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vml" ContentType="application/vnd.openxmlformats-officedocument.vmlDrawi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2"/>
  </p:notesMasterIdLst>
  <p:sldIdLst>
    <p:sldId id="256" r:id="rId2"/>
    <p:sldId id="257" r:id="rId3"/>
    <p:sldId id="258" r:id="rId4"/>
    <p:sldId id="268" r:id="rId5"/>
    <p:sldId id="262" r:id="rId6"/>
    <p:sldId id="269" r:id="rId7"/>
    <p:sldId id="265" r:id="rId8"/>
    <p:sldId id="270" r:id="rId9"/>
    <p:sldId id="267" r:id="rId10"/>
    <p:sldId id="271" r:id="rId11"/>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812C"/>
    <a:srgbClr val="ED7D31"/>
    <a:srgbClr val="595959"/>
    <a:srgbClr val="FFC000"/>
    <a:srgbClr val="A5A5A5"/>
    <a:srgbClr val="060F4D"/>
    <a:srgbClr val="B0944F"/>
    <a:srgbClr val="D2C29A"/>
    <a:srgbClr val="010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662" autoAdjust="0"/>
    <p:restoredTop sz="94660"/>
  </p:normalViewPr>
  <p:slideViewPr>
    <p:cSldViewPr snapToGrid="0" showGuides="1">
      <p:cViewPr>
        <p:scale>
          <a:sx n="92" d="100"/>
          <a:sy n="92" d="100"/>
        </p:scale>
        <p:origin x="2272" y="976"/>
      </p:cViewPr>
      <p:guideLst>
        <p:guide orient="horz" pos="2137"/>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microsoft.com/office/2016/11/relationships/changesInfo" Target="changesInfos/changesInfo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ukusai hori" userId="52bd05f18c471543" providerId="LiveId" clId="{D9FC9896-531B-4025-A04D-67DDA7E585B4}"/>
    <pc:docChg chg="modSld">
      <pc:chgData name="koukusai hori" userId="52bd05f18c471543" providerId="LiveId" clId="{D9FC9896-531B-4025-A04D-67DDA7E585B4}" dt="2022-01-28T06:04:51.951" v="1" actId="20577"/>
      <pc:docMkLst>
        <pc:docMk/>
      </pc:docMkLst>
      <pc:sldChg chg="modSp mod">
        <pc:chgData name="koukusai hori" userId="52bd05f18c471543" providerId="LiveId" clId="{D9FC9896-531B-4025-A04D-67DDA7E585B4}" dt="2022-01-28T06:04:51.951" v="1" actId="20577"/>
        <pc:sldMkLst>
          <pc:docMk/>
          <pc:sldMk cId="137462085" sldId="267"/>
        </pc:sldMkLst>
        <pc:graphicFrameChg chg="modGraphic">
          <ac:chgData name="koukusai hori" userId="52bd05f18c471543" providerId="LiveId" clId="{D9FC9896-531B-4025-A04D-67DDA7E585B4}" dt="2022-01-28T06:04:51.951" v="1" actId="20577"/>
          <ac:graphicFrameMkLst>
            <pc:docMk/>
            <pc:sldMk cId="137462085" sldId="267"/>
            <ac:graphicFrameMk id="6" creationId="{1CDDAA7A-08AB-498A-811C-4AFF73122EF4}"/>
          </ac:graphicFrameMkLst>
        </pc:graphicFrame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E3BFEB3-6D8D-4F7F-86AF-B58B4537C2BB}" type="datetimeFigureOut">
              <a:rPr kumimoji="1" lang="ja-JP" altLang="en-US" smtClean="0"/>
              <a:t>2022/1/29</a:t>
            </a:fld>
            <a:endParaRPr kumimoji="1" lang="ja-JP" altLang="en-US"/>
          </a:p>
        </p:txBody>
      </p:sp>
      <p:sp>
        <p:nvSpPr>
          <p:cNvPr id="4" name="スライド イメージ プレースホルダー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FDB8BE-3EDE-4E82-A566-D66D0D6C2CA9}" type="slidenum">
              <a:rPr kumimoji="1" lang="ja-JP" altLang="en-US" smtClean="0"/>
              <a:t>‹#›</a:t>
            </a:fld>
            <a:endParaRPr kumimoji="1" lang="ja-JP" altLang="en-US"/>
          </a:p>
        </p:txBody>
      </p:sp>
    </p:spTree>
    <p:extLst>
      <p:ext uri="{BB962C8B-B14F-4D97-AF65-F5344CB8AC3E}">
        <p14:creationId xmlns:p14="http://schemas.microsoft.com/office/powerpoint/2010/main" val="83487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8A38F9E-18D1-4F78-8248-1B866C697106}" type="datetime1">
              <a:rPr kumimoji="1" lang="ja-JP" altLang="en-US" smtClean="0"/>
              <a:t>2022/1/29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27615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06E014E-7950-4D4B-AF1B-D58A52258A20}" type="datetime1">
              <a:rPr kumimoji="1" lang="ja-JP" altLang="en-US" smtClean="0"/>
              <a:t>2022/1/29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2543779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F789DDF-C2B2-4E1B-8ED6-199C3E274F53}" type="datetime1">
              <a:rPr kumimoji="1" lang="ja-JP" altLang="en-US" smtClean="0"/>
              <a:t>2022/1/29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90581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41434F-6468-40F2-9C20-3A7F79EA01A6}" type="datetime1">
              <a:rPr kumimoji="1" lang="ja-JP" altLang="en-US" smtClean="0"/>
              <a:t>2022/1/29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7524922" y="6356352"/>
            <a:ext cx="2228850" cy="365125"/>
          </a:xfrm>
        </p:spPr>
        <p:txBody>
          <a:bodyPr/>
          <a:lstStyle>
            <a:lvl1pPr>
              <a:defRPr sz="2000"/>
            </a:lvl1pPr>
          </a:lstStyle>
          <a:p>
            <a:fld id="{DAFBB0FC-1F6A-4E10-8877-10278805C4A6}" type="slidenum">
              <a:rPr kumimoji="1" lang="ja-JP" altLang="en-US" smtClean="0"/>
              <a:pPr/>
              <a:t>‹#›</a:t>
            </a:fld>
            <a:endParaRPr kumimoji="1" lang="ja-JP" altLang="en-US"/>
          </a:p>
        </p:txBody>
      </p:sp>
      <p:sp>
        <p:nvSpPr>
          <p:cNvPr id="8" name="正方形/長方形 7">
            <a:extLst>
              <a:ext uri="{FF2B5EF4-FFF2-40B4-BE49-F238E27FC236}">
                <a16:creationId xmlns:a16="http://schemas.microsoft.com/office/drawing/2014/main" xmlns="" id="{B89A0C5B-B3D8-433D-A855-F6D3BEBD971F}"/>
              </a:ext>
            </a:extLst>
          </p:cNvPr>
          <p:cNvSpPr/>
          <p:nvPr userDrawn="1"/>
        </p:nvSpPr>
        <p:spPr>
          <a:xfrm>
            <a:off x="0" y="0"/>
            <a:ext cx="9906000" cy="8572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itle 1"/>
          <p:cNvSpPr>
            <a:spLocks noGrp="1"/>
          </p:cNvSpPr>
          <p:nvPr>
            <p:ph type="title"/>
          </p:nvPr>
        </p:nvSpPr>
        <p:spPr>
          <a:xfrm>
            <a:off x="964406" y="-171450"/>
            <a:ext cx="8543925" cy="1325563"/>
          </a:xfrm>
        </p:spPr>
        <p:txBody>
          <a:bodyPr>
            <a:normAutofit/>
          </a:bodyPr>
          <a:lstStyle>
            <a:lvl1pPr>
              <a:defRPr sz="3200" b="1">
                <a:solidFill>
                  <a:schemeClr val="tx1">
                    <a:lumMod val="95000"/>
                    <a:lumOff val="5000"/>
                  </a:schemeClr>
                </a:solidFill>
                <a:latin typeface="メイリオ" panose="020B0604030504040204" pitchFamily="50" charset="-128"/>
                <a:ea typeface="メイリオ" panose="020B0604030504040204" pitchFamily="50" charset="-128"/>
              </a:defRPr>
            </a:lvl1pPr>
          </a:lstStyle>
          <a:p>
            <a:r>
              <a:rPr lang="ja-JP" altLang="en-US"/>
              <a:t>マスター タイトルの書式設定</a:t>
            </a:r>
            <a:endParaRPr lang="en-US" dirty="0"/>
          </a:p>
        </p:txBody>
      </p:sp>
      <p:sp>
        <p:nvSpPr>
          <p:cNvPr id="9" name="正方形/長方形 8">
            <a:extLst>
              <a:ext uri="{FF2B5EF4-FFF2-40B4-BE49-F238E27FC236}">
                <a16:creationId xmlns:a16="http://schemas.microsoft.com/office/drawing/2014/main" xmlns="" id="{A114F5F3-AA5A-441C-BE93-94F63D601647}"/>
              </a:ext>
            </a:extLst>
          </p:cNvPr>
          <p:cNvSpPr/>
          <p:nvPr userDrawn="1"/>
        </p:nvSpPr>
        <p:spPr>
          <a:xfrm>
            <a:off x="0" y="0"/>
            <a:ext cx="850106" cy="850106"/>
          </a:xfrm>
          <a:prstGeom prst="rect">
            <a:avLst/>
          </a:prstGeom>
          <a:solidFill>
            <a:srgbClr val="FB8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xmlns="" id="{08105B3C-A191-4B83-9062-D16DC19D6FBD}"/>
              </a:ext>
            </a:extLst>
          </p:cNvPr>
          <p:cNvSpPr/>
          <p:nvPr userDrawn="1"/>
        </p:nvSpPr>
        <p:spPr>
          <a:xfrm>
            <a:off x="0" y="6736717"/>
            <a:ext cx="9906000" cy="126998"/>
          </a:xfrm>
          <a:prstGeom prst="rect">
            <a:avLst/>
          </a:prstGeom>
          <a:solidFill>
            <a:srgbClr val="FB8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4762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377500C-04D6-4425-A74B-8CE97DCBEB2A}" type="datetime1">
              <a:rPr kumimoji="1" lang="ja-JP" altLang="en-US" smtClean="0"/>
              <a:t>2022/1/29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1637558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1FA095C-5C1E-43DE-BD16-CF3594384D52}" type="datetime1">
              <a:rPr kumimoji="1" lang="ja-JP" altLang="en-US" smtClean="0"/>
              <a:t>2022/1/29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963600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7737FD9-2A84-4FF8-A463-89826AF8D261}" type="datetime1">
              <a:rPr kumimoji="1" lang="ja-JP" altLang="en-US" smtClean="0"/>
              <a:t>2022/1/29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1792040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9838EB8-2BC8-41C9-87CF-6B3C7A55CC5D}" type="datetime1">
              <a:rPr kumimoji="1" lang="ja-JP" altLang="en-US" smtClean="0"/>
              <a:t>2022/1/29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448234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B71515-1CBC-4297-9962-95CEA9DD180A}" type="datetime1">
              <a:rPr kumimoji="1" lang="ja-JP" altLang="en-US" smtClean="0"/>
              <a:t>2022/1/29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327414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E68895C-2B96-4C4A-9C36-66AEC895A3ED}" type="datetime1">
              <a:rPr kumimoji="1" lang="ja-JP" altLang="en-US" smtClean="0"/>
              <a:t>2022/1/29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1488059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A9AB2D1-9368-49DB-B50E-E9E102168799}" type="datetime1">
              <a:rPr kumimoji="1" lang="ja-JP" altLang="en-US" smtClean="0"/>
              <a:t>2022/1/29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14171352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7B2570-33E6-4BB7-8637-14BEE945EFD2}" type="datetime1">
              <a:rPr kumimoji="1" lang="ja-JP" altLang="en-US" smtClean="0"/>
              <a:t>2022/1/29</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FBB0FC-1F6A-4E10-8877-10278805C4A6}" type="slidenum">
              <a:rPr kumimoji="1" lang="ja-JP" altLang="en-US" smtClean="0"/>
              <a:t>‹#›</a:t>
            </a:fld>
            <a:endParaRPr kumimoji="1" lang="ja-JP" altLang="en-US"/>
          </a:p>
        </p:txBody>
      </p:sp>
    </p:spTree>
    <p:extLst>
      <p:ext uri="{BB962C8B-B14F-4D97-AF65-F5344CB8AC3E}">
        <p14:creationId xmlns:p14="http://schemas.microsoft.com/office/powerpoint/2010/main" val="303342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package" Target="../embeddings/Microsoft_Excel_______2.xlsx"/><Relationship Id="rId4" Type="http://schemas.openxmlformats.org/officeDocument/2006/relationships/image" Target="../media/image3.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Excel_______1.xlsx"/><Relationship Id="rId4" Type="http://schemas.openxmlformats.org/officeDocument/2006/relationships/image" Target="../media/image3.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xmlns="" id="{CAD3965E-127C-493A-A897-77E9DEA29E9D}"/>
              </a:ext>
            </a:extLst>
          </p:cNvPr>
          <p:cNvSpPr/>
          <p:nvPr/>
        </p:nvSpPr>
        <p:spPr>
          <a:xfrm>
            <a:off x="0" y="2209800"/>
            <a:ext cx="9906000" cy="2171700"/>
          </a:xfrm>
          <a:prstGeom prst="rect">
            <a:avLst/>
          </a:prstGeom>
          <a:solidFill>
            <a:srgbClr val="FB8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xmlns="" id="{08DBF5D7-D32F-4B8D-8BCB-A9A1C2C47958}"/>
              </a:ext>
            </a:extLst>
          </p:cNvPr>
          <p:cNvSpPr txBox="1"/>
          <p:nvPr/>
        </p:nvSpPr>
        <p:spPr>
          <a:xfrm>
            <a:off x="2117725" y="2920703"/>
            <a:ext cx="5670550" cy="1107996"/>
          </a:xfrm>
          <a:prstGeom prst="rect">
            <a:avLst/>
          </a:prstGeom>
          <a:noFill/>
        </p:spPr>
        <p:txBody>
          <a:bodyPr wrap="square" rtlCol="0">
            <a:spAutoFit/>
          </a:bodyPr>
          <a:lstStyle/>
          <a:p>
            <a:pPr algn="ctr"/>
            <a:r>
              <a:rPr kumimoji="1" lang="ja-JP" altLang="en-US" sz="6600" b="1" dirty="0">
                <a:solidFill>
                  <a:schemeClr val="bg1"/>
                </a:solidFill>
                <a:latin typeface="メイリオ" panose="020B0604030504040204" pitchFamily="50" charset="-128"/>
                <a:ea typeface="メイリオ" panose="020B0604030504040204" pitchFamily="50" charset="-128"/>
              </a:rPr>
              <a:t>事業計画書</a:t>
            </a:r>
          </a:p>
        </p:txBody>
      </p:sp>
      <p:sp>
        <p:nvSpPr>
          <p:cNvPr id="11" name="正方形/長方形 10">
            <a:extLst>
              <a:ext uri="{FF2B5EF4-FFF2-40B4-BE49-F238E27FC236}">
                <a16:creationId xmlns:a16="http://schemas.microsoft.com/office/drawing/2014/main" xmlns="" id="{770ED27A-7025-4A96-B752-D380DA3BC1CA}"/>
              </a:ext>
            </a:extLst>
          </p:cNvPr>
          <p:cNvSpPr/>
          <p:nvPr/>
        </p:nvSpPr>
        <p:spPr>
          <a:xfrm>
            <a:off x="7788274" y="179368"/>
            <a:ext cx="1918553" cy="356100"/>
          </a:xfrm>
          <a:prstGeom prst="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lumMod val="95000"/>
                    <a:lumOff val="5000"/>
                  </a:schemeClr>
                </a:solidFill>
              </a:rPr>
              <a:t>CONFIDENTIAL</a:t>
            </a:r>
            <a:endParaRPr kumimoji="1" lang="ja-JP" altLang="en-US" dirty="0">
              <a:solidFill>
                <a:schemeClr val="tx1">
                  <a:lumMod val="95000"/>
                  <a:lumOff val="5000"/>
                </a:schemeClr>
              </a:solidFill>
            </a:endParaRPr>
          </a:p>
        </p:txBody>
      </p:sp>
    </p:spTree>
    <p:extLst>
      <p:ext uri="{BB962C8B-B14F-4D97-AF65-F5344CB8AC3E}">
        <p14:creationId xmlns:p14="http://schemas.microsoft.com/office/powerpoint/2010/main" val="2693173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lang="ja-JP" altLang="en-US" dirty="0" smtClean="0"/>
              <a:t>数値計画まとめ</a:t>
            </a:r>
            <a:endParaRPr kumimoji="1" lang="ja-JP" altLang="en-US" dirty="0"/>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smtClean="0">
                <a:latin typeface="Arial" panose="020B0604020202020204" pitchFamily="34" charset="0"/>
                <a:cs typeface="Arial" panose="020B0604020202020204" pitchFamily="34" charset="0"/>
              </a:rPr>
              <a:t>07</a:t>
            </a:r>
            <a:endParaRPr lang="ja-JP" altLang="en-US" sz="4000" dirty="0">
              <a:latin typeface="Arial" panose="020B0604020202020204" pitchFamily="34" charset="0"/>
              <a:cs typeface="Arial" panose="020B0604020202020204" pitchFamily="34" charset="0"/>
            </a:endParaRPr>
          </a:p>
        </p:txBody>
      </p:sp>
      <p:sp>
        <p:nvSpPr>
          <p:cNvPr id="32" name="スライド番号プレースホルダー 31">
            <a:extLst>
              <a:ext uri="{FF2B5EF4-FFF2-40B4-BE49-F238E27FC236}">
                <a16:creationId xmlns:a16="http://schemas.microsoft.com/office/drawing/2014/main" xmlns="" id="{BF61D87F-2773-498F-9355-2A5DFA1B12CC}"/>
              </a:ext>
            </a:extLst>
          </p:cNvPr>
          <p:cNvSpPr>
            <a:spLocks noGrp="1"/>
          </p:cNvSpPr>
          <p:nvPr>
            <p:ph type="sldNum" sz="quarter" idx="12"/>
          </p:nvPr>
        </p:nvSpPr>
        <p:spPr/>
        <p:txBody>
          <a:bodyPr/>
          <a:lstStyle/>
          <a:p>
            <a:fld id="{DAFBB0FC-1F6A-4E10-8877-10278805C4A6}" type="slidenum">
              <a:rPr kumimoji="1" lang="ja-JP" altLang="en-US" smtClean="0"/>
              <a:t>10</a:t>
            </a:fld>
            <a:endParaRPr kumimoji="1" lang="ja-JP" altLang="en-US"/>
          </a:p>
        </p:txBody>
      </p:sp>
      <p:sp>
        <p:nvSpPr>
          <p:cNvPr id="2" name="正方形/長方形 1">
            <a:extLst>
              <a:ext uri="{FF2B5EF4-FFF2-40B4-BE49-F238E27FC236}">
                <a16:creationId xmlns:a16="http://schemas.microsoft.com/office/drawing/2014/main" xmlns="" id="{4DBB4F40-8FF6-45BA-88C2-67EAEEF79943}"/>
              </a:ext>
            </a:extLst>
          </p:cNvPr>
          <p:cNvSpPr/>
          <p:nvPr/>
        </p:nvSpPr>
        <p:spPr>
          <a:xfrm>
            <a:off x="1742536" y="2464882"/>
            <a:ext cx="1846052" cy="672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オブジェクト 4">
            <a:extLst>
              <a:ext uri="{FF2B5EF4-FFF2-40B4-BE49-F238E27FC236}">
                <a16:creationId xmlns:a16="http://schemas.microsoft.com/office/drawing/2014/main" xmlns="" id="{3B969809-F54D-4ABC-8E73-1624F8CF0925}"/>
              </a:ext>
            </a:extLst>
          </p:cNvPr>
          <p:cNvGraphicFramePr>
            <a:graphicFrameLocks noChangeAspect="1"/>
          </p:cNvGraphicFramePr>
          <p:nvPr>
            <p:extLst>
              <p:ext uri="{D42A27DB-BD31-4B8C-83A1-F6EECF244321}">
                <p14:modId xmlns:p14="http://schemas.microsoft.com/office/powerpoint/2010/main" val="3133965227"/>
              </p:ext>
            </p:extLst>
          </p:nvPr>
        </p:nvGraphicFramePr>
        <p:xfrm>
          <a:off x="4278313" y="2967038"/>
          <a:ext cx="1349375" cy="922337"/>
        </p:xfrm>
        <a:graphic>
          <a:graphicData uri="http://schemas.openxmlformats.org/presentationml/2006/ole">
            <mc:AlternateContent xmlns:mc="http://schemas.openxmlformats.org/markup-compatibility/2006">
              <mc:Choice xmlns:v="urn:schemas-microsoft-com:vml" Requires="v">
                <p:oleObj spid="_x0000_s4099" name="Worksheet" r:id="rId3" imgW="1348932" imgH="921810" progId="Excel.Sheet.12">
                  <p:embed/>
                </p:oleObj>
              </mc:Choice>
              <mc:Fallback>
                <p:oleObj name="Worksheet" r:id="rId3" imgW="1348932" imgH="921810" progId="Excel.Sheet.12">
                  <p:embed/>
                  <p:pic>
                    <p:nvPicPr>
                      <p:cNvPr id="0" name=""/>
                      <p:cNvPicPr/>
                      <p:nvPr/>
                    </p:nvPicPr>
                    <p:blipFill>
                      <a:blip r:embed="rId4"/>
                      <a:stretch>
                        <a:fillRect/>
                      </a:stretch>
                    </p:blipFill>
                    <p:spPr>
                      <a:xfrm>
                        <a:off x="4278313" y="2967038"/>
                        <a:ext cx="1349375" cy="922337"/>
                      </a:xfrm>
                      <a:prstGeom prst="rect">
                        <a:avLst/>
                      </a:prstGeom>
                    </p:spPr>
                  </p:pic>
                </p:oleObj>
              </mc:Fallback>
            </mc:AlternateContent>
          </a:graphicData>
        </a:graphic>
      </p:graphicFrame>
    </p:spTree>
    <p:extLst>
      <p:ext uri="{BB962C8B-B14F-4D97-AF65-F5344CB8AC3E}">
        <p14:creationId xmlns:p14="http://schemas.microsoft.com/office/powerpoint/2010/main" val="193328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コンテンツ プレースホルダー 3">
            <a:extLst>
              <a:ext uri="{FF2B5EF4-FFF2-40B4-BE49-F238E27FC236}">
                <a16:creationId xmlns:a16="http://schemas.microsoft.com/office/drawing/2014/main" xmlns="" id="{1142956A-2320-42F8-BA04-DB37DC6111AE}"/>
              </a:ext>
            </a:extLst>
          </p:cNvPr>
          <p:cNvGraphicFramePr>
            <a:graphicFrameLocks noGrp="1"/>
          </p:cNvGraphicFramePr>
          <p:nvPr>
            <p:ph idx="1"/>
            <p:extLst>
              <p:ext uri="{D42A27DB-BD31-4B8C-83A1-F6EECF244321}">
                <p14:modId xmlns:p14="http://schemas.microsoft.com/office/powerpoint/2010/main" val="940388095"/>
              </p:ext>
            </p:extLst>
          </p:nvPr>
        </p:nvGraphicFramePr>
        <p:xfrm>
          <a:off x="570232" y="1466235"/>
          <a:ext cx="8660853" cy="4890120"/>
        </p:xfrm>
        <a:graphic>
          <a:graphicData uri="http://schemas.openxmlformats.org/drawingml/2006/table">
            <a:tbl>
              <a:tblPr>
                <a:tableStyleId>{5C22544A-7EE6-4342-B048-85BDC9FD1C3A}</a:tableStyleId>
              </a:tblPr>
              <a:tblGrid>
                <a:gridCol w="2049143">
                  <a:extLst>
                    <a:ext uri="{9D8B030D-6E8A-4147-A177-3AD203B41FA5}">
                      <a16:colId xmlns:a16="http://schemas.microsoft.com/office/drawing/2014/main" xmlns="" val="1419318051"/>
                    </a:ext>
                  </a:extLst>
                </a:gridCol>
                <a:gridCol w="6611710">
                  <a:extLst>
                    <a:ext uri="{9D8B030D-6E8A-4147-A177-3AD203B41FA5}">
                      <a16:colId xmlns:a16="http://schemas.microsoft.com/office/drawing/2014/main" xmlns="" val="1278167120"/>
                    </a:ext>
                  </a:extLst>
                </a:gridCol>
              </a:tblGrid>
              <a:tr h="815020">
                <a:tc>
                  <a:txBody>
                    <a:bodyPr/>
                    <a:lstStyle/>
                    <a:p>
                      <a:pPr algn="ctr"/>
                      <a:r>
                        <a:rPr lang="ja-JP" sz="2400" b="0" kern="100" dirty="0">
                          <a:solidFill>
                            <a:schemeClr val="bg1"/>
                          </a:solidFill>
                          <a:effectLst/>
                          <a:latin typeface="メイリオ" panose="020B0604030504040204" pitchFamily="50" charset="-128"/>
                          <a:ea typeface="メイリオ" panose="020B0604030504040204" pitchFamily="50" charset="-128"/>
                        </a:rPr>
                        <a:t>商号</a:t>
                      </a:r>
                      <a:endParaRPr lang="ja-JP" sz="2400" b="0"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72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pPr marL="266700" indent="0" algn="l"/>
                      <a:endPar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endParaRPr>
                    </a:p>
                  </a:txBody>
                  <a:tcPr marL="144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3164326095"/>
                  </a:ext>
                </a:extLst>
              </a:tr>
              <a:tr h="815020">
                <a:tc>
                  <a:txBody>
                    <a:bodyPr/>
                    <a:lstStyle/>
                    <a:p>
                      <a:pPr marL="0" indent="0" algn="ctr"/>
                      <a:r>
                        <a:rPr lang="ja-JP" sz="2400" b="0" kern="100" dirty="0">
                          <a:solidFill>
                            <a:schemeClr val="bg1"/>
                          </a:solidFill>
                          <a:effectLst/>
                          <a:latin typeface="メイリオ" panose="020B0604030504040204" pitchFamily="50" charset="-128"/>
                          <a:ea typeface="メイリオ" panose="020B0604030504040204" pitchFamily="50" charset="-128"/>
                        </a:rPr>
                        <a:t>設立年月日</a:t>
                      </a:r>
                      <a:endParaRPr lang="ja-JP" sz="2400" b="0" kern="100" dirty="0">
                        <a:solidFill>
                          <a:schemeClr val="bg1"/>
                        </a:solidFill>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72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pPr marL="266700" indent="0" algn="l" defTabSz="914400" rtl="0" eaLnBrk="1" latinLnBrk="0" hangingPunct="1"/>
                      <a:r>
                        <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rPr>
                        <a:t>令和３年</a:t>
                      </a:r>
                      <a:r>
                        <a:rPr kumimoji="1" lang="en-US" altLang="ja-JP" sz="2400" kern="100" dirty="0">
                          <a:solidFill>
                            <a:schemeClr val="tx1"/>
                          </a:solidFill>
                          <a:effectLst/>
                          <a:latin typeface="メイリオ" panose="020B0604030504040204" pitchFamily="50" charset="-128"/>
                          <a:ea typeface="メイリオ" panose="020B0604030504040204" pitchFamily="50" charset="-128"/>
                          <a:cs typeface="+mn-cs"/>
                        </a:rPr>
                        <a:t>10</a:t>
                      </a:r>
                      <a:r>
                        <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rPr>
                        <a:t>月</a:t>
                      </a:r>
                      <a:r>
                        <a:rPr kumimoji="1" lang="en-US" altLang="ja-JP" sz="2400" kern="100" dirty="0">
                          <a:solidFill>
                            <a:schemeClr val="tx1"/>
                          </a:solidFill>
                          <a:effectLst/>
                          <a:latin typeface="メイリオ" panose="020B0604030504040204" pitchFamily="50" charset="-128"/>
                          <a:ea typeface="メイリオ" panose="020B0604030504040204" pitchFamily="50" charset="-128"/>
                          <a:cs typeface="+mn-cs"/>
                        </a:rPr>
                        <a:t>7</a:t>
                      </a:r>
                      <a:r>
                        <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rPr>
                        <a:t>日</a:t>
                      </a:r>
                    </a:p>
                  </a:txBody>
                  <a:tcPr marL="144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2544943301"/>
                  </a:ext>
                </a:extLst>
              </a:tr>
              <a:tr h="815020">
                <a:tc>
                  <a:txBody>
                    <a:bodyPr/>
                    <a:lstStyle/>
                    <a:p>
                      <a:pPr marL="0" algn="ctr" defTabSz="914400" rtl="0" eaLnBrk="1" latinLnBrk="0" hangingPunct="1"/>
                      <a:r>
                        <a:rPr kumimoji="1" lang="ja-JP" altLang="en-US" sz="2400" b="0" kern="100" dirty="0">
                          <a:solidFill>
                            <a:schemeClr val="bg1"/>
                          </a:solidFill>
                          <a:effectLst/>
                          <a:latin typeface="メイリオ" panose="020B0604030504040204" pitchFamily="50" charset="-128"/>
                          <a:ea typeface="メイリオ" panose="020B0604030504040204" pitchFamily="50" charset="-128"/>
                          <a:cs typeface="+mn-cs"/>
                        </a:rPr>
                        <a:t>所在地</a:t>
                      </a:r>
                    </a:p>
                  </a:txBody>
                  <a:tcPr marL="72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pPr marL="266700" indent="0" algn="l" defTabSz="914400" rtl="0" eaLnBrk="1" latinLnBrk="0" hangingPunct="1"/>
                      <a:endPar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endParaRPr>
                    </a:p>
                  </a:txBody>
                  <a:tcPr marL="144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3840601523"/>
                  </a:ext>
                </a:extLst>
              </a:tr>
              <a:tr h="815020">
                <a:tc>
                  <a:txBody>
                    <a:bodyPr/>
                    <a:lstStyle/>
                    <a:p>
                      <a:pPr marL="0" algn="ctr" defTabSz="914400" rtl="0" eaLnBrk="1" latinLnBrk="0" hangingPunct="1"/>
                      <a:r>
                        <a:rPr kumimoji="1" lang="ja-JP" altLang="en-US" sz="2400" b="0" kern="100" dirty="0">
                          <a:solidFill>
                            <a:schemeClr val="bg1"/>
                          </a:solidFill>
                          <a:effectLst/>
                          <a:latin typeface="メイリオ" panose="020B0604030504040204" pitchFamily="50" charset="-128"/>
                          <a:ea typeface="メイリオ" panose="020B0604030504040204" pitchFamily="50" charset="-128"/>
                          <a:cs typeface="+mn-cs"/>
                        </a:rPr>
                        <a:t>資本金</a:t>
                      </a:r>
                    </a:p>
                  </a:txBody>
                  <a:tcPr marL="72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pPr marL="266700" indent="0" algn="l" defTabSz="914400" rtl="0" eaLnBrk="1" latinLnBrk="0" hangingPunct="1"/>
                      <a:r>
                        <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rPr>
                        <a:t>５００万円</a:t>
                      </a:r>
                    </a:p>
                  </a:txBody>
                  <a:tcPr marL="144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2800651008"/>
                  </a:ext>
                </a:extLst>
              </a:tr>
              <a:tr h="815020">
                <a:tc>
                  <a:txBody>
                    <a:bodyPr/>
                    <a:lstStyle/>
                    <a:p>
                      <a:pPr marL="0" algn="ctr" defTabSz="914400" rtl="0" eaLnBrk="1" latinLnBrk="0" hangingPunct="1"/>
                      <a:r>
                        <a:rPr kumimoji="1" lang="ja-JP" altLang="en-US" sz="2400" b="0" kern="100" dirty="0">
                          <a:solidFill>
                            <a:schemeClr val="bg1"/>
                          </a:solidFill>
                          <a:effectLst/>
                          <a:latin typeface="メイリオ" panose="020B0604030504040204" pitchFamily="50" charset="-128"/>
                          <a:ea typeface="メイリオ" panose="020B0604030504040204" pitchFamily="50" charset="-128"/>
                          <a:cs typeface="+mn-cs"/>
                        </a:rPr>
                        <a:t>代表者</a:t>
                      </a:r>
                    </a:p>
                  </a:txBody>
                  <a:tcPr marL="72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pPr marL="266700" indent="0" algn="l" defTabSz="914400" rtl="0" eaLnBrk="1" latinLnBrk="0" hangingPunct="1"/>
                      <a:endPar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endParaRPr>
                    </a:p>
                  </a:txBody>
                  <a:tcPr marL="144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313688568"/>
                  </a:ext>
                </a:extLst>
              </a:tr>
              <a:tr h="815020">
                <a:tc>
                  <a:txBody>
                    <a:bodyPr/>
                    <a:lstStyle/>
                    <a:p>
                      <a:pPr marL="0" algn="ctr" defTabSz="914400" rtl="0" eaLnBrk="1" latinLnBrk="0" hangingPunct="1"/>
                      <a:r>
                        <a:rPr kumimoji="1" lang="ja-JP" altLang="en-US" sz="2400" b="0" kern="100" dirty="0">
                          <a:solidFill>
                            <a:schemeClr val="bg1"/>
                          </a:solidFill>
                          <a:effectLst/>
                          <a:latin typeface="メイリオ" panose="020B0604030504040204" pitchFamily="50" charset="-128"/>
                          <a:ea typeface="メイリオ" panose="020B0604030504040204" pitchFamily="50" charset="-128"/>
                          <a:cs typeface="+mn-cs"/>
                        </a:rPr>
                        <a:t>電話番号</a:t>
                      </a:r>
                    </a:p>
                  </a:txBody>
                  <a:tcPr marL="72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tx1">
                        <a:lumMod val="75000"/>
                        <a:lumOff val="25000"/>
                      </a:schemeClr>
                    </a:solidFill>
                  </a:tcPr>
                </a:tc>
                <a:tc>
                  <a:txBody>
                    <a:bodyPr/>
                    <a:lstStyle/>
                    <a:p>
                      <a:pPr marL="266700" indent="0" algn="l" defTabSz="914400" rtl="0" eaLnBrk="1" latinLnBrk="0" hangingPunct="1"/>
                      <a:endParaRPr kumimoji="1" lang="ja-JP" altLang="en-US" sz="2400" kern="100" dirty="0">
                        <a:solidFill>
                          <a:schemeClr val="tx1"/>
                        </a:solidFill>
                        <a:effectLst/>
                        <a:latin typeface="メイリオ" panose="020B0604030504040204" pitchFamily="50" charset="-128"/>
                        <a:ea typeface="メイリオ" panose="020B0604030504040204" pitchFamily="50" charset="-128"/>
                        <a:cs typeface="+mn-cs"/>
                      </a:endParaRPr>
                    </a:p>
                  </a:txBody>
                  <a:tcPr marL="144000" marR="72000" marT="36000" marB="36000"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4292386921"/>
                  </a:ext>
                </a:extLst>
              </a:tr>
            </a:tbl>
          </a:graphicData>
        </a:graphic>
      </p:graphicFrame>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lang="ja-JP" altLang="en-US" dirty="0"/>
              <a:t>会社概要</a:t>
            </a:r>
            <a:endParaRPr kumimoji="1" lang="ja-JP" altLang="en-US" dirty="0"/>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a:latin typeface="Arial" panose="020B0604020202020204" pitchFamily="34" charset="0"/>
                <a:cs typeface="Arial" panose="020B0604020202020204" pitchFamily="34" charset="0"/>
              </a:rPr>
              <a:t>01</a:t>
            </a:r>
            <a:endParaRPr lang="ja-JP" altLang="en-US" sz="4000" dirty="0">
              <a:latin typeface="Arial" panose="020B0604020202020204" pitchFamily="34" charset="0"/>
              <a:cs typeface="Arial" panose="020B0604020202020204" pitchFamily="34" charset="0"/>
            </a:endParaRPr>
          </a:p>
        </p:txBody>
      </p:sp>
      <p:sp>
        <p:nvSpPr>
          <p:cNvPr id="6" name="スライド番号プレースホルダー 5">
            <a:extLst>
              <a:ext uri="{FF2B5EF4-FFF2-40B4-BE49-F238E27FC236}">
                <a16:creationId xmlns:a16="http://schemas.microsoft.com/office/drawing/2014/main" xmlns="" id="{672B0900-A4E1-4266-B414-01B0754D8BA3}"/>
              </a:ext>
            </a:extLst>
          </p:cNvPr>
          <p:cNvSpPr>
            <a:spLocks noGrp="1"/>
          </p:cNvSpPr>
          <p:nvPr>
            <p:ph type="sldNum" sz="quarter" idx="12"/>
          </p:nvPr>
        </p:nvSpPr>
        <p:spPr/>
        <p:txBody>
          <a:bodyPr/>
          <a:lstStyle/>
          <a:p>
            <a:fld id="{DAFBB0FC-1F6A-4E10-8877-10278805C4A6}" type="slidenum">
              <a:rPr kumimoji="1" lang="ja-JP" altLang="en-US" smtClean="0"/>
              <a:t>2</a:t>
            </a:fld>
            <a:endParaRPr kumimoji="1" lang="ja-JP" altLang="en-US"/>
          </a:p>
        </p:txBody>
      </p:sp>
    </p:spTree>
    <p:extLst>
      <p:ext uri="{BB962C8B-B14F-4D97-AF65-F5344CB8AC3E}">
        <p14:creationId xmlns:p14="http://schemas.microsoft.com/office/powerpoint/2010/main" val="3555949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kumimoji="1" lang="ja-JP" altLang="en-US" dirty="0"/>
              <a:t>創業計画 概要</a:t>
            </a:r>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a:latin typeface="Arial" panose="020B0604020202020204" pitchFamily="34" charset="0"/>
                <a:cs typeface="Arial" panose="020B0604020202020204" pitchFamily="34" charset="0"/>
              </a:rPr>
              <a:t>02</a:t>
            </a:r>
            <a:endParaRPr lang="ja-JP" altLang="en-US" sz="4000" dirty="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xmlns="" id="{0F7FC4A7-059D-430F-967B-F0FC2A0C312A}"/>
              </a:ext>
            </a:extLst>
          </p:cNvPr>
          <p:cNvSpPr txBox="1"/>
          <p:nvPr/>
        </p:nvSpPr>
        <p:spPr>
          <a:xfrm>
            <a:off x="570233" y="1197656"/>
            <a:ext cx="8543924" cy="615553"/>
          </a:xfrm>
          <a:prstGeom prst="rect">
            <a:avLst/>
          </a:prstGeom>
          <a:noFill/>
        </p:spPr>
        <p:txBody>
          <a:bodyPr wrap="square" rtlCol="0">
            <a:spAutoFit/>
          </a:bodyPr>
          <a:lstStyle/>
          <a:p>
            <a:r>
              <a:rPr kumimoji="1" lang="ja-JP" altLang="en-US" sz="3400" b="1" dirty="0">
                <a:latin typeface="メイリオ" panose="020B0604030504040204" pitchFamily="50" charset="-128"/>
                <a:ea typeface="メイリオ" panose="020B0604030504040204" pitchFamily="50" charset="-128"/>
              </a:rPr>
              <a:t>不用品の回収買取、リユース販売を行う</a:t>
            </a:r>
          </a:p>
        </p:txBody>
      </p:sp>
      <p:sp>
        <p:nvSpPr>
          <p:cNvPr id="32" name="スライド番号プレースホルダー 31">
            <a:extLst>
              <a:ext uri="{FF2B5EF4-FFF2-40B4-BE49-F238E27FC236}">
                <a16:creationId xmlns:a16="http://schemas.microsoft.com/office/drawing/2014/main" xmlns="" id="{BF61D87F-2773-498F-9355-2A5DFA1B12CC}"/>
              </a:ext>
            </a:extLst>
          </p:cNvPr>
          <p:cNvSpPr>
            <a:spLocks noGrp="1"/>
          </p:cNvSpPr>
          <p:nvPr>
            <p:ph type="sldNum" sz="quarter" idx="12"/>
          </p:nvPr>
        </p:nvSpPr>
        <p:spPr/>
        <p:txBody>
          <a:bodyPr/>
          <a:lstStyle/>
          <a:p>
            <a:fld id="{DAFBB0FC-1F6A-4E10-8877-10278805C4A6}" type="slidenum">
              <a:rPr kumimoji="1" lang="ja-JP" altLang="en-US" smtClean="0"/>
              <a:t>3</a:t>
            </a:fld>
            <a:endParaRPr kumimoji="1" lang="ja-JP" altLang="en-US"/>
          </a:p>
        </p:txBody>
      </p:sp>
      <p:sp>
        <p:nvSpPr>
          <p:cNvPr id="8" name="テキスト ボックス 7">
            <a:extLst>
              <a:ext uri="{FF2B5EF4-FFF2-40B4-BE49-F238E27FC236}">
                <a16:creationId xmlns:a16="http://schemas.microsoft.com/office/drawing/2014/main" xmlns="" id="{E9296718-30A4-4DB1-B4FA-BA6E1739F5F8}"/>
              </a:ext>
            </a:extLst>
          </p:cNvPr>
          <p:cNvSpPr txBox="1"/>
          <p:nvPr/>
        </p:nvSpPr>
        <p:spPr>
          <a:xfrm>
            <a:off x="681038" y="1986640"/>
            <a:ext cx="8543924" cy="2308324"/>
          </a:xfrm>
          <a:prstGeom prst="rect">
            <a:avLst/>
          </a:prstGeom>
          <a:noFill/>
        </p:spPr>
        <p:txBody>
          <a:bodyPr wrap="square" rtlCol="0">
            <a:spAutoFit/>
          </a:bodyPr>
          <a:lstStyle/>
          <a:p>
            <a:r>
              <a:rPr kumimoji="1" lang="ja-JP" altLang="en-US" dirty="0">
                <a:latin typeface="メイリオ" panose="020B0604030504040204" pitchFamily="50" charset="-128"/>
                <a:ea typeface="メイリオ" panose="020B0604030504040204" pitchFamily="50" charset="-128"/>
              </a:rPr>
              <a:t>・家具家電を中心に不用品の買取あるいは無料引取を行い、リユース販売を行います。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・宣伝広告は、追加料金不要の明快な料金プランを示したチラシのポスティングを中心とし、定期的な配布により知名度の浸透を図ります。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・無料引取商品の一部</a:t>
            </a:r>
            <a:r>
              <a:rPr kumimoji="1" lang="ja-JP" altLang="en-US" dirty="0" smtClean="0">
                <a:latin typeface="メイリオ" panose="020B0604030504040204" pitchFamily="50" charset="-128"/>
                <a:ea typeface="メイリオ" panose="020B0604030504040204" pitchFamily="50" charset="-128"/>
              </a:rPr>
              <a:t>を海外輸出する</a:t>
            </a:r>
            <a:r>
              <a:rPr kumimoji="1" lang="ja-JP" altLang="en-US" dirty="0">
                <a:latin typeface="メイリオ" panose="020B0604030504040204" pitchFamily="50" charset="-128"/>
                <a:ea typeface="メイリオ" panose="020B0604030504040204" pitchFamily="50" charset="-128"/>
              </a:rPr>
              <a:t>ことで、従来よりも幅広い商品の無料引取を可能にします。</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・明快な料金プランと無料引取品目の拡大により、不用品回収にありがちなトラブルを未然に防ぎ、お客様の満足度を高め、リピート率を高めます。</a:t>
            </a:r>
            <a:endParaRPr kumimoji="1" lang="en-US" altLang="ja-JP" dirty="0">
              <a:latin typeface="メイリオ" panose="020B0604030504040204" pitchFamily="50" charset="-128"/>
              <a:ea typeface="メイリオ" panose="020B0604030504040204" pitchFamily="50" charset="-128"/>
            </a:endParaRPr>
          </a:p>
        </p:txBody>
      </p:sp>
      <p:pic>
        <p:nvPicPr>
          <p:cNvPr id="2050" name="Picture 2" descr="不用品回収の軽トラック積み放題はお得？パック料金で積める量とメリット・デメリット">
            <a:extLst>
              <a:ext uri="{FF2B5EF4-FFF2-40B4-BE49-F238E27FC236}">
                <a16:creationId xmlns:a16="http://schemas.microsoft.com/office/drawing/2014/main" xmlns="" id="{F38502CF-B7F2-491F-9E6D-605774863B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988" y="4310064"/>
            <a:ext cx="350520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845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kumimoji="1" lang="ja-JP" altLang="en-US" dirty="0"/>
              <a:t>市場動向</a:t>
            </a:r>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smtClean="0">
                <a:latin typeface="Arial" panose="020B0604020202020204" pitchFamily="34" charset="0"/>
                <a:cs typeface="Arial" panose="020B0604020202020204" pitchFamily="34" charset="0"/>
              </a:rPr>
              <a:t>03</a:t>
            </a:r>
            <a:endParaRPr lang="ja-JP" altLang="en-US" sz="4000" dirty="0">
              <a:latin typeface="Arial" panose="020B0604020202020204" pitchFamily="34" charset="0"/>
              <a:cs typeface="Arial" panose="020B0604020202020204" pitchFamily="34" charset="0"/>
            </a:endParaRPr>
          </a:p>
        </p:txBody>
      </p:sp>
      <p:sp>
        <p:nvSpPr>
          <p:cNvPr id="32" name="スライド番号プレースホルダー 31">
            <a:extLst>
              <a:ext uri="{FF2B5EF4-FFF2-40B4-BE49-F238E27FC236}">
                <a16:creationId xmlns:a16="http://schemas.microsoft.com/office/drawing/2014/main" xmlns="" id="{BF61D87F-2773-498F-9355-2A5DFA1B12CC}"/>
              </a:ext>
            </a:extLst>
          </p:cNvPr>
          <p:cNvSpPr>
            <a:spLocks noGrp="1"/>
          </p:cNvSpPr>
          <p:nvPr>
            <p:ph type="sldNum" sz="quarter" idx="12"/>
          </p:nvPr>
        </p:nvSpPr>
        <p:spPr/>
        <p:txBody>
          <a:bodyPr/>
          <a:lstStyle/>
          <a:p>
            <a:fld id="{DAFBB0FC-1F6A-4E10-8877-10278805C4A6}" type="slidenum">
              <a:rPr kumimoji="1" lang="ja-JP" altLang="en-US" smtClean="0"/>
              <a:t>4</a:t>
            </a:fld>
            <a:endParaRPr kumimoji="1" lang="ja-JP" altLang="en-US"/>
          </a:p>
        </p:txBody>
      </p:sp>
      <p:sp>
        <p:nvSpPr>
          <p:cNvPr id="9" name="テキスト ボックス 8">
            <a:extLst>
              <a:ext uri="{FF2B5EF4-FFF2-40B4-BE49-F238E27FC236}">
                <a16:creationId xmlns:a16="http://schemas.microsoft.com/office/drawing/2014/main" xmlns="" id="{B8F6E818-9BF1-4FC9-A7CC-01C8163DA62D}"/>
              </a:ext>
            </a:extLst>
          </p:cNvPr>
          <p:cNvSpPr txBox="1"/>
          <p:nvPr/>
        </p:nvSpPr>
        <p:spPr>
          <a:xfrm>
            <a:off x="274948" y="966243"/>
            <a:ext cx="9356103" cy="1231106"/>
          </a:xfrm>
          <a:prstGeom prst="rect">
            <a:avLst/>
          </a:prstGeom>
          <a:noFill/>
        </p:spPr>
        <p:txBody>
          <a:bodyPr wrap="square">
            <a:spAutoFit/>
          </a:bodyPr>
          <a:lstStyle/>
          <a:p>
            <a:r>
              <a:rPr lang="ja-JP" altLang="en-US" sz="2000" kern="100" dirty="0">
                <a:latin typeface="メイリオ" panose="020B0604030504040204" pitchFamily="50" charset="-128"/>
                <a:ea typeface="メイリオ" panose="020B0604030504040204" pitchFamily="50" charset="-128"/>
                <a:cs typeface="Times New Roman" panose="02020603050405020304" pitchFamily="18" charset="0"/>
              </a:rPr>
              <a:t>リユース市場は</a:t>
            </a:r>
            <a:r>
              <a:rPr lang="en-US" altLang="ja-JP" sz="2000" kern="100" dirty="0">
                <a:latin typeface="メイリオ" panose="020B0604030504040204" pitchFamily="50" charset="-128"/>
                <a:ea typeface="メイリオ" panose="020B0604030504040204" pitchFamily="50" charset="-128"/>
                <a:cs typeface="Times New Roman" panose="02020603050405020304" pitchFamily="18" charset="0"/>
              </a:rPr>
              <a:t>2025</a:t>
            </a:r>
            <a:r>
              <a:rPr lang="ja-JP" altLang="en-US" sz="2000" kern="100" dirty="0">
                <a:latin typeface="メイリオ" panose="020B0604030504040204" pitchFamily="50" charset="-128"/>
                <a:ea typeface="メイリオ" panose="020B0604030504040204" pitchFamily="50" charset="-128"/>
                <a:cs typeface="Times New Roman" panose="02020603050405020304" pitchFamily="18" charset="0"/>
              </a:rPr>
              <a:t>年に</a:t>
            </a:r>
            <a:r>
              <a:rPr lang="en-US" altLang="ja-JP" sz="2000" kern="100" dirty="0">
                <a:latin typeface="メイリオ" panose="020B0604030504040204" pitchFamily="50" charset="-128"/>
                <a:ea typeface="メイリオ" panose="020B0604030504040204" pitchFamily="50" charset="-128"/>
                <a:cs typeface="Times New Roman" panose="02020603050405020304" pitchFamily="18" charset="0"/>
              </a:rPr>
              <a:t>3.5</a:t>
            </a:r>
            <a:r>
              <a:rPr lang="ja-JP" altLang="en-US" sz="2000" kern="100" dirty="0">
                <a:latin typeface="メイリオ" panose="020B0604030504040204" pitchFamily="50" charset="-128"/>
                <a:ea typeface="メイリオ" panose="020B0604030504040204" pitchFamily="50" charset="-128"/>
                <a:cs typeface="Times New Roman" panose="02020603050405020304" pitchFamily="18" charset="0"/>
              </a:rPr>
              <a:t>兆円規模に</a:t>
            </a:r>
            <a:endParaRPr lang="en-US" altLang="ja-JP" sz="2000" kern="100" dirty="0">
              <a:latin typeface="メイリオ" panose="020B0604030504040204" pitchFamily="50" charset="-128"/>
              <a:ea typeface="メイリオ" panose="020B0604030504040204" pitchFamily="50" charset="-128"/>
              <a:cs typeface="Times New Roman" panose="02020603050405020304" pitchFamily="18" charset="0"/>
            </a:endParaRPr>
          </a:p>
          <a:p>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新型コロナの影響により、商材や販売形態により明暗分かれる結果となったが、全体では拡大傾向を維持した。</a:t>
            </a:r>
            <a:r>
              <a:rPr lang="en-US" altLang="ja-JP" kern="100" dirty="0">
                <a:latin typeface="メイリオ" panose="020B0604030504040204" pitchFamily="50" charset="-128"/>
                <a:ea typeface="メイリオ" panose="020B0604030504040204" pitchFamily="50" charset="-128"/>
                <a:cs typeface="Times New Roman" panose="02020603050405020304" pitchFamily="18" charset="0"/>
              </a:rPr>
              <a:t>10</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年間の年平均成長率は</a:t>
            </a:r>
            <a:r>
              <a:rPr lang="en-US" altLang="ja-JP" kern="100" dirty="0">
                <a:latin typeface="メイリオ" panose="020B0604030504040204" pitchFamily="50" charset="-128"/>
                <a:ea typeface="メイリオ" panose="020B0604030504040204" pitchFamily="50" charset="-128"/>
                <a:cs typeface="Times New Roman" panose="02020603050405020304" pitchFamily="18" charset="0"/>
              </a:rPr>
              <a:t>7.5</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％で、</a:t>
            </a:r>
            <a:r>
              <a:rPr lang="en-US" altLang="ja-JP" kern="100" dirty="0">
                <a:latin typeface="メイリオ" panose="020B0604030504040204" pitchFamily="50" charset="-128"/>
                <a:ea typeface="メイリオ" panose="020B0604030504040204" pitchFamily="50" charset="-128"/>
                <a:cs typeface="Times New Roman" panose="02020603050405020304" pitchFamily="18" charset="0"/>
              </a:rPr>
              <a:t>11</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年連続増加傾向が続いている。リユース市場は</a:t>
            </a:r>
            <a:r>
              <a:rPr lang="en-US" altLang="ja-JP" kern="100" dirty="0">
                <a:latin typeface="メイリオ" panose="020B0604030504040204" pitchFamily="50" charset="-128"/>
                <a:ea typeface="メイリオ" panose="020B0604030504040204" pitchFamily="50" charset="-128"/>
                <a:cs typeface="Times New Roman" panose="02020603050405020304" pitchFamily="18" charset="0"/>
              </a:rPr>
              <a:t>2022</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年には</a:t>
            </a:r>
            <a:r>
              <a:rPr lang="en-US" altLang="ja-JP" kern="100" dirty="0">
                <a:latin typeface="メイリオ" panose="020B0604030504040204" pitchFamily="50" charset="-128"/>
                <a:ea typeface="メイリオ" panose="020B0604030504040204" pitchFamily="50" charset="-128"/>
                <a:cs typeface="Times New Roman" panose="02020603050405020304" pitchFamily="18" charset="0"/>
              </a:rPr>
              <a:t>3</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兆円規模になり、</a:t>
            </a:r>
            <a:r>
              <a:rPr lang="en-US" altLang="ja-JP" kern="100" dirty="0" err="1">
                <a:latin typeface="メイリオ" panose="020B0604030504040204" pitchFamily="50" charset="-128"/>
                <a:ea typeface="メイリオ" panose="020B0604030504040204" pitchFamily="50" charset="-128"/>
                <a:cs typeface="Times New Roman" panose="02020603050405020304" pitchFamily="18" charset="0"/>
              </a:rPr>
              <a:t>CtoC</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の市場規模が</a:t>
            </a:r>
            <a:r>
              <a:rPr lang="en-US" altLang="ja-JP" kern="100" dirty="0" err="1">
                <a:latin typeface="メイリオ" panose="020B0604030504040204" pitchFamily="50" charset="-128"/>
                <a:ea typeface="メイリオ" panose="020B0604030504040204" pitchFamily="50" charset="-128"/>
                <a:cs typeface="Times New Roman" panose="02020603050405020304" pitchFamily="18" charset="0"/>
              </a:rPr>
              <a:t>BtoC</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を上回る見込み。</a:t>
            </a:r>
            <a:endParaRPr lang="ja-JP" altLang="ja-JP" kern="100" dirty="0">
              <a:latin typeface="メイリオ" panose="020B0604030504040204" pitchFamily="50" charset="-128"/>
              <a:ea typeface="メイリオ" panose="020B0604030504040204" pitchFamily="50" charset="-128"/>
              <a:cs typeface="Times New Roman" panose="02020603050405020304" pitchFamily="18" charset="0"/>
            </a:endParaRPr>
          </a:p>
        </p:txBody>
      </p:sp>
      <p:pic>
        <p:nvPicPr>
          <p:cNvPr id="4" name="図 3">
            <a:extLst>
              <a:ext uri="{FF2B5EF4-FFF2-40B4-BE49-F238E27FC236}">
                <a16:creationId xmlns:a16="http://schemas.microsoft.com/office/drawing/2014/main" xmlns="" id="{3872FB76-ED3E-45CE-90B4-FDFB1CE0B8EF}"/>
              </a:ext>
            </a:extLst>
          </p:cNvPr>
          <p:cNvPicPr>
            <a:picLocks noChangeAspect="1"/>
          </p:cNvPicPr>
          <p:nvPr/>
        </p:nvPicPr>
        <p:blipFill>
          <a:blip r:embed="rId2"/>
          <a:stretch>
            <a:fillRect/>
          </a:stretch>
        </p:blipFill>
        <p:spPr>
          <a:xfrm>
            <a:off x="1763963" y="2585249"/>
            <a:ext cx="6944810" cy="4051139"/>
          </a:xfrm>
          <a:prstGeom prst="rect">
            <a:avLst/>
          </a:prstGeom>
        </p:spPr>
      </p:pic>
    </p:spTree>
    <p:extLst>
      <p:ext uri="{BB962C8B-B14F-4D97-AF65-F5344CB8AC3E}">
        <p14:creationId xmlns:p14="http://schemas.microsoft.com/office/powerpoint/2010/main" val="2408912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lang="ja-JP" altLang="en-US" dirty="0"/>
              <a:t>創業にあたっての課題と解決策</a:t>
            </a:r>
            <a:endParaRPr kumimoji="1" lang="ja-JP" altLang="en-US" dirty="0"/>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smtClean="0">
                <a:latin typeface="Arial" panose="020B0604020202020204" pitchFamily="34" charset="0"/>
                <a:cs typeface="Arial" panose="020B0604020202020204" pitchFamily="34" charset="0"/>
              </a:rPr>
              <a:t>04</a:t>
            </a:r>
            <a:endParaRPr lang="ja-JP" altLang="en-US" sz="4000" dirty="0">
              <a:latin typeface="Arial" panose="020B0604020202020204" pitchFamily="34" charset="0"/>
              <a:cs typeface="Arial" panose="020B0604020202020204" pitchFamily="34" charset="0"/>
            </a:endParaRPr>
          </a:p>
        </p:txBody>
      </p:sp>
      <p:sp>
        <p:nvSpPr>
          <p:cNvPr id="5" name="スライド番号プレースホルダー 4">
            <a:extLst>
              <a:ext uri="{FF2B5EF4-FFF2-40B4-BE49-F238E27FC236}">
                <a16:creationId xmlns:a16="http://schemas.microsoft.com/office/drawing/2014/main" xmlns="" id="{81C84C97-3B3C-4440-8D5A-46112BD18F38}"/>
              </a:ext>
            </a:extLst>
          </p:cNvPr>
          <p:cNvSpPr>
            <a:spLocks noGrp="1"/>
          </p:cNvSpPr>
          <p:nvPr>
            <p:ph type="sldNum" sz="quarter" idx="12"/>
          </p:nvPr>
        </p:nvSpPr>
        <p:spPr/>
        <p:txBody>
          <a:bodyPr/>
          <a:lstStyle/>
          <a:p>
            <a:fld id="{DAFBB0FC-1F6A-4E10-8877-10278805C4A6}" type="slidenum">
              <a:rPr kumimoji="1" lang="ja-JP" altLang="en-US" smtClean="0"/>
              <a:t>5</a:t>
            </a:fld>
            <a:endParaRPr kumimoji="1" lang="ja-JP" altLang="en-US"/>
          </a:p>
        </p:txBody>
      </p:sp>
      <p:sp>
        <p:nvSpPr>
          <p:cNvPr id="21" name="テキスト ボックス 20">
            <a:extLst>
              <a:ext uri="{FF2B5EF4-FFF2-40B4-BE49-F238E27FC236}">
                <a16:creationId xmlns:a16="http://schemas.microsoft.com/office/drawing/2014/main" xmlns="" id="{4D590447-D864-4DB0-A0B1-738859FF59B8}"/>
              </a:ext>
            </a:extLst>
          </p:cNvPr>
          <p:cNvSpPr txBox="1"/>
          <p:nvPr/>
        </p:nvSpPr>
        <p:spPr>
          <a:xfrm>
            <a:off x="391788" y="4840431"/>
            <a:ext cx="9112250" cy="1323439"/>
          </a:xfrm>
          <a:prstGeom prst="rect">
            <a:avLst/>
          </a:prstGeom>
          <a:noFill/>
        </p:spPr>
        <p:txBody>
          <a:bodyPr wrap="square">
            <a:spAutoFit/>
          </a:bodyPr>
          <a:lstStyle/>
          <a:p>
            <a:pPr marL="285750" indent="-285750" algn="just">
              <a:buFont typeface="Wingdings" panose="05000000000000000000" pitchFamily="2" charset="2"/>
              <a:buChar char="l"/>
            </a:pPr>
            <a:r>
              <a:rPr lang="ja-JP" altLang="en-US" sz="1600" kern="100" dirty="0">
                <a:solidFill>
                  <a:schemeClr val="tx1">
                    <a:lumMod val="75000"/>
                    <a:lumOff val="25000"/>
                  </a:schemeClr>
                </a:solidFill>
                <a:latin typeface="メイリオ" panose="020B0604030504040204" pitchFamily="50" charset="-128"/>
                <a:ea typeface="メイリオ" panose="020B0604030504040204" pitchFamily="50" charset="-128"/>
              </a:rPr>
              <a:t>海外の需要をいち早く察知し効率的な買取を可能にする目利き</a:t>
            </a:r>
            <a:endParaRPr lang="en-US" altLang="ja-JP" sz="1600" kern="100" dirty="0">
              <a:solidFill>
                <a:schemeClr val="tx1">
                  <a:lumMod val="75000"/>
                  <a:lumOff val="25000"/>
                </a:schemeClr>
              </a:solidFill>
              <a:latin typeface="メイリオ" panose="020B0604030504040204" pitchFamily="50" charset="-128"/>
              <a:ea typeface="メイリオ" panose="020B0604030504040204" pitchFamily="50" charset="-128"/>
            </a:endParaRPr>
          </a:p>
          <a:p>
            <a:pPr algn="just"/>
            <a:r>
              <a:rPr lang="ja-JP" altLang="en-US" sz="1600" kern="100" dirty="0">
                <a:solidFill>
                  <a:schemeClr val="tx1">
                    <a:lumMod val="75000"/>
                    <a:lumOff val="25000"/>
                  </a:schemeClr>
                </a:solidFill>
                <a:latin typeface="メイリオ" panose="020B0604030504040204" pitchFamily="50" charset="-128"/>
                <a:ea typeface="メイリオ" panose="020B0604030504040204" pitchFamily="50" charset="-128"/>
              </a:rPr>
              <a:t>海外での家具・家電の需要も一様ではなく、低価格帯商品から高価格帯商品への移行やファミリー向け商品から単身生活者向け商品への移行などが想定されます。当社は東南アジア諸国に持つ人脈からその国々の需要動向をいち早く見極め効率的な買取～販売につなげてゆくノウハウがあり、今後需要の増大が見込まれる商品を見分ける確かな目を持っています。</a:t>
            </a:r>
            <a:endParaRPr lang="en-US" altLang="ja-JP" sz="1600" kern="1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3" name="テキスト ボックス 22">
            <a:extLst>
              <a:ext uri="{FF2B5EF4-FFF2-40B4-BE49-F238E27FC236}">
                <a16:creationId xmlns:a16="http://schemas.microsoft.com/office/drawing/2014/main" xmlns="" id="{FE3E5F61-C99E-4ACB-A8FC-731F7F2A123E}"/>
              </a:ext>
            </a:extLst>
          </p:cNvPr>
          <p:cNvSpPr txBox="1"/>
          <p:nvPr/>
        </p:nvSpPr>
        <p:spPr>
          <a:xfrm>
            <a:off x="422903" y="2724692"/>
            <a:ext cx="8938099" cy="1600438"/>
          </a:xfrm>
          <a:prstGeom prst="rect">
            <a:avLst/>
          </a:prstGeom>
          <a:noFill/>
        </p:spPr>
        <p:txBody>
          <a:bodyPr wrap="square">
            <a:spAutoFit/>
          </a:bodyPr>
          <a:lstStyle/>
          <a:p>
            <a:pPr marL="285750" indent="-285750" algn="just">
              <a:buFont typeface="Wingdings" panose="05000000000000000000" pitchFamily="2" charset="2"/>
              <a:buChar char="l"/>
            </a:pPr>
            <a:r>
              <a:rPr lang="ja-JP" altLang="en-US" kern="100" dirty="0">
                <a:solidFill>
                  <a:schemeClr val="tx1">
                    <a:lumMod val="75000"/>
                    <a:lumOff val="25000"/>
                  </a:schemeClr>
                </a:solidFill>
                <a:latin typeface="メイリオ" panose="020B0604030504040204" pitchFamily="50" charset="-128"/>
                <a:ea typeface="メイリオ" panose="020B0604030504040204" pitchFamily="50" charset="-128"/>
              </a:rPr>
              <a:t>東南アジア諸国への独自の販売網を持つ強み</a:t>
            </a:r>
            <a:endParaRPr lang="en-US" altLang="ja-JP" kern="100" dirty="0">
              <a:solidFill>
                <a:schemeClr val="tx1">
                  <a:lumMod val="75000"/>
                  <a:lumOff val="25000"/>
                </a:schemeClr>
              </a:solidFill>
              <a:latin typeface="メイリオ" panose="020B0604030504040204" pitchFamily="50" charset="-128"/>
              <a:ea typeface="メイリオ" panose="020B0604030504040204" pitchFamily="50" charset="-128"/>
            </a:endParaRPr>
          </a:p>
          <a:p>
            <a:pPr algn="just"/>
            <a:r>
              <a:rPr lang="ja-JP" altLang="en-US" sz="1600" kern="100" dirty="0">
                <a:solidFill>
                  <a:schemeClr val="tx1">
                    <a:lumMod val="75000"/>
                    <a:lumOff val="25000"/>
                  </a:schemeClr>
                </a:solidFill>
                <a:latin typeface="メイリオ" panose="020B0604030504040204" pitchFamily="50" charset="-128"/>
                <a:ea typeface="メイリオ" panose="020B0604030504040204" pitchFamily="50" charset="-128"/>
              </a:rPr>
              <a:t>中古家電は</a:t>
            </a:r>
            <a:r>
              <a:rPr lang="en-US" altLang="ja-JP" sz="1600" kern="100" dirty="0">
                <a:solidFill>
                  <a:schemeClr val="tx1">
                    <a:lumMod val="75000"/>
                    <a:lumOff val="25000"/>
                  </a:schemeClr>
                </a:solidFill>
                <a:latin typeface="メイリオ" panose="020B0604030504040204" pitchFamily="50" charset="-128"/>
                <a:ea typeface="メイリオ" panose="020B0604030504040204" pitchFamily="50" charset="-128"/>
              </a:rPr>
              <a:t>2010</a:t>
            </a:r>
            <a:r>
              <a:rPr lang="ja-JP" altLang="en-US" sz="1600" kern="100" dirty="0">
                <a:solidFill>
                  <a:schemeClr val="tx1">
                    <a:lumMod val="75000"/>
                    <a:lumOff val="25000"/>
                  </a:schemeClr>
                </a:solidFill>
                <a:latin typeface="メイリオ" panose="020B0604030504040204" pitchFamily="50" charset="-128"/>
                <a:ea typeface="メイリオ" panose="020B0604030504040204" pitchFamily="50" charset="-128"/>
              </a:rPr>
              <a:t>年ごろまでは、主に中国へ輸出されていたが、これはスクラップ目的だった。しかし環境問題が深刻化したことから規制が強まり、輸出先がフィリピンやカンボジアなどへ移行した。これらの東南アジア諸国では修理後のリユース目的であり、</a:t>
            </a:r>
            <a:r>
              <a:rPr lang="en-US" altLang="ja-JP" sz="1600" kern="100" dirty="0">
                <a:solidFill>
                  <a:schemeClr val="tx1">
                    <a:lumMod val="75000"/>
                    <a:lumOff val="25000"/>
                  </a:schemeClr>
                </a:solidFill>
                <a:latin typeface="メイリオ" panose="020B0604030504040204" pitchFamily="50" charset="-128"/>
                <a:ea typeface="メイリオ" panose="020B0604030504040204" pitchFamily="50" charset="-128"/>
              </a:rPr>
              <a:t>SDGs</a:t>
            </a:r>
            <a:r>
              <a:rPr lang="ja-JP" altLang="en-US" sz="1600" kern="100" dirty="0">
                <a:solidFill>
                  <a:schemeClr val="tx1">
                    <a:lumMod val="75000"/>
                    <a:lumOff val="25000"/>
                  </a:schemeClr>
                </a:solidFill>
                <a:latin typeface="メイリオ" panose="020B0604030504040204" pitchFamily="50" charset="-128"/>
                <a:ea typeface="メイリオ" panose="020B0604030504040204" pitchFamily="50" charset="-128"/>
              </a:rPr>
              <a:t>の流れにも沿うものである。当社の持つ東南アジア諸国への独自の販売網が、他社には真似できない幅広い品目の高価格での買取を可能にします。</a:t>
            </a:r>
            <a:endParaRPr lang="en-US" altLang="ja-JP" sz="1600" kern="1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xmlns="" id="{B71833C6-785F-476A-AB78-E5D8D77181EE}"/>
              </a:ext>
            </a:extLst>
          </p:cNvPr>
          <p:cNvSpPr txBox="1"/>
          <p:nvPr/>
        </p:nvSpPr>
        <p:spPr>
          <a:xfrm>
            <a:off x="391788" y="2179907"/>
            <a:ext cx="9000331" cy="646331"/>
          </a:xfrm>
          <a:prstGeom prst="rect">
            <a:avLst/>
          </a:prstGeom>
          <a:noFill/>
        </p:spPr>
        <p:txBody>
          <a:bodyPr wrap="square" rtlCol="0">
            <a:spAutoFit/>
          </a:bodyPr>
          <a:lstStyle/>
          <a:p>
            <a:r>
              <a:rPr kumimoji="1" lang="ja-JP" altLang="en-US" sz="3600" b="1" dirty="0">
                <a:latin typeface="メイリオ" panose="020B0604030504040204" pitchFamily="50" charset="-128"/>
                <a:ea typeface="メイリオ" panose="020B0604030504040204" pitchFamily="50" charset="-128"/>
              </a:rPr>
              <a:t>解決策１</a:t>
            </a:r>
          </a:p>
        </p:txBody>
      </p:sp>
      <p:sp>
        <p:nvSpPr>
          <p:cNvPr id="25" name="テキスト ボックス 24">
            <a:extLst>
              <a:ext uri="{FF2B5EF4-FFF2-40B4-BE49-F238E27FC236}">
                <a16:creationId xmlns:a16="http://schemas.microsoft.com/office/drawing/2014/main" xmlns="" id="{DA78C4D7-4872-405D-A697-52470D139893}"/>
              </a:ext>
            </a:extLst>
          </p:cNvPr>
          <p:cNvSpPr txBox="1"/>
          <p:nvPr/>
        </p:nvSpPr>
        <p:spPr>
          <a:xfrm>
            <a:off x="544995" y="1064442"/>
            <a:ext cx="9000331" cy="1077218"/>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課題　既存の同業者とどのように差別化を図るのか</a:t>
            </a:r>
            <a:endParaRPr kumimoji="1" lang="en-US" altLang="ja-JP" sz="2800" b="1" dirty="0">
              <a:latin typeface="メイリオ" panose="020B0604030504040204" pitchFamily="50" charset="-128"/>
              <a:ea typeface="メイリオ" panose="020B0604030504040204" pitchFamily="50" charset="-128"/>
            </a:endParaRPr>
          </a:p>
          <a:p>
            <a:endParaRPr kumimoji="1" lang="en-US" altLang="ja-JP" sz="3600" b="1"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xmlns="" id="{6FA91E2E-4AD2-4ED6-9D14-D054E575887D}"/>
              </a:ext>
            </a:extLst>
          </p:cNvPr>
          <p:cNvSpPr txBox="1"/>
          <p:nvPr/>
        </p:nvSpPr>
        <p:spPr>
          <a:xfrm>
            <a:off x="483947" y="1498891"/>
            <a:ext cx="8816009" cy="830997"/>
          </a:xfrm>
          <a:prstGeom prst="rect">
            <a:avLst/>
          </a:prstGeom>
          <a:noFill/>
        </p:spPr>
        <p:txBody>
          <a:bodyPr wrap="square">
            <a:spAutoFit/>
          </a:bodyPr>
          <a:lstStyle/>
          <a:p>
            <a:pPr marL="285750" indent="-285750" algn="just">
              <a:buFont typeface="Wingdings" panose="05000000000000000000" pitchFamily="2" charset="2"/>
              <a:buChar char="l"/>
            </a:pPr>
            <a:r>
              <a:rPr lang="ja-JP" altLang="en-US" sz="1600" kern="100" dirty="0">
                <a:solidFill>
                  <a:schemeClr val="tx1">
                    <a:lumMod val="75000"/>
                    <a:lumOff val="25000"/>
                  </a:schemeClr>
                </a:solidFill>
                <a:effectLst/>
                <a:latin typeface="メイリオ" panose="020B0604030504040204" pitchFamily="50" charset="-128"/>
                <a:ea typeface="メイリオ" panose="020B0604030504040204" pitchFamily="50" charset="-128"/>
              </a:rPr>
              <a:t>従来よりも回収できる品目を拡大することでお客様の満足度を高め、それらの品目の安定的な販路を確保することで利益を増大させる。</a:t>
            </a:r>
            <a:endParaRPr lang="en-US" altLang="ja-JP" sz="1600" kern="100"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marL="285750" indent="-285750" algn="just">
              <a:buFont typeface="Wingdings" panose="05000000000000000000" pitchFamily="2" charset="2"/>
              <a:buChar char="l"/>
            </a:pPr>
            <a:endParaRPr lang="ja-JP" altLang="ja-JP" sz="1600" kern="100" dirty="0">
              <a:solidFill>
                <a:schemeClr val="tx1">
                  <a:lumMod val="75000"/>
                  <a:lumOff val="25000"/>
                </a:schemeClr>
              </a:solidFill>
              <a:effectLst/>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xmlns="" id="{AAD7763B-316C-47CB-A636-BD4158151BBC}"/>
              </a:ext>
            </a:extLst>
          </p:cNvPr>
          <p:cNvSpPr txBox="1"/>
          <p:nvPr/>
        </p:nvSpPr>
        <p:spPr>
          <a:xfrm>
            <a:off x="452833" y="4325130"/>
            <a:ext cx="9000331" cy="646331"/>
          </a:xfrm>
          <a:prstGeom prst="rect">
            <a:avLst/>
          </a:prstGeom>
          <a:noFill/>
        </p:spPr>
        <p:txBody>
          <a:bodyPr wrap="square" rtlCol="0">
            <a:spAutoFit/>
          </a:bodyPr>
          <a:lstStyle/>
          <a:p>
            <a:r>
              <a:rPr kumimoji="1" lang="ja-JP" altLang="en-US" sz="3600" b="1" dirty="0">
                <a:latin typeface="メイリオ" panose="020B0604030504040204" pitchFamily="50" charset="-128"/>
                <a:ea typeface="メイリオ" panose="020B0604030504040204" pitchFamily="50" charset="-128"/>
              </a:rPr>
              <a:t>解決策２</a:t>
            </a:r>
          </a:p>
        </p:txBody>
      </p:sp>
    </p:spTree>
    <p:extLst>
      <p:ext uri="{BB962C8B-B14F-4D97-AF65-F5344CB8AC3E}">
        <p14:creationId xmlns:p14="http://schemas.microsoft.com/office/powerpoint/2010/main" val="1616864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xmlns="" id="{5E4C78D3-FCE4-4814-BD66-83A81B39C3D6}"/>
              </a:ext>
            </a:extLst>
          </p:cNvPr>
          <p:cNvSpPr>
            <a:spLocks noGrp="1"/>
          </p:cNvSpPr>
          <p:nvPr>
            <p:ph idx="1"/>
          </p:nvPr>
        </p:nvSpPr>
        <p:spPr>
          <a:xfrm>
            <a:off x="858103" y="881859"/>
            <a:ext cx="8189793" cy="1224948"/>
          </a:xfrm>
        </p:spPr>
        <p:txBody>
          <a:bodyPr>
            <a:normAutofit lnSpcReduction="10000"/>
          </a:bodyPr>
          <a:lstStyle/>
          <a:p>
            <a:r>
              <a:rPr kumimoji="1" lang="ja-JP" altLang="en-US" dirty="0"/>
              <a:t>福岡市内で買取</a:t>
            </a:r>
            <a:r>
              <a:rPr lang="ja-JP" altLang="en-US" dirty="0"/>
              <a:t>リユース</a:t>
            </a:r>
            <a:r>
              <a:rPr kumimoji="1" lang="ja-JP" altLang="en-US" dirty="0"/>
              <a:t>販売を行う業者は</a:t>
            </a:r>
            <a:r>
              <a:rPr kumimoji="1" lang="en-US" altLang="ja-JP" dirty="0"/>
              <a:t>94</a:t>
            </a:r>
            <a:r>
              <a:rPr kumimoji="1" lang="ja-JP" altLang="en-US" dirty="0"/>
              <a:t>社であるが、そのなかで海外への販路を</a:t>
            </a:r>
            <a:r>
              <a:rPr lang="ja-JP" altLang="en-US" dirty="0"/>
              <a:t>有する</a:t>
            </a:r>
            <a:r>
              <a:rPr kumimoji="1" lang="ja-JP" altLang="en-US" dirty="0"/>
              <a:t>業者（赤文字）</a:t>
            </a:r>
            <a:r>
              <a:rPr kumimoji="1" lang="ja-JP" altLang="en-US" dirty="0" smtClean="0"/>
              <a:t>は</a:t>
            </a:r>
            <a:r>
              <a:rPr kumimoji="1" lang="en-US" altLang="ja-JP" dirty="0" smtClean="0"/>
              <a:t>7</a:t>
            </a:r>
            <a:r>
              <a:rPr kumimoji="1" lang="ja-JP" altLang="en-US" dirty="0" smtClean="0"/>
              <a:t>社</a:t>
            </a:r>
            <a:r>
              <a:rPr kumimoji="1" lang="ja-JP" altLang="en-US" dirty="0"/>
              <a:t>である。</a:t>
            </a:r>
          </a:p>
        </p:txBody>
      </p:sp>
      <p:sp>
        <p:nvSpPr>
          <p:cNvPr id="3" name="スライド番号プレースホルダー 2">
            <a:extLst>
              <a:ext uri="{FF2B5EF4-FFF2-40B4-BE49-F238E27FC236}">
                <a16:creationId xmlns:a16="http://schemas.microsoft.com/office/drawing/2014/main" xmlns="" id="{092DAC88-9CBE-4F18-A693-C3D42822A635}"/>
              </a:ext>
            </a:extLst>
          </p:cNvPr>
          <p:cNvSpPr>
            <a:spLocks noGrp="1"/>
          </p:cNvSpPr>
          <p:nvPr>
            <p:ph type="sldNum" sz="quarter" idx="12"/>
          </p:nvPr>
        </p:nvSpPr>
        <p:spPr/>
        <p:txBody>
          <a:bodyPr/>
          <a:lstStyle/>
          <a:p>
            <a:fld id="{DAFBB0FC-1F6A-4E10-8877-10278805C4A6}" type="slidenum">
              <a:rPr kumimoji="1" lang="ja-JP" altLang="en-US" smtClean="0"/>
              <a:pPr/>
              <a:t>6</a:t>
            </a:fld>
            <a:endParaRPr kumimoji="1" lang="ja-JP" altLang="en-US"/>
          </a:p>
        </p:txBody>
      </p:sp>
      <p:sp>
        <p:nvSpPr>
          <p:cNvPr id="4" name="タイトル 3">
            <a:extLst>
              <a:ext uri="{FF2B5EF4-FFF2-40B4-BE49-F238E27FC236}">
                <a16:creationId xmlns:a16="http://schemas.microsoft.com/office/drawing/2014/main" xmlns="" id="{94771A7D-BF57-4209-AA8B-8A89BE9ABD26}"/>
              </a:ext>
            </a:extLst>
          </p:cNvPr>
          <p:cNvSpPr>
            <a:spLocks noGrp="1"/>
          </p:cNvSpPr>
          <p:nvPr>
            <p:ph type="title"/>
          </p:nvPr>
        </p:nvSpPr>
        <p:spPr>
          <a:xfrm>
            <a:off x="964406" y="-171450"/>
            <a:ext cx="8723058" cy="1325563"/>
          </a:xfrm>
        </p:spPr>
        <p:txBody>
          <a:bodyPr>
            <a:normAutofit/>
          </a:bodyPr>
          <a:lstStyle/>
          <a:p>
            <a:r>
              <a:rPr kumimoji="1" lang="ja-JP" altLang="en-US" dirty="0"/>
              <a:t>福岡市内で買取</a:t>
            </a:r>
            <a:r>
              <a:rPr lang="ja-JP" altLang="en-US" dirty="0"/>
              <a:t>リユース</a:t>
            </a:r>
            <a:r>
              <a:rPr kumimoji="1" lang="ja-JP" altLang="en-US" dirty="0"/>
              <a:t>販売を行う業者一覧</a:t>
            </a:r>
          </a:p>
        </p:txBody>
      </p:sp>
      <p:graphicFrame>
        <p:nvGraphicFramePr>
          <p:cNvPr id="5" name="表 4">
            <a:extLst>
              <a:ext uri="{FF2B5EF4-FFF2-40B4-BE49-F238E27FC236}">
                <a16:creationId xmlns:a16="http://schemas.microsoft.com/office/drawing/2014/main" xmlns="" id="{47A8276A-722F-4806-BBEE-6B7B0AA47A56}"/>
              </a:ext>
            </a:extLst>
          </p:cNvPr>
          <p:cNvGraphicFramePr>
            <a:graphicFrameLocks noGrp="1"/>
          </p:cNvGraphicFramePr>
          <p:nvPr>
            <p:extLst>
              <p:ext uri="{D42A27DB-BD31-4B8C-83A1-F6EECF244321}">
                <p14:modId xmlns:p14="http://schemas.microsoft.com/office/powerpoint/2010/main" val="1242110931"/>
              </p:ext>
            </p:extLst>
          </p:nvPr>
        </p:nvGraphicFramePr>
        <p:xfrm>
          <a:off x="964406" y="2018581"/>
          <a:ext cx="8088250" cy="4337771"/>
        </p:xfrm>
        <a:graphic>
          <a:graphicData uri="http://schemas.openxmlformats.org/drawingml/2006/table">
            <a:tbl>
              <a:tblPr>
                <a:tableStyleId>{5C22544A-7EE6-4342-B048-85BDC9FD1C3A}</a:tableStyleId>
              </a:tblPr>
              <a:tblGrid>
                <a:gridCol w="1813057">
                  <a:extLst>
                    <a:ext uri="{9D8B030D-6E8A-4147-A177-3AD203B41FA5}">
                      <a16:colId xmlns:a16="http://schemas.microsoft.com/office/drawing/2014/main" xmlns="" val="3546253538"/>
                    </a:ext>
                  </a:extLst>
                </a:gridCol>
                <a:gridCol w="1581389">
                  <a:extLst>
                    <a:ext uri="{9D8B030D-6E8A-4147-A177-3AD203B41FA5}">
                      <a16:colId xmlns:a16="http://schemas.microsoft.com/office/drawing/2014/main" xmlns="" val="884214483"/>
                    </a:ext>
                  </a:extLst>
                </a:gridCol>
                <a:gridCol w="2407337">
                  <a:extLst>
                    <a:ext uri="{9D8B030D-6E8A-4147-A177-3AD203B41FA5}">
                      <a16:colId xmlns:a16="http://schemas.microsoft.com/office/drawing/2014/main" xmlns="" val="3441561617"/>
                    </a:ext>
                  </a:extLst>
                </a:gridCol>
                <a:gridCol w="2286467">
                  <a:extLst>
                    <a:ext uri="{9D8B030D-6E8A-4147-A177-3AD203B41FA5}">
                      <a16:colId xmlns:a16="http://schemas.microsoft.com/office/drawing/2014/main" xmlns="" val="376612618"/>
                    </a:ext>
                  </a:extLst>
                </a:gridCol>
              </a:tblGrid>
              <a:tr h="167733">
                <a:tc>
                  <a:txBody>
                    <a:bodyPr/>
                    <a:lstStyle/>
                    <a:p>
                      <a:pPr algn="l" fontAlgn="b"/>
                      <a:r>
                        <a:rPr lang="zh-TW" altLang="en-US" sz="900" u="none" strike="noStrike" dirty="0">
                          <a:effectLst/>
                        </a:rPr>
                        <a:t>福岡買取本舗</a:t>
                      </a:r>
                      <a:endParaRPr lang="zh-TW"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solidFill>
                            <a:srgbClr val="FF0000"/>
                          </a:solidFill>
                          <a:effectLst/>
                        </a:rPr>
                        <a:t>お酒買取専門店　福岡博多店</a:t>
                      </a:r>
                      <a:endParaRPr lang="ja-JP" altLang="en-US" sz="900" b="0" i="0" u="none" strike="noStrike" dirty="0">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ブランド楽市　西新店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エコリング荒江店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851454517"/>
                  </a:ext>
                </a:extLst>
              </a:tr>
              <a:tr h="181306">
                <a:tc>
                  <a:txBody>
                    <a:bodyPr/>
                    <a:lstStyle/>
                    <a:p>
                      <a:pPr algn="l" fontAlgn="b"/>
                      <a:r>
                        <a:rPr lang="ja-JP" altLang="en-US" sz="900" u="none" strike="noStrike">
                          <a:effectLst/>
                        </a:rPr>
                        <a:t>エコタス福岡</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effectLst/>
                        </a:rPr>
                        <a:t>大黒屋ブランド館福岡店</a:t>
                      </a:r>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Monchi</a:t>
                      </a:r>
                      <a:endParaRPr 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エコリング薬院店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517795671"/>
                  </a:ext>
                </a:extLst>
              </a:tr>
              <a:tr h="181306">
                <a:tc>
                  <a:txBody>
                    <a:bodyPr/>
                    <a:lstStyle/>
                    <a:p>
                      <a:pPr algn="l" fontAlgn="b"/>
                      <a:r>
                        <a:rPr lang="ja-JP" altLang="en-US" sz="900" u="none" strike="noStrike">
                          <a:effectLst/>
                        </a:rPr>
                        <a:t>リサイクルショップエーデル</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大黒屋博多筑紫口店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FUKUFUKU</a:t>
                      </a:r>
                      <a:endParaRPr 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ウルトラバイヤー博多店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499381179"/>
                  </a:ext>
                </a:extLst>
              </a:tr>
              <a:tr h="181306">
                <a:tc>
                  <a:txBody>
                    <a:bodyPr/>
                    <a:lstStyle/>
                    <a:p>
                      <a:pPr algn="l" fontAlgn="b"/>
                      <a:r>
                        <a:rPr lang="ja-JP" altLang="en-US" sz="900" u="none" strike="noStrike">
                          <a:effectLst/>
                        </a:rPr>
                        <a:t>リサイクルのまごころや</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大黒屋大橋店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OKURA</a:t>
                      </a:r>
                      <a:r>
                        <a:rPr lang="ja-JP" altLang="en-US" sz="900" u="none" strike="noStrike">
                          <a:effectLst/>
                        </a:rPr>
                        <a:t>本社</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ダイワンテレコム　福岡天神店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127317387"/>
                  </a:ext>
                </a:extLst>
              </a:tr>
              <a:tr h="181306">
                <a:tc>
                  <a:txBody>
                    <a:bodyPr/>
                    <a:lstStyle/>
                    <a:p>
                      <a:pPr algn="l" fontAlgn="b"/>
                      <a:r>
                        <a:rPr lang="ja-JP" altLang="en-US" sz="900" u="none" strike="noStrike">
                          <a:effectLst/>
                        </a:rPr>
                        <a:t>リサイクルマート大橋店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質みなみ　二又瀬店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買取ネットワーク</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REUSE</a:t>
                      </a:r>
                      <a:endParaRPr 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4155406491"/>
                  </a:ext>
                </a:extLst>
              </a:tr>
              <a:tr h="181306">
                <a:tc>
                  <a:txBody>
                    <a:bodyPr/>
                    <a:lstStyle/>
                    <a:p>
                      <a:pPr algn="l" fontAlgn="b"/>
                      <a:r>
                        <a:rPr lang="ja-JP" altLang="en-US" sz="900" u="none" strike="noStrike">
                          <a:effectLst/>
                        </a:rPr>
                        <a:t>フリーマーケット</a:t>
                      </a:r>
                      <a:r>
                        <a:rPr lang="en-US" altLang="ja-JP" sz="900" u="none" strike="noStrike">
                          <a:effectLst/>
                        </a:rPr>
                        <a:t>ACB</a:t>
                      </a:r>
                      <a:r>
                        <a:rPr lang="ja-JP" altLang="en-US" sz="900" u="none" strike="noStrike">
                          <a:effectLst/>
                        </a:rPr>
                        <a:t>福岡博多店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質みなみ　花畑店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おたからや　福岡天神店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iFC</a:t>
                      </a:r>
                      <a:r>
                        <a:rPr lang="ja-JP" altLang="en-US" sz="900" u="none" strike="noStrike">
                          <a:effectLst/>
                        </a:rPr>
                        <a:t>福岡東店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65399476"/>
                  </a:ext>
                </a:extLst>
              </a:tr>
              <a:tr h="181306">
                <a:tc>
                  <a:txBody>
                    <a:bodyPr/>
                    <a:lstStyle/>
                    <a:p>
                      <a:pPr algn="l" fontAlgn="b"/>
                      <a:r>
                        <a:rPr lang="ja-JP" altLang="en-US" sz="900" u="none" strike="noStrike">
                          <a:effectLst/>
                        </a:rPr>
                        <a:t>フリーマーケット</a:t>
                      </a:r>
                      <a:r>
                        <a:rPr lang="en-US" altLang="ja-JP" sz="900" u="none" strike="noStrike">
                          <a:effectLst/>
                        </a:rPr>
                        <a:t>ACB</a:t>
                      </a:r>
                      <a:r>
                        <a:rPr lang="ja-JP" altLang="en-US" sz="900" u="none" strike="noStrike">
                          <a:effectLst/>
                        </a:rPr>
                        <a:t>福岡早良店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質みなみ　荒江店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カメラのキタムラ博多・アミュエスト店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リサイクルデポ福岡店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789968127"/>
                  </a:ext>
                </a:extLst>
              </a:tr>
              <a:tr h="181306">
                <a:tc>
                  <a:txBody>
                    <a:bodyPr/>
                    <a:lstStyle/>
                    <a:p>
                      <a:pPr algn="l" fontAlgn="b"/>
                      <a:r>
                        <a:rPr lang="ja-JP" altLang="en-US" sz="900" u="none" strike="noStrike" dirty="0">
                          <a:effectLst/>
                        </a:rPr>
                        <a:t>リサイクルマート原店</a:t>
                      </a:r>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吉村質店　香椎店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カメラのキタムラ福岡・天神店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ジュエルカフェ　ゆめタウン博多店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475258288"/>
                  </a:ext>
                </a:extLst>
              </a:tr>
              <a:tr h="181306">
                <a:tc>
                  <a:txBody>
                    <a:bodyPr/>
                    <a:lstStyle/>
                    <a:p>
                      <a:pPr algn="l" fontAlgn="b"/>
                      <a:r>
                        <a:rPr lang="ja-JP" altLang="en-US" sz="900" u="none" strike="noStrike">
                          <a:effectLst/>
                        </a:rPr>
                        <a:t>フォーライフ</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dirty="0">
                          <a:effectLst/>
                        </a:rPr>
                        <a:t>吉村質店　西新店</a:t>
                      </a:r>
                      <a:endParaRPr lang="zh-TW"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カメラのキタムラ福岡・天神プリント店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ジュエルカフェ　イオンモール福岡伊都店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600598665"/>
                  </a:ext>
                </a:extLst>
              </a:tr>
              <a:tr h="181306">
                <a:tc>
                  <a:txBody>
                    <a:bodyPr/>
                    <a:lstStyle/>
                    <a:p>
                      <a:pPr algn="l" fontAlgn="b"/>
                      <a:r>
                        <a:rPr lang="ja-JP" altLang="en-US" sz="900" u="none" strike="noStrike">
                          <a:effectLst/>
                        </a:rPr>
                        <a:t>オールモストニュー福岡店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吉村質店　和白店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トイズキング吸収買取センター</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モバイルステーション　福岡店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743700506"/>
                  </a:ext>
                </a:extLst>
              </a:tr>
              <a:tr h="181306">
                <a:tc>
                  <a:txBody>
                    <a:bodyPr/>
                    <a:lstStyle/>
                    <a:p>
                      <a:pPr algn="l" fontAlgn="b"/>
                      <a:r>
                        <a:rPr lang="ja-JP" altLang="en-US" sz="900" u="none" strike="noStrike">
                          <a:effectLst/>
                        </a:rPr>
                        <a:t>ロフト</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質なかや</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タカチホカメラ天神店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リサイクルショップ　</a:t>
                      </a:r>
                      <a:r>
                        <a:rPr lang="en-US" altLang="ja-JP" sz="900" u="none" strike="noStrike">
                          <a:effectLst/>
                        </a:rPr>
                        <a:t>FRK</a:t>
                      </a:r>
                      <a:endParaRPr lang="en-US" altLang="ja-JP"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3696622907"/>
                  </a:ext>
                </a:extLst>
              </a:tr>
              <a:tr h="181306">
                <a:tc>
                  <a:txBody>
                    <a:bodyPr/>
                    <a:lstStyle/>
                    <a:p>
                      <a:pPr algn="l" fontAlgn="b"/>
                      <a:r>
                        <a:rPr lang="ja-JP" altLang="en-US" sz="900" u="none" strike="noStrike">
                          <a:effectLst/>
                        </a:rPr>
                        <a:t>福来る屋　城南片江店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さかえ質店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タカチホカメラ西新店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リサイクルショップ福来る屋</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4038460570"/>
                  </a:ext>
                </a:extLst>
              </a:tr>
              <a:tr h="181306">
                <a:tc>
                  <a:txBody>
                    <a:bodyPr/>
                    <a:lstStyle/>
                    <a:p>
                      <a:pPr algn="l" fontAlgn="b"/>
                      <a:r>
                        <a:rPr lang="en-US" altLang="ja-JP" sz="900" u="none" strike="noStrike">
                          <a:effectLst/>
                        </a:rPr>
                        <a:t>ECO MALL</a:t>
                      </a:r>
                      <a:r>
                        <a:rPr lang="ja-JP" altLang="en-US" sz="900" u="none" strike="noStrike">
                          <a:effectLst/>
                        </a:rPr>
                        <a:t>パピヨンプラザ店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質</a:t>
                      </a:r>
                      <a:r>
                        <a:rPr lang="en-US" sz="900" u="none" strike="noStrike">
                          <a:effectLst/>
                        </a:rPr>
                        <a:t>shop</a:t>
                      </a:r>
                      <a:r>
                        <a:rPr lang="ja-JP" altLang="en-US" sz="900" u="none" strike="noStrike">
                          <a:effectLst/>
                        </a:rPr>
                        <a:t>そとお</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タカチホカメラ六本松店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買取専門店　井尻駅前店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82709522"/>
                  </a:ext>
                </a:extLst>
              </a:tr>
              <a:tr h="181306">
                <a:tc>
                  <a:txBody>
                    <a:bodyPr/>
                    <a:lstStyle/>
                    <a:p>
                      <a:pPr algn="l" fontAlgn="b"/>
                      <a:r>
                        <a:rPr lang="en-US" sz="900" u="none" strike="noStrike">
                          <a:effectLst/>
                        </a:rPr>
                        <a:t>ECO MALL</a:t>
                      </a:r>
                      <a:r>
                        <a:rPr lang="ja-JP" altLang="en-US" sz="900" u="none" strike="noStrike">
                          <a:effectLst/>
                        </a:rPr>
                        <a:t>野芥点</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大山質店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MC CLINIC</a:t>
                      </a:r>
                      <a:endParaRPr 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買取専門店　東京相場</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221699740"/>
                  </a:ext>
                </a:extLst>
              </a:tr>
              <a:tr h="181306">
                <a:tc>
                  <a:txBody>
                    <a:bodyPr/>
                    <a:lstStyle/>
                    <a:p>
                      <a:pPr algn="l" fontAlgn="b"/>
                      <a:r>
                        <a:rPr lang="en-US" sz="900" u="none" strike="noStrike">
                          <a:effectLst/>
                        </a:rPr>
                        <a:t>ECO MALL</a:t>
                      </a:r>
                      <a:r>
                        <a:rPr lang="ja-JP" altLang="en-US" sz="900" u="none" strike="noStrike">
                          <a:effectLst/>
                        </a:rPr>
                        <a:t>福重店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クワラヤ質店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スーパーチケット博多筑紫口店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effectLst/>
                        </a:rPr>
                        <a:t>カメラ買取</a:t>
                      </a:r>
                      <a:r>
                        <a:rPr lang="ja-JP" altLang="en-US" sz="900" u="none" strike="noStrike" dirty="0" smtClean="0">
                          <a:effectLst/>
                        </a:rPr>
                        <a:t>ロジック</a:t>
                      </a:r>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994339244"/>
                  </a:ext>
                </a:extLst>
              </a:tr>
              <a:tr h="181306">
                <a:tc>
                  <a:txBody>
                    <a:bodyPr/>
                    <a:lstStyle/>
                    <a:p>
                      <a:pPr algn="l" fontAlgn="b"/>
                      <a:r>
                        <a:rPr lang="en-US" sz="900" u="none" strike="noStrike">
                          <a:effectLst/>
                        </a:rPr>
                        <a:t>WEST</a:t>
                      </a:r>
                      <a:r>
                        <a:rPr lang="ja-JP" altLang="en-US" sz="900" u="none" strike="noStrike">
                          <a:effectLst/>
                        </a:rPr>
                        <a:t>有田店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かんてい局　中州店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ゼネラルカメラサービス</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dirty="0">
                          <a:effectLst/>
                        </a:rPr>
                        <a:t>iPhone</a:t>
                      </a:r>
                      <a:r>
                        <a:rPr lang="ja-JP" altLang="en-US" sz="900" u="none" strike="noStrike" dirty="0">
                          <a:effectLst/>
                        </a:rPr>
                        <a:t>買取専門店</a:t>
                      </a:r>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3263419721"/>
                  </a:ext>
                </a:extLst>
              </a:tr>
              <a:tr h="181306">
                <a:tc>
                  <a:txBody>
                    <a:bodyPr/>
                    <a:lstStyle/>
                    <a:p>
                      <a:pPr algn="l" fontAlgn="b"/>
                      <a:r>
                        <a:rPr lang="en-US" sz="900" u="none" strike="noStrike">
                          <a:effectLst/>
                        </a:rPr>
                        <a:t>WEST</a:t>
                      </a:r>
                      <a:r>
                        <a:rPr lang="ja-JP" altLang="en-US" sz="900" u="none" strike="noStrike">
                          <a:effectLst/>
                        </a:rPr>
                        <a:t>清川店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福岡宝石市場</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モバックス福岡　博多駅前店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dirty="0">
                          <a:effectLst/>
                        </a:rPr>
                        <a:t>Skip</a:t>
                      </a:r>
                      <a:endParaRPr 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568674260"/>
                  </a:ext>
                </a:extLst>
              </a:tr>
              <a:tr h="181306">
                <a:tc>
                  <a:txBody>
                    <a:bodyPr/>
                    <a:lstStyle/>
                    <a:p>
                      <a:pPr algn="l" fontAlgn="b"/>
                      <a:r>
                        <a:rPr lang="en-US" sz="900" u="none" strike="noStrike">
                          <a:effectLst/>
                        </a:rPr>
                        <a:t>WEST</a:t>
                      </a:r>
                      <a:r>
                        <a:rPr lang="ja-JP" altLang="en-US" sz="900" u="none" strike="noStrike">
                          <a:effectLst/>
                        </a:rPr>
                        <a:t>警固店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solidFill>
                            <a:srgbClr val="FF0000"/>
                          </a:solidFill>
                          <a:effectLst/>
                        </a:rPr>
                        <a:t>蔵</a:t>
                      </a:r>
                      <a:r>
                        <a:rPr lang="en-US" sz="900" u="none" strike="noStrike" dirty="0" err="1">
                          <a:solidFill>
                            <a:srgbClr val="FF0000"/>
                          </a:solidFill>
                          <a:effectLst/>
                        </a:rPr>
                        <a:t>zou</a:t>
                      </a:r>
                      <a:r>
                        <a:rPr lang="ja-JP" altLang="en-US" sz="900" u="none" strike="noStrike" dirty="0">
                          <a:solidFill>
                            <a:srgbClr val="FF0000"/>
                          </a:solidFill>
                          <a:effectLst/>
                        </a:rPr>
                        <a:t>福岡店</a:t>
                      </a:r>
                      <a:endParaRPr lang="ja-JP" altLang="en-US" sz="900" b="0" i="0" u="none" strike="noStrike" dirty="0">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WORLD MOBILE</a:t>
                      </a:r>
                      <a:r>
                        <a:rPr lang="ja-JP" altLang="en-US" sz="900" u="none" strike="noStrike">
                          <a:effectLst/>
                        </a:rPr>
                        <a:t>福岡店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effectLst/>
                        </a:rPr>
                        <a:t>リサイクル買取センター</a:t>
                      </a:r>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695798872"/>
                  </a:ext>
                </a:extLst>
              </a:tr>
              <a:tr h="181306">
                <a:tc>
                  <a:txBody>
                    <a:bodyPr/>
                    <a:lstStyle/>
                    <a:p>
                      <a:pPr algn="l" fontAlgn="b"/>
                      <a:r>
                        <a:rPr lang="ja-JP" altLang="en-US" sz="900" u="none" strike="noStrike">
                          <a:effectLst/>
                        </a:rPr>
                        <a:t>福岡リサイクル品買取ドットコム</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本郷美術骨董館　九州支店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solidFill>
                            <a:srgbClr val="FF0000"/>
                          </a:solidFill>
                          <a:effectLst/>
                        </a:rPr>
                        <a:t>モバイル</a:t>
                      </a:r>
                      <a:r>
                        <a:rPr lang="en-US" altLang="ja-JP" sz="900" u="none" strike="noStrike" dirty="0">
                          <a:solidFill>
                            <a:srgbClr val="FF0000"/>
                          </a:solidFill>
                          <a:effectLst/>
                        </a:rPr>
                        <a:t>Z</a:t>
                      </a:r>
                      <a:r>
                        <a:rPr lang="ja-JP" altLang="en-US" sz="900" u="none" strike="noStrike" dirty="0">
                          <a:solidFill>
                            <a:srgbClr val="FF0000"/>
                          </a:solidFill>
                          <a:effectLst/>
                        </a:rPr>
                        <a:t>　店屋町店</a:t>
                      </a:r>
                      <a:endParaRPr lang="ja-JP" altLang="en-US" sz="900" b="0" i="0" u="none" strike="noStrike" dirty="0">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ReMoVA　</a:t>
                      </a:r>
                      <a:r>
                        <a:rPr lang="ja-JP" altLang="en-US" sz="900" u="none" strike="noStrike">
                          <a:effectLst/>
                        </a:rPr>
                        <a:t>博多呉服町店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103909583"/>
                  </a:ext>
                </a:extLst>
              </a:tr>
              <a:tr h="181306">
                <a:tc>
                  <a:txBody>
                    <a:bodyPr/>
                    <a:lstStyle/>
                    <a:p>
                      <a:pPr algn="l" fontAlgn="b"/>
                      <a:r>
                        <a:rPr lang="ja-JP" altLang="en-US" sz="900" u="none" strike="noStrike">
                          <a:effectLst/>
                        </a:rPr>
                        <a:t>総合リサイクル企画エムガレージ</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ManRyo</a:t>
                      </a:r>
                      <a:endParaRPr 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solidFill>
                            <a:srgbClr val="FF0000"/>
                          </a:solidFill>
                          <a:effectLst/>
                        </a:rPr>
                        <a:t>モバイル</a:t>
                      </a:r>
                      <a:r>
                        <a:rPr lang="en-US" altLang="ja-JP" sz="900" u="none" strike="noStrike" dirty="0">
                          <a:solidFill>
                            <a:srgbClr val="FF0000"/>
                          </a:solidFill>
                          <a:effectLst/>
                        </a:rPr>
                        <a:t>Z</a:t>
                      </a:r>
                      <a:r>
                        <a:rPr lang="ja-JP" altLang="en-US" sz="900" u="none" strike="noStrike" dirty="0">
                          <a:solidFill>
                            <a:srgbClr val="FF0000"/>
                          </a:solidFill>
                          <a:effectLst/>
                        </a:rPr>
                        <a:t>　大橋店</a:t>
                      </a:r>
                      <a:endParaRPr lang="ja-JP" altLang="en-US" sz="900" b="0" i="0" u="none" strike="noStrike" dirty="0">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LIONKINGMOBILE</a:t>
                      </a:r>
                      <a:endParaRPr 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3142373857"/>
                  </a:ext>
                </a:extLst>
              </a:tr>
              <a:tr h="181306">
                <a:tc>
                  <a:txBody>
                    <a:bodyPr/>
                    <a:lstStyle/>
                    <a:p>
                      <a:pPr algn="l" fontAlgn="b"/>
                      <a:r>
                        <a:rPr lang="zh-TW" altLang="en-US" sz="900" u="none" strike="noStrike">
                          <a:effectLst/>
                        </a:rPr>
                        <a:t>銀河堂　荒江店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白鳳堂古美術今林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じゃんぱら博多店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シータショップ西福岡店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564375843"/>
                  </a:ext>
                </a:extLst>
              </a:tr>
              <a:tr h="181306">
                <a:tc>
                  <a:txBody>
                    <a:bodyPr/>
                    <a:lstStyle/>
                    <a:p>
                      <a:pPr algn="l" fontAlgn="b"/>
                      <a:r>
                        <a:rPr lang="ja-JP" altLang="en-US" sz="900" u="none" strike="noStrike">
                          <a:effectLst/>
                        </a:rPr>
                        <a:t>アップガレージ福岡博多店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zh-TW" altLang="en-US" sz="900" u="none" strike="noStrike">
                          <a:effectLst/>
                        </a:rPr>
                        <a:t>友茗堂古美術</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solidFill>
                            <a:srgbClr val="FF0000"/>
                          </a:solidFill>
                          <a:effectLst/>
                        </a:rPr>
                        <a:t>じゃんぱら福岡筑紫通り店</a:t>
                      </a:r>
                      <a:endParaRPr lang="ja-JP" altLang="en-US" sz="900" b="0" i="0" u="none" strike="noStrike">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リサイクルショップ　福岡リサイクル家</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2584342266"/>
                  </a:ext>
                </a:extLst>
              </a:tr>
              <a:tr h="181306">
                <a:tc>
                  <a:txBody>
                    <a:bodyPr/>
                    <a:lstStyle/>
                    <a:p>
                      <a:pPr algn="l" fontAlgn="b"/>
                      <a:r>
                        <a:rPr lang="en-US" sz="900" u="none" strike="noStrike">
                          <a:effectLst/>
                        </a:rPr>
                        <a:t>BOOKOFF</a:t>
                      </a:r>
                      <a:r>
                        <a:rPr lang="ja-JP" altLang="en-US" sz="900" u="none" strike="noStrike">
                          <a:effectLst/>
                        </a:rPr>
                        <a:t>大橋駅西口店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なんぼや福岡天神店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solidFill>
                            <a:srgbClr val="FF0000"/>
                          </a:solidFill>
                          <a:effectLst/>
                        </a:rPr>
                        <a:t>Quick</a:t>
                      </a:r>
                      <a:r>
                        <a:rPr lang="ja-JP" altLang="en-US" sz="900" u="none" strike="noStrike">
                          <a:solidFill>
                            <a:srgbClr val="FF0000"/>
                          </a:solidFill>
                          <a:effectLst/>
                        </a:rPr>
                        <a:t>福岡博多店</a:t>
                      </a:r>
                      <a:endParaRPr lang="ja-JP" altLang="en-US" sz="900" b="0" i="0" u="none" strike="noStrike">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a:effectLst/>
                        </a:rPr>
                        <a:t>　</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3732458522"/>
                  </a:ext>
                </a:extLst>
              </a:tr>
              <a:tr h="181306">
                <a:tc>
                  <a:txBody>
                    <a:bodyPr/>
                    <a:lstStyle/>
                    <a:p>
                      <a:pPr algn="l" fontAlgn="b"/>
                      <a:r>
                        <a:rPr lang="zh-TW" altLang="en-US" sz="900" u="none" strike="noStrike">
                          <a:effectLst/>
                        </a:rPr>
                        <a:t>高山質店　販売姪浜店</a:t>
                      </a:r>
                      <a:endParaRPr lang="zh-TW"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en-US" sz="900" u="none" strike="noStrike">
                          <a:effectLst/>
                        </a:rPr>
                        <a:t>MARUKA</a:t>
                      </a:r>
                      <a:r>
                        <a:rPr lang="ja-JP" altLang="en-US" sz="900" u="none" strike="noStrike">
                          <a:effectLst/>
                        </a:rPr>
                        <a:t>福岡天神店</a:t>
                      </a:r>
                      <a:endParaRPr lang="ja-JP" altLang="en-US" sz="900" b="0" i="0" u="none" strike="noStrike">
                        <a:solidFill>
                          <a:srgbClr val="00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solidFill>
                            <a:srgbClr val="FF0000"/>
                          </a:solidFill>
                          <a:effectLst/>
                        </a:rPr>
                        <a:t>高く売れるドットコム福岡リユースセンター</a:t>
                      </a:r>
                      <a:endParaRPr lang="ja-JP" altLang="en-US" sz="900" b="0" i="0" u="none" strike="noStrike" dirty="0">
                        <a:solidFill>
                          <a:srgbClr val="FF0000"/>
                        </a:solidFill>
                        <a:effectLst/>
                        <a:latin typeface="Yu Gothic" panose="020B0400000000000000" pitchFamily="50" charset="-128"/>
                        <a:ea typeface="Yu Gothic" panose="020B0400000000000000" pitchFamily="50" charset="-128"/>
                      </a:endParaRPr>
                    </a:p>
                  </a:txBody>
                  <a:tcPr marL="6044" marR="6044" marT="6044" marB="0" anchor="b"/>
                </a:tc>
                <a:tc>
                  <a:txBody>
                    <a:bodyPr/>
                    <a:lstStyle/>
                    <a:p>
                      <a:pPr algn="l" fontAlgn="b"/>
                      <a:r>
                        <a:rPr lang="ja-JP" altLang="en-US" sz="900" u="none" strike="noStrike" dirty="0">
                          <a:effectLst/>
                        </a:rPr>
                        <a:t>　</a:t>
                      </a:r>
                      <a:endParaRPr lang="ja-JP" altLang="en-US" sz="900" b="0" i="0" u="none" strike="noStrike" dirty="0">
                        <a:solidFill>
                          <a:srgbClr val="000000"/>
                        </a:solidFill>
                        <a:effectLst/>
                        <a:latin typeface="Yu Gothic" panose="020B0400000000000000" pitchFamily="50" charset="-128"/>
                        <a:ea typeface="Yu Gothic" panose="020B0400000000000000" pitchFamily="50" charset="-128"/>
                      </a:endParaRPr>
                    </a:p>
                  </a:txBody>
                  <a:tcPr marL="6044" marR="6044" marT="6044" marB="0" anchor="b"/>
                </a:tc>
                <a:extLst>
                  <a:ext uri="{0D108BD9-81ED-4DB2-BD59-A6C34878D82A}">
                    <a16:rowId xmlns:a16="http://schemas.microsoft.com/office/drawing/2014/main" xmlns="" val="1893335040"/>
                  </a:ext>
                </a:extLst>
              </a:tr>
            </a:tbl>
          </a:graphicData>
        </a:graphic>
      </p:graphicFrame>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smtClean="0">
                <a:latin typeface="Arial" panose="020B0604020202020204" pitchFamily="34" charset="0"/>
                <a:cs typeface="Arial" panose="020B0604020202020204" pitchFamily="34" charset="0"/>
              </a:rPr>
              <a:t>05</a:t>
            </a:r>
          </a:p>
        </p:txBody>
      </p:sp>
    </p:spTree>
    <p:extLst>
      <p:ext uri="{BB962C8B-B14F-4D97-AF65-F5344CB8AC3E}">
        <p14:creationId xmlns:p14="http://schemas.microsoft.com/office/powerpoint/2010/main" val="2774597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kumimoji="1" lang="ja-JP" altLang="en-US" dirty="0"/>
              <a:t>行動計画</a:t>
            </a:r>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a:latin typeface="Arial" panose="020B0604020202020204" pitchFamily="34" charset="0"/>
                <a:cs typeface="Arial" panose="020B0604020202020204" pitchFamily="34" charset="0"/>
              </a:rPr>
              <a:t>06</a:t>
            </a:r>
            <a:endParaRPr lang="ja-JP" altLang="en-US" sz="4000" dirty="0">
              <a:latin typeface="Arial" panose="020B0604020202020204" pitchFamily="34" charset="0"/>
              <a:cs typeface="Arial" panose="020B0604020202020204" pitchFamily="34" charset="0"/>
            </a:endParaRPr>
          </a:p>
        </p:txBody>
      </p:sp>
      <p:sp>
        <p:nvSpPr>
          <p:cNvPr id="6" name="スライド番号プレースホルダー 5">
            <a:extLst>
              <a:ext uri="{FF2B5EF4-FFF2-40B4-BE49-F238E27FC236}">
                <a16:creationId xmlns:a16="http://schemas.microsoft.com/office/drawing/2014/main" xmlns="" id="{A95786A0-1B98-483A-99BB-9DB46B6F0456}"/>
              </a:ext>
            </a:extLst>
          </p:cNvPr>
          <p:cNvSpPr>
            <a:spLocks noGrp="1"/>
          </p:cNvSpPr>
          <p:nvPr>
            <p:ph type="sldNum" sz="quarter" idx="12"/>
          </p:nvPr>
        </p:nvSpPr>
        <p:spPr/>
        <p:txBody>
          <a:bodyPr/>
          <a:lstStyle/>
          <a:p>
            <a:fld id="{DAFBB0FC-1F6A-4E10-8877-10278805C4A6}" type="slidenum">
              <a:rPr kumimoji="1" lang="ja-JP" altLang="en-US" smtClean="0"/>
              <a:t>7</a:t>
            </a:fld>
            <a:endParaRPr kumimoji="1" lang="ja-JP" altLang="en-US"/>
          </a:p>
        </p:txBody>
      </p:sp>
      <p:graphicFrame>
        <p:nvGraphicFramePr>
          <p:cNvPr id="2" name="表 1">
            <a:extLst>
              <a:ext uri="{FF2B5EF4-FFF2-40B4-BE49-F238E27FC236}">
                <a16:creationId xmlns:a16="http://schemas.microsoft.com/office/drawing/2014/main" xmlns="" id="{4E5D3792-B813-4D70-8DBE-3351E5B296DD}"/>
              </a:ext>
            </a:extLst>
          </p:cNvPr>
          <p:cNvGraphicFramePr>
            <a:graphicFrameLocks noGrp="1"/>
          </p:cNvGraphicFramePr>
          <p:nvPr>
            <p:extLst>
              <p:ext uri="{D42A27DB-BD31-4B8C-83A1-F6EECF244321}">
                <p14:modId xmlns:p14="http://schemas.microsoft.com/office/powerpoint/2010/main" val="1320536942"/>
              </p:ext>
            </p:extLst>
          </p:nvPr>
        </p:nvGraphicFramePr>
        <p:xfrm>
          <a:off x="693303" y="946206"/>
          <a:ext cx="8815028" cy="5410146"/>
        </p:xfrm>
        <a:graphic>
          <a:graphicData uri="http://schemas.openxmlformats.org/drawingml/2006/table">
            <a:tbl>
              <a:tblPr>
                <a:tableStyleId>{5C22544A-7EE6-4342-B048-85BDC9FD1C3A}</a:tableStyleId>
              </a:tblPr>
              <a:tblGrid>
                <a:gridCol w="418128">
                  <a:extLst>
                    <a:ext uri="{9D8B030D-6E8A-4147-A177-3AD203B41FA5}">
                      <a16:colId xmlns:a16="http://schemas.microsoft.com/office/drawing/2014/main" xmlns="" val="2718909682"/>
                    </a:ext>
                  </a:extLst>
                </a:gridCol>
                <a:gridCol w="1442537">
                  <a:extLst>
                    <a:ext uri="{9D8B030D-6E8A-4147-A177-3AD203B41FA5}">
                      <a16:colId xmlns:a16="http://schemas.microsoft.com/office/drawing/2014/main" xmlns="" val="123921232"/>
                    </a:ext>
                  </a:extLst>
                </a:gridCol>
                <a:gridCol w="620323"/>
                <a:gridCol w="2056770">
                  <a:extLst>
                    <a:ext uri="{9D8B030D-6E8A-4147-A177-3AD203B41FA5}">
                      <a16:colId xmlns:a16="http://schemas.microsoft.com/office/drawing/2014/main" xmlns="" val="3121737642"/>
                    </a:ext>
                  </a:extLst>
                </a:gridCol>
                <a:gridCol w="911828"/>
                <a:gridCol w="2397262">
                  <a:extLst>
                    <a:ext uri="{9D8B030D-6E8A-4147-A177-3AD203B41FA5}">
                      <a16:colId xmlns:a16="http://schemas.microsoft.com/office/drawing/2014/main" xmlns="" val="2513626258"/>
                    </a:ext>
                  </a:extLst>
                </a:gridCol>
                <a:gridCol w="968180"/>
              </a:tblGrid>
              <a:tr h="269960">
                <a:tc>
                  <a:txBody>
                    <a:bodyPr/>
                    <a:lstStyle/>
                    <a:p>
                      <a:pPr algn="ctr" fontAlgn="b"/>
                      <a:r>
                        <a:rPr lang="ja-JP" altLang="en-US" sz="1050" b="1" u="none" strike="noStrike" dirty="0">
                          <a:solidFill>
                            <a:schemeClr val="bg1"/>
                          </a:solidFill>
                          <a:effectLst/>
                          <a:latin typeface="メイリオ" panose="020B0604030504040204" pitchFamily="50" charset="-128"/>
                          <a:ea typeface="メイリオ" panose="020B0604030504040204" pitchFamily="50" charset="-128"/>
                        </a:rPr>
                        <a:t>　</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tc>
                  <a:txBody>
                    <a:bodyPr/>
                    <a:lstStyle/>
                    <a:p>
                      <a:pPr algn="ctr" fontAlgn="b"/>
                      <a:r>
                        <a:rPr lang="ja-JP" altLang="en-US" sz="1050" b="1" i="0" u="none" strike="noStrike" dirty="0" smtClean="0">
                          <a:solidFill>
                            <a:schemeClr val="bg1"/>
                          </a:solidFill>
                          <a:effectLst/>
                          <a:latin typeface="メイリオ" panose="020B0604030504040204" pitchFamily="50" charset="-128"/>
                          <a:ea typeface="メイリオ" panose="020B0604030504040204" pitchFamily="50" charset="-128"/>
                        </a:rPr>
                        <a:t>事業体制</a:t>
                      </a:r>
                      <a:endParaRPr lang="zh-TW" altLang="en-US"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tc>
                  <a:txBody>
                    <a:bodyPr/>
                    <a:lstStyle/>
                    <a:p>
                      <a:pPr algn="ctr" fontAlgn="b"/>
                      <a:r>
                        <a:rPr lang="ja-JP" altLang="en-US" sz="1050" b="1" i="0" u="none" strike="noStrike" dirty="0" smtClean="0">
                          <a:solidFill>
                            <a:schemeClr val="bg1"/>
                          </a:solidFill>
                          <a:effectLst/>
                          <a:latin typeface="メイリオ" panose="020B0604030504040204" pitchFamily="50" charset="-128"/>
                          <a:ea typeface="メイリオ" panose="020B0604030504040204" pitchFamily="50" charset="-128"/>
                        </a:rPr>
                        <a:t>担当者</a:t>
                      </a:r>
                      <a:endParaRPr lang="zh-TW" altLang="en-US"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tc>
                  <a:txBody>
                    <a:bodyPr/>
                    <a:lstStyle/>
                    <a:p>
                      <a:pPr algn="ctr" fontAlgn="b"/>
                      <a:r>
                        <a:rPr lang="ja-JP" altLang="en-US" sz="1050" b="1" u="none" strike="noStrike" dirty="0" smtClean="0">
                          <a:solidFill>
                            <a:schemeClr val="bg1"/>
                          </a:solidFill>
                          <a:effectLst/>
                          <a:latin typeface="メイリオ" panose="020B0604030504040204" pitchFamily="50" charset="-128"/>
                          <a:ea typeface="メイリオ" panose="020B0604030504040204" pitchFamily="50" charset="-128"/>
                        </a:rPr>
                        <a:t>仕入活動</a:t>
                      </a:r>
                      <a:endParaRPr lang="en-US"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tc>
                  <a:txBody>
                    <a:bodyPr/>
                    <a:lstStyle/>
                    <a:p>
                      <a:pPr algn="ctr" fontAlgn="b"/>
                      <a:r>
                        <a:rPr lang="ja-JP" altLang="en-US" sz="1050" b="1" i="0" u="none" strike="noStrike" dirty="0" smtClean="0">
                          <a:solidFill>
                            <a:schemeClr val="bg1"/>
                          </a:solidFill>
                          <a:effectLst/>
                          <a:latin typeface="メイリオ" panose="020B0604030504040204" pitchFamily="50" charset="-128"/>
                          <a:ea typeface="メイリオ" panose="020B0604030504040204" pitchFamily="50" charset="-128"/>
                        </a:rPr>
                        <a:t>担当者</a:t>
                      </a:r>
                      <a:endParaRPr lang="en-US"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tc>
                  <a:txBody>
                    <a:bodyPr/>
                    <a:lstStyle/>
                    <a:p>
                      <a:pPr algn="ctr" fontAlgn="b"/>
                      <a:r>
                        <a:rPr lang="ja-JP" altLang="en-US" sz="1050" b="1" u="none" strike="noStrike" dirty="0" smtClean="0">
                          <a:solidFill>
                            <a:schemeClr val="bg1"/>
                          </a:solidFill>
                          <a:effectLst/>
                          <a:latin typeface="メイリオ" panose="020B0604030504040204" pitchFamily="50" charset="-128"/>
                          <a:ea typeface="メイリオ" panose="020B0604030504040204" pitchFamily="50" charset="-128"/>
                        </a:rPr>
                        <a:t>販売活動</a:t>
                      </a:r>
                      <a:endParaRPr lang="en-US" altLang="zh-TW"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tc>
                  <a:txBody>
                    <a:bodyPr/>
                    <a:lstStyle/>
                    <a:p>
                      <a:pPr algn="ctr" fontAlgn="b"/>
                      <a:r>
                        <a:rPr lang="ja-JP" altLang="en-US" sz="1050" b="1" i="0" u="none" strike="noStrike" dirty="0" smtClean="0">
                          <a:solidFill>
                            <a:schemeClr val="bg1"/>
                          </a:solidFill>
                          <a:effectLst/>
                          <a:latin typeface="メイリオ" panose="020B0604030504040204" pitchFamily="50" charset="-128"/>
                          <a:ea typeface="メイリオ" panose="020B0604030504040204" pitchFamily="50" charset="-128"/>
                        </a:rPr>
                        <a:t>担当者</a:t>
                      </a:r>
                      <a:endParaRPr lang="en-US" altLang="zh-TW" sz="1050" b="1" i="0" u="none" strike="noStrike" dirty="0">
                        <a:solidFill>
                          <a:schemeClr val="bg1"/>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B812C"/>
                    </a:solidFill>
                  </a:tcPr>
                </a:tc>
                <a:extLst>
                  <a:ext uri="{0D108BD9-81ED-4DB2-BD59-A6C34878D82A}">
                    <a16:rowId xmlns:a16="http://schemas.microsoft.com/office/drawing/2014/main" xmlns="" val="393713662"/>
                  </a:ext>
                </a:extLst>
              </a:tr>
              <a:tr h="447365">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10</a:t>
                      </a:r>
                      <a:r>
                        <a:rPr lang="ja-JP" altLang="en-US" sz="1050" u="none" strike="noStrike" dirty="0">
                          <a:effectLst/>
                          <a:latin typeface="メイリオ" panose="020B0604030504040204" pitchFamily="50" charset="-128"/>
                          <a:ea typeface="メイリオ" panose="020B0604030504040204" pitchFamily="50" charset="-128"/>
                        </a:rPr>
                        <a:t>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rPr>
                        <a:t>10/7</a:t>
                      </a:r>
                      <a:r>
                        <a:rPr lang="ja-JP" altLang="en-US" sz="1050" u="none" strike="noStrike" dirty="0">
                          <a:effectLst/>
                          <a:latin typeface="メイリオ" panose="020B0604030504040204" pitchFamily="50" charset="-128"/>
                          <a:ea typeface="メイリオ" panose="020B0604030504040204" pitchFamily="50" charset="-128"/>
                        </a:rPr>
                        <a:t>　会社設立登記完了</a:t>
                      </a:r>
                      <a:endParaRPr lang="en-US" altLang="ja-JP" sz="105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rPr>
                        <a:t>代表者</a:t>
                      </a:r>
                      <a:endParaRPr lang="en-US" altLang="ja-JP" sz="105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rowSpan="5" gridSpan="4">
                  <a:txBody>
                    <a:bodyPr/>
                    <a:lstStyle/>
                    <a:p>
                      <a:pPr algn="ctr" fontAlgn="b"/>
                      <a:r>
                        <a:rPr lang="ja-JP" altLang="en-US" sz="1050" u="none" strike="noStrike" dirty="0">
                          <a:effectLst/>
                          <a:latin typeface="メイリオ" panose="020B0604030504040204" pitchFamily="50" charset="-128"/>
                          <a:ea typeface="メイリオ" panose="020B0604030504040204" pitchFamily="50" charset="-128"/>
                        </a:rPr>
                        <a:t>　</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b"/>
                      <a:r>
                        <a:rPr lang="ja-JP" altLang="en-US" sz="1050" u="none" strike="noStrike" dirty="0">
                          <a:effectLst/>
                          <a:latin typeface="メイリオ" panose="020B0604030504040204" pitchFamily="50" charset="-128"/>
                          <a:ea typeface="メイリオ" panose="020B0604030504040204" pitchFamily="50" charset="-128"/>
                        </a:rPr>
                        <a:t>　</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b"/>
                      <a:r>
                        <a:rPr lang="ja-JP" altLang="en-US" sz="1050" u="none" strike="noStrike" dirty="0">
                          <a:effectLst/>
                          <a:latin typeface="メイリオ" panose="020B0604030504040204" pitchFamily="50" charset="-128"/>
                          <a:ea typeface="メイリオ" panose="020B0604030504040204" pitchFamily="50" charset="-128"/>
                        </a:rPr>
                        <a:t>　</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rowSpan="5" h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rowSpan="5" hMerge="1">
                  <a:txBody>
                    <a:bodyPr/>
                    <a:lstStyle/>
                    <a:p>
                      <a:pPr algn="ctr"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rowSpan="5" hMerge="1">
                  <a:txBody>
                    <a:bodyPr/>
                    <a:lstStyle/>
                    <a:p>
                      <a:pPr algn="ctr"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extLst>
                  <a:ext uri="{0D108BD9-81ED-4DB2-BD59-A6C34878D82A}">
                    <a16:rowId xmlns:a16="http://schemas.microsoft.com/office/drawing/2014/main" xmlns="" val="1194961504"/>
                  </a:ext>
                </a:extLst>
              </a:tr>
              <a:tr h="812571">
                <a:tc>
                  <a:txBody>
                    <a:bodyPr/>
                    <a:lstStyle/>
                    <a:p>
                      <a:pPr algn="ctr" fontAlgn="b"/>
                      <a:r>
                        <a:rPr lang="en-US" altLang="ja-JP" sz="1050" u="none" strike="noStrike" dirty="0">
                          <a:effectLst/>
                          <a:latin typeface="メイリオ" panose="020B0604030504040204" pitchFamily="50" charset="-128"/>
                          <a:ea typeface="メイリオ" panose="020B0604030504040204" pitchFamily="50" charset="-128"/>
                        </a:rPr>
                        <a:t>11</a:t>
                      </a:r>
                      <a:r>
                        <a:rPr lang="ja-JP" altLang="en-US" sz="1050" u="none" strike="noStrike" dirty="0">
                          <a:effectLst/>
                          <a:latin typeface="メイリオ" panose="020B0604030504040204" pitchFamily="50" charset="-128"/>
                          <a:ea typeface="メイリオ" panose="020B0604030504040204" pitchFamily="50" charset="-128"/>
                        </a:rPr>
                        <a:t>～</a:t>
                      </a:r>
                      <a:r>
                        <a:rPr lang="en-US" altLang="ja-JP" sz="1050" u="none" strike="noStrike" dirty="0">
                          <a:effectLst/>
                          <a:latin typeface="メイリオ" panose="020B0604030504040204" pitchFamily="50" charset="-128"/>
                          <a:ea typeface="メイリオ" panose="020B0604030504040204" pitchFamily="50" charset="-128"/>
                        </a:rPr>
                        <a:t>12</a:t>
                      </a:r>
                      <a:r>
                        <a:rPr lang="ja-JP" altLang="en-US" sz="1050" u="none" strike="noStrike" dirty="0">
                          <a:effectLst/>
                          <a:latin typeface="メイリオ" panose="020B0604030504040204" pitchFamily="50" charset="-128"/>
                          <a:ea typeface="メイリオ" panose="020B0604030504040204" pitchFamily="50" charset="-128"/>
                        </a:rPr>
                        <a:t>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lumMod val="95000"/>
                      </a:schemeClr>
                    </a:solidFill>
                  </a:tcPr>
                </a:tc>
                <a:tc>
                  <a:txBody>
                    <a:bodyPr/>
                    <a:lstStyle/>
                    <a:p>
                      <a:pPr algn="l" fontAlgn="b"/>
                      <a:r>
                        <a:rPr lang="ja-JP" altLang="en-US" sz="1050" u="none" strike="noStrike" dirty="0" smtClean="0">
                          <a:effectLst/>
                          <a:latin typeface="メイリオ" panose="020B0604030504040204" pitchFamily="50" charset="-128"/>
                          <a:ea typeface="メイリオ" panose="020B0604030504040204" pitchFamily="50" charset="-128"/>
                        </a:rPr>
                        <a:t>２ｔ</a:t>
                      </a:r>
                      <a:r>
                        <a:rPr lang="ja-JP" altLang="en-US" sz="1050" u="none" strike="noStrike" dirty="0">
                          <a:effectLst/>
                          <a:latin typeface="メイリオ" panose="020B0604030504040204" pitchFamily="50" charset="-128"/>
                          <a:ea typeface="メイリオ" panose="020B0604030504040204" pitchFamily="50" charset="-128"/>
                        </a:rPr>
                        <a:t>トラック取得準備</a:t>
                      </a:r>
                      <a:endParaRPr lang="en-US" altLang="zh-TW" sz="105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ja-JP" altLang="en-US" sz="1050" u="none" strike="noStrike" dirty="0" smtClean="0">
                          <a:effectLst/>
                          <a:latin typeface="メイリオ" panose="020B0604030504040204" pitchFamily="50" charset="-128"/>
                          <a:ea typeface="メイリオ" panose="020B0604030504040204" pitchFamily="50" charset="-128"/>
                        </a:rPr>
                        <a:t>代表者</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b"/>
                      <a:endParaRPr lang="en-US" altLang="zh-TW" sz="105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gridSpan="4" vMerge="1">
                  <a:txBody>
                    <a:bodyPr/>
                    <a:lstStyle/>
                    <a:p>
                      <a:pPr algn="ctr"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ctr"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ctr"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ctr"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extLst>
                  <a:ext uri="{0D108BD9-81ED-4DB2-BD59-A6C34878D82A}">
                    <a16:rowId xmlns:a16="http://schemas.microsoft.com/office/drawing/2014/main" xmlns="" val="3510284045"/>
                  </a:ext>
                </a:extLst>
              </a:tr>
              <a:tr h="629968">
                <a:tc rowSpan="2">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１～２月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lumMod val="95000"/>
                      </a:schemeClr>
                    </a:solidFill>
                  </a:tcPr>
                </a:tc>
                <a:tc>
                  <a:txBody>
                    <a:bodyPr/>
                    <a:lstStyle/>
                    <a:p>
                      <a:pPr algn="l" fontAlgn="b"/>
                      <a:r>
                        <a:rPr lang="ja-JP" altLang="en-US" sz="1050" b="0" i="0" u="none" strike="noStrike" dirty="0">
                          <a:solidFill>
                            <a:srgbClr val="000000"/>
                          </a:solidFill>
                          <a:effectLst/>
                          <a:latin typeface="メイリオ" panose="020B0604030504040204" pitchFamily="50" charset="-128"/>
                          <a:ea typeface="メイリオ" panose="020B0604030504040204" pitchFamily="50" charset="-128"/>
                        </a:rPr>
                        <a:t>代表者の在留資格を経営管理への変更申請</a:t>
                      </a: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ja-JP" altLang="en-US" sz="1050" u="none" strike="noStrike" dirty="0" smtClean="0">
                          <a:effectLst/>
                          <a:latin typeface="メイリオ" panose="020B0604030504040204" pitchFamily="50" charset="-128"/>
                          <a:ea typeface="メイリオ" panose="020B0604030504040204" pitchFamily="50" charset="-128"/>
                        </a:rPr>
                        <a:t>代表者</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gridSpan="4" v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extLst>
                  <a:ext uri="{0D108BD9-81ED-4DB2-BD59-A6C34878D82A}">
                    <a16:rowId xmlns:a16="http://schemas.microsoft.com/office/drawing/2014/main" xmlns="" val="2247399642"/>
                  </a:ext>
                </a:extLst>
              </a:tr>
              <a:tr h="264763">
                <a:tc vMerge="1">
                  <a:txBody>
                    <a:bodyPr/>
                    <a:lstStyle/>
                    <a:p>
                      <a:endParaRPr kumimoji="1" lang="ja-JP" altLang="en-US"/>
                    </a:p>
                  </a:txBody>
                  <a:tcPr>
                    <a:lnT w="12700" cap="flat" cmpd="sng" algn="ctr">
                      <a:solidFill>
                        <a:schemeClr val="bg2">
                          <a:lumMod val="75000"/>
                        </a:schemeClr>
                      </a:solidFill>
                      <a:prstDash val="solid"/>
                      <a:round/>
                      <a:headEnd type="none" w="med" len="med"/>
                      <a:tailEnd type="none" w="med" len="med"/>
                    </a:lnT>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R w="12700" cap="flat" cmpd="sng" algn="ctr">
                      <a:solidFill>
                        <a:schemeClr val="bg2">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gridSpan="4" vMerge="1">
                  <a:txBody>
                    <a:bodyPr/>
                    <a:lstStyle/>
                    <a:p>
                      <a:endParaRPr kumimoji="1" lang="ja-JP" altLang="en-US"/>
                    </a:p>
                  </a:txBody>
                  <a:tcPr>
                    <a:lnL w="12700" cap="flat" cmpd="sng" algn="ctr">
                      <a:solidFill>
                        <a:schemeClr val="bg2">
                          <a:lumMod val="75000"/>
                        </a:schemeClr>
                      </a:solidFill>
                      <a:prstDash val="solid"/>
                      <a:round/>
                      <a:headEnd type="none" w="med" len="med"/>
                      <a:tailEnd type="none" w="med" len="med"/>
                    </a:lnL>
                    <a:lnT w="12700" cap="flat" cmpd="sng" algn="ctr">
                      <a:solidFill>
                        <a:schemeClr val="bg2">
                          <a:lumMod val="75000"/>
                        </a:schemeClr>
                      </a:solidFill>
                      <a:prstDash val="solid"/>
                      <a:round/>
                      <a:headEnd type="none" w="med" len="med"/>
                      <a:tailEnd type="none" w="med" len="med"/>
                    </a:lnT>
                  </a:tcPr>
                </a:tc>
                <a:tc hMerge="1" vMerge="1">
                  <a:txBody>
                    <a:bodyPr/>
                    <a:lstStyle/>
                    <a:p>
                      <a:endParaRPr kumimoji="1" lang="ja-JP" altLang="en-US"/>
                    </a:p>
                  </a:txBody>
                  <a:tcPr/>
                </a:tc>
                <a:tc hMerge="1" vMerge="1">
                  <a:txBody>
                    <a:bodyPr/>
                    <a:lstStyle/>
                    <a:p>
                      <a:endParaRPr kumimoji="1" lang="ja-JP" altLang="en-US"/>
                    </a:p>
                  </a:txBody>
                  <a:tcPr>
                    <a:lnT w="12700" cap="flat" cmpd="sng" algn="ctr">
                      <a:solidFill>
                        <a:schemeClr val="bg2">
                          <a:lumMod val="75000"/>
                        </a:schemeClr>
                      </a:solidFill>
                      <a:prstDash val="solid"/>
                      <a:round/>
                      <a:headEnd type="none" w="med" len="med"/>
                      <a:tailEnd type="none" w="med" len="med"/>
                    </a:lnT>
                  </a:tcPr>
                </a:tc>
                <a:tc hMerge="1" vMerge="1">
                  <a:txBody>
                    <a:bodyPr/>
                    <a:lstStyle/>
                    <a:p>
                      <a:endParaRPr kumimoji="1" lang="ja-JP" altLang="en-US"/>
                    </a:p>
                  </a:txBody>
                  <a:tcPr/>
                </a:tc>
                <a:extLst>
                  <a:ext uri="{0D108BD9-81ED-4DB2-BD59-A6C34878D82A}">
                    <a16:rowId xmlns:a16="http://schemas.microsoft.com/office/drawing/2014/main" xmlns="" val="4031559736"/>
                  </a:ext>
                </a:extLst>
              </a:tr>
              <a:tr h="995173">
                <a:tc>
                  <a:txBody>
                    <a:bodyPr/>
                    <a:lstStyle/>
                    <a:p>
                      <a:pPr algn="ctr" fontAlgn="b"/>
                      <a:r>
                        <a:rPr lang="ja-JP" altLang="en-US" sz="1050" u="none" strike="noStrike" dirty="0">
                          <a:effectLst/>
                          <a:latin typeface="メイリオ" panose="020B0604030504040204" pitchFamily="50" charset="-128"/>
                          <a:ea typeface="メイリオ" panose="020B0604030504040204" pitchFamily="50" charset="-128"/>
                        </a:rPr>
                        <a:t>３月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rPr>
                        <a:t>・ポスティングチラシの企画</a:t>
                      </a:r>
                      <a:endParaRPr lang="en-US" altLang="ja-JP" sz="1050" u="none" strike="noStrike" dirty="0" smtClean="0">
                        <a:effectLst/>
                        <a:latin typeface="メイリオ" panose="020B0604030504040204" pitchFamily="50" charset="-128"/>
                        <a:ea typeface="メイリオ" panose="020B0604030504040204" pitchFamily="50" charset="-128"/>
                      </a:endParaRPr>
                    </a:p>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a:t>
                      </a: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rPr>
                        <a:t>HP</a:t>
                      </a:r>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作成に向けた打ち合わせ</a:t>
                      </a:r>
                    </a:p>
                    <a:p>
                      <a:pPr algn="l" fontAlgn="ctr"/>
                      <a:endParaRPr lang="en-US" altLang="ja-JP" sz="105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50" u="none" strike="noStrike" dirty="0" smtClean="0">
                          <a:effectLst/>
                          <a:latin typeface="メイリオ" panose="020B0604030504040204" pitchFamily="50" charset="-128"/>
                          <a:ea typeface="メイリオ" panose="020B0604030504040204" pitchFamily="50" charset="-128"/>
                        </a:rPr>
                        <a:t>代表者</a:t>
                      </a:r>
                      <a:endParaRPr lang="en-US" altLang="ja-JP" sz="1050" u="none" strike="noStrike" dirty="0" smtClean="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gridSpan="4" v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l" fontAlgn="b"/>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l" fontAlgn="b"/>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tc hMerge="1" vMerge="1">
                  <a:txBody>
                    <a:bodyPr/>
                    <a:lstStyle/>
                    <a:p>
                      <a:pPr algn="l" fontAlgn="b"/>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ap="flat" cmpd="sng" algn="ctr">
                      <a:noFill/>
                      <a:prstDash val="solid"/>
                      <a:round/>
                      <a:headEnd type="none" w="med" len="med"/>
                      <a:tailEnd type="none" w="med" len="med"/>
                    </a:lnTlToBr>
                    <a:solidFill>
                      <a:schemeClr val="bg1"/>
                    </a:solidFill>
                  </a:tcPr>
                </a:tc>
                <a:extLst>
                  <a:ext uri="{0D108BD9-81ED-4DB2-BD59-A6C34878D82A}">
                    <a16:rowId xmlns:a16="http://schemas.microsoft.com/office/drawing/2014/main" xmlns="" val="2236664706"/>
                  </a:ext>
                </a:extLst>
              </a:tr>
              <a:tr h="1360378">
                <a:tc>
                  <a:txBody>
                    <a:bodyPr/>
                    <a:lstStyle/>
                    <a:p>
                      <a:pPr algn="ctr" fontAlgn="b"/>
                      <a:r>
                        <a:rPr lang="ja-JP" altLang="en-US" sz="1050" u="none" strike="noStrike" dirty="0">
                          <a:effectLst/>
                          <a:latin typeface="メイリオ" panose="020B0604030504040204" pitchFamily="50" charset="-128"/>
                          <a:ea typeface="メイリオ" panose="020B0604030504040204" pitchFamily="50" charset="-128"/>
                        </a:rPr>
                        <a:t>４月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lumMod val="95000"/>
                      </a:schemeClr>
                    </a:solidFill>
                  </a:tcP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rPr>
                        <a:t>・</a:t>
                      </a:r>
                      <a:r>
                        <a:rPr lang="en-US" altLang="ja-JP" sz="1050" u="none" strike="noStrike" dirty="0" smtClean="0">
                          <a:effectLst/>
                          <a:latin typeface="メイリオ" panose="020B0604030504040204" pitchFamily="50" charset="-128"/>
                          <a:ea typeface="メイリオ" panose="020B0604030504040204" pitchFamily="50" charset="-128"/>
                        </a:rPr>
                        <a:t>2t</a:t>
                      </a:r>
                      <a:r>
                        <a:rPr lang="ja-JP" altLang="en-US" sz="1050" u="none" strike="noStrike" dirty="0" smtClean="0">
                          <a:effectLst/>
                          <a:latin typeface="メイリオ" panose="020B0604030504040204" pitchFamily="50" charset="-128"/>
                          <a:ea typeface="メイリオ" panose="020B0604030504040204" pitchFamily="50" charset="-128"/>
                        </a:rPr>
                        <a:t>トラック（中古）</a:t>
                      </a:r>
                      <a:r>
                        <a:rPr lang="en-US" altLang="ja-JP" sz="1050" u="none" strike="noStrike" dirty="0" smtClean="0">
                          <a:effectLst/>
                          <a:latin typeface="メイリオ" panose="020B0604030504040204" pitchFamily="50" charset="-128"/>
                          <a:ea typeface="メイリオ" panose="020B0604030504040204" pitchFamily="50" charset="-128"/>
                        </a:rPr>
                        <a:t>2</a:t>
                      </a:r>
                      <a:r>
                        <a:rPr lang="ja-JP" altLang="en-US" sz="1050" u="none" strike="noStrike" dirty="0" smtClean="0">
                          <a:effectLst/>
                          <a:latin typeface="メイリオ" panose="020B0604030504040204" pitchFamily="50" charset="-128"/>
                          <a:ea typeface="メイリオ" panose="020B0604030504040204" pitchFamily="50" charset="-128"/>
                        </a:rPr>
                        <a:t>台購入</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ctr"/>
                      <a:r>
                        <a:rPr lang="ja-JP" altLang="en-US" sz="1050" u="none" strike="noStrike" dirty="0" smtClean="0">
                          <a:effectLst/>
                          <a:latin typeface="メイリオ" panose="020B0604030504040204" pitchFamily="50" charset="-128"/>
                          <a:ea typeface="メイリオ" panose="020B0604030504040204" pitchFamily="50" charset="-128"/>
                        </a:rPr>
                        <a:t>・社員１名</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ctr"/>
                      <a:r>
                        <a:rPr lang="ja-JP" altLang="en-US" sz="1050" u="none" strike="noStrike" dirty="0" smtClean="0">
                          <a:effectLst/>
                          <a:latin typeface="メイリオ" panose="020B0604030504040204" pitchFamily="50" charset="-128"/>
                          <a:ea typeface="メイリオ" panose="020B0604030504040204" pitchFamily="50" charset="-128"/>
                        </a:rPr>
                        <a:t>・アルバイト</a:t>
                      </a:r>
                      <a:r>
                        <a:rPr lang="en-US" altLang="ja-JP" sz="1050" u="none" strike="noStrike" dirty="0" smtClean="0">
                          <a:effectLst/>
                          <a:latin typeface="メイリオ" panose="020B0604030504040204" pitchFamily="50" charset="-128"/>
                          <a:ea typeface="メイリオ" panose="020B0604030504040204" pitchFamily="50" charset="-128"/>
                        </a:rPr>
                        <a:t>2</a:t>
                      </a:r>
                      <a:r>
                        <a:rPr lang="ja-JP" altLang="en-US" sz="1050" u="none" strike="noStrike" dirty="0" smtClean="0">
                          <a:effectLst/>
                          <a:latin typeface="メイリオ" panose="020B0604030504040204" pitchFamily="50" charset="-128"/>
                          <a:ea typeface="メイリオ" panose="020B0604030504040204" pitchFamily="50" charset="-128"/>
                        </a:rPr>
                        <a:t>名を採用</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ct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50" u="none" strike="noStrike" dirty="0" smtClean="0">
                          <a:effectLst/>
                          <a:latin typeface="メイリオ" panose="020B0604030504040204" pitchFamily="50" charset="-128"/>
                          <a:ea typeface="メイリオ" panose="020B0604030504040204" pitchFamily="50" charset="-128"/>
                        </a:rPr>
                        <a:t>代表者</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ct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b"/>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・チラシのポスティング</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endParaRPr>
                    </a:p>
                    <a:p>
                      <a:pPr algn="l" fontAlgn="b"/>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・買取、無料回収の開始</a:t>
                      </a:r>
                    </a:p>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b"/>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アルバイト</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endParaRPr>
                    </a:p>
                    <a:p>
                      <a:pPr algn="l" fontAlgn="b"/>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社員</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b"/>
                      <a:r>
                        <a:rPr lang="ja-JP" altLang="en-US" sz="1050" u="none" strike="noStrike" dirty="0" smtClean="0">
                          <a:effectLst/>
                          <a:latin typeface="メイリオ" panose="020B0604030504040204" pitchFamily="50" charset="-128"/>
                          <a:ea typeface="メイリオ" panose="020B0604030504040204" pitchFamily="50" charset="-128"/>
                        </a:rPr>
                        <a:t>以下の事業者に買取を依頼（以下、「買取業者」という）</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b"/>
                      <a:r>
                        <a:rPr lang="ja-JP" altLang="en-US" sz="1050" u="none" strike="noStrike" dirty="0" smtClean="0">
                          <a:effectLst/>
                          <a:latin typeface="メイリオ" panose="020B0604030504040204" pitchFamily="50" charset="-128"/>
                          <a:ea typeface="メイリオ" panose="020B0604030504040204" pitchFamily="50" charset="-128"/>
                        </a:rPr>
                        <a:t>・興株式会社（福岡市東区）</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b"/>
                      <a:r>
                        <a:rPr lang="ja-JP" altLang="en-US" sz="1050" u="none" strike="noStrike" dirty="0" smtClean="0">
                          <a:effectLst/>
                          <a:latin typeface="メイリオ" panose="020B0604030504040204" pitchFamily="50" charset="-128"/>
                          <a:ea typeface="メイリオ" panose="020B0604030504040204" pitchFamily="50" charset="-128"/>
                        </a:rPr>
                        <a:t>・英景株式会社（福岡市東区）</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b"/>
                      <a:r>
                        <a:rPr lang="ja-JP" altLang="en-US" sz="1050" u="none" strike="noStrike" dirty="0" smtClean="0">
                          <a:effectLst/>
                          <a:latin typeface="メイリオ" panose="020B0604030504040204" pitchFamily="50" charset="-128"/>
                          <a:ea typeface="メイリオ" panose="020B0604030504040204" pitchFamily="50" charset="-128"/>
                        </a:rPr>
                        <a:t>・安然貿易（福岡県嘉麻市）</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b"/>
                      <a:r>
                        <a:rPr lang="ja-JP" altLang="en-US" sz="1050" u="none" strike="noStrike" dirty="0" smtClean="0">
                          <a:effectLst/>
                          <a:latin typeface="メイリオ" panose="020B0604030504040204" pitchFamily="50" charset="-128"/>
                          <a:ea typeface="メイリオ" panose="020B0604030504040204" pitchFamily="50" charset="-128"/>
                        </a:rPr>
                        <a:t>・振海商易（福岡県糸島市）</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endParaRPr>
                    </a:p>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ctr"/>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代表者</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867245905"/>
                  </a:ext>
                </a:extLst>
              </a:tr>
              <a:tr h="629968">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５月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rPr>
                        <a:t>HP</a:t>
                      </a:r>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の完成</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ja-JP" altLang="en-US" sz="1050" u="none" strike="noStrike" dirty="0" smtClean="0">
                          <a:effectLst/>
                          <a:latin typeface="メイリオ" panose="020B0604030504040204" pitchFamily="50" charset="-128"/>
                          <a:ea typeface="メイリオ" panose="020B0604030504040204" pitchFamily="50" charset="-128"/>
                        </a:rPr>
                        <a:t>代表者</a:t>
                      </a:r>
                      <a:endParaRPr lang="en-US" altLang="ja-JP" sz="1050" u="none" strike="noStrike" dirty="0" smtClean="0">
                        <a:effectLst/>
                        <a:latin typeface="メイリオ" panose="020B0604030504040204" pitchFamily="50" charset="-128"/>
                        <a:ea typeface="メイリオ" panose="020B0604030504040204" pitchFamily="50" charset="-128"/>
                      </a:endParaRPr>
                    </a:p>
                    <a:p>
                      <a:pPr algn="l" fontAlgn="ct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rPr>
                        <a:t>HP</a:t>
                      </a:r>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による集客開始</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ctr"/>
                      <a:endParaRPr lang="en-US" altLang="ja-JP" sz="1050" u="none" strike="noStrike" dirty="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b"/>
                      <a:r>
                        <a:rPr lang="ja-JP" altLang="en-US" sz="1050" u="none" strike="noStrike" dirty="0" smtClean="0">
                          <a:effectLst/>
                          <a:latin typeface="メイリオ" panose="020B0604030504040204" pitchFamily="50" charset="-128"/>
                          <a:ea typeface="メイリオ" panose="020B0604030504040204" pitchFamily="50" charset="-128"/>
                        </a:rPr>
                        <a:t>買取業者に定期的に商品を持ち込む</a:t>
                      </a:r>
                      <a:endParaRPr lang="en-US" altLang="ja-JP" sz="1050" u="none" strike="noStrike" dirty="0" smtClean="0">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tc>
                  <a:txBody>
                    <a:bodyPr/>
                    <a:lstStyle/>
                    <a:p>
                      <a:pPr algn="l" fontAlgn="b"/>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アルバイト</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endParaRPr>
                    </a:p>
                    <a:p>
                      <a:pPr algn="l" fontAlgn="b"/>
                      <a:r>
                        <a:rPr lang="ja-JP" altLang="en-US" sz="1050" b="0" i="0" u="none" strike="noStrike" dirty="0" smtClean="0">
                          <a:solidFill>
                            <a:srgbClr val="000000"/>
                          </a:solidFill>
                          <a:effectLst/>
                          <a:latin typeface="メイリオ" panose="020B0604030504040204" pitchFamily="50" charset="-128"/>
                          <a:ea typeface="メイリオ" panose="020B0604030504040204" pitchFamily="50" charset="-128"/>
                        </a:rPr>
                        <a:t>社員</a:t>
                      </a:r>
                    </a:p>
                    <a:p>
                      <a:pPr algn="l" fontAlgn="b"/>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endParaRPr>
                    </a:p>
                  </a:txBody>
                  <a:tcPr marL="72000" marR="72000" marT="36000" marB="36000" anchor="ct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200466223"/>
                  </a:ext>
                </a:extLst>
              </a:tr>
            </a:tbl>
          </a:graphicData>
        </a:graphic>
      </p:graphicFrame>
      <p:cxnSp>
        <p:nvCxnSpPr>
          <p:cNvPr id="5" name="直線コネクタ 4"/>
          <p:cNvCxnSpPr/>
          <p:nvPr/>
        </p:nvCxnSpPr>
        <p:spPr>
          <a:xfrm>
            <a:off x="3188473" y="1253613"/>
            <a:ext cx="6319858" cy="31196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flipH="1">
            <a:off x="3188473" y="1253613"/>
            <a:ext cx="6319858" cy="306394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348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lang="ja-JP" altLang="en-US" dirty="0" smtClean="0"/>
              <a:t>数値計画</a:t>
            </a:r>
            <a:endParaRPr kumimoji="1" lang="ja-JP" altLang="en-US" dirty="0"/>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smtClean="0">
                <a:latin typeface="Arial" panose="020B0604020202020204" pitchFamily="34" charset="0"/>
                <a:cs typeface="Arial" panose="020B0604020202020204" pitchFamily="34" charset="0"/>
              </a:rPr>
              <a:t>07</a:t>
            </a:r>
            <a:endParaRPr lang="ja-JP" altLang="en-US" sz="4000" dirty="0">
              <a:latin typeface="Arial" panose="020B0604020202020204" pitchFamily="34" charset="0"/>
              <a:cs typeface="Arial" panose="020B0604020202020204" pitchFamily="34" charset="0"/>
            </a:endParaRPr>
          </a:p>
        </p:txBody>
      </p:sp>
      <p:sp>
        <p:nvSpPr>
          <p:cNvPr id="32" name="スライド番号プレースホルダー 31">
            <a:extLst>
              <a:ext uri="{FF2B5EF4-FFF2-40B4-BE49-F238E27FC236}">
                <a16:creationId xmlns:a16="http://schemas.microsoft.com/office/drawing/2014/main" xmlns="" id="{BF61D87F-2773-498F-9355-2A5DFA1B12CC}"/>
              </a:ext>
            </a:extLst>
          </p:cNvPr>
          <p:cNvSpPr>
            <a:spLocks noGrp="1"/>
          </p:cNvSpPr>
          <p:nvPr>
            <p:ph type="sldNum" sz="quarter" idx="12"/>
          </p:nvPr>
        </p:nvSpPr>
        <p:spPr/>
        <p:txBody>
          <a:bodyPr/>
          <a:lstStyle/>
          <a:p>
            <a:fld id="{DAFBB0FC-1F6A-4E10-8877-10278805C4A6}" type="slidenum">
              <a:rPr kumimoji="1" lang="ja-JP" altLang="en-US" smtClean="0"/>
              <a:t>8</a:t>
            </a:fld>
            <a:endParaRPr kumimoji="1" lang="ja-JP" altLang="en-US"/>
          </a:p>
        </p:txBody>
      </p:sp>
      <p:sp>
        <p:nvSpPr>
          <p:cNvPr id="2" name="正方形/長方形 1">
            <a:extLst>
              <a:ext uri="{FF2B5EF4-FFF2-40B4-BE49-F238E27FC236}">
                <a16:creationId xmlns:a16="http://schemas.microsoft.com/office/drawing/2014/main" xmlns="" id="{4DBB4F40-8FF6-45BA-88C2-67EAEEF79943}"/>
              </a:ext>
            </a:extLst>
          </p:cNvPr>
          <p:cNvSpPr/>
          <p:nvPr/>
        </p:nvSpPr>
        <p:spPr>
          <a:xfrm>
            <a:off x="1742536" y="2464882"/>
            <a:ext cx="1846052" cy="672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1139104" y="1110570"/>
            <a:ext cx="6842769" cy="3970318"/>
          </a:xfrm>
          <a:prstGeom prst="rect">
            <a:avLst/>
          </a:prstGeom>
        </p:spPr>
        <p:txBody>
          <a:bodyPr wrap="square">
            <a:spAutoFit/>
          </a:bodyPr>
          <a:lstStyle/>
          <a:p>
            <a:pPr algn="just">
              <a:spcAft>
                <a:spcPts val="0"/>
              </a:spcAft>
            </a:pPr>
            <a:r>
              <a:rPr lang="ja-JP" altLang="en-US" sz="1200" kern="100" dirty="0" smtClean="0">
                <a:latin typeface="游明朝" charset="-128"/>
                <a:ea typeface="游明朝" charset="-128"/>
                <a:cs typeface="Times New Roman" charset="0"/>
              </a:rPr>
              <a:t>・</a:t>
            </a:r>
            <a:r>
              <a:rPr lang="ja-JP" altLang="ja-JP" sz="1200" kern="100" dirty="0" smtClean="0">
                <a:latin typeface="游明朝" charset="-128"/>
                <a:ea typeface="游明朝" charset="-128"/>
                <a:cs typeface="Times New Roman" charset="0"/>
              </a:rPr>
              <a:t>売上</a:t>
            </a:r>
            <a:r>
              <a:rPr lang="ja-JP" altLang="en-US" sz="1200" kern="100" dirty="0" smtClean="0">
                <a:latin typeface="游明朝" charset="-128"/>
                <a:ea typeface="游明朝" charset="-128"/>
                <a:cs typeface="Times New Roman" charset="0"/>
              </a:rPr>
              <a:t>について</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チラシの配布数に反響率と</a:t>
            </a:r>
            <a:r>
              <a:rPr lang="en-US" altLang="ja-JP" sz="1200" kern="100" dirty="0" smtClean="0">
                <a:latin typeface="游明朝" charset="-128"/>
                <a:ea typeface="游明朝" charset="-128"/>
                <a:cs typeface="Times New Roman" charset="0"/>
              </a:rPr>
              <a:t>CVR</a:t>
            </a:r>
            <a:r>
              <a:rPr lang="ja-JP" altLang="en-US" sz="1200" kern="100" dirty="0" smtClean="0">
                <a:latin typeface="游明朝" charset="-128"/>
                <a:ea typeface="游明朝" charset="-128"/>
                <a:cs typeface="Times New Roman" charset="0"/>
              </a:rPr>
              <a:t>率及び１件あたりの回収で想定される売上高を乗じて、１月あたりの売上を算出した。</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・商圏</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無料回収、買取効率を考慮し本店近くの</a:t>
            </a:r>
            <a:r>
              <a:rPr lang="ja-JP" altLang="ja-JP" sz="1200" kern="100" dirty="0" smtClean="0">
                <a:latin typeface="游明朝" charset="-128"/>
                <a:ea typeface="游明朝" charset="-128"/>
                <a:cs typeface="Times New Roman" charset="0"/>
              </a:rPr>
              <a:t>香椎</a:t>
            </a:r>
            <a:r>
              <a:rPr lang="ja-JP" altLang="en-US" sz="1200" kern="100" dirty="0" smtClean="0">
                <a:latin typeface="游明朝" charset="-128"/>
                <a:ea typeface="游明朝" charset="-128"/>
                <a:cs typeface="Times New Roman" charset="0"/>
              </a:rPr>
              <a:t>駅を中心に</a:t>
            </a:r>
            <a:r>
              <a:rPr lang="en-US" altLang="ja-JP" sz="1200" kern="100" dirty="0" smtClean="0">
                <a:latin typeface="游明朝" charset="-128"/>
                <a:ea typeface="游明朝" charset="-128"/>
                <a:cs typeface="Times New Roman" charset="0"/>
              </a:rPr>
              <a:t>5</a:t>
            </a:r>
            <a:r>
              <a:rPr lang="ja-JP" altLang="ja-JP" sz="1200" kern="100" dirty="0" smtClean="0">
                <a:latin typeface="游明朝" charset="-128"/>
                <a:ea typeface="游明朝" charset="-128"/>
                <a:cs typeface="Times New Roman" charset="0"/>
              </a:rPr>
              <a:t>キロ</a:t>
            </a:r>
            <a:r>
              <a:rPr lang="ja-JP" altLang="en-US" sz="1200" kern="100" dirty="0" smtClean="0">
                <a:latin typeface="游明朝" charset="-128"/>
                <a:ea typeface="游明朝" charset="-128"/>
                <a:cs typeface="Times New Roman" charset="0"/>
              </a:rPr>
              <a:t>以内を創業１年目の商圏とする。</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・チラシ配布数</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上記で設定した商圏内の</a:t>
            </a:r>
            <a:r>
              <a:rPr lang="ja-JP" altLang="ja-JP" sz="1200" kern="100" dirty="0" smtClean="0">
                <a:latin typeface="游明朝" charset="-128"/>
                <a:ea typeface="游明朝" charset="-128"/>
                <a:cs typeface="Times New Roman" charset="0"/>
              </a:rPr>
              <a:t>世帯数</a:t>
            </a:r>
            <a:r>
              <a:rPr lang="ja-JP" altLang="ja-JP" sz="1200" kern="100" dirty="0">
                <a:latin typeface="游明朝" charset="-128"/>
                <a:ea typeface="游明朝" charset="-128"/>
                <a:cs typeface="Times New Roman" charset="0"/>
              </a:rPr>
              <a:t>は</a:t>
            </a:r>
            <a:r>
              <a:rPr lang="ja-JP" altLang="ja-JP" sz="1200" kern="100" dirty="0" smtClean="0">
                <a:latin typeface="游明朝" charset="-128"/>
                <a:ea typeface="游明朝" charset="-128"/>
                <a:cs typeface="Times New Roman" charset="0"/>
              </a:rPr>
              <a:t>、</a:t>
            </a:r>
            <a:r>
              <a:rPr lang="ja-JP" altLang="en-US" sz="1200" kern="100" dirty="0" smtClean="0">
                <a:latin typeface="游明朝" charset="-128"/>
                <a:ea typeface="游明朝" charset="-128"/>
                <a:cs typeface="Times New Roman" charset="0"/>
              </a:rPr>
              <a:t>①</a:t>
            </a:r>
            <a:r>
              <a:rPr lang="en-US" altLang="ja-JP" sz="1200" kern="100" dirty="0" smtClean="0">
                <a:latin typeface="游明朝" charset="-128"/>
                <a:ea typeface="游明朝" charset="-128"/>
                <a:cs typeface="Times New Roman" charset="0"/>
              </a:rPr>
              <a:t>131,439</a:t>
            </a:r>
            <a:r>
              <a:rPr lang="ja-JP" altLang="ja-JP" sz="1200" kern="100" dirty="0" smtClean="0">
                <a:latin typeface="游明朝" charset="-128"/>
                <a:ea typeface="游明朝" charset="-128"/>
                <a:cs typeface="Times New Roman" charset="0"/>
              </a:rPr>
              <a:t>戸</a:t>
            </a:r>
            <a:r>
              <a:rPr lang="ja-JP" altLang="en-US" sz="1200" kern="100" dirty="0" smtClean="0">
                <a:latin typeface="游明朝" charset="-128"/>
                <a:ea typeface="游明朝" charset="-128"/>
                <a:cs typeface="Times New Roman" charset="0"/>
              </a:rPr>
              <a:t>で毎月世帯数と同数のチラシを配布する</a:t>
            </a:r>
            <a:endParaRPr lang="ja-JP" altLang="ja-JP" sz="1200" kern="100" dirty="0">
              <a:latin typeface="游明朝" charset="-128"/>
              <a:ea typeface="游明朝" charset="-128"/>
              <a:cs typeface="Times New Roman" charset="0"/>
            </a:endParaRPr>
          </a:p>
          <a:p>
            <a:pPr algn="just">
              <a:spcAft>
                <a:spcPts val="0"/>
              </a:spcAft>
            </a:pPr>
            <a:r>
              <a:rPr lang="en-US" altLang="ja-JP" sz="1200" kern="100" dirty="0">
                <a:latin typeface="游明朝" charset="-128"/>
                <a:ea typeface="游明朝" charset="-128"/>
                <a:cs typeface="Times New Roman" charset="0"/>
              </a:rPr>
              <a:t> </a:t>
            </a:r>
            <a:r>
              <a:rPr lang="ja-JP" altLang="en-US" sz="1200" kern="100" dirty="0" smtClean="0">
                <a:latin typeface="游明朝" charset="-128"/>
                <a:ea typeface="游明朝" charset="-128"/>
                <a:cs typeface="Times New Roman" charset="0"/>
              </a:rPr>
              <a:t>・反響率</a:t>
            </a:r>
            <a:endParaRPr lang="ja-JP" altLang="ja-JP" sz="1200" kern="100" dirty="0">
              <a:latin typeface="游明朝" charset="-128"/>
              <a:ea typeface="游明朝" charset="-128"/>
              <a:cs typeface="Times New Roman" charset="0"/>
            </a:endParaRPr>
          </a:p>
          <a:p>
            <a:pPr algn="just">
              <a:spcAft>
                <a:spcPts val="0"/>
              </a:spcAft>
            </a:pPr>
            <a:r>
              <a:rPr lang="ja-JP" altLang="ja-JP" sz="1200" kern="100" dirty="0" smtClean="0">
                <a:latin typeface="游明朝" charset="-128"/>
                <a:ea typeface="游明朝" charset="-128"/>
                <a:cs typeface="Times New Roman" charset="0"/>
              </a:rPr>
              <a:t>チラシポスティング</a:t>
            </a:r>
            <a:r>
              <a:rPr lang="ja-JP" altLang="ja-JP" sz="1200" kern="100" dirty="0">
                <a:latin typeface="游明朝" charset="-128"/>
                <a:ea typeface="游明朝" charset="-128"/>
                <a:cs typeface="Times New Roman" charset="0"/>
              </a:rPr>
              <a:t>反響率は一般的に</a:t>
            </a:r>
            <a:r>
              <a:rPr lang="en-US" altLang="ja-JP" sz="1200" kern="100" dirty="0">
                <a:latin typeface="游明朝" charset="-128"/>
                <a:ea typeface="游明朝" charset="-128"/>
                <a:cs typeface="Times New Roman" charset="0"/>
              </a:rPr>
              <a:t>0.01</a:t>
            </a:r>
            <a:r>
              <a:rPr lang="ja-JP" altLang="ja-JP" sz="1200" kern="100" dirty="0">
                <a:latin typeface="游明朝" charset="-128"/>
                <a:ea typeface="游明朝" charset="-128"/>
                <a:cs typeface="Times New Roman" charset="0"/>
              </a:rPr>
              <a:t>～</a:t>
            </a:r>
            <a:r>
              <a:rPr lang="en-US" altLang="ja-JP" sz="1200" kern="100" dirty="0">
                <a:latin typeface="游明朝" charset="-128"/>
                <a:ea typeface="游明朝" charset="-128"/>
                <a:cs typeface="Times New Roman" charset="0"/>
              </a:rPr>
              <a:t>0.3</a:t>
            </a:r>
            <a:r>
              <a:rPr lang="ja-JP" altLang="ja-JP" sz="1200" kern="100" dirty="0">
                <a:latin typeface="游明朝" charset="-128"/>
                <a:ea typeface="游明朝" charset="-128"/>
                <a:cs typeface="Times New Roman" charset="0"/>
              </a:rPr>
              <a:t>％だがリサイクル業者との相性はよく</a:t>
            </a:r>
            <a:r>
              <a:rPr lang="en-US" altLang="ja-JP" sz="1200" kern="100" dirty="0">
                <a:latin typeface="游明朝" charset="-128"/>
                <a:ea typeface="游明朝" charset="-128"/>
                <a:cs typeface="Times New Roman" charset="0"/>
              </a:rPr>
              <a:t>1</a:t>
            </a:r>
            <a:r>
              <a:rPr lang="ja-JP" altLang="ja-JP" sz="1200" kern="100" dirty="0">
                <a:latin typeface="游明朝" charset="-128"/>
                <a:ea typeface="游明朝" charset="-128"/>
                <a:cs typeface="Times New Roman" charset="0"/>
              </a:rPr>
              <a:t>～</a:t>
            </a:r>
            <a:r>
              <a:rPr lang="en-US" altLang="ja-JP" sz="1200" kern="100" dirty="0">
                <a:latin typeface="游明朝" charset="-128"/>
                <a:ea typeface="游明朝" charset="-128"/>
                <a:cs typeface="Times New Roman" charset="0"/>
              </a:rPr>
              <a:t>3</a:t>
            </a:r>
            <a:r>
              <a:rPr lang="ja-JP" altLang="ja-JP" sz="1200" kern="100" dirty="0">
                <a:latin typeface="游明朝" charset="-128"/>
                <a:ea typeface="游明朝" charset="-128"/>
                <a:cs typeface="Times New Roman" charset="0"/>
              </a:rPr>
              <a:t>％になる</a:t>
            </a:r>
            <a:r>
              <a:rPr lang="ja-JP" altLang="ja-JP" sz="1200" kern="100" dirty="0" smtClean="0">
                <a:latin typeface="游明朝" charset="-128"/>
                <a:ea typeface="游明朝" charset="-128"/>
                <a:cs typeface="Times New Roman" charset="0"/>
              </a:rPr>
              <a:t>こと</a:t>
            </a:r>
            <a:r>
              <a:rPr lang="ja-JP" altLang="en-US" sz="1200" kern="100" dirty="0" smtClean="0">
                <a:latin typeface="游明朝" charset="-128"/>
                <a:ea typeface="游明朝" charset="-128"/>
                <a:cs typeface="Times New Roman" charset="0"/>
              </a:rPr>
              <a:t>が多い。</a:t>
            </a:r>
            <a:r>
              <a:rPr lang="ja-JP" altLang="ja-JP" sz="1200" kern="100" dirty="0" smtClean="0">
                <a:latin typeface="游明朝" charset="-128"/>
                <a:ea typeface="游明朝" charset="-128"/>
                <a:cs typeface="Times New Roman" charset="0"/>
              </a:rPr>
              <a:t>今回は</a:t>
            </a:r>
            <a:r>
              <a:rPr lang="ja-JP" altLang="en-US" sz="1200" kern="100" dirty="0" smtClean="0">
                <a:latin typeface="游明朝" charset="-128"/>
                <a:ea typeface="游明朝" charset="-128"/>
                <a:cs typeface="Times New Roman" charset="0"/>
              </a:rPr>
              <a:t>新規参入</a:t>
            </a:r>
            <a:r>
              <a:rPr lang="ja-JP" altLang="ja-JP" sz="1200" kern="100" dirty="0" smtClean="0">
                <a:latin typeface="游明朝" charset="-128"/>
                <a:ea typeface="游明朝" charset="-128"/>
                <a:cs typeface="Times New Roman" charset="0"/>
              </a:rPr>
              <a:t>で</a:t>
            </a:r>
            <a:r>
              <a:rPr lang="ja-JP" altLang="ja-JP" sz="1200" kern="100" dirty="0">
                <a:latin typeface="游明朝" charset="-128"/>
                <a:ea typeface="游明朝" charset="-128"/>
                <a:cs typeface="Times New Roman" charset="0"/>
              </a:rPr>
              <a:t>あることも</a:t>
            </a:r>
            <a:r>
              <a:rPr lang="ja-JP" altLang="ja-JP" sz="1200" kern="100" dirty="0" smtClean="0">
                <a:latin typeface="游明朝" charset="-128"/>
                <a:ea typeface="游明朝" charset="-128"/>
                <a:cs typeface="Times New Roman" charset="0"/>
              </a:rPr>
              <a:t>踏まえて反響率</a:t>
            </a:r>
            <a:r>
              <a:rPr lang="ja-JP" altLang="en-US" sz="1200" kern="100" dirty="0" smtClean="0">
                <a:latin typeface="游明朝" charset="-128"/>
                <a:ea typeface="游明朝" charset="-128"/>
                <a:cs typeface="Times New Roman" charset="0"/>
              </a:rPr>
              <a:t>を②</a:t>
            </a:r>
            <a:r>
              <a:rPr lang="en-US" altLang="ja-JP" sz="1200" kern="100" dirty="0" smtClean="0">
                <a:latin typeface="游明朝" charset="-128"/>
                <a:ea typeface="游明朝" charset="-128"/>
                <a:cs typeface="Times New Roman" charset="0"/>
              </a:rPr>
              <a:t>0.5</a:t>
            </a:r>
            <a:r>
              <a:rPr lang="ja-JP" altLang="ja-JP" sz="1200" kern="100" dirty="0" smtClean="0">
                <a:latin typeface="游明朝" charset="-128"/>
                <a:ea typeface="游明朝" charset="-128"/>
                <a:cs typeface="Times New Roman" charset="0"/>
              </a:rPr>
              <a:t>％と</a:t>
            </a:r>
            <a:r>
              <a:rPr lang="ja-JP" altLang="ja-JP" sz="1200" kern="100" dirty="0">
                <a:latin typeface="游明朝" charset="-128"/>
                <a:ea typeface="游明朝" charset="-128"/>
                <a:cs typeface="Times New Roman" charset="0"/>
              </a:rPr>
              <a:t>する。</a:t>
            </a:r>
          </a:p>
          <a:p>
            <a:pPr algn="just">
              <a:spcAft>
                <a:spcPts val="0"/>
              </a:spcAft>
            </a:pPr>
            <a:r>
              <a:rPr lang="en-US" altLang="ja-JP" sz="1200" kern="100" dirty="0">
                <a:latin typeface="游明朝" charset="-128"/>
                <a:ea typeface="游明朝" charset="-128"/>
                <a:cs typeface="Times New Roman" charset="0"/>
              </a:rPr>
              <a:t> </a:t>
            </a:r>
            <a:r>
              <a:rPr lang="ja-JP" altLang="en-US" sz="1200" kern="100" dirty="0" smtClean="0">
                <a:latin typeface="游明朝" charset="-128"/>
                <a:ea typeface="游明朝" charset="-128"/>
                <a:cs typeface="Times New Roman" charset="0"/>
              </a:rPr>
              <a:t>・</a:t>
            </a:r>
            <a:r>
              <a:rPr lang="en-US" altLang="ja-JP" sz="1200" kern="100" dirty="0" smtClean="0">
                <a:latin typeface="游明朝" charset="-128"/>
                <a:ea typeface="游明朝" charset="-128"/>
                <a:cs typeface="Times New Roman" charset="0"/>
              </a:rPr>
              <a:t>CVR</a:t>
            </a:r>
            <a:r>
              <a:rPr lang="ja-JP" altLang="en-US" sz="1200" kern="100" dirty="0" smtClean="0">
                <a:latin typeface="游明朝" charset="-128"/>
                <a:ea typeface="游明朝" charset="-128"/>
                <a:cs typeface="Times New Roman" charset="0"/>
              </a:rPr>
              <a:t>率</a:t>
            </a:r>
            <a:endParaRPr lang="en-US" altLang="ja-JP" sz="1200" kern="100" dirty="0" smtClean="0">
              <a:latin typeface="游明朝" charset="-128"/>
              <a:ea typeface="游明朝" charset="-128"/>
              <a:cs typeface="Times New Roman" charset="0"/>
            </a:endParaRPr>
          </a:p>
          <a:p>
            <a:pPr algn="just">
              <a:spcAft>
                <a:spcPts val="0"/>
              </a:spcAft>
            </a:pPr>
            <a:r>
              <a:rPr lang="en-US" altLang="ja-JP" sz="1200" kern="100" dirty="0">
                <a:latin typeface="游明朝" charset="-128"/>
                <a:ea typeface="游明朝" charset="-128"/>
                <a:cs typeface="Times New Roman" charset="0"/>
              </a:rPr>
              <a:t>CVR</a:t>
            </a:r>
            <a:r>
              <a:rPr lang="ja-JP" altLang="en-US" sz="1200" kern="100" dirty="0">
                <a:latin typeface="游明朝" charset="-128"/>
                <a:ea typeface="游明朝" charset="-128"/>
                <a:cs typeface="Times New Roman" charset="0"/>
              </a:rPr>
              <a:t>とは「</a:t>
            </a:r>
            <a:r>
              <a:rPr lang="en-US" altLang="ja-JP" sz="1200" kern="100" dirty="0">
                <a:latin typeface="游明朝" charset="-128"/>
                <a:ea typeface="游明朝" charset="-128"/>
                <a:cs typeface="Times New Roman" charset="0"/>
              </a:rPr>
              <a:t>Conversion Rate</a:t>
            </a:r>
            <a:r>
              <a:rPr lang="ja-JP" altLang="en-US" sz="1200" kern="100" dirty="0">
                <a:latin typeface="游明朝" charset="-128"/>
                <a:ea typeface="游明朝" charset="-128"/>
                <a:cs typeface="Times New Roman" charset="0"/>
              </a:rPr>
              <a:t>（コンバージョンレート）」の略</a:t>
            </a:r>
            <a:r>
              <a:rPr lang="ja-JP" altLang="en-US" sz="1200" kern="100" dirty="0" smtClean="0">
                <a:latin typeface="游明朝" charset="-128"/>
                <a:ea typeface="游明朝" charset="-128"/>
                <a:cs typeface="Times New Roman" charset="0"/>
              </a:rPr>
              <a:t>で、商品</a:t>
            </a:r>
            <a:r>
              <a:rPr lang="ja-JP" altLang="en-US" sz="1200" kern="100" dirty="0">
                <a:latin typeface="游明朝" charset="-128"/>
                <a:ea typeface="游明朝" charset="-128"/>
                <a:cs typeface="Times New Roman" charset="0"/>
              </a:rPr>
              <a:t>の購入や</a:t>
            </a:r>
            <a:r>
              <a:rPr lang="ja-JP" altLang="en-US" sz="1200" kern="100" dirty="0" smtClean="0">
                <a:latin typeface="游明朝" charset="-128"/>
                <a:ea typeface="游明朝" charset="-128"/>
                <a:cs typeface="Times New Roman" charset="0"/>
              </a:rPr>
              <a:t>申込みを</a:t>
            </a:r>
            <a:r>
              <a:rPr lang="ja-JP" altLang="en-US" sz="1200" kern="100" dirty="0">
                <a:latin typeface="游明朝" charset="-128"/>
                <a:ea typeface="游明朝" charset="-128"/>
                <a:cs typeface="Times New Roman" charset="0"/>
              </a:rPr>
              <a:t>達成した割合を表す指標</a:t>
            </a:r>
            <a:r>
              <a:rPr lang="ja-JP" altLang="en-US" sz="1200" kern="100" dirty="0" smtClean="0">
                <a:latin typeface="游明朝" charset="-128"/>
                <a:ea typeface="游明朝" charset="-128"/>
                <a:cs typeface="Times New Roman" charset="0"/>
              </a:rPr>
              <a:t>である</a:t>
            </a:r>
            <a:r>
              <a:rPr lang="ja-JP" altLang="ja-JP" sz="1200" kern="100" dirty="0" smtClean="0">
                <a:latin typeface="游明朝" charset="-128"/>
                <a:ea typeface="游明朝" charset="-128"/>
                <a:cs typeface="Times New Roman" charset="0"/>
              </a:rPr>
              <a:t>。</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さまざまな統計から</a:t>
            </a:r>
            <a:r>
              <a:rPr lang="en-US" altLang="ja-JP" sz="1200" kern="100" dirty="0" smtClean="0">
                <a:latin typeface="游明朝" charset="-128"/>
                <a:ea typeface="游明朝" charset="-128"/>
                <a:cs typeface="Times New Roman" charset="0"/>
              </a:rPr>
              <a:t>CVR</a:t>
            </a:r>
            <a:r>
              <a:rPr lang="ja-JP" altLang="en-US" sz="1200" kern="100" dirty="0" smtClean="0">
                <a:latin typeface="游明朝" charset="-128"/>
                <a:ea typeface="游明朝" charset="-128"/>
                <a:cs typeface="Times New Roman" charset="0"/>
              </a:rPr>
              <a:t>率を③</a:t>
            </a:r>
            <a:r>
              <a:rPr lang="en-US" altLang="ja-JP" sz="1200" kern="100" dirty="0" smtClean="0">
                <a:latin typeface="游明朝" charset="-128"/>
                <a:ea typeface="游明朝" charset="-128"/>
                <a:cs typeface="Times New Roman" charset="0"/>
              </a:rPr>
              <a:t>2</a:t>
            </a:r>
            <a:r>
              <a:rPr lang="ja-JP" altLang="en-US" sz="1200" kern="100" dirty="0" smtClean="0">
                <a:latin typeface="游明朝" charset="-128"/>
                <a:ea typeface="游明朝" charset="-128"/>
                <a:cs typeface="Times New Roman" charset="0"/>
              </a:rPr>
              <a:t>０％とした</a:t>
            </a:r>
            <a:endParaRPr lang="en-US" altLang="ja-JP" sz="1200" kern="100" dirty="0" smtClean="0">
              <a:latin typeface="游明朝" charset="-128"/>
              <a:ea typeface="游明朝" charset="-128"/>
              <a:cs typeface="Times New Roman" charset="0"/>
            </a:endParaRPr>
          </a:p>
          <a:p>
            <a:pPr algn="just">
              <a:spcAft>
                <a:spcPts val="0"/>
              </a:spcAft>
            </a:pPr>
            <a:r>
              <a:rPr lang="ja-JP" altLang="en-US" sz="1200" kern="100" dirty="0" smtClean="0">
                <a:latin typeface="游明朝" charset="-128"/>
                <a:ea typeface="游明朝" charset="-128"/>
                <a:cs typeface="Times New Roman" charset="0"/>
              </a:rPr>
              <a:t>・</a:t>
            </a:r>
            <a:r>
              <a:rPr lang="ja-JP" altLang="en-US" sz="1200" kern="100" dirty="0">
                <a:latin typeface="游明朝" charset="-128"/>
                <a:ea typeface="游明朝" charset="-128"/>
                <a:cs typeface="Times New Roman" charset="0"/>
              </a:rPr>
              <a:t> </a:t>
            </a:r>
            <a:r>
              <a:rPr lang="ja-JP" altLang="en-US" sz="1200" kern="100" dirty="0" smtClean="0">
                <a:latin typeface="游明朝" charset="-128"/>
                <a:ea typeface="游明朝" charset="-128"/>
                <a:cs typeface="Times New Roman" charset="0"/>
              </a:rPr>
              <a:t>１件あたりの</a:t>
            </a:r>
            <a:r>
              <a:rPr lang="ja-JP" altLang="en-US" sz="1200" kern="100" dirty="0">
                <a:latin typeface="游明朝" charset="-128"/>
                <a:ea typeface="游明朝" charset="-128"/>
                <a:cs typeface="Times New Roman" charset="0"/>
              </a:rPr>
              <a:t>回収で想定される</a:t>
            </a:r>
            <a:r>
              <a:rPr lang="ja-JP" altLang="en-US" sz="1200" kern="100" dirty="0" smtClean="0">
                <a:latin typeface="游明朝" charset="-128"/>
                <a:ea typeface="游明朝" charset="-128"/>
                <a:cs typeface="Times New Roman" charset="0"/>
              </a:rPr>
              <a:t>売上高</a:t>
            </a:r>
            <a:endParaRPr lang="en-US" altLang="ja-JP" sz="1200" kern="100" dirty="0" smtClean="0">
              <a:latin typeface="游明朝" charset="-128"/>
              <a:ea typeface="游明朝" charset="-128"/>
              <a:cs typeface="Times New Roman" charset="0"/>
            </a:endParaRPr>
          </a:p>
          <a:p>
            <a:pPr algn="just"/>
            <a:r>
              <a:rPr lang="ja-JP" altLang="en-US" sz="1200" kern="100" dirty="0" smtClean="0">
                <a:latin typeface="游明朝" charset="-128"/>
                <a:ea typeface="游明朝" charset="-128"/>
                <a:cs typeface="Times New Roman" charset="0"/>
              </a:rPr>
              <a:t>１件の依頼で無料回収、買取したものが、いくらで売れるかを想定したものである。「１件</a:t>
            </a:r>
            <a:r>
              <a:rPr lang="ja-JP" altLang="en-US" sz="1200" kern="100" dirty="0">
                <a:latin typeface="游明朝" charset="-128"/>
                <a:ea typeface="游明朝" charset="-128"/>
                <a:cs typeface="Times New Roman" charset="0"/>
              </a:rPr>
              <a:t>あたりの回収で想定される</a:t>
            </a:r>
            <a:r>
              <a:rPr lang="ja-JP" altLang="en-US" sz="1200" kern="100" dirty="0" smtClean="0">
                <a:latin typeface="游明朝" charset="-128"/>
                <a:ea typeface="游明朝" charset="-128"/>
                <a:cs typeface="Times New Roman" charset="0"/>
              </a:rPr>
              <a:t>売上高」は経験則や取引予定先とのヒアリングから④１５千円で設定した（原価率は</a:t>
            </a:r>
            <a:r>
              <a:rPr lang="en-US" altLang="ja-JP" sz="1200" kern="100" dirty="0" smtClean="0">
                <a:latin typeface="游明朝" charset="-128"/>
                <a:ea typeface="游明朝" charset="-128"/>
                <a:cs typeface="Times New Roman" charset="0"/>
              </a:rPr>
              <a:t>15%</a:t>
            </a:r>
            <a:r>
              <a:rPr lang="ja-JP" altLang="en-US" sz="1200" kern="100" dirty="0" smtClean="0">
                <a:latin typeface="游明朝" charset="-128"/>
                <a:ea typeface="游明朝" charset="-128"/>
                <a:cs typeface="Times New Roman" charset="0"/>
              </a:rPr>
              <a:t>、売上高や原価率を導く根拠となった数値を以下</a:t>
            </a:r>
            <a:r>
              <a:rPr lang="ja-JP" altLang="en-US" sz="1200" kern="100" dirty="0">
                <a:latin typeface="游明朝" charset="-128"/>
                <a:ea typeface="游明朝" charset="-128"/>
                <a:cs typeface="Times New Roman" charset="0"/>
              </a:rPr>
              <a:t>の</a:t>
            </a:r>
            <a:r>
              <a:rPr lang="ja-JP" altLang="en-US" sz="1200" kern="100" dirty="0" smtClean="0">
                <a:latin typeface="游明朝" charset="-128"/>
                <a:ea typeface="游明朝" charset="-128"/>
                <a:cs typeface="Times New Roman" charset="0"/>
              </a:rPr>
              <a:t>表に示している）。</a:t>
            </a:r>
            <a:endParaRPr lang="en-US" altLang="ja-JP" sz="1200" kern="100" dirty="0" smtClean="0">
              <a:latin typeface="游明朝" charset="-128"/>
              <a:ea typeface="游明朝" charset="-128"/>
              <a:cs typeface="Times New Roman" charset="0"/>
            </a:endParaRPr>
          </a:p>
          <a:p>
            <a:pPr algn="just"/>
            <a:r>
              <a:rPr lang="ja-JP" altLang="en-US" sz="1200" kern="100" dirty="0" smtClean="0">
                <a:latin typeface="游明朝" charset="-128"/>
                <a:ea typeface="游明朝" charset="-128"/>
                <a:cs typeface="Times New Roman" charset="0"/>
              </a:rPr>
              <a:t>・まとめ</a:t>
            </a:r>
            <a:endParaRPr lang="en-US" altLang="ja-JP" sz="1200" kern="100" dirty="0" smtClean="0">
              <a:latin typeface="游明朝" charset="-128"/>
              <a:ea typeface="游明朝" charset="-128"/>
              <a:cs typeface="Times New Roman" charset="0"/>
            </a:endParaRPr>
          </a:p>
          <a:p>
            <a:pPr algn="just"/>
            <a:r>
              <a:rPr lang="ja-JP" altLang="en-US" sz="1200" kern="100" dirty="0" smtClean="0">
                <a:latin typeface="游明朝" charset="-128"/>
                <a:ea typeface="游明朝" charset="-128"/>
                <a:cs typeface="Times New Roman" charset="0"/>
              </a:rPr>
              <a:t>以上の数値から、</a:t>
            </a:r>
            <a:r>
              <a:rPr lang="en-US" altLang="ja-JP" sz="1200" kern="100" dirty="0" smtClean="0">
                <a:latin typeface="游明朝" charset="-128"/>
                <a:ea typeface="游明朝" charset="-128"/>
                <a:cs typeface="Times New Roman" charset="0"/>
              </a:rPr>
              <a:t>1</a:t>
            </a:r>
            <a:r>
              <a:rPr lang="ja-JP" altLang="en-US" sz="1200" kern="100" dirty="0" smtClean="0">
                <a:latin typeface="游明朝" charset="-128"/>
                <a:ea typeface="游明朝" charset="-128"/>
                <a:cs typeface="Times New Roman" charset="0"/>
              </a:rPr>
              <a:t>ヶ月の売上高は</a:t>
            </a:r>
            <a:r>
              <a:rPr lang="en-US" altLang="ja-JP" sz="1200" kern="100" dirty="0" smtClean="0">
                <a:latin typeface="游明朝" charset="-128"/>
                <a:ea typeface="游明朝" charset="-128"/>
                <a:cs typeface="Times New Roman" charset="0"/>
              </a:rPr>
              <a:t>1,971,585</a:t>
            </a:r>
            <a:r>
              <a:rPr lang="ja-JP" altLang="en-US" sz="1200" kern="100" dirty="0" smtClean="0">
                <a:latin typeface="游明朝" charset="-128"/>
                <a:ea typeface="游明朝" charset="-128"/>
                <a:cs typeface="Times New Roman" charset="0"/>
              </a:rPr>
              <a:t>円となる（①</a:t>
            </a:r>
            <a:r>
              <a:rPr lang="en-US" altLang="ja-JP" sz="1200" kern="100" dirty="0" smtClean="0">
                <a:latin typeface="游明朝" charset="-128"/>
                <a:ea typeface="游明朝" charset="-128"/>
                <a:cs typeface="Times New Roman" charset="0"/>
              </a:rPr>
              <a:t>131,439×</a:t>
            </a:r>
            <a:r>
              <a:rPr lang="ja-JP" altLang="en-US" sz="1200" kern="100" dirty="0" smtClean="0">
                <a:latin typeface="游明朝" charset="-128"/>
                <a:ea typeface="游明朝" charset="-128"/>
                <a:cs typeface="Times New Roman" charset="0"/>
              </a:rPr>
              <a:t>②</a:t>
            </a:r>
            <a:r>
              <a:rPr lang="en-US" altLang="ja-JP" sz="1200" kern="100" dirty="0" smtClean="0">
                <a:latin typeface="游明朝" charset="-128"/>
                <a:ea typeface="游明朝" charset="-128"/>
                <a:cs typeface="Times New Roman" charset="0"/>
              </a:rPr>
              <a:t>0.5%×</a:t>
            </a:r>
            <a:r>
              <a:rPr lang="ja-JP" altLang="en-US" sz="1200" kern="100" dirty="0" smtClean="0">
                <a:latin typeface="游明朝" charset="-128"/>
                <a:ea typeface="游明朝" charset="-128"/>
                <a:cs typeface="Times New Roman" charset="0"/>
              </a:rPr>
              <a:t>③</a:t>
            </a:r>
            <a:r>
              <a:rPr lang="en-US" altLang="ja-JP" sz="1200" kern="100" dirty="0">
                <a:latin typeface="游明朝" charset="-128"/>
                <a:ea typeface="游明朝" charset="-128"/>
                <a:cs typeface="Times New Roman" charset="0"/>
              </a:rPr>
              <a:t>2</a:t>
            </a:r>
            <a:r>
              <a:rPr lang="en-US" altLang="ja-JP" sz="1200" kern="100" dirty="0" smtClean="0">
                <a:latin typeface="游明朝" charset="-128"/>
                <a:ea typeface="游明朝" charset="-128"/>
                <a:cs typeface="Times New Roman" charset="0"/>
              </a:rPr>
              <a:t>0%×</a:t>
            </a:r>
            <a:r>
              <a:rPr lang="ja-JP" altLang="en-US" sz="1200" kern="100" dirty="0" smtClean="0">
                <a:latin typeface="游明朝" charset="-128"/>
                <a:ea typeface="游明朝" charset="-128"/>
                <a:cs typeface="Times New Roman" charset="0"/>
              </a:rPr>
              <a:t>④</a:t>
            </a:r>
            <a:r>
              <a:rPr lang="en-US" altLang="ja-JP" sz="1200" kern="100" dirty="0" smtClean="0">
                <a:latin typeface="游明朝" charset="-128"/>
                <a:ea typeface="游明朝" charset="-128"/>
                <a:cs typeface="Times New Roman" charset="0"/>
              </a:rPr>
              <a:t>15,000=1,971,585</a:t>
            </a:r>
            <a:r>
              <a:rPr lang="ja-JP" altLang="en-US" sz="1200" kern="100" dirty="0" smtClean="0">
                <a:latin typeface="游明朝" charset="-128"/>
                <a:ea typeface="游明朝" charset="-128"/>
                <a:cs typeface="Times New Roman" charset="0"/>
              </a:rPr>
              <a:t>）</a:t>
            </a:r>
            <a:endParaRPr lang="ja-JP" altLang="ja-JP" sz="1200" kern="100" dirty="0">
              <a:latin typeface="游明朝" charset="-128"/>
              <a:ea typeface="游明朝" charset="-128"/>
              <a:cs typeface="Times New Roman" charset="0"/>
            </a:endParaRPr>
          </a:p>
        </p:txBody>
      </p:sp>
    </p:spTree>
    <p:extLst>
      <p:ext uri="{BB962C8B-B14F-4D97-AF65-F5344CB8AC3E}">
        <p14:creationId xmlns:p14="http://schemas.microsoft.com/office/powerpoint/2010/main" val="1115645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xmlns="" id="{4DAC0FE2-50B1-4173-9976-352D710A7F69}"/>
              </a:ext>
            </a:extLst>
          </p:cNvPr>
          <p:cNvSpPr>
            <a:spLocks noGrp="1"/>
          </p:cNvSpPr>
          <p:nvPr>
            <p:ph type="title"/>
          </p:nvPr>
        </p:nvSpPr>
        <p:spPr/>
        <p:txBody>
          <a:bodyPr/>
          <a:lstStyle/>
          <a:p>
            <a:r>
              <a:rPr lang="ja-JP" altLang="en-US" dirty="0" smtClean="0"/>
              <a:t>数値計画</a:t>
            </a:r>
            <a:endParaRPr kumimoji="1" lang="ja-JP" altLang="en-US" dirty="0"/>
          </a:p>
        </p:txBody>
      </p:sp>
      <p:sp>
        <p:nvSpPr>
          <p:cNvPr id="7" name="タイトル 2">
            <a:extLst>
              <a:ext uri="{FF2B5EF4-FFF2-40B4-BE49-F238E27FC236}">
                <a16:creationId xmlns:a16="http://schemas.microsoft.com/office/drawing/2014/main" xmlns="" id="{59C11313-9D42-4810-9C01-1F5F1274F1EF}"/>
              </a:ext>
            </a:extLst>
          </p:cNvPr>
          <p:cNvSpPr txBox="1">
            <a:spLocks/>
          </p:cNvSpPr>
          <p:nvPr/>
        </p:nvSpPr>
        <p:spPr>
          <a:xfrm>
            <a:off x="95434" y="-214993"/>
            <a:ext cx="949598"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3200" b="1" kern="1200">
                <a:solidFill>
                  <a:schemeClr val="bg1"/>
                </a:solidFill>
                <a:latin typeface="メイリオ" panose="020B0604030504040204" pitchFamily="50" charset="-128"/>
                <a:ea typeface="メイリオ" panose="020B0604030504040204" pitchFamily="50" charset="-128"/>
                <a:cs typeface="+mj-cs"/>
              </a:defRPr>
            </a:lvl1pPr>
          </a:lstStyle>
          <a:p>
            <a:r>
              <a:rPr lang="en-US" altLang="ja-JP" sz="4000" dirty="0" smtClean="0">
                <a:latin typeface="Arial" panose="020B0604020202020204" pitchFamily="34" charset="0"/>
                <a:cs typeface="Arial" panose="020B0604020202020204" pitchFamily="34" charset="0"/>
              </a:rPr>
              <a:t>07</a:t>
            </a:r>
            <a:endParaRPr lang="ja-JP" altLang="en-US" sz="4000" dirty="0">
              <a:latin typeface="Arial" panose="020B0604020202020204" pitchFamily="34" charset="0"/>
              <a:cs typeface="Arial" panose="020B0604020202020204" pitchFamily="34" charset="0"/>
            </a:endParaRPr>
          </a:p>
        </p:txBody>
      </p:sp>
      <p:sp>
        <p:nvSpPr>
          <p:cNvPr id="32" name="スライド番号プレースホルダー 31">
            <a:extLst>
              <a:ext uri="{FF2B5EF4-FFF2-40B4-BE49-F238E27FC236}">
                <a16:creationId xmlns:a16="http://schemas.microsoft.com/office/drawing/2014/main" xmlns="" id="{BF61D87F-2773-498F-9355-2A5DFA1B12CC}"/>
              </a:ext>
            </a:extLst>
          </p:cNvPr>
          <p:cNvSpPr>
            <a:spLocks noGrp="1"/>
          </p:cNvSpPr>
          <p:nvPr>
            <p:ph type="sldNum" sz="quarter" idx="12"/>
          </p:nvPr>
        </p:nvSpPr>
        <p:spPr/>
        <p:txBody>
          <a:bodyPr/>
          <a:lstStyle/>
          <a:p>
            <a:fld id="{DAFBB0FC-1F6A-4E10-8877-10278805C4A6}" type="slidenum">
              <a:rPr kumimoji="1" lang="ja-JP" altLang="en-US" smtClean="0"/>
              <a:t>9</a:t>
            </a:fld>
            <a:endParaRPr kumimoji="1" lang="ja-JP" altLang="en-US"/>
          </a:p>
        </p:txBody>
      </p:sp>
      <p:sp>
        <p:nvSpPr>
          <p:cNvPr id="2" name="正方形/長方形 1">
            <a:extLst>
              <a:ext uri="{FF2B5EF4-FFF2-40B4-BE49-F238E27FC236}">
                <a16:creationId xmlns:a16="http://schemas.microsoft.com/office/drawing/2014/main" xmlns="" id="{4DBB4F40-8FF6-45BA-88C2-67EAEEF79943}"/>
              </a:ext>
            </a:extLst>
          </p:cNvPr>
          <p:cNvSpPr/>
          <p:nvPr/>
        </p:nvSpPr>
        <p:spPr>
          <a:xfrm>
            <a:off x="1742536" y="2464882"/>
            <a:ext cx="1846052" cy="672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5" name="オブジェクト 4">
            <a:extLst>
              <a:ext uri="{FF2B5EF4-FFF2-40B4-BE49-F238E27FC236}">
                <a16:creationId xmlns:a16="http://schemas.microsoft.com/office/drawing/2014/main" xmlns="" id="{3B969809-F54D-4ABC-8E73-1624F8CF0925}"/>
              </a:ext>
            </a:extLst>
          </p:cNvPr>
          <p:cNvGraphicFramePr>
            <a:graphicFrameLocks noChangeAspect="1"/>
          </p:cNvGraphicFramePr>
          <p:nvPr>
            <p:extLst>
              <p:ext uri="{D42A27DB-BD31-4B8C-83A1-F6EECF244321}">
                <p14:modId xmlns:p14="http://schemas.microsoft.com/office/powerpoint/2010/main" val="3133965227"/>
              </p:ext>
            </p:extLst>
          </p:nvPr>
        </p:nvGraphicFramePr>
        <p:xfrm>
          <a:off x="4278313" y="2967038"/>
          <a:ext cx="1349375" cy="922337"/>
        </p:xfrm>
        <a:graphic>
          <a:graphicData uri="http://schemas.openxmlformats.org/presentationml/2006/ole">
            <mc:AlternateContent xmlns:mc="http://schemas.openxmlformats.org/markup-compatibility/2006">
              <mc:Choice xmlns:v="urn:schemas-microsoft-com:vml" Requires="v">
                <p:oleObj spid="_x0000_s1032" name="Worksheet" r:id="rId3" imgW="1348932" imgH="921810" progId="Excel.Sheet.12">
                  <p:embed/>
                </p:oleObj>
              </mc:Choice>
              <mc:Fallback>
                <p:oleObj name="Worksheet" r:id="rId3" imgW="1348932" imgH="921810" progId="Excel.Sheet.12">
                  <p:embed/>
                  <p:pic>
                    <p:nvPicPr>
                      <p:cNvPr id="5" name="オブジェクト 4">
                        <a:extLst>
                          <a:ext uri="{FF2B5EF4-FFF2-40B4-BE49-F238E27FC236}">
                            <a16:creationId xmlns:a16="http://schemas.microsoft.com/office/drawing/2014/main" xmlns="" id="{3B969809-F54D-4ABC-8E73-1624F8CF0925}"/>
                          </a:ext>
                        </a:extLst>
                      </p:cNvPr>
                      <p:cNvPicPr/>
                      <p:nvPr/>
                    </p:nvPicPr>
                    <p:blipFill>
                      <a:blip r:embed="rId4"/>
                      <a:stretch>
                        <a:fillRect/>
                      </a:stretch>
                    </p:blipFill>
                    <p:spPr>
                      <a:xfrm>
                        <a:off x="4278313" y="2967038"/>
                        <a:ext cx="1349375" cy="922337"/>
                      </a:xfrm>
                      <a:prstGeom prst="rect">
                        <a:avLst/>
                      </a:prstGeom>
                    </p:spPr>
                  </p:pic>
                </p:oleObj>
              </mc:Fallback>
            </mc:AlternateContent>
          </a:graphicData>
        </a:graphic>
      </p:graphicFrame>
      <p:graphicFrame>
        <p:nvGraphicFramePr>
          <p:cNvPr id="6" name="表 5">
            <a:extLst>
              <a:ext uri="{FF2B5EF4-FFF2-40B4-BE49-F238E27FC236}">
                <a16:creationId xmlns:a16="http://schemas.microsoft.com/office/drawing/2014/main" xmlns="" id="{1CDDAA7A-08AB-498A-811C-4AFF73122EF4}"/>
              </a:ext>
            </a:extLst>
          </p:cNvPr>
          <p:cNvGraphicFramePr>
            <a:graphicFrameLocks noGrp="1"/>
          </p:cNvGraphicFramePr>
          <p:nvPr>
            <p:extLst>
              <p:ext uri="{D42A27DB-BD31-4B8C-83A1-F6EECF244321}">
                <p14:modId xmlns:p14="http://schemas.microsoft.com/office/powerpoint/2010/main" val="671221229"/>
              </p:ext>
            </p:extLst>
          </p:nvPr>
        </p:nvGraphicFramePr>
        <p:xfrm>
          <a:off x="570233" y="1697839"/>
          <a:ext cx="8938097" cy="4366130"/>
        </p:xfrm>
        <a:graphic>
          <a:graphicData uri="http://schemas.openxmlformats.org/drawingml/2006/table">
            <a:tbl>
              <a:tblPr>
                <a:tableStyleId>{5C22544A-7EE6-4342-B048-85BDC9FD1C3A}</a:tableStyleId>
              </a:tblPr>
              <a:tblGrid>
                <a:gridCol w="1565496">
                  <a:extLst>
                    <a:ext uri="{9D8B030D-6E8A-4147-A177-3AD203B41FA5}">
                      <a16:colId xmlns:a16="http://schemas.microsoft.com/office/drawing/2014/main" xmlns="" val="4124969983"/>
                    </a:ext>
                  </a:extLst>
                </a:gridCol>
                <a:gridCol w="2303937">
                  <a:extLst>
                    <a:ext uri="{9D8B030D-6E8A-4147-A177-3AD203B41FA5}">
                      <a16:colId xmlns:a16="http://schemas.microsoft.com/office/drawing/2014/main" xmlns="" val="1714941801"/>
                    </a:ext>
                  </a:extLst>
                </a:gridCol>
                <a:gridCol w="2587498">
                  <a:extLst>
                    <a:ext uri="{9D8B030D-6E8A-4147-A177-3AD203B41FA5}">
                      <a16:colId xmlns:a16="http://schemas.microsoft.com/office/drawing/2014/main" xmlns="" val="30677950"/>
                    </a:ext>
                  </a:extLst>
                </a:gridCol>
                <a:gridCol w="1240583">
                  <a:extLst>
                    <a:ext uri="{9D8B030D-6E8A-4147-A177-3AD203B41FA5}">
                      <a16:colId xmlns:a16="http://schemas.microsoft.com/office/drawing/2014/main" xmlns="" val="190366469"/>
                    </a:ext>
                  </a:extLst>
                </a:gridCol>
                <a:gridCol w="1240583">
                  <a:extLst>
                    <a:ext uri="{9D8B030D-6E8A-4147-A177-3AD203B41FA5}">
                      <a16:colId xmlns:a16="http://schemas.microsoft.com/office/drawing/2014/main" xmlns="" val="3689785886"/>
                    </a:ext>
                  </a:extLst>
                </a:gridCol>
              </a:tblGrid>
              <a:tr h="354011">
                <a:tc>
                  <a:txBody>
                    <a:bodyPr/>
                    <a:lstStyle/>
                    <a:p>
                      <a:pPr algn="l" fontAlgn="b"/>
                      <a:r>
                        <a:rPr lang="ja-JP" altLang="en-US" sz="1100" u="none" strike="noStrike">
                          <a:effectLst/>
                        </a:rPr>
                        <a:t>　</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gridSpan="3">
                  <a:txBody>
                    <a:bodyPr/>
                    <a:lstStyle/>
                    <a:p>
                      <a:pPr algn="ctr" fontAlgn="b"/>
                      <a:r>
                        <a:rPr lang="ja-JP" altLang="en-US" sz="1100" u="none" strike="noStrike" dirty="0" smtClean="0">
                          <a:effectLst/>
                        </a:rPr>
                        <a:t>買取価格</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hMerge="1">
                  <a:txBody>
                    <a:bodyPr/>
                    <a:lstStyle/>
                    <a:p>
                      <a:endParaRPr kumimoji="1" lang="ja-JP" altLang="en-US"/>
                    </a:p>
                  </a:txBody>
                  <a:tcPr/>
                </a:tc>
                <a:tc hMerge="1">
                  <a:txBody>
                    <a:bodyPr/>
                    <a:lstStyle/>
                    <a:p>
                      <a:endParaRPr kumimoji="1" lang="ja-JP" altLang="en-US"/>
                    </a:p>
                  </a:txBody>
                  <a:tcPr/>
                </a:tc>
                <a:tc>
                  <a:txBody>
                    <a:bodyPr/>
                    <a:lstStyle/>
                    <a:p>
                      <a:pPr algn="ctr" fontAlgn="b"/>
                      <a:r>
                        <a:rPr lang="ja-JP" altLang="en-US" sz="1100" u="none" strike="noStrike" dirty="0">
                          <a:effectLst/>
                        </a:rPr>
                        <a:t>リユース</a:t>
                      </a:r>
                      <a:r>
                        <a:rPr lang="ja-JP" altLang="en-US" sz="1100" u="none" strike="noStrike" dirty="0" smtClean="0">
                          <a:effectLst/>
                        </a:rPr>
                        <a:t>販売価格</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1511795396"/>
                  </a:ext>
                </a:extLst>
              </a:tr>
              <a:tr h="236007">
                <a:tc rowSpan="10">
                  <a:txBody>
                    <a:bodyPr/>
                    <a:lstStyle/>
                    <a:p>
                      <a:pPr algn="ctr" fontAlgn="ctr"/>
                      <a:r>
                        <a:rPr lang="ja-JP" altLang="en-US" sz="1100" u="none" strike="noStrike" dirty="0">
                          <a:effectLst/>
                        </a:rPr>
                        <a:t>家電</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rowSpan="3">
                  <a:txBody>
                    <a:bodyPr/>
                    <a:lstStyle/>
                    <a:p>
                      <a:pPr algn="l" fontAlgn="ctr"/>
                      <a:r>
                        <a:rPr lang="ja-JP" altLang="en-US" sz="1100" u="none" strike="noStrike" dirty="0">
                          <a:effectLst/>
                        </a:rPr>
                        <a:t>小物家電</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ja-JP" altLang="en-US" sz="1100" u="none" strike="noStrike">
                          <a:effectLst/>
                        </a:rPr>
                        <a:t>オーブントースター</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rowSpan="3">
                  <a:txBody>
                    <a:bodyPr/>
                    <a:lstStyle/>
                    <a:p>
                      <a:pPr algn="l" fontAlgn="ctr"/>
                      <a:r>
                        <a:rPr lang="en-US" altLang="ja-JP" sz="1100" u="none" strike="noStrike" dirty="0" smtClean="0">
                          <a:effectLst/>
                        </a:rPr>
                        <a:t>¥0</a:t>
                      </a:r>
                      <a:r>
                        <a:rPr lang="ja-JP" altLang="en-US" sz="1100" u="none" strike="noStrike" dirty="0">
                          <a:effectLst/>
                        </a:rPr>
                        <a:t>～</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r" fontAlgn="b"/>
                      <a:r>
                        <a:rPr lang="en-US" altLang="ja-JP" sz="1100" u="none" strike="noStrike">
                          <a:effectLst/>
                        </a:rPr>
                        <a:t>¥6,000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195950982"/>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ja-JP" altLang="en-US" sz="1100" u="none" strike="noStrike">
                          <a:effectLst/>
                        </a:rPr>
                        <a:t>電子レンジ</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vMerge="1">
                  <a:txBody>
                    <a:bodyPr/>
                    <a:lstStyle/>
                    <a:p>
                      <a:endParaRPr kumimoji="1" lang="ja-JP" altLang="en-US"/>
                    </a:p>
                  </a:txBody>
                  <a:tcPr/>
                </a:tc>
                <a:tc>
                  <a:txBody>
                    <a:bodyPr/>
                    <a:lstStyle/>
                    <a:p>
                      <a:pPr algn="r" fontAlgn="b"/>
                      <a:r>
                        <a:rPr lang="en-US" altLang="ja-JP" sz="1100" u="none" strike="noStrike">
                          <a:effectLst/>
                        </a:rPr>
                        <a:t>¥8,000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279129458"/>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ja-JP" altLang="en-US" sz="1100" u="none" strike="noStrike">
                          <a:effectLst/>
                        </a:rPr>
                        <a:t>ガステーブル</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vMerge="1">
                  <a:txBody>
                    <a:bodyPr/>
                    <a:lstStyle/>
                    <a:p>
                      <a:endParaRPr kumimoji="1" lang="ja-JP" altLang="en-US"/>
                    </a:p>
                  </a:txBody>
                  <a:tcPr/>
                </a:tc>
                <a:tc>
                  <a:txBody>
                    <a:bodyPr/>
                    <a:lstStyle/>
                    <a:p>
                      <a:pPr algn="r" fontAlgn="b"/>
                      <a:r>
                        <a:rPr lang="en-US" altLang="ja-JP" sz="1100" u="none" strike="noStrike">
                          <a:effectLst/>
                        </a:rPr>
                        <a:t>¥10,000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2010970657"/>
                  </a:ext>
                </a:extLst>
              </a:tr>
              <a:tr h="236007">
                <a:tc vMerge="1">
                  <a:txBody>
                    <a:bodyPr/>
                    <a:lstStyle/>
                    <a:p>
                      <a:endParaRPr kumimoji="1" lang="ja-JP" altLang="en-US"/>
                    </a:p>
                  </a:txBody>
                  <a:tcPr/>
                </a:tc>
                <a:tc rowSpan="2">
                  <a:txBody>
                    <a:bodyPr/>
                    <a:lstStyle/>
                    <a:p>
                      <a:pPr algn="l" fontAlgn="ctr"/>
                      <a:r>
                        <a:rPr lang="ja-JP" altLang="en-US" sz="1100" u="none" strike="noStrike">
                          <a:effectLst/>
                        </a:rPr>
                        <a:t>テレビ</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ja-JP" altLang="en-US" sz="1100" u="none" strike="noStrike">
                          <a:effectLst/>
                        </a:rPr>
                        <a:t>　</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rowSpan="2">
                  <a:txBody>
                    <a:bodyPr/>
                    <a:lstStyle/>
                    <a:p>
                      <a:pPr algn="l" fontAlgn="ctr"/>
                      <a:r>
                        <a:rPr lang="en-US" altLang="ja-JP" sz="1100" u="none" strike="noStrike">
                          <a:effectLst/>
                        </a:rPr>
                        <a:t>¥2500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r" fontAlgn="b"/>
                      <a:r>
                        <a:rPr lang="en-US" altLang="ja-JP" sz="1100" u="none" strike="noStrike">
                          <a:effectLst/>
                        </a:rPr>
                        <a:t>¥5,000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4117777"/>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ja-JP" altLang="en-US" sz="1100" u="none" strike="noStrike">
                          <a:effectLst/>
                        </a:rPr>
                        <a:t>　</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vMerge="1">
                  <a:txBody>
                    <a:bodyPr/>
                    <a:lstStyle/>
                    <a:p>
                      <a:endParaRPr kumimoji="1" lang="ja-JP" altLang="en-US"/>
                    </a:p>
                  </a:txBody>
                  <a:tcPr/>
                </a:tc>
                <a:tc>
                  <a:txBody>
                    <a:bodyPr/>
                    <a:lstStyle/>
                    <a:p>
                      <a:pPr algn="r" fontAlgn="b"/>
                      <a:r>
                        <a:rPr lang="en-US" altLang="ja-JP" sz="1100" u="none" strike="noStrike">
                          <a:effectLst/>
                        </a:rPr>
                        <a:t>¥18,000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678819764"/>
                  </a:ext>
                </a:extLst>
              </a:tr>
              <a:tr h="236007">
                <a:tc vMerge="1">
                  <a:txBody>
                    <a:bodyPr/>
                    <a:lstStyle/>
                    <a:p>
                      <a:endParaRPr kumimoji="1" lang="ja-JP" altLang="en-US"/>
                    </a:p>
                  </a:txBody>
                  <a:tcPr/>
                </a:tc>
                <a:tc rowSpan="2">
                  <a:txBody>
                    <a:bodyPr/>
                    <a:lstStyle/>
                    <a:p>
                      <a:pPr algn="l" fontAlgn="ctr"/>
                      <a:r>
                        <a:rPr lang="ja-JP" altLang="en-US" sz="1100" u="none" strike="noStrike">
                          <a:effectLst/>
                        </a:rPr>
                        <a:t>冷蔵庫</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en-US" sz="1100" u="none" strike="noStrike">
                          <a:effectLst/>
                        </a:rPr>
                        <a:t>～170L</a:t>
                      </a:r>
                      <a:endParaRPr 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¥3,000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¥18,000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2210648505"/>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en-US" sz="1100" u="none" strike="noStrike">
                          <a:effectLst/>
                        </a:rPr>
                        <a:t>170L～</a:t>
                      </a:r>
                      <a:endParaRPr 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¥3,500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¥50,000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3987645727"/>
                  </a:ext>
                </a:extLst>
              </a:tr>
              <a:tr h="236007">
                <a:tc vMerge="1">
                  <a:txBody>
                    <a:bodyPr/>
                    <a:lstStyle/>
                    <a:p>
                      <a:endParaRPr kumimoji="1" lang="ja-JP" altLang="en-US"/>
                    </a:p>
                  </a:txBody>
                  <a:tcPr/>
                </a:tc>
                <a:tc rowSpan="2">
                  <a:txBody>
                    <a:bodyPr/>
                    <a:lstStyle/>
                    <a:p>
                      <a:pPr algn="l" fontAlgn="ctr"/>
                      <a:r>
                        <a:rPr lang="ja-JP" altLang="en-US" sz="1100" u="none" strike="noStrike">
                          <a:effectLst/>
                        </a:rPr>
                        <a:t>洗濯機</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ja-JP" altLang="en-US" sz="1100" u="none" strike="noStrike">
                          <a:effectLst/>
                        </a:rPr>
                        <a:t>　</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rowSpan="2">
                  <a:txBody>
                    <a:bodyPr/>
                    <a:lstStyle/>
                    <a:p>
                      <a:pPr algn="l" fontAlgn="ctr"/>
                      <a:r>
                        <a:rPr lang="en-US" altLang="ja-JP" sz="1100" u="none" strike="noStrike" dirty="0">
                          <a:effectLst/>
                        </a:rPr>
                        <a:t>¥2,500</a:t>
                      </a:r>
                      <a:r>
                        <a:rPr lang="ja-JP" altLang="en-US" sz="1100" u="none" strike="noStrike" dirty="0">
                          <a:effectLst/>
                        </a:rPr>
                        <a:t>～</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r" fontAlgn="b"/>
                      <a:r>
                        <a:rPr lang="en-US" altLang="ja-JP" sz="1100" u="none" strike="noStrike">
                          <a:effectLst/>
                        </a:rPr>
                        <a:t>¥12,000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529484064"/>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ja-JP" altLang="en-US" sz="1100" u="none" strike="noStrike">
                          <a:effectLst/>
                        </a:rPr>
                        <a:t>ドラム式</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vMerge="1">
                  <a:txBody>
                    <a:bodyPr/>
                    <a:lstStyle/>
                    <a:p>
                      <a:endParaRPr kumimoji="1" lang="ja-JP" altLang="en-US"/>
                    </a:p>
                  </a:txBody>
                  <a:tcPr/>
                </a:tc>
                <a:tc>
                  <a:txBody>
                    <a:bodyPr/>
                    <a:lstStyle/>
                    <a:p>
                      <a:pPr algn="r" fontAlgn="b"/>
                      <a:r>
                        <a:rPr lang="en-US" altLang="ja-JP" sz="1100" u="none" strike="noStrike">
                          <a:effectLst/>
                        </a:rPr>
                        <a:t>¥70,000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708492404"/>
                  </a:ext>
                </a:extLst>
              </a:tr>
              <a:tr h="236007">
                <a:tc vMerge="1">
                  <a:txBody>
                    <a:bodyPr/>
                    <a:lstStyle/>
                    <a:p>
                      <a:endParaRPr kumimoji="1" lang="ja-JP" altLang="en-US"/>
                    </a:p>
                  </a:txBody>
                  <a:tcPr/>
                </a:tc>
                <a:tc>
                  <a:txBody>
                    <a:bodyPr/>
                    <a:lstStyle/>
                    <a:p>
                      <a:pPr algn="l" fontAlgn="b"/>
                      <a:r>
                        <a:rPr lang="ja-JP" altLang="en-US" sz="1100" u="none" strike="noStrike">
                          <a:effectLst/>
                        </a:rPr>
                        <a:t>エアコン</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ja-JP" altLang="en-US" sz="1100" u="none" strike="noStrike">
                          <a:effectLst/>
                        </a:rPr>
                        <a:t>　</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¥3,000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¥35,000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842152179"/>
                  </a:ext>
                </a:extLst>
              </a:tr>
              <a:tr h="236007">
                <a:tc rowSpan="7">
                  <a:txBody>
                    <a:bodyPr/>
                    <a:lstStyle/>
                    <a:p>
                      <a:pPr algn="ctr" fontAlgn="ctr"/>
                      <a:r>
                        <a:rPr lang="ja-JP" altLang="en-US" sz="1100" u="none" strike="noStrike">
                          <a:effectLst/>
                        </a:rPr>
                        <a:t>家具</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rowSpan="2">
                  <a:txBody>
                    <a:bodyPr/>
                    <a:lstStyle/>
                    <a:p>
                      <a:pPr algn="l" fontAlgn="ctr"/>
                      <a:r>
                        <a:rPr lang="ja-JP" altLang="en-US" sz="1100" u="none" strike="noStrike">
                          <a:effectLst/>
                        </a:rPr>
                        <a:t>ソファ</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en-US" sz="1100" u="none" strike="noStrike">
                          <a:effectLst/>
                        </a:rPr>
                        <a:t>1p</a:t>
                      </a:r>
                      <a:endParaRPr 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¥2,000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¥8,000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4224949579"/>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en-US" sz="1100" u="none" strike="noStrike">
                          <a:effectLst/>
                        </a:rPr>
                        <a:t>2p</a:t>
                      </a:r>
                      <a:endParaRPr 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¥3,000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¥20,000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3018612634"/>
                  </a:ext>
                </a:extLst>
              </a:tr>
              <a:tr h="236007">
                <a:tc vMerge="1">
                  <a:txBody>
                    <a:bodyPr/>
                    <a:lstStyle/>
                    <a:p>
                      <a:endParaRPr kumimoji="1" lang="ja-JP" altLang="en-US"/>
                    </a:p>
                  </a:txBody>
                  <a:tcPr/>
                </a:tc>
                <a:tc rowSpan="2">
                  <a:txBody>
                    <a:bodyPr/>
                    <a:lstStyle/>
                    <a:p>
                      <a:pPr algn="l" fontAlgn="ctr"/>
                      <a:r>
                        <a:rPr lang="ja-JP" altLang="en-US" sz="1100" u="none" strike="noStrike">
                          <a:effectLst/>
                        </a:rPr>
                        <a:t>ダイニングセット</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en-US" altLang="ja-JP" sz="1100" u="none" strike="noStrike">
                          <a:effectLst/>
                        </a:rPr>
                        <a:t>2</a:t>
                      </a:r>
                      <a:r>
                        <a:rPr lang="ja-JP" altLang="en-US" sz="1100" u="none" strike="noStrike">
                          <a:effectLst/>
                        </a:rPr>
                        <a:t>人</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¥2,500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¥18,000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3465408467"/>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en-US" altLang="ja-JP" sz="1100" u="none" strike="noStrike" dirty="0">
                          <a:effectLst/>
                        </a:rPr>
                        <a:t>4</a:t>
                      </a:r>
                      <a:r>
                        <a:rPr lang="ja-JP" altLang="en-US" sz="1100" u="none" strike="noStrike" dirty="0">
                          <a:effectLst/>
                        </a:rPr>
                        <a:t>人</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¥3,500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¥32,000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647876397"/>
                  </a:ext>
                </a:extLst>
              </a:tr>
              <a:tr h="236007">
                <a:tc vMerge="1">
                  <a:txBody>
                    <a:bodyPr/>
                    <a:lstStyle/>
                    <a:p>
                      <a:endParaRPr kumimoji="1" lang="ja-JP" altLang="en-US"/>
                    </a:p>
                  </a:txBody>
                  <a:tcPr/>
                </a:tc>
                <a:tc rowSpan="3">
                  <a:txBody>
                    <a:bodyPr/>
                    <a:lstStyle/>
                    <a:p>
                      <a:pPr algn="l" fontAlgn="ctr"/>
                      <a:r>
                        <a:rPr lang="ja-JP" altLang="en-US" sz="1100" u="none" strike="noStrike">
                          <a:effectLst/>
                        </a:rPr>
                        <a:t>ベッド</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ctr"/>
                </a:tc>
                <a:tc>
                  <a:txBody>
                    <a:bodyPr/>
                    <a:lstStyle/>
                    <a:p>
                      <a:pPr algn="l" fontAlgn="b"/>
                      <a:r>
                        <a:rPr lang="en-US" sz="1100" u="none" strike="noStrike">
                          <a:effectLst/>
                        </a:rPr>
                        <a:t>S</a:t>
                      </a:r>
                      <a:endParaRPr 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¥3,000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¥10,000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1874143691"/>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en-US" sz="1100" u="none" strike="noStrike">
                          <a:effectLst/>
                        </a:rPr>
                        <a:t>SW</a:t>
                      </a:r>
                      <a:endParaRPr 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a:effectLst/>
                        </a:rPr>
                        <a:t>¥3,500</a:t>
                      </a:r>
                      <a:r>
                        <a:rPr lang="ja-JP" altLang="en-US" sz="1100" u="none" strike="noStrike">
                          <a:effectLst/>
                        </a:rPr>
                        <a:t>～</a:t>
                      </a:r>
                      <a:endParaRPr lang="ja-JP" altLang="en-US"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a:effectLst/>
                        </a:rPr>
                        <a:t>¥20,000</a:t>
                      </a:r>
                      <a:endParaRPr lang="en-US" altLang="ja-JP" sz="1100" b="0" i="0" u="none" strike="noStrike">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2481573431"/>
                  </a:ext>
                </a:extLst>
              </a:tr>
              <a:tr h="236007">
                <a:tc vMerge="1">
                  <a:txBody>
                    <a:bodyPr/>
                    <a:lstStyle/>
                    <a:p>
                      <a:endParaRPr kumimoji="1" lang="ja-JP" altLang="en-US"/>
                    </a:p>
                  </a:txBody>
                  <a:tcPr/>
                </a:tc>
                <a:tc vMerge="1">
                  <a:txBody>
                    <a:bodyPr/>
                    <a:lstStyle/>
                    <a:p>
                      <a:endParaRPr kumimoji="1" lang="ja-JP" altLang="en-US"/>
                    </a:p>
                  </a:txBody>
                  <a:tcPr/>
                </a:tc>
                <a:tc>
                  <a:txBody>
                    <a:bodyPr/>
                    <a:lstStyle/>
                    <a:p>
                      <a:pPr algn="l" fontAlgn="b"/>
                      <a:r>
                        <a:rPr lang="en-US" sz="1100" u="none" strike="noStrike" dirty="0">
                          <a:effectLst/>
                        </a:rPr>
                        <a:t>W</a:t>
                      </a:r>
                      <a:endParaRPr 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l" fontAlgn="b"/>
                      <a:r>
                        <a:rPr lang="en-US" altLang="ja-JP" sz="1100" u="none" strike="noStrike" dirty="0">
                          <a:effectLst/>
                        </a:rPr>
                        <a:t>¥4,000</a:t>
                      </a:r>
                      <a:r>
                        <a:rPr lang="ja-JP" altLang="en-US" sz="1100" u="none" strike="noStrike" dirty="0">
                          <a:effectLst/>
                        </a:rPr>
                        <a:t>～</a:t>
                      </a:r>
                      <a:endParaRPr lang="ja-JP" altLang="en-US"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b"/>
                </a:tc>
                <a:tc>
                  <a:txBody>
                    <a:bodyPr/>
                    <a:lstStyle/>
                    <a:p>
                      <a:pPr algn="r" fontAlgn="b"/>
                      <a:r>
                        <a:rPr lang="en-US" altLang="ja-JP" sz="1100" u="none" strike="noStrike" dirty="0">
                          <a:effectLst/>
                        </a:rPr>
                        <a:t>¥35,000</a:t>
                      </a:r>
                      <a:endParaRPr lang="en-US" altLang="ja-JP" sz="1100" b="0" i="0" u="none" strike="noStrike" dirty="0">
                        <a:solidFill>
                          <a:srgbClr val="000000"/>
                        </a:solidFill>
                        <a:effectLst/>
                        <a:latin typeface="Yu Gothic" panose="020B0400000000000000" pitchFamily="50" charset="-128"/>
                        <a:ea typeface="Yu Gothic" panose="020B0400000000000000" pitchFamily="50" charset="-128"/>
                      </a:endParaRPr>
                    </a:p>
                  </a:txBody>
                  <a:tcPr marL="7620" marR="7620" marT="7620" marB="0" anchor="b"/>
                </a:tc>
                <a:extLst>
                  <a:ext uri="{0D108BD9-81ED-4DB2-BD59-A6C34878D82A}">
                    <a16:rowId xmlns:a16="http://schemas.microsoft.com/office/drawing/2014/main" xmlns="" val="1360029565"/>
                  </a:ext>
                </a:extLst>
              </a:tr>
            </a:tbl>
          </a:graphicData>
        </a:graphic>
      </p:graphicFrame>
    </p:spTree>
    <p:extLst>
      <p:ext uri="{BB962C8B-B14F-4D97-AF65-F5344CB8AC3E}">
        <p14:creationId xmlns:p14="http://schemas.microsoft.com/office/powerpoint/2010/main" val="13746208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3788</TotalTime>
  <Words>1148</Words>
  <Application>Microsoft Macintosh PowerPoint</Application>
  <PresentationFormat>A4 210x297 mm</PresentationFormat>
  <Paragraphs>269</Paragraphs>
  <Slides>10</Slides>
  <Notes>0</Notes>
  <HiddenSlides>0</HiddenSlides>
  <MMClips>0</MMClips>
  <ScaleCrop>false</ScaleCrop>
  <HeadingPairs>
    <vt:vector size="8" baseType="variant">
      <vt:variant>
        <vt:lpstr>使用されているフォント</vt:lpstr>
      </vt:variant>
      <vt:variant>
        <vt:i4>11</vt:i4>
      </vt:variant>
      <vt:variant>
        <vt:lpstr>テーマ</vt:lpstr>
      </vt:variant>
      <vt:variant>
        <vt:i4>1</vt:i4>
      </vt:variant>
      <vt:variant>
        <vt:lpstr>埋め込まれた OLE サーバー</vt:lpstr>
      </vt:variant>
      <vt:variant>
        <vt:i4>1</vt:i4>
      </vt:variant>
      <vt:variant>
        <vt:lpstr>スライド タイトル</vt:lpstr>
      </vt:variant>
      <vt:variant>
        <vt:i4>10</vt:i4>
      </vt:variant>
    </vt:vector>
  </HeadingPairs>
  <TitlesOfParts>
    <vt:vector size="23" baseType="lpstr">
      <vt:lpstr>Calibri</vt:lpstr>
      <vt:lpstr>Calibri Light</vt:lpstr>
      <vt:lpstr>Times New Roman</vt:lpstr>
      <vt:lpstr>Wingdings</vt:lpstr>
      <vt:lpstr>Yu Gothic</vt:lpstr>
      <vt:lpstr>メイリオ</vt:lpstr>
      <vt:lpstr>新細明體</vt:lpstr>
      <vt:lpstr>游ゴシック</vt:lpstr>
      <vt:lpstr>游ゴシック Light</vt:lpstr>
      <vt:lpstr>游明朝</vt:lpstr>
      <vt:lpstr>Arial</vt:lpstr>
      <vt:lpstr>Office テーマ</vt:lpstr>
      <vt:lpstr>Worksheet</vt:lpstr>
      <vt:lpstr>PowerPoint プレゼンテーション</vt:lpstr>
      <vt:lpstr>会社概要</vt:lpstr>
      <vt:lpstr>創業計画 概要</vt:lpstr>
      <vt:lpstr>市場動向</vt:lpstr>
      <vt:lpstr>創業にあたっての課題と解決策</vt:lpstr>
      <vt:lpstr>福岡市内で買取リユース販売を行う業者一覧</vt:lpstr>
      <vt:lpstr>行動計画</vt:lpstr>
      <vt:lpstr>数値計画</vt:lpstr>
      <vt:lpstr>数値計画</vt:lpstr>
      <vt:lpstr>数値計画まとめ</vt:lpstr>
    </vt:vector>
  </TitlesOfParts>
  <Manager/>
  <Company/>
  <LinksUpToDate>false</LinksUpToDate>
  <SharedDoc>false</SharedDoc>
  <HyperlinkBase/>
  <HyperlinksChanged>false</HyperlinksChanged>
  <AppVersion>15.0036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subject/>
  <dc:creator>//</dc:creator>
  <cp:keywords/>
  <dc:description/>
  <cp:lastModifiedBy>asd9038</cp:lastModifiedBy>
  <cp:revision>79</cp:revision>
  <cp:lastPrinted>2022-01-28T04:30:11Z</cp:lastPrinted>
  <dcterms:created xsi:type="dcterms:W3CDTF">2021-10-15T05:56:53Z</dcterms:created>
  <dcterms:modified xsi:type="dcterms:W3CDTF">2022-01-29T07:23:37Z</dcterms:modified>
  <cp:category/>
</cp:coreProperties>
</file>