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366" r:id="rId4"/>
    <p:sldId id="259" r:id="rId5"/>
    <p:sldId id="262" r:id="rId6"/>
    <p:sldId id="266" r:id="rId7"/>
    <p:sldId id="361" r:id="rId8"/>
    <p:sldId id="362" r:id="rId9"/>
    <p:sldId id="287" r:id="rId10"/>
    <p:sldId id="313" r:id="rId11"/>
    <p:sldId id="341" r:id="rId12"/>
    <p:sldId id="365" r:id="rId13"/>
    <p:sldId id="348" r:id="rId14"/>
    <p:sldId id="363" r:id="rId15"/>
    <p:sldId id="364" r:id="rId16"/>
    <p:sldId id="263" r:id="rId17"/>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203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03" autoAdjust="0"/>
    <p:restoredTop sz="94660"/>
  </p:normalViewPr>
  <p:slideViewPr>
    <p:cSldViewPr snapToGrid="0">
      <p:cViewPr varScale="1">
        <p:scale>
          <a:sx n="79" d="100"/>
          <a:sy n="79" d="100"/>
        </p:scale>
        <p:origin x="130" y="67"/>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0B63970-3E7B-4607-9917-34A1B0235F2E}"/>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2A55D8CB-CC48-47BC-B6C6-BB25560E4C4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BBD9E5C5-D4A6-48D2-ABA3-17AA900B7775}"/>
              </a:ext>
            </a:extLst>
          </p:cNvPr>
          <p:cNvSpPr>
            <a:spLocks noGrp="1"/>
          </p:cNvSpPr>
          <p:nvPr>
            <p:ph type="dt" sz="half" idx="10"/>
          </p:nvPr>
        </p:nvSpPr>
        <p:spPr/>
        <p:txBody>
          <a:bodyPr/>
          <a:lstStyle/>
          <a:p>
            <a:fld id="{B995B7F2-0F3F-41DD-9CEB-620D9719E8C8}" type="datetimeFigureOut">
              <a:rPr kumimoji="1" lang="ja-JP" altLang="en-US" smtClean="0"/>
              <a:t>2020/4/19</a:t>
            </a:fld>
            <a:endParaRPr kumimoji="1" lang="ja-JP" altLang="en-US"/>
          </a:p>
        </p:txBody>
      </p:sp>
      <p:sp>
        <p:nvSpPr>
          <p:cNvPr id="5" name="フッター プレースホルダー 4">
            <a:extLst>
              <a:ext uri="{FF2B5EF4-FFF2-40B4-BE49-F238E27FC236}">
                <a16:creationId xmlns:a16="http://schemas.microsoft.com/office/drawing/2014/main" id="{60A248C5-D27E-44A6-B9EC-870B3C04F3D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440A07C-A8DD-4CB9-85CD-72D73E74CC7A}"/>
              </a:ext>
            </a:extLst>
          </p:cNvPr>
          <p:cNvSpPr>
            <a:spLocks noGrp="1"/>
          </p:cNvSpPr>
          <p:nvPr>
            <p:ph type="sldNum" sz="quarter" idx="12"/>
          </p:nvPr>
        </p:nvSpPr>
        <p:spPr/>
        <p:txBody>
          <a:bodyPr/>
          <a:lstStyle/>
          <a:p>
            <a:fld id="{2CAD7F53-8CF8-4C9F-846E-2C567DB58296}" type="slidenum">
              <a:rPr kumimoji="1" lang="ja-JP" altLang="en-US" smtClean="0"/>
              <a:t>‹#›</a:t>
            </a:fld>
            <a:endParaRPr kumimoji="1" lang="ja-JP" altLang="en-US"/>
          </a:p>
        </p:txBody>
      </p:sp>
    </p:spTree>
    <p:extLst>
      <p:ext uri="{BB962C8B-B14F-4D97-AF65-F5344CB8AC3E}">
        <p14:creationId xmlns:p14="http://schemas.microsoft.com/office/powerpoint/2010/main" val="25399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797F7B5-1536-4E90-BAE7-2672BFDF4DEE}"/>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8BC5D949-F6AA-4515-BE05-27EC9BE0302F}"/>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DDFCB55-6B55-4370-B891-EB0E89B776DD}"/>
              </a:ext>
            </a:extLst>
          </p:cNvPr>
          <p:cNvSpPr>
            <a:spLocks noGrp="1"/>
          </p:cNvSpPr>
          <p:nvPr>
            <p:ph type="dt" sz="half" idx="10"/>
          </p:nvPr>
        </p:nvSpPr>
        <p:spPr/>
        <p:txBody>
          <a:bodyPr/>
          <a:lstStyle/>
          <a:p>
            <a:fld id="{B995B7F2-0F3F-41DD-9CEB-620D9719E8C8}" type="datetimeFigureOut">
              <a:rPr kumimoji="1" lang="ja-JP" altLang="en-US" smtClean="0"/>
              <a:t>2020/4/19</a:t>
            </a:fld>
            <a:endParaRPr kumimoji="1" lang="ja-JP" altLang="en-US"/>
          </a:p>
        </p:txBody>
      </p:sp>
      <p:sp>
        <p:nvSpPr>
          <p:cNvPr id="5" name="フッター プレースホルダー 4">
            <a:extLst>
              <a:ext uri="{FF2B5EF4-FFF2-40B4-BE49-F238E27FC236}">
                <a16:creationId xmlns:a16="http://schemas.microsoft.com/office/drawing/2014/main" id="{685E346F-ABF0-47F9-855F-3EEA3874730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DFA6BE6-6F21-4932-B659-F78B04872E93}"/>
              </a:ext>
            </a:extLst>
          </p:cNvPr>
          <p:cNvSpPr>
            <a:spLocks noGrp="1"/>
          </p:cNvSpPr>
          <p:nvPr>
            <p:ph type="sldNum" sz="quarter" idx="12"/>
          </p:nvPr>
        </p:nvSpPr>
        <p:spPr/>
        <p:txBody>
          <a:bodyPr/>
          <a:lstStyle/>
          <a:p>
            <a:fld id="{2CAD7F53-8CF8-4C9F-846E-2C567DB58296}" type="slidenum">
              <a:rPr kumimoji="1" lang="ja-JP" altLang="en-US" smtClean="0"/>
              <a:t>‹#›</a:t>
            </a:fld>
            <a:endParaRPr kumimoji="1" lang="ja-JP" altLang="en-US"/>
          </a:p>
        </p:txBody>
      </p:sp>
    </p:spTree>
    <p:extLst>
      <p:ext uri="{BB962C8B-B14F-4D97-AF65-F5344CB8AC3E}">
        <p14:creationId xmlns:p14="http://schemas.microsoft.com/office/powerpoint/2010/main" val="11774979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0D2A9363-4CD8-4FDC-A3C4-3A038DB5C323}"/>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BCDEEFBC-96A8-484D-AD15-FD1ECD10C9B2}"/>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DF7DEBD8-7785-47C6-83FF-81B99C9EC69C}"/>
              </a:ext>
            </a:extLst>
          </p:cNvPr>
          <p:cNvSpPr>
            <a:spLocks noGrp="1"/>
          </p:cNvSpPr>
          <p:nvPr>
            <p:ph type="dt" sz="half" idx="10"/>
          </p:nvPr>
        </p:nvSpPr>
        <p:spPr/>
        <p:txBody>
          <a:bodyPr/>
          <a:lstStyle/>
          <a:p>
            <a:fld id="{B995B7F2-0F3F-41DD-9CEB-620D9719E8C8}" type="datetimeFigureOut">
              <a:rPr kumimoji="1" lang="ja-JP" altLang="en-US" smtClean="0"/>
              <a:t>2020/4/19</a:t>
            </a:fld>
            <a:endParaRPr kumimoji="1" lang="ja-JP" altLang="en-US"/>
          </a:p>
        </p:txBody>
      </p:sp>
      <p:sp>
        <p:nvSpPr>
          <p:cNvPr id="5" name="フッター プレースホルダー 4">
            <a:extLst>
              <a:ext uri="{FF2B5EF4-FFF2-40B4-BE49-F238E27FC236}">
                <a16:creationId xmlns:a16="http://schemas.microsoft.com/office/drawing/2014/main" id="{E7F80569-1975-4B29-8235-E163AFEF64E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09365F9-84A6-43C2-ABFD-4E47102829A9}"/>
              </a:ext>
            </a:extLst>
          </p:cNvPr>
          <p:cNvSpPr>
            <a:spLocks noGrp="1"/>
          </p:cNvSpPr>
          <p:nvPr>
            <p:ph type="sldNum" sz="quarter" idx="12"/>
          </p:nvPr>
        </p:nvSpPr>
        <p:spPr/>
        <p:txBody>
          <a:bodyPr/>
          <a:lstStyle/>
          <a:p>
            <a:fld id="{2CAD7F53-8CF8-4C9F-846E-2C567DB58296}" type="slidenum">
              <a:rPr kumimoji="1" lang="ja-JP" altLang="en-US" smtClean="0"/>
              <a:t>‹#›</a:t>
            </a:fld>
            <a:endParaRPr kumimoji="1" lang="ja-JP" altLang="en-US"/>
          </a:p>
        </p:txBody>
      </p:sp>
    </p:spTree>
    <p:extLst>
      <p:ext uri="{BB962C8B-B14F-4D97-AF65-F5344CB8AC3E}">
        <p14:creationId xmlns:p14="http://schemas.microsoft.com/office/powerpoint/2010/main" val="37023560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43875FD-67B9-462A-AB91-1750AC06904B}"/>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641A2AC5-4D70-40E4-AC6D-6BC794AC8AE9}"/>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CF862E18-3810-44C0-9CC5-7EFD678F0B29}"/>
              </a:ext>
            </a:extLst>
          </p:cNvPr>
          <p:cNvSpPr>
            <a:spLocks noGrp="1"/>
          </p:cNvSpPr>
          <p:nvPr>
            <p:ph type="dt" sz="half" idx="10"/>
          </p:nvPr>
        </p:nvSpPr>
        <p:spPr/>
        <p:txBody>
          <a:bodyPr/>
          <a:lstStyle/>
          <a:p>
            <a:fld id="{B995B7F2-0F3F-41DD-9CEB-620D9719E8C8}" type="datetimeFigureOut">
              <a:rPr kumimoji="1" lang="ja-JP" altLang="en-US" smtClean="0"/>
              <a:t>2020/4/19</a:t>
            </a:fld>
            <a:endParaRPr kumimoji="1" lang="ja-JP" altLang="en-US"/>
          </a:p>
        </p:txBody>
      </p:sp>
      <p:sp>
        <p:nvSpPr>
          <p:cNvPr id="5" name="フッター プレースホルダー 4">
            <a:extLst>
              <a:ext uri="{FF2B5EF4-FFF2-40B4-BE49-F238E27FC236}">
                <a16:creationId xmlns:a16="http://schemas.microsoft.com/office/drawing/2014/main" id="{BB67228C-BAF5-411E-B49E-56F87745314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D93A8D2-A880-418E-A139-6F6EDBAED45B}"/>
              </a:ext>
            </a:extLst>
          </p:cNvPr>
          <p:cNvSpPr>
            <a:spLocks noGrp="1"/>
          </p:cNvSpPr>
          <p:nvPr>
            <p:ph type="sldNum" sz="quarter" idx="12"/>
          </p:nvPr>
        </p:nvSpPr>
        <p:spPr/>
        <p:txBody>
          <a:bodyPr/>
          <a:lstStyle/>
          <a:p>
            <a:fld id="{2CAD7F53-8CF8-4C9F-846E-2C567DB58296}" type="slidenum">
              <a:rPr kumimoji="1" lang="ja-JP" altLang="en-US" smtClean="0"/>
              <a:t>‹#›</a:t>
            </a:fld>
            <a:endParaRPr kumimoji="1" lang="ja-JP" altLang="en-US"/>
          </a:p>
        </p:txBody>
      </p:sp>
    </p:spTree>
    <p:extLst>
      <p:ext uri="{BB962C8B-B14F-4D97-AF65-F5344CB8AC3E}">
        <p14:creationId xmlns:p14="http://schemas.microsoft.com/office/powerpoint/2010/main" val="15901096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BEC1E69-360F-4DB9-84D9-A29372C3F3D8}"/>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6668607A-C7EE-4FCC-98E6-DE409E8A79B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396B93CF-901A-42FB-AE9F-B83C0A64D37F}"/>
              </a:ext>
            </a:extLst>
          </p:cNvPr>
          <p:cNvSpPr>
            <a:spLocks noGrp="1"/>
          </p:cNvSpPr>
          <p:nvPr>
            <p:ph type="dt" sz="half" idx="10"/>
          </p:nvPr>
        </p:nvSpPr>
        <p:spPr/>
        <p:txBody>
          <a:bodyPr/>
          <a:lstStyle/>
          <a:p>
            <a:fld id="{B995B7F2-0F3F-41DD-9CEB-620D9719E8C8}" type="datetimeFigureOut">
              <a:rPr kumimoji="1" lang="ja-JP" altLang="en-US" smtClean="0"/>
              <a:t>2020/4/19</a:t>
            </a:fld>
            <a:endParaRPr kumimoji="1" lang="ja-JP" altLang="en-US"/>
          </a:p>
        </p:txBody>
      </p:sp>
      <p:sp>
        <p:nvSpPr>
          <p:cNvPr id="5" name="フッター プレースホルダー 4">
            <a:extLst>
              <a:ext uri="{FF2B5EF4-FFF2-40B4-BE49-F238E27FC236}">
                <a16:creationId xmlns:a16="http://schemas.microsoft.com/office/drawing/2014/main" id="{4BFF63DE-1761-40B9-BD9E-6A34A2691F7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5229979-1441-4E29-B04A-195837B98CEC}"/>
              </a:ext>
            </a:extLst>
          </p:cNvPr>
          <p:cNvSpPr>
            <a:spLocks noGrp="1"/>
          </p:cNvSpPr>
          <p:nvPr>
            <p:ph type="sldNum" sz="quarter" idx="12"/>
          </p:nvPr>
        </p:nvSpPr>
        <p:spPr/>
        <p:txBody>
          <a:bodyPr/>
          <a:lstStyle/>
          <a:p>
            <a:fld id="{2CAD7F53-8CF8-4C9F-846E-2C567DB58296}" type="slidenum">
              <a:rPr kumimoji="1" lang="ja-JP" altLang="en-US" smtClean="0"/>
              <a:t>‹#›</a:t>
            </a:fld>
            <a:endParaRPr kumimoji="1" lang="ja-JP" altLang="en-US"/>
          </a:p>
        </p:txBody>
      </p:sp>
    </p:spTree>
    <p:extLst>
      <p:ext uri="{BB962C8B-B14F-4D97-AF65-F5344CB8AC3E}">
        <p14:creationId xmlns:p14="http://schemas.microsoft.com/office/powerpoint/2010/main" val="29711086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361C96E-01B9-41A6-B01A-A257E6F4A67F}"/>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4F58D5A-DB7F-48C9-AC5C-0A68B24D7ABE}"/>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90E01495-98AB-4B9A-8240-CC49F4605E50}"/>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DCED20E7-38A3-4A47-AE1D-4D31AC5B216A}"/>
              </a:ext>
            </a:extLst>
          </p:cNvPr>
          <p:cNvSpPr>
            <a:spLocks noGrp="1"/>
          </p:cNvSpPr>
          <p:nvPr>
            <p:ph type="dt" sz="half" idx="10"/>
          </p:nvPr>
        </p:nvSpPr>
        <p:spPr/>
        <p:txBody>
          <a:bodyPr/>
          <a:lstStyle/>
          <a:p>
            <a:fld id="{B995B7F2-0F3F-41DD-9CEB-620D9719E8C8}" type="datetimeFigureOut">
              <a:rPr kumimoji="1" lang="ja-JP" altLang="en-US" smtClean="0"/>
              <a:t>2020/4/19</a:t>
            </a:fld>
            <a:endParaRPr kumimoji="1" lang="ja-JP" altLang="en-US"/>
          </a:p>
        </p:txBody>
      </p:sp>
      <p:sp>
        <p:nvSpPr>
          <p:cNvPr id="6" name="フッター プレースホルダー 5">
            <a:extLst>
              <a:ext uri="{FF2B5EF4-FFF2-40B4-BE49-F238E27FC236}">
                <a16:creationId xmlns:a16="http://schemas.microsoft.com/office/drawing/2014/main" id="{1F5E127C-A475-4493-9617-EB79D16D1171}"/>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7880D200-011B-4E40-AFEE-8D106B10F7F9}"/>
              </a:ext>
            </a:extLst>
          </p:cNvPr>
          <p:cNvSpPr>
            <a:spLocks noGrp="1"/>
          </p:cNvSpPr>
          <p:nvPr>
            <p:ph type="sldNum" sz="quarter" idx="12"/>
          </p:nvPr>
        </p:nvSpPr>
        <p:spPr/>
        <p:txBody>
          <a:bodyPr/>
          <a:lstStyle/>
          <a:p>
            <a:fld id="{2CAD7F53-8CF8-4C9F-846E-2C567DB58296}" type="slidenum">
              <a:rPr kumimoji="1" lang="ja-JP" altLang="en-US" smtClean="0"/>
              <a:t>‹#›</a:t>
            </a:fld>
            <a:endParaRPr kumimoji="1" lang="ja-JP" altLang="en-US"/>
          </a:p>
        </p:txBody>
      </p:sp>
    </p:spTree>
    <p:extLst>
      <p:ext uri="{BB962C8B-B14F-4D97-AF65-F5344CB8AC3E}">
        <p14:creationId xmlns:p14="http://schemas.microsoft.com/office/powerpoint/2010/main" val="12391095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5711547-B63F-4F63-9D3A-347FFC210DA8}"/>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8320E6BC-5D0D-4C6C-9C35-B72A227BDDB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9AAA9D84-EEA6-4CAF-B518-16AB2F79304B}"/>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E07749DA-99D1-48AD-A1AD-85E3ABB8D44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28650C9D-D40C-4767-B169-953291BFD47E}"/>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26112742-44B8-4A83-9A6A-F120169647B2}"/>
              </a:ext>
            </a:extLst>
          </p:cNvPr>
          <p:cNvSpPr>
            <a:spLocks noGrp="1"/>
          </p:cNvSpPr>
          <p:nvPr>
            <p:ph type="dt" sz="half" idx="10"/>
          </p:nvPr>
        </p:nvSpPr>
        <p:spPr/>
        <p:txBody>
          <a:bodyPr/>
          <a:lstStyle/>
          <a:p>
            <a:fld id="{B995B7F2-0F3F-41DD-9CEB-620D9719E8C8}" type="datetimeFigureOut">
              <a:rPr kumimoji="1" lang="ja-JP" altLang="en-US" smtClean="0"/>
              <a:t>2020/4/19</a:t>
            </a:fld>
            <a:endParaRPr kumimoji="1" lang="ja-JP" altLang="en-US"/>
          </a:p>
        </p:txBody>
      </p:sp>
      <p:sp>
        <p:nvSpPr>
          <p:cNvPr id="8" name="フッター プレースホルダー 7">
            <a:extLst>
              <a:ext uri="{FF2B5EF4-FFF2-40B4-BE49-F238E27FC236}">
                <a16:creationId xmlns:a16="http://schemas.microsoft.com/office/drawing/2014/main" id="{3D1B8101-5747-4EC5-B658-39B93A8F4139}"/>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0D35690F-15D1-43E1-9A23-C3051596DF59}"/>
              </a:ext>
            </a:extLst>
          </p:cNvPr>
          <p:cNvSpPr>
            <a:spLocks noGrp="1"/>
          </p:cNvSpPr>
          <p:nvPr>
            <p:ph type="sldNum" sz="quarter" idx="12"/>
          </p:nvPr>
        </p:nvSpPr>
        <p:spPr/>
        <p:txBody>
          <a:bodyPr/>
          <a:lstStyle/>
          <a:p>
            <a:fld id="{2CAD7F53-8CF8-4C9F-846E-2C567DB58296}" type="slidenum">
              <a:rPr kumimoji="1" lang="ja-JP" altLang="en-US" smtClean="0"/>
              <a:t>‹#›</a:t>
            </a:fld>
            <a:endParaRPr kumimoji="1" lang="ja-JP" altLang="en-US"/>
          </a:p>
        </p:txBody>
      </p:sp>
    </p:spTree>
    <p:extLst>
      <p:ext uri="{BB962C8B-B14F-4D97-AF65-F5344CB8AC3E}">
        <p14:creationId xmlns:p14="http://schemas.microsoft.com/office/powerpoint/2010/main" val="35043153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B3148C6-1354-4B64-94C5-C8E677AE2613}"/>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087F41AA-8AF4-4C55-A2C7-DF4BE11BACBB}"/>
              </a:ext>
            </a:extLst>
          </p:cNvPr>
          <p:cNvSpPr>
            <a:spLocks noGrp="1"/>
          </p:cNvSpPr>
          <p:nvPr>
            <p:ph type="dt" sz="half" idx="10"/>
          </p:nvPr>
        </p:nvSpPr>
        <p:spPr/>
        <p:txBody>
          <a:bodyPr/>
          <a:lstStyle/>
          <a:p>
            <a:fld id="{B995B7F2-0F3F-41DD-9CEB-620D9719E8C8}" type="datetimeFigureOut">
              <a:rPr kumimoji="1" lang="ja-JP" altLang="en-US" smtClean="0"/>
              <a:t>2020/4/19</a:t>
            </a:fld>
            <a:endParaRPr kumimoji="1" lang="ja-JP" altLang="en-US"/>
          </a:p>
        </p:txBody>
      </p:sp>
      <p:sp>
        <p:nvSpPr>
          <p:cNvPr id="4" name="フッター プレースホルダー 3">
            <a:extLst>
              <a:ext uri="{FF2B5EF4-FFF2-40B4-BE49-F238E27FC236}">
                <a16:creationId xmlns:a16="http://schemas.microsoft.com/office/drawing/2014/main" id="{9D071A46-2E10-4E76-A55A-5DE6E2803C9D}"/>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155B7576-74BE-472B-960B-05FFAC61BE91}"/>
              </a:ext>
            </a:extLst>
          </p:cNvPr>
          <p:cNvSpPr>
            <a:spLocks noGrp="1"/>
          </p:cNvSpPr>
          <p:nvPr>
            <p:ph type="sldNum" sz="quarter" idx="12"/>
          </p:nvPr>
        </p:nvSpPr>
        <p:spPr/>
        <p:txBody>
          <a:bodyPr/>
          <a:lstStyle/>
          <a:p>
            <a:fld id="{2CAD7F53-8CF8-4C9F-846E-2C567DB58296}" type="slidenum">
              <a:rPr kumimoji="1" lang="ja-JP" altLang="en-US" smtClean="0"/>
              <a:t>‹#›</a:t>
            </a:fld>
            <a:endParaRPr kumimoji="1" lang="ja-JP" altLang="en-US"/>
          </a:p>
        </p:txBody>
      </p:sp>
    </p:spTree>
    <p:extLst>
      <p:ext uri="{BB962C8B-B14F-4D97-AF65-F5344CB8AC3E}">
        <p14:creationId xmlns:p14="http://schemas.microsoft.com/office/powerpoint/2010/main" val="39752644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2C952CA1-C3DA-4474-B7A2-9FB61197DDBF}"/>
              </a:ext>
            </a:extLst>
          </p:cNvPr>
          <p:cNvSpPr>
            <a:spLocks noGrp="1"/>
          </p:cNvSpPr>
          <p:nvPr>
            <p:ph type="dt" sz="half" idx="10"/>
          </p:nvPr>
        </p:nvSpPr>
        <p:spPr/>
        <p:txBody>
          <a:bodyPr/>
          <a:lstStyle/>
          <a:p>
            <a:fld id="{B995B7F2-0F3F-41DD-9CEB-620D9719E8C8}" type="datetimeFigureOut">
              <a:rPr kumimoji="1" lang="ja-JP" altLang="en-US" smtClean="0"/>
              <a:t>2020/4/19</a:t>
            </a:fld>
            <a:endParaRPr kumimoji="1" lang="ja-JP" altLang="en-US"/>
          </a:p>
        </p:txBody>
      </p:sp>
      <p:sp>
        <p:nvSpPr>
          <p:cNvPr id="3" name="フッター プレースホルダー 2">
            <a:extLst>
              <a:ext uri="{FF2B5EF4-FFF2-40B4-BE49-F238E27FC236}">
                <a16:creationId xmlns:a16="http://schemas.microsoft.com/office/drawing/2014/main" id="{9D68681D-E413-43E8-B557-E06B5D9402ED}"/>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C198AB6E-F61A-40FD-A148-425979E2D9BA}"/>
              </a:ext>
            </a:extLst>
          </p:cNvPr>
          <p:cNvSpPr>
            <a:spLocks noGrp="1"/>
          </p:cNvSpPr>
          <p:nvPr>
            <p:ph type="sldNum" sz="quarter" idx="12"/>
          </p:nvPr>
        </p:nvSpPr>
        <p:spPr/>
        <p:txBody>
          <a:bodyPr/>
          <a:lstStyle/>
          <a:p>
            <a:fld id="{2CAD7F53-8CF8-4C9F-846E-2C567DB58296}" type="slidenum">
              <a:rPr kumimoji="1" lang="ja-JP" altLang="en-US" smtClean="0"/>
              <a:t>‹#›</a:t>
            </a:fld>
            <a:endParaRPr kumimoji="1" lang="ja-JP" altLang="en-US"/>
          </a:p>
        </p:txBody>
      </p:sp>
    </p:spTree>
    <p:extLst>
      <p:ext uri="{BB962C8B-B14F-4D97-AF65-F5344CB8AC3E}">
        <p14:creationId xmlns:p14="http://schemas.microsoft.com/office/powerpoint/2010/main" val="15640489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5CEB0D7-60B6-4563-9522-6FC3FE84FCF0}"/>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F0E3C13-3D07-4367-9652-50F3AC9E634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AB1400AE-DF11-4AF4-BD9A-1173A1E96FE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1BAC16C0-1498-41C6-AB6A-5DBC620E28C5}"/>
              </a:ext>
            </a:extLst>
          </p:cNvPr>
          <p:cNvSpPr>
            <a:spLocks noGrp="1"/>
          </p:cNvSpPr>
          <p:nvPr>
            <p:ph type="dt" sz="half" idx="10"/>
          </p:nvPr>
        </p:nvSpPr>
        <p:spPr/>
        <p:txBody>
          <a:bodyPr/>
          <a:lstStyle/>
          <a:p>
            <a:fld id="{B995B7F2-0F3F-41DD-9CEB-620D9719E8C8}" type="datetimeFigureOut">
              <a:rPr kumimoji="1" lang="ja-JP" altLang="en-US" smtClean="0"/>
              <a:t>2020/4/19</a:t>
            </a:fld>
            <a:endParaRPr kumimoji="1" lang="ja-JP" altLang="en-US"/>
          </a:p>
        </p:txBody>
      </p:sp>
      <p:sp>
        <p:nvSpPr>
          <p:cNvPr id="6" name="フッター プレースホルダー 5">
            <a:extLst>
              <a:ext uri="{FF2B5EF4-FFF2-40B4-BE49-F238E27FC236}">
                <a16:creationId xmlns:a16="http://schemas.microsoft.com/office/drawing/2014/main" id="{4F01E7FB-7D3B-4301-971D-7870618CE450}"/>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36DE930E-34A3-4BAD-B26E-64AB4AD087C3}"/>
              </a:ext>
            </a:extLst>
          </p:cNvPr>
          <p:cNvSpPr>
            <a:spLocks noGrp="1"/>
          </p:cNvSpPr>
          <p:nvPr>
            <p:ph type="sldNum" sz="quarter" idx="12"/>
          </p:nvPr>
        </p:nvSpPr>
        <p:spPr/>
        <p:txBody>
          <a:bodyPr/>
          <a:lstStyle/>
          <a:p>
            <a:fld id="{2CAD7F53-8CF8-4C9F-846E-2C567DB58296}" type="slidenum">
              <a:rPr kumimoji="1" lang="ja-JP" altLang="en-US" smtClean="0"/>
              <a:t>‹#›</a:t>
            </a:fld>
            <a:endParaRPr kumimoji="1" lang="ja-JP" altLang="en-US"/>
          </a:p>
        </p:txBody>
      </p:sp>
    </p:spTree>
    <p:extLst>
      <p:ext uri="{BB962C8B-B14F-4D97-AF65-F5344CB8AC3E}">
        <p14:creationId xmlns:p14="http://schemas.microsoft.com/office/powerpoint/2010/main" val="2150642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31B1A0F-321E-4124-91BB-CC538844D1C1}"/>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C39F6948-1DF4-4E05-B310-DCD2972F706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9C15E07F-06B8-410F-9B3E-A455EB3020D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CD5B0F64-552B-439C-931E-8813F2C34E46}"/>
              </a:ext>
            </a:extLst>
          </p:cNvPr>
          <p:cNvSpPr>
            <a:spLocks noGrp="1"/>
          </p:cNvSpPr>
          <p:nvPr>
            <p:ph type="dt" sz="half" idx="10"/>
          </p:nvPr>
        </p:nvSpPr>
        <p:spPr/>
        <p:txBody>
          <a:bodyPr/>
          <a:lstStyle/>
          <a:p>
            <a:fld id="{B995B7F2-0F3F-41DD-9CEB-620D9719E8C8}" type="datetimeFigureOut">
              <a:rPr kumimoji="1" lang="ja-JP" altLang="en-US" smtClean="0"/>
              <a:t>2020/4/19</a:t>
            </a:fld>
            <a:endParaRPr kumimoji="1" lang="ja-JP" altLang="en-US"/>
          </a:p>
        </p:txBody>
      </p:sp>
      <p:sp>
        <p:nvSpPr>
          <p:cNvPr id="6" name="フッター プレースホルダー 5">
            <a:extLst>
              <a:ext uri="{FF2B5EF4-FFF2-40B4-BE49-F238E27FC236}">
                <a16:creationId xmlns:a16="http://schemas.microsoft.com/office/drawing/2014/main" id="{C9F9AE6E-BF95-49E9-9439-76986415D73F}"/>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23CD2D61-CB5C-4AF7-9F88-BC1C6E299443}"/>
              </a:ext>
            </a:extLst>
          </p:cNvPr>
          <p:cNvSpPr>
            <a:spLocks noGrp="1"/>
          </p:cNvSpPr>
          <p:nvPr>
            <p:ph type="sldNum" sz="quarter" idx="12"/>
          </p:nvPr>
        </p:nvSpPr>
        <p:spPr/>
        <p:txBody>
          <a:bodyPr/>
          <a:lstStyle/>
          <a:p>
            <a:fld id="{2CAD7F53-8CF8-4C9F-846E-2C567DB58296}" type="slidenum">
              <a:rPr kumimoji="1" lang="ja-JP" altLang="en-US" smtClean="0"/>
              <a:t>‹#›</a:t>
            </a:fld>
            <a:endParaRPr kumimoji="1" lang="ja-JP" altLang="en-US"/>
          </a:p>
        </p:txBody>
      </p:sp>
    </p:spTree>
    <p:extLst>
      <p:ext uri="{BB962C8B-B14F-4D97-AF65-F5344CB8AC3E}">
        <p14:creationId xmlns:p14="http://schemas.microsoft.com/office/powerpoint/2010/main" val="35969370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3597DF73-2667-49AE-B6FA-C980B453273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15EDDD2-F12E-4FE9-B729-10D818898BD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B371015-AAF1-4DB1-96E3-B65DF5504BD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995B7F2-0F3F-41DD-9CEB-620D9719E8C8}" type="datetimeFigureOut">
              <a:rPr kumimoji="1" lang="ja-JP" altLang="en-US" smtClean="0"/>
              <a:t>2020/4/19</a:t>
            </a:fld>
            <a:endParaRPr kumimoji="1" lang="ja-JP" altLang="en-US"/>
          </a:p>
        </p:txBody>
      </p:sp>
      <p:sp>
        <p:nvSpPr>
          <p:cNvPr id="5" name="フッター プレースホルダー 4">
            <a:extLst>
              <a:ext uri="{FF2B5EF4-FFF2-40B4-BE49-F238E27FC236}">
                <a16:creationId xmlns:a16="http://schemas.microsoft.com/office/drawing/2014/main" id="{E09367EE-1C83-417F-9FFB-1FA24DCF933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B1540A7B-C709-4AC5-9A64-E04F6AF40AE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CAD7F53-8CF8-4C9F-846E-2C567DB58296}" type="slidenum">
              <a:rPr kumimoji="1" lang="ja-JP" altLang="en-US" smtClean="0"/>
              <a:t>‹#›</a:t>
            </a:fld>
            <a:endParaRPr kumimoji="1" lang="ja-JP" altLang="en-US"/>
          </a:p>
        </p:txBody>
      </p:sp>
    </p:spTree>
    <p:extLst>
      <p:ext uri="{BB962C8B-B14F-4D97-AF65-F5344CB8AC3E}">
        <p14:creationId xmlns:p14="http://schemas.microsoft.com/office/powerpoint/2010/main" val="4234472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8E2ADF1-F7BD-4FDE-AA26-18A5A9168829}"/>
              </a:ext>
            </a:extLst>
          </p:cNvPr>
          <p:cNvSpPr>
            <a:spLocks noGrp="1"/>
          </p:cNvSpPr>
          <p:nvPr>
            <p:ph type="ctrTitle"/>
          </p:nvPr>
        </p:nvSpPr>
        <p:spPr>
          <a:xfrm>
            <a:off x="226540" y="406400"/>
            <a:ext cx="9144000" cy="2387600"/>
          </a:xfrm>
        </p:spPr>
        <p:txBody>
          <a:bodyPr/>
          <a:lstStyle/>
          <a:p>
            <a:r>
              <a:rPr kumimoji="1" lang="en-US" altLang="ja-JP" dirty="0">
                <a:latin typeface="Arial Black" panose="020B0A04020102020204" pitchFamily="34" charset="0"/>
              </a:rPr>
              <a:t>CHIBA-eats</a:t>
            </a:r>
            <a:endParaRPr kumimoji="1" lang="ja-JP" altLang="en-US" dirty="0">
              <a:latin typeface="Arial Black" panose="020B0A04020102020204" pitchFamily="34" charset="0"/>
            </a:endParaRPr>
          </a:p>
        </p:txBody>
      </p:sp>
      <p:sp>
        <p:nvSpPr>
          <p:cNvPr id="3" name="字幕 2">
            <a:extLst>
              <a:ext uri="{FF2B5EF4-FFF2-40B4-BE49-F238E27FC236}">
                <a16:creationId xmlns:a16="http://schemas.microsoft.com/office/drawing/2014/main" id="{1FFBDAEB-B1E8-45D8-964F-A7EBBC30C75D}"/>
              </a:ext>
            </a:extLst>
          </p:cNvPr>
          <p:cNvSpPr>
            <a:spLocks noGrp="1"/>
          </p:cNvSpPr>
          <p:nvPr>
            <p:ph type="subTitle" idx="1"/>
          </p:nvPr>
        </p:nvSpPr>
        <p:spPr/>
        <p:txBody>
          <a:bodyPr/>
          <a:lstStyle/>
          <a:p>
            <a:endParaRPr kumimoji="1" lang="ja-JP" altLang="en-US" dirty="0"/>
          </a:p>
        </p:txBody>
      </p:sp>
      <p:pic>
        <p:nvPicPr>
          <p:cNvPr id="5" name="図 4">
            <a:extLst>
              <a:ext uri="{FF2B5EF4-FFF2-40B4-BE49-F238E27FC236}">
                <a16:creationId xmlns:a16="http://schemas.microsoft.com/office/drawing/2014/main" id="{E6280675-F336-489F-8B5F-9E465E7755E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04945" y="2794000"/>
            <a:ext cx="4819650" cy="2409825"/>
          </a:xfrm>
          <a:prstGeom prst="rect">
            <a:avLst/>
          </a:prstGeom>
        </p:spPr>
      </p:pic>
    </p:spTree>
    <p:extLst>
      <p:ext uri="{BB962C8B-B14F-4D97-AF65-F5344CB8AC3E}">
        <p14:creationId xmlns:p14="http://schemas.microsoft.com/office/powerpoint/2010/main" val="357804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正方形/長方形 29">
            <a:extLst>
              <a:ext uri="{FF2B5EF4-FFF2-40B4-BE49-F238E27FC236}">
                <a16:creationId xmlns:a16="http://schemas.microsoft.com/office/drawing/2014/main" id="{53DDC504-8A3E-4279-8E4F-99D23822FC88}"/>
              </a:ext>
            </a:extLst>
          </p:cNvPr>
          <p:cNvSpPr/>
          <p:nvPr/>
        </p:nvSpPr>
        <p:spPr>
          <a:xfrm>
            <a:off x="2259013" y="1216025"/>
            <a:ext cx="1674812" cy="4864100"/>
          </a:xfrm>
          <a:prstGeom prst="rect">
            <a:avLst/>
          </a:prstGeom>
          <a:solidFill>
            <a:schemeClr val="accent6">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ja-JP" altLang="en-US" dirty="0"/>
          </a:p>
        </p:txBody>
      </p:sp>
      <p:sp>
        <p:nvSpPr>
          <p:cNvPr id="14339" name="テキスト ボックス 10">
            <a:extLst>
              <a:ext uri="{FF2B5EF4-FFF2-40B4-BE49-F238E27FC236}">
                <a16:creationId xmlns:a16="http://schemas.microsoft.com/office/drawing/2014/main" id="{4B4B9788-B88C-42E8-9F8D-ECF0DB54268E}"/>
              </a:ext>
            </a:extLst>
          </p:cNvPr>
          <p:cNvSpPr txBox="1">
            <a:spLocks noChangeArrowheads="1"/>
          </p:cNvSpPr>
          <p:nvPr/>
        </p:nvSpPr>
        <p:spPr bwMode="auto">
          <a:xfrm>
            <a:off x="1619251" y="84139"/>
            <a:ext cx="1223963"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ja-JP" altLang="ja-JP" sz="2400" b="1">
                <a:latin typeface="メイリオ" panose="020B0604030504040204" pitchFamily="50" charset="-128"/>
                <a:ea typeface="メイリオ" panose="020B0604030504040204" pitchFamily="50" charset="-128"/>
              </a:rPr>
              <a:t>3</a:t>
            </a:r>
            <a:r>
              <a:rPr lang="en-US" altLang="ja-JP" sz="2400" b="1">
                <a:latin typeface="メイリオ" panose="020B0604030504040204" pitchFamily="50" charset="-128"/>
                <a:ea typeface="メイリオ" panose="020B0604030504040204" pitchFamily="50" charset="-128"/>
              </a:rPr>
              <a:t>C</a:t>
            </a:r>
            <a:r>
              <a:rPr lang="ja-JP" altLang="en-US" sz="2400" b="1">
                <a:latin typeface="メイリオ" panose="020B0604030504040204" pitchFamily="50" charset="-128"/>
                <a:ea typeface="メイリオ" panose="020B0604030504040204" pitchFamily="50" charset="-128"/>
              </a:rPr>
              <a:t>分析</a:t>
            </a:r>
          </a:p>
        </p:txBody>
      </p:sp>
      <p:cxnSp>
        <p:nvCxnSpPr>
          <p:cNvPr id="44" name="直線コネクタ 43">
            <a:extLst>
              <a:ext uri="{FF2B5EF4-FFF2-40B4-BE49-F238E27FC236}">
                <a16:creationId xmlns:a16="http://schemas.microsoft.com/office/drawing/2014/main" id="{CF155BF1-B982-485C-8261-E46D6234CF91}"/>
              </a:ext>
            </a:extLst>
          </p:cNvPr>
          <p:cNvCxnSpPr/>
          <p:nvPr/>
        </p:nvCxnSpPr>
        <p:spPr>
          <a:xfrm>
            <a:off x="1524000" y="635000"/>
            <a:ext cx="9144000" cy="0"/>
          </a:xfrm>
          <a:prstGeom prst="line">
            <a:avLst/>
          </a:prstGeom>
          <a:ln w="57150" cmpd="sng">
            <a:solidFill>
              <a:srgbClr val="FF6600"/>
            </a:solidFill>
          </a:ln>
          <a:effectLst/>
        </p:spPr>
        <p:style>
          <a:lnRef idx="2">
            <a:schemeClr val="accent1"/>
          </a:lnRef>
          <a:fillRef idx="0">
            <a:schemeClr val="accent1"/>
          </a:fillRef>
          <a:effectRef idx="1">
            <a:schemeClr val="accent1"/>
          </a:effectRef>
          <a:fontRef idx="minor">
            <a:schemeClr val="tx1"/>
          </a:fontRef>
        </p:style>
      </p:cxnSp>
      <p:cxnSp>
        <p:nvCxnSpPr>
          <p:cNvPr id="5" name="直線コネクタ 4">
            <a:extLst>
              <a:ext uri="{FF2B5EF4-FFF2-40B4-BE49-F238E27FC236}">
                <a16:creationId xmlns:a16="http://schemas.microsoft.com/office/drawing/2014/main" id="{CCC92CF8-9415-4D25-94C1-DF5EAA5AB5C9}"/>
              </a:ext>
            </a:extLst>
          </p:cNvPr>
          <p:cNvCxnSpPr/>
          <p:nvPr/>
        </p:nvCxnSpPr>
        <p:spPr>
          <a:xfrm>
            <a:off x="2259013" y="1216025"/>
            <a:ext cx="0" cy="4864100"/>
          </a:xfrm>
          <a:prstGeom prst="line">
            <a:avLst/>
          </a:prstGeom>
          <a:ln w="12700" cmpd="sng">
            <a:solidFill>
              <a:srgbClr val="000000"/>
            </a:solidFill>
          </a:ln>
          <a:effectLst/>
        </p:spPr>
        <p:style>
          <a:lnRef idx="2">
            <a:schemeClr val="accent1"/>
          </a:lnRef>
          <a:fillRef idx="0">
            <a:schemeClr val="accent1"/>
          </a:fillRef>
          <a:effectRef idx="1">
            <a:schemeClr val="accent1"/>
          </a:effectRef>
          <a:fontRef idx="minor">
            <a:schemeClr val="tx1"/>
          </a:fontRef>
        </p:style>
      </p:cxnSp>
      <p:cxnSp>
        <p:nvCxnSpPr>
          <p:cNvPr id="12" name="直線コネクタ 11">
            <a:extLst>
              <a:ext uri="{FF2B5EF4-FFF2-40B4-BE49-F238E27FC236}">
                <a16:creationId xmlns:a16="http://schemas.microsoft.com/office/drawing/2014/main" id="{F02ADEC2-8BF2-4FBD-B62F-A21BC68A0E3C}"/>
              </a:ext>
            </a:extLst>
          </p:cNvPr>
          <p:cNvCxnSpPr/>
          <p:nvPr/>
        </p:nvCxnSpPr>
        <p:spPr>
          <a:xfrm>
            <a:off x="3933825" y="1216025"/>
            <a:ext cx="0" cy="4864100"/>
          </a:xfrm>
          <a:prstGeom prst="line">
            <a:avLst/>
          </a:prstGeom>
          <a:ln w="12700" cmpd="sng">
            <a:solidFill>
              <a:srgbClr val="000000"/>
            </a:solidFill>
          </a:ln>
          <a:effectLst/>
        </p:spPr>
        <p:style>
          <a:lnRef idx="2">
            <a:schemeClr val="accent1"/>
          </a:lnRef>
          <a:fillRef idx="0">
            <a:schemeClr val="accent1"/>
          </a:fillRef>
          <a:effectRef idx="1">
            <a:schemeClr val="accent1"/>
          </a:effectRef>
          <a:fontRef idx="minor">
            <a:schemeClr val="tx1"/>
          </a:fontRef>
        </p:style>
      </p:cxnSp>
      <p:cxnSp>
        <p:nvCxnSpPr>
          <p:cNvPr id="13" name="直線コネクタ 12">
            <a:extLst>
              <a:ext uri="{FF2B5EF4-FFF2-40B4-BE49-F238E27FC236}">
                <a16:creationId xmlns:a16="http://schemas.microsoft.com/office/drawing/2014/main" id="{0A3139E4-A1C4-484F-BF4E-CE5F0846813E}"/>
              </a:ext>
            </a:extLst>
          </p:cNvPr>
          <p:cNvCxnSpPr/>
          <p:nvPr/>
        </p:nvCxnSpPr>
        <p:spPr>
          <a:xfrm>
            <a:off x="9932988" y="1216025"/>
            <a:ext cx="0" cy="4864100"/>
          </a:xfrm>
          <a:prstGeom prst="line">
            <a:avLst/>
          </a:prstGeom>
          <a:ln w="12700" cmpd="sng">
            <a:solidFill>
              <a:srgbClr val="000000"/>
            </a:solidFill>
          </a:ln>
          <a:effectLst/>
        </p:spPr>
        <p:style>
          <a:lnRef idx="2">
            <a:schemeClr val="accent1"/>
          </a:lnRef>
          <a:fillRef idx="0">
            <a:schemeClr val="accent1"/>
          </a:fillRef>
          <a:effectRef idx="1">
            <a:schemeClr val="accent1"/>
          </a:effectRef>
          <a:fontRef idx="minor">
            <a:schemeClr val="tx1"/>
          </a:fontRef>
        </p:style>
      </p:cxnSp>
      <p:cxnSp>
        <p:nvCxnSpPr>
          <p:cNvPr id="16" name="直線コネクタ 15">
            <a:extLst>
              <a:ext uri="{FF2B5EF4-FFF2-40B4-BE49-F238E27FC236}">
                <a16:creationId xmlns:a16="http://schemas.microsoft.com/office/drawing/2014/main" id="{8BC7D91E-6BC6-4680-B695-361062A42A17}"/>
              </a:ext>
            </a:extLst>
          </p:cNvPr>
          <p:cNvCxnSpPr/>
          <p:nvPr/>
        </p:nvCxnSpPr>
        <p:spPr>
          <a:xfrm>
            <a:off x="2259014" y="4457700"/>
            <a:ext cx="7673975" cy="0"/>
          </a:xfrm>
          <a:prstGeom prst="line">
            <a:avLst/>
          </a:prstGeom>
          <a:ln w="12700" cmpd="sng">
            <a:solidFill>
              <a:srgbClr val="000000"/>
            </a:solidFill>
          </a:ln>
          <a:effectLst/>
        </p:spPr>
        <p:style>
          <a:lnRef idx="2">
            <a:schemeClr val="accent1"/>
          </a:lnRef>
          <a:fillRef idx="0">
            <a:schemeClr val="accent1"/>
          </a:fillRef>
          <a:effectRef idx="1">
            <a:schemeClr val="accent1"/>
          </a:effectRef>
          <a:fontRef idx="minor">
            <a:schemeClr val="tx1"/>
          </a:fontRef>
        </p:style>
      </p:cxnSp>
      <p:cxnSp>
        <p:nvCxnSpPr>
          <p:cNvPr id="17" name="直線コネクタ 16">
            <a:extLst>
              <a:ext uri="{FF2B5EF4-FFF2-40B4-BE49-F238E27FC236}">
                <a16:creationId xmlns:a16="http://schemas.microsoft.com/office/drawing/2014/main" id="{B308F1E0-641A-475A-BA39-3D9586A59A80}"/>
              </a:ext>
            </a:extLst>
          </p:cNvPr>
          <p:cNvCxnSpPr/>
          <p:nvPr/>
        </p:nvCxnSpPr>
        <p:spPr>
          <a:xfrm>
            <a:off x="2259014" y="6080125"/>
            <a:ext cx="7673975" cy="0"/>
          </a:xfrm>
          <a:prstGeom prst="line">
            <a:avLst/>
          </a:prstGeom>
          <a:ln w="12700" cmpd="sng">
            <a:solidFill>
              <a:srgbClr val="000000"/>
            </a:solidFill>
          </a:ln>
          <a:effectLst/>
        </p:spPr>
        <p:style>
          <a:lnRef idx="2">
            <a:schemeClr val="accent1"/>
          </a:lnRef>
          <a:fillRef idx="0">
            <a:schemeClr val="accent1"/>
          </a:fillRef>
          <a:effectRef idx="1">
            <a:schemeClr val="accent1"/>
          </a:effectRef>
          <a:fontRef idx="minor">
            <a:schemeClr val="tx1"/>
          </a:fontRef>
        </p:style>
      </p:cxnSp>
      <p:cxnSp>
        <p:nvCxnSpPr>
          <p:cNvPr id="19" name="直線コネクタ 18">
            <a:extLst>
              <a:ext uri="{FF2B5EF4-FFF2-40B4-BE49-F238E27FC236}">
                <a16:creationId xmlns:a16="http://schemas.microsoft.com/office/drawing/2014/main" id="{9309B608-2BE5-47A6-B4BB-1D5728733C2E}"/>
              </a:ext>
            </a:extLst>
          </p:cNvPr>
          <p:cNvCxnSpPr/>
          <p:nvPr/>
        </p:nvCxnSpPr>
        <p:spPr>
          <a:xfrm>
            <a:off x="2259014" y="2836863"/>
            <a:ext cx="7673975" cy="0"/>
          </a:xfrm>
          <a:prstGeom prst="line">
            <a:avLst/>
          </a:prstGeom>
          <a:ln w="12700" cmpd="sng">
            <a:solidFill>
              <a:srgbClr val="000000"/>
            </a:solidFill>
          </a:ln>
          <a:effectLst/>
        </p:spPr>
        <p:style>
          <a:lnRef idx="2">
            <a:schemeClr val="accent1"/>
          </a:lnRef>
          <a:fillRef idx="0">
            <a:schemeClr val="accent1"/>
          </a:fillRef>
          <a:effectRef idx="1">
            <a:schemeClr val="accent1"/>
          </a:effectRef>
          <a:fontRef idx="minor">
            <a:schemeClr val="tx1"/>
          </a:fontRef>
        </p:style>
      </p:cxnSp>
      <p:sp>
        <p:nvSpPr>
          <p:cNvPr id="3" name="正方形/長方形 2">
            <a:extLst>
              <a:ext uri="{FF2B5EF4-FFF2-40B4-BE49-F238E27FC236}">
                <a16:creationId xmlns:a16="http://schemas.microsoft.com/office/drawing/2014/main" id="{EF7469FA-F6B2-430E-9A6B-45E7DF79CA44}"/>
              </a:ext>
            </a:extLst>
          </p:cNvPr>
          <p:cNvSpPr/>
          <p:nvPr/>
        </p:nvSpPr>
        <p:spPr>
          <a:xfrm>
            <a:off x="2259014" y="1216025"/>
            <a:ext cx="7673975" cy="4864100"/>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ja-JP" altLang="en-US"/>
          </a:p>
        </p:txBody>
      </p:sp>
      <p:sp>
        <p:nvSpPr>
          <p:cNvPr id="14348" name="テキスト ボックス 24">
            <a:extLst>
              <a:ext uri="{FF2B5EF4-FFF2-40B4-BE49-F238E27FC236}">
                <a16:creationId xmlns:a16="http://schemas.microsoft.com/office/drawing/2014/main" id="{176E1A86-014A-48D5-AE3E-38B7DDF4B4B7}"/>
              </a:ext>
            </a:extLst>
          </p:cNvPr>
          <p:cNvSpPr txBox="1">
            <a:spLocks noChangeArrowheads="1"/>
          </p:cNvSpPr>
          <p:nvPr/>
        </p:nvSpPr>
        <p:spPr bwMode="auto">
          <a:xfrm>
            <a:off x="2259013" y="3386139"/>
            <a:ext cx="1674812"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a:spcBef>
                <a:spcPct val="0"/>
              </a:spcBef>
              <a:buFontTx/>
              <a:buNone/>
            </a:pPr>
            <a:r>
              <a:rPr lang="ja-JP" altLang="en-US" sz="1400">
                <a:latin typeface="メイリオ" panose="020B0604030504040204" pitchFamily="50" charset="-128"/>
                <a:ea typeface="メイリオ" panose="020B0604030504040204" pitchFamily="50" charset="-128"/>
              </a:rPr>
              <a:t>競合</a:t>
            </a:r>
            <a:endParaRPr lang="en-US" altLang="ja-JP" sz="1400">
              <a:latin typeface="メイリオ" panose="020B0604030504040204" pitchFamily="50" charset="-128"/>
              <a:ea typeface="メイリオ" panose="020B0604030504040204" pitchFamily="50" charset="-128"/>
            </a:endParaRPr>
          </a:p>
          <a:p>
            <a:pPr algn="ctr">
              <a:spcBef>
                <a:spcPct val="0"/>
              </a:spcBef>
              <a:buFontTx/>
              <a:buNone/>
            </a:pPr>
            <a:r>
              <a:rPr lang="en-US" altLang="ja-JP" sz="1400">
                <a:latin typeface="メイリオ" panose="020B0604030504040204" pitchFamily="50" charset="-128"/>
                <a:ea typeface="メイリオ" panose="020B0604030504040204" pitchFamily="50" charset="-128"/>
              </a:rPr>
              <a:t>Competitor</a:t>
            </a:r>
            <a:endParaRPr lang="ja-JP" altLang="en-US" sz="1400">
              <a:latin typeface="メイリオ" panose="020B0604030504040204" pitchFamily="50" charset="-128"/>
              <a:ea typeface="メイリオ" panose="020B0604030504040204" pitchFamily="50" charset="-128"/>
            </a:endParaRPr>
          </a:p>
        </p:txBody>
      </p:sp>
      <p:sp>
        <p:nvSpPr>
          <p:cNvPr id="14349" name="テキスト ボックス 25">
            <a:extLst>
              <a:ext uri="{FF2B5EF4-FFF2-40B4-BE49-F238E27FC236}">
                <a16:creationId xmlns:a16="http://schemas.microsoft.com/office/drawing/2014/main" id="{0863286B-5289-4064-A64C-C588BC0037F8}"/>
              </a:ext>
            </a:extLst>
          </p:cNvPr>
          <p:cNvSpPr txBox="1">
            <a:spLocks noChangeArrowheads="1"/>
          </p:cNvSpPr>
          <p:nvPr/>
        </p:nvSpPr>
        <p:spPr bwMode="auto">
          <a:xfrm>
            <a:off x="2259013" y="5006976"/>
            <a:ext cx="1674812"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a:spcBef>
                <a:spcPct val="0"/>
              </a:spcBef>
              <a:buFontTx/>
              <a:buNone/>
            </a:pPr>
            <a:r>
              <a:rPr lang="ja-JP" altLang="en-US" sz="1400">
                <a:latin typeface="メイリオ" panose="020B0604030504040204" pitchFamily="50" charset="-128"/>
                <a:ea typeface="メイリオ" panose="020B0604030504040204" pitchFamily="50" charset="-128"/>
              </a:rPr>
              <a:t>自社</a:t>
            </a:r>
            <a:endParaRPr lang="en-US" altLang="ja-JP" sz="1400">
              <a:latin typeface="メイリオ" panose="020B0604030504040204" pitchFamily="50" charset="-128"/>
              <a:ea typeface="メイリオ" panose="020B0604030504040204" pitchFamily="50" charset="-128"/>
            </a:endParaRPr>
          </a:p>
          <a:p>
            <a:pPr algn="ctr">
              <a:spcBef>
                <a:spcPct val="0"/>
              </a:spcBef>
              <a:buFontTx/>
              <a:buNone/>
            </a:pPr>
            <a:r>
              <a:rPr lang="en-US" altLang="ja-JP" sz="1400">
                <a:latin typeface="メイリオ" panose="020B0604030504040204" pitchFamily="50" charset="-128"/>
                <a:ea typeface="メイリオ" panose="020B0604030504040204" pitchFamily="50" charset="-128"/>
              </a:rPr>
              <a:t>Company</a:t>
            </a:r>
            <a:endParaRPr lang="ja-JP" altLang="en-US" sz="1400">
              <a:latin typeface="メイリオ" panose="020B0604030504040204" pitchFamily="50" charset="-128"/>
              <a:ea typeface="メイリオ" panose="020B0604030504040204" pitchFamily="50" charset="-128"/>
            </a:endParaRPr>
          </a:p>
        </p:txBody>
      </p:sp>
      <p:sp>
        <p:nvSpPr>
          <p:cNvPr id="14350" name="テキスト ボックス 27">
            <a:extLst>
              <a:ext uri="{FF2B5EF4-FFF2-40B4-BE49-F238E27FC236}">
                <a16:creationId xmlns:a16="http://schemas.microsoft.com/office/drawing/2014/main" id="{FF91C25E-2646-4F21-9169-0FA3D8CA6BCC}"/>
              </a:ext>
            </a:extLst>
          </p:cNvPr>
          <p:cNvSpPr txBox="1">
            <a:spLocks noChangeArrowheads="1"/>
          </p:cNvSpPr>
          <p:nvPr/>
        </p:nvSpPr>
        <p:spPr bwMode="auto">
          <a:xfrm>
            <a:off x="2259013" y="1765300"/>
            <a:ext cx="1674812"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a:spcBef>
                <a:spcPct val="0"/>
              </a:spcBef>
              <a:buFontTx/>
              <a:buNone/>
            </a:pPr>
            <a:r>
              <a:rPr lang="ja-JP" altLang="en-US" sz="1400">
                <a:latin typeface="メイリオ" panose="020B0604030504040204" pitchFamily="50" charset="-128"/>
                <a:ea typeface="メイリオ" panose="020B0604030504040204" pitchFamily="50" charset="-128"/>
              </a:rPr>
              <a:t>顧客</a:t>
            </a:r>
            <a:endParaRPr lang="en-US" altLang="ja-JP" sz="1400">
              <a:latin typeface="メイリオ" panose="020B0604030504040204" pitchFamily="50" charset="-128"/>
              <a:ea typeface="メイリオ" panose="020B0604030504040204" pitchFamily="50" charset="-128"/>
            </a:endParaRPr>
          </a:p>
          <a:p>
            <a:pPr algn="ctr">
              <a:spcBef>
                <a:spcPct val="0"/>
              </a:spcBef>
              <a:buFontTx/>
              <a:buNone/>
            </a:pPr>
            <a:r>
              <a:rPr lang="en-US" altLang="ja-JP" sz="1400">
                <a:latin typeface="メイリオ" panose="020B0604030504040204" pitchFamily="50" charset="-128"/>
                <a:ea typeface="メイリオ" panose="020B0604030504040204" pitchFamily="50" charset="-128"/>
              </a:rPr>
              <a:t>Customer</a:t>
            </a:r>
          </a:p>
        </p:txBody>
      </p:sp>
      <p:cxnSp>
        <p:nvCxnSpPr>
          <p:cNvPr id="23" name="直線コネクタ 22">
            <a:extLst>
              <a:ext uri="{FF2B5EF4-FFF2-40B4-BE49-F238E27FC236}">
                <a16:creationId xmlns:a16="http://schemas.microsoft.com/office/drawing/2014/main" id="{E133394B-E46D-4C3E-B9CA-7E0C72EDEAB1}"/>
              </a:ext>
            </a:extLst>
          </p:cNvPr>
          <p:cNvCxnSpPr/>
          <p:nvPr/>
        </p:nvCxnSpPr>
        <p:spPr>
          <a:xfrm>
            <a:off x="2259014" y="1216025"/>
            <a:ext cx="7673975" cy="0"/>
          </a:xfrm>
          <a:prstGeom prst="line">
            <a:avLst/>
          </a:prstGeom>
          <a:ln w="12700" cmpd="sng">
            <a:solidFill>
              <a:srgbClr val="000000"/>
            </a:solidFill>
          </a:ln>
          <a:effectLst/>
        </p:spPr>
        <p:style>
          <a:lnRef idx="2">
            <a:schemeClr val="accent1"/>
          </a:lnRef>
          <a:fillRef idx="0">
            <a:schemeClr val="accent1"/>
          </a:fillRef>
          <a:effectRef idx="1">
            <a:schemeClr val="accent1"/>
          </a:effectRef>
          <a:fontRef idx="minor">
            <a:schemeClr val="tx1"/>
          </a:fontRef>
        </p:style>
      </p:cxnSp>
      <p:sp>
        <p:nvSpPr>
          <p:cNvPr id="14352" name="テキスト ボックス 23">
            <a:extLst>
              <a:ext uri="{FF2B5EF4-FFF2-40B4-BE49-F238E27FC236}">
                <a16:creationId xmlns:a16="http://schemas.microsoft.com/office/drawing/2014/main" id="{B72A3B8C-A42E-459F-AA3A-BD8C534E0EC9}"/>
              </a:ext>
            </a:extLst>
          </p:cNvPr>
          <p:cNvSpPr txBox="1">
            <a:spLocks noChangeArrowheads="1"/>
          </p:cNvSpPr>
          <p:nvPr/>
        </p:nvSpPr>
        <p:spPr bwMode="auto">
          <a:xfrm>
            <a:off x="4016376" y="1365250"/>
            <a:ext cx="5794375" cy="18466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ja-JP" altLang="en-US" sz="1000" dirty="0">
                <a:latin typeface="BIZ UDP明朝 Medium" panose="02020500000000000000" pitchFamily="18" charset="-128"/>
                <a:ea typeface="BIZ UDP明朝 Medium" panose="02020500000000000000" pitchFamily="18" charset="-128"/>
              </a:rPr>
              <a:t>・現在、社会情勢の著しい変化に対し新たな収益モデルを必要としている　千葉県内の「飲食店事業者」「小売り事業者」など。</a:t>
            </a:r>
            <a:endParaRPr lang="en-US" altLang="ja-JP" sz="1000" dirty="0">
              <a:latin typeface="BIZ UDP明朝 Medium" panose="02020500000000000000" pitchFamily="18" charset="-128"/>
              <a:ea typeface="BIZ UDP明朝 Medium" panose="02020500000000000000" pitchFamily="18" charset="-128"/>
            </a:endParaRPr>
          </a:p>
          <a:p>
            <a:pPr>
              <a:spcBef>
                <a:spcPct val="0"/>
              </a:spcBef>
              <a:buFontTx/>
              <a:buNone/>
            </a:pPr>
            <a:r>
              <a:rPr lang="ja-JP" altLang="en-US" sz="1000" dirty="0">
                <a:latin typeface="BIZ UDP明朝 Medium" panose="02020500000000000000" pitchFamily="18" charset="-128"/>
                <a:ea typeface="BIZ UDP明朝 Medium" panose="02020500000000000000" pitchFamily="18" charset="-128"/>
              </a:rPr>
              <a:t>・現在、社会情勢の著しい変化に対し新たな宅配サービスを必要としている　千葉県内の</a:t>
            </a:r>
          </a:p>
          <a:p>
            <a:pPr>
              <a:spcBef>
                <a:spcPct val="0"/>
              </a:spcBef>
              <a:buFontTx/>
              <a:buNone/>
            </a:pPr>
            <a:r>
              <a:rPr lang="ja-JP" altLang="en-US" sz="1000" dirty="0">
                <a:latin typeface="BIZ UDP明朝 Medium" panose="02020500000000000000" pitchFamily="18" charset="-128"/>
                <a:ea typeface="BIZ UDP明朝 Medium" panose="02020500000000000000" pitchFamily="18" charset="-128"/>
              </a:rPr>
              <a:t>「一人暮らし世帯」「千葉の食文化を愛する千葉県民」「千葉の高齢世帯</a:t>
            </a:r>
            <a:r>
              <a:rPr lang="en-US" altLang="ja-JP" sz="1000" dirty="0">
                <a:latin typeface="BIZ UDP明朝 Medium" panose="02020500000000000000" pitchFamily="18" charset="-128"/>
                <a:ea typeface="BIZ UDP明朝 Medium" panose="02020500000000000000" pitchFamily="18" charset="-128"/>
              </a:rPr>
              <a:t>/</a:t>
            </a:r>
            <a:r>
              <a:rPr lang="ja-JP" altLang="en-US" sz="1000" dirty="0">
                <a:latin typeface="BIZ UDP明朝 Medium" panose="02020500000000000000" pitchFamily="18" charset="-128"/>
                <a:ea typeface="BIZ UDP明朝 Medium" panose="02020500000000000000" pitchFamily="18" charset="-128"/>
              </a:rPr>
              <a:t>独居高齢者</a:t>
            </a:r>
            <a:r>
              <a:rPr lang="en-US" altLang="ja-JP" sz="1000" dirty="0">
                <a:latin typeface="BIZ UDP明朝 Medium" panose="02020500000000000000" pitchFamily="18" charset="-128"/>
                <a:ea typeface="BIZ UDP明朝 Medium" panose="02020500000000000000" pitchFamily="18" charset="-128"/>
              </a:rPr>
              <a:t>/</a:t>
            </a:r>
            <a:r>
              <a:rPr lang="ja-JP" altLang="en-US" sz="1000" dirty="0">
                <a:latin typeface="BIZ UDP明朝 Medium" panose="02020500000000000000" pitchFamily="18" charset="-128"/>
                <a:ea typeface="BIZ UDP明朝 Medium" panose="02020500000000000000" pitchFamily="18" charset="-128"/>
              </a:rPr>
              <a:t>」「子育て世代主婦」など。</a:t>
            </a:r>
            <a:endParaRPr lang="en-US" altLang="ja-JP" sz="1000" dirty="0">
              <a:latin typeface="BIZ UDP明朝 Medium" panose="02020500000000000000" pitchFamily="18" charset="-128"/>
              <a:ea typeface="BIZ UDP明朝 Medium" panose="02020500000000000000" pitchFamily="18" charset="-128"/>
            </a:endParaRPr>
          </a:p>
          <a:p>
            <a:pPr>
              <a:spcBef>
                <a:spcPct val="0"/>
              </a:spcBef>
              <a:buFontTx/>
              <a:buNone/>
            </a:pPr>
            <a:r>
              <a:rPr lang="ja-JP" altLang="en-US" sz="1000" dirty="0">
                <a:latin typeface="BIZ UDP明朝 Medium" panose="02020500000000000000" pitchFamily="18" charset="-128"/>
                <a:ea typeface="BIZ UDP明朝 Medium" panose="02020500000000000000" pitchFamily="18" charset="-128"/>
              </a:rPr>
              <a:t>「非正規労働者」「千葉の飲食店などシフトカット対象のパートアルバイト」</a:t>
            </a:r>
          </a:p>
          <a:p>
            <a:pPr>
              <a:spcBef>
                <a:spcPct val="0"/>
              </a:spcBef>
              <a:buFontTx/>
              <a:buNone/>
            </a:pPr>
            <a:r>
              <a:rPr lang="ja-JP" altLang="en-US" sz="1000" dirty="0">
                <a:latin typeface="BIZ UDP明朝 Medium" panose="02020500000000000000" pitchFamily="18" charset="-128"/>
                <a:ea typeface="BIZ UDP明朝 Medium" panose="02020500000000000000" pitchFamily="18" charset="-128"/>
              </a:rPr>
              <a:t>「千葉の奨学金返済などで働く必要のある学生」「失業者」など。</a:t>
            </a:r>
          </a:p>
          <a:p>
            <a:pPr>
              <a:spcBef>
                <a:spcPct val="0"/>
              </a:spcBef>
              <a:buFontTx/>
              <a:buNone/>
            </a:pPr>
            <a:endParaRPr lang="ja-JP" altLang="en-US" sz="1000" dirty="0">
              <a:latin typeface="BIZ UDP明朝 Medium" panose="02020500000000000000" pitchFamily="18" charset="-128"/>
              <a:ea typeface="BIZ UDP明朝 Medium" panose="02020500000000000000" pitchFamily="18" charset="-128"/>
            </a:endParaRPr>
          </a:p>
          <a:p>
            <a:pPr>
              <a:spcBef>
                <a:spcPct val="0"/>
              </a:spcBef>
              <a:buFontTx/>
              <a:buNone/>
            </a:pPr>
            <a:endParaRPr lang="ja-JP" altLang="en-US" sz="1000" dirty="0">
              <a:latin typeface="BIZ UDP明朝 Medium" panose="02020500000000000000" pitchFamily="18" charset="-128"/>
              <a:ea typeface="BIZ UDP明朝 Medium" panose="02020500000000000000" pitchFamily="18" charset="-128"/>
            </a:endParaRPr>
          </a:p>
          <a:p>
            <a:pPr>
              <a:spcBef>
                <a:spcPct val="0"/>
              </a:spcBef>
              <a:buFontTx/>
              <a:buNone/>
            </a:pPr>
            <a:endParaRPr lang="ja-JP" altLang="en-US" sz="1000" dirty="0">
              <a:latin typeface="BIZ UDP明朝 Medium" panose="02020500000000000000" pitchFamily="18" charset="-128"/>
              <a:ea typeface="BIZ UDP明朝 Medium" panose="02020500000000000000" pitchFamily="18" charset="-128"/>
            </a:endParaRPr>
          </a:p>
          <a:p>
            <a:pPr>
              <a:spcBef>
                <a:spcPct val="0"/>
              </a:spcBef>
              <a:buFontTx/>
              <a:buNone/>
            </a:pPr>
            <a:endParaRPr lang="en-US" altLang="ja-JP" sz="1400" b="1" dirty="0">
              <a:latin typeface="メイリオ" panose="020B0604030504040204" pitchFamily="50" charset="-128"/>
              <a:ea typeface="メイリオ" panose="020B0604030504040204" pitchFamily="50" charset="-128"/>
            </a:endParaRPr>
          </a:p>
        </p:txBody>
      </p:sp>
      <p:sp>
        <p:nvSpPr>
          <p:cNvPr id="14353" name="テキスト ボックス 28">
            <a:extLst>
              <a:ext uri="{FF2B5EF4-FFF2-40B4-BE49-F238E27FC236}">
                <a16:creationId xmlns:a16="http://schemas.microsoft.com/office/drawing/2014/main" id="{5EC83FC9-1280-44C2-A5F4-84534CE94B11}"/>
              </a:ext>
            </a:extLst>
          </p:cNvPr>
          <p:cNvSpPr txBox="1">
            <a:spLocks noChangeArrowheads="1"/>
          </p:cNvSpPr>
          <p:nvPr/>
        </p:nvSpPr>
        <p:spPr bwMode="auto">
          <a:xfrm>
            <a:off x="4016376" y="2984500"/>
            <a:ext cx="5794375" cy="1261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ja-JP" altLang="en-US" sz="2800" dirty="0">
                <a:solidFill>
                  <a:srgbClr val="FF3399"/>
                </a:solidFill>
                <a:latin typeface="メイリオ" panose="020B0604030504040204" pitchFamily="50" charset="-128"/>
                <a:ea typeface="メイリオ" panose="020B0604030504040204" pitchFamily="50" charset="-128"/>
              </a:rPr>
              <a:t>・</a:t>
            </a:r>
            <a:r>
              <a:rPr lang="en-US" altLang="ja-JP" sz="2800" dirty="0">
                <a:solidFill>
                  <a:srgbClr val="FF3399"/>
                </a:solidFill>
                <a:latin typeface="メイリオ" panose="020B0604030504040204" pitchFamily="50" charset="-128"/>
                <a:ea typeface="メイリオ" panose="020B0604030504040204" pitchFamily="50" charset="-128"/>
              </a:rPr>
              <a:t>UBER</a:t>
            </a:r>
            <a:r>
              <a:rPr lang="ja-JP" altLang="en-US" sz="2800" dirty="0">
                <a:solidFill>
                  <a:srgbClr val="FF3399"/>
                </a:solidFill>
                <a:latin typeface="メイリオ" panose="020B0604030504040204" pitchFamily="50" charset="-128"/>
                <a:ea typeface="メイリオ" panose="020B0604030504040204" pitchFamily="50" charset="-128"/>
              </a:rPr>
              <a:t>　</a:t>
            </a:r>
            <a:r>
              <a:rPr lang="en-US" altLang="ja-JP" sz="2800" dirty="0">
                <a:solidFill>
                  <a:srgbClr val="FF3399"/>
                </a:solidFill>
                <a:latin typeface="メイリオ" panose="020B0604030504040204" pitchFamily="50" charset="-128"/>
                <a:ea typeface="メイリオ" panose="020B0604030504040204" pitchFamily="50" charset="-128"/>
              </a:rPr>
              <a:t>eats</a:t>
            </a:r>
          </a:p>
          <a:p>
            <a:pPr>
              <a:spcBef>
                <a:spcPct val="0"/>
              </a:spcBef>
              <a:buFontTx/>
              <a:buNone/>
            </a:pPr>
            <a:r>
              <a:rPr lang="ja-JP" altLang="en-US" sz="1600" dirty="0">
                <a:solidFill>
                  <a:srgbClr val="FF3399"/>
                </a:solidFill>
                <a:latin typeface="メイリオ" panose="020B0604030504040204" pitchFamily="50" charset="-128"/>
                <a:ea typeface="メイリオ" panose="020B0604030504040204" pitchFamily="50" charset="-128"/>
              </a:rPr>
              <a:t>・出前館</a:t>
            </a:r>
            <a:endParaRPr lang="en-US" altLang="ja-JP" sz="1600" dirty="0">
              <a:solidFill>
                <a:srgbClr val="FF3399"/>
              </a:solidFill>
              <a:latin typeface="メイリオ" panose="020B0604030504040204" pitchFamily="50" charset="-128"/>
              <a:ea typeface="メイリオ" panose="020B0604030504040204" pitchFamily="50" charset="-128"/>
            </a:endParaRPr>
          </a:p>
          <a:p>
            <a:pPr>
              <a:spcBef>
                <a:spcPct val="0"/>
              </a:spcBef>
              <a:buFontTx/>
              <a:buNone/>
            </a:pPr>
            <a:r>
              <a:rPr lang="ja-JP" altLang="en-US" sz="1600" dirty="0">
                <a:solidFill>
                  <a:srgbClr val="FF3399"/>
                </a:solidFill>
                <a:latin typeface="メイリオ" panose="020B0604030504040204" pitchFamily="50" charset="-128"/>
                <a:ea typeface="メイリオ" panose="020B0604030504040204" pitchFamily="50" charset="-128"/>
              </a:rPr>
              <a:t>・</a:t>
            </a:r>
            <a:r>
              <a:rPr lang="en-US" altLang="ja-JP" sz="1600" dirty="0">
                <a:solidFill>
                  <a:srgbClr val="FF3399"/>
                </a:solidFill>
                <a:latin typeface="メイリオ" panose="020B0604030504040204" pitchFamily="50" charset="-128"/>
                <a:ea typeface="メイリオ" panose="020B0604030504040204" pitchFamily="50" charset="-128"/>
              </a:rPr>
              <a:t>LINE</a:t>
            </a:r>
            <a:r>
              <a:rPr lang="ja-JP" altLang="en-US" sz="1600" dirty="0">
                <a:solidFill>
                  <a:srgbClr val="FF3399"/>
                </a:solidFill>
                <a:latin typeface="メイリオ" panose="020B0604030504040204" pitchFamily="50" charset="-128"/>
                <a:ea typeface="メイリオ" panose="020B0604030504040204" pitchFamily="50" charset="-128"/>
              </a:rPr>
              <a:t>デリマ</a:t>
            </a:r>
            <a:endParaRPr lang="en-US" altLang="ja-JP" sz="1600" b="1" dirty="0">
              <a:latin typeface="メイリオ" panose="020B0604030504040204" pitchFamily="50" charset="-128"/>
              <a:ea typeface="メイリオ" panose="020B0604030504040204" pitchFamily="50" charset="-128"/>
            </a:endParaRPr>
          </a:p>
          <a:p>
            <a:pPr>
              <a:spcBef>
                <a:spcPct val="0"/>
              </a:spcBef>
              <a:buFontTx/>
              <a:buNone/>
            </a:pPr>
            <a:endParaRPr lang="en-US" altLang="ja-JP" sz="1600" b="1" dirty="0">
              <a:latin typeface="メイリオ" panose="020B0604030504040204" pitchFamily="50" charset="-128"/>
              <a:ea typeface="メイリオ" panose="020B0604030504040204" pitchFamily="50" charset="-128"/>
            </a:endParaRPr>
          </a:p>
        </p:txBody>
      </p:sp>
      <p:sp>
        <p:nvSpPr>
          <p:cNvPr id="14354" name="テキスト ボックス 30">
            <a:extLst>
              <a:ext uri="{FF2B5EF4-FFF2-40B4-BE49-F238E27FC236}">
                <a16:creationId xmlns:a16="http://schemas.microsoft.com/office/drawing/2014/main" id="{1C0D5DC2-591C-48B4-87BA-6A184DE88600}"/>
              </a:ext>
            </a:extLst>
          </p:cNvPr>
          <p:cNvSpPr txBox="1">
            <a:spLocks noChangeArrowheads="1"/>
          </p:cNvSpPr>
          <p:nvPr/>
        </p:nvSpPr>
        <p:spPr bwMode="auto">
          <a:xfrm>
            <a:off x="3940175" y="4565650"/>
            <a:ext cx="5792788"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ja-JP" altLang="en-US" sz="1600" dirty="0">
                <a:solidFill>
                  <a:srgbClr val="FF3399"/>
                </a:solidFill>
                <a:latin typeface="メイリオ" panose="020B0604030504040204" pitchFamily="50" charset="-128"/>
                <a:ea typeface="メイリオ" panose="020B0604030504040204" pitchFamily="50" charset="-128"/>
              </a:rPr>
              <a:t>・千葉限定の宅配サービスアプリ</a:t>
            </a:r>
            <a:endParaRPr lang="en-US" altLang="ja-JP" sz="1600" dirty="0">
              <a:solidFill>
                <a:srgbClr val="FF3399"/>
              </a:solidFill>
              <a:latin typeface="メイリオ" panose="020B0604030504040204" pitchFamily="50" charset="-128"/>
              <a:ea typeface="メイリオ" panose="020B0604030504040204" pitchFamily="50" charset="-128"/>
            </a:endParaRPr>
          </a:p>
          <a:p>
            <a:pPr>
              <a:spcBef>
                <a:spcPct val="0"/>
              </a:spcBef>
              <a:buFontTx/>
              <a:buNone/>
            </a:pPr>
            <a:r>
              <a:rPr lang="ja-JP" altLang="en-US" sz="1600" dirty="0">
                <a:latin typeface="メイリオ" panose="020B0604030504040204" pitchFamily="50" charset="-128"/>
                <a:ea typeface="メイリオ" panose="020B0604030504040204" pitchFamily="50" charset="-128"/>
              </a:rPr>
              <a:t>・様々な経営経験ノウハウ</a:t>
            </a:r>
            <a:endParaRPr lang="en-US" altLang="ja-JP" sz="1600" dirty="0">
              <a:latin typeface="メイリオ" panose="020B0604030504040204" pitchFamily="50" charset="-128"/>
              <a:ea typeface="メイリオ" panose="020B0604030504040204" pitchFamily="50" charset="-128"/>
            </a:endParaRPr>
          </a:p>
          <a:p>
            <a:pPr>
              <a:spcBef>
                <a:spcPct val="0"/>
              </a:spcBef>
              <a:buFontTx/>
              <a:buNone/>
            </a:pPr>
            <a:r>
              <a:rPr lang="ja-JP" altLang="en-US" sz="1600" dirty="0">
                <a:latin typeface="メイリオ" panose="020B0604030504040204" pitchFamily="50" charset="-128"/>
                <a:ea typeface="メイリオ" panose="020B0604030504040204" pitchFamily="50" charset="-128"/>
              </a:rPr>
              <a:t>・千葉県に特化した人脈</a:t>
            </a:r>
            <a:endParaRPr lang="en-US" altLang="ja-JP" sz="1600" dirty="0">
              <a:latin typeface="メイリオ" panose="020B0604030504040204" pitchFamily="50" charset="-128"/>
              <a:ea typeface="メイリオ" panose="020B0604030504040204" pitchFamily="50" charset="-128"/>
            </a:endParaRPr>
          </a:p>
          <a:p>
            <a:pPr>
              <a:spcBef>
                <a:spcPct val="0"/>
              </a:spcBef>
              <a:buFontTx/>
              <a:buNone/>
            </a:pPr>
            <a:r>
              <a:rPr lang="ja-JP" altLang="en-US" sz="1600" dirty="0">
                <a:solidFill>
                  <a:srgbClr val="FF3399"/>
                </a:solidFill>
                <a:latin typeface="メイリオ" panose="020B0604030504040204" pitchFamily="50" charset="-128"/>
                <a:ea typeface="メイリオ" panose="020B0604030504040204" pitchFamily="50" charset="-128"/>
              </a:rPr>
              <a:t>・固定費が低い、</a:t>
            </a:r>
            <a:endParaRPr lang="en-US" altLang="ja-JP" sz="1600" dirty="0">
              <a:solidFill>
                <a:srgbClr val="FF3399"/>
              </a:solidFill>
              <a:latin typeface="メイリオ" panose="020B0604030504040204" pitchFamily="50" charset="-128"/>
              <a:ea typeface="メイリオ" panose="020B0604030504040204" pitchFamily="50" charset="-128"/>
            </a:endParaRPr>
          </a:p>
          <a:p>
            <a:pPr>
              <a:spcBef>
                <a:spcPct val="0"/>
              </a:spcBef>
              <a:buFontTx/>
              <a:buNone/>
            </a:pPr>
            <a:r>
              <a:rPr lang="ja-JP" altLang="en-US" sz="1600" dirty="0">
                <a:solidFill>
                  <a:srgbClr val="FF3399"/>
                </a:solidFill>
                <a:latin typeface="メイリオ" panose="020B0604030504040204" pitchFamily="50" charset="-128"/>
                <a:ea typeface="メイリオ" panose="020B0604030504040204" pitchFamily="50" charset="-128"/>
              </a:rPr>
              <a:t>・利用者ハードルの低い価格設定（事業者及び労働者）</a:t>
            </a:r>
            <a:endParaRPr lang="en-US" altLang="ja-JP" sz="1600" dirty="0">
              <a:solidFill>
                <a:srgbClr val="FF3399"/>
              </a:solidFill>
              <a:latin typeface="メイリオ" panose="020B0604030504040204" pitchFamily="50" charset="-128"/>
              <a:ea typeface="メイリオ" panose="020B0604030504040204" pitchFamily="50" charset="-128"/>
            </a:endParaRPr>
          </a:p>
          <a:p>
            <a:pPr>
              <a:spcBef>
                <a:spcPct val="0"/>
              </a:spcBef>
              <a:buFontTx/>
              <a:buNone/>
            </a:pPr>
            <a:r>
              <a:rPr lang="ja-JP" altLang="en-US" sz="1600" dirty="0">
                <a:solidFill>
                  <a:srgbClr val="FF3399"/>
                </a:solidFill>
                <a:latin typeface="メイリオ" panose="020B0604030504040204" pitchFamily="50" charset="-128"/>
                <a:ea typeface="メイリオ" panose="020B0604030504040204" pitchFamily="50" charset="-128"/>
              </a:rPr>
              <a:t>・</a:t>
            </a:r>
            <a:endParaRPr lang="en-US" altLang="ja-JP" sz="1600" dirty="0">
              <a:solidFill>
                <a:srgbClr val="FF3399"/>
              </a:solidFill>
              <a:latin typeface="メイリオ" panose="020B0604030504040204" pitchFamily="50" charset="-128"/>
              <a:ea typeface="メイリオ" panose="020B0604030504040204" pitchFamily="50" charset="-128"/>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 name="正方形/長方形 118">
            <a:extLst>
              <a:ext uri="{FF2B5EF4-FFF2-40B4-BE49-F238E27FC236}">
                <a16:creationId xmlns:a16="http://schemas.microsoft.com/office/drawing/2014/main" id="{B74C6EC7-CE5C-4C75-922B-DE2DD2588C85}"/>
              </a:ext>
            </a:extLst>
          </p:cNvPr>
          <p:cNvSpPr/>
          <p:nvPr/>
        </p:nvSpPr>
        <p:spPr>
          <a:xfrm>
            <a:off x="2117726" y="1217614"/>
            <a:ext cx="2011363" cy="4662487"/>
          </a:xfrm>
          <a:prstGeom prst="rect">
            <a:avLst/>
          </a:prstGeom>
          <a:solidFill>
            <a:schemeClr val="accent6">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ja-JP" altLang="en-US"/>
          </a:p>
        </p:txBody>
      </p:sp>
      <p:sp>
        <p:nvSpPr>
          <p:cNvPr id="4" name="正方形/長方形 3">
            <a:extLst>
              <a:ext uri="{FF2B5EF4-FFF2-40B4-BE49-F238E27FC236}">
                <a16:creationId xmlns:a16="http://schemas.microsoft.com/office/drawing/2014/main" id="{D7F76EEE-3311-4EF7-93FF-67ABBC33335A}"/>
              </a:ext>
            </a:extLst>
          </p:cNvPr>
          <p:cNvSpPr/>
          <p:nvPr/>
        </p:nvSpPr>
        <p:spPr>
          <a:xfrm>
            <a:off x="1524000" y="263525"/>
            <a:ext cx="9144000" cy="527050"/>
          </a:xfrm>
          <a:prstGeom prst="rect">
            <a:avLst/>
          </a:prstGeom>
          <a:gradFill flip="none" rotWithShape="1">
            <a:gsLst>
              <a:gs pos="0">
                <a:srgbClr val="E8805F"/>
              </a:gs>
              <a:gs pos="100000">
                <a:srgbClr val="F89174"/>
              </a:gs>
            </a:gsLst>
            <a:lin ang="4080000" scaled="0"/>
            <a:tileRect/>
          </a:gradFill>
          <a:ln>
            <a:noFill/>
          </a:ln>
          <a:effectLst>
            <a:outerShdw blurRad="127000" dist="12700" dir="5400000" algn="t" rotWithShape="0">
              <a:schemeClr val="tx1">
                <a:lumMod val="65000"/>
                <a:lumOff val="35000"/>
                <a:alpha val="30000"/>
              </a:schemeClr>
            </a:outerShdw>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ja-JP" altLang="en-US" dirty="0"/>
          </a:p>
        </p:txBody>
      </p:sp>
      <p:sp>
        <p:nvSpPr>
          <p:cNvPr id="5" name="テキスト ボックス 4">
            <a:extLst>
              <a:ext uri="{FF2B5EF4-FFF2-40B4-BE49-F238E27FC236}">
                <a16:creationId xmlns:a16="http://schemas.microsoft.com/office/drawing/2014/main" id="{C4BCD316-50E1-4092-BD91-825C6AC8FFD7}"/>
              </a:ext>
            </a:extLst>
          </p:cNvPr>
          <p:cNvSpPr txBox="1"/>
          <p:nvPr/>
        </p:nvSpPr>
        <p:spPr>
          <a:xfrm>
            <a:off x="1619251" y="342900"/>
            <a:ext cx="415925" cy="368300"/>
          </a:xfrm>
          <a:prstGeom prst="rect">
            <a:avLst/>
          </a:prstGeom>
          <a:noFill/>
        </p:spPr>
        <p:txBody>
          <a:bodyPr wrap="none" anchor="ctr">
            <a:spAutoFit/>
          </a:bodyPr>
          <a:lstStyle/>
          <a:p>
            <a:pPr>
              <a:defRPr/>
            </a:pPr>
            <a:r>
              <a:rPr lang="en-US" altLang="ja-JP" dirty="0">
                <a:solidFill>
                  <a:schemeClr val="accent6">
                    <a:lumMod val="40000"/>
                    <a:lumOff val="60000"/>
                  </a:schemeClr>
                </a:solidFill>
                <a:latin typeface="メイリオ"/>
                <a:ea typeface="メイリオ"/>
                <a:cs typeface="メイリオ"/>
              </a:rPr>
              <a:t>●</a:t>
            </a:r>
            <a:endParaRPr lang="ja-JP" altLang="en-US" dirty="0">
              <a:solidFill>
                <a:schemeClr val="accent6">
                  <a:lumMod val="40000"/>
                  <a:lumOff val="60000"/>
                </a:schemeClr>
              </a:solidFill>
              <a:latin typeface="メイリオ"/>
              <a:ea typeface="メイリオ"/>
              <a:cs typeface="メイリオ"/>
            </a:endParaRPr>
          </a:p>
        </p:txBody>
      </p:sp>
      <p:sp>
        <p:nvSpPr>
          <p:cNvPr id="57" name="正方形/長方形 56">
            <a:extLst>
              <a:ext uri="{FF2B5EF4-FFF2-40B4-BE49-F238E27FC236}">
                <a16:creationId xmlns:a16="http://schemas.microsoft.com/office/drawing/2014/main" id="{468FDAE7-8EDF-41DF-AD76-9E95DBCB2EB2}"/>
              </a:ext>
            </a:extLst>
          </p:cNvPr>
          <p:cNvSpPr/>
          <p:nvPr/>
        </p:nvSpPr>
        <p:spPr>
          <a:xfrm>
            <a:off x="1524000" y="6311901"/>
            <a:ext cx="9144000" cy="282575"/>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ja-JP" altLang="en-US" dirty="0"/>
          </a:p>
        </p:txBody>
      </p:sp>
      <p:sp>
        <p:nvSpPr>
          <p:cNvPr id="59" name="テキスト ボックス 58">
            <a:extLst>
              <a:ext uri="{FF2B5EF4-FFF2-40B4-BE49-F238E27FC236}">
                <a16:creationId xmlns:a16="http://schemas.microsoft.com/office/drawing/2014/main" id="{E7851150-B97E-4175-9C52-BCB4EF63A3ED}"/>
              </a:ext>
            </a:extLst>
          </p:cNvPr>
          <p:cNvSpPr txBox="1"/>
          <p:nvPr/>
        </p:nvSpPr>
        <p:spPr>
          <a:xfrm>
            <a:off x="5483225" y="6342063"/>
            <a:ext cx="1225550" cy="220662"/>
          </a:xfrm>
          <a:prstGeom prst="rect">
            <a:avLst/>
          </a:prstGeom>
          <a:noFill/>
        </p:spPr>
        <p:txBody>
          <a:bodyPr wrap="none" anchor="ctr">
            <a:spAutoFit/>
          </a:bodyPr>
          <a:lstStyle/>
          <a:p>
            <a:pPr algn="ctr">
              <a:defRPr/>
            </a:pPr>
            <a:r>
              <a:rPr lang="en-US" altLang="ja-JP" sz="831" dirty="0">
                <a:solidFill>
                  <a:schemeClr val="tx1">
                    <a:lumMod val="65000"/>
                    <a:lumOff val="35000"/>
                  </a:schemeClr>
                </a:solidFill>
                <a:latin typeface="メイリオ"/>
                <a:ea typeface="メイリオ"/>
                <a:cs typeface="メイリオ"/>
              </a:rPr>
              <a:t>©</a:t>
            </a:r>
            <a:r>
              <a:rPr lang="ja-JP" altLang="en-US" sz="831" dirty="0">
                <a:solidFill>
                  <a:schemeClr val="tx1">
                    <a:lumMod val="65000"/>
                    <a:lumOff val="35000"/>
                  </a:schemeClr>
                </a:solidFill>
                <a:latin typeface="メイリオ"/>
                <a:ea typeface="メイリオ"/>
                <a:cs typeface="メイリオ"/>
              </a:rPr>
              <a:t> </a:t>
            </a:r>
            <a:r>
              <a:rPr lang="en-US" altLang="ja-JP" sz="831" dirty="0">
                <a:solidFill>
                  <a:schemeClr val="tx1">
                    <a:lumMod val="65000"/>
                    <a:lumOff val="35000"/>
                  </a:schemeClr>
                </a:solidFill>
                <a:latin typeface="メイリオ"/>
                <a:ea typeface="メイリオ"/>
                <a:cs typeface="メイリオ"/>
              </a:rPr>
              <a:t>2017</a:t>
            </a:r>
            <a:r>
              <a:rPr lang="ja-JP" altLang="en-US" sz="831" dirty="0">
                <a:solidFill>
                  <a:schemeClr val="tx1">
                    <a:lumMod val="65000"/>
                    <a:lumOff val="35000"/>
                  </a:schemeClr>
                </a:solidFill>
                <a:latin typeface="メイリオ"/>
                <a:ea typeface="メイリオ"/>
                <a:cs typeface="メイリオ"/>
              </a:rPr>
              <a:t> ひらめき</a:t>
            </a:r>
            <a:r>
              <a:rPr lang="en-US" altLang="ja-JP" sz="831" dirty="0">
                <a:solidFill>
                  <a:schemeClr val="tx1">
                    <a:lumMod val="65000"/>
                    <a:lumOff val="35000"/>
                  </a:schemeClr>
                </a:solidFill>
                <a:latin typeface="メイリオ"/>
                <a:ea typeface="メイリオ"/>
                <a:cs typeface="メイリオ"/>
              </a:rPr>
              <a:t>EX.</a:t>
            </a:r>
            <a:endParaRPr lang="ja-JP" altLang="en-US" sz="831" dirty="0">
              <a:solidFill>
                <a:schemeClr val="tx1">
                  <a:lumMod val="65000"/>
                  <a:lumOff val="35000"/>
                </a:schemeClr>
              </a:solidFill>
              <a:latin typeface="メイリオ"/>
              <a:ea typeface="メイリオ"/>
              <a:cs typeface="メイリオ"/>
            </a:endParaRPr>
          </a:p>
        </p:txBody>
      </p:sp>
      <p:sp>
        <p:nvSpPr>
          <p:cNvPr id="13319" name="テキスト ボックス 30">
            <a:extLst>
              <a:ext uri="{FF2B5EF4-FFF2-40B4-BE49-F238E27FC236}">
                <a16:creationId xmlns:a16="http://schemas.microsoft.com/office/drawing/2014/main" id="{1CF94DE2-2838-4680-8B1D-C19A884B7547}"/>
              </a:ext>
            </a:extLst>
          </p:cNvPr>
          <p:cNvSpPr txBox="1">
            <a:spLocks noChangeArrowheads="1"/>
          </p:cNvSpPr>
          <p:nvPr/>
        </p:nvSpPr>
        <p:spPr bwMode="auto">
          <a:xfrm>
            <a:off x="1938338" y="342900"/>
            <a:ext cx="9271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ja-JP" altLang="en-US" sz="1800">
                <a:solidFill>
                  <a:schemeClr val="bg1"/>
                </a:solidFill>
                <a:latin typeface="メイリオ" panose="020B0604030504040204" pitchFamily="50" charset="-128"/>
                <a:ea typeface="メイリオ" panose="020B0604030504040204" pitchFamily="50" charset="-128"/>
              </a:rPr>
              <a:t>4</a:t>
            </a:r>
            <a:r>
              <a:rPr lang="en-US" altLang="ja-JP" sz="1800">
                <a:solidFill>
                  <a:schemeClr val="bg1"/>
                </a:solidFill>
                <a:latin typeface="メイリオ" panose="020B0604030504040204" pitchFamily="50" charset="-128"/>
                <a:ea typeface="メイリオ" panose="020B0604030504040204" pitchFamily="50" charset="-128"/>
              </a:rPr>
              <a:t>P</a:t>
            </a:r>
            <a:r>
              <a:rPr lang="en-US" altLang="en-US" sz="1800">
                <a:solidFill>
                  <a:schemeClr val="bg1"/>
                </a:solidFill>
                <a:latin typeface="メイリオ" panose="020B0604030504040204" pitchFamily="50" charset="-128"/>
                <a:ea typeface="メイリオ" panose="020B0604030504040204" pitchFamily="50" charset="-128"/>
              </a:rPr>
              <a:t>分析</a:t>
            </a:r>
            <a:endParaRPr lang="ja-JP" altLang="en-US" sz="1800">
              <a:solidFill>
                <a:schemeClr val="bg1"/>
              </a:solidFill>
              <a:latin typeface="メイリオ" panose="020B0604030504040204" pitchFamily="50" charset="-128"/>
              <a:ea typeface="メイリオ" panose="020B0604030504040204" pitchFamily="50" charset="-128"/>
            </a:endParaRPr>
          </a:p>
        </p:txBody>
      </p:sp>
      <p:cxnSp>
        <p:nvCxnSpPr>
          <p:cNvPr id="70" name="直線コネクタ 69">
            <a:extLst>
              <a:ext uri="{FF2B5EF4-FFF2-40B4-BE49-F238E27FC236}">
                <a16:creationId xmlns:a16="http://schemas.microsoft.com/office/drawing/2014/main" id="{D481BF44-EDD1-4AEF-9DE9-8A4BE2413592}"/>
              </a:ext>
            </a:extLst>
          </p:cNvPr>
          <p:cNvCxnSpPr/>
          <p:nvPr/>
        </p:nvCxnSpPr>
        <p:spPr>
          <a:xfrm>
            <a:off x="4129088" y="1217614"/>
            <a:ext cx="0" cy="4662487"/>
          </a:xfrm>
          <a:prstGeom prst="line">
            <a:avLst/>
          </a:prstGeom>
          <a:ln w="12700" cmpd="sng">
            <a:solidFill>
              <a:srgbClr val="404040"/>
            </a:solidFill>
          </a:ln>
          <a:effectLst/>
        </p:spPr>
        <p:style>
          <a:lnRef idx="2">
            <a:schemeClr val="accent1"/>
          </a:lnRef>
          <a:fillRef idx="0">
            <a:schemeClr val="accent1"/>
          </a:fillRef>
          <a:effectRef idx="1">
            <a:schemeClr val="accent1"/>
          </a:effectRef>
          <a:fontRef idx="minor">
            <a:schemeClr val="tx1"/>
          </a:fontRef>
        </p:style>
      </p:cxnSp>
      <p:cxnSp>
        <p:nvCxnSpPr>
          <p:cNvPr id="72" name="直線コネクタ 71">
            <a:extLst>
              <a:ext uri="{FF2B5EF4-FFF2-40B4-BE49-F238E27FC236}">
                <a16:creationId xmlns:a16="http://schemas.microsoft.com/office/drawing/2014/main" id="{D26A4C02-B08A-4D1D-B83F-0870C492D9D5}"/>
              </a:ext>
            </a:extLst>
          </p:cNvPr>
          <p:cNvCxnSpPr/>
          <p:nvPr/>
        </p:nvCxnSpPr>
        <p:spPr>
          <a:xfrm flipH="1">
            <a:off x="10066338" y="1217614"/>
            <a:ext cx="0" cy="4662487"/>
          </a:xfrm>
          <a:prstGeom prst="line">
            <a:avLst/>
          </a:prstGeom>
          <a:ln w="12700" cmpd="sng">
            <a:solidFill>
              <a:srgbClr val="404040"/>
            </a:solidFill>
          </a:ln>
          <a:effectLst/>
        </p:spPr>
        <p:style>
          <a:lnRef idx="2">
            <a:schemeClr val="accent1"/>
          </a:lnRef>
          <a:fillRef idx="0">
            <a:schemeClr val="accent1"/>
          </a:fillRef>
          <a:effectRef idx="1">
            <a:schemeClr val="accent1"/>
          </a:effectRef>
          <a:fontRef idx="minor">
            <a:schemeClr val="tx1"/>
          </a:fontRef>
        </p:style>
      </p:cxnSp>
      <p:cxnSp>
        <p:nvCxnSpPr>
          <p:cNvPr id="73" name="直線コネクタ 72">
            <a:extLst>
              <a:ext uri="{FF2B5EF4-FFF2-40B4-BE49-F238E27FC236}">
                <a16:creationId xmlns:a16="http://schemas.microsoft.com/office/drawing/2014/main" id="{D262B944-CB9B-4152-8C00-B59BD9AA84EA}"/>
              </a:ext>
            </a:extLst>
          </p:cNvPr>
          <p:cNvCxnSpPr/>
          <p:nvPr/>
        </p:nvCxnSpPr>
        <p:spPr>
          <a:xfrm>
            <a:off x="2117725" y="2382838"/>
            <a:ext cx="7956550" cy="0"/>
          </a:xfrm>
          <a:prstGeom prst="line">
            <a:avLst/>
          </a:prstGeom>
          <a:ln w="12700" cmpd="sng">
            <a:solidFill>
              <a:srgbClr val="404040"/>
            </a:solidFill>
          </a:ln>
          <a:effectLst/>
        </p:spPr>
        <p:style>
          <a:lnRef idx="2">
            <a:schemeClr val="accent1"/>
          </a:lnRef>
          <a:fillRef idx="0">
            <a:schemeClr val="accent1"/>
          </a:fillRef>
          <a:effectRef idx="1">
            <a:schemeClr val="accent1"/>
          </a:effectRef>
          <a:fontRef idx="minor">
            <a:schemeClr val="tx1"/>
          </a:fontRef>
        </p:style>
      </p:cxnSp>
      <p:cxnSp>
        <p:nvCxnSpPr>
          <p:cNvPr id="74" name="直線コネクタ 73">
            <a:extLst>
              <a:ext uri="{FF2B5EF4-FFF2-40B4-BE49-F238E27FC236}">
                <a16:creationId xmlns:a16="http://schemas.microsoft.com/office/drawing/2014/main" id="{CB63B927-2032-4E24-8796-D41C13C72629}"/>
              </a:ext>
            </a:extLst>
          </p:cNvPr>
          <p:cNvCxnSpPr/>
          <p:nvPr/>
        </p:nvCxnSpPr>
        <p:spPr>
          <a:xfrm>
            <a:off x="2117725" y="5880100"/>
            <a:ext cx="7956550" cy="0"/>
          </a:xfrm>
          <a:prstGeom prst="line">
            <a:avLst/>
          </a:prstGeom>
          <a:ln w="12700" cmpd="sng">
            <a:solidFill>
              <a:srgbClr val="404040"/>
            </a:solidFill>
          </a:ln>
          <a:effectLst/>
        </p:spPr>
        <p:style>
          <a:lnRef idx="2">
            <a:schemeClr val="accent1"/>
          </a:lnRef>
          <a:fillRef idx="0">
            <a:schemeClr val="accent1"/>
          </a:fillRef>
          <a:effectRef idx="1">
            <a:schemeClr val="accent1"/>
          </a:effectRef>
          <a:fontRef idx="minor">
            <a:schemeClr val="tx1"/>
          </a:fontRef>
        </p:style>
      </p:cxnSp>
      <p:cxnSp>
        <p:nvCxnSpPr>
          <p:cNvPr id="75" name="直線コネクタ 74">
            <a:extLst>
              <a:ext uri="{FF2B5EF4-FFF2-40B4-BE49-F238E27FC236}">
                <a16:creationId xmlns:a16="http://schemas.microsoft.com/office/drawing/2014/main" id="{D30CD9AE-B10F-4AC8-9304-F450E6406EB4}"/>
              </a:ext>
            </a:extLst>
          </p:cNvPr>
          <p:cNvCxnSpPr/>
          <p:nvPr/>
        </p:nvCxnSpPr>
        <p:spPr>
          <a:xfrm>
            <a:off x="2117726" y="1217613"/>
            <a:ext cx="7948613" cy="0"/>
          </a:xfrm>
          <a:prstGeom prst="line">
            <a:avLst/>
          </a:prstGeom>
          <a:ln w="12700" cmpd="sng">
            <a:solidFill>
              <a:srgbClr val="404040"/>
            </a:solidFill>
          </a:ln>
          <a:effectLst/>
        </p:spPr>
        <p:style>
          <a:lnRef idx="2">
            <a:schemeClr val="accent1"/>
          </a:lnRef>
          <a:fillRef idx="0">
            <a:schemeClr val="accent1"/>
          </a:fillRef>
          <a:effectRef idx="1">
            <a:schemeClr val="accent1"/>
          </a:effectRef>
          <a:fontRef idx="minor">
            <a:schemeClr val="tx1"/>
          </a:fontRef>
        </p:style>
      </p:cxnSp>
      <p:cxnSp>
        <p:nvCxnSpPr>
          <p:cNvPr id="71" name="直線コネクタ 70">
            <a:extLst>
              <a:ext uri="{FF2B5EF4-FFF2-40B4-BE49-F238E27FC236}">
                <a16:creationId xmlns:a16="http://schemas.microsoft.com/office/drawing/2014/main" id="{ED019A41-CC57-45BC-9671-4CAE3ADC94C6}"/>
              </a:ext>
            </a:extLst>
          </p:cNvPr>
          <p:cNvCxnSpPr/>
          <p:nvPr/>
        </p:nvCxnSpPr>
        <p:spPr>
          <a:xfrm>
            <a:off x="2117725" y="1217614"/>
            <a:ext cx="0" cy="4662487"/>
          </a:xfrm>
          <a:prstGeom prst="line">
            <a:avLst/>
          </a:prstGeom>
          <a:ln w="12700" cmpd="sng">
            <a:solidFill>
              <a:srgbClr val="404040"/>
            </a:solidFill>
          </a:ln>
          <a:effectLst/>
        </p:spPr>
        <p:style>
          <a:lnRef idx="2">
            <a:schemeClr val="accent1"/>
          </a:lnRef>
          <a:fillRef idx="0">
            <a:schemeClr val="accent1"/>
          </a:fillRef>
          <a:effectRef idx="1">
            <a:schemeClr val="accent1"/>
          </a:effectRef>
          <a:fontRef idx="minor">
            <a:schemeClr val="tx1"/>
          </a:fontRef>
        </p:style>
      </p:cxnSp>
      <p:cxnSp>
        <p:nvCxnSpPr>
          <p:cNvPr id="118" name="直線コネクタ 117">
            <a:extLst>
              <a:ext uri="{FF2B5EF4-FFF2-40B4-BE49-F238E27FC236}">
                <a16:creationId xmlns:a16="http://schemas.microsoft.com/office/drawing/2014/main" id="{779AEDAA-C6B7-4174-B825-E85E321A738B}"/>
              </a:ext>
            </a:extLst>
          </p:cNvPr>
          <p:cNvCxnSpPr/>
          <p:nvPr/>
        </p:nvCxnSpPr>
        <p:spPr>
          <a:xfrm>
            <a:off x="2108200" y="4714875"/>
            <a:ext cx="7958138" cy="0"/>
          </a:xfrm>
          <a:prstGeom prst="line">
            <a:avLst/>
          </a:prstGeom>
          <a:ln w="12700" cmpd="sng">
            <a:solidFill>
              <a:srgbClr val="404040"/>
            </a:solidFill>
          </a:ln>
          <a:effectLst/>
        </p:spPr>
        <p:style>
          <a:lnRef idx="2">
            <a:schemeClr val="accent1"/>
          </a:lnRef>
          <a:fillRef idx="0">
            <a:schemeClr val="accent1"/>
          </a:fillRef>
          <a:effectRef idx="1">
            <a:schemeClr val="accent1"/>
          </a:effectRef>
          <a:fontRef idx="minor">
            <a:schemeClr val="tx1"/>
          </a:fontRef>
        </p:style>
      </p:cxnSp>
      <p:grpSp>
        <p:nvGrpSpPr>
          <p:cNvPr id="13327" name="図形グループ 1">
            <a:extLst>
              <a:ext uri="{FF2B5EF4-FFF2-40B4-BE49-F238E27FC236}">
                <a16:creationId xmlns:a16="http://schemas.microsoft.com/office/drawing/2014/main" id="{F98B2C36-9699-4291-AC98-9EDC228E64AE}"/>
              </a:ext>
            </a:extLst>
          </p:cNvPr>
          <p:cNvGrpSpPr>
            <a:grpSpLocks/>
          </p:cNvGrpSpPr>
          <p:nvPr/>
        </p:nvGrpSpPr>
        <p:grpSpPr bwMode="auto">
          <a:xfrm>
            <a:off x="2722563" y="1524001"/>
            <a:ext cx="800100" cy="561975"/>
            <a:chOff x="1298857" y="1268354"/>
            <a:chExt cx="866905" cy="608758"/>
          </a:xfrm>
        </p:grpSpPr>
        <p:sp>
          <p:nvSpPr>
            <p:cNvPr id="120" name="テキスト ボックス 119">
              <a:extLst>
                <a:ext uri="{FF2B5EF4-FFF2-40B4-BE49-F238E27FC236}">
                  <a16:creationId xmlns:a16="http://schemas.microsoft.com/office/drawing/2014/main" id="{9AB4539E-5777-4F0B-B163-A74573778E60}"/>
                </a:ext>
              </a:extLst>
            </p:cNvPr>
            <p:cNvSpPr txBox="1"/>
            <p:nvPr/>
          </p:nvSpPr>
          <p:spPr>
            <a:xfrm>
              <a:off x="1427860" y="1268354"/>
              <a:ext cx="608898" cy="345651"/>
            </a:xfrm>
            <a:prstGeom prst="rect">
              <a:avLst/>
            </a:prstGeom>
            <a:noFill/>
          </p:spPr>
          <p:txBody>
            <a:bodyPr wrap="none">
              <a:spAutoFit/>
            </a:bodyPr>
            <a:lstStyle/>
            <a:p>
              <a:pPr algn="ctr">
                <a:defRPr/>
              </a:pPr>
              <a:r>
                <a:rPr lang="ja-JP" altLang="en-US" sz="1477" dirty="0">
                  <a:solidFill>
                    <a:srgbClr val="404040"/>
                  </a:solidFill>
                  <a:latin typeface="メイリオ"/>
                  <a:ea typeface="メイリオ"/>
                  <a:cs typeface="メイリオ"/>
                </a:rPr>
                <a:t>製品</a:t>
              </a:r>
            </a:p>
          </p:txBody>
        </p:sp>
        <p:sp>
          <p:nvSpPr>
            <p:cNvPr id="121" name="テキスト ボックス 120">
              <a:extLst>
                <a:ext uri="{FF2B5EF4-FFF2-40B4-BE49-F238E27FC236}">
                  <a16:creationId xmlns:a16="http://schemas.microsoft.com/office/drawing/2014/main" id="{765922EB-623E-4C9A-9874-C6E55F192319}"/>
                </a:ext>
              </a:extLst>
            </p:cNvPr>
            <p:cNvSpPr txBox="1"/>
            <p:nvPr/>
          </p:nvSpPr>
          <p:spPr>
            <a:xfrm>
              <a:off x="1298857" y="1562416"/>
              <a:ext cx="866905" cy="314696"/>
            </a:xfrm>
            <a:prstGeom prst="rect">
              <a:avLst/>
            </a:prstGeom>
            <a:noFill/>
          </p:spPr>
          <p:txBody>
            <a:bodyPr wrap="none">
              <a:spAutoFit/>
            </a:bodyPr>
            <a:lstStyle/>
            <a:p>
              <a:pPr algn="ctr">
                <a:defRPr/>
              </a:pPr>
              <a:r>
                <a:rPr lang="en-US" altLang="ja-JP" sz="1292" dirty="0">
                  <a:solidFill>
                    <a:srgbClr val="404040"/>
                  </a:solidFill>
                  <a:latin typeface="メイリオ"/>
                  <a:ea typeface="メイリオ"/>
                  <a:cs typeface="メイリオ"/>
                </a:rPr>
                <a:t>Product</a:t>
              </a:r>
              <a:endParaRPr lang="ja-JP" altLang="en-US" sz="1477" dirty="0">
                <a:solidFill>
                  <a:srgbClr val="404040"/>
                </a:solidFill>
                <a:latin typeface="メイリオ"/>
                <a:ea typeface="メイリオ"/>
                <a:cs typeface="メイリオ"/>
              </a:endParaRPr>
            </a:p>
          </p:txBody>
        </p:sp>
      </p:grpSp>
      <p:grpSp>
        <p:nvGrpSpPr>
          <p:cNvPr id="13328" name="図形グループ 2">
            <a:extLst>
              <a:ext uri="{FF2B5EF4-FFF2-40B4-BE49-F238E27FC236}">
                <a16:creationId xmlns:a16="http://schemas.microsoft.com/office/drawing/2014/main" id="{EC7981DD-273E-4C93-94A3-690BAC2417F9}"/>
              </a:ext>
            </a:extLst>
          </p:cNvPr>
          <p:cNvGrpSpPr>
            <a:grpSpLocks/>
          </p:cNvGrpSpPr>
          <p:nvPr/>
        </p:nvGrpSpPr>
        <p:grpSpPr bwMode="auto">
          <a:xfrm>
            <a:off x="2822576" y="3854451"/>
            <a:ext cx="601663" cy="561975"/>
            <a:chOff x="1406526" y="3219905"/>
            <a:chExt cx="651568" cy="608758"/>
          </a:xfrm>
        </p:grpSpPr>
        <p:sp>
          <p:nvSpPr>
            <p:cNvPr id="124" name="テキスト ボックス 123">
              <a:extLst>
                <a:ext uri="{FF2B5EF4-FFF2-40B4-BE49-F238E27FC236}">
                  <a16:creationId xmlns:a16="http://schemas.microsoft.com/office/drawing/2014/main" id="{0CB04C5B-3FA4-41EE-A7D3-7E2869A3402C}"/>
                </a:ext>
              </a:extLst>
            </p:cNvPr>
            <p:cNvSpPr txBox="1"/>
            <p:nvPr/>
          </p:nvSpPr>
          <p:spPr>
            <a:xfrm>
              <a:off x="1427156" y="3219905"/>
              <a:ext cx="610308" cy="345651"/>
            </a:xfrm>
            <a:prstGeom prst="rect">
              <a:avLst/>
            </a:prstGeom>
            <a:noFill/>
          </p:spPr>
          <p:txBody>
            <a:bodyPr wrap="none">
              <a:spAutoFit/>
            </a:bodyPr>
            <a:lstStyle/>
            <a:p>
              <a:pPr algn="ctr">
                <a:defRPr/>
              </a:pPr>
              <a:r>
                <a:rPr lang="ja-JP" altLang="en-US" sz="1477" dirty="0">
                  <a:solidFill>
                    <a:srgbClr val="404040"/>
                  </a:solidFill>
                  <a:latin typeface="メイリオ"/>
                  <a:ea typeface="メイリオ"/>
                  <a:cs typeface="メイリオ"/>
                </a:rPr>
                <a:t>流通</a:t>
              </a:r>
            </a:p>
          </p:txBody>
        </p:sp>
        <p:sp>
          <p:nvSpPr>
            <p:cNvPr id="125" name="テキスト ボックス 124">
              <a:extLst>
                <a:ext uri="{FF2B5EF4-FFF2-40B4-BE49-F238E27FC236}">
                  <a16:creationId xmlns:a16="http://schemas.microsoft.com/office/drawing/2014/main" id="{88070005-02D0-4823-8319-E68E4F38A1B7}"/>
                </a:ext>
              </a:extLst>
            </p:cNvPr>
            <p:cNvSpPr txBox="1"/>
            <p:nvPr/>
          </p:nvSpPr>
          <p:spPr>
            <a:xfrm>
              <a:off x="1406526" y="3513967"/>
              <a:ext cx="651568" cy="314696"/>
            </a:xfrm>
            <a:prstGeom prst="rect">
              <a:avLst/>
            </a:prstGeom>
            <a:noFill/>
          </p:spPr>
          <p:txBody>
            <a:bodyPr wrap="none">
              <a:spAutoFit/>
            </a:bodyPr>
            <a:lstStyle/>
            <a:p>
              <a:pPr algn="ctr">
                <a:defRPr/>
              </a:pPr>
              <a:r>
                <a:rPr lang="en-US" altLang="ja-JP" sz="1292" dirty="0">
                  <a:solidFill>
                    <a:srgbClr val="404040"/>
                  </a:solidFill>
                  <a:latin typeface="メイリオ"/>
                  <a:ea typeface="メイリオ"/>
                  <a:cs typeface="メイリオ"/>
                </a:rPr>
                <a:t>Place</a:t>
              </a:r>
              <a:endParaRPr lang="ja-JP" altLang="en-US" sz="1477" dirty="0">
                <a:solidFill>
                  <a:srgbClr val="404040"/>
                </a:solidFill>
                <a:latin typeface="メイリオ"/>
                <a:ea typeface="メイリオ"/>
                <a:cs typeface="メイリオ"/>
              </a:endParaRPr>
            </a:p>
          </p:txBody>
        </p:sp>
      </p:grpSp>
      <p:grpSp>
        <p:nvGrpSpPr>
          <p:cNvPr id="13329" name="図形グループ 5">
            <a:extLst>
              <a:ext uri="{FF2B5EF4-FFF2-40B4-BE49-F238E27FC236}">
                <a16:creationId xmlns:a16="http://schemas.microsoft.com/office/drawing/2014/main" id="{29CBBC7B-C6A8-409A-B467-63826BFE8E4E}"/>
              </a:ext>
            </a:extLst>
          </p:cNvPr>
          <p:cNvGrpSpPr>
            <a:grpSpLocks/>
          </p:cNvGrpSpPr>
          <p:nvPr/>
        </p:nvGrpSpPr>
        <p:grpSpPr bwMode="auto">
          <a:xfrm>
            <a:off x="2617789" y="5019676"/>
            <a:ext cx="1011237" cy="561975"/>
            <a:chOff x="1184244" y="4903483"/>
            <a:chExt cx="1096134" cy="608758"/>
          </a:xfrm>
        </p:grpSpPr>
        <p:sp>
          <p:nvSpPr>
            <p:cNvPr id="127" name="テキスト ボックス 126">
              <a:extLst>
                <a:ext uri="{FF2B5EF4-FFF2-40B4-BE49-F238E27FC236}">
                  <a16:creationId xmlns:a16="http://schemas.microsoft.com/office/drawing/2014/main" id="{FF6C4954-EAC2-43F1-A22B-6DAA1A46CEC2}"/>
                </a:ext>
              </a:extLst>
            </p:cNvPr>
            <p:cNvSpPr txBox="1"/>
            <p:nvPr/>
          </p:nvSpPr>
          <p:spPr>
            <a:xfrm>
              <a:off x="1222101" y="4903483"/>
              <a:ext cx="1020420" cy="345651"/>
            </a:xfrm>
            <a:prstGeom prst="rect">
              <a:avLst/>
            </a:prstGeom>
            <a:noFill/>
          </p:spPr>
          <p:txBody>
            <a:bodyPr wrap="none">
              <a:spAutoFit/>
            </a:bodyPr>
            <a:lstStyle/>
            <a:p>
              <a:pPr algn="ctr">
                <a:defRPr/>
              </a:pPr>
              <a:r>
                <a:rPr lang="ja-JP" altLang="en-US" sz="1477" dirty="0">
                  <a:solidFill>
                    <a:srgbClr val="404040"/>
                  </a:solidFill>
                  <a:latin typeface="メイリオ"/>
                  <a:ea typeface="メイリオ"/>
                  <a:cs typeface="メイリオ"/>
                </a:rPr>
                <a:t>販売促進</a:t>
              </a:r>
            </a:p>
          </p:txBody>
        </p:sp>
        <p:sp>
          <p:nvSpPr>
            <p:cNvPr id="128" name="テキスト ボックス 127">
              <a:extLst>
                <a:ext uri="{FF2B5EF4-FFF2-40B4-BE49-F238E27FC236}">
                  <a16:creationId xmlns:a16="http://schemas.microsoft.com/office/drawing/2014/main" id="{DEBA3E2A-212D-48E6-B782-12ACC732C1B4}"/>
                </a:ext>
              </a:extLst>
            </p:cNvPr>
            <p:cNvSpPr txBox="1"/>
            <p:nvPr/>
          </p:nvSpPr>
          <p:spPr>
            <a:xfrm>
              <a:off x="1184244" y="5197545"/>
              <a:ext cx="1096134" cy="314696"/>
            </a:xfrm>
            <a:prstGeom prst="rect">
              <a:avLst/>
            </a:prstGeom>
            <a:noFill/>
          </p:spPr>
          <p:txBody>
            <a:bodyPr wrap="none">
              <a:spAutoFit/>
            </a:bodyPr>
            <a:lstStyle/>
            <a:p>
              <a:pPr algn="ctr">
                <a:defRPr/>
              </a:pPr>
              <a:r>
                <a:rPr lang="ja-JP" altLang="ja-JP" sz="1292" dirty="0">
                  <a:solidFill>
                    <a:srgbClr val="404040"/>
                  </a:solidFill>
                  <a:latin typeface="メイリオ"/>
                  <a:ea typeface="メイリオ"/>
                  <a:cs typeface="メイリオ"/>
                </a:rPr>
                <a:t>P</a:t>
              </a:r>
              <a:r>
                <a:rPr lang="en-US" altLang="ja-JP" sz="1292" dirty="0" err="1">
                  <a:solidFill>
                    <a:srgbClr val="404040"/>
                  </a:solidFill>
                  <a:latin typeface="メイリオ"/>
                  <a:ea typeface="メイリオ"/>
                  <a:cs typeface="メイリオ"/>
                </a:rPr>
                <a:t>romotion</a:t>
              </a:r>
              <a:endParaRPr lang="ja-JP" altLang="en-US" sz="1477" dirty="0">
                <a:solidFill>
                  <a:srgbClr val="404040"/>
                </a:solidFill>
                <a:latin typeface="メイリオ"/>
                <a:ea typeface="メイリオ"/>
                <a:cs typeface="メイリオ"/>
              </a:endParaRPr>
            </a:p>
          </p:txBody>
        </p:sp>
      </p:grpSp>
      <p:cxnSp>
        <p:nvCxnSpPr>
          <p:cNvPr id="27" name="直線コネクタ 26">
            <a:extLst>
              <a:ext uri="{FF2B5EF4-FFF2-40B4-BE49-F238E27FC236}">
                <a16:creationId xmlns:a16="http://schemas.microsoft.com/office/drawing/2014/main" id="{33895987-560B-47C9-9F8D-0AC289450E8B}"/>
              </a:ext>
            </a:extLst>
          </p:cNvPr>
          <p:cNvCxnSpPr/>
          <p:nvPr/>
        </p:nvCxnSpPr>
        <p:spPr>
          <a:xfrm>
            <a:off x="2127250" y="3549650"/>
            <a:ext cx="7958138" cy="0"/>
          </a:xfrm>
          <a:prstGeom prst="line">
            <a:avLst/>
          </a:prstGeom>
          <a:ln w="12700" cmpd="sng">
            <a:solidFill>
              <a:srgbClr val="404040"/>
            </a:solidFill>
          </a:ln>
          <a:effectLst/>
        </p:spPr>
        <p:style>
          <a:lnRef idx="2">
            <a:schemeClr val="accent1"/>
          </a:lnRef>
          <a:fillRef idx="0">
            <a:schemeClr val="accent1"/>
          </a:fillRef>
          <a:effectRef idx="1">
            <a:schemeClr val="accent1"/>
          </a:effectRef>
          <a:fontRef idx="minor">
            <a:schemeClr val="tx1"/>
          </a:fontRef>
        </p:style>
      </p:cxnSp>
      <p:grpSp>
        <p:nvGrpSpPr>
          <p:cNvPr id="13331" name="図形グループ 27">
            <a:extLst>
              <a:ext uri="{FF2B5EF4-FFF2-40B4-BE49-F238E27FC236}">
                <a16:creationId xmlns:a16="http://schemas.microsoft.com/office/drawing/2014/main" id="{320438A9-796D-4E9B-B9C3-932DFB9AA81B}"/>
              </a:ext>
            </a:extLst>
          </p:cNvPr>
          <p:cNvGrpSpPr>
            <a:grpSpLocks/>
          </p:cNvGrpSpPr>
          <p:nvPr/>
        </p:nvGrpSpPr>
        <p:grpSpPr bwMode="auto">
          <a:xfrm>
            <a:off x="2846389" y="2689226"/>
            <a:ext cx="574675" cy="561975"/>
            <a:chOff x="1421286" y="1268354"/>
            <a:chExt cx="622046" cy="608758"/>
          </a:xfrm>
        </p:grpSpPr>
        <p:sp>
          <p:nvSpPr>
            <p:cNvPr id="29" name="テキスト ボックス 28">
              <a:extLst>
                <a:ext uri="{FF2B5EF4-FFF2-40B4-BE49-F238E27FC236}">
                  <a16:creationId xmlns:a16="http://schemas.microsoft.com/office/drawing/2014/main" id="{35228070-BAEB-4BD3-AE84-65B385063DAF}"/>
                </a:ext>
              </a:extLst>
            </p:cNvPr>
            <p:cNvSpPr txBox="1"/>
            <p:nvPr/>
          </p:nvSpPr>
          <p:spPr>
            <a:xfrm>
              <a:off x="1428159" y="1268354"/>
              <a:ext cx="608299" cy="345651"/>
            </a:xfrm>
            <a:prstGeom prst="rect">
              <a:avLst/>
            </a:prstGeom>
            <a:noFill/>
          </p:spPr>
          <p:txBody>
            <a:bodyPr wrap="none">
              <a:spAutoFit/>
            </a:bodyPr>
            <a:lstStyle/>
            <a:p>
              <a:pPr algn="ctr">
                <a:defRPr/>
              </a:pPr>
              <a:r>
                <a:rPr lang="ja-JP" altLang="en-US" sz="1477" dirty="0">
                  <a:solidFill>
                    <a:srgbClr val="404040"/>
                  </a:solidFill>
                  <a:latin typeface="メイリオ"/>
                  <a:ea typeface="メイリオ"/>
                  <a:cs typeface="メイリオ"/>
                </a:rPr>
                <a:t>価格</a:t>
              </a:r>
            </a:p>
          </p:txBody>
        </p:sp>
        <p:sp>
          <p:nvSpPr>
            <p:cNvPr id="30" name="テキスト ボックス 29">
              <a:extLst>
                <a:ext uri="{FF2B5EF4-FFF2-40B4-BE49-F238E27FC236}">
                  <a16:creationId xmlns:a16="http://schemas.microsoft.com/office/drawing/2014/main" id="{504C58F3-4DFA-496E-9577-F04CB7F706DE}"/>
                </a:ext>
              </a:extLst>
            </p:cNvPr>
            <p:cNvSpPr txBox="1"/>
            <p:nvPr/>
          </p:nvSpPr>
          <p:spPr>
            <a:xfrm>
              <a:off x="1421286" y="1562416"/>
              <a:ext cx="622046" cy="314696"/>
            </a:xfrm>
            <a:prstGeom prst="rect">
              <a:avLst/>
            </a:prstGeom>
            <a:noFill/>
          </p:spPr>
          <p:txBody>
            <a:bodyPr wrap="none">
              <a:spAutoFit/>
            </a:bodyPr>
            <a:lstStyle/>
            <a:p>
              <a:pPr algn="ctr">
                <a:defRPr/>
              </a:pPr>
              <a:r>
                <a:rPr lang="ja-JP" altLang="ja-JP" sz="1292" dirty="0">
                  <a:solidFill>
                    <a:srgbClr val="404040"/>
                  </a:solidFill>
                  <a:latin typeface="メイリオ"/>
                  <a:ea typeface="メイリオ"/>
                  <a:cs typeface="メイリオ"/>
                </a:rPr>
                <a:t>P</a:t>
              </a:r>
              <a:r>
                <a:rPr lang="en-US" altLang="ja-JP" sz="1292" dirty="0">
                  <a:solidFill>
                    <a:srgbClr val="404040"/>
                  </a:solidFill>
                  <a:latin typeface="メイリオ"/>
                  <a:ea typeface="メイリオ"/>
                  <a:cs typeface="メイリオ"/>
                </a:rPr>
                <a:t>rice</a:t>
              </a:r>
              <a:endParaRPr lang="ja-JP" altLang="en-US" sz="1477" dirty="0">
                <a:solidFill>
                  <a:srgbClr val="404040"/>
                </a:solidFill>
                <a:latin typeface="メイリオ"/>
                <a:ea typeface="メイリオ"/>
                <a:cs typeface="メイリオ"/>
              </a:endParaRPr>
            </a:p>
          </p:txBody>
        </p:sp>
      </p:grpSp>
      <p:sp>
        <p:nvSpPr>
          <p:cNvPr id="13332" name="テキスト ボックス 11">
            <a:extLst>
              <a:ext uri="{FF2B5EF4-FFF2-40B4-BE49-F238E27FC236}">
                <a16:creationId xmlns:a16="http://schemas.microsoft.com/office/drawing/2014/main" id="{B4188C3C-B998-49A9-B2AD-28769893FFAE}"/>
              </a:ext>
            </a:extLst>
          </p:cNvPr>
          <p:cNvSpPr txBox="1">
            <a:spLocks noChangeArrowheads="1"/>
          </p:cNvSpPr>
          <p:nvPr/>
        </p:nvSpPr>
        <p:spPr bwMode="auto">
          <a:xfrm>
            <a:off x="6482758" y="1681163"/>
            <a:ext cx="140294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a:spcBef>
                <a:spcPct val="0"/>
              </a:spcBef>
              <a:buFontTx/>
              <a:buNone/>
            </a:pPr>
            <a:r>
              <a:rPr lang="en-US" altLang="ja-JP" sz="1800" dirty="0">
                <a:latin typeface="Arial" panose="020B0604020202020204" pitchFamily="34" charset="0"/>
              </a:rPr>
              <a:t>CHIBA-eats</a:t>
            </a:r>
          </a:p>
        </p:txBody>
      </p:sp>
      <p:sp>
        <p:nvSpPr>
          <p:cNvPr id="13333" name="テキスト ボックス 13">
            <a:extLst>
              <a:ext uri="{FF2B5EF4-FFF2-40B4-BE49-F238E27FC236}">
                <a16:creationId xmlns:a16="http://schemas.microsoft.com/office/drawing/2014/main" id="{DD0EEB7E-2B6C-49AF-AA10-BCB80F8FAA7E}"/>
              </a:ext>
            </a:extLst>
          </p:cNvPr>
          <p:cNvSpPr txBox="1">
            <a:spLocks noChangeArrowheads="1"/>
          </p:cNvSpPr>
          <p:nvPr/>
        </p:nvSpPr>
        <p:spPr bwMode="auto">
          <a:xfrm>
            <a:off x="5303839" y="2503489"/>
            <a:ext cx="3373039"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ja-JP" altLang="en-US" sz="1800" dirty="0">
                <a:latin typeface="Arial" panose="020B0604020202020204" pitchFamily="34" charset="0"/>
              </a:rPr>
              <a:t>宅配料金</a:t>
            </a:r>
            <a:endParaRPr lang="en-US" altLang="ja-JP" sz="1800" dirty="0">
              <a:latin typeface="Arial" panose="020B0604020202020204" pitchFamily="34" charset="0"/>
            </a:endParaRPr>
          </a:p>
          <a:p>
            <a:pPr>
              <a:spcBef>
                <a:spcPct val="0"/>
              </a:spcBef>
              <a:buFontTx/>
              <a:buNone/>
            </a:pPr>
            <a:r>
              <a:rPr lang="en-US" altLang="ja-JP" sz="1800" dirty="0">
                <a:latin typeface="Arial" panose="020B0604020202020204" pitchFamily="34" charset="0"/>
              </a:rPr>
              <a:t>1</a:t>
            </a:r>
            <a:r>
              <a:rPr lang="ja-JP" altLang="en-US" sz="1800" dirty="0">
                <a:latin typeface="Arial" panose="020B0604020202020204" pitchFamily="34" charset="0"/>
              </a:rPr>
              <a:t>件毎</a:t>
            </a:r>
            <a:r>
              <a:rPr lang="en-US" altLang="ja-JP" sz="1800" dirty="0">
                <a:latin typeface="Arial" panose="020B0604020202020204" pitchFamily="34" charset="0"/>
              </a:rPr>
              <a:t>/250</a:t>
            </a:r>
            <a:r>
              <a:rPr lang="ja-JP" altLang="en-US" sz="1800" dirty="0">
                <a:latin typeface="Arial" panose="020B0604020202020204" pitchFamily="34" charset="0"/>
              </a:rPr>
              <a:t>円（距離により異なる）</a:t>
            </a:r>
            <a:endParaRPr lang="en-US" altLang="ja-JP" sz="1800" dirty="0">
              <a:latin typeface="Arial" panose="020B0604020202020204" pitchFamily="34" charset="0"/>
            </a:endParaRPr>
          </a:p>
          <a:p>
            <a:pPr>
              <a:spcBef>
                <a:spcPct val="0"/>
              </a:spcBef>
              <a:buFontTx/>
              <a:buNone/>
            </a:pPr>
            <a:r>
              <a:rPr lang="ja-JP" altLang="en-US" sz="1800" dirty="0">
                <a:latin typeface="Arial" panose="020B0604020202020204" pitchFamily="34" charset="0"/>
              </a:rPr>
              <a:t>事業者手数料：</a:t>
            </a:r>
            <a:r>
              <a:rPr lang="en-US" altLang="ja-JP" sz="1800" dirty="0">
                <a:latin typeface="Arial" panose="020B0604020202020204" pitchFamily="34" charset="0"/>
              </a:rPr>
              <a:t>25</a:t>
            </a:r>
            <a:r>
              <a:rPr lang="ja-JP" altLang="en-US" sz="1800" dirty="0">
                <a:latin typeface="Arial" panose="020B0604020202020204" pitchFamily="34" charset="0"/>
              </a:rPr>
              <a:t>％</a:t>
            </a:r>
            <a:r>
              <a:rPr lang="en-US" altLang="ja-JP" sz="1800" dirty="0">
                <a:latin typeface="Arial" panose="020B0604020202020204" pitchFamily="34" charset="0"/>
              </a:rPr>
              <a:t>+</a:t>
            </a:r>
            <a:r>
              <a:rPr lang="ja-JP" altLang="en-US" sz="1800" dirty="0">
                <a:latin typeface="Arial" panose="020B0604020202020204" pitchFamily="34" charset="0"/>
              </a:rPr>
              <a:t>宅配料金</a:t>
            </a:r>
          </a:p>
        </p:txBody>
      </p:sp>
      <p:sp>
        <p:nvSpPr>
          <p:cNvPr id="13334" name="テキスト ボックス 15">
            <a:extLst>
              <a:ext uri="{FF2B5EF4-FFF2-40B4-BE49-F238E27FC236}">
                <a16:creationId xmlns:a16="http://schemas.microsoft.com/office/drawing/2014/main" id="{901D60F6-C259-4AAE-B579-E7FAE33D0F3F}"/>
              </a:ext>
            </a:extLst>
          </p:cNvPr>
          <p:cNvSpPr txBox="1">
            <a:spLocks noChangeArrowheads="1"/>
          </p:cNvSpPr>
          <p:nvPr/>
        </p:nvSpPr>
        <p:spPr bwMode="auto">
          <a:xfrm>
            <a:off x="5735639" y="3865563"/>
            <a:ext cx="2836033"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ja-JP" altLang="en-US" sz="1800" dirty="0">
                <a:latin typeface="Arial" panose="020B0604020202020204" pitchFamily="34" charset="0"/>
              </a:rPr>
              <a:t>各種業界やサービスと提携</a:t>
            </a:r>
            <a:endParaRPr lang="en-US" altLang="ja-JP" sz="1800" dirty="0">
              <a:latin typeface="Arial" panose="020B0604020202020204" pitchFamily="34" charset="0"/>
            </a:endParaRPr>
          </a:p>
          <a:p>
            <a:pPr>
              <a:spcBef>
                <a:spcPct val="0"/>
              </a:spcBef>
              <a:buFontTx/>
              <a:buNone/>
            </a:pPr>
            <a:endParaRPr lang="en-US" altLang="ja-JP" sz="1800" dirty="0">
              <a:latin typeface="Arial" panose="020B0604020202020204" pitchFamily="34" charset="0"/>
            </a:endParaRPr>
          </a:p>
        </p:txBody>
      </p:sp>
      <p:sp>
        <p:nvSpPr>
          <p:cNvPr id="13335" name="テキスト ボックス 16">
            <a:extLst>
              <a:ext uri="{FF2B5EF4-FFF2-40B4-BE49-F238E27FC236}">
                <a16:creationId xmlns:a16="http://schemas.microsoft.com/office/drawing/2014/main" id="{6C9EEEF2-7BA3-4197-A91A-85172C2BC2B3}"/>
              </a:ext>
            </a:extLst>
          </p:cNvPr>
          <p:cNvSpPr txBox="1">
            <a:spLocks noChangeArrowheads="1"/>
          </p:cNvSpPr>
          <p:nvPr/>
        </p:nvSpPr>
        <p:spPr bwMode="auto">
          <a:xfrm>
            <a:off x="4627564" y="4943476"/>
            <a:ext cx="4433887"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ja-JP" altLang="en-US" sz="1800" dirty="0">
                <a:latin typeface="Arial" panose="020B0604020202020204" pitchFamily="34" charset="0"/>
              </a:rPr>
              <a:t>ＷＥＢ　マーケティング　行政サービス</a:t>
            </a:r>
            <a:endParaRPr lang="en-US" altLang="ja-JP" sz="1800" dirty="0">
              <a:latin typeface="Arial" panose="020B0604020202020204" pitchFamily="34" charset="0"/>
            </a:endParaRPr>
          </a:p>
          <a:p>
            <a:pPr>
              <a:spcBef>
                <a:spcPct val="0"/>
              </a:spcBef>
              <a:buFontTx/>
              <a:buNone/>
            </a:pPr>
            <a:r>
              <a:rPr lang="en-US" altLang="ja-JP" sz="1800" dirty="0">
                <a:latin typeface="Arial" panose="020B0604020202020204" pitchFamily="34" charset="0"/>
              </a:rPr>
              <a:t>SNS</a:t>
            </a:r>
            <a:r>
              <a:rPr lang="ja-JP" altLang="en-US" sz="1800" dirty="0">
                <a:latin typeface="Arial" panose="020B0604020202020204" pitchFamily="34" charset="0"/>
              </a:rPr>
              <a:t>マーケティング　</a:t>
            </a:r>
            <a:r>
              <a:rPr lang="en-US" altLang="ja-JP" sz="1800" dirty="0">
                <a:latin typeface="Arial" panose="020B0604020202020204" pitchFamily="34" charset="0"/>
              </a:rPr>
              <a:t>/</a:t>
            </a:r>
            <a:r>
              <a:rPr lang="ja-JP" altLang="en-US" sz="1800" dirty="0">
                <a:latin typeface="Arial" panose="020B0604020202020204" pitchFamily="34" charset="0"/>
              </a:rPr>
              <a:t>　</a:t>
            </a:r>
            <a:r>
              <a:rPr lang="en-US" altLang="ja-JP" sz="1800" dirty="0">
                <a:latin typeface="Arial" panose="020B0604020202020204" pitchFamily="34" charset="0"/>
              </a:rPr>
              <a:t>/YOUTUBE</a:t>
            </a:r>
            <a:endParaRPr lang="ja-JP" altLang="en-US" sz="1800" dirty="0">
              <a:latin typeface="Arial" panose="020B0604020202020204"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A5D2888-82DE-4C3B-9F42-BE680414DF46}"/>
              </a:ext>
            </a:extLst>
          </p:cNvPr>
          <p:cNvSpPr>
            <a:spLocks noGrp="1"/>
          </p:cNvSpPr>
          <p:nvPr>
            <p:ph type="title"/>
          </p:nvPr>
        </p:nvSpPr>
        <p:spPr/>
        <p:txBody>
          <a:bodyPr/>
          <a:lstStyle/>
          <a:p>
            <a:r>
              <a:rPr kumimoji="1" lang="ja-JP" altLang="en-US" dirty="0"/>
              <a:t>開業シュミレーション</a:t>
            </a:r>
          </a:p>
        </p:txBody>
      </p:sp>
      <p:sp>
        <p:nvSpPr>
          <p:cNvPr id="3" name="コンテンツ プレースホルダー 2">
            <a:extLst>
              <a:ext uri="{FF2B5EF4-FFF2-40B4-BE49-F238E27FC236}">
                <a16:creationId xmlns:a16="http://schemas.microsoft.com/office/drawing/2014/main" id="{D2131EAC-998E-4EA6-9F20-2093CB1231B3}"/>
              </a:ext>
            </a:extLst>
          </p:cNvPr>
          <p:cNvSpPr>
            <a:spLocks noGrp="1"/>
          </p:cNvSpPr>
          <p:nvPr>
            <p:ph idx="1"/>
          </p:nvPr>
        </p:nvSpPr>
        <p:spPr/>
        <p:txBody>
          <a:bodyPr>
            <a:normAutofit fontScale="92500" lnSpcReduction="10000"/>
          </a:bodyPr>
          <a:lstStyle/>
          <a:p>
            <a:r>
              <a:rPr kumimoji="1" lang="ja-JP" altLang="en-US" dirty="0"/>
              <a:t>アプリ開発</a:t>
            </a:r>
            <a:endParaRPr kumimoji="1" lang="en-US" altLang="ja-JP" dirty="0"/>
          </a:p>
          <a:p>
            <a:r>
              <a:rPr lang="en-US" altLang="ja-JP" dirty="0"/>
              <a:t>2000</a:t>
            </a:r>
            <a:r>
              <a:rPr lang="ja-JP" altLang="en-US" dirty="0"/>
              <a:t>万円（予測、現状確認中）</a:t>
            </a:r>
            <a:endParaRPr kumimoji="1" lang="en-US" altLang="ja-JP" dirty="0"/>
          </a:p>
          <a:p>
            <a:r>
              <a:rPr kumimoji="1" lang="ja-JP" altLang="en-US" dirty="0"/>
              <a:t>広告作製及び販促広告運用費用</a:t>
            </a:r>
            <a:endParaRPr kumimoji="1" lang="en-US" altLang="ja-JP" dirty="0"/>
          </a:p>
          <a:p>
            <a:r>
              <a:rPr lang="en-US" altLang="ja-JP" dirty="0"/>
              <a:t>70</a:t>
            </a:r>
            <a:r>
              <a:rPr lang="ja-JP" altLang="en-US" dirty="0"/>
              <a:t>万円</a:t>
            </a:r>
            <a:r>
              <a:rPr lang="en-US" altLang="ja-JP" dirty="0"/>
              <a:t>/</a:t>
            </a:r>
            <a:r>
              <a:rPr lang="ja-JP" altLang="en-US" dirty="0"/>
              <a:t>月</a:t>
            </a:r>
            <a:endParaRPr lang="en-US" altLang="ja-JP" dirty="0"/>
          </a:p>
          <a:p>
            <a:r>
              <a:rPr kumimoji="1" lang="ja-JP" altLang="en-US" dirty="0"/>
              <a:t>人件費及び備品関係</a:t>
            </a:r>
            <a:endParaRPr kumimoji="1" lang="en-US" altLang="ja-JP" dirty="0"/>
          </a:p>
          <a:p>
            <a:r>
              <a:rPr lang="en-US" altLang="ja-JP" dirty="0"/>
              <a:t>200</a:t>
            </a:r>
            <a:r>
              <a:rPr lang="ja-JP" altLang="en-US" dirty="0"/>
              <a:t>万</a:t>
            </a:r>
            <a:r>
              <a:rPr lang="en-US" altLang="ja-JP" dirty="0"/>
              <a:t>/</a:t>
            </a:r>
            <a:r>
              <a:rPr lang="ja-JP" altLang="en-US" dirty="0"/>
              <a:t>月</a:t>
            </a:r>
            <a:endParaRPr lang="en-US" altLang="ja-JP" dirty="0"/>
          </a:p>
          <a:p>
            <a:r>
              <a:rPr lang="ja-JP" altLang="en-US" dirty="0"/>
              <a:t>事務所およびレンタル費用</a:t>
            </a:r>
            <a:endParaRPr lang="en-US" altLang="ja-JP" dirty="0"/>
          </a:p>
          <a:p>
            <a:r>
              <a:rPr lang="en-US" altLang="ja-JP" dirty="0"/>
              <a:t>50</a:t>
            </a:r>
            <a:r>
              <a:rPr lang="ja-JP" altLang="en-US" dirty="0"/>
              <a:t>万</a:t>
            </a:r>
            <a:r>
              <a:rPr lang="en-US" altLang="ja-JP" dirty="0"/>
              <a:t>/</a:t>
            </a:r>
            <a:r>
              <a:rPr lang="ja-JP" altLang="en-US" dirty="0"/>
              <a:t>月</a:t>
            </a:r>
            <a:endParaRPr lang="en-US" altLang="ja-JP" dirty="0"/>
          </a:p>
          <a:p>
            <a:r>
              <a:rPr lang="en-US" altLang="ja-JP" sz="4400" dirty="0">
                <a:solidFill>
                  <a:srgbClr val="C00000"/>
                </a:solidFill>
                <a:latin typeface="BIZ UDP明朝 Medium" panose="02020500000000000000" pitchFamily="18" charset="-128"/>
                <a:ea typeface="BIZ UDP明朝 Medium" panose="02020500000000000000" pitchFamily="18" charset="-128"/>
              </a:rPr>
              <a:t>6</a:t>
            </a:r>
            <a:r>
              <a:rPr lang="ja-JP" altLang="en-US" sz="4400" dirty="0">
                <a:solidFill>
                  <a:srgbClr val="C00000"/>
                </a:solidFill>
                <a:latin typeface="BIZ UDP明朝 Medium" panose="02020500000000000000" pitchFamily="18" charset="-128"/>
                <a:ea typeface="BIZ UDP明朝 Medium" panose="02020500000000000000" pitchFamily="18" charset="-128"/>
              </a:rPr>
              <a:t>ケ月の総額費用：およそ</a:t>
            </a:r>
            <a:r>
              <a:rPr lang="en-US" altLang="ja-JP" sz="4400" dirty="0">
                <a:solidFill>
                  <a:srgbClr val="C00000"/>
                </a:solidFill>
                <a:latin typeface="BIZ UDP明朝 Medium" panose="02020500000000000000" pitchFamily="18" charset="-128"/>
                <a:ea typeface="BIZ UDP明朝 Medium" panose="02020500000000000000" pitchFamily="18" charset="-128"/>
              </a:rPr>
              <a:t>4000</a:t>
            </a:r>
            <a:r>
              <a:rPr lang="ja-JP" altLang="en-US" sz="4400" dirty="0">
                <a:solidFill>
                  <a:srgbClr val="C00000"/>
                </a:solidFill>
                <a:latin typeface="BIZ UDP明朝 Medium" panose="02020500000000000000" pitchFamily="18" charset="-128"/>
                <a:ea typeface="BIZ UDP明朝 Medium" panose="02020500000000000000" pitchFamily="18" charset="-128"/>
              </a:rPr>
              <a:t>万円</a:t>
            </a:r>
            <a:endParaRPr lang="en-US" altLang="ja-JP" sz="4400" dirty="0">
              <a:solidFill>
                <a:srgbClr val="C00000"/>
              </a:solidFill>
              <a:latin typeface="BIZ UDP明朝 Medium" panose="02020500000000000000" pitchFamily="18" charset="-128"/>
              <a:ea typeface="BIZ UDP明朝 Medium" panose="02020500000000000000" pitchFamily="18" charset="-128"/>
            </a:endParaRPr>
          </a:p>
          <a:p>
            <a:endParaRPr lang="en-US" altLang="ja-JP" sz="4400" dirty="0">
              <a:solidFill>
                <a:srgbClr val="C00000"/>
              </a:solidFill>
              <a:latin typeface="BIZ UDP明朝 Medium" panose="02020500000000000000" pitchFamily="18" charset="-128"/>
              <a:ea typeface="BIZ UDP明朝 Medium" panose="02020500000000000000" pitchFamily="18" charset="-128"/>
            </a:endParaRPr>
          </a:p>
          <a:p>
            <a:endParaRPr kumimoji="1" lang="en-US" altLang="ja-JP" sz="4400" dirty="0">
              <a:solidFill>
                <a:srgbClr val="C00000"/>
              </a:solidFill>
              <a:latin typeface="BIZ UDP明朝 Medium" panose="02020500000000000000" pitchFamily="18" charset="-128"/>
              <a:ea typeface="BIZ UDP明朝 Medium" panose="02020500000000000000" pitchFamily="18" charset="-128"/>
            </a:endParaRPr>
          </a:p>
          <a:p>
            <a:endParaRPr kumimoji="1" lang="ja-JP" altLang="en-US" dirty="0"/>
          </a:p>
        </p:txBody>
      </p:sp>
    </p:spTree>
    <p:extLst>
      <p:ext uri="{BB962C8B-B14F-4D97-AF65-F5344CB8AC3E}">
        <p14:creationId xmlns:p14="http://schemas.microsoft.com/office/powerpoint/2010/main" val="12198679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タイトル 1">
            <a:extLst>
              <a:ext uri="{FF2B5EF4-FFF2-40B4-BE49-F238E27FC236}">
                <a16:creationId xmlns:a16="http://schemas.microsoft.com/office/drawing/2014/main" id="{4239876D-E742-4EE4-8015-FBB11A978366}"/>
              </a:ext>
            </a:extLst>
          </p:cNvPr>
          <p:cNvSpPr>
            <a:spLocks noGrp="1" noChangeArrowheads="1"/>
          </p:cNvSpPr>
          <p:nvPr>
            <p:ph type="title"/>
          </p:nvPr>
        </p:nvSpPr>
        <p:spPr/>
        <p:txBody>
          <a:bodyPr/>
          <a:lstStyle/>
          <a:p>
            <a:pPr eaLnBrk="1" hangingPunct="1"/>
            <a:r>
              <a:rPr lang="ja-JP" altLang="en-US"/>
              <a:t>主な課題抽出及び解決</a:t>
            </a:r>
          </a:p>
        </p:txBody>
      </p:sp>
      <p:sp>
        <p:nvSpPr>
          <p:cNvPr id="16387" name="コンテンツ プレースホルダー 2">
            <a:extLst>
              <a:ext uri="{FF2B5EF4-FFF2-40B4-BE49-F238E27FC236}">
                <a16:creationId xmlns:a16="http://schemas.microsoft.com/office/drawing/2014/main" id="{59062639-9794-4155-A0D2-6A2882FEF11B}"/>
              </a:ext>
            </a:extLst>
          </p:cNvPr>
          <p:cNvSpPr>
            <a:spLocks noGrp="1" noChangeArrowheads="1"/>
          </p:cNvSpPr>
          <p:nvPr>
            <p:ph idx="1"/>
          </p:nvPr>
        </p:nvSpPr>
        <p:spPr/>
        <p:txBody>
          <a:bodyPr/>
          <a:lstStyle/>
          <a:p>
            <a:pPr marL="0" indent="0">
              <a:buNone/>
            </a:pPr>
            <a:r>
              <a:rPr lang="en-US" altLang="ja-JP" b="1" dirty="0">
                <a:solidFill>
                  <a:srgbClr val="FF3399"/>
                </a:solidFill>
                <a:latin typeface="UD デジタル 教科書体 N-B" panose="02020700000000000000" pitchFamily="17" charset="-128"/>
                <a:ea typeface="UD デジタル 教科書体 N-B" panose="02020700000000000000" pitchFamily="17" charset="-128"/>
              </a:rPr>
              <a:t>1</a:t>
            </a:r>
            <a:r>
              <a:rPr lang="ja-JP" altLang="en-US" b="1" dirty="0">
                <a:solidFill>
                  <a:srgbClr val="FF3399"/>
                </a:solidFill>
                <a:latin typeface="UD デジタル 教科書体 N-B" panose="02020700000000000000" pitchFamily="17" charset="-128"/>
                <a:ea typeface="UD デジタル 教科書体 N-B" panose="02020700000000000000" pitchFamily="17" charset="-128"/>
              </a:rPr>
              <a:t>・アプリ開発</a:t>
            </a:r>
            <a:endParaRPr lang="en-US" altLang="ja-JP" b="1" dirty="0">
              <a:solidFill>
                <a:srgbClr val="FF3399"/>
              </a:solidFill>
              <a:latin typeface="UD デジタル 教科書体 N-B" panose="02020700000000000000" pitchFamily="17" charset="-128"/>
              <a:ea typeface="UD デジタル 教科書体 N-B" panose="02020700000000000000" pitchFamily="17" charset="-128"/>
            </a:endParaRPr>
          </a:p>
          <a:p>
            <a:pPr marL="0" indent="0">
              <a:buNone/>
            </a:pPr>
            <a:r>
              <a:rPr lang="en-US" altLang="ja-JP" b="1" dirty="0">
                <a:solidFill>
                  <a:srgbClr val="FF3399"/>
                </a:solidFill>
                <a:latin typeface="UD デジタル 教科書体 N-B" panose="02020700000000000000" pitchFamily="17" charset="-128"/>
                <a:ea typeface="UD デジタル 教科書体 N-B" panose="02020700000000000000" pitchFamily="17" charset="-128"/>
              </a:rPr>
              <a:t>2</a:t>
            </a:r>
            <a:r>
              <a:rPr lang="ja-JP" altLang="en-US" b="1" dirty="0">
                <a:solidFill>
                  <a:srgbClr val="FF3399"/>
                </a:solidFill>
                <a:latin typeface="UD デジタル 教科書体 N-B" panose="02020700000000000000" pitchFamily="17" charset="-128"/>
                <a:ea typeface="UD デジタル 教科書体 N-B" panose="02020700000000000000" pitchFamily="17" charset="-128"/>
              </a:rPr>
              <a:t>・</a:t>
            </a:r>
            <a:r>
              <a:rPr lang="en-US" altLang="ja-JP" b="1" dirty="0">
                <a:solidFill>
                  <a:srgbClr val="FF3399"/>
                </a:solidFill>
                <a:latin typeface="UD デジタル 教科書体 N-B" panose="02020700000000000000" pitchFamily="17" charset="-128"/>
                <a:ea typeface="UD デジタル 教科書体 N-B" panose="02020700000000000000" pitchFamily="17" charset="-128"/>
              </a:rPr>
              <a:t>WEB</a:t>
            </a:r>
            <a:r>
              <a:rPr lang="ja-JP" altLang="en-US" b="1" dirty="0">
                <a:solidFill>
                  <a:srgbClr val="FF3399"/>
                </a:solidFill>
                <a:latin typeface="UD デジタル 教科書体 N-B" panose="02020700000000000000" pitchFamily="17" charset="-128"/>
                <a:ea typeface="UD デジタル 教科書体 N-B" panose="02020700000000000000" pitchFamily="17" charset="-128"/>
              </a:rPr>
              <a:t>集客</a:t>
            </a:r>
            <a:endParaRPr lang="en-US" altLang="ja-JP" b="1" dirty="0">
              <a:solidFill>
                <a:srgbClr val="FF3399"/>
              </a:solidFill>
              <a:latin typeface="UD デジタル 教科書体 N-B" panose="02020700000000000000" pitchFamily="17" charset="-128"/>
              <a:ea typeface="UD デジタル 教科書体 N-B" panose="02020700000000000000" pitchFamily="17" charset="-128"/>
            </a:endParaRPr>
          </a:p>
          <a:p>
            <a:pPr marL="0" indent="0">
              <a:buNone/>
            </a:pPr>
            <a:r>
              <a:rPr lang="en-US" altLang="ja-JP" b="1" dirty="0">
                <a:solidFill>
                  <a:srgbClr val="FF3399"/>
                </a:solidFill>
                <a:latin typeface="UD デジタル 教科書体 N-B" panose="02020700000000000000" pitchFamily="17" charset="-128"/>
                <a:ea typeface="UD デジタル 教科書体 N-B" panose="02020700000000000000" pitchFamily="17" charset="-128"/>
              </a:rPr>
              <a:t>3</a:t>
            </a:r>
            <a:r>
              <a:rPr lang="ja-JP" altLang="en-US" b="1" dirty="0">
                <a:solidFill>
                  <a:srgbClr val="FF3399"/>
                </a:solidFill>
                <a:latin typeface="UD デジタル 教科書体 N-B" panose="02020700000000000000" pitchFamily="17" charset="-128"/>
                <a:ea typeface="UD デジタル 教科書体 N-B" panose="02020700000000000000" pitchFamily="17" charset="-128"/>
              </a:rPr>
              <a:t>・様々なケースに応じたオペレーション</a:t>
            </a:r>
            <a:endParaRPr lang="en-US" altLang="ja-JP" b="1" dirty="0">
              <a:solidFill>
                <a:srgbClr val="FF3399"/>
              </a:solidFill>
              <a:latin typeface="UD デジタル 教科書体 N-B" panose="02020700000000000000" pitchFamily="17" charset="-128"/>
              <a:ea typeface="UD デジタル 教科書体 N-B" panose="02020700000000000000" pitchFamily="17" charset="-128"/>
            </a:endParaRPr>
          </a:p>
          <a:p>
            <a:pPr marL="0" indent="0">
              <a:buNone/>
            </a:pPr>
            <a:r>
              <a:rPr lang="en-US" altLang="ja-JP" b="1" dirty="0">
                <a:solidFill>
                  <a:srgbClr val="FF3399"/>
                </a:solidFill>
                <a:latin typeface="UD デジタル 教科書体 N-B" panose="02020700000000000000" pitchFamily="17" charset="-128"/>
                <a:ea typeface="UD デジタル 教科書体 N-B" panose="02020700000000000000" pitchFamily="17" charset="-128"/>
              </a:rPr>
              <a:t>4</a:t>
            </a:r>
            <a:r>
              <a:rPr lang="ja-JP" altLang="en-US" b="1" dirty="0">
                <a:solidFill>
                  <a:srgbClr val="FF3399"/>
                </a:solidFill>
                <a:latin typeface="UD デジタル 教科書体 N-B" panose="02020700000000000000" pitchFamily="17" charset="-128"/>
                <a:ea typeface="UD デジタル 教科書体 N-B" panose="02020700000000000000" pitchFamily="17" charset="-128"/>
              </a:rPr>
              <a:t>・資本力</a:t>
            </a:r>
            <a:endParaRPr lang="ja-JP" alt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タイトル 1">
            <a:extLst>
              <a:ext uri="{FF2B5EF4-FFF2-40B4-BE49-F238E27FC236}">
                <a16:creationId xmlns:a16="http://schemas.microsoft.com/office/drawing/2014/main" id="{ABFEBB08-0D2E-4BB7-82BF-90FC4E122C02}"/>
              </a:ext>
            </a:extLst>
          </p:cNvPr>
          <p:cNvSpPr>
            <a:spLocks noGrp="1"/>
          </p:cNvSpPr>
          <p:nvPr>
            <p:ph type="title"/>
          </p:nvPr>
        </p:nvSpPr>
        <p:spPr/>
        <p:txBody>
          <a:bodyPr/>
          <a:lstStyle/>
          <a:p>
            <a:pPr>
              <a:defRPr/>
            </a:pPr>
            <a:r>
              <a:rPr lang="ja-JP" altLang="en-US" b="1" dirty="0">
                <a:solidFill>
                  <a:schemeClr val="tx1">
                    <a:lumMod val="75000"/>
                    <a:lumOff val="25000"/>
                  </a:schemeClr>
                </a:solidFill>
                <a:latin typeface="BIZ UDP明朝 Medium" panose="02020500000000000000" pitchFamily="18" charset="-128"/>
                <a:ea typeface="BIZ UDP明朝 Medium" panose="02020500000000000000" pitchFamily="18" charset="-128"/>
              </a:rPr>
              <a:t>社会的メリット</a:t>
            </a:r>
          </a:p>
        </p:txBody>
      </p:sp>
      <p:sp>
        <p:nvSpPr>
          <p:cNvPr id="3" name="コンテンツ プレースホルダー 2">
            <a:extLst>
              <a:ext uri="{FF2B5EF4-FFF2-40B4-BE49-F238E27FC236}">
                <a16:creationId xmlns:a16="http://schemas.microsoft.com/office/drawing/2014/main" id="{9D8A01F1-9B5F-4E60-954E-C20B8C053482}"/>
              </a:ext>
            </a:extLst>
          </p:cNvPr>
          <p:cNvSpPr>
            <a:spLocks noGrp="1"/>
          </p:cNvSpPr>
          <p:nvPr>
            <p:ph idx="1"/>
          </p:nvPr>
        </p:nvSpPr>
        <p:spPr/>
        <p:txBody>
          <a:bodyPr rtlCol="0">
            <a:normAutofit/>
          </a:bodyPr>
          <a:lstStyle/>
          <a:p>
            <a:pPr marL="0" indent="0">
              <a:buNone/>
              <a:defRPr/>
            </a:pPr>
            <a:endParaRPr lang="en-US" altLang="ja-JP" dirty="0">
              <a:solidFill>
                <a:schemeClr val="tx1">
                  <a:lumMod val="75000"/>
                  <a:lumOff val="25000"/>
                </a:schemeClr>
              </a:solidFill>
            </a:endParaRPr>
          </a:p>
          <a:p>
            <a:pPr marL="0" indent="0" algn="ctr">
              <a:buNone/>
              <a:defRPr/>
            </a:pPr>
            <a:r>
              <a:rPr lang="ja-JP" altLang="en-US" sz="2000" b="1" dirty="0">
                <a:solidFill>
                  <a:schemeClr val="tx1">
                    <a:lumMod val="75000"/>
                    <a:lumOff val="25000"/>
                  </a:schemeClr>
                </a:solidFill>
                <a:latin typeface="BIZ UDP明朝 Medium" panose="02020500000000000000" pitchFamily="18" charset="-128"/>
                <a:ea typeface="BIZ UDP明朝 Medium" panose="02020500000000000000" pitchFamily="18" charset="-128"/>
              </a:rPr>
              <a:t>現在、社会情勢の著しい変化に対し新たな社会的意義のあるサービスを必要としている。　</a:t>
            </a:r>
            <a:endParaRPr lang="en-US" altLang="ja-JP" sz="2000" b="1" dirty="0">
              <a:solidFill>
                <a:schemeClr val="tx1">
                  <a:lumMod val="75000"/>
                  <a:lumOff val="25000"/>
                </a:schemeClr>
              </a:solidFill>
              <a:latin typeface="BIZ UDP明朝 Medium" panose="02020500000000000000" pitchFamily="18" charset="-128"/>
              <a:ea typeface="BIZ UDP明朝 Medium" panose="02020500000000000000" pitchFamily="18" charset="-128"/>
            </a:endParaRPr>
          </a:p>
          <a:p>
            <a:pPr marL="0" indent="0" algn="ctr">
              <a:buNone/>
              <a:defRPr/>
            </a:pPr>
            <a:r>
              <a:rPr lang="ja-JP" altLang="en-US" sz="2000" b="1" dirty="0">
                <a:solidFill>
                  <a:srgbClr val="FF0000"/>
                </a:solidFill>
                <a:latin typeface="BIZ UDP明朝 Medium" panose="02020500000000000000" pitchFamily="18" charset="-128"/>
                <a:ea typeface="BIZ UDP明朝 Medium" panose="02020500000000000000" pitchFamily="18" charset="-128"/>
              </a:rPr>
              <a:t>千葉県内に事業所を置くことで、以下の</a:t>
            </a:r>
            <a:r>
              <a:rPr lang="en-US" altLang="ja-JP" sz="2000" b="1" dirty="0">
                <a:solidFill>
                  <a:srgbClr val="FF0000"/>
                </a:solidFill>
                <a:latin typeface="BIZ UDP明朝 Medium" panose="02020500000000000000" pitchFamily="18" charset="-128"/>
                <a:ea typeface="BIZ UDP明朝 Medium" panose="02020500000000000000" pitchFamily="18" charset="-128"/>
              </a:rPr>
              <a:t>3</a:t>
            </a:r>
            <a:r>
              <a:rPr lang="ja-JP" altLang="en-US" sz="2000" b="1" dirty="0">
                <a:solidFill>
                  <a:srgbClr val="FF0000"/>
                </a:solidFill>
                <a:latin typeface="BIZ UDP明朝 Medium" panose="02020500000000000000" pitchFamily="18" charset="-128"/>
                <a:ea typeface="BIZ UDP明朝 Medium" panose="02020500000000000000" pitchFamily="18" charset="-128"/>
              </a:rPr>
              <a:t>点が見込まれる。</a:t>
            </a:r>
            <a:endParaRPr lang="en-US" altLang="ja-JP" sz="2000" b="1" dirty="0">
              <a:solidFill>
                <a:srgbClr val="FF0000"/>
              </a:solidFill>
              <a:latin typeface="BIZ UDP明朝 Medium" panose="02020500000000000000" pitchFamily="18" charset="-128"/>
              <a:ea typeface="BIZ UDP明朝 Medium" panose="02020500000000000000" pitchFamily="18" charset="-128"/>
            </a:endParaRPr>
          </a:p>
          <a:p>
            <a:pPr marL="0" indent="0" algn="ctr">
              <a:buNone/>
              <a:defRPr/>
            </a:pPr>
            <a:endParaRPr lang="en-US" altLang="ja-JP" sz="2000" b="1" dirty="0">
              <a:solidFill>
                <a:srgbClr val="FF0000"/>
              </a:solidFill>
              <a:latin typeface="BIZ UDP明朝 Medium" panose="02020500000000000000" pitchFamily="18" charset="-128"/>
              <a:ea typeface="BIZ UDP明朝 Medium" panose="02020500000000000000" pitchFamily="18" charset="-128"/>
            </a:endParaRPr>
          </a:p>
          <a:p>
            <a:pPr marL="0" indent="0">
              <a:buNone/>
              <a:defRPr/>
            </a:pPr>
            <a:r>
              <a:rPr lang="ja-JP" altLang="en-US" sz="2000" b="1" dirty="0">
                <a:solidFill>
                  <a:srgbClr val="FF0000"/>
                </a:solidFill>
                <a:latin typeface="BIZ UDP明朝 Medium" panose="02020500000000000000" pitchFamily="18" charset="-128"/>
                <a:ea typeface="BIZ UDP明朝 Medium" panose="02020500000000000000" pitchFamily="18" charset="-128"/>
              </a:rPr>
              <a:t>１・県内への納税</a:t>
            </a:r>
            <a:endParaRPr lang="en-US" altLang="ja-JP" sz="2000" b="1" dirty="0">
              <a:solidFill>
                <a:srgbClr val="FF0000"/>
              </a:solidFill>
              <a:latin typeface="BIZ UDP明朝 Medium" panose="02020500000000000000" pitchFamily="18" charset="-128"/>
              <a:ea typeface="BIZ UDP明朝 Medium" panose="02020500000000000000" pitchFamily="18" charset="-128"/>
            </a:endParaRPr>
          </a:p>
          <a:p>
            <a:pPr marL="0" indent="0">
              <a:buNone/>
              <a:defRPr/>
            </a:pPr>
            <a:r>
              <a:rPr lang="ja-JP" altLang="en-US" sz="2000" b="1" dirty="0">
                <a:solidFill>
                  <a:srgbClr val="FF0000"/>
                </a:solidFill>
                <a:latin typeface="BIZ UDP明朝 Medium" panose="02020500000000000000" pitchFamily="18" charset="-128"/>
                <a:ea typeface="BIZ UDP明朝 Medium" panose="02020500000000000000" pitchFamily="18" charset="-128"/>
              </a:rPr>
              <a:t>２・千葉県ないの雇用の促進維持の援助</a:t>
            </a:r>
            <a:endParaRPr lang="en-US" altLang="ja-JP" sz="2000" b="1" dirty="0">
              <a:solidFill>
                <a:srgbClr val="FF0000"/>
              </a:solidFill>
              <a:latin typeface="BIZ UDP明朝 Medium" panose="02020500000000000000" pitchFamily="18" charset="-128"/>
              <a:ea typeface="BIZ UDP明朝 Medium" panose="02020500000000000000" pitchFamily="18" charset="-128"/>
            </a:endParaRPr>
          </a:p>
          <a:p>
            <a:pPr marL="0" indent="0">
              <a:buNone/>
              <a:defRPr/>
            </a:pPr>
            <a:r>
              <a:rPr lang="ja-JP" altLang="en-US" sz="2000" b="1" dirty="0">
                <a:solidFill>
                  <a:srgbClr val="FF0000"/>
                </a:solidFill>
                <a:latin typeface="BIZ UDP明朝 Medium" panose="02020500000000000000" pitchFamily="18" charset="-128"/>
                <a:ea typeface="BIZ UDP明朝 Medium" panose="02020500000000000000" pitchFamily="18" charset="-128"/>
              </a:rPr>
              <a:t>３・千葉県内の「飲食店」「小売業者」の持続化</a:t>
            </a:r>
            <a:endParaRPr lang="en-US" altLang="ja-JP" sz="2000" b="1" dirty="0">
              <a:solidFill>
                <a:srgbClr val="FF0000"/>
              </a:solidFill>
              <a:latin typeface="BIZ UDP明朝 Medium" panose="02020500000000000000" pitchFamily="18" charset="-128"/>
              <a:ea typeface="BIZ UDP明朝 Medium" panose="02020500000000000000" pitchFamily="18" charset="-128"/>
            </a:endParaRPr>
          </a:p>
        </p:txBody>
      </p:sp>
    </p:spTree>
    <p:extLst>
      <p:ext uri="{BB962C8B-B14F-4D97-AF65-F5344CB8AC3E}">
        <p14:creationId xmlns:p14="http://schemas.microsoft.com/office/powerpoint/2010/main" val="38866664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141CDFF-437E-4CE7-9E30-5AF1AE026578}"/>
              </a:ext>
            </a:extLst>
          </p:cNvPr>
          <p:cNvSpPr>
            <a:spLocks noGrp="1"/>
          </p:cNvSpPr>
          <p:nvPr>
            <p:ph type="title"/>
          </p:nvPr>
        </p:nvSpPr>
        <p:spPr/>
        <p:txBody>
          <a:bodyPr/>
          <a:lstStyle/>
          <a:p>
            <a:pPr algn="ctr"/>
            <a:r>
              <a:rPr kumimoji="1" lang="ja-JP" altLang="en-US" b="1" dirty="0">
                <a:solidFill>
                  <a:srgbClr val="C00000"/>
                </a:solidFill>
                <a:latin typeface="BIZ UDP明朝 Medium" panose="02020500000000000000" pitchFamily="18" charset="-128"/>
                <a:ea typeface="BIZ UDP明朝 Medium" panose="02020500000000000000" pitchFamily="18" charset="-128"/>
              </a:rPr>
              <a:t>メッセージが必要！！</a:t>
            </a:r>
          </a:p>
        </p:txBody>
      </p:sp>
      <p:sp>
        <p:nvSpPr>
          <p:cNvPr id="3" name="コンテンツ プレースホルダー 2">
            <a:extLst>
              <a:ext uri="{FF2B5EF4-FFF2-40B4-BE49-F238E27FC236}">
                <a16:creationId xmlns:a16="http://schemas.microsoft.com/office/drawing/2014/main" id="{5482A9A6-98A6-4050-82ED-55A3D9FB661F}"/>
              </a:ext>
            </a:extLst>
          </p:cNvPr>
          <p:cNvSpPr>
            <a:spLocks noGrp="1"/>
          </p:cNvSpPr>
          <p:nvPr>
            <p:ph idx="1"/>
          </p:nvPr>
        </p:nvSpPr>
        <p:spPr/>
        <p:txBody>
          <a:bodyPr/>
          <a:lstStyle/>
          <a:p>
            <a:pPr marL="0" lvl="0" indent="0">
              <a:buNone/>
              <a:defRPr/>
            </a:pPr>
            <a:r>
              <a:rPr lang="ja-JP" altLang="en-US" sz="2000" b="1" dirty="0">
                <a:solidFill>
                  <a:prstClr val="black">
                    <a:lumMod val="75000"/>
                    <a:lumOff val="25000"/>
                  </a:prstClr>
                </a:solidFill>
                <a:latin typeface="BIZ UDP明朝 Medium" panose="02020500000000000000" pitchFamily="18" charset="-128"/>
                <a:ea typeface="BIZ UDP明朝 Medium" panose="02020500000000000000" pitchFamily="18" charset="-128"/>
                <a:cs typeface="Arial" panose="020B0604020202020204" pitchFamily="34" charset="0"/>
              </a:rPr>
              <a:t>現在、様々な事業者や労働者が日々社会情勢からの不安で新しい</a:t>
            </a:r>
            <a:r>
              <a:rPr lang="en-US" altLang="ja-JP" sz="2000" b="1" dirty="0">
                <a:solidFill>
                  <a:prstClr val="black">
                    <a:lumMod val="75000"/>
                    <a:lumOff val="25000"/>
                  </a:prstClr>
                </a:solidFill>
                <a:latin typeface="BIZ UDP明朝 Medium" panose="02020500000000000000" pitchFamily="18" charset="-128"/>
                <a:ea typeface="BIZ UDP明朝 Medium" panose="02020500000000000000" pitchFamily="18" charset="-128"/>
                <a:cs typeface="Arial" panose="020B0604020202020204" pitchFamily="34" charset="0"/>
              </a:rPr>
              <a:t>1</a:t>
            </a:r>
            <a:r>
              <a:rPr lang="ja-JP" altLang="en-US" sz="2000" b="1" dirty="0">
                <a:solidFill>
                  <a:prstClr val="black">
                    <a:lumMod val="75000"/>
                    <a:lumOff val="25000"/>
                  </a:prstClr>
                </a:solidFill>
                <a:latin typeface="BIZ UDP明朝 Medium" panose="02020500000000000000" pitchFamily="18" charset="-128"/>
                <a:ea typeface="BIZ UDP明朝 Medium" panose="02020500000000000000" pitchFamily="18" charset="-128"/>
                <a:cs typeface="Arial" panose="020B0604020202020204" pitchFamily="34" charset="0"/>
              </a:rPr>
              <a:t>歩を踏み出せないで</a:t>
            </a:r>
            <a:endParaRPr lang="en-US" altLang="ja-JP" sz="2000" b="1" dirty="0">
              <a:solidFill>
                <a:prstClr val="black">
                  <a:lumMod val="75000"/>
                  <a:lumOff val="25000"/>
                </a:prstClr>
              </a:solidFill>
              <a:latin typeface="BIZ UDP明朝 Medium" panose="02020500000000000000" pitchFamily="18" charset="-128"/>
              <a:ea typeface="BIZ UDP明朝 Medium" panose="02020500000000000000" pitchFamily="18" charset="-128"/>
              <a:cs typeface="Arial" panose="020B0604020202020204" pitchFamily="34" charset="0"/>
            </a:endParaRPr>
          </a:p>
          <a:p>
            <a:pPr marL="0" lvl="0" indent="0">
              <a:buNone/>
              <a:defRPr/>
            </a:pPr>
            <a:r>
              <a:rPr lang="ja-JP" altLang="en-US" sz="2000" b="1" dirty="0">
                <a:solidFill>
                  <a:prstClr val="black">
                    <a:lumMod val="75000"/>
                    <a:lumOff val="25000"/>
                  </a:prstClr>
                </a:solidFill>
                <a:latin typeface="BIZ UDP明朝 Medium" panose="02020500000000000000" pitchFamily="18" charset="-128"/>
                <a:ea typeface="BIZ UDP明朝 Medium" panose="02020500000000000000" pitchFamily="18" charset="-128"/>
                <a:cs typeface="Arial" panose="020B0604020202020204" pitchFamily="34" charset="0"/>
              </a:rPr>
              <a:t>先が見えない為　「閉店」「撤退」「廃業」に追い込まれて行くことが安易に予想される。</a:t>
            </a:r>
            <a:endParaRPr lang="en-US" altLang="ja-JP" sz="2000" b="1" dirty="0">
              <a:solidFill>
                <a:prstClr val="black">
                  <a:lumMod val="75000"/>
                  <a:lumOff val="25000"/>
                </a:prstClr>
              </a:solidFill>
              <a:latin typeface="BIZ UDP明朝 Medium" panose="02020500000000000000" pitchFamily="18" charset="-128"/>
              <a:ea typeface="BIZ UDP明朝 Medium" panose="02020500000000000000" pitchFamily="18" charset="-128"/>
              <a:cs typeface="Arial" panose="020B0604020202020204" pitchFamily="34" charset="0"/>
            </a:endParaRPr>
          </a:p>
          <a:p>
            <a:pPr marL="0" lvl="0" indent="0" algn="ctr">
              <a:buNone/>
              <a:defRPr/>
            </a:pPr>
            <a:r>
              <a:rPr lang="ja-JP" altLang="en-US" sz="4000" b="1" dirty="0">
                <a:solidFill>
                  <a:srgbClr val="C00000"/>
                </a:solidFill>
                <a:latin typeface="BIZ UDP明朝 Medium" panose="02020500000000000000" pitchFamily="18" charset="-128"/>
                <a:ea typeface="BIZ UDP明朝 Medium" panose="02020500000000000000" pitchFamily="18" charset="-128"/>
                <a:cs typeface="Arial" panose="020B0604020202020204" pitchFamily="34" charset="0"/>
              </a:rPr>
              <a:t>千葉県内限定で、</a:t>
            </a:r>
            <a:endParaRPr lang="en-US" altLang="ja-JP" sz="4000" b="1" dirty="0">
              <a:solidFill>
                <a:srgbClr val="C00000"/>
              </a:solidFill>
              <a:latin typeface="BIZ UDP明朝 Medium" panose="02020500000000000000" pitchFamily="18" charset="-128"/>
              <a:ea typeface="BIZ UDP明朝 Medium" panose="02020500000000000000" pitchFamily="18" charset="-128"/>
              <a:cs typeface="Arial" panose="020B0604020202020204" pitchFamily="34" charset="0"/>
            </a:endParaRPr>
          </a:p>
          <a:p>
            <a:pPr marL="0" lvl="0" indent="0" algn="ctr">
              <a:buNone/>
              <a:defRPr/>
            </a:pPr>
            <a:r>
              <a:rPr lang="ja-JP" altLang="en-US" sz="4000" b="1" dirty="0">
                <a:solidFill>
                  <a:srgbClr val="C00000"/>
                </a:solidFill>
                <a:latin typeface="BIZ UDP明朝 Medium" panose="02020500000000000000" pitchFamily="18" charset="-128"/>
                <a:ea typeface="BIZ UDP明朝 Medium" panose="02020500000000000000" pitchFamily="18" charset="-128"/>
                <a:cs typeface="Arial" panose="020B0604020202020204" pitchFamily="34" charset="0"/>
              </a:rPr>
              <a:t>将来を明るくする将来性のあるサービスを</a:t>
            </a:r>
            <a:endParaRPr lang="en-US" altLang="ja-JP" sz="4000" b="1" dirty="0">
              <a:solidFill>
                <a:srgbClr val="C00000"/>
              </a:solidFill>
              <a:latin typeface="BIZ UDP明朝 Medium" panose="02020500000000000000" pitchFamily="18" charset="-128"/>
              <a:ea typeface="BIZ UDP明朝 Medium" panose="02020500000000000000" pitchFamily="18" charset="-128"/>
              <a:cs typeface="Arial" panose="020B0604020202020204" pitchFamily="34" charset="0"/>
            </a:endParaRPr>
          </a:p>
          <a:p>
            <a:pPr marL="0" lvl="0" indent="0" algn="ctr">
              <a:buNone/>
              <a:defRPr/>
            </a:pPr>
            <a:r>
              <a:rPr lang="ja-JP" altLang="en-US" sz="4000" b="1" dirty="0">
                <a:solidFill>
                  <a:srgbClr val="C00000"/>
                </a:solidFill>
                <a:latin typeface="BIZ UDP明朝 Medium" panose="02020500000000000000" pitchFamily="18" charset="-128"/>
                <a:ea typeface="BIZ UDP明朝 Medium" panose="02020500000000000000" pitchFamily="18" charset="-128"/>
                <a:cs typeface="Arial" panose="020B0604020202020204" pitchFamily="34" charset="0"/>
              </a:rPr>
              <a:t>早急に創設することで</a:t>
            </a:r>
            <a:endParaRPr lang="en-US" altLang="ja-JP" sz="4000" b="1" dirty="0">
              <a:solidFill>
                <a:srgbClr val="C00000"/>
              </a:solidFill>
              <a:latin typeface="BIZ UDP明朝 Medium" panose="02020500000000000000" pitchFamily="18" charset="-128"/>
              <a:ea typeface="BIZ UDP明朝 Medium" panose="02020500000000000000" pitchFamily="18" charset="-128"/>
              <a:cs typeface="Arial" panose="020B0604020202020204" pitchFamily="34" charset="0"/>
            </a:endParaRPr>
          </a:p>
          <a:p>
            <a:pPr marL="0" lvl="0" indent="0" algn="ctr">
              <a:buNone/>
              <a:defRPr/>
            </a:pPr>
            <a:r>
              <a:rPr lang="ja-JP" altLang="en-US" sz="4000" b="1" dirty="0">
                <a:solidFill>
                  <a:srgbClr val="C00000"/>
                </a:solidFill>
                <a:latin typeface="BIZ UDP明朝 Medium" panose="02020500000000000000" pitchFamily="18" charset="-128"/>
                <a:ea typeface="BIZ UDP明朝 Medium" panose="02020500000000000000" pitchFamily="18" charset="-128"/>
                <a:cs typeface="Arial" panose="020B0604020202020204" pitchFamily="34" charset="0"/>
              </a:rPr>
              <a:t>「頑張ろう！！千葉！！」</a:t>
            </a:r>
            <a:endParaRPr lang="en-US" altLang="ja-JP" sz="4000" b="1" dirty="0">
              <a:solidFill>
                <a:srgbClr val="C00000"/>
              </a:solidFill>
              <a:latin typeface="BIZ UDP明朝 Medium" panose="02020500000000000000" pitchFamily="18" charset="-128"/>
              <a:ea typeface="BIZ UDP明朝 Medium" panose="02020500000000000000" pitchFamily="18" charset="-128"/>
              <a:cs typeface="Arial" panose="020B0604020202020204" pitchFamily="34" charset="0"/>
            </a:endParaRPr>
          </a:p>
          <a:p>
            <a:pPr marL="0" lvl="0" indent="0" algn="ctr">
              <a:buNone/>
              <a:defRPr/>
            </a:pPr>
            <a:r>
              <a:rPr lang="ja-JP" altLang="en-US" sz="4000" b="1" dirty="0">
                <a:solidFill>
                  <a:srgbClr val="C00000"/>
                </a:solidFill>
                <a:latin typeface="BIZ UDP明朝 Medium" panose="02020500000000000000" pitchFamily="18" charset="-128"/>
                <a:ea typeface="BIZ UDP明朝 Medium" panose="02020500000000000000" pitchFamily="18" charset="-128"/>
                <a:cs typeface="Arial" panose="020B0604020202020204" pitchFamily="34" charset="0"/>
              </a:rPr>
              <a:t>というメッセージの強い事業となる。</a:t>
            </a:r>
            <a:endParaRPr lang="en-US" altLang="ja-JP" sz="4000" b="1" dirty="0">
              <a:solidFill>
                <a:srgbClr val="C00000"/>
              </a:solidFill>
              <a:latin typeface="BIZ UDP明朝 Medium" panose="02020500000000000000" pitchFamily="18" charset="-128"/>
              <a:ea typeface="BIZ UDP明朝 Medium" panose="02020500000000000000" pitchFamily="18" charset="-128"/>
              <a:cs typeface="Arial" panose="020B0604020202020204" pitchFamily="34" charset="0"/>
            </a:endParaRPr>
          </a:p>
          <a:p>
            <a:endParaRPr kumimoji="1" lang="ja-JP" altLang="en-US" dirty="0"/>
          </a:p>
        </p:txBody>
      </p:sp>
    </p:spTree>
    <p:extLst>
      <p:ext uri="{BB962C8B-B14F-4D97-AF65-F5344CB8AC3E}">
        <p14:creationId xmlns:p14="http://schemas.microsoft.com/office/powerpoint/2010/main" val="7395482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0760B68-0A8D-481F-86FC-73BF1A088586}"/>
              </a:ext>
            </a:extLst>
          </p:cNvPr>
          <p:cNvSpPr>
            <a:spLocks noGrp="1"/>
          </p:cNvSpPr>
          <p:nvPr>
            <p:ph type="title"/>
          </p:nvPr>
        </p:nvSpPr>
        <p:spPr/>
        <p:txBody>
          <a:bodyPr/>
          <a:lstStyle/>
          <a:p>
            <a:endParaRPr kumimoji="1" lang="ja-JP" altLang="en-US"/>
          </a:p>
        </p:txBody>
      </p:sp>
      <p:sp>
        <p:nvSpPr>
          <p:cNvPr id="3" name="コンテンツ プレースホルダー 2">
            <a:extLst>
              <a:ext uri="{FF2B5EF4-FFF2-40B4-BE49-F238E27FC236}">
                <a16:creationId xmlns:a16="http://schemas.microsoft.com/office/drawing/2014/main" id="{3DB71B57-158A-4122-BB16-970B2AE5CF4F}"/>
              </a:ext>
            </a:extLst>
          </p:cNvPr>
          <p:cNvSpPr>
            <a:spLocks noGrp="1"/>
          </p:cNvSpPr>
          <p:nvPr>
            <p:ph idx="1"/>
          </p:nvPr>
        </p:nvSpPr>
        <p:spPr/>
        <p:txBody>
          <a:bodyPr/>
          <a:lstStyle/>
          <a:p>
            <a:endParaRPr kumimoji="1" lang="ja-JP" altLang="en-US"/>
          </a:p>
        </p:txBody>
      </p:sp>
    </p:spTree>
    <p:extLst>
      <p:ext uri="{BB962C8B-B14F-4D97-AF65-F5344CB8AC3E}">
        <p14:creationId xmlns:p14="http://schemas.microsoft.com/office/powerpoint/2010/main" val="26313041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75798C7C-C300-4A6D-A79F-F1D311F19021}"/>
              </a:ext>
            </a:extLst>
          </p:cNvPr>
          <p:cNvSpPr>
            <a:spLocks noGrp="1"/>
          </p:cNvSpPr>
          <p:nvPr>
            <p:ph type="ctrTitle"/>
          </p:nvPr>
        </p:nvSpPr>
        <p:spPr>
          <a:xfrm>
            <a:off x="1524000" y="91231"/>
            <a:ext cx="9144000" cy="2387600"/>
          </a:xfrm>
        </p:spPr>
        <p:txBody>
          <a:bodyPr/>
          <a:lstStyle/>
          <a:p>
            <a:r>
              <a:rPr lang="ja-JP" altLang="en-US" dirty="0">
                <a:latin typeface="BIZ UD明朝 Medium" panose="02020500000000000000" pitchFamily="17" charset="-128"/>
                <a:ea typeface="BIZ UD明朝 Medium" panose="02020500000000000000" pitchFamily="17" charset="-128"/>
              </a:rPr>
              <a:t>事業の目的</a:t>
            </a:r>
            <a:endParaRPr kumimoji="1" lang="ja-JP" altLang="en-US" dirty="0">
              <a:latin typeface="BIZ UD明朝 Medium" panose="02020500000000000000" pitchFamily="17" charset="-128"/>
              <a:ea typeface="BIZ UD明朝 Medium" panose="02020500000000000000" pitchFamily="17" charset="-128"/>
            </a:endParaRPr>
          </a:p>
        </p:txBody>
      </p:sp>
      <p:sp>
        <p:nvSpPr>
          <p:cNvPr id="5" name="字幕 4">
            <a:extLst>
              <a:ext uri="{FF2B5EF4-FFF2-40B4-BE49-F238E27FC236}">
                <a16:creationId xmlns:a16="http://schemas.microsoft.com/office/drawing/2014/main" id="{FBD23406-C7CB-4402-A464-7F5871B378D0}"/>
              </a:ext>
            </a:extLst>
          </p:cNvPr>
          <p:cNvSpPr>
            <a:spLocks noGrp="1"/>
          </p:cNvSpPr>
          <p:nvPr>
            <p:ph type="subTitle" idx="1"/>
          </p:nvPr>
        </p:nvSpPr>
        <p:spPr>
          <a:xfrm>
            <a:off x="1426723" y="2723407"/>
            <a:ext cx="9144000" cy="2387599"/>
          </a:xfrm>
        </p:spPr>
        <p:txBody>
          <a:bodyPr>
            <a:normAutofit/>
          </a:bodyPr>
          <a:lstStyle/>
          <a:p>
            <a:r>
              <a:rPr kumimoji="1" lang="ja-JP" altLang="en-US" b="1" dirty="0">
                <a:solidFill>
                  <a:srgbClr val="FF0000"/>
                </a:solidFill>
                <a:latin typeface="BIZ UD明朝 Medium" panose="02020500000000000000" pitchFamily="17" charset="-128"/>
                <a:ea typeface="BIZ UD明朝 Medium" panose="02020500000000000000" pitchFamily="17" charset="-128"/>
              </a:rPr>
              <a:t>千葉を元気に！！</a:t>
            </a:r>
            <a:endParaRPr kumimoji="1" lang="en-US" altLang="ja-JP" b="1" dirty="0">
              <a:solidFill>
                <a:srgbClr val="FF0000"/>
              </a:solidFill>
              <a:latin typeface="BIZ UD明朝 Medium" panose="02020500000000000000" pitchFamily="17" charset="-128"/>
              <a:ea typeface="BIZ UD明朝 Medium" panose="02020500000000000000" pitchFamily="17" charset="-128"/>
            </a:endParaRPr>
          </a:p>
          <a:p>
            <a:r>
              <a:rPr kumimoji="1" lang="ja-JP" altLang="en-US" b="1" dirty="0">
                <a:latin typeface="BIZ UD明朝 Medium" panose="02020500000000000000" pitchFamily="17" charset="-128"/>
                <a:ea typeface="BIZ UD明朝 Medium" panose="02020500000000000000" pitchFamily="17" charset="-128"/>
              </a:rPr>
              <a:t>宅配事業を通じて、千葉の</a:t>
            </a:r>
            <a:endParaRPr kumimoji="1" lang="en-US" altLang="ja-JP" b="1" dirty="0">
              <a:latin typeface="BIZ UD明朝 Medium" panose="02020500000000000000" pitchFamily="17" charset="-128"/>
              <a:ea typeface="BIZ UD明朝 Medium" panose="02020500000000000000" pitchFamily="17" charset="-128"/>
            </a:endParaRPr>
          </a:p>
          <a:p>
            <a:r>
              <a:rPr kumimoji="1" lang="ja-JP" altLang="en-US" b="1" dirty="0">
                <a:latin typeface="BIZ UD明朝 Medium" panose="02020500000000000000" pitchFamily="17" charset="-128"/>
                <a:ea typeface="BIZ UD明朝 Medium" panose="02020500000000000000" pitchFamily="17" charset="-128"/>
              </a:rPr>
              <a:t>外食産業、小売業の活性化し</a:t>
            </a:r>
            <a:endParaRPr kumimoji="1" lang="en-US" altLang="ja-JP" b="1" dirty="0">
              <a:latin typeface="BIZ UD明朝 Medium" panose="02020500000000000000" pitchFamily="17" charset="-128"/>
              <a:ea typeface="BIZ UD明朝 Medium" panose="02020500000000000000" pitchFamily="17" charset="-128"/>
            </a:endParaRPr>
          </a:p>
          <a:p>
            <a:r>
              <a:rPr lang="ja-JP" altLang="en-US" b="1" dirty="0">
                <a:latin typeface="BIZ UD明朝 Medium" panose="02020500000000000000" pitchFamily="17" charset="-128"/>
                <a:ea typeface="BIZ UD明朝 Medium" panose="02020500000000000000" pitchFamily="17" charset="-128"/>
              </a:rPr>
              <a:t>雇用の促進を目的とする。</a:t>
            </a:r>
            <a:endParaRPr kumimoji="1" lang="ja-JP" altLang="en-US" b="1" dirty="0">
              <a:latin typeface="BIZ UD明朝 Medium" panose="02020500000000000000" pitchFamily="17" charset="-128"/>
              <a:ea typeface="BIZ UD明朝 Medium" panose="02020500000000000000" pitchFamily="17" charset="-128"/>
            </a:endParaRPr>
          </a:p>
        </p:txBody>
      </p:sp>
    </p:spTree>
    <p:extLst>
      <p:ext uri="{BB962C8B-B14F-4D97-AF65-F5344CB8AC3E}">
        <p14:creationId xmlns:p14="http://schemas.microsoft.com/office/powerpoint/2010/main" val="15769331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6CAAB3B-FB29-4864-9773-36327BF61FF8}"/>
              </a:ext>
            </a:extLst>
          </p:cNvPr>
          <p:cNvSpPr>
            <a:spLocks noGrp="1"/>
          </p:cNvSpPr>
          <p:nvPr>
            <p:ph type="title"/>
          </p:nvPr>
        </p:nvSpPr>
        <p:spPr/>
        <p:txBody>
          <a:bodyPr/>
          <a:lstStyle/>
          <a:p>
            <a:r>
              <a:rPr kumimoji="1" lang="ja-JP" altLang="en-US" dirty="0"/>
              <a:t>提携先候補</a:t>
            </a:r>
          </a:p>
        </p:txBody>
      </p:sp>
      <p:sp>
        <p:nvSpPr>
          <p:cNvPr id="3" name="コンテンツ プレースホルダー 2">
            <a:extLst>
              <a:ext uri="{FF2B5EF4-FFF2-40B4-BE49-F238E27FC236}">
                <a16:creationId xmlns:a16="http://schemas.microsoft.com/office/drawing/2014/main" id="{EAD8C512-A9BF-4415-BFCA-015A78D190D6}"/>
              </a:ext>
            </a:extLst>
          </p:cNvPr>
          <p:cNvSpPr>
            <a:spLocks noGrp="1"/>
          </p:cNvSpPr>
          <p:nvPr>
            <p:ph idx="1"/>
          </p:nvPr>
        </p:nvSpPr>
        <p:spPr/>
        <p:txBody>
          <a:bodyPr/>
          <a:lstStyle/>
          <a:p>
            <a:r>
              <a:rPr kumimoji="1" lang="ja-JP" altLang="en-US" dirty="0"/>
              <a:t>ジモティー</a:t>
            </a:r>
            <a:endParaRPr kumimoji="1" lang="en-US" altLang="ja-JP" dirty="0"/>
          </a:p>
          <a:p>
            <a:r>
              <a:rPr kumimoji="1" lang="en-US" altLang="ja-JP" dirty="0"/>
              <a:t>LINE</a:t>
            </a:r>
          </a:p>
          <a:p>
            <a:r>
              <a:rPr lang="ja-JP" altLang="en-US" dirty="0"/>
              <a:t>チーバル</a:t>
            </a:r>
            <a:endParaRPr lang="en-US" altLang="ja-JP" dirty="0"/>
          </a:p>
          <a:p>
            <a:r>
              <a:rPr kumimoji="1" lang="ja-JP" altLang="en-US" dirty="0"/>
              <a:t>商工会議所</a:t>
            </a:r>
            <a:endParaRPr kumimoji="1" lang="en-US" altLang="ja-JP" dirty="0"/>
          </a:p>
          <a:p>
            <a:r>
              <a:rPr lang="ja-JP" altLang="en-US" dirty="0"/>
              <a:t>千葉の美容所</a:t>
            </a:r>
            <a:endParaRPr lang="en-US" altLang="ja-JP" dirty="0"/>
          </a:p>
          <a:p>
            <a:r>
              <a:rPr kumimoji="1" lang="ja-JP" altLang="en-US" dirty="0"/>
              <a:t>千葉飲食店</a:t>
            </a:r>
            <a:endParaRPr kumimoji="1" lang="en-US" altLang="ja-JP" dirty="0"/>
          </a:p>
          <a:p>
            <a:endParaRPr kumimoji="1" lang="ja-JP" altLang="en-US" dirty="0"/>
          </a:p>
        </p:txBody>
      </p:sp>
    </p:spTree>
    <p:extLst>
      <p:ext uri="{BB962C8B-B14F-4D97-AF65-F5344CB8AC3E}">
        <p14:creationId xmlns:p14="http://schemas.microsoft.com/office/powerpoint/2010/main" val="35673310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テキスト ボックス 20">
            <a:extLst>
              <a:ext uri="{FF2B5EF4-FFF2-40B4-BE49-F238E27FC236}">
                <a16:creationId xmlns:a16="http://schemas.microsoft.com/office/drawing/2014/main" id="{1FC84DAB-3581-4E60-A124-E628F4988964}"/>
              </a:ext>
            </a:extLst>
          </p:cNvPr>
          <p:cNvSpPr txBox="1">
            <a:spLocks noChangeArrowheads="1"/>
          </p:cNvSpPr>
          <p:nvPr/>
        </p:nvSpPr>
        <p:spPr bwMode="auto">
          <a:xfrm>
            <a:off x="1703388" y="188914"/>
            <a:ext cx="919841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en-US" altLang="ja-JP" sz="1800" dirty="0">
                <a:latin typeface="Arial" panose="020B0604020202020204" pitchFamily="34" charset="0"/>
              </a:rPr>
              <a:t>Business Model Canvas</a:t>
            </a:r>
            <a:r>
              <a:rPr lang="ja-JP" altLang="en-US" sz="1800" dirty="0">
                <a:latin typeface="Arial" panose="020B0604020202020204" pitchFamily="34" charset="0"/>
              </a:rPr>
              <a:t> </a:t>
            </a:r>
            <a:r>
              <a:rPr lang="en-US" altLang="ja-JP" sz="1800" dirty="0">
                <a:solidFill>
                  <a:srgbClr val="FF3399"/>
                </a:solidFill>
                <a:latin typeface="Arial" panose="020B0604020202020204" pitchFamily="34" charset="0"/>
              </a:rPr>
              <a:t>CHI-BA</a:t>
            </a:r>
            <a:r>
              <a:rPr lang="ja-JP" altLang="en-US" sz="1800" dirty="0">
                <a:solidFill>
                  <a:srgbClr val="FF3399"/>
                </a:solidFill>
                <a:latin typeface="Arial" panose="020B0604020202020204" pitchFamily="34" charset="0"/>
              </a:rPr>
              <a:t> </a:t>
            </a:r>
            <a:r>
              <a:rPr lang="en-US" altLang="ja-JP" sz="1800" dirty="0">
                <a:solidFill>
                  <a:srgbClr val="FF3399"/>
                </a:solidFill>
                <a:latin typeface="Arial" panose="020B0604020202020204" pitchFamily="34" charset="0"/>
              </a:rPr>
              <a:t>eats</a:t>
            </a:r>
            <a:r>
              <a:rPr lang="ja-JP" altLang="en-US" sz="1800" dirty="0">
                <a:solidFill>
                  <a:srgbClr val="FF3399"/>
                </a:solidFill>
                <a:latin typeface="Arial" panose="020B0604020202020204" pitchFamily="34" charset="0"/>
              </a:rPr>
              <a:t>「</a:t>
            </a:r>
            <a:r>
              <a:rPr lang="en-US" altLang="ja-JP" sz="1800" dirty="0">
                <a:solidFill>
                  <a:srgbClr val="FF3399"/>
                </a:solidFill>
                <a:latin typeface="Arial" panose="020B0604020202020204" pitchFamily="34" charset="0"/>
              </a:rPr>
              <a:t>Uber</a:t>
            </a:r>
            <a:r>
              <a:rPr lang="ja-JP" altLang="en-US" sz="1800" dirty="0">
                <a:solidFill>
                  <a:srgbClr val="FF3399"/>
                </a:solidFill>
                <a:latin typeface="Arial" panose="020B0604020202020204" pitchFamily="34" charset="0"/>
              </a:rPr>
              <a:t> </a:t>
            </a:r>
            <a:r>
              <a:rPr lang="en-US" altLang="ja-JP" sz="1800" dirty="0">
                <a:solidFill>
                  <a:srgbClr val="FF3399"/>
                </a:solidFill>
                <a:latin typeface="Arial" panose="020B0604020202020204" pitchFamily="34" charset="0"/>
              </a:rPr>
              <a:t>eats</a:t>
            </a:r>
            <a:r>
              <a:rPr lang="ja-JP" altLang="en-US" sz="1800" dirty="0">
                <a:solidFill>
                  <a:srgbClr val="FF3399"/>
                </a:solidFill>
                <a:latin typeface="Arial" panose="020B0604020202020204" pitchFamily="34" charset="0"/>
              </a:rPr>
              <a:t>みたいな千葉ならではの宅配サービス」</a:t>
            </a:r>
          </a:p>
        </p:txBody>
      </p:sp>
      <p:sp>
        <p:nvSpPr>
          <p:cNvPr id="39" name="正方形/長方形 38">
            <a:extLst>
              <a:ext uri="{FF2B5EF4-FFF2-40B4-BE49-F238E27FC236}">
                <a16:creationId xmlns:a16="http://schemas.microsoft.com/office/drawing/2014/main" id="{DD7D267B-6B38-43FF-961E-1E74D5B20F88}"/>
              </a:ext>
            </a:extLst>
          </p:cNvPr>
          <p:cNvSpPr/>
          <p:nvPr/>
        </p:nvSpPr>
        <p:spPr>
          <a:xfrm>
            <a:off x="1703388" y="5013326"/>
            <a:ext cx="4392612" cy="1584325"/>
          </a:xfrm>
          <a:prstGeom prst="rect">
            <a:avLst/>
          </a:prstGeom>
          <a:solidFill>
            <a:schemeClr val="bg1"/>
          </a:solidFill>
          <a:ln w="9525">
            <a:solidFill>
              <a:schemeClr val="tx1">
                <a:lumMod val="85000"/>
                <a:lumOff val="1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en-US" altLang="ja-JP" b="1" dirty="0">
              <a:solidFill>
                <a:schemeClr val="tx1"/>
              </a:solidFill>
            </a:endParaRPr>
          </a:p>
          <a:p>
            <a:pPr eaLnBrk="1" hangingPunct="1">
              <a:defRPr/>
            </a:pPr>
            <a:endParaRPr lang="en-US" altLang="ja-JP" b="1" dirty="0">
              <a:solidFill>
                <a:schemeClr val="tx1"/>
              </a:solidFill>
            </a:endParaRPr>
          </a:p>
          <a:p>
            <a:pPr eaLnBrk="1" hangingPunct="1">
              <a:defRPr/>
            </a:pPr>
            <a:r>
              <a:rPr lang="en-US" altLang="ja-JP" sz="1200" b="1" dirty="0">
                <a:solidFill>
                  <a:schemeClr val="tx1"/>
                </a:solidFill>
              </a:rPr>
              <a:t>【</a:t>
            </a:r>
            <a:r>
              <a:rPr lang="ja-JP" altLang="en-US" sz="1200" b="1" dirty="0">
                <a:solidFill>
                  <a:schemeClr val="tx1"/>
                </a:solidFill>
              </a:rPr>
              <a:t>売り上高</a:t>
            </a:r>
            <a:r>
              <a:rPr lang="en-US" altLang="ja-JP" sz="1200" b="1" dirty="0">
                <a:solidFill>
                  <a:schemeClr val="tx1"/>
                </a:solidFill>
              </a:rPr>
              <a:t>200</a:t>
            </a:r>
            <a:r>
              <a:rPr lang="ja-JP" altLang="en-US" sz="1200" b="1" dirty="0">
                <a:solidFill>
                  <a:schemeClr val="tx1"/>
                </a:solidFill>
              </a:rPr>
              <a:t>万の場合</a:t>
            </a:r>
            <a:r>
              <a:rPr lang="en-US" altLang="ja-JP" sz="1200" b="1" dirty="0">
                <a:solidFill>
                  <a:schemeClr val="tx1"/>
                </a:solidFill>
              </a:rPr>
              <a:t>】</a:t>
            </a:r>
          </a:p>
          <a:p>
            <a:pPr eaLnBrk="1" hangingPunct="1">
              <a:defRPr/>
            </a:pPr>
            <a:r>
              <a:rPr lang="ja-JP" altLang="en-US" sz="1200" b="1" dirty="0">
                <a:solidFill>
                  <a:schemeClr val="tx1"/>
                </a:solidFill>
              </a:rPr>
              <a:t>賃料（</a:t>
            </a:r>
            <a:r>
              <a:rPr lang="en-US" altLang="ja-JP" sz="1200" b="1" dirty="0">
                <a:solidFill>
                  <a:schemeClr val="tx1"/>
                </a:solidFill>
              </a:rPr>
              <a:t>5</a:t>
            </a:r>
            <a:r>
              <a:rPr lang="ja-JP" altLang="en-US" sz="1200" b="1" dirty="0">
                <a:solidFill>
                  <a:schemeClr val="tx1"/>
                </a:solidFill>
              </a:rPr>
              <a:t>％）広告費（</a:t>
            </a:r>
            <a:r>
              <a:rPr lang="en-US" altLang="ja-JP" sz="1200" b="1" dirty="0">
                <a:solidFill>
                  <a:schemeClr val="tx1"/>
                </a:solidFill>
              </a:rPr>
              <a:t>25</a:t>
            </a:r>
            <a:r>
              <a:rPr lang="ja-JP" altLang="en-US" sz="1200" b="1" dirty="0">
                <a:solidFill>
                  <a:schemeClr val="tx1"/>
                </a:solidFill>
              </a:rPr>
              <a:t>％）人件費（</a:t>
            </a:r>
            <a:r>
              <a:rPr lang="en-US" altLang="ja-JP" sz="1200" b="1" dirty="0">
                <a:solidFill>
                  <a:schemeClr val="tx1"/>
                </a:solidFill>
              </a:rPr>
              <a:t>25</a:t>
            </a:r>
            <a:r>
              <a:rPr lang="ja-JP" altLang="en-US" sz="1200" b="1" dirty="0">
                <a:solidFill>
                  <a:schemeClr val="tx1"/>
                </a:solidFill>
              </a:rPr>
              <a:t>％）システム維持費（</a:t>
            </a:r>
            <a:r>
              <a:rPr lang="en-US" altLang="ja-JP" sz="1200" b="1" dirty="0">
                <a:solidFill>
                  <a:schemeClr val="tx1"/>
                </a:solidFill>
              </a:rPr>
              <a:t>5</a:t>
            </a:r>
            <a:r>
              <a:rPr lang="ja-JP" altLang="en-US" sz="1200" b="1" dirty="0">
                <a:solidFill>
                  <a:schemeClr val="tx1"/>
                </a:solidFill>
              </a:rPr>
              <a:t>％）その他（</a:t>
            </a:r>
            <a:r>
              <a:rPr lang="en-US" altLang="ja-JP" sz="1200" b="1" dirty="0">
                <a:solidFill>
                  <a:schemeClr val="tx1"/>
                </a:solidFill>
              </a:rPr>
              <a:t>20</a:t>
            </a:r>
            <a:r>
              <a:rPr lang="ja-JP" altLang="en-US" sz="1200" b="1" dirty="0">
                <a:solidFill>
                  <a:schemeClr val="tx1"/>
                </a:solidFill>
              </a:rPr>
              <a:t>％）</a:t>
            </a:r>
            <a:r>
              <a:rPr lang="en-US" altLang="ja-JP" sz="1200" b="1" dirty="0">
                <a:solidFill>
                  <a:schemeClr val="tx1"/>
                </a:solidFill>
              </a:rPr>
              <a:t>【</a:t>
            </a:r>
            <a:r>
              <a:rPr lang="ja-JP" altLang="en-US" sz="1200" b="1" dirty="0">
                <a:solidFill>
                  <a:schemeClr val="tx1"/>
                </a:solidFill>
              </a:rPr>
              <a:t>営業利益</a:t>
            </a:r>
            <a:r>
              <a:rPr lang="en-US" altLang="ja-JP" sz="1200" b="1" dirty="0">
                <a:solidFill>
                  <a:schemeClr val="tx1"/>
                </a:solidFill>
              </a:rPr>
              <a:t>20</a:t>
            </a:r>
            <a:r>
              <a:rPr lang="ja-JP" altLang="en-US" sz="1200" b="1" dirty="0">
                <a:solidFill>
                  <a:schemeClr val="tx1"/>
                </a:solidFill>
              </a:rPr>
              <a:t>％</a:t>
            </a:r>
            <a:r>
              <a:rPr lang="en-US" altLang="ja-JP" sz="1200" b="1" dirty="0">
                <a:solidFill>
                  <a:schemeClr val="tx1"/>
                </a:solidFill>
              </a:rPr>
              <a:t>】</a:t>
            </a:r>
            <a:endParaRPr lang="en-US" altLang="ja-JP" b="1" dirty="0">
              <a:solidFill>
                <a:schemeClr val="tx1"/>
              </a:solidFill>
            </a:endParaRPr>
          </a:p>
          <a:p>
            <a:pPr eaLnBrk="1" hangingPunct="1">
              <a:defRPr/>
            </a:pPr>
            <a:endParaRPr lang="ja-JP" altLang="en-US" b="1" dirty="0">
              <a:solidFill>
                <a:schemeClr val="tx1"/>
              </a:solidFill>
            </a:endParaRPr>
          </a:p>
        </p:txBody>
      </p:sp>
      <p:sp>
        <p:nvSpPr>
          <p:cNvPr id="43" name="正方形/長方形 42">
            <a:extLst>
              <a:ext uri="{FF2B5EF4-FFF2-40B4-BE49-F238E27FC236}">
                <a16:creationId xmlns:a16="http://schemas.microsoft.com/office/drawing/2014/main" id="{3A4B48F0-5E36-4583-8821-4DA93F004DA5}"/>
              </a:ext>
            </a:extLst>
          </p:cNvPr>
          <p:cNvSpPr/>
          <p:nvPr/>
        </p:nvSpPr>
        <p:spPr>
          <a:xfrm>
            <a:off x="6167439" y="5013326"/>
            <a:ext cx="4321175" cy="1584325"/>
          </a:xfrm>
          <a:prstGeom prst="rect">
            <a:avLst/>
          </a:prstGeom>
          <a:solidFill>
            <a:schemeClr val="bg1"/>
          </a:solidFill>
          <a:ln w="9525">
            <a:solidFill>
              <a:schemeClr val="tx1">
                <a:lumMod val="85000"/>
                <a:lumOff val="1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ltLang="ja-JP" b="1" dirty="0">
              <a:solidFill>
                <a:schemeClr val="tx1"/>
              </a:solidFill>
            </a:endParaRPr>
          </a:p>
          <a:p>
            <a:pPr algn="ctr" eaLnBrk="1" hangingPunct="1">
              <a:defRPr/>
            </a:pPr>
            <a:endParaRPr lang="en-US" altLang="ja-JP" b="1" dirty="0">
              <a:solidFill>
                <a:schemeClr val="tx1"/>
              </a:solidFill>
            </a:endParaRPr>
          </a:p>
          <a:p>
            <a:pPr algn="ctr" eaLnBrk="1" hangingPunct="1">
              <a:defRPr/>
            </a:pPr>
            <a:endParaRPr lang="en-US" altLang="ja-JP" b="1" dirty="0">
              <a:solidFill>
                <a:schemeClr val="tx1"/>
              </a:solidFill>
            </a:endParaRPr>
          </a:p>
          <a:p>
            <a:pPr algn="ctr" eaLnBrk="1" hangingPunct="1">
              <a:defRPr/>
            </a:pPr>
            <a:r>
              <a:rPr lang="ja-JP" altLang="en-US" b="1" dirty="0">
                <a:solidFill>
                  <a:srgbClr val="F8203F"/>
                </a:solidFill>
              </a:rPr>
              <a:t>手数料売上・広告・</a:t>
            </a:r>
            <a:endParaRPr lang="en-US" altLang="ja-JP" b="1" dirty="0">
              <a:solidFill>
                <a:srgbClr val="F8203F"/>
              </a:solidFill>
            </a:endParaRPr>
          </a:p>
          <a:p>
            <a:pPr algn="ctr" eaLnBrk="1" hangingPunct="1">
              <a:defRPr/>
            </a:pPr>
            <a:r>
              <a:rPr lang="en-US" altLang="ja-JP" b="1" dirty="0">
                <a:solidFill>
                  <a:schemeClr val="tx1"/>
                </a:solidFill>
              </a:rPr>
              <a:t>【</a:t>
            </a:r>
            <a:r>
              <a:rPr lang="ja-JP" altLang="en-US" b="1" dirty="0">
                <a:solidFill>
                  <a:schemeClr val="tx1"/>
                </a:solidFill>
              </a:rPr>
              <a:t>都度決済</a:t>
            </a:r>
            <a:r>
              <a:rPr lang="en-US" altLang="ja-JP" b="1" dirty="0">
                <a:solidFill>
                  <a:schemeClr val="tx1"/>
                </a:solidFill>
              </a:rPr>
              <a:t>】</a:t>
            </a:r>
          </a:p>
          <a:p>
            <a:pPr algn="ctr" eaLnBrk="1" hangingPunct="1">
              <a:defRPr/>
            </a:pPr>
            <a:r>
              <a:rPr lang="ja-JP" altLang="en-US" b="1" dirty="0">
                <a:solidFill>
                  <a:schemeClr val="tx1"/>
                </a:solidFill>
              </a:rPr>
              <a:t>現金・クレジットカード・ＰＡＹメント</a:t>
            </a:r>
            <a:endParaRPr lang="en-US" altLang="ja-JP" b="1" dirty="0">
              <a:solidFill>
                <a:schemeClr val="tx1"/>
              </a:solidFill>
            </a:endParaRPr>
          </a:p>
          <a:p>
            <a:pPr algn="ctr" eaLnBrk="1" hangingPunct="1">
              <a:defRPr/>
            </a:pPr>
            <a:endParaRPr lang="en-US" altLang="ja-JP" b="1" dirty="0">
              <a:solidFill>
                <a:schemeClr val="tx1"/>
              </a:solidFill>
            </a:endParaRPr>
          </a:p>
          <a:p>
            <a:pPr algn="ctr" eaLnBrk="1" hangingPunct="1">
              <a:defRPr/>
            </a:pPr>
            <a:endParaRPr lang="ja-JP" altLang="en-US" b="1" dirty="0">
              <a:solidFill>
                <a:schemeClr val="tx1"/>
              </a:solidFill>
            </a:endParaRPr>
          </a:p>
        </p:txBody>
      </p:sp>
      <p:sp>
        <p:nvSpPr>
          <p:cNvPr id="47" name="正方形/長方形 46">
            <a:extLst>
              <a:ext uri="{FF2B5EF4-FFF2-40B4-BE49-F238E27FC236}">
                <a16:creationId xmlns:a16="http://schemas.microsoft.com/office/drawing/2014/main" id="{362D8467-5E8D-48D9-9545-EE30DC2BCBEF}"/>
              </a:ext>
            </a:extLst>
          </p:cNvPr>
          <p:cNvSpPr/>
          <p:nvPr/>
        </p:nvSpPr>
        <p:spPr>
          <a:xfrm>
            <a:off x="5232400" y="765176"/>
            <a:ext cx="1727200" cy="4176713"/>
          </a:xfrm>
          <a:prstGeom prst="rect">
            <a:avLst/>
          </a:prstGeom>
          <a:solidFill>
            <a:schemeClr val="bg1"/>
          </a:solidFill>
          <a:ln w="9525">
            <a:solidFill>
              <a:schemeClr val="tx1">
                <a:lumMod val="85000"/>
                <a:lumOff val="1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r>
              <a:rPr lang="en-US" altLang="ja-JP" sz="1200" b="1" dirty="0">
                <a:solidFill>
                  <a:schemeClr val="tx1"/>
                </a:solidFill>
              </a:rPr>
              <a:t>【</a:t>
            </a:r>
            <a:r>
              <a:rPr lang="ja-JP" altLang="en-US" sz="1200" b="1" dirty="0">
                <a:solidFill>
                  <a:schemeClr val="tx1"/>
                </a:solidFill>
              </a:rPr>
              <a:t>事業者</a:t>
            </a:r>
            <a:r>
              <a:rPr lang="en-US" altLang="ja-JP" sz="1200" b="1" dirty="0">
                <a:solidFill>
                  <a:schemeClr val="tx1"/>
                </a:solidFill>
              </a:rPr>
              <a:t>】</a:t>
            </a:r>
          </a:p>
          <a:p>
            <a:pPr eaLnBrk="1" hangingPunct="1">
              <a:defRPr/>
            </a:pPr>
            <a:r>
              <a:rPr lang="ja-JP" altLang="en-US" sz="1200" b="1" dirty="0">
                <a:solidFill>
                  <a:schemeClr val="tx1"/>
                </a:solidFill>
              </a:rPr>
              <a:t>・</a:t>
            </a:r>
            <a:r>
              <a:rPr lang="ja-JP" altLang="en-US" sz="1200" b="1" dirty="0">
                <a:solidFill>
                  <a:srgbClr val="F8203F"/>
                </a:solidFill>
              </a:rPr>
              <a:t>固定費や人件費なしでデリバリーサービスを開始できる</a:t>
            </a:r>
            <a:endParaRPr lang="en-US" altLang="ja-JP" sz="1200" b="1" dirty="0">
              <a:solidFill>
                <a:srgbClr val="F8203F"/>
              </a:solidFill>
            </a:endParaRPr>
          </a:p>
          <a:p>
            <a:pPr eaLnBrk="1" hangingPunct="1">
              <a:defRPr/>
            </a:pPr>
            <a:endParaRPr lang="en-US" altLang="ja-JP" sz="1200" b="1" dirty="0">
              <a:solidFill>
                <a:schemeClr val="tx1"/>
              </a:solidFill>
            </a:endParaRPr>
          </a:p>
          <a:p>
            <a:pPr>
              <a:defRPr/>
            </a:pPr>
            <a:r>
              <a:rPr lang="ja-JP" altLang="en-US" sz="1200" b="1" dirty="0">
                <a:solidFill>
                  <a:schemeClr val="tx1"/>
                </a:solidFill>
              </a:rPr>
              <a:t>・</a:t>
            </a:r>
            <a:r>
              <a:rPr lang="en-US" altLang="ja-JP" sz="1200" b="1" dirty="0">
                <a:solidFill>
                  <a:schemeClr val="tx1"/>
                </a:solidFill>
              </a:rPr>
              <a:t>【</a:t>
            </a:r>
            <a:r>
              <a:rPr lang="ja-JP" altLang="en-US" sz="1200" b="1" dirty="0">
                <a:solidFill>
                  <a:schemeClr val="tx1"/>
                </a:solidFill>
              </a:rPr>
              <a:t>顧客</a:t>
            </a:r>
            <a:r>
              <a:rPr lang="en-US" altLang="ja-JP" sz="1200" b="1" dirty="0">
                <a:solidFill>
                  <a:schemeClr val="tx1"/>
                </a:solidFill>
              </a:rPr>
              <a:t>】</a:t>
            </a:r>
          </a:p>
          <a:p>
            <a:pPr>
              <a:defRPr/>
            </a:pPr>
            <a:r>
              <a:rPr lang="ja-JP" altLang="en-US" sz="1200" b="1" dirty="0">
                <a:solidFill>
                  <a:schemeClr val="tx1"/>
                </a:solidFill>
              </a:rPr>
              <a:t>便利に気軽に飲食店の味が楽しめる。</a:t>
            </a:r>
            <a:endParaRPr lang="en-US" altLang="ja-JP" sz="1200" b="1" dirty="0">
              <a:solidFill>
                <a:schemeClr val="tx1"/>
              </a:solidFill>
            </a:endParaRPr>
          </a:p>
          <a:p>
            <a:pPr eaLnBrk="1" hangingPunct="1">
              <a:defRPr/>
            </a:pPr>
            <a:r>
              <a:rPr lang="ja-JP" altLang="en-US" sz="1200" b="1" dirty="0">
                <a:solidFill>
                  <a:schemeClr val="tx1"/>
                </a:solidFill>
              </a:rPr>
              <a:t>スマフォやタブレットで簡単にデリバリーサービスが頼める。</a:t>
            </a:r>
            <a:endParaRPr lang="en-US" altLang="ja-JP" sz="1200" b="1" dirty="0">
              <a:solidFill>
                <a:schemeClr val="tx1"/>
              </a:solidFill>
            </a:endParaRPr>
          </a:p>
          <a:p>
            <a:pPr eaLnBrk="1" hangingPunct="1">
              <a:defRPr/>
            </a:pPr>
            <a:endParaRPr lang="ja-JP" altLang="en-US" sz="1200" b="1" dirty="0">
              <a:solidFill>
                <a:schemeClr val="tx1"/>
              </a:solidFill>
            </a:endParaRPr>
          </a:p>
        </p:txBody>
      </p:sp>
      <p:sp>
        <p:nvSpPr>
          <p:cNvPr id="49" name="正方形/長方形 48">
            <a:extLst>
              <a:ext uri="{FF2B5EF4-FFF2-40B4-BE49-F238E27FC236}">
                <a16:creationId xmlns:a16="http://schemas.microsoft.com/office/drawing/2014/main" id="{97F35997-CBA3-48B7-B167-9DA0CE6837B3}"/>
              </a:ext>
            </a:extLst>
          </p:cNvPr>
          <p:cNvSpPr/>
          <p:nvPr/>
        </p:nvSpPr>
        <p:spPr>
          <a:xfrm>
            <a:off x="1703388" y="765176"/>
            <a:ext cx="1655762" cy="4176713"/>
          </a:xfrm>
          <a:prstGeom prst="rect">
            <a:avLst/>
          </a:prstGeom>
          <a:solidFill>
            <a:schemeClr val="bg1"/>
          </a:solidFill>
          <a:ln w="9525">
            <a:solidFill>
              <a:schemeClr val="tx1">
                <a:lumMod val="85000"/>
                <a:lumOff val="1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ja-JP" altLang="en-US"/>
          </a:p>
        </p:txBody>
      </p:sp>
      <p:sp>
        <p:nvSpPr>
          <p:cNvPr id="50" name="正方形/長方形 49">
            <a:extLst>
              <a:ext uri="{FF2B5EF4-FFF2-40B4-BE49-F238E27FC236}">
                <a16:creationId xmlns:a16="http://schemas.microsoft.com/office/drawing/2014/main" id="{84AD7C4C-D90B-4639-965B-C1024E417246}"/>
              </a:ext>
            </a:extLst>
          </p:cNvPr>
          <p:cNvSpPr/>
          <p:nvPr/>
        </p:nvSpPr>
        <p:spPr>
          <a:xfrm>
            <a:off x="1703388" y="765176"/>
            <a:ext cx="1655762" cy="4176713"/>
          </a:xfrm>
          <a:prstGeom prst="rect">
            <a:avLst/>
          </a:prstGeom>
          <a:solidFill>
            <a:schemeClr val="bg1"/>
          </a:solidFill>
          <a:ln w="9525">
            <a:solidFill>
              <a:schemeClr val="tx1">
                <a:lumMod val="85000"/>
                <a:lumOff val="1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r>
              <a:rPr lang="ja-JP" altLang="en-US" b="1" dirty="0">
                <a:solidFill>
                  <a:schemeClr val="tx1"/>
                </a:solidFill>
              </a:rPr>
              <a:t>・</a:t>
            </a:r>
            <a:r>
              <a:rPr lang="ja-JP" altLang="en-US" sz="1400" b="1" dirty="0">
                <a:solidFill>
                  <a:schemeClr val="tx1"/>
                </a:solidFill>
              </a:rPr>
              <a:t>千葉県</a:t>
            </a:r>
            <a:endParaRPr lang="en-US" altLang="ja-JP" sz="1400" b="1" dirty="0">
              <a:solidFill>
                <a:schemeClr val="tx1"/>
              </a:solidFill>
            </a:endParaRPr>
          </a:p>
          <a:p>
            <a:pPr eaLnBrk="1" hangingPunct="1">
              <a:defRPr/>
            </a:pPr>
            <a:r>
              <a:rPr lang="ja-JP" altLang="en-US" sz="1400" b="1" dirty="0">
                <a:solidFill>
                  <a:srgbClr val="F8203F"/>
                </a:solidFill>
              </a:rPr>
              <a:t>・アプリ開発業者</a:t>
            </a:r>
            <a:endParaRPr lang="en-US" altLang="ja-JP" sz="1400" b="1" dirty="0">
              <a:solidFill>
                <a:srgbClr val="F8203F"/>
              </a:solidFill>
            </a:endParaRPr>
          </a:p>
          <a:p>
            <a:pPr eaLnBrk="1" hangingPunct="1">
              <a:defRPr/>
            </a:pPr>
            <a:r>
              <a:rPr lang="ja-JP" altLang="en-US" sz="1400" b="1" dirty="0">
                <a:solidFill>
                  <a:schemeClr val="tx1"/>
                </a:solidFill>
              </a:rPr>
              <a:t>・リクルート</a:t>
            </a:r>
            <a:endParaRPr lang="en-US" altLang="ja-JP" sz="1400" b="1" dirty="0">
              <a:solidFill>
                <a:schemeClr val="tx1"/>
              </a:solidFill>
            </a:endParaRPr>
          </a:p>
          <a:p>
            <a:pPr eaLnBrk="1" hangingPunct="1">
              <a:defRPr/>
            </a:pPr>
            <a:r>
              <a:rPr lang="ja-JP" altLang="en-US" sz="1400" b="1" dirty="0">
                <a:solidFill>
                  <a:schemeClr val="tx1"/>
                </a:solidFill>
              </a:rPr>
              <a:t>（集客）</a:t>
            </a:r>
            <a:endParaRPr lang="en-US" altLang="ja-JP" sz="1400" b="1" dirty="0">
              <a:solidFill>
                <a:schemeClr val="tx1"/>
              </a:solidFill>
            </a:endParaRPr>
          </a:p>
          <a:p>
            <a:pPr eaLnBrk="1" hangingPunct="1">
              <a:defRPr/>
            </a:pPr>
            <a:r>
              <a:rPr lang="ja-JP" altLang="en-US" sz="1400" b="1" dirty="0">
                <a:solidFill>
                  <a:schemeClr val="tx1"/>
                </a:solidFill>
              </a:rPr>
              <a:t>・リクルート</a:t>
            </a:r>
            <a:endParaRPr lang="en-US" altLang="ja-JP" sz="1400" b="1" dirty="0">
              <a:solidFill>
                <a:schemeClr val="tx1"/>
              </a:solidFill>
            </a:endParaRPr>
          </a:p>
          <a:p>
            <a:pPr eaLnBrk="1" hangingPunct="1">
              <a:defRPr/>
            </a:pPr>
            <a:r>
              <a:rPr lang="ja-JP" altLang="en-US" sz="1400" b="1" dirty="0">
                <a:solidFill>
                  <a:schemeClr val="tx1"/>
                </a:solidFill>
              </a:rPr>
              <a:t>（求人）</a:t>
            </a:r>
            <a:endParaRPr lang="en-US" altLang="ja-JP" sz="1400" b="1" dirty="0">
              <a:solidFill>
                <a:schemeClr val="tx1"/>
              </a:solidFill>
            </a:endParaRPr>
          </a:p>
          <a:p>
            <a:pPr eaLnBrk="1" hangingPunct="1">
              <a:defRPr/>
            </a:pPr>
            <a:r>
              <a:rPr lang="ja-JP" altLang="en-US" sz="1400" b="1" dirty="0">
                <a:solidFill>
                  <a:schemeClr val="tx1"/>
                </a:solidFill>
              </a:rPr>
              <a:t>・</a:t>
            </a:r>
            <a:r>
              <a:rPr lang="en-US" altLang="ja-JP" sz="1400" b="1" dirty="0">
                <a:solidFill>
                  <a:schemeClr val="tx1"/>
                </a:solidFill>
              </a:rPr>
              <a:t>WEB</a:t>
            </a:r>
            <a:r>
              <a:rPr lang="ja-JP" altLang="en-US" sz="1400" b="1" dirty="0">
                <a:solidFill>
                  <a:schemeClr val="tx1"/>
                </a:solidFill>
              </a:rPr>
              <a:t>集客業者</a:t>
            </a:r>
            <a:endParaRPr lang="en-US" altLang="ja-JP" sz="1400" b="1" dirty="0">
              <a:solidFill>
                <a:schemeClr val="tx1"/>
              </a:solidFill>
            </a:endParaRPr>
          </a:p>
          <a:p>
            <a:pPr eaLnBrk="1" hangingPunct="1">
              <a:defRPr/>
            </a:pPr>
            <a:endParaRPr lang="ja-JP" altLang="en-US" sz="1400" b="1" dirty="0">
              <a:solidFill>
                <a:srgbClr val="FF3399"/>
              </a:solidFill>
            </a:endParaRPr>
          </a:p>
        </p:txBody>
      </p:sp>
      <p:sp>
        <p:nvSpPr>
          <p:cNvPr id="51" name="正方形/長方形 50">
            <a:extLst>
              <a:ext uri="{FF2B5EF4-FFF2-40B4-BE49-F238E27FC236}">
                <a16:creationId xmlns:a16="http://schemas.microsoft.com/office/drawing/2014/main" id="{8DC1B4EE-655D-4A28-BBC2-4F6D62EBFA2E}"/>
              </a:ext>
            </a:extLst>
          </p:cNvPr>
          <p:cNvSpPr/>
          <p:nvPr/>
        </p:nvSpPr>
        <p:spPr>
          <a:xfrm>
            <a:off x="7032625" y="963427"/>
            <a:ext cx="1727200" cy="2087563"/>
          </a:xfrm>
          <a:prstGeom prst="rect">
            <a:avLst/>
          </a:prstGeom>
          <a:solidFill>
            <a:schemeClr val="bg1"/>
          </a:solidFill>
          <a:ln w="9525">
            <a:solidFill>
              <a:schemeClr val="tx1">
                <a:lumMod val="85000"/>
                <a:lumOff val="1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r>
              <a:rPr lang="ja-JP" altLang="en-US" sz="1200" b="1" dirty="0">
                <a:solidFill>
                  <a:schemeClr val="tx1"/>
                </a:solidFill>
              </a:rPr>
              <a:t>・ＷＥＢコンテンツなどによるコンタクト</a:t>
            </a:r>
            <a:endParaRPr lang="en-US" altLang="ja-JP" sz="1200" b="1" dirty="0">
              <a:solidFill>
                <a:schemeClr val="tx1"/>
              </a:solidFill>
            </a:endParaRPr>
          </a:p>
          <a:p>
            <a:pPr eaLnBrk="1" hangingPunct="1">
              <a:defRPr/>
            </a:pPr>
            <a:r>
              <a:rPr lang="ja-JP" altLang="en-US" sz="1200" b="1" dirty="0">
                <a:solidFill>
                  <a:schemeClr val="tx1"/>
                </a:solidFill>
              </a:rPr>
              <a:t>・千葉を元気にしたい思いを発信</a:t>
            </a:r>
            <a:endParaRPr lang="en-US" altLang="ja-JP" sz="1200" b="1" dirty="0">
              <a:solidFill>
                <a:schemeClr val="tx1"/>
              </a:solidFill>
            </a:endParaRPr>
          </a:p>
          <a:p>
            <a:pPr eaLnBrk="1" hangingPunct="1">
              <a:defRPr/>
            </a:pPr>
            <a:r>
              <a:rPr lang="ja-JP" altLang="en-US" sz="1200" b="1" dirty="0">
                <a:solidFill>
                  <a:schemeClr val="tx1"/>
                </a:solidFill>
              </a:rPr>
              <a:t>・</a:t>
            </a:r>
            <a:r>
              <a:rPr lang="ja-JP" altLang="en-US" sz="1200" b="1" dirty="0">
                <a:solidFill>
                  <a:srgbClr val="F8203F"/>
                </a:solidFill>
              </a:rPr>
              <a:t>サポーター感覚で千葉を盛り上げるコミュニティー</a:t>
            </a:r>
            <a:endParaRPr lang="en-US" altLang="ja-JP" sz="1200" b="1" dirty="0">
              <a:solidFill>
                <a:srgbClr val="F8203F"/>
              </a:solidFill>
            </a:endParaRPr>
          </a:p>
          <a:p>
            <a:pPr eaLnBrk="1" hangingPunct="1">
              <a:defRPr/>
            </a:pPr>
            <a:endParaRPr lang="ja-JP" altLang="en-US" sz="1200" b="1" dirty="0">
              <a:solidFill>
                <a:schemeClr val="tx1"/>
              </a:solidFill>
            </a:endParaRPr>
          </a:p>
        </p:txBody>
      </p:sp>
      <p:sp>
        <p:nvSpPr>
          <p:cNvPr id="52" name="正方形/長方形 51">
            <a:extLst>
              <a:ext uri="{FF2B5EF4-FFF2-40B4-BE49-F238E27FC236}">
                <a16:creationId xmlns:a16="http://schemas.microsoft.com/office/drawing/2014/main" id="{8A661F8D-2F99-4C95-9CC8-90B0EDA56817}"/>
              </a:ext>
            </a:extLst>
          </p:cNvPr>
          <p:cNvSpPr/>
          <p:nvPr/>
        </p:nvSpPr>
        <p:spPr>
          <a:xfrm>
            <a:off x="7032625" y="2924176"/>
            <a:ext cx="1727200" cy="2017713"/>
          </a:xfrm>
          <a:prstGeom prst="rect">
            <a:avLst/>
          </a:prstGeom>
          <a:solidFill>
            <a:schemeClr val="bg1"/>
          </a:solidFill>
          <a:ln w="9525">
            <a:solidFill>
              <a:schemeClr val="tx1">
                <a:lumMod val="85000"/>
                <a:lumOff val="1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ltLang="ja-JP" b="1" dirty="0">
              <a:solidFill>
                <a:schemeClr val="tx1"/>
              </a:solidFill>
            </a:endParaRPr>
          </a:p>
          <a:p>
            <a:pPr algn="ctr" eaLnBrk="1" hangingPunct="1">
              <a:defRPr/>
            </a:pPr>
            <a:r>
              <a:rPr lang="ja-JP" altLang="en-US" b="1" dirty="0">
                <a:solidFill>
                  <a:schemeClr val="tx1"/>
                </a:solidFill>
              </a:rPr>
              <a:t>無店舗型</a:t>
            </a:r>
            <a:endParaRPr lang="en-US" altLang="ja-JP" b="1" dirty="0">
              <a:solidFill>
                <a:schemeClr val="tx1"/>
              </a:solidFill>
            </a:endParaRPr>
          </a:p>
          <a:p>
            <a:pPr algn="ctr" eaLnBrk="1" hangingPunct="1">
              <a:defRPr/>
            </a:pPr>
            <a:r>
              <a:rPr lang="en-US" altLang="ja-JP" b="1" dirty="0">
                <a:solidFill>
                  <a:schemeClr val="tx1"/>
                </a:solidFill>
              </a:rPr>
              <a:t>WEB</a:t>
            </a:r>
            <a:r>
              <a:rPr lang="ja-JP" altLang="en-US" b="1" dirty="0">
                <a:solidFill>
                  <a:schemeClr val="tx1"/>
                </a:solidFill>
              </a:rPr>
              <a:t>集客</a:t>
            </a:r>
            <a:endParaRPr lang="en-US" altLang="ja-JP" b="1" dirty="0">
              <a:solidFill>
                <a:schemeClr val="tx1"/>
              </a:solidFill>
            </a:endParaRPr>
          </a:p>
          <a:p>
            <a:pPr algn="ctr" eaLnBrk="1" hangingPunct="1">
              <a:defRPr/>
            </a:pPr>
            <a:r>
              <a:rPr lang="ja-JP" altLang="en-US" b="1" dirty="0">
                <a:solidFill>
                  <a:srgbClr val="FF3399"/>
                </a:solidFill>
              </a:rPr>
              <a:t>行政のツールを活用</a:t>
            </a:r>
            <a:endParaRPr lang="en-US" altLang="ja-JP" b="1" dirty="0">
              <a:solidFill>
                <a:srgbClr val="FF3399"/>
              </a:solidFill>
            </a:endParaRPr>
          </a:p>
        </p:txBody>
      </p:sp>
      <p:sp>
        <p:nvSpPr>
          <p:cNvPr id="53" name="正方形/長方形 52">
            <a:extLst>
              <a:ext uri="{FF2B5EF4-FFF2-40B4-BE49-F238E27FC236}">
                <a16:creationId xmlns:a16="http://schemas.microsoft.com/office/drawing/2014/main" id="{7029FA47-1EAC-475F-A975-D19303381099}"/>
              </a:ext>
            </a:extLst>
          </p:cNvPr>
          <p:cNvSpPr/>
          <p:nvPr/>
        </p:nvSpPr>
        <p:spPr>
          <a:xfrm>
            <a:off x="3432175" y="797720"/>
            <a:ext cx="1727200" cy="2087563"/>
          </a:xfrm>
          <a:prstGeom prst="rect">
            <a:avLst/>
          </a:prstGeom>
          <a:solidFill>
            <a:schemeClr val="bg1"/>
          </a:solidFill>
          <a:ln w="9525">
            <a:solidFill>
              <a:schemeClr val="tx1">
                <a:lumMod val="85000"/>
                <a:lumOff val="1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en-US" altLang="ja-JP" sz="1200" b="1" dirty="0">
              <a:solidFill>
                <a:schemeClr val="tx1"/>
              </a:solidFill>
            </a:endParaRPr>
          </a:p>
          <a:p>
            <a:pPr eaLnBrk="1" hangingPunct="1">
              <a:defRPr/>
            </a:pPr>
            <a:endParaRPr lang="en-US" altLang="ja-JP" sz="1200" b="1" dirty="0">
              <a:solidFill>
                <a:schemeClr val="tx1"/>
              </a:solidFill>
            </a:endParaRPr>
          </a:p>
          <a:p>
            <a:pPr eaLnBrk="1" hangingPunct="1">
              <a:defRPr/>
            </a:pPr>
            <a:endParaRPr lang="en-US" altLang="ja-JP" sz="1200" b="1" dirty="0">
              <a:solidFill>
                <a:schemeClr val="tx1"/>
              </a:solidFill>
            </a:endParaRPr>
          </a:p>
          <a:p>
            <a:pPr eaLnBrk="1" hangingPunct="1">
              <a:defRPr/>
            </a:pPr>
            <a:r>
              <a:rPr lang="ja-JP" altLang="en-US" sz="1200" b="1" dirty="0">
                <a:solidFill>
                  <a:schemeClr val="tx1"/>
                </a:solidFill>
              </a:rPr>
              <a:t>・千葉の雇用の促進</a:t>
            </a:r>
            <a:endParaRPr lang="en-US" altLang="ja-JP" sz="1200" b="1" dirty="0">
              <a:solidFill>
                <a:schemeClr val="tx1"/>
              </a:solidFill>
            </a:endParaRPr>
          </a:p>
          <a:p>
            <a:pPr eaLnBrk="1" hangingPunct="1">
              <a:defRPr/>
            </a:pPr>
            <a:endParaRPr lang="en-US" altLang="ja-JP" sz="1200" b="1" dirty="0">
              <a:solidFill>
                <a:srgbClr val="FF3399"/>
              </a:solidFill>
            </a:endParaRPr>
          </a:p>
          <a:p>
            <a:pPr eaLnBrk="1" hangingPunct="1">
              <a:defRPr/>
            </a:pPr>
            <a:r>
              <a:rPr lang="ja-JP" altLang="en-US" sz="1200" b="1" dirty="0">
                <a:solidFill>
                  <a:schemeClr val="tx1"/>
                </a:solidFill>
              </a:rPr>
              <a:t>・千葉の飲食店へのアプローチ</a:t>
            </a:r>
            <a:endParaRPr lang="en-US" altLang="ja-JP" sz="1200" b="1" dirty="0">
              <a:solidFill>
                <a:schemeClr val="tx1"/>
              </a:solidFill>
            </a:endParaRPr>
          </a:p>
          <a:p>
            <a:pPr eaLnBrk="1" hangingPunct="1">
              <a:defRPr/>
            </a:pPr>
            <a:endParaRPr lang="en-US" altLang="ja-JP" sz="1200" b="1" dirty="0">
              <a:solidFill>
                <a:schemeClr val="tx1"/>
              </a:solidFill>
            </a:endParaRPr>
          </a:p>
          <a:p>
            <a:pPr eaLnBrk="1" hangingPunct="1">
              <a:defRPr/>
            </a:pPr>
            <a:r>
              <a:rPr lang="ja-JP" altLang="en-US" sz="1200" b="1" dirty="0">
                <a:solidFill>
                  <a:schemeClr val="tx1"/>
                </a:solidFill>
              </a:rPr>
              <a:t>・千葉のスーパーマーケットや小売業の方への登録促進</a:t>
            </a:r>
            <a:endParaRPr lang="en-US" altLang="ja-JP" sz="1200" b="1" dirty="0">
              <a:solidFill>
                <a:schemeClr val="tx1"/>
              </a:solidFill>
            </a:endParaRPr>
          </a:p>
          <a:p>
            <a:pPr eaLnBrk="1" hangingPunct="1">
              <a:defRPr/>
            </a:pPr>
            <a:endParaRPr lang="en-US" altLang="ja-JP" sz="1200" b="1" dirty="0">
              <a:solidFill>
                <a:schemeClr val="tx1"/>
              </a:solidFill>
            </a:endParaRPr>
          </a:p>
          <a:p>
            <a:pPr eaLnBrk="1" hangingPunct="1">
              <a:defRPr/>
            </a:pPr>
            <a:endParaRPr lang="ja-JP" altLang="en-US" sz="1200" b="1" dirty="0">
              <a:solidFill>
                <a:srgbClr val="FF3399"/>
              </a:solidFill>
            </a:endParaRPr>
          </a:p>
        </p:txBody>
      </p:sp>
      <p:sp>
        <p:nvSpPr>
          <p:cNvPr id="54" name="正方形/長方形 53">
            <a:extLst>
              <a:ext uri="{FF2B5EF4-FFF2-40B4-BE49-F238E27FC236}">
                <a16:creationId xmlns:a16="http://schemas.microsoft.com/office/drawing/2014/main" id="{6DFA39D8-986A-4F4D-9740-E3DBD71BF20F}"/>
              </a:ext>
            </a:extLst>
          </p:cNvPr>
          <p:cNvSpPr/>
          <p:nvPr/>
        </p:nvSpPr>
        <p:spPr>
          <a:xfrm>
            <a:off x="3423425" y="2922589"/>
            <a:ext cx="1727200" cy="2017713"/>
          </a:xfrm>
          <a:prstGeom prst="rect">
            <a:avLst/>
          </a:prstGeom>
          <a:solidFill>
            <a:schemeClr val="bg1"/>
          </a:solidFill>
          <a:ln w="9525">
            <a:solidFill>
              <a:schemeClr val="tx1">
                <a:lumMod val="85000"/>
                <a:lumOff val="1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ltLang="ja-JP" dirty="0">
              <a:solidFill>
                <a:schemeClr val="tx1"/>
              </a:solidFill>
            </a:endParaRPr>
          </a:p>
          <a:p>
            <a:pPr algn="ctr" eaLnBrk="1" hangingPunct="1">
              <a:defRPr/>
            </a:pPr>
            <a:endParaRPr lang="en-US" altLang="ja-JP" dirty="0">
              <a:solidFill>
                <a:schemeClr val="tx1"/>
              </a:solidFill>
            </a:endParaRPr>
          </a:p>
          <a:p>
            <a:pPr algn="ctr" eaLnBrk="1" hangingPunct="1">
              <a:defRPr/>
            </a:pPr>
            <a:r>
              <a:rPr lang="ja-JP" altLang="en-US" dirty="0">
                <a:solidFill>
                  <a:schemeClr val="tx1"/>
                </a:solidFill>
              </a:rPr>
              <a:t>飲食店経営のノウハウ・</a:t>
            </a:r>
            <a:endParaRPr lang="en-US" altLang="ja-JP" dirty="0">
              <a:solidFill>
                <a:schemeClr val="tx1"/>
              </a:solidFill>
            </a:endParaRPr>
          </a:p>
          <a:p>
            <a:pPr algn="ctr" eaLnBrk="1" hangingPunct="1">
              <a:defRPr/>
            </a:pPr>
            <a:r>
              <a:rPr lang="ja-JP" altLang="en-US" dirty="0">
                <a:solidFill>
                  <a:schemeClr val="tx1"/>
                </a:solidFill>
              </a:rPr>
              <a:t>デリバリー経験のある人材</a:t>
            </a:r>
            <a:endParaRPr lang="en-US" altLang="ja-JP" dirty="0">
              <a:solidFill>
                <a:schemeClr val="tx1"/>
              </a:solidFill>
            </a:endParaRPr>
          </a:p>
          <a:p>
            <a:pPr algn="ctr" eaLnBrk="1" hangingPunct="1">
              <a:defRPr/>
            </a:pPr>
            <a:endParaRPr lang="en-US" altLang="ja-JP" dirty="0">
              <a:solidFill>
                <a:schemeClr val="tx1"/>
              </a:solidFill>
            </a:endParaRPr>
          </a:p>
          <a:p>
            <a:pPr algn="ctr" eaLnBrk="1" hangingPunct="1">
              <a:defRPr/>
            </a:pPr>
            <a:endParaRPr lang="en-US" altLang="ja-JP" dirty="0">
              <a:solidFill>
                <a:schemeClr val="tx1"/>
              </a:solidFill>
            </a:endParaRPr>
          </a:p>
        </p:txBody>
      </p:sp>
      <p:sp>
        <p:nvSpPr>
          <p:cNvPr id="55" name="正方形/長方形 54">
            <a:extLst>
              <a:ext uri="{FF2B5EF4-FFF2-40B4-BE49-F238E27FC236}">
                <a16:creationId xmlns:a16="http://schemas.microsoft.com/office/drawing/2014/main" id="{5BC031B7-B93F-4629-A07E-63D776C71347}"/>
              </a:ext>
            </a:extLst>
          </p:cNvPr>
          <p:cNvSpPr/>
          <p:nvPr/>
        </p:nvSpPr>
        <p:spPr>
          <a:xfrm>
            <a:off x="8832851" y="765176"/>
            <a:ext cx="1655763" cy="4176713"/>
          </a:xfrm>
          <a:prstGeom prst="rect">
            <a:avLst/>
          </a:prstGeom>
          <a:solidFill>
            <a:schemeClr val="bg1"/>
          </a:solidFill>
          <a:ln w="9525">
            <a:solidFill>
              <a:schemeClr val="tx1">
                <a:lumMod val="85000"/>
                <a:lumOff val="1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ltLang="ja-JP" b="1" dirty="0">
              <a:solidFill>
                <a:schemeClr val="tx1"/>
              </a:solidFill>
            </a:endParaRPr>
          </a:p>
          <a:p>
            <a:pPr algn="ctr" eaLnBrk="1" hangingPunct="1">
              <a:defRPr/>
            </a:pPr>
            <a:endParaRPr lang="en-US" altLang="ja-JP" b="1" dirty="0">
              <a:solidFill>
                <a:schemeClr val="tx1"/>
              </a:solidFill>
            </a:endParaRPr>
          </a:p>
          <a:p>
            <a:pPr algn="ctr" eaLnBrk="1" hangingPunct="1">
              <a:defRPr/>
            </a:pPr>
            <a:r>
              <a:rPr lang="ja-JP" altLang="en-US" b="1" dirty="0">
                <a:solidFill>
                  <a:schemeClr val="tx1"/>
                </a:solidFill>
              </a:rPr>
              <a:t>１・宅配サービスを始めたいけどコストが課題で取り組めない飲食店</a:t>
            </a:r>
            <a:endParaRPr lang="en-US" altLang="ja-JP" b="1" dirty="0">
              <a:solidFill>
                <a:schemeClr val="tx1"/>
              </a:solidFill>
            </a:endParaRPr>
          </a:p>
          <a:p>
            <a:pPr algn="ctr" eaLnBrk="1" hangingPunct="1">
              <a:defRPr/>
            </a:pPr>
            <a:r>
              <a:rPr lang="ja-JP" altLang="en-US" b="1" dirty="0">
                <a:solidFill>
                  <a:schemeClr val="tx1"/>
                </a:solidFill>
              </a:rPr>
              <a:t>２・宅配サービスをアウトソーイングしたい小売業</a:t>
            </a:r>
            <a:endParaRPr lang="en-US" altLang="ja-JP" b="1" dirty="0">
              <a:solidFill>
                <a:schemeClr val="tx1"/>
              </a:solidFill>
            </a:endParaRPr>
          </a:p>
          <a:p>
            <a:pPr algn="ctr" eaLnBrk="1" hangingPunct="1">
              <a:defRPr/>
            </a:pPr>
            <a:endParaRPr lang="ja-JP" altLang="en-US" b="1" dirty="0">
              <a:solidFill>
                <a:schemeClr val="tx1"/>
              </a:solidFill>
            </a:endParaRPr>
          </a:p>
        </p:txBody>
      </p:sp>
      <p:sp>
        <p:nvSpPr>
          <p:cNvPr id="8205" name="正方形/長方形 55">
            <a:extLst>
              <a:ext uri="{FF2B5EF4-FFF2-40B4-BE49-F238E27FC236}">
                <a16:creationId xmlns:a16="http://schemas.microsoft.com/office/drawing/2014/main" id="{826186CC-0046-4C3B-817F-8060E4E8CC90}"/>
              </a:ext>
            </a:extLst>
          </p:cNvPr>
          <p:cNvSpPr>
            <a:spLocks noChangeArrowheads="1"/>
          </p:cNvSpPr>
          <p:nvPr/>
        </p:nvSpPr>
        <p:spPr bwMode="auto">
          <a:xfrm>
            <a:off x="1703389" y="765176"/>
            <a:ext cx="928687"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100">
                <a:latin typeface="Arial" panose="020B0604020202020204" pitchFamily="34" charset="0"/>
              </a:rPr>
              <a:t>パートナー</a:t>
            </a:r>
            <a:endParaRPr lang="en-US" altLang="ja-JP" sz="1100">
              <a:latin typeface="Arial" panose="020B0604020202020204" pitchFamily="34" charset="0"/>
            </a:endParaRPr>
          </a:p>
          <a:p>
            <a:pPr eaLnBrk="1" hangingPunct="1">
              <a:spcBef>
                <a:spcPct val="0"/>
              </a:spcBef>
              <a:buFontTx/>
              <a:buNone/>
            </a:pPr>
            <a:r>
              <a:rPr lang="en-US" altLang="ja-JP" sz="1100">
                <a:latin typeface="Arial" panose="020B0604020202020204" pitchFamily="34" charset="0"/>
              </a:rPr>
              <a:t>Key Partner</a:t>
            </a:r>
            <a:endParaRPr lang="ja-JP" altLang="en-US" sz="1100">
              <a:latin typeface="Arial" panose="020B0604020202020204" pitchFamily="34" charset="0"/>
            </a:endParaRPr>
          </a:p>
        </p:txBody>
      </p:sp>
      <p:sp>
        <p:nvSpPr>
          <p:cNvPr id="8206" name="正方形/長方形 64">
            <a:extLst>
              <a:ext uri="{FF2B5EF4-FFF2-40B4-BE49-F238E27FC236}">
                <a16:creationId xmlns:a16="http://schemas.microsoft.com/office/drawing/2014/main" id="{C4638E29-136A-4E29-AE43-CD7A28F1C590}"/>
              </a:ext>
            </a:extLst>
          </p:cNvPr>
          <p:cNvSpPr>
            <a:spLocks noChangeArrowheads="1"/>
          </p:cNvSpPr>
          <p:nvPr/>
        </p:nvSpPr>
        <p:spPr bwMode="auto">
          <a:xfrm>
            <a:off x="8861425" y="788988"/>
            <a:ext cx="1397000" cy="430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100">
                <a:latin typeface="Arial" panose="020B0604020202020204" pitchFamily="34" charset="0"/>
              </a:rPr>
              <a:t>顧客セグメント</a:t>
            </a:r>
            <a:endParaRPr lang="en-US" altLang="ja-JP" sz="1100">
              <a:latin typeface="Arial" panose="020B0604020202020204" pitchFamily="34" charset="0"/>
            </a:endParaRPr>
          </a:p>
          <a:p>
            <a:pPr eaLnBrk="1" hangingPunct="1">
              <a:spcBef>
                <a:spcPct val="0"/>
              </a:spcBef>
              <a:buFontTx/>
              <a:buNone/>
            </a:pPr>
            <a:r>
              <a:rPr lang="en-US" altLang="ja-JP" sz="1100">
                <a:latin typeface="Arial" panose="020B0604020202020204" pitchFamily="34" charset="0"/>
              </a:rPr>
              <a:t>Customer Segment</a:t>
            </a:r>
            <a:endParaRPr lang="ja-JP" altLang="en-US" sz="1100">
              <a:latin typeface="Arial" panose="020B0604020202020204" pitchFamily="34" charset="0"/>
            </a:endParaRPr>
          </a:p>
        </p:txBody>
      </p:sp>
      <p:sp>
        <p:nvSpPr>
          <p:cNvPr id="8207" name="正方形/長方形 65">
            <a:extLst>
              <a:ext uri="{FF2B5EF4-FFF2-40B4-BE49-F238E27FC236}">
                <a16:creationId xmlns:a16="http://schemas.microsoft.com/office/drawing/2014/main" id="{144B0F6C-1DF6-40B0-A129-BFA0220B89CB}"/>
              </a:ext>
            </a:extLst>
          </p:cNvPr>
          <p:cNvSpPr>
            <a:spLocks noChangeArrowheads="1"/>
          </p:cNvSpPr>
          <p:nvPr/>
        </p:nvSpPr>
        <p:spPr bwMode="auto">
          <a:xfrm>
            <a:off x="5232401" y="765176"/>
            <a:ext cx="1292225"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100">
                <a:latin typeface="Arial" panose="020B0604020202020204" pitchFamily="34" charset="0"/>
              </a:rPr>
              <a:t>提供する価値</a:t>
            </a:r>
            <a:endParaRPr lang="en-US" altLang="ja-JP" sz="1100">
              <a:latin typeface="Arial" panose="020B0604020202020204" pitchFamily="34" charset="0"/>
            </a:endParaRPr>
          </a:p>
          <a:p>
            <a:pPr eaLnBrk="1" hangingPunct="1">
              <a:spcBef>
                <a:spcPct val="0"/>
              </a:spcBef>
              <a:buFontTx/>
              <a:buNone/>
            </a:pPr>
            <a:r>
              <a:rPr lang="en-US" altLang="ja-JP" sz="1100">
                <a:latin typeface="Arial" panose="020B0604020202020204" pitchFamily="34" charset="0"/>
              </a:rPr>
              <a:t>Value Proposition</a:t>
            </a:r>
            <a:endParaRPr lang="ja-JP" altLang="en-US" sz="1100">
              <a:latin typeface="Arial" panose="020B0604020202020204" pitchFamily="34" charset="0"/>
            </a:endParaRPr>
          </a:p>
        </p:txBody>
      </p:sp>
      <p:sp>
        <p:nvSpPr>
          <p:cNvPr id="8208" name="正方形/長方形 66">
            <a:extLst>
              <a:ext uri="{FF2B5EF4-FFF2-40B4-BE49-F238E27FC236}">
                <a16:creationId xmlns:a16="http://schemas.microsoft.com/office/drawing/2014/main" id="{BC9CF20C-7D95-43D0-9730-0750E171C0B3}"/>
              </a:ext>
            </a:extLst>
          </p:cNvPr>
          <p:cNvSpPr>
            <a:spLocks noChangeArrowheads="1"/>
          </p:cNvSpPr>
          <p:nvPr/>
        </p:nvSpPr>
        <p:spPr bwMode="auto">
          <a:xfrm>
            <a:off x="7032625" y="2924175"/>
            <a:ext cx="711200"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100">
                <a:latin typeface="Arial" panose="020B0604020202020204" pitchFamily="34" charset="0"/>
              </a:rPr>
              <a:t>チャネル</a:t>
            </a:r>
            <a:endParaRPr lang="en-US" altLang="ja-JP" sz="1100">
              <a:latin typeface="Arial" panose="020B0604020202020204" pitchFamily="34" charset="0"/>
            </a:endParaRPr>
          </a:p>
          <a:p>
            <a:pPr eaLnBrk="1" hangingPunct="1">
              <a:spcBef>
                <a:spcPct val="0"/>
              </a:spcBef>
              <a:buFontTx/>
              <a:buNone/>
            </a:pPr>
            <a:r>
              <a:rPr lang="en-US" altLang="ja-JP" sz="1100">
                <a:latin typeface="Arial" panose="020B0604020202020204" pitchFamily="34" charset="0"/>
              </a:rPr>
              <a:t>Channel</a:t>
            </a:r>
            <a:endParaRPr lang="ja-JP" altLang="en-US" sz="1100">
              <a:latin typeface="Arial" panose="020B0604020202020204" pitchFamily="34" charset="0"/>
            </a:endParaRPr>
          </a:p>
        </p:txBody>
      </p:sp>
      <p:sp>
        <p:nvSpPr>
          <p:cNvPr id="8209" name="正方形/長方形 67">
            <a:extLst>
              <a:ext uri="{FF2B5EF4-FFF2-40B4-BE49-F238E27FC236}">
                <a16:creationId xmlns:a16="http://schemas.microsoft.com/office/drawing/2014/main" id="{4E97D8E2-0666-4EA1-99FF-5057083787D2}"/>
              </a:ext>
            </a:extLst>
          </p:cNvPr>
          <p:cNvSpPr>
            <a:spLocks noChangeArrowheads="1"/>
          </p:cNvSpPr>
          <p:nvPr/>
        </p:nvSpPr>
        <p:spPr bwMode="auto">
          <a:xfrm>
            <a:off x="7032625" y="765176"/>
            <a:ext cx="1352550"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100">
                <a:latin typeface="Arial" panose="020B0604020202020204" pitchFamily="34" charset="0"/>
              </a:rPr>
              <a:t>顧客との関係</a:t>
            </a:r>
            <a:endParaRPr lang="en-US" altLang="ja-JP" sz="1100">
              <a:latin typeface="Arial" panose="020B0604020202020204" pitchFamily="34" charset="0"/>
            </a:endParaRPr>
          </a:p>
          <a:p>
            <a:pPr eaLnBrk="1" hangingPunct="1">
              <a:spcBef>
                <a:spcPct val="0"/>
              </a:spcBef>
              <a:buFontTx/>
              <a:buNone/>
            </a:pPr>
            <a:r>
              <a:rPr lang="en-US" altLang="ja-JP" sz="1100">
                <a:latin typeface="Arial" panose="020B0604020202020204" pitchFamily="34" charset="0"/>
              </a:rPr>
              <a:t>Customer Relation</a:t>
            </a:r>
            <a:endParaRPr lang="ja-JP" altLang="en-US" sz="1100">
              <a:latin typeface="Arial" panose="020B0604020202020204" pitchFamily="34" charset="0"/>
            </a:endParaRPr>
          </a:p>
        </p:txBody>
      </p:sp>
      <p:sp>
        <p:nvSpPr>
          <p:cNvPr id="8210" name="正方形/長方形 68">
            <a:extLst>
              <a:ext uri="{FF2B5EF4-FFF2-40B4-BE49-F238E27FC236}">
                <a16:creationId xmlns:a16="http://schemas.microsoft.com/office/drawing/2014/main" id="{42B57093-7E65-42A3-B8BD-4799D132664F}"/>
              </a:ext>
            </a:extLst>
          </p:cNvPr>
          <p:cNvSpPr>
            <a:spLocks noChangeArrowheads="1"/>
          </p:cNvSpPr>
          <p:nvPr/>
        </p:nvSpPr>
        <p:spPr bwMode="auto">
          <a:xfrm>
            <a:off x="6167438" y="5013326"/>
            <a:ext cx="1243012"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100">
                <a:latin typeface="Arial" panose="020B0604020202020204" pitchFamily="34" charset="0"/>
              </a:rPr>
              <a:t>収入</a:t>
            </a:r>
            <a:endParaRPr lang="en-US" altLang="ja-JP" sz="1100">
              <a:latin typeface="Arial" panose="020B0604020202020204" pitchFamily="34" charset="0"/>
            </a:endParaRPr>
          </a:p>
          <a:p>
            <a:pPr eaLnBrk="1" hangingPunct="1">
              <a:spcBef>
                <a:spcPct val="0"/>
              </a:spcBef>
              <a:buFontTx/>
              <a:buNone/>
            </a:pPr>
            <a:r>
              <a:rPr lang="en-US" altLang="ja-JP" sz="1100">
                <a:latin typeface="Arial" panose="020B0604020202020204" pitchFamily="34" charset="0"/>
              </a:rPr>
              <a:t>Revenue Stream</a:t>
            </a:r>
            <a:endParaRPr lang="ja-JP" altLang="en-US" sz="1100">
              <a:latin typeface="Arial" panose="020B0604020202020204" pitchFamily="34" charset="0"/>
            </a:endParaRPr>
          </a:p>
        </p:txBody>
      </p:sp>
      <p:sp>
        <p:nvSpPr>
          <p:cNvPr id="8211" name="正方形/長方形 69">
            <a:extLst>
              <a:ext uri="{FF2B5EF4-FFF2-40B4-BE49-F238E27FC236}">
                <a16:creationId xmlns:a16="http://schemas.microsoft.com/office/drawing/2014/main" id="{2E70443E-A713-486C-B115-F9CED60754D7}"/>
              </a:ext>
            </a:extLst>
          </p:cNvPr>
          <p:cNvSpPr>
            <a:spLocks noChangeArrowheads="1"/>
          </p:cNvSpPr>
          <p:nvPr/>
        </p:nvSpPr>
        <p:spPr bwMode="auto">
          <a:xfrm>
            <a:off x="3432176" y="2924175"/>
            <a:ext cx="106997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100">
                <a:latin typeface="Arial" panose="020B0604020202020204" pitchFamily="34" charset="0"/>
              </a:rPr>
              <a:t>主なリソース</a:t>
            </a:r>
            <a:endParaRPr lang="en-US" altLang="ja-JP" sz="1100">
              <a:latin typeface="Arial" panose="020B0604020202020204" pitchFamily="34" charset="0"/>
            </a:endParaRPr>
          </a:p>
          <a:p>
            <a:pPr eaLnBrk="1" hangingPunct="1">
              <a:spcBef>
                <a:spcPct val="0"/>
              </a:spcBef>
              <a:buFontTx/>
              <a:buNone/>
            </a:pPr>
            <a:r>
              <a:rPr lang="en-US" altLang="ja-JP" sz="1100">
                <a:latin typeface="Arial" panose="020B0604020202020204" pitchFamily="34" charset="0"/>
              </a:rPr>
              <a:t>Key Resource</a:t>
            </a:r>
            <a:endParaRPr lang="ja-JP" altLang="en-US" sz="1100">
              <a:latin typeface="Arial" panose="020B0604020202020204" pitchFamily="34" charset="0"/>
            </a:endParaRPr>
          </a:p>
        </p:txBody>
      </p:sp>
      <p:sp>
        <p:nvSpPr>
          <p:cNvPr id="8212" name="正方形/長方形 70">
            <a:extLst>
              <a:ext uri="{FF2B5EF4-FFF2-40B4-BE49-F238E27FC236}">
                <a16:creationId xmlns:a16="http://schemas.microsoft.com/office/drawing/2014/main" id="{2CF49959-F25B-436A-A26C-C6957817C4E4}"/>
              </a:ext>
            </a:extLst>
          </p:cNvPr>
          <p:cNvSpPr>
            <a:spLocks noChangeArrowheads="1"/>
          </p:cNvSpPr>
          <p:nvPr/>
        </p:nvSpPr>
        <p:spPr bwMode="auto">
          <a:xfrm>
            <a:off x="3432176" y="765176"/>
            <a:ext cx="912813"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100" dirty="0">
                <a:latin typeface="Arial" panose="020B0604020202020204" pitchFamily="34" charset="0"/>
              </a:rPr>
              <a:t>主な活動</a:t>
            </a:r>
            <a:endParaRPr lang="en-US" altLang="ja-JP" sz="1100" dirty="0">
              <a:latin typeface="Arial" panose="020B0604020202020204" pitchFamily="34" charset="0"/>
            </a:endParaRPr>
          </a:p>
          <a:p>
            <a:pPr eaLnBrk="1" hangingPunct="1">
              <a:spcBef>
                <a:spcPct val="0"/>
              </a:spcBef>
              <a:buFontTx/>
              <a:buNone/>
            </a:pPr>
            <a:r>
              <a:rPr lang="en-US" altLang="ja-JP" sz="1100" dirty="0">
                <a:latin typeface="Arial" panose="020B0604020202020204" pitchFamily="34" charset="0"/>
              </a:rPr>
              <a:t>Key Activity</a:t>
            </a:r>
            <a:endParaRPr lang="ja-JP" altLang="en-US" sz="1100" dirty="0">
              <a:latin typeface="Arial" panose="020B0604020202020204" pitchFamily="34" charset="0"/>
            </a:endParaRPr>
          </a:p>
        </p:txBody>
      </p:sp>
      <p:sp>
        <p:nvSpPr>
          <p:cNvPr id="8213" name="正方形/長方形 71">
            <a:extLst>
              <a:ext uri="{FF2B5EF4-FFF2-40B4-BE49-F238E27FC236}">
                <a16:creationId xmlns:a16="http://schemas.microsoft.com/office/drawing/2014/main" id="{2279D326-BCE3-424A-950F-4CF5BF010E3D}"/>
              </a:ext>
            </a:extLst>
          </p:cNvPr>
          <p:cNvSpPr>
            <a:spLocks noChangeArrowheads="1"/>
          </p:cNvSpPr>
          <p:nvPr/>
        </p:nvSpPr>
        <p:spPr bwMode="auto">
          <a:xfrm>
            <a:off x="1703388" y="5013326"/>
            <a:ext cx="1084262"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100" dirty="0">
                <a:latin typeface="Arial" panose="020B0604020202020204" pitchFamily="34" charset="0"/>
              </a:rPr>
              <a:t>コスト</a:t>
            </a:r>
            <a:endParaRPr lang="en-US" altLang="ja-JP" sz="1100" dirty="0">
              <a:latin typeface="Arial" panose="020B0604020202020204" pitchFamily="34" charset="0"/>
            </a:endParaRPr>
          </a:p>
          <a:p>
            <a:pPr eaLnBrk="1" hangingPunct="1">
              <a:spcBef>
                <a:spcPct val="0"/>
              </a:spcBef>
              <a:buFontTx/>
              <a:buNone/>
            </a:pPr>
            <a:r>
              <a:rPr lang="en-US" altLang="ja-JP" sz="1100" dirty="0">
                <a:latin typeface="Arial" panose="020B0604020202020204" pitchFamily="34" charset="0"/>
              </a:rPr>
              <a:t>Cost Structure</a:t>
            </a:r>
            <a:endParaRPr lang="ja-JP" altLang="en-US" sz="1100" dirty="0">
              <a:latin typeface="Arial" panose="020B0604020202020204" pitchFamily="34" charset="0"/>
            </a:endParaRPr>
          </a:p>
        </p:txBody>
      </p:sp>
      <p:sp>
        <p:nvSpPr>
          <p:cNvPr id="25" name="円/楕円 24">
            <a:extLst>
              <a:ext uri="{FF2B5EF4-FFF2-40B4-BE49-F238E27FC236}">
                <a16:creationId xmlns:a16="http://schemas.microsoft.com/office/drawing/2014/main" id="{E2D82EDE-3DA5-424F-B99C-B1C90C885D98}"/>
              </a:ext>
            </a:extLst>
          </p:cNvPr>
          <p:cNvSpPr/>
          <p:nvPr/>
        </p:nvSpPr>
        <p:spPr>
          <a:xfrm>
            <a:off x="9767889" y="620714"/>
            <a:ext cx="287337" cy="288925"/>
          </a:xfrm>
          <a:prstGeom prst="ellipse">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sz="1600" b="1" dirty="0">
                <a:latin typeface="Lucida Sans" pitchFamily="34" charset="0"/>
              </a:rPr>
              <a:t>1</a:t>
            </a:r>
            <a:endParaRPr lang="ja-JP" altLang="en-US" sz="1600" b="1" dirty="0">
              <a:latin typeface="Lucida Sans" pitchFamily="34" charset="0"/>
            </a:endParaRPr>
          </a:p>
        </p:txBody>
      </p:sp>
      <p:sp>
        <p:nvSpPr>
          <p:cNvPr id="26" name="円/楕円 25">
            <a:extLst>
              <a:ext uri="{FF2B5EF4-FFF2-40B4-BE49-F238E27FC236}">
                <a16:creationId xmlns:a16="http://schemas.microsoft.com/office/drawing/2014/main" id="{A371E9BB-71BC-428B-960D-0C9EA50354CB}"/>
              </a:ext>
            </a:extLst>
          </p:cNvPr>
          <p:cNvSpPr/>
          <p:nvPr/>
        </p:nvSpPr>
        <p:spPr>
          <a:xfrm>
            <a:off x="6311901" y="620714"/>
            <a:ext cx="288925" cy="288925"/>
          </a:xfrm>
          <a:prstGeom prst="ellipse">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sz="1600" b="1" dirty="0">
                <a:latin typeface="Lucida Sans" pitchFamily="34" charset="0"/>
              </a:rPr>
              <a:t>2</a:t>
            </a:r>
            <a:endParaRPr lang="ja-JP" altLang="en-US" sz="1600" b="1" dirty="0">
              <a:latin typeface="Lucida Sans" pitchFamily="34" charset="0"/>
            </a:endParaRPr>
          </a:p>
        </p:txBody>
      </p:sp>
      <p:sp>
        <p:nvSpPr>
          <p:cNvPr id="27" name="円/楕円 26">
            <a:extLst>
              <a:ext uri="{FF2B5EF4-FFF2-40B4-BE49-F238E27FC236}">
                <a16:creationId xmlns:a16="http://schemas.microsoft.com/office/drawing/2014/main" id="{B733F7A1-D896-424C-9FD9-564569365D93}"/>
              </a:ext>
            </a:extLst>
          </p:cNvPr>
          <p:cNvSpPr/>
          <p:nvPr/>
        </p:nvSpPr>
        <p:spPr>
          <a:xfrm>
            <a:off x="8040689" y="2997201"/>
            <a:ext cx="288925" cy="288925"/>
          </a:xfrm>
          <a:prstGeom prst="ellipse">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defRPr/>
            </a:pPr>
            <a:r>
              <a:rPr lang="en-US" altLang="ja-JP" sz="1600" b="1">
                <a:solidFill>
                  <a:srgbClr val="FFFFFF"/>
                </a:solidFill>
                <a:latin typeface="Lucida Sans" panose="020B0604020202020204" pitchFamily="34" charset="0"/>
              </a:rPr>
              <a:t>3</a:t>
            </a:r>
          </a:p>
        </p:txBody>
      </p:sp>
      <p:sp>
        <p:nvSpPr>
          <p:cNvPr id="28" name="円/楕円 27">
            <a:extLst>
              <a:ext uri="{FF2B5EF4-FFF2-40B4-BE49-F238E27FC236}">
                <a16:creationId xmlns:a16="http://schemas.microsoft.com/office/drawing/2014/main" id="{60211AFE-7438-4049-AE4E-5F98815DC866}"/>
              </a:ext>
            </a:extLst>
          </p:cNvPr>
          <p:cNvSpPr/>
          <p:nvPr/>
        </p:nvSpPr>
        <p:spPr>
          <a:xfrm>
            <a:off x="8040689" y="620714"/>
            <a:ext cx="288925" cy="288925"/>
          </a:xfrm>
          <a:prstGeom prst="ellipse">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defRPr/>
            </a:pPr>
            <a:r>
              <a:rPr lang="en-US" altLang="ja-JP" sz="1600" b="1">
                <a:solidFill>
                  <a:srgbClr val="FFFFFF"/>
                </a:solidFill>
                <a:latin typeface="Lucida Sans" panose="020B0604020202020204" pitchFamily="34" charset="0"/>
              </a:rPr>
              <a:t>4</a:t>
            </a:r>
          </a:p>
        </p:txBody>
      </p:sp>
      <p:sp>
        <p:nvSpPr>
          <p:cNvPr id="29" name="円/楕円 28">
            <a:extLst>
              <a:ext uri="{FF2B5EF4-FFF2-40B4-BE49-F238E27FC236}">
                <a16:creationId xmlns:a16="http://schemas.microsoft.com/office/drawing/2014/main" id="{F5766EEE-B91E-45D0-8C14-E27DB6B8FD71}"/>
              </a:ext>
            </a:extLst>
          </p:cNvPr>
          <p:cNvSpPr/>
          <p:nvPr/>
        </p:nvSpPr>
        <p:spPr>
          <a:xfrm>
            <a:off x="7391401" y="5084764"/>
            <a:ext cx="288925" cy="288925"/>
          </a:xfrm>
          <a:prstGeom prst="ellipse">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defRPr/>
            </a:pPr>
            <a:r>
              <a:rPr lang="en-US" altLang="ja-JP" sz="1600" b="1">
                <a:solidFill>
                  <a:srgbClr val="FFFFFF"/>
                </a:solidFill>
                <a:latin typeface="Lucida Sans" panose="020B0604020202020204" pitchFamily="34" charset="0"/>
              </a:rPr>
              <a:t>5</a:t>
            </a:r>
          </a:p>
        </p:txBody>
      </p:sp>
      <p:sp>
        <p:nvSpPr>
          <p:cNvPr id="30" name="円/楕円 29">
            <a:extLst>
              <a:ext uri="{FF2B5EF4-FFF2-40B4-BE49-F238E27FC236}">
                <a16:creationId xmlns:a16="http://schemas.microsoft.com/office/drawing/2014/main" id="{9B1A879D-CBF8-4C7C-B4DF-3997D57733F6}"/>
              </a:ext>
            </a:extLst>
          </p:cNvPr>
          <p:cNvSpPr/>
          <p:nvPr/>
        </p:nvSpPr>
        <p:spPr>
          <a:xfrm>
            <a:off x="4440239" y="2997201"/>
            <a:ext cx="288925" cy="288925"/>
          </a:xfrm>
          <a:prstGeom prst="ellipse">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defRPr/>
            </a:pPr>
            <a:r>
              <a:rPr lang="en-US" altLang="ja-JP" sz="1600" b="1">
                <a:solidFill>
                  <a:srgbClr val="FFFFFF"/>
                </a:solidFill>
                <a:latin typeface="Lucida Sans" panose="020B0604020202020204" pitchFamily="34" charset="0"/>
              </a:rPr>
              <a:t>6</a:t>
            </a:r>
          </a:p>
        </p:txBody>
      </p:sp>
      <p:sp>
        <p:nvSpPr>
          <p:cNvPr id="31" name="円/楕円 30">
            <a:extLst>
              <a:ext uri="{FF2B5EF4-FFF2-40B4-BE49-F238E27FC236}">
                <a16:creationId xmlns:a16="http://schemas.microsoft.com/office/drawing/2014/main" id="{7C45D645-F2DA-4711-843D-5E2DCAAFD367}"/>
              </a:ext>
            </a:extLst>
          </p:cNvPr>
          <p:cNvSpPr/>
          <p:nvPr/>
        </p:nvSpPr>
        <p:spPr>
          <a:xfrm>
            <a:off x="4440239" y="620714"/>
            <a:ext cx="288925" cy="288925"/>
          </a:xfrm>
          <a:prstGeom prst="ellipse">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defRPr/>
            </a:pPr>
            <a:r>
              <a:rPr lang="en-US" altLang="ja-JP" sz="1600" b="1">
                <a:solidFill>
                  <a:srgbClr val="FFFFFF"/>
                </a:solidFill>
                <a:latin typeface="Lucida Sans" panose="020B0604020202020204" pitchFamily="34" charset="0"/>
              </a:rPr>
              <a:t>7</a:t>
            </a:r>
          </a:p>
        </p:txBody>
      </p:sp>
      <p:sp>
        <p:nvSpPr>
          <p:cNvPr id="32" name="円/楕円 31">
            <a:extLst>
              <a:ext uri="{FF2B5EF4-FFF2-40B4-BE49-F238E27FC236}">
                <a16:creationId xmlns:a16="http://schemas.microsoft.com/office/drawing/2014/main" id="{4C9158EC-3378-462E-A760-56C6E21A25B0}"/>
              </a:ext>
            </a:extLst>
          </p:cNvPr>
          <p:cNvSpPr/>
          <p:nvPr/>
        </p:nvSpPr>
        <p:spPr>
          <a:xfrm>
            <a:off x="2566989" y="620714"/>
            <a:ext cx="288925" cy="288925"/>
          </a:xfrm>
          <a:prstGeom prst="ellipse">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defRPr/>
            </a:pPr>
            <a:r>
              <a:rPr lang="en-US" altLang="ja-JP" sz="1600" b="1">
                <a:solidFill>
                  <a:srgbClr val="FFFFFF"/>
                </a:solidFill>
                <a:latin typeface="Lucida Sans" panose="020B0604020202020204" pitchFamily="34" charset="0"/>
              </a:rPr>
              <a:t>8</a:t>
            </a:r>
          </a:p>
        </p:txBody>
      </p:sp>
      <p:sp>
        <p:nvSpPr>
          <p:cNvPr id="33" name="円/楕円 32">
            <a:extLst>
              <a:ext uri="{FF2B5EF4-FFF2-40B4-BE49-F238E27FC236}">
                <a16:creationId xmlns:a16="http://schemas.microsoft.com/office/drawing/2014/main" id="{DD6995D9-A801-4B26-A993-31AC783C2D81}"/>
              </a:ext>
            </a:extLst>
          </p:cNvPr>
          <p:cNvSpPr/>
          <p:nvPr/>
        </p:nvSpPr>
        <p:spPr>
          <a:xfrm>
            <a:off x="2711450" y="5084764"/>
            <a:ext cx="287338" cy="288925"/>
          </a:xfrm>
          <a:prstGeom prst="ellipse">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defRPr/>
            </a:pPr>
            <a:r>
              <a:rPr lang="en-US" altLang="ja-JP" sz="1600" b="1">
                <a:solidFill>
                  <a:srgbClr val="FFFFFF"/>
                </a:solidFill>
                <a:latin typeface="Lucida Sans" panose="020B0604020202020204" pitchFamily="34" charset="0"/>
              </a:rPr>
              <a:t>9</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タイトル 1">
            <a:extLst>
              <a:ext uri="{FF2B5EF4-FFF2-40B4-BE49-F238E27FC236}">
                <a16:creationId xmlns:a16="http://schemas.microsoft.com/office/drawing/2014/main" id="{80B9ED54-DB80-4F5C-8FDC-6641C6879E68}"/>
              </a:ext>
            </a:extLst>
          </p:cNvPr>
          <p:cNvSpPr>
            <a:spLocks noGrp="1"/>
          </p:cNvSpPr>
          <p:nvPr>
            <p:ph type="title"/>
          </p:nvPr>
        </p:nvSpPr>
        <p:spPr>
          <a:xfrm>
            <a:off x="604736" y="1368662"/>
            <a:ext cx="10515600" cy="1325563"/>
          </a:xfrm>
        </p:spPr>
        <p:txBody>
          <a:bodyPr>
            <a:normAutofit fontScale="90000"/>
          </a:bodyPr>
          <a:lstStyle/>
          <a:p>
            <a:pPr>
              <a:defRPr/>
            </a:pPr>
            <a:r>
              <a:rPr lang="ja-JP" altLang="en-US" b="1" dirty="0">
                <a:solidFill>
                  <a:schemeClr val="tx1">
                    <a:lumMod val="75000"/>
                    <a:lumOff val="25000"/>
                  </a:schemeClr>
                </a:solidFill>
              </a:rPr>
              <a:t>市場</a:t>
            </a:r>
            <a:br>
              <a:rPr lang="en-US" altLang="ja-JP" dirty="0">
                <a:solidFill>
                  <a:schemeClr val="tx1">
                    <a:lumMod val="75000"/>
                    <a:lumOff val="25000"/>
                  </a:schemeClr>
                </a:solidFill>
              </a:rPr>
            </a:br>
            <a:br>
              <a:rPr lang="en-US" altLang="ja-JP" dirty="0">
                <a:solidFill>
                  <a:schemeClr val="tx1">
                    <a:lumMod val="75000"/>
                    <a:lumOff val="25000"/>
                  </a:schemeClr>
                </a:solidFill>
              </a:rPr>
            </a:br>
            <a:r>
              <a:rPr lang="ja-JP" altLang="en-US" sz="3600" b="1" dirty="0">
                <a:solidFill>
                  <a:schemeClr val="tx1">
                    <a:lumMod val="75000"/>
                    <a:lumOff val="25000"/>
                  </a:schemeClr>
                </a:solidFill>
                <a:latin typeface="BIZ UDP明朝 Medium" panose="02020500000000000000" pitchFamily="18" charset="-128"/>
                <a:ea typeface="BIZ UDP明朝 Medium" panose="02020500000000000000" pitchFamily="18" charset="-128"/>
              </a:rPr>
              <a:t>宅配事業の市場規模は、</a:t>
            </a:r>
            <a:br>
              <a:rPr lang="en-US" altLang="ja-JP" sz="3600" b="1" dirty="0">
                <a:solidFill>
                  <a:schemeClr val="tx1">
                    <a:lumMod val="75000"/>
                    <a:lumOff val="25000"/>
                  </a:schemeClr>
                </a:solidFill>
                <a:latin typeface="BIZ UDP明朝 Medium" panose="02020500000000000000" pitchFamily="18" charset="-128"/>
                <a:ea typeface="BIZ UDP明朝 Medium" panose="02020500000000000000" pitchFamily="18" charset="-128"/>
              </a:rPr>
            </a:br>
            <a:r>
              <a:rPr lang="ja-JP" altLang="en-US" sz="3600" b="1" dirty="0">
                <a:solidFill>
                  <a:srgbClr val="FF0000"/>
                </a:solidFill>
                <a:latin typeface="BIZ UDP明朝 Medium" panose="02020500000000000000" pitchFamily="18" charset="-128"/>
                <a:ea typeface="BIZ UDP明朝 Medium" panose="02020500000000000000" pitchFamily="18" charset="-128"/>
              </a:rPr>
              <a:t>約</a:t>
            </a:r>
            <a:r>
              <a:rPr lang="en-US" altLang="ja-JP" sz="3600" b="1" dirty="0">
                <a:solidFill>
                  <a:srgbClr val="FF0000"/>
                </a:solidFill>
                <a:latin typeface="BIZ UDP明朝 Medium" panose="02020500000000000000" pitchFamily="18" charset="-128"/>
                <a:ea typeface="BIZ UDP明朝 Medium" panose="02020500000000000000" pitchFamily="18" charset="-128"/>
              </a:rPr>
              <a:t>2300</a:t>
            </a:r>
            <a:r>
              <a:rPr lang="ja-JP" altLang="en-US" sz="3600" b="1" dirty="0">
                <a:solidFill>
                  <a:srgbClr val="FF0000"/>
                </a:solidFill>
                <a:latin typeface="BIZ UDP明朝 Medium" panose="02020500000000000000" pitchFamily="18" charset="-128"/>
                <a:ea typeface="BIZ UDP明朝 Medium" panose="02020500000000000000" pitchFamily="18" charset="-128"/>
              </a:rPr>
              <a:t>億円（</a:t>
            </a:r>
            <a:r>
              <a:rPr lang="en-US" altLang="ja-JP" sz="3600" b="1" dirty="0">
                <a:solidFill>
                  <a:srgbClr val="FF0000"/>
                </a:solidFill>
                <a:latin typeface="BIZ UDP明朝 Medium" panose="02020500000000000000" pitchFamily="18" charset="-128"/>
                <a:ea typeface="BIZ UDP明朝 Medium" panose="02020500000000000000" pitchFamily="18" charset="-128"/>
              </a:rPr>
              <a:t>2021</a:t>
            </a:r>
            <a:r>
              <a:rPr lang="ja-JP" altLang="en-US" sz="3600" b="1" dirty="0">
                <a:solidFill>
                  <a:srgbClr val="FF0000"/>
                </a:solidFill>
                <a:latin typeface="BIZ UDP明朝 Medium" panose="02020500000000000000" pitchFamily="18" charset="-128"/>
                <a:ea typeface="BIZ UDP明朝 Medium" panose="02020500000000000000" pitchFamily="18" charset="-128"/>
              </a:rPr>
              <a:t>年予測）</a:t>
            </a:r>
            <a:br>
              <a:rPr lang="en-US" altLang="ja-JP" sz="3600" b="1" dirty="0">
                <a:solidFill>
                  <a:srgbClr val="FF0000"/>
                </a:solidFill>
                <a:latin typeface="BIZ UDP明朝 Medium" panose="02020500000000000000" pitchFamily="18" charset="-128"/>
                <a:ea typeface="BIZ UDP明朝 Medium" panose="02020500000000000000" pitchFamily="18" charset="-128"/>
              </a:rPr>
            </a:br>
            <a:r>
              <a:rPr lang="ja-JP" altLang="en-US" sz="3600" b="1" dirty="0">
                <a:solidFill>
                  <a:srgbClr val="F8203F"/>
                </a:solidFill>
                <a:latin typeface="BIZ UDP明朝 Medium" panose="02020500000000000000" pitchFamily="18" charset="-128"/>
                <a:ea typeface="BIZ UDP明朝 Medium" panose="02020500000000000000" pitchFamily="18" charset="-128"/>
              </a:rPr>
              <a:t>明らかに市場規模は、続伸の傾向にある</a:t>
            </a:r>
            <a:br>
              <a:rPr lang="en-US" altLang="ja-JP" sz="3600" b="1" dirty="0">
                <a:solidFill>
                  <a:srgbClr val="F8203F"/>
                </a:solidFill>
                <a:latin typeface="BIZ UDP明朝 Medium" panose="02020500000000000000" pitchFamily="18" charset="-128"/>
                <a:ea typeface="BIZ UDP明朝 Medium" panose="02020500000000000000" pitchFamily="18" charset="-128"/>
              </a:rPr>
            </a:br>
            <a:r>
              <a:rPr lang="ja-JP" altLang="en-US" sz="3600" b="1" dirty="0">
                <a:solidFill>
                  <a:srgbClr val="F8203F"/>
                </a:solidFill>
                <a:latin typeface="BIZ UDP明朝 Medium" panose="02020500000000000000" pitchFamily="18" charset="-128"/>
                <a:ea typeface="BIZ UDP明朝 Medium" panose="02020500000000000000" pitchFamily="18" charset="-128"/>
              </a:rPr>
              <a:t>今後も、明らかに成長性の高い事業体といえる</a:t>
            </a:r>
            <a:r>
              <a:rPr lang="ja-JP" altLang="en-US" sz="3600" b="1" dirty="0">
                <a:solidFill>
                  <a:schemeClr val="tx1">
                    <a:lumMod val="75000"/>
                    <a:lumOff val="25000"/>
                  </a:schemeClr>
                </a:solidFill>
                <a:latin typeface="BIZ UDP明朝 Medium" panose="02020500000000000000" pitchFamily="18" charset="-128"/>
                <a:ea typeface="BIZ UDP明朝 Medium" panose="02020500000000000000" pitchFamily="18" charset="-128"/>
              </a:rPr>
              <a:t>。</a:t>
            </a:r>
          </a:p>
        </p:txBody>
      </p:sp>
      <p:pic>
        <p:nvPicPr>
          <p:cNvPr id="5" name="図 4">
            <a:extLst>
              <a:ext uri="{FF2B5EF4-FFF2-40B4-BE49-F238E27FC236}">
                <a16:creationId xmlns:a16="http://schemas.microsoft.com/office/drawing/2014/main" id="{522B2C6C-7FAB-4C5A-A42E-D8C04CFF70B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42434" y="3429000"/>
            <a:ext cx="3892339" cy="2916372"/>
          </a:xfrm>
          <a:prstGeom prst="rect">
            <a:avLst/>
          </a:prstGeom>
        </p:spPr>
      </p:pic>
      <p:pic>
        <p:nvPicPr>
          <p:cNvPr id="9" name="コンテンツ プレースホルダー 8">
            <a:extLst>
              <a:ext uri="{FF2B5EF4-FFF2-40B4-BE49-F238E27FC236}">
                <a16:creationId xmlns:a16="http://schemas.microsoft.com/office/drawing/2014/main" id="{3776B004-297B-4F02-BCCC-340B90DA9329}"/>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655281" y="3429000"/>
            <a:ext cx="4512097" cy="3861543"/>
          </a:xfr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タイトル 1">
            <a:extLst>
              <a:ext uri="{FF2B5EF4-FFF2-40B4-BE49-F238E27FC236}">
                <a16:creationId xmlns:a16="http://schemas.microsoft.com/office/drawing/2014/main" id="{ABFEBB08-0D2E-4BB7-82BF-90FC4E122C02}"/>
              </a:ext>
            </a:extLst>
          </p:cNvPr>
          <p:cNvSpPr>
            <a:spLocks noGrp="1"/>
          </p:cNvSpPr>
          <p:nvPr>
            <p:ph type="title"/>
          </p:nvPr>
        </p:nvSpPr>
        <p:spPr/>
        <p:txBody>
          <a:bodyPr/>
          <a:lstStyle/>
          <a:p>
            <a:pPr>
              <a:defRPr/>
            </a:pPr>
            <a:r>
              <a:rPr lang="ja-JP" altLang="en-US" b="1" dirty="0">
                <a:solidFill>
                  <a:schemeClr val="tx1">
                    <a:lumMod val="75000"/>
                    <a:lumOff val="25000"/>
                  </a:schemeClr>
                </a:solidFill>
                <a:latin typeface="BIZ UDP明朝 Medium" panose="02020500000000000000" pitchFamily="18" charset="-128"/>
                <a:ea typeface="BIZ UDP明朝 Medium" panose="02020500000000000000" pitchFamily="18" charset="-128"/>
              </a:rPr>
              <a:t>メインターゲット</a:t>
            </a:r>
            <a:r>
              <a:rPr lang="en-US" altLang="ja-JP" b="1" dirty="0">
                <a:solidFill>
                  <a:schemeClr val="tx1">
                    <a:lumMod val="75000"/>
                    <a:lumOff val="25000"/>
                  </a:schemeClr>
                </a:solidFill>
                <a:latin typeface="BIZ UDP明朝 Medium" panose="02020500000000000000" pitchFamily="18" charset="-128"/>
                <a:ea typeface="BIZ UDP明朝 Medium" panose="02020500000000000000" pitchFamily="18" charset="-128"/>
              </a:rPr>
              <a:t>【</a:t>
            </a:r>
            <a:r>
              <a:rPr lang="ja-JP" altLang="en-US" b="1" dirty="0">
                <a:solidFill>
                  <a:schemeClr val="tx1">
                    <a:lumMod val="75000"/>
                    <a:lumOff val="25000"/>
                  </a:schemeClr>
                </a:solidFill>
                <a:latin typeface="BIZ UDP明朝 Medium" panose="02020500000000000000" pitchFamily="18" charset="-128"/>
                <a:ea typeface="BIZ UDP明朝 Medium" panose="02020500000000000000" pitchFamily="18" charset="-128"/>
              </a:rPr>
              <a:t>事業者</a:t>
            </a:r>
            <a:r>
              <a:rPr lang="en-US" altLang="ja-JP" b="1" dirty="0">
                <a:solidFill>
                  <a:schemeClr val="tx1">
                    <a:lumMod val="75000"/>
                    <a:lumOff val="25000"/>
                  </a:schemeClr>
                </a:solidFill>
                <a:latin typeface="BIZ UDP明朝 Medium" panose="02020500000000000000" pitchFamily="18" charset="-128"/>
                <a:ea typeface="BIZ UDP明朝 Medium" panose="02020500000000000000" pitchFamily="18" charset="-128"/>
              </a:rPr>
              <a:t>】</a:t>
            </a:r>
            <a:endParaRPr lang="ja-JP" altLang="en-US" b="1" dirty="0">
              <a:solidFill>
                <a:schemeClr val="tx1">
                  <a:lumMod val="75000"/>
                  <a:lumOff val="25000"/>
                </a:schemeClr>
              </a:solidFill>
              <a:latin typeface="BIZ UDP明朝 Medium" panose="02020500000000000000" pitchFamily="18" charset="-128"/>
              <a:ea typeface="BIZ UDP明朝 Medium" panose="02020500000000000000" pitchFamily="18" charset="-128"/>
            </a:endParaRPr>
          </a:p>
        </p:txBody>
      </p:sp>
      <p:sp>
        <p:nvSpPr>
          <p:cNvPr id="3" name="コンテンツ プレースホルダー 2">
            <a:extLst>
              <a:ext uri="{FF2B5EF4-FFF2-40B4-BE49-F238E27FC236}">
                <a16:creationId xmlns:a16="http://schemas.microsoft.com/office/drawing/2014/main" id="{9D8A01F1-9B5F-4E60-954E-C20B8C053482}"/>
              </a:ext>
            </a:extLst>
          </p:cNvPr>
          <p:cNvSpPr>
            <a:spLocks noGrp="1"/>
          </p:cNvSpPr>
          <p:nvPr>
            <p:ph idx="1"/>
          </p:nvPr>
        </p:nvSpPr>
        <p:spPr/>
        <p:txBody>
          <a:bodyPr rtlCol="0">
            <a:normAutofit/>
          </a:bodyPr>
          <a:lstStyle/>
          <a:p>
            <a:pPr marL="0" indent="0">
              <a:buNone/>
              <a:defRPr/>
            </a:pPr>
            <a:endParaRPr lang="en-US" altLang="ja-JP" dirty="0">
              <a:solidFill>
                <a:schemeClr val="tx1">
                  <a:lumMod val="75000"/>
                  <a:lumOff val="25000"/>
                </a:schemeClr>
              </a:solidFill>
            </a:endParaRPr>
          </a:p>
          <a:p>
            <a:pPr marL="0" indent="0">
              <a:buNone/>
              <a:defRPr/>
            </a:pPr>
            <a:r>
              <a:rPr lang="ja-JP" altLang="en-US" dirty="0">
                <a:solidFill>
                  <a:schemeClr val="tx1">
                    <a:lumMod val="75000"/>
                    <a:lumOff val="25000"/>
                  </a:schemeClr>
                </a:solidFill>
              </a:rPr>
              <a:t>現在、社会情勢の著しい変化に対し新たな収益モデルを必要としている　</a:t>
            </a:r>
            <a:r>
              <a:rPr lang="ja-JP" altLang="en-US" dirty="0">
                <a:solidFill>
                  <a:srgbClr val="FF0000"/>
                </a:solidFill>
              </a:rPr>
              <a:t>千葉県内</a:t>
            </a:r>
            <a:r>
              <a:rPr lang="ja-JP" altLang="en-US" dirty="0">
                <a:solidFill>
                  <a:schemeClr val="tx1">
                    <a:lumMod val="75000"/>
                    <a:lumOff val="25000"/>
                  </a:schemeClr>
                </a:solidFill>
              </a:rPr>
              <a:t>の</a:t>
            </a:r>
            <a:endParaRPr lang="en-US" altLang="ja-JP" dirty="0">
              <a:solidFill>
                <a:schemeClr val="tx1">
                  <a:lumMod val="75000"/>
                  <a:lumOff val="25000"/>
                </a:schemeClr>
              </a:solidFill>
            </a:endParaRPr>
          </a:p>
          <a:p>
            <a:pPr marL="0" indent="0">
              <a:buNone/>
              <a:defRPr/>
            </a:pPr>
            <a:r>
              <a:rPr lang="ja-JP" altLang="en-US" sz="3200" b="1" dirty="0">
                <a:solidFill>
                  <a:srgbClr val="FF0000"/>
                </a:solidFill>
                <a:latin typeface="BIZ UDP明朝 Medium" panose="02020500000000000000" pitchFamily="18" charset="-128"/>
                <a:ea typeface="BIZ UDP明朝 Medium" panose="02020500000000000000" pitchFamily="18" charset="-128"/>
                <a:cs typeface="Arial" panose="020B0604020202020204" pitchFamily="34" charset="0"/>
              </a:rPr>
              <a:t>「飲食店事業者」「小売り事業者」など。</a:t>
            </a:r>
            <a:endParaRPr lang="en-US" altLang="ja-JP" sz="3200" b="1" dirty="0">
              <a:solidFill>
                <a:srgbClr val="FF0000"/>
              </a:solidFill>
              <a:latin typeface="BIZ UDP明朝 Medium" panose="02020500000000000000" pitchFamily="18" charset="-128"/>
              <a:ea typeface="BIZ UDP明朝 Medium" panose="02020500000000000000" pitchFamily="18" charset="-128"/>
              <a:cs typeface="Arial" panose="020B0604020202020204" pitchFamily="34" charset="0"/>
            </a:endParaRPr>
          </a:p>
          <a:p>
            <a:pPr marL="0" indent="0">
              <a:buNone/>
              <a:defRPr/>
            </a:pPr>
            <a:r>
              <a:rPr lang="ja-JP" altLang="en-US" sz="3200" b="1" dirty="0">
                <a:solidFill>
                  <a:schemeClr val="tx1">
                    <a:lumMod val="75000"/>
                    <a:lumOff val="25000"/>
                  </a:schemeClr>
                </a:solidFill>
                <a:latin typeface="BIZ UDP明朝 Medium" panose="02020500000000000000" pitchFamily="18" charset="-128"/>
                <a:ea typeface="BIZ UDP明朝 Medium" panose="02020500000000000000" pitchFamily="18" charset="-128"/>
                <a:cs typeface="Arial" panose="020B0604020202020204" pitchFamily="34" charset="0"/>
              </a:rPr>
              <a:t>例）街の飲食店、スーパーマーケット、</a:t>
            </a:r>
            <a:endParaRPr lang="en-US" altLang="ja-JP" sz="3200" b="1" dirty="0">
              <a:solidFill>
                <a:schemeClr val="tx1">
                  <a:lumMod val="75000"/>
                  <a:lumOff val="25000"/>
                </a:schemeClr>
              </a:solidFill>
              <a:latin typeface="BIZ UDP明朝 Medium" panose="02020500000000000000" pitchFamily="18" charset="-128"/>
              <a:ea typeface="BIZ UDP明朝 Medium" panose="02020500000000000000" pitchFamily="18" charset="-128"/>
              <a:cs typeface="Arial" panose="020B0604020202020204" pitchFamily="34" charset="0"/>
            </a:endParaRPr>
          </a:p>
          <a:p>
            <a:pPr marL="0" indent="0">
              <a:buNone/>
              <a:defRPr/>
            </a:pPr>
            <a:r>
              <a:rPr lang="ja-JP" altLang="en-US" sz="3200" b="1" dirty="0">
                <a:solidFill>
                  <a:schemeClr val="tx1">
                    <a:lumMod val="75000"/>
                    <a:lumOff val="25000"/>
                  </a:schemeClr>
                </a:solidFill>
                <a:latin typeface="BIZ UDP明朝 Medium" panose="02020500000000000000" pitchFamily="18" charset="-128"/>
                <a:ea typeface="BIZ UDP明朝 Medium" panose="02020500000000000000" pitchFamily="18" charset="-128"/>
                <a:cs typeface="Arial" panose="020B0604020202020204" pitchFamily="34" charset="0"/>
              </a:rPr>
              <a:t>小売りをしている美容室</a:t>
            </a:r>
            <a:r>
              <a:rPr lang="en-US" altLang="ja-JP" sz="3200" b="1" dirty="0">
                <a:solidFill>
                  <a:schemeClr val="tx1">
                    <a:lumMod val="75000"/>
                    <a:lumOff val="25000"/>
                  </a:schemeClr>
                </a:solidFill>
                <a:latin typeface="BIZ UDP明朝 Medium" panose="02020500000000000000" pitchFamily="18" charset="-128"/>
                <a:ea typeface="BIZ UDP明朝 Medium" panose="02020500000000000000" pitchFamily="18" charset="-128"/>
                <a:cs typeface="Arial" panose="020B0604020202020204" pitchFamily="34" charset="0"/>
              </a:rPr>
              <a:t>/</a:t>
            </a:r>
            <a:r>
              <a:rPr lang="ja-JP" altLang="en-US" sz="3200" b="1" dirty="0">
                <a:solidFill>
                  <a:schemeClr val="tx1">
                    <a:lumMod val="75000"/>
                    <a:lumOff val="25000"/>
                  </a:schemeClr>
                </a:solidFill>
                <a:latin typeface="BIZ UDP明朝 Medium" panose="02020500000000000000" pitchFamily="18" charset="-128"/>
                <a:ea typeface="BIZ UDP明朝 Medium" panose="02020500000000000000" pitchFamily="18" charset="-128"/>
                <a:cs typeface="Arial" panose="020B0604020202020204" pitchFamily="34" charset="0"/>
              </a:rPr>
              <a:t>エステサロン</a:t>
            </a:r>
            <a:endParaRPr lang="en-US" altLang="ja-JP" sz="3200" b="1" dirty="0">
              <a:solidFill>
                <a:schemeClr val="tx1">
                  <a:lumMod val="75000"/>
                  <a:lumOff val="25000"/>
                </a:schemeClr>
              </a:solidFill>
              <a:latin typeface="BIZ UDP明朝 Medium" panose="02020500000000000000" pitchFamily="18" charset="-128"/>
              <a:ea typeface="BIZ UDP明朝 Medium" panose="02020500000000000000" pitchFamily="18" charset="-128"/>
              <a:cs typeface="Arial" panose="020B0604020202020204" pitchFamily="34" charset="0"/>
            </a:endParaRPr>
          </a:p>
          <a:p>
            <a:pPr marL="0" indent="0">
              <a:buNone/>
              <a:defRPr/>
            </a:pPr>
            <a:endParaRPr lang="en-US" altLang="ja-JP" sz="3200" b="1" dirty="0">
              <a:solidFill>
                <a:schemeClr val="tx1">
                  <a:lumMod val="75000"/>
                  <a:lumOff val="25000"/>
                </a:schemeClr>
              </a:solidFill>
              <a:latin typeface="BIZ UDP明朝 Medium" panose="02020500000000000000" pitchFamily="18" charset="-128"/>
              <a:ea typeface="BIZ UDP明朝 Medium" panose="02020500000000000000" pitchFamily="18" charset="-128"/>
              <a:cs typeface="Arial" panose="020B0604020202020204" pitchFamily="34" charset="0"/>
            </a:endParaRPr>
          </a:p>
          <a:p>
            <a:pPr marL="0" indent="0">
              <a:buNone/>
              <a:defRPr/>
            </a:pPr>
            <a:endParaRPr lang="en-US" altLang="ja-JP" sz="3200" b="1" dirty="0">
              <a:solidFill>
                <a:schemeClr val="tx1">
                  <a:lumMod val="75000"/>
                  <a:lumOff val="25000"/>
                </a:schemeClr>
              </a:solidFill>
              <a:latin typeface="BIZ UDP明朝 Medium" panose="02020500000000000000" pitchFamily="18" charset="-128"/>
              <a:ea typeface="BIZ UDP明朝 Medium" panose="02020500000000000000" pitchFamily="18" charset="-128"/>
              <a:cs typeface="Arial" panose="020B0604020202020204" pitchFamily="34" charset="0"/>
            </a:endParaRPr>
          </a:p>
          <a:p>
            <a:pPr marL="0" indent="0">
              <a:buNone/>
              <a:defRPr/>
            </a:pPr>
            <a:endParaRPr lang="en-US" altLang="ja-JP" sz="3200" b="1" dirty="0">
              <a:solidFill>
                <a:schemeClr val="tx1">
                  <a:lumMod val="75000"/>
                  <a:lumOff val="25000"/>
                </a:schemeClr>
              </a:solidFill>
              <a:latin typeface="BIZ UDP明朝 Medium" panose="02020500000000000000" pitchFamily="18" charset="-128"/>
              <a:ea typeface="BIZ UDP明朝 Medium" panose="02020500000000000000" pitchFamily="18" charset="-128"/>
              <a:cs typeface="Arial" panose="020B0604020202020204" pitchFamily="34" charset="0"/>
            </a:endParaRPr>
          </a:p>
          <a:p>
            <a:pPr marL="0" indent="0">
              <a:buNone/>
              <a:defRPr/>
            </a:pPr>
            <a:endParaRPr lang="en-US" altLang="ja-JP" sz="3200" b="1" dirty="0">
              <a:solidFill>
                <a:srgbClr val="FF3399"/>
              </a:solidFill>
              <a:latin typeface="BIZ UDP明朝 Medium" panose="02020500000000000000" pitchFamily="18" charset="-128"/>
              <a:ea typeface="BIZ UDP明朝 Medium" panose="02020500000000000000" pitchFamily="18" charset="-128"/>
              <a:cs typeface="Arial" panose="020B0604020202020204" pitchFamily="34" charset="0"/>
            </a:endParaRPr>
          </a:p>
          <a:p>
            <a:pPr marL="0" indent="0">
              <a:buNone/>
              <a:defRPr/>
            </a:pPr>
            <a:endParaRPr lang="ja-JP" altLang="en-US" dirty="0">
              <a:solidFill>
                <a:schemeClr val="tx1">
                  <a:lumMod val="75000"/>
                  <a:lumOff val="25000"/>
                </a:schemeClr>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タイトル 1">
            <a:extLst>
              <a:ext uri="{FF2B5EF4-FFF2-40B4-BE49-F238E27FC236}">
                <a16:creationId xmlns:a16="http://schemas.microsoft.com/office/drawing/2014/main" id="{ABFEBB08-0D2E-4BB7-82BF-90FC4E122C02}"/>
              </a:ext>
            </a:extLst>
          </p:cNvPr>
          <p:cNvSpPr>
            <a:spLocks noGrp="1"/>
          </p:cNvSpPr>
          <p:nvPr>
            <p:ph type="title"/>
          </p:nvPr>
        </p:nvSpPr>
        <p:spPr/>
        <p:txBody>
          <a:bodyPr/>
          <a:lstStyle/>
          <a:p>
            <a:pPr>
              <a:defRPr/>
            </a:pPr>
            <a:r>
              <a:rPr lang="ja-JP" altLang="en-US" b="1" dirty="0">
                <a:solidFill>
                  <a:schemeClr val="tx1">
                    <a:lumMod val="75000"/>
                    <a:lumOff val="25000"/>
                  </a:schemeClr>
                </a:solidFill>
                <a:latin typeface="BIZ UDP明朝 Medium" panose="02020500000000000000" pitchFamily="18" charset="-128"/>
                <a:ea typeface="BIZ UDP明朝 Medium" panose="02020500000000000000" pitchFamily="18" charset="-128"/>
              </a:rPr>
              <a:t>メインターゲット</a:t>
            </a:r>
            <a:r>
              <a:rPr lang="en-US" altLang="ja-JP" b="1" dirty="0">
                <a:solidFill>
                  <a:schemeClr val="tx1">
                    <a:lumMod val="75000"/>
                    <a:lumOff val="25000"/>
                  </a:schemeClr>
                </a:solidFill>
                <a:latin typeface="BIZ UDP明朝 Medium" panose="02020500000000000000" pitchFamily="18" charset="-128"/>
                <a:ea typeface="BIZ UDP明朝 Medium" panose="02020500000000000000" pitchFamily="18" charset="-128"/>
              </a:rPr>
              <a:t>【</a:t>
            </a:r>
            <a:r>
              <a:rPr lang="ja-JP" altLang="en-US" b="1" dirty="0">
                <a:solidFill>
                  <a:schemeClr val="tx1">
                    <a:lumMod val="75000"/>
                    <a:lumOff val="25000"/>
                  </a:schemeClr>
                </a:solidFill>
                <a:latin typeface="BIZ UDP明朝 Medium" panose="02020500000000000000" pitchFamily="18" charset="-128"/>
                <a:ea typeface="BIZ UDP明朝 Medium" panose="02020500000000000000" pitchFamily="18" charset="-128"/>
              </a:rPr>
              <a:t>顧客</a:t>
            </a:r>
            <a:r>
              <a:rPr lang="en-US" altLang="ja-JP" b="1" dirty="0">
                <a:solidFill>
                  <a:schemeClr val="tx1">
                    <a:lumMod val="75000"/>
                    <a:lumOff val="25000"/>
                  </a:schemeClr>
                </a:solidFill>
                <a:latin typeface="BIZ UDP明朝 Medium" panose="02020500000000000000" pitchFamily="18" charset="-128"/>
                <a:ea typeface="BIZ UDP明朝 Medium" panose="02020500000000000000" pitchFamily="18" charset="-128"/>
              </a:rPr>
              <a:t>】</a:t>
            </a:r>
            <a:endParaRPr lang="ja-JP" altLang="en-US" b="1" dirty="0">
              <a:solidFill>
                <a:schemeClr val="tx1">
                  <a:lumMod val="75000"/>
                  <a:lumOff val="25000"/>
                </a:schemeClr>
              </a:solidFill>
              <a:latin typeface="BIZ UDP明朝 Medium" panose="02020500000000000000" pitchFamily="18" charset="-128"/>
              <a:ea typeface="BIZ UDP明朝 Medium" panose="02020500000000000000" pitchFamily="18" charset="-128"/>
            </a:endParaRPr>
          </a:p>
        </p:txBody>
      </p:sp>
      <p:sp>
        <p:nvSpPr>
          <p:cNvPr id="3" name="コンテンツ プレースホルダー 2">
            <a:extLst>
              <a:ext uri="{FF2B5EF4-FFF2-40B4-BE49-F238E27FC236}">
                <a16:creationId xmlns:a16="http://schemas.microsoft.com/office/drawing/2014/main" id="{9D8A01F1-9B5F-4E60-954E-C20B8C053482}"/>
              </a:ext>
            </a:extLst>
          </p:cNvPr>
          <p:cNvSpPr>
            <a:spLocks noGrp="1"/>
          </p:cNvSpPr>
          <p:nvPr>
            <p:ph idx="1"/>
          </p:nvPr>
        </p:nvSpPr>
        <p:spPr/>
        <p:txBody>
          <a:bodyPr rtlCol="0">
            <a:normAutofit/>
          </a:bodyPr>
          <a:lstStyle/>
          <a:p>
            <a:pPr marL="0" indent="0">
              <a:buNone/>
              <a:defRPr/>
            </a:pPr>
            <a:endParaRPr lang="en-US" altLang="ja-JP" dirty="0">
              <a:solidFill>
                <a:schemeClr val="tx1">
                  <a:lumMod val="75000"/>
                  <a:lumOff val="25000"/>
                </a:schemeClr>
              </a:solidFill>
            </a:endParaRPr>
          </a:p>
          <a:p>
            <a:pPr marL="0" indent="0" algn="ctr">
              <a:buNone/>
              <a:defRPr/>
            </a:pPr>
            <a:r>
              <a:rPr lang="ja-JP" altLang="en-US" sz="2000" b="1" dirty="0">
                <a:solidFill>
                  <a:schemeClr val="tx1">
                    <a:lumMod val="75000"/>
                    <a:lumOff val="25000"/>
                  </a:schemeClr>
                </a:solidFill>
                <a:latin typeface="BIZ UDP明朝 Medium" panose="02020500000000000000" pitchFamily="18" charset="-128"/>
                <a:ea typeface="BIZ UDP明朝 Medium" panose="02020500000000000000" pitchFamily="18" charset="-128"/>
              </a:rPr>
              <a:t>現在、社会情勢の著しい変化に対し新たな宅配サービスを必要としている　</a:t>
            </a:r>
            <a:r>
              <a:rPr lang="ja-JP" altLang="en-US" sz="2000" b="1" dirty="0">
                <a:solidFill>
                  <a:srgbClr val="FF0000"/>
                </a:solidFill>
                <a:latin typeface="BIZ UDP明朝 Medium" panose="02020500000000000000" pitchFamily="18" charset="-128"/>
                <a:ea typeface="BIZ UDP明朝 Medium" panose="02020500000000000000" pitchFamily="18" charset="-128"/>
              </a:rPr>
              <a:t>千葉県内</a:t>
            </a:r>
            <a:r>
              <a:rPr lang="ja-JP" altLang="en-US" sz="2000" b="1" dirty="0">
                <a:solidFill>
                  <a:schemeClr val="tx1">
                    <a:lumMod val="75000"/>
                    <a:lumOff val="25000"/>
                  </a:schemeClr>
                </a:solidFill>
                <a:latin typeface="BIZ UDP明朝 Medium" panose="02020500000000000000" pitchFamily="18" charset="-128"/>
                <a:ea typeface="BIZ UDP明朝 Medium" panose="02020500000000000000" pitchFamily="18" charset="-128"/>
              </a:rPr>
              <a:t>の</a:t>
            </a:r>
            <a:endParaRPr lang="en-US" altLang="ja-JP" sz="2000" b="1" dirty="0">
              <a:solidFill>
                <a:schemeClr val="tx1">
                  <a:lumMod val="75000"/>
                  <a:lumOff val="25000"/>
                </a:schemeClr>
              </a:solidFill>
              <a:latin typeface="BIZ UDP明朝 Medium" panose="02020500000000000000" pitchFamily="18" charset="-128"/>
              <a:ea typeface="BIZ UDP明朝 Medium" panose="02020500000000000000" pitchFamily="18" charset="-128"/>
            </a:endParaRPr>
          </a:p>
          <a:p>
            <a:pPr marL="0" indent="0" algn="ctr">
              <a:buNone/>
              <a:defRPr/>
            </a:pPr>
            <a:endParaRPr lang="en-US" altLang="ja-JP" sz="2000" b="1" dirty="0">
              <a:solidFill>
                <a:schemeClr val="tx1">
                  <a:lumMod val="75000"/>
                  <a:lumOff val="25000"/>
                </a:schemeClr>
              </a:solidFill>
              <a:latin typeface="BIZ UDP明朝 Medium" panose="02020500000000000000" pitchFamily="18" charset="-128"/>
              <a:ea typeface="BIZ UDP明朝 Medium" panose="02020500000000000000" pitchFamily="18" charset="-128"/>
            </a:endParaRPr>
          </a:p>
          <a:p>
            <a:pPr marL="0" indent="0" algn="ctr">
              <a:buNone/>
              <a:defRPr/>
            </a:pPr>
            <a:r>
              <a:rPr lang="ja-JP" altLang="en-US" sz="2000" b="1" dirty="0">
                <a:solidFill>
                  <a:srgbClr val="FF0000"/>
                </a:solidFill>
                <a:latin typeface="BIZ UDP明朝 Medium" panose="02020500000000000000" pitchFamily="18" charset="-128"/>
                <a:ea typeface="BIZ UDP明朝 Medium" panose="02020500000000000000" pitchFamily="18" charset="-128"/>
                <a:cs typeface="Arial" panose="020B0604020202020204" pitchFamily="34" charset="0"/>
              </a:rPr>
              <a:t>「一人暮らし世帯」「千葉の食文化を愛する千葉県民」</a:t>
            </a:r>
            <a:endParaRPr lang="en-US" altLang="ja-JP" sz="2000" b="1" dirty="0">
              <a:solidFill>
                <a:srgbClr val="FF0000"/>
              </a:solidFill>
              <a:latin typeface="BIZ UDP明朝 Medium" panose="02020500000000000000" pitchFamily="18" charset="-128"/>
              <a:ea typeface="BIZ UDP明朝 Medium" panose="02020500000000000000" pitchFamily="18" charset="-128"/>
              <a:cs typeface="Arial" panose="020B0604020202020204" pitchFamily="34" charset="0"/>
            </a:endParaRPr>
          </a:p>
          <a:p>
            <a:pPr marL="0" indent="0" algn="ctr">
              <a:buNone/>
              <a:defRPr/>
            </a:pPr>
            <a:r>
              <a:rPr lang="ja-JP" altLang="en-US" sz="2000" b="1" dirty="0">
                <a:solidFill>
                  <a:srgbClr val="FF0000"/>
                </a:solidFill>
                <a:latin typeface="BIZ UDP明朝 Medium" panose="02020500000000000000" pitchFamily="18" charset="-128"/>
                <a:ea typeface="BIZ UDP明朝 Medium" panose="02020500000000000000" pitchFamily="18" charset="-128"/>
                <a:cs typeface="Arial" panose="020B0604020202020204" pitchFamily="34" charset="0"/>
              </a:rPr>
              <a:t>「千葉の高齢世帯</a:t>
            </a:r>
            <a:r>
              <a:rPr lang="en-US" altLang="ja-JP" sz="2000" b="1" dirty="0">
                <a:solidFill>
                  <a:srgbClr val="FF0000"/>
                </a:solidFill>
                <a:latin typeface="BIZ UDP明朝 Medium" panose="02020500000000000000" pitchFamily="18" charset="-128"/>
                <a:ea typeface="BIZ UDP明朝 Medium" panose="02020500000000000000" pitchFamily="18" charset="-128"/>
                <a:cs typeface="Arial" panose="020B0604020202020204" pitchFamily="34" charset="0"/>
              </a:rPr>
              <a:t>/</a:t>
            </a:r>
            <a:r>
              <a:rPr lang="ja-JP" altLang="en-US" sz="2000" b="1" dirty="0">
                <a:solidFill>
                  <a:srgbClr val="FF0000"/>
                </a:solidFill>
                <a:latin typeface="BIZ UDP明朝 Medium" panose="02020500000000000000" pitchFamily="18" charset="-128"/>
                <a:ea typeface="BIZ UDP明朝 Medium" panose="02020500000000000000" pitchFamily="18" charset="-128"/>
                <a:cs typeface="Arial" panose="020B0604020202020204" pitchFamily="34" charset="0"/>
              </a:rPr>
              <a:t>独居高齢者</a:t>
            </a:r>
            <a:r>
              <a:rPr lang="en-US" altLang="ja-JP" sz="2000" b="1" dirty="0">
                <a:solidFill>
                  <a:srgbClr val="FF0000"/>
                </a:solidFill>
                <a:latin typeface="BIZ UDP明朝 Medium" panose="02020500000000000000" pitchFamily="18" charset="-128"/>
                <a:ea typeface="BIZ UDP明朝 Medium" panose="02020500000000000000" pitchFamily="18" charset="-128"/>
                <a:cs typeface="Arial" panose="020B0604020202020204" pitchFamily="34" charset="0"/>
              </a:rPr>
              <a:t>/</a:t>
            </a:r>
            <a:r>
              <a:rPr lang="ja-JP" altLang="en-US" sz="2000" b="1" dirty="0">
                <a:solidFill>
                  <a:srgbClr val="FF0000"/>
                </a:solidFill>
                <a:latin typeface="BIZ UDP明朝 Medium" panose="02020500000000000000" pitchFamily="18" charset="-128"/>
                <a:ea typeface="BIZ UDP明朝 Medium" panose="02020500000000000000" pitchFamily="18" charset="-128"/>
                <a:cs typeface="Arial" panose="020B0604020202020204" pitchFamily="34" charset="0"/>
              </a:rPr>
              <a:t>」「子育て世代主婦」など。</a:t>
            </a:r>
            <a:endParaRPr lang="en-US" altLang="ja-JP" sz="2000" b="1" dirty="0">
              <a:solidFill>
                <a:srgbClr val="FF0000"/>
              </a:solidFill>
              <a:latin typeface="BIZ UDP明朝 Medium" panose="02020500000000000000" pitchFamily="18" charset="-128"/>
              <a:ea typeface="BIZ UDP明朝 Medium" panose="02020500000000000000" pitchFamily="18" charset="-128"/>
              <a:cs typeface="Arial" panose="020B0604020202020204" pitchFamily="34" charset="0"/>
            </a:endParaRPr>
          </a:p>
          <a:p>
            <a:pPr marL="0" indent="0" algn="ctr">
              <a:buNone/>
              <a:defRPr/>
            </a:pPr>
            <a:endParaRPr lang="en-US" altLang="ja-JP" sz="3200" b="1" dirty="0">
              <a:solidFill>
                <a:schemeClr val="tx1">
                  <a:lumMod val="75000"/>
                  <a:lumOff val="25000"/>
                </a:schemeClr>
              </a:solidFill>
              <a:latin typeface="BIZ UDP明朝 Medium" panose="02020500000000000000" pitchFamily="18" charset="-128"/>
              <a:ea typeface="BIZ UDP明朝 Medium" panose="02020500000000000000" pitchFamily="18" charset="-128"/>
              <a:cs typeface="Arial" panose="020B0604020202020204" pitchFamily="34" charset="0"/>
            </a:endParaRPr>
          </a:p>
          <a:p>
            <a:pPr marL="0" indent="0" algn="ctr">
              <a:buNone/>
              <a:defRPr/>
            </a:pPr>
            <a:r>
              <a:rPr lang="ja-JP" altLang="en-US" sz="4400" b="1" dirty="0">
                <a:solidFill>
                  <a:srgbClr val="F8203F"/>
                </a:solidFill>
                <a:latin typeface="BIZ UDP明朝 Medium" panose="02020500000000000000" pitchFamily="18" charset="-128"/>
                <a:ea typeface="BIZ UDP明朝 Medium" panose="02020500000000000000" pitchFamily="18" charset="-128"/>
                <a:cs typeface="Arial" panose="020B0604020202020204" pitchFamily="34" charset="0"/>
              </a:rPr>
              <a:t>今後、マーケットが</a:t>
            </a:r>
            <a:endParaRPr lang="en-US" altLang="ja-JP" sz="4400" b="1" dirty="0">
              <a:solidFill>
                <a:srgbClr val="F8203F"/>
              </a:solidFill>
              <a:latin typeface="BIZ UDP明朝 Medium" panose="02020500000000000000" pitchFamily="18" charset="-128"/>
              <a:ea typeface="BIZ UDP明朝 Medium" panose="02020500000000000000" pitchFamily="18" charset="-128"/>
              <a:cs typeface="Arial" panose="020B0604020202020204" pitchFamily="34" charset="0"/>
            </a:endParaRPr>
          </a:p>
          <a:p>
            <a:pPr marL="0" indent="0" algn="ctr">
              <a:buNone/>
              <a:defRPr/>
            </a:pPr>
            <a:r>
              <a:rPr lang="ja-JP" altLang="en-US" sz="4400" b="1" dirty="0">
                <a:solidFill>
                  <a:srgbClr val="F8203F"/>
                </a:solidFill>
                <a:latin typeface="BIZ UDP明朝 Medium" panose="02020500000000000000" pitchFamily="18" charset="-128"/>
                <a:ea typeface="BIZ UDP明朝 Medium" panose="02020500000000000000" pitchFamily="18" charset="-128"/>
                <a:cs typeface="Arial" panose="020B0604020202020204" pitchFamily="34" charset="0"/>
              </a:rPr>
              <a:t>著しく拡大する可能性が見込まれる。</a:t>
            </a:r>
            <a:endParaRPr lang="en-US" altLang="ja-JP" sz="4400" b="1" dirty="0">
              <a:solidFill>
                <a:srgbClr val="F8203F"/>
              </a:solidFill>
              <a:latin typeface="BIZ UDP明朝 Medium" panose="02020500000000000000" pitchFamily="18" charset="-128"/>
              <a:ea typeface="BIZ UDP明朝 Medium" panose="02020500000000000000" pitchFamily="18" charset="-128"/>
              <a:cs typeface="Arial" panose="020B0604020202020204" pitchFamily="34" charset="0"/>
            </a:endParaRPr>
          </a:p>
          <a:p>
            <a:pPr marL="0" indent="0">
              <a:buNone/>
              <a:defRPr/>
            </a:pPr>
            <a:endParaRPr lang="en-US" altLang="ja-JP" sz="4400" b="1" dirty="0">
              <a:solidFill>
                <a:schemeClr val="tx1">
                  <a:lumMod val="75000"/>
                  <a:lumOff val="25000"/>
                </a:schemeClr>
              </a:solidFill>
              <a:latin typeface="BIZ UDP明朝 Medium" panose="02020500000000000000" pitchFamily="18" charset="-128"/>
              <a:ea typeface="BIZ UDP明朝 Medium" panose="02020500000000000000" pitchFamily="18" charset="-128"/>
              <a:cs typeface="Arial" panose="020B0604020202020204" pitchFamily="34" charset="0"/>
            </a:endParaRPr>
          </a:p>
          <a:p>
            <a:pPr marL="0" indent="0">
              <a:buNone/>
              <a:defRPr/>
            </a:pPr>
            <a:endParaRPr lang="en-US" altLang="ja-JP" sz="3200" b="1" dirty="0">
              <a:solidFill>
                <a:schemeClr val="tx1">
                  <a:lumMod val="75000"/>
                  <a:lumOff val="25000"/>
                </a:schemeClr>
              </a:solidFill>
              <a:latin typeface="BIZ UDP明朝 Medium" panose="02020500000000000000" pitchFamily="18" charset="-128"/>
              <a:ea typeface="BIZ UDP明朝 Medium" panose="02020500000000000000" pitchFamily="18" charset="-128"/>
              <a:cs typeface="Arial" panose="020B0604020202020204" pitchFamily="34" charset="0"/>
            </a:endParaRPr>
          </a:p>
          <a:p>
            <a:pPr marL="0" indent="0">
              <a:buNone/>
              <a:defRPr/>
            </a:pPr>
            <a:endParaRPr lang="en-US" altLang="ja-JP" sz="3200" b="1" dirty="0">
              <a:solidFill>
                <a:srgbClr val="FF3399"/>
              </a:solidFill>
              <a:latin typeface="BIZ UDP明朝 Medium" panose="02020500000000000000" pitchFamily="18" charset="-128"/>
              <a:ea typeface="BIZ UDP明朝 Medium" panose="02020500000000000000" pitchFamily="18" charset="-128"/>
              <a:cs typeface="Arial" panose="020B0604020202020204" pitchFamily="34" charset="0"/>
            </a:endParaRPr>
          </a:p>
          <a:p>
            <a:pPr marL="0" indent="0">
              <a:buNone/>
              <a:defRPr/>
            </a:pPr>
            <a:endParaRPr lang="ja-JP" altLang="en-US" dirty="0">
              <a:solidFill>
                <a:schemeClr val="tx1">
                  <a:lumMod val="75000"/>
                  <a:lumOff val="25000"/>
                </a:schemeClr>
              </a:solidFill>
            </a:endParaRPr>
          </a:p>
        </p:txBody>
      </p:sp>
    </p:spTree>
    <p:extLst>
      <p:ext uri="{BB962C8B-B14F-4D97-AF65-F5344CB8AC3E}">
        <p14:creationId xmlns:p14="http://schemas.microsoft.com/office/powerpoint/2010/main" val="33426715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タイトル 1">
            <a:extLst>
              <a:ext uri="{FF2B5EF4-FFF2-40B4-BE49-F238E27FC236}">
                <a16:creationId xmlns:a16="http://schemas.microsoft.com/office/drawing/2014/main" id="{ABFEBB08-0D2E-4BB7-82BF-90FC4E122C02}"/>
              </a:ext>
            </a:extLst>
          </p:cNvPr>
          <p:cNvSpPr>
            <a:spLocks noGrp="1"/>
          </p:cNvSpPr>
          <p:nvPr>
            <p:ph type="title"/>
          </p:nvPr>
        </p:nvSpPr>
        <p:spPr/>
        <p:txBody>
          <a:bodyPr/>
          <a:lstStyle/>
          <a:p>
            <a:pPr>
              <a:defRPr/>
            </a:pPr>
            <a:r>
              <a:rPr lang="ja-JP" altLang="en-US" b="1" dirty="0">
                <a:solidFill>
                  <a:schemeClr val="tx1">
                    <a:lumMod val="75000"/>
                    <a:lumOff val="25000"/>
                  </a:schemeClr>
                </a:solidFill>
                <a:latin typeface="BIZ UDP明朝 Medium" panose="02020500000000000000" pitchFamily="18" charset="-128"/>
                <a:ea typeface="BIZ UDP明朝 Medium" panose="02020500000000000000" pitchFamily="18" charset="-128"/>
              </a:rPr>
              <a:t>メインターゲット</a:t>
            </a:r>
            <a:r>
              <a:rPr lang="en-US" altLang="ja-JP" b="1" dirty="0">
                <a:solidFill>
                  <a:schemeClr val="tx1">
                    <a:lumMod val="75000"/>
                    <a:lumOff val="25000"/>
                  </a:schemeClr>
                </a:solidFill>
                <a:latin typeface="BIZ UDP明朝 Medium" panose="02020500000000000000" pitchFamily="18" charset="-128"/>
                <a:ea typeface="BIZ UDP明朝 Medium" panose="02020500000000000000" pitchFamily="18" charset="-128"/>
              </a:rPr>
              <a:t>【</a:t>
            </a:r>
            <a:r>
              <a:rPr lang="ja-JP" altLang="en-US" b="1" dirty="0">
                <a:solidFill>
                  <a:schemeClr val="tx1">
                    <a:lumMod val="75000"/>
                    <a:lumOff val="25000"/>
                  </a:schemeClr>
                </a:solidFill>
                <a:latin typeface="BIZ UDP明朝 Medium" panose="02020500000000000000" pitchFamily="18" charset="-128"/>
                <a:ea typeface="BIZ UDP明朝 Medium" panose="02020500000000000000" pitchFamily="18" charset="-128"/>
              </a:rPr>
              <a:t>労働者</a:t>
            </a:r>
            <a:r>
              <a:rPr lang="en-US" altLang="ja-JP" b="1" dirty="0">
                <a:solidFill>
                  <a:schemeClr val="tx1">
                    <a:lumMod val="75000"/>
                    <a:lumOff val="25000"/>
                  </a:schemeClr>
                </a:solidFill>
                <a:latin typeface="BIZ UDP明朝 Medium" panose="02020500000000000000" pitchFamily="18" charset="-128"/>
                <a:ea typeface="BIZ UDP明朝 Medium" panose="02020500000000000000" pitchFamily="18" charset="-128"/>
              </a:rPr>
              <a:t>】</a:t>
            </a:r>
            <a:endParaRPr lang="ja-JP" altLang="en-US" b="1" dirty="0">
              <a:solidFill>
                <a:schemeClr val="tx1">
                  <a:lumMod val="75000"/>
                  <a:lumOff val="25000"/>
                </a:schemeClr>
              </a:solidFill>
              <a:latin typeface="BIZ UDP明朝 Medium" panose="02020500000000000000" pitchFamily="18" charset="-128"/>
              <a:ea typeface="BIZ UDP明朝 Medium" panose="02020500000000000000" pitchFamily="18" charset="-128"/>
            </a:endParaRPr>
          </a:p>
        </p:txBody>
      </p:sp>
      <p:sp>
        <p:nvSpPr>
          <p:cNvPr id="3" name="コンテンツ プレースホルダー 2">
            <a:extLst>
              <a:ext uri="{FF2B5EF4-FFF2-40B4-BE49-F238E27FC236}">
                <a16:creationId xmlns:a16="http://schemas.microsoft.com/office/drawing/2014/main" id="{9D8A01F1-9B5F-4E60-954E-C20B8C053482}"/>
              </a:ext>
            </a:extLst>
          </p:cNvPr>
          <p:cNvSpPr>
            <a:spLocks noGrp="1"/>
          </p:cNvSpPr>
          <p:nvPr>
            <p:ph idx="1"/>
          </p:nvPr>
        </p:nvSpPr>
        <p:spPr/>
        <p:txBody>
          <a:bodyPr rtlCol="0">
            <a:normAutofit lnSpcReduction="10000"/>
          </a:bodyPr>
          <a:lstStyle/>
          <a:p>
            <a:pPr marL="0" indent="0">
              <a:buNone/>
              <a:defRPr/>
            </a:pPr>
            <a:endParaRPr lang="en-US" altLang="ja-JP" dirty="0">
              <a:solidFill>
                <a:schemeClr val="tx1">
                  <a:lumMod val="75000"/>
                  <a:lumOff val="25000"/>
                </a:schemeClr>
              </a:solidFill>
            </a:endParaRPr>
          </a:p>
          <a:p>
            <a:pPr marL="0" indent="0" algn="ctr">
              <a:buNone/>
              <a:defRPr/>
            </a:pPr>
            <a:r>
              <a:rPr lang="ja-JP" altLang="en-US" sz="2000" b="1" dirty="0">
                <a:solidFill>
                  <a:schemeClr val="tx1">
                    <a:lumMod val="75000"/>
                    <a:lumOff val="25000"/>
                  </a:schemeClr>
                </a:solidFill>
                <a:latin typeface="BIZ UDP明朝 Medium" panose="02020500000000000000" pitchFamily="18" charset="-128"/>
                <a:ea typeface="BIZ UDP明朝 Medium" panose="02020500000000000000" pitchFamily="18" charset="-128"/>
              </a:rPr>
              <a:t>現在、社会情勢の著しい変化に対し新たな働き先を必要としている　</a:t>
            </a:r>
            <a:endParaRPr lang="en-US" altLang="ja-JP" sz="2000" b="1" dirty="0">
              <a:solidFill>
                <a:schemeClr val="tx1">
                  <a:lumMod val="75000"/>
                  <a:lumOff val="25000"/>
                </a:schemeClr>
              </a:solidFill>
              <a:latin typeface="BIZ UDP明朝 Medium" panose="02020500000000000000" pitchFamily="18" charset="-128"/>
              <a:ea typeface="BIZ UDP明朝 Medium" panose="02020500000000000000" pitchFamily="18" charset="-128"/>
            </a:endParaRPr>
          </a:p>
          <a:p>
            <a:pPr marL="0" indent="0" algn="ctr">
              <a:buNone/>
              <a:defRPr/>
            </a:pPr>
            <a:r>
              <a:rPr lang="ja-JP" altLang="en-US" sz="2000" b="1" dirty="0">
                <a:solidFill>
                  <a:srgbClr val="FF0000"/>
                </a:solidFill>
                <a:latin typeface="BIZ UDP明朝 Medium" panose="02020500000000000000" pitchFamily="18" charset="-128"/>
                <a:ea typeface="BIZ UDP明朝 Medium" panose="02020500000000000000" pitchFamily="18" charset="-128"/>
              </a:rPr>
              <a:t>千葉県内</a:t>
            </a:r>
            <a:r>
              <a:rPr lang="ja-JP" altLang="en-US" sz="2000" b="1" dirty="0">
                <a:solidFill>
                  <a:schemeClr val="tx1">
                    <a:lumMod val="75000"/>
                    <a:lumOff val="25000"/>
                  </a:schemeClr>
                </a:solidFill>
                <a:latin typeface="BIZ UDP明朝 Medium" panose="02020500000000000000" pitchFamily="18" charset="-128"/>
                <a:ea typeface="BIZ UDP明朝 Medium" panose="02020500000000000000" pitchFamily="18" charset="-128"/>
              </a:rPr>
              <a:t>の</a:t>
            </a:r>
            <a:endParaRPr lang="en-US" altLang="ja-JP" sz="2000" b="1" dirty="0">
              <a:solidFill>
                <a:schemeClr val="tx1">
                  <a:lumMod val="75000"/>
                  <a:lumOff val="25000"/>
                </a:schemeClr>
              </a:solidFill>
              <a:latin typeface="BIZ UDP明朝 Medium" panose="02020500000000000000" pitchFamily="18" charset="-128"/>
              <a:ea typeface="BIZ UDP明朝 Medium" panose="02020500000000000000" pitchFamily="18" charset="-128"/>
            </a:endParaRPr>
          </a:p>
          <a:p>
            <a:pPr marL="0" indent="0" algn="ctr">
              <a:buNone/>
              <a:defRPr/>
            </a:pPr>
            <a:endParaRPr lang="en-US" altLang="ja-JP" sz="2000" b="1" dirty="0">
              <a:solidFill>
                <a:schemeClr val="tx1">
                  <a:lumMod val="75000"/>
                  <a:lumOff val="25000"/>
                </a:schemeClr>
              </a:solidFill>
              <a:latin typeface="BIZ UDP明朝 Medium" panose="02020500000000000000" pitchFamily="18" charset="-128"/>
              <a:ea typeface="BIZ UDP明朝 Medium" panose="02020500000000000000" pitchFamily="18" charset="-128"/>
            </a:endParaRPr>
          </a:p>
          <a:p>
            <a:pPr marL="0" indent="0" algn="ctr">
              <a:buNone/>
              <a:defRPr/>
            </a:pPr>
            <a:r>
              <a:rPr lang="ja-JP" altLang="en-US" sz="2000" b="1" dirty="0">
                <a:solidFill>
                  <a:srgbClr val="FF0000"/>
                </a:solidFill>
                <a:latin typeface="BIZ UDP明朝 Medium" panose="02020500000000000000" pitchFamily="18" charset="-128"/>
                <a:ea typeface="BIZ UDP明朝 Medium" panose="02020500000000000000" pitchFamily="18" charset="-128"/>
                <a:cs typeface="Arial" panose="020B0604020202020204" pitchFamily="34" charset="0"/>
              </a:rPr>
              <a:t>「非正規労働者」「千葉の飲食店などシフトカット対象のパートアルバイト」</a:t>
            </a:r>
            <a:endParaRPr lang="en-US" altLang="ja-JP" sz="2000" b="1" dirty="0">
              <a:solidFill>
                <a:srgbClr val="FF0000"/>
              </a:solidFill>
              <a:latin typeface="BIZ UDP明朝 Medium" panose="02020500000000000000" pitchFamily="18" charset="-128"/>
              <a:ea typeface="BIZ UDP明朝 Medium" panose="02020500000000000000" pitchFamily="18" charset="-128"/>
              <a:cs typeface="Arial" panose="020B0604020202020204" pitchFamily="34" charset="0"/>
            </a:endParaRPr>
          </a:p>
          <a:p>
            <a:pPr marL="0" indent="0" algn="ctr">
              <a:buNone/>
              <a:defRPr/>
            </a:pPr>
            <a:r>
              <a:rPr lang="ja-JP" altLang="en-US" sz="2000" b="1" dirty="0">
                <a:solidFill>
                  <a:srgbClr val="FF0000"/>
                </a:solidFill>
                <a:latin typeface="BIZ UDP明朝 Medium" panose="02020500000000000000" pitchFamily="18" charset="-128"/>
                <a:ea typeface="BIZ UDP明朝 Medium" panose="02020500000000000000" pitchFamily="18" charset="-128"/>
                <a:cs typeface="Arial" panose="020B0604020202020204" pitchFamily="34" charset="0"/>
              </a:rPr>
              <a:t>「千葉の奨学金返済などで働く必要のある学生」「失業者」など。</a:t>
            </a:r>
            <a:endParaRPr lang="en-US" altLang="ja-JP" sz="2000" b="1" dirty="0">
              <a:solidFill>
                <a:srgbClr val="FF0000"/>
              </a:solidFill>
              <a:latin typeface="BIZ UDP明朝 Medium" panose="02020500000000000000" pitchFamily="18" charset="-128"/>
              <a:ea typeface="BIZ UDP明朝 Medium" panose="02020500000000000000" pitchFamily="18" charset="-128"/>
              <a:cs typeface="Arial" panose="020B0604020202020204" pitchFamily="34" charset="0"/>
            </a:endParaRPr>
          </a:p>
          <a:p>
            <a:pPr marL="0" indent="0" algn="ctr">
              <a:buNone/>
              <a:defRPr/>
            </a:pPr>
            <a:endParaRPr lang="en-US" altLang="ja-JP" sz="3200" b="1" dirty="0">
              <a:solidFill>
                <a:schemeClr val="tx1">
                  <a:lumMod val="75000"/>
                  <a:lumOff val="25000"/>
                </a:schemeClr>
              </a:solidFill>
              <a:latin typeface="BIZ UDP明朝 Medium" panose="02020500000000000000" pitchFamily="18" charset="-128"/>
              <a:ea typeface="BIZ UDP明朝 Medium" panose="02020500000000000000" pitchFamily="18" charset="-128"/>
              <a:cs typeface="Arial" panose="020B0604020202020204" pitchFamily="34" charset="0"/>
            </a:endParaRPr>
          </a:p>
          <a:p>
            <a:pPr marL="0" indent="0" algn="ctr">
              <a:buNone/>
              <a:defRPr/>
            </a:pPr>
            <a:r>
              <a:rPr lang="ja-JP" altLang="en-US" sz="4400" b="1" dirty="0">
                <a:solidFill>
                  <a:srgbClr val="F8203F"/>
                </a:solidFill>
                <a:latin typeface="BIZ UDP明朝 Medium" panose="02020500000000000000" pitchFamily="18" charset="-128"/>
                <a:ea typeface="BIZ UDP明朝 Medium" panose="02020500000000000000" pitchFamily="18" charset="-128"/>
                <a:cs typeface="Arial" panose="020B0604020202020204" pitchFamily="34" charset="0"/>
              </a:rPr>
              <a:t>今後、多くの失業者が増える予測の中</a:t>
            </a:r>
            <a:endParaRPr lang="en-US" altLang="ja-JP" sz="4400" b="1" dirty="0">
              <a:solidFill>
                <a:srgbClr val="F8203F"/>
              </a:solidFill>
              <a:latin typeface="BIZ UDP明朝 Medium" panose="02020500000000000000" pitchFamily="18" charset="-128"/>
              <a:ea typeface="BIZ UDP明朝 Medium" panose="02020500000000000000" pitchFamily="18" charset="-128"/>
              <a:cs typeface="Arial" panose="020B0604020202020204" pitchFamily="34" charset="0"/>
            </a:endParaRPr>
          </a:p>
          <a:p>
            <a:pPr marL="0" indent="0" algn="ctr">
              <a:buNone/>
              <a:defRPr/>
            </a:pPr>
            <a:r>
              <a:rPr lang="ja-JP" altLang="en-US" sz="4400" b="1" dirty="0">
                <a:solidFill>
                  <a:srgbClr val="F8203F"/>
                </a:solidFill>
                <a:latin typeface="BIZ UDP明朝 Medium" panose="02020500000000000000" pitchFamily="18" charset="-128"/>
                <a:ea typeface="BIZ UDP明朝 Medium" panose="02020500000000000000" pitchFamily="18" charset="-128"/>
                <a:cs typeface="Arial" panose="020B0604020202020204" pitchFamily="34" charset="0"/>
              </a:rPr>
              <a:t>新たな雇用の受け皿が必要となる。</a:t>
            </a:r>
            <a:endParaRPr lang="en-US" altLang="ja-JP" sz="3200" b="1" dirty="0">
              <a:solidFill>
                <a:schemeClr val="tx1">
                  <a:lumMod val="75000"/>
                  <a:lumOff val="25000"/>
                </a:schemeClr>
              </a:solidFill>
              <a:latin typeface="BIZ UDP明朝 Medium" panose="02020500000000000000" pitchFamily="18" charset="-128"/>
              <a:ea typeface="BIZ UDP明朝 Medium" panose="02020500000000000000" pitchFamily="18" charset="-128"/>
              <a:cs typeface="Arial" panose="020B0604020202020204" pitchFamily="34" charset="0"/>
            </a:endParaRPr>
          </a:p>
          <a:p>
            <a:pPr marL="0" indent="0">
              <a:buNone/>
              <a:defRPr/>
            </a:pPr>
            <a:endParaRPr lang="en-US" altLang="ja-JP" sz="3200" b="1" dirty="0">
              <a:solidFill>
                <a:srgbClr val="FF3399"/>
              </a:solidFill>
              <a:latin typeface="BIZ UDP明朝 Medium" panose="02020500000000000000" pitchFamily="18" charset="-128"/>
              <a:ea typeface="BIZ UDP明朝 Medium" panose="02020500000000000000" pitchFamily="18" charset="-128"/>
              <a:cs typeface="Arial" panose="020B0604020202020204" pitchFamily="34" charset="0"/>
            </a:endParaRPr>
          </a:p>
          <a:p>
            <a:pPr marL="0" indent="0">
              <a:buNone/>
              <a:defRPr/>
            </a:pPr>
            <a:endParaRPr lang="ja-JP" altLang="en-US" dirty="0">
              <a:solidFill>
                <a:schemeClr val="tx1">
                  <a:lumMod val="75000"/>
                  <a:lumOff val="25000"/>
                </a:schemeClr>
              </a:solidFill>
            </a:endParaRPr>
          </a:p>
        </p:txBody>
      </p:sp>
    </p:spTree>
    <p:extLst>
      <p:ext uri="{BB962C8B-B14F-4D97-AF65-F5344CB8AC3E}">
        <p14:creationId xmlns:p14="http://schemas.microsoft.com/office/powerpoint/2010/main" val="37523274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テキスト ボックス 10">
            <a:extLst>
              <a:ext uri="{FF2B5EF4-FFF2-40B4-BE49-F238E27FC236}">
                <a16:creationId xmlns:a16="http://schemas.microsoft.com/office/drawing/2014/main" id="{DA9F4E55-B100-4E9C-9C9D-0D6E41BE0EB0}"/>
              </a:ext>
            </a:extLst>
          </p:cNvPr>
          <p:cNvSpPr txBox="1">
            <a:spLocks noChangeArrowheads="1"/>
          </p:cNvSpPr>
          <p:nvPr/>
        </p:nvSpPr>
        <p:spPr bwMode="auto">
          <a:xfrm>
            <a:off x="1619251" y="84139"/>
            <a:ext cx="177482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defTabSz="45720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defTabSz="45720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defTabSz="4572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defTabSz="4572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defTabSz="4572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defTabSz="4572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defTabSz="4572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defTabSz="4572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defTabSz="4572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en-US" altLang="ja-JP" sz="2400" b="1">
                <a:solidFill>
                  <a:srgbClr val="000000"/>
                </a:solidFill>
                <a:latin typeface="メイリオ" panose="020B0604030504040204" pitchFamily="50" charset="-128"/>
                <a:ea typeface="メイリオ" panose="020B0604030504040204" pitchFamily="50" charset="-128"/>
              </a:rPr>
              <a:t>SWOT</a:t>
            </a:r>
            <a:r>
              <a:rPr lang="ja-JP" altLang="en-US" sz="2400" b="1">
                <a:solidFill>
                  <a:srgbClr val="000000"/>
                </a:solidFill>
                <a:latin typeface="メイリオ" panose="020B0604030504040204" pitchFamily="50" charset="-128"/>
                <a:ea typeface="メイリオ" panose="020B0604030504040204" pitchFamily="50" charset="-128"/>
              </a:rPr>
              <a:t>分析</a:t>
            </a:r>
          </a:p>
        </p:txBody>
      </p:sp>
      <p:sp>
        <p:nvSpPr>
          <p:cNvPr id="15363" name="Rectangle 2">
            <a:extLst>
              <a:ext uri="{FF2B5EF4-FFF2-40B4-BE49-F238E27FC236}">
                <a16:creationId xmlns:a16="http://schemas.microsoft.com/office/drawing/2014/main" id="{430A403C-2428-4BF2-9035-E42732525395}"/>
              </a:ext>
            </a:extLst>
          </p:cNvPr>
          <p:cNvSpPr>
            <a:spLocks noChangeArrowheads="1"/>
          </p:cNvSpPr>
          <p:nvPr/>
        </p:nvSpPr>
        <p:spPr bwMode="auto">
          <a:xfrm>
            <a:off x="6251575" y="3636964"/>
            <a:ext cx="3962400" cy="21939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0000" tIns="46800" rIns="90000" bIns="46800" anchor="ctr" anchorCtr="1"/>
          <a:lstStyle>
            <a:lvl1pPr defTabSz="45720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defTabSz="45720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defTabSz="4572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defTabSz="4572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defTabSz="4572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defTabSz="4572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defTabSz="4572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defTabSz="4572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defTabSz="4572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buFontTx/>
              <a:buNone/>
            </a:pPr>
            <a:r>
              <a:rPr lang="ja-JP" altLang="en-US" sz="1600" b="1" dirty="0">
                <a:latin typeface="UD デジタル 教科書体 N-B" panose="02020700000000000000" pitchFamily="17" charset="-128"/>
                <a:ea typeface="UD デジタル 教科書体 N-B" panose="02020700000000000000" pitchFamily="17" charset="-128"/>
              </a:rPr>
              <a:t>大手の競合による価格競争</a:t>
            </a:r>
            <a:endParaRPr lang="en-US" altLang="ja-JP" sz="1600" b="1" dirty="0">
              <a:latin typeface="UD デジタル 教科書体 N-B" panose="02020700000000000000" pitchFamily="17" charset="-128"/>
              <a:ea typeface="UD デジタル 教科書体 N-B" panose="02020700000000000000" pitchFamily="17" charset="-128"/>
            </a:endParaRPr>
          </a:p>
          <a:p>
            <a:pPr algn="ctr" eaLnBrk="1" hangingPunct="1">
              <a:buFontTx/>
              <a:buNone/>
            </a:pPr>
            <a:r>
              <a:rPr lang="ja-JP" altLang="en-US" sz="1600" b="1" dirty="0">
                <a:latin typeface="UD デジタル 教科書体 N-B" panose="02020700000000000000" pitchFamily="17" charset="-128"/>
                <a:ea typeface="UD デジタル 教科書体 N-B" panose="02020700000000000000" pitchFamily="17" charset="-128"/>
              </a:rPr>
              <a:t>シェアの奪い合いが予測される。</a:t>
            </a:r>
            <a:endParaRPr lang="en-US" altLang="ja-JP" sz="1600" b="1" dirty="0">
              <a:latin typeface="UD デジタル 教科書体 N-B" panose="02020700000000000000" pitchFamily="17" charset="-128"/>
              <a:ea typeface="UD デジタル 教科書体 N-B" panose="02020700000000000000" pitchFamily="17" charset="-128"/>
            </a:endParaRPr>
          </a:p>
        </p:txBody>
      </p:sp>
      <p:sp>
        <p:nvSpPr>
          <p:cNvPr id="15364" name="Rectangle 3">
            <a:extLst>
              <a:ext uri="{FF2B5EF4-FFF2-40B4-BE49-F238E27FC236}">
                <a16:creationId xmlns:a16="http://schemas.microsoft.com/office/drawing/2014/main" id="{CC4686B6-5912-49F9-A4E3-C4049E327DC1}"/>
              </a:ext>
            </a:extLst>
          </p:cNvPr>
          <p:cNvSpPr>
            <a:spLocks noChangeArrowheads="1"/>
          </p:cNvSpPr>
          <p:nvPr/>
        </p:nvSpPr>
        <p:spPr bwMode="auto">
          <a:xfrm>
            <a:off x="6251575" y="1439863"/>
            <a:ext cx="3962400" cy="21971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0000" tIns="46800" rIns="90000" bIns="46800" anchor="ctr" anchorCtr="1"/>
          <a:lstStyle>
            <a:lvl1pPr defTabSz="45720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defTabSz="45720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defTabSz="4572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defTabSz="4572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defTabSz="4572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defTabSz="4572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defTabSz="4572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defTabSz="4572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defTabSz="4572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buNone/>
            </a:pPr>
            <a:r>
              <a:rPr lang="en-US" altLang="ja-JP" sz="2000" b="1" dirty="0">
                <a:solidFill>
                  <a:srgbClr val="FF3399"/>
                </a:solidFill>
                <a:latin typeface="UD デジタル 教科書体 N-B" panose="02020700000000000000" pitchFamily="17" charset="-128"/>
                <a:ea typeface="UD デジタル 教科書体 N-B" panose="02020700000000000000" pitchFamily="17" charset="-128"/>
              </a:rPr>
              <a:t>1</a:t>
            </a:r>
            <a:r>
              <a:rPr lang="ja-JP" altLang="en-US" sz="2000" b="1" dirty="0">
                <a:solidFill>
                  <a:srgbClr val="FF3399"/>
                </a:solidFill>
                <a:latin typeface="UD デジタル 教科書体 N-B" panose="02020700000000000000" pitchFamily="17" charset="-128"/>
                <a:ea typeface="UD デジタル 教科書体 N-B" panose="02020700000000000000" pitchFamily="17" charset="-128"/>
              </a:rPr>
              <a:t>・アプリ開発</a:t>
            </a:r>
            <a:endParaRPr lang="en-US" altLang="ja-JP" sz="2000" b="1" dirty="0">
              <a:solidFill>
                <a:srgbClr val="FF3399"/>
              </a:solidFill>
              <a:latin typeface="UD デジタル 教科書体 N-B" panose="02020700000000000000" pitchFamily="17" charset="-128"/>
              <a:ea typeface="UD デジタル 教科書体 N-B" panose="02020700000000000000" pitchFamily="17" charset="-128"/>
            </a:endParaRPr>
          </a:p>
          <a:p>
            <a:pPr>
              <a:buNone/>
            </a:pPr>
            <a:r>
              <a:rPr lang="en-US" altLang="ja-JP" sz="2000" b="1" dirty="0">
                <a:solidFill>
                  <a:srgbClr val="FF3399"/>
                </a:solidFill>
                <a:latin typeface="UD デジタル 教科書体 N-B" panose="02020700000000000000" pitchFamily="17" charset="-128"/>
                <a:ea typeface="UD デジタル 教科書体 N-B" panose="02020700000000000000" pitchFamily="17" charset="-128"/>
              </a:rPr>
              <a:t>2</a:t>
            </a:r>
            <a:r>
              <a:rPr lang="ja-JP" altLang="en-US" sz="2000" b="1" dirty="0">
                <a:solidFill>
                  <a:srgbClr val="FF3399"/>
                </a:solidFill>
                <a:latin typeface="UD デジタル 教科書体 N-B" panose="02020700000000000000" pitchFamily="17" charset="-128"/>
                <a:ea typeface="UD デジタル 教科書体 N-B" panose="02020700000000000000" pitchFamily="17" charset="-128"/>
              </a:rPr>
              <a:t>・</a:t>
            </a:r>
            <a:r>
              <a:rPr lang="en-US" altLang="ja-JP" sz="2000" b="1" dirty="0">
                <a:solidFill>
                  <a:srgbClr val="FF3399"/>
                </a:solidFill>
                <a:latin typeface="UD デジタル 教科書体 N-B" panose="02020700000000000000" pitchFamily="17" charset="-128"/>
                <a:ea typeface="UD デジタル 教科書体 N-B" panose="02020700000000000000" pitchFamily="17" charset="-128"/>
              </a:rPr>
              <a:t>WEB</a:t>
            </a:r>
            <a:r>
              <a:rPr lang="ja-JP" altLang="en-US" sz="2000" b="1" dirty="0">
                <a:solidFill>
                  <a:srgbClr val="FF3399"/>
                </a:solidFill>
                <a:latin typeface="UD デジタル 教科書体 N-B" panose="02020700000000000000" pitchFamily="17" charset="-128"/>
                <a:ea typeface="UD デジタル 教科書体 N-B" panose="02020700000000000000" pitchFamily="17" charset="-128"/>
              </a:rPr>
              <a:t>集客</a:t>
            </a:r>
            <a:endParaRPr lang="en-US" altLang="ja-JP" sz="2000" b="1" dirty="0">
              <a:solidFill>
                <a:srgbClr val="FF3399"/>
              </a:solidFill>
              <a:latin typeface="UD デジタル 教科書体 N-B" panose="02020700000000000000" pitchFamily="17" charset="-128"/>
              <a:ea typeface="UD デジタル 教科書体 N-B" panose="02020700000000000000" pitchFamily="17" charset="-128"/>
            </a:endParaRPr>
          </a:p>
          <a:p>
            <a:pPr>
              <a:buNone/>
            </a:pPr>
            <a:r>
              <a:rPr lang="en-US" altLang="ja-JP" sz="2000" b="1" dirty="0">
                <a:solidFill>
                  <a:srgbClr val="FF3399"/>
                </a:solidFill>
                <a:latin typeface="UD デジタル 教科書体 N-B" panose="02020700000000000000" pitchFamily="17" charset="-128"/>
                <a:ea typeface="UD デジタル 教科書体 N-B" panose="02020700000000000000" pitchFamily="17" charset="-128"/>
              </a:rPr>
              <a:t>3</a:t>
            </a:r>
            <a:r>
              <a:rPr lang="ja-JP" altLang="en-US" sz="2000" b="1" dirty="0">
                <a:solidFill>
                  <a:srgbClr val="FF3399"/>
                </a:solidFill>
                <a:latin typeface="UD デジタル 教科書体 N-B" panose="02020700000000000000" pitchFamily="17" charset="-128"/>
                <a:ea typeface="UD デジタル 教科書体 N-B" panose="02020700000000000000" pitchFamily="17" charset="-128"/>
              </a:rPr>
              <a:t>・様々なケースに応じた</a:t>
            </a:r>
            <a:endParaRPr lang="en-US" altLang="ja-JP" sz="2000" b="1" dirty="0">
              <a:solidFill>
                <a:srgbClr val="FF3399"/>
              </a:solidFill>
              <a:latin typeface="UD デジタル 教科書体 N-B" panose="02020700000000000000" pitchFamily="17" charset="-128"/>
              <a:ea typeface="UD デジタル 教科書体 N-B" panose="02020700000000000000" pitchFamily="17" charset="-128"/>
            </a:endParaRPr>
          </a:p>
          <a:p>
            <a:pPr>
              <a:buNone/>
            </a:pPr>
            <a:r>
              <a:rPr lang="ja-JP" altLang="en-US" sz="2000" b="1" dirty="0">
                <a:solidFill>
                  <a:srgbClr val="FF3399"/>
                </a:solidFill>
                <a:latin typeface="UD デジタル 教科書体 N-B" panose="02020700000000000000" pitchFamily="17" charset="-128"/>
                <a:ea typeface="UD デジタル 教科書体 N-B" panose="02020700000000000000" pitchFamily="17" charset="-128"/>
              </a:rPr>
              <a:t>オペレーション</a:t>
            </a:r>
            <a:endParaRPr lang="en-US" altLang="ja-JP" sz="2000" b="1" dirty="0">
              <a:solidFill>
                <a:srgbClr val="FF3399"/>
              </a:solidFill>
              <a:latin typeface="UD デジタル 教科書体 N-B" panose="02020700000000000000" pitchFamily="17" charset="-128"/>
              <a:ea typeface="UD デジタル 教科書体 N-B" panose="02020700000000000000" pitchFamily="17" charset="-128"/>
            </a:endParaRPr>
          </a:p>
          <a:p>
            <a:pPr>
              <a:buNone/>
            </a:pPr>
            <a:r>
              <a:rPr lang="en-US" altLang="ja-JP" sz="2000" b="1" dirty="0">
                <a:solidFill>
                  <a:srgbClr val="FF3399"/>
                </a:solidFill>
                <a:latin typeface="UD デジタル 教科書体 N-B" panose="02020700000000000000" pitchFamily="17" charset="-128"/>
                <a:ea typeface="UD デジタル 教科書体 N-B" panose="02020700000000000000" pitchFamily="17" charset="-128"/>
              </a:rPr>
              <a:t>4</a:t>
            </a:r>
            <a:r>
              <a:rPr lang="ja-JP" altLang="en-US" sz="2000" b="1" dirty="0">
                <a:solidFill>
                  <a:srgbClr val="FF3399"/>
                </a:solidFill>
                <a:latin typeface="UD デジタル 教科書体 N-B" panose="02020700000000000000" pitchFamily="17" charset="-128"/>
                <a:ea typeface="UD デジタル 教科書体 N-B" panose="02020700000000000000" pitchFamily="17" charset="-128"/>
              </a:rPr>
              <a:t>・資本力</a:t>
            </a:r>
            <a:endParaRPr lang="ja-JP" altLang="en-US" sz="2000" dirty="0"/>
          </a:p>
        </p:txBody>
      </p:sp>
      <p:sp>
        <p:nvSpPr>
          <p:cNvPr id="15365" name="Rectangle 5">
            <a:extLst>
              <a:ext uri="{FF2B5EF4-FFF2-40B4-BE49-F238E27FC236}">
                <a16:creationId xmlns:a16="http://schemas.microsoft.com/office/drawing/2014/main" id="{A23B4E1B-813A-4827-B203-68F27FC98C40}"/>
              </a:ext>
            </a:extLst>
          </p:cNvPr>
          <p:cNvSpPr>
            <a:spLocks noChangeArrowheads="1"/>
          </p:cNvSpPr>
          <p:nvPr/>
        </p:nvSpPr>
        <p:spPr bwMode="auto">
          <a:xfrm>
            <a:off x="2427288" y="4140202"/>
            <a:ext cx="3960812" cy="219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000" tIns="46800" rIns="90000" bIns="46800" anchor="ctr" anchorCtr="1"/>
          <a:lstStyle>
            <a:lvl1pPr defTabSz="45720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defTabSz="45720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defTabSz="4572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defTabSz="4572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defTabSz="4572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defTabSz="4572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defTabSz="4572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defTabSz="4572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defTabSz="4572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buFontTx/>
              <a:buNone/>
            </a:pPr>
            <a:r>
              <a:rPr lang="ja-JP" altLang="en-US" sz="1600" b="1" dirty="0">
                <a:latin typeface="メイリオ" panose="020B0604030504040204" pitchFamily="50" charset="-128"/>
                <a:ea typeface="メイリオ" panose="020B0604030504040204" pitchFamily="50" charset="-128"/>
              </a:rPr>
              <a:t>今後も需要の拡大により</a:t>
            </a:r>
            <a:endParaRPr lang="en-US" altLang="ja-JP" sz="1600" b="1" dirty="0">
              <a:latin typeface="メイリオ" panose="020B0604030504040204" pitchFamily="50" charset="-128"/>
              <a:ea typeface="メイリオ" panose="020B0604030504040204" pitchFamily="50" charset="-128"/>
            </a:endParaRPr>
          </a:p>
          <a:p>
            <a:pPr algn="ctr" eaLnBrk="1" hangingPunct="1">
              <a:buFontTx/>
              <a:buNone/>
            </a:pPr>
            <a:r>
              <a:rPr lang="ja-JP" altLang="en-US" sz="1600" b="1" dirty="0">
                <a:latin typeface="メイリオ" panose="020B0604030504040204" pitchFamily="50" charset="-128"/>
                <a:ea typeface="メイリオ" panose="020B0604030504040204" pitchFamily="50" charset="-128"/>
              </a:rPr>
              <a:t>市場規模の拡大が予測される。</a:t>
            </a:r>
            <a:endParaRPr lang="en-US" altLang="ja-JP" sz="1600" b="1" dirty="0">
              <a:latin typeface="メイリオ" panose="020B0604030504040204" pitchFamily="50" charset="-128"/>
              <a:ea typeface="メイリオ" panose="020B0604030504040204" pitchFamily="50" charset="-128"/>
            </a:endParaRPr>
          </a:p>
          <a:p>
            <a:pPr algn="ctr" eaLnBrk="1" hangingPunct="1">
              <a:buFontTx/>
              <a:buNone/>
            </a:pPr>
            <a:endParaRPr lang="en-US" altLang="ja-JP" sz="1600" b="1" dirty="0">
              <a:latin typeface="メイリオ" panose="020B0604030504040204" pitchFamily="50" charset="-128"/>
              <a:ea typeface="メイリオ" panose="020B0604030504040204" pitchFamily="50" charset="-128"/>
            </a:endParaRPr>
          </a:p>
          <a:p>
            <a:pPr algn="ctr" eaLnBrk="1" hangingPunct="1">
              <a:buFontTx/>
              <a:buNone/>
            </a:pPr>
            <a:endParaRPr lang="en-US" altLang="ja-JP" sz="1600" b="1" dirty="0">
              <a:latin typeface="メイリオ" panose="020B0604030504040204" pitchFamily="50" charset="-128"/>
              <a:ea typeface="メイリオ" panose="020B0604030504040204" pitchFamily="50" charset="-128"/>
            </a:endParaRPr>
          </a:p>
          <a:p>
            <a:pPr algn="ctr" eaLnBrk="1" hangingPunct="1">
              <a:buFontTx/>
              <a:buNone/>
            </a:pPr>
            <a:endParaRPr lang="en-US" altLang="ja-JP" sz="1600" b="1" dirty="0">
              <a:latin typeface="メイリオ" panose="020B0604030504040204" pitchFamily="50" charset="-128"/>
              <a:ea typeface="メイリオ" panose="020B0604030504040204" pitchFamily="50" charset="-128"/>
            </a:endParaRPr>
          </a:p>
          <a:p>
            <a:pPr algn="ctr" eaLnBrk="1" hangingPunct="1">
              <a:buFontTx/>
              <a:buNone/>
            </a:pPr>
            <a:endParaRPr lang="en-US" altLang="ja-JP" sz="1600" b="1" dirty="0">
              <a:latin typeface="メイリオ" panose="020B0604030504040204" pitchFamily="50" charset="-128"/>
              <a:ea typeface="メイリオ" panose="020B0604030504040204" pitchFamily="50" charset="-128"/>
            </a:endParaRPr>
          </a:p>
        </p:txBody>
      </p:sp>
      <p:sp>
        <p:nvSpPr>
          <p:cNvPr id="15366" name="Rectangle 6">
            <a:extLst>
              <a:ext uri="{FF2B5EF4-FFF2-40B4-BE49-F238E27FC236}">
                <a16:creationId xmlns:a16="http://schemas.microsoft.com/office/drawing/2014/main" id="{78893794-D712-4E4C-BFA2-5E4C97495BF7}"/>
              </a:ext>
            </a:extLst>
          </p:cNvPr>
          <p:cNvSpPr>
            <a:spLocks noChangeArrowheads="1"/>
          </p:cNvSpPr>
          <p:nvPr/>
        </p:nvSpPr>
        <p:spPr bwMode="auto">
          <a:xfrm>
            <a:off x="2903538" y="581026"/>
            <a:ext cx="2952750" cy="2703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000" tIns="46800" rIns="90000" bIns="46800" anchor="ctr" anchorCtr="1"/>
          <a:lstStyle>
            <a:lvl1pPr defTabSz="45720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defTabSz="45720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defTabSz="4572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defTabSz="4572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defTabSz="4572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defTabSz="4572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defTabSz="4572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defTabSz="4572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defTabSz="4572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buFontTx/>
              <a:buNone/>
            </a:pPr>
            <a:endParaRPr lang="en-US" altLang="ja-JP" sz="9600" b="1" dirty="0">
              <a:solidFill>
                <a:srgbClr val="D9D9D9"/>
              </a:solidFill>
              <a:latin typeface="メイリオ" panose="020B0604030504040204" pitchFamily="50" charset="-128"/>
              <a:ea typeface="メイリオ" panose="020B0604030504040204" pitchFamily="50" charset="-128"/>
            </a:endParaRPr>
          </a:p>
          <a:p>
            <a:pPr algn="ctr" eaLnBrk="1" hangingPunct="1">
              <a:buFontTx/>
              <a:buNone/>
            </a:pPr>
            <a:r>
              <a:rPr lang="ja-JP" altLang="en-US" sz="1400" b="1" dirty="0">
                <a:latin typeface="メイリオ" panose="020B0604030504040204" pitchFamily="50" charset="-128"/>
                <a:ea typeface="メイリオ" panose="020B0604030504040204" pitchFamily="50" charset="-128"/>
              </a:rPr>
              <a:t>様々な経営経験によるノウハウ</a:t>
            </a:r>
            <a:endParaRPr lang="en-US" altLang="ja-JP" sz="1400" b="1" dirty="0">
              <a:latin typeface="メイリオ" panose="020B0604030504040204" pitchFamily="50" charset="-128"/>
              <a:ea typeface="メイリオ" panose="020B0604030504040204" pitchFamily="50" charset="-128"/>
            </a:endParaRPr>
          </a:p>
          <a:p>
            <a:pPr algn="ctr" eaLnBrk="1" hangingPunct="1">
              <a:buFontTx/>
              <a:buNone/>
            </a:pPr>
            <a:r>
              <a:rPr lang="ja-JP" altLang="en-US" sz="1400" b="1" dirty="0">
                <a:latin typeface="メイリオ" panose="020B0604030504040204" pitchFamily="50" charset="-128"/>
                <a:ea typeface="メイリオ" panose="020B0604030504040204" pitchFamily="50" charset="-128"/>
              </a:rPr>
              <a:t>ジョイントした事業者の為千葉県内の組織におけるの人脈等を母体に販路拡大先が整っている</a:t>
            </a:r>
            <a:endParaRPr lang="en-US" altLang="ja-JP" sz="1400" b="1" dirty="0">
              <a:latin typeface="メイリオ" panose="020B0604030504040204" pitchFamily="50" charset="-128"/>
              <a:ea typeface="メイリオ" panose="020B0604030504040204" pitchFamily="50" charset="-128"/>
            </a:endParaRPr>
          </a:p>
          <a:p>
            <a:pPr algn="ctr" eaLnBrk="1" hangingPunct="1">
              <a:buFontTx/>
              <a:buNone/>
            </a:pPr>
            <a:r>
              <a:rPr lang="ja-JP" altLang="en-US" sz="1400" b="1" dirty="0">
                <a:latin typeface="メイリオ" panose="020B0604030504040204" pitchFamily="50" charset="-128"/>
                <a:ea typeface="メイリオ" panose="020B0604030504040204" pitchFamily="50" charset="-128"/>
              </a:rPr>
              <a:t>セグメントによる広告費が低く優位性がある。</a:t>
            </a:r>
            <a:endParaRPr lang="en-US" altLang="ja-JP" sz="1400" b="1" dirty="0">
              <a:latin typeface="メイリオ" panose="020B0604030504040204" pitchFamily="50" charset="-128"/>
              <a:ea typeface="メイリオ" panose="020B0604030504040204" pitchFamily="50" charset="-128"/>
            </a:endParaRPr>
          </a:p>
          <a:p>
            <a:pPr algn="ctr" eaLnBrk="1" hangingPunct="1">
              <a:buFontTx/>
              <a:buNone/>
            </a:pPr>
            <a:r>
              <a:rPr lang="ja-JP" altLang="en-US" sz="1400" b="1" dirty="0">
                <a:latin typeface="メイリオ" panose="020B0604030504040204" pitchFamily="50" charset="-128"/>
                <a:ea typeface="メイリオ" panose="020B0604030504040204" pitchFamily="50" charset="-128"/>
              </a:rPr>
              <a:t>出店コストが低い</a:t>
            </a:r>
            <a:endParaRPr lang="en-US" altLang="ja-JP" sz="1400" b="1" dirty="0">
              <a:latin typeface="メイリオ" panose="020B0604030504040204" pitchFamily="50" charset="-128"/>
              <a:ea typeface="メイリオ" panose="020B0604030504040204" pitchFamily="50" charset="-128"/>
            </a:endParaRPr>
          </a:p>
          <a:p>
            <a:pPr algn="ctr" eaLnBrk="1" hangingPunct="1">
              <a:buFontTx/>
              <a:buNone/>
            </a:pPr>
            <a:endParaRPr lang="en-US" altLang="ja-JP" sz="1400" b="1" dirty="0">
              <a:latin typeface="メイリオ" panose="020B0604030504040204" pitchFamily="50" charset="-128"/>
              <a:ea typeface="メイリオ" panose="020B0604030504040204" pitchFamily="50" charset="-128"/>
            </a:endParaRPr>
          </a:p>
        </p:txBody>
      </p:sp>
      <p:sp>
        <p:nvSpPr>
          <p:cNvPr id="15367" name="Line 7">
            <a:extLst>
              <a:ext uri="{FF2B5EF4-FFF2-40B4-BE49-F238E27FC236}">
                <a16:creationId xmlns:a16="http://schemas.microsoft.com/office/drawing/2014/main" id="{A1265424-EF20-487B-B1F8-CCB754C9706A}"/>
              </a:ext>
            </a:extLst>
          </p:cNvPr>
          <p:cNvSpPr>
            <a:spLocks noChangeShapeType="1"/>
          </p:cNvSpPr>
          <p:nvPr/>
        </p:nvSpPr>
        <p:spPr bwMode="auto">
          <a:xfrm>
            <a:off x="2508251" y="3668713"/>
            <a:ext cx="7504113" cy="0"/>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lIns="90000" tIns="46800" rIns="90000" bIns="46800" anchor="ctr" anchorCtr="1"/>
          <a:lstStyle/>
          <a:p>
            <a:endParaRPr lang="ja-JP" altLang="en-US"/>
          </a:p>
        </p:txBody>
      </p:sp>
      <p:sp>
        <p:nvSpPr>
          <p:cNvPr id="15368" name="Line 8">
            <a:extLst>
              <a:ext uri="{FF2B5EF4-FFF2-40B4-BE49-F238E27FC236}">
                <a16:creationId xmlns:a16="http://schemas.microsoft.com/office/drawing/2014/main" id="{FB07DC63-92A0-49CF-B1ED-F965A53B6B7C}"/>
              </a:ext>
            </a:extLst>
          </p:cNvPr>
          <p:cNvSpPr>
            <a:spLocks noChangeShapeType="1"/>
          </p:cNvSpPr>
          <p:nvPr/>
        </p:nvSpPr>
        <p:spPr bwMode="auto">
          <a:xfrm>
            <a:off x="6251575" y="1439864"/>
            <a:ext cx="0" cy="4465637"/>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lIns="90000" tIns="46800" rIns="90000" bIns="46800" anchor="ctr" anchorCtr="1"/>
          <a:lstStyle/>
          <a:p>
            <a:endParaRPr lang="ja-JP" altLang="en-US"/>
          </a:p>
        </p:txBody>
      </p:sp>
      <p:sp>
        <p:nvSpPr>
          <p:cNvPr id="15369" name="Rectangle 9">
            <a:extLst>
              <a:ext uri="{FF2B5EF4-FFF2-40B4-BE49-F238E27FC236}">
                <a16:creationId xmlns:a16="http://schemas.microsoft.com/office/drawing/2014/main" id="{13DB23BA-1A97-4BA4-9E64-9F448A43340B}"/>
              </a:ext>
            </a:extLst>
          </p:cNvPr>
          <p:cNvSpPr>
            <a:spLocks noChangeArrowheads="1"/>
          </p:cNvSpPr>
          <p:nvPr/>
        </p:nvSpPr>
        <p:spPr bwMode="auto">
          <a:xfrm>
            <a:off x="2508250" y="1439864"/>
            <a:ext cx="7488238" cy="4465637"/>
          </a:xfrm>
          <a:prstGeom prst="rect">
            <a:avLst/>
          </a:prstGeom>
          <a:noFill/>
          <a:ln w="2857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defTabSz="45720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defTabSz="45720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defTabSz="4572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defTabSz="4572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defTabSz="4572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defTabSz="4572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defTabSz="4572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defTabSz="4572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defTabSz="4572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endParaRPr lang="ja-JP" altLang="en-US" sz="1800" b="1">
              <a:solidFill>
                <a:srgbClr val="000000"/>
              </a:solidFill>
              <a:latin typeface="メイリオ" panose="020B0604030504040204" pitchFamily="50" charset="-128"/>
              <a:ea typeface="メイリオ" panose="020B0604030504040204" pitchFamily="50" charset="-128"/>
            </a:endParaRPr>
          </a:p>
        </p:txBody>
      </p:sp>
      <p:sp>
        <p:nvSpPr>
          <p:cNvPr id="16" name="Rectangle 10">
            <a:extLst>
              <a:ext uri="{FF2B5EF4-FFF2-40B4-BE49-F238E27FC236}">
                <a16:creationId xmlns:a16="http://schemas.microsoft.com/office/drawing/2014/main" id="{E23A17B3-0CFA-4E8D-B662-59CC23719EAF}"/>
              </a:ext>
            </a:extLst>
          </p:cNvPr>
          <p:cNvSpPr>
            <a:spLocks noChangeArrowheads="1"/>
          </p:cNvSpPr>
          <p:nvPr/>
        </p:nvSpPr>
        <p:spPr bwMode="auto">
          <a:xfrm flipH="1">
            <a:off x="1995488" y="1470025"/>
            <a:ext cx="431800" cy="2160588"/>
          </a:xfrm>
          <a:prstGeom prst="rect">
            <a:avLst/>
          </a:prstGeom>
          <a:solidFill>
            <a:schemeClr val="accent6">
              <a:lumMod val="75000"/>
            </a:schemeClr>
          </a:solidFill>
          <a:ln>
            <a:noFill/>
          </a:ln>
          <a:effectLst/>
        </p:spPr>
        <p:txBody>
          <a:bodyPr anchor="ctr"/>
          <a:lstStyle/>
          <a:p>
            <a:pPr defTabSz="457200">
              <a:defRPr/>
            </a:pPr>
            <a:endParaRPr lang="ja-JP" altLang="en-US" b="1">
              <a:solidFill>
                <a:prstClr val="black"/>
              </a:solidFill>
              <a:latin typeface="メイリオ"/>
              <a:ea typeface="メイリオ"/>
              <a:cs typeface="メイリオ"/>
            </a:endParaRPr>
          </a:p>
        </p:txBody>
      </p:sp>
      <p:sp>
        <p:nvSpPr>
          <p:cNvPr id="15371" name="Rectangle 11">
            <a:extLst>
              <a:ext uri="{FF2B5EF4-FFF2-40B4-BE49-F238E27FC236}">
                <a16:creationId xmlns:a16="http://schemas.microsoft.com/office/drawing/2014/main" id="{192E5D7A-430D-4AFA-B73C-0F152E5A9B48}"/>
              </a:ext>
            </a:extLst>
          </p:cNvPr>
          <p:cNvSpPr>
            <a:spLocks noChangeArrowheads="1"/>
          </p:cNvSpPr>
          <p:nvPr/>
        </p:nvSpPr>
        <p:spPr bwMode="auto">
          <a:xfrm flipH="1">
            <a:off x="1995488" y="3702050"/>
            <a:ext cx="431800" cy="2160588"/>
          </a:xfrm>
          <a:prstGeom prst="rect">
            <a:avLst/>
          </a:prstGeom>
          <a:solidFill>
            <a:srgbClr val="E46C0A"/>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defTabSz="45720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defTabSz="45720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defTabSz="4572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defTabSz="4572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defTabSz="4572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defTabSz="4572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defTabSz="4572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defTabSz="4572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defTabSz="4572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endParaRPr lang="ja-JP" altLang="en-US" sz="1800" b="1">
              <a:solidFill>
                <a:srgbClr val="000000"/>
              </a:solidFill>
              <a:latin typeface="メイリオ" panose="020B0604030504040204" pitchFamily="50" charset="-128"/>
              <a:ea typeface="メイリオ" panose="020B0604030504040204" pitchFamily="50" charset="-128"/>
            </a:endParaRPr>
          </a:p>
        </p:txBody>
      </p:sp>
      <p:sp>
        <p:nvSpPr>
          <p:cNvPr id="15372" name="Text Box 12">
            <a:extLst>
              <a:ext uri="{FF2B5EF4-FFF2-40B4-BE49-F238E27FC236}">
                <a16:creationId xmlns:a16="http://schemas.microsoft.com/office/drawing/2014/main" id="{1D342F8C-4577-4453-927E-084EF6115476}"/>
              </a:ext>
            </a:extLst>
          </p:cNvPr>
          <p:cNvSpPr txBox="1">
            <a:spLocks noChangeArrowheads="1"/>
          </p:cNvSpPr>
          <p:nvPr/>
        </p:nvSpPr>
        <p:spPr bwMode="auto">
          <a:xfrm>
            <a:off x="1965009" y="1973264"/>
            <a:ext cx="492443" cy="11182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wrap="none">
            <a:spAutoFit/>
          </a:bodyPr>
          <a:lstStyle>
            <a:lvl1pPr defTabSz="45720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defTabSz="45720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defTabSz="4572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defTabSz="4572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defTabSz="4572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defTabSz="4572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defTabSz="4572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defTabSz="4572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defTabSz="4572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2000" b="1">
                <a:solidFill>
                  <a:srgbClr val="F5F1DF"/>
                </a:solidFill>
                <a:latin typeface="メイリオ" panose="020B0604030504040204" pitchFamily="50" charset="-128"/>
                <a:ea typeface="メイリオ" panose="020B0604030504040204" pitchFamily="50" charset="-128"/>
              </a:rPr>
              <a:t>内部環境</a:t>
            </a:r>
          </a:p>
        </p:txBody>
      </p:sp>
      <p:sp>
        <p:nvSpPr>
          <p:cNvPr id="15373" name="Text Box 13">
            <a:extLst>
              <a:ext uri="{FF2B5EF4-FFF2-40B4-BE49-F238E27FC236}">
                <a16:creationId xmlns:a16="http://schemas.microsoft.com/office/drawing/2014/main" id="{65EA422C-B40E-4093-A0CB-127A78EFC603}"/>
              </a:ext>
            </a:extLst>
          </p:cNvPr>
          <p:cNvSpPr txBox="1">
            <a:spLocks noChangeArrowheads="1"/>
          </p:cNvSpPr>
          <p:nvPr/>
        </p:nvSpPr>
        <p:spPr bwMode="auto">
          <a:xfrm>
            <a:off x="1965009" y="4210051"/>
            <a:ext cx="492443" cy="11182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wrap="none">
            <a:spAutoFit/>
          </a:bodyPr>
          <a:lstStyle>
            <a:lvl1pPr defTabSz="45720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defTabSz="45720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defTabSz="4572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defTabSz="4572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defTabSz="4572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defTabSz="4572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defTabSz="4572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defTabSz="4572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defTabSz="4572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2000" b="1">
                <a:solidFill>
                  <a:srgbClr val="F5F1DF"/>
                </a:solidFill>
                <a:latin typeface="メイリオ" panose="020B0604030504040204" pitchFamily="50" charset="-128"/>
                <a:ea typeface="メイリオ" panose="020B0604030504040204" pitchFamily="50" charset="-128"/>
              </a:rPr>
              <a:t>外部環境</a:t>
            </a:r>
          </a:p>
        </p:txBody>
      </p:sp>
      <p:cxnSp>
        <p:nvCxnSpPr>
          <p:cNvPr id="22" name="直線コネクタ 21">
            <a:extLst>
              <a:ext uri="{FF2B5EF4-FFF2-40B4-BE49-F238E27FC236}">
                <a16:creationId xmlns:a16="http://schemas.microsoft.com/office/drawing/2014/main" id="{ABAFDD0D-E26F-4C0F-930A-B95CCEE0CF4E}"/>
              </a:ext>
            </a:extLst>
          </p:cNvPr>
          <p:cNvCxnSpPr/>
          <p:nvPr/>
        </p:nvCxnSpPr>
        <p:spPr>
          <a:xfrm>
            <a:off x="1524000" y="635000"/>
            <a:ext cx="9144000" cy="0"/>
          </a:xfrm>
          <a:prstGeom prst="line">
            <a:avLst/>
          </a:prstGeom>
          <a:ln w="57150" cmpd="sng">
            <a:solidFill>
              <a:srgbClr val="FF6600"/>
            </a:solidFill>
          </a:ln>
          <a:effectLst/>
        </p:spPr>
        <p:style>
          <a:lnRef idx="2">
            <a:schemeClr val="accent1"/>
          </a:lnRef>
          <a:fillRef idx="0">
            <a:schemeClr val="accent1"/>
          </a:fillRef>
          <a:effectRef idx="1">
            <a:schemeClr val="accent1"/>
          </a:effectRef>
          <a:fontRef idx="minor">
            <a:schemeClr val="tx1"/>
          </a:fontRef>
        </p:style>
      </p:cxnSp>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1104</Words>
  <Application>Microsoft Office PowerPoint</Application>
  <PresentationFormat>ワイド画面</PresentationFormat>
  <Paragraphs>210</Paragraphs>
  <Slides>16</Slides>
  <Notes>0</Notes>
  <HiddenSlides>0</HiddenSlides>
  <MMClips>0</MMClips>
  <ScaleCrop>false</ScaleCrop>
  <HeadingPairs>
    <vt:vector size="6" baseType="variant">
      <vt:variant>
        <vt:lpstr>使用されているフォント</vt:lpstr>
      </vt:variant>
      <vt:variant>
        <vt:i4>10</vt:i4>
      </vt:variant>
      <vt:variant>
        <vt:lpstr>テーマ</vt:lpstr>
      </vt:variant>
      <vt:variant>
        <vt:i4>1</vt:i4>
      </vt:variant>
      <vt:variant>
        <vt:lpstr>スライド タイトル</vt:lpstr>
      </vt:variant>
      <vt:variant>
        <vt:i4>16</vt:i4>
      </vt:variant>
    </vt:vector>
  </HeadingPairs>
  <TitlesOfParts>
    <vt:vector size="27" baseType="lpstr">
      <vt:lpstr>BIZ UDP明朝 Medium</vt:lpstr>
      <vt:lpstr>BIZ UD明朝 Medium</vt:lpstr>
      <vt:lpstr>UD デジタル 教科書体 N-B</vt:lpstr>
      <vt:lpstr>メイリオ</vt:lpstr>
      <vt:lpstr>游ゴシック</vt:lpstr>
      <vt:lpstr>游ゴシック Light</vt:lpstr>
      <vt:lpstr>Arial</vt:lpstr>
      <vt:lpstr>Arial Black</vt:lpstr>
      <vt:lpstr>Calibri</vt:lpstr>
      <vt:lpstr>Lucida Sans</vt:lpstr>
      <vt:lpstr>Office テーマ</vt:lpstr>
      <vt:lpstr>CHIBA-eats</vt:lpstr>
      <vt:lpstr>事業の目的</vt:lpstr>
      <vt:lpstr>提携先候補</vt:lpstr>
      <vt:lpstr>PowerPoint プレゼンテーション</vt:lpstr>
      <vt:lpstr>市場  宅配事業の市場規模は、 約2300億円（2021年予測） 明らかに市場規模は、続伸の傾向にある 今後も、明らかに成長性の高い事業体といえる。</vt:lpstr>
      <vt:lpstr>メインターゲット【事業者】</vt:lpstr>
      <vt:lpstr>メインターゲット【顧客】</vt:lpstr>
      <vt:lpstr>メインターゲット【労働者】</vt:lpstr>
      <vt:lpstr>PowerPoint プレゼンテーション</vt:lpstr>
      <vt:lpstr>PowerPoint プレゼンテーション</vt:lpstr>
      <vt:lpstr>PowerPoint プレゼンテーション</vt:lpstr>
      <vt:lpstr>開業シュミレーション</vt:lpstr>
      <vt:lpstr>主な課題抽出及び解決</vt:lpstr>
      <vt:lpstr>社会的メリット</vt:lpstr>
      <vt:lpstr>メッセージが必要！！</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CHIBA-eats</dc:title>
  <dc:creator>松下 功生</dc:creator>
  <cp:lastModifiedBy>松下 功生</cp:lastModifiedBy>
  <cp:revision>12</cp:revision>
  <dcterms:created xsi:type="dcterms:W3CDTF">2020-04-16T02:29:33Z</dcterms:created>
  <dcterms:modified xsi:type="dcterms:W3CDTF">2020-04-19T05:51:43Z</dcterms:modified>
</cp:coreProperties>
</file>