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87" r:id="rId7"/>
    <p:sldId id="284" r:id="rId8"/>
    <p:sldId id="283" r:id="rId9"/>
    <p:sldId id="288" r:id="rId10"/>
    <p:sldId id="281" r:id="rId11"/>
    <p:sldId id="265" r:id="rId12"/>
    <p:sldId id="263" r:id="rId13"/>
    <p:sldId id="264" r:id="rId14"/>
    <p:sldId id="277" r:id="rId15"/>
    <p:sldId id="269" r:id="rId16"/>
    <p:sldId id="276" r:id="rId17"/>
    <p:sldId id="270" r:id="rId18"/>
    <p:sldId id="279" r:id="rId19"/>
    <p:sldId id="280" r:id="rId20"/>
    <p:sldId id="274" r:id="rId21"/>
    <p:sldId id="266" r:id="rId22"/>
    <p:sldId id="26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1C1"/>
    <a:srgbClr val="FF9393"/>
    <a:srgbClr val="FF5050"/>
    <a:srgbClr val="C9F1FF"/>
    <a:srgbClr val="0000CC"/>
    <a:srgbClr val="FF3300"/>
    <a:srgbClr val="FFCCFF"/>
    <a:srgbClr val="FF0066"/>
    <a:srgbClr val="CC99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13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F6703-EE4D-4215-9ECC-D3F2C5838753}" type="datetimeFigureOut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12E3-1CCF-4E1D-B62E-7A41EF3297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407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03203"/>
          </a:xfrm>
        </p:spPr>
        <p:txBody>
          <a:bodyPr anchor="b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23874"/>
            <a:ext cx="6858000" cy="733926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2736" y="6486927"/>
            <a:ext cx="481263" cy="365125"/>
          </a:xfrm>
        </p:spPr>
        <p:txBody>
          <a:bodyPr/>
          <a:lstStyle/>
          <a:p>
            <a:fld id="{BAC4CED9-36DD-46E5-AA41-58F86568ECEE}" type="slidenum">
              <a:rPr kumimoji="1" lang="ja-JP" altLang="en-US" smtClean="0"/>
              <a:pPr/>
              <a:t>‹#›</a:t>
            </a:fld>
            <a:r>
              <a:rPr kumimoji="1" lang="en-US" altLang="ja-JP" dirty="0" err="1"/>
              <a:t>tokutyou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83747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757" y="136524"/>
            <a:ext cx="8585735" cy="732154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7" y="1183906"/>
            <a:ext cx="8585735" cy="5245769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4995" y="6566199"/>
            <a:ext cx="459005" cy="291801"/>
          </a:xfrm>
        </p:spPr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23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366E3-620C-4B3C-9601-16A832B765AF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91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FBD4-E5BC-4CAC-9B75-FF49E0A0C0E8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000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9E8D-2AD9-4EAE-919B-85A3EFEF6971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86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882" y="240001"/>
            <a:ext cx="8624236" cy="645527"/>
          </a:xfrm>
        </p:spPr>
        <p:txBody>
          <a:bodyPr>
            <a:noAutofit/>
          </a:bodyPr>
          <a:lstStyle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78678" y="6583368"/>
            <a:ext cx="449379" cy="265007"/>
          </a:xfrm>
        </p:spPr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953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0114" y="6545179"/>
            <a:ext cx="413886" cy="306873"/>
          </a:xfrm>
        </p:spPr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007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A093-7480-4324-BA28-4BD5D5EFAB6E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13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0F71-1D1D-4485-BEB4-C2A85B8F37F4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06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0B6FB-4569-4595-A7C0-FB5A8B0AE190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740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C913-CD48-4267-881D-F72B1399AD38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63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1971D-A0EA-4C5F-9987-7C803CF4FE29}" type="datetime1">
              <a:rPr kumimoji="1" lang="ja-JP" altLang="en-US" smtClean="0"/>
              <a:t>2023/8/28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4CED9-36DD-46E5-AA41-58F86568EC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3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13942F-D44E-1E16-7EE7-7C33B611E216}"/>
              </a:ext>
            </a:extLst>
          </p:cNvPr>
          <p:cNvSpPr txBox="1"/>
          <p:nvPr/>
        </p:nvSpPr>
        <p:spPr>
          <a:xfrm>
            <a:off x="1737730" y="1122363"/>
            <a:ext cx="56685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新かっさ “</a:t>
            </a:r>
            <a:r>
              <a:rPr kumimoji="1" lang="ja-JP" altLang="en-US" sz="48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禅</a:t>
            </a:r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登場 </a:t>
            </a:r>
            <a:r>
              <a:rPr kumimoji="1"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‼</a:t>
            </a:r>
            <a:endParaRPr kumimoji="1"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233B627-5E50-A293-5A3A-15C99E5B9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pPr/>
              <a:t>1</a:t>
            </a:fld>
            <a:r>
              <a:rPr kumimoji="1" lang="en-US" altLang="ja-JP"/>
              <a:t>tokutyou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611EF9C-1B72-4EBD-BCC3-DCFFEDBA2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22" y="2737750"/>
            <a:ext cx="3015574" cy="20353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4B9FF44-F0E1-A649-569F-666DBE450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206" y="2737750"/>
            <a:ext cx="3072782" cy="19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1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7DEED8-3324-AE84-5551-D84F442DE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４つの</a:t>
            </a:r>
            <a:r>
              <a:rPr kumimoji="1" lang="ja-JP" altLang="en-US" dirty="0">
                <a:solidFill>
                  <a:srgbClr val="0070C0"/>
                </a:solidFill>
              </a:rPr>
              <a:t>特徴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7DD7AF8-0C08-C1CC-8287-16F02E4BD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910" y="2234772"/>
            <a:ext cx="3538718" cy="238845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118F9D-CFF5-AC86-DCC8-C6E99C1CDA8F}"/>
              </a:ext>
            </a:extLst>
          </p:cNvPr>
          <p:cNvGrpSpPr/>
          <p:nvPr/>
        </p:nvGrpSpPr>
        <p:grpSpPr>
          <a:xfrm>
            <a:off x="639214" y="5332102"/>
            <a:ext cx="4185761" cy="904776"/>
            <a:chOff x="639214" y="1054531"/>
            <a:chExt cx="4185761" cy="904776"/>
          </a:xfrm>
        </p:grpSpPr>
        <p:sp>
          <p:nvSpPr>
            <p:cNvPr id="7" name="思考の吹き出し: 雲形 6">
              <a:extLst>
                <a:ext uri="{FF2B5EF4-FFF2-40B4-BE49-F238E27FC236}">
                  <a16:creationId xmlns:a16="http://schemas.microsoft.com/office/drawing/2014/main" id="{5BBC46B7-6584-416E-E314-C44DEB571E07}"/>
                </a:ext>
              </a:extLst>
            </p:cNvPr>
            <p:cNvSpPr/>
            <p:nvPr/>
          </p:nvSpPr>
          <p:spPr>
            <a:xfrm>
              <a:off x="3061634" y="1054531"/>
              <a:ext cx="1731747" cy="904776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DA5B03A-D1AE-0F0A-5B11-AD137A25E055}"/>
                </a:ext>
              </a:extLst>
            </p:cNvPr>
            <p:cNvSpPr txBox="1"/>
            <p:nvPr/>
          </p:nvSpPr>
          <p:spPr>
            <a:xfrm>
              <a:off x="639214" y="1183550"/>
              <a:ext cx="418576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④頭と顔を　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ほぐす</a:t>
              </a:r>
              <a:endParaRPr kumimoji="1" lang="ja-JP" altLang="en-US" sz="3200" b="1" dirty="0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AA67F06-92E6-2637-19DE-5389F555B7BC}"/>
              </a:ext>
            </a:extLst>
          </p:cNvPr>
          <p:cNvGrpSpPr/>
          <p:nvPr/>
        </p:nvGrpSpPr>
        <p:grpSpPr>
          <a:xfrm>
            <a:off x="639214" y="2949564"/>
            <a:ext cx="3740279" cy="784884"/>
            <a:chOff x="639214" y="1106552"/>
            <a:chExt cx="3740279" cy="784884"/>
          </a:xfrm>
        </p:grpSpPr>
        <p:sp>
          <p:nvSpPr>
            <p:cNvPr id="10" name="思考の吹き出し: 雲形 9">
              <a:extLst>
                <a:ext uri="{FF2B5EF4-FFF2-40B4-BE49-F238E27FC236}">
                  <a16:creationId xmlns:a16="http://schemas.microsoft.com/office/drawing/2014/main" id="{6CC3A03E-8673-9431-650C-2FE3C302EA9B}"/>
                </a:ext>
              </a:extLst>
            </p:cNvPr>
            <p:cNvSpPr/>
            <p:nvPr/>
          </p:nvSpPr>
          <p:spPr>
            <a:xfrm>
              <a:off x="3012706" y="1106552"/>
              <a:ext cx="1366787" cy="784884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50CF2CC-C399-0505-CE32-8DAE27371CE5}"/>
                </a:ext>
              </a:extLst>
            </p:cNvPr>
            <p:cNvSpPr txBox="1"/>
            <p:nvPr/>
          </p:nvSpPr>
          <p:spPr>
            <a:xfrm>
              <a:off x="639214" y="1183550"/>
              <a:ext cx="36728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②とっても　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安全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232C12E-FFF6-74A6-58AC-29C185BA7240}"/>
              </a:ext>
            </a:extLst>
          </p:cNvPr>
          <p:cNvGrpSpPr/>
          <p:nvPr/>
        </p:nvGrpSpPr>
        <p:grpSpPr>
          <a:xfrm>
            <a:off x="639214" y="4076324"/>
            <a:ext cx="4928933" cy="784884"/>
            <a:chOff x="639214" y="1106552"/>
            <a:chExt cx="4928933" cy="784884"/>
          </a:xfrm>
        </p:grpSpPr>
        <p:sp>
          <p:nvSpPr>
            <p:cNvPr id="13" name="思考の吹き出し: 雲形 12">
              <a:extLst>
                <a:ext uri="{FF2B5EF4-FFF2-40B4-BE49-F238E27FC236}">
                  <a16:creationId xmlns:a16="http://schemas.microsoft.com/office/drawing/2014/main" id="{74AA9487-723C-49B2-C328-C4C1614F4459}"/>
                </a:ext>
              </a:extLst>
            </p:cNvPr>
            <p:cNvSpPr/>
            <p:nvPr/>
          </p:nvSpPr>
          <p:spPr>
            <a:xfrm>
              <a:off x="2993457" y="1106552"/>
              <a:ext cx="2574690" cy="784884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CFF9CC4-2B3D-F4AF-44A4-8EB451EC7105}"/>
                </a:ext>
              </a:extLst>
            </p:cNvPr>
            <p:cNvSpPr txBox="1"/>
            <p:nvPr/>
          </p:nvSpPr>
          <p:spPr>
            <a:xfrm>
              <a:off x="639214" y="1183550"/>
              <a:ext cx="47916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③軽いので　 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疲れない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873FBF4-023D-49F5-84A3-C713E5ED9829}"/>
              </a:ext>
            </a:extLst>
          </p:cNvPr>
          <p:cNvGrpSpPr/>
          <p:nvPr/>
        </p:nvGrpSpPr>
        <p:grpSpPr>
          <a:xfrm>
            <a:off x="639214" y="1236421"/>
            <a:ext cx="3765774" cy="799399"/>
            <a:chOff x="639214" y="1125907"/>
            <a:chExt cx="3765774" cy="799399"/>
          </a:xfrm>
        </p:grpSpPr>
        <p:sp>
          <p:nvSpPr>
            <p:cNvPr id="16" name="思考の吹き出し: 雲形 15">
              <a:extLst>
                <a:ext uri="{FF2B5EF4-FFF2-40B4-BE49-F238E27FC236}">
                  <a16:creationId xmlns:a16="http://schemas.microsoft.com/office/drawing/2014/main" id="{97C7EB52-8976-BB10-918B-3C314731E0AF}"/>
                </a:ext>
              </a:extLst>
            </p:cNvPr>
            <p:cNvSpPr/>
            <p:nvPr/>
          </p:nvSpPr>
          <p:spPr>
            <a:xfrm>
              <a:off x="3158777" y="1125907"/>
              <a:ext cx="1225600" cy="799399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E3F89E5-9A7F-E9FD-5184-38E20C7B4C44}"/>
                </a:ext>
              </a:extLst>
            </p:cNvPr>
            <p:cNvSpPr txBox="1"/>
            <p:nvPr/>
          </p:nvSpPr>
          <p:spPr>
            <a:xfrm>
              <a:off x="639214" y="1183550"/>
              <a:ext cx="376577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①エッジが　 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ない</a:t>
              </a:r>
              <a:endParaRPr kumimoji="1" lang="ja-JP" altLang="en-US" sz="3200" b="1" dirty="0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A18524C-1CD4-7D10-B3A8-228B0E94D380}"/>
              </a:ext>
            </a:extLst>
          </p:cNvPr>
          <p:cNvSpPr txBox="1"/>
          <p:nvPr/>
        </p:nvSpPr>
        <p:spPr>
          <a:xfrm>
            <a:off x="595968" y="2419365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だから</a:t>
            </a:r>
            <a:r>
              <a:rPr kumimoji="1" lang="en-US" altLang="ja-JP" sz="2400" b="1" dirty="0"/>
              <a:t>…</a:t>
            </a:r>
            <a:endParaRPr kumimoji="1" lang="ja-JP" altLang="en-US" sz="24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803F498-92D5-A4A5-5E42-541A2A58EF85}"/>
              </a:ext>
            </a:extLst>
          </p:cNvPr>
          <p:cNvSpPr txBox="1"/>
          <p:nvPr/>
        </p:nvSpPr>
        <p:spPr>
          <a:xfrm>
            <a:off x="5954855" y="6398702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詳しく見てみましょう！</a:t>
            </a:r>
          </a:p>
        </p:txBody>
      </p:sp>
    </p:spTree>
    <p:extLst>
      <p:ext uri="{BB962C8B-B14F-4D97-AF65-F5344CB8AC3E}">
        <p14:creationId xmlns:p14="http://schemas.microsoft.com/office/powerpoint/2010/main" val="17091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8B3D94D-DFEC-6DFA-BA3E-A1343799F4A1}"/>
              </a:ext>
            </a:extLst>
          </p:cNvPr>
          <p:cNvGrpSpPr/>
          <p:nvPr/>
        </p:nvGrpSpPr>
        <p:grpSpPr>
          <a:xfrm>
            <a:off x="2689113" y="240001"/>
            <a:ext cx="3765774" cy="799399"/>
            <a:chOff x="639214" y="1125907"/>
            <a:chExt cx="3765774" cy="799399"/>
          </a:xfrm>
        </p:grpSpPr>
        <p:sp>
          <p:nvSpPr>
            <p:cNvPr id="5" name="思考の吹き出し: 雲形 4">
              <a:extLst>
                <a:ext uri="{FF2B5EF4-FFF2-40B4-BE49-F238E27FC236}">
                  <a16:creationId xmlns:a16="http://schemas.microsoft.com/office/drawing/2014/main" id="{337560F3-CDF5-DDBD-45C7-EB8767CAAF21}"/>
                </a:ext>
              </a:extLst>
            </p:cNvPr>
            <p:cNvSpPr/>
            <p:nvPr/>
          </p:nvSpPr>
          <p:spPr>
            <a:xfrm>
              <a:off x="3158777" y="1125907"/>
              <a:ext cx="1225600" cy="799399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605F5D6-3190-DD99-7C53-34109BB2D278}"/>
                </a:ext>
              </a:extLst>
            </p:cNvPr>
            <p:cNvSpPr txBox="1"/>
            <p:nvPr/>
          </p:nvSpPr>
          <p:spPr>
            <a:xfrm>
              <a:off x="639214" y="1183550"/>
              <a:ext cx="376577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①エッジが　 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ない</a:t>
              </a:r>
              <a:endParaRPr kumimoji="1" lang="ja-JP" altLang="en-US" sz="3200" b="1" dirty="0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BADE89D-7263-6728-FE44-00AF4B2A5A20}"/>
              </a:ext>
            </a:extLst>
          </p:cNvPr>
          <p:cNvSpPr txBox="1"/>
          <p:nvPr/>
        </p:nvSpPr>
        <p:spPr>
          <a:xfrm>
            <a:off x="263997" y="1290514"/>
            <a:ext cx="58625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effectLst>
                  <a:glow rad="1651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ファシアかっさ</a:t>
            </a:r>
            <a:r>
              <a:rPr kumimoji="1" lang="ja-JP" altLang="en-US" sz="2400" b="1" dirty="0"/>
              <a:t>は</a:t>
            </a:r>
            <a:endParaRPr kumimoji="1" lang="en-US" altLang="ja-JP" sz="2400" b="1" dirty="0"/>
          </a:p>
          <a:p>
            <a:r>
              <a:rPr kumimoji="1" lang="en-US" altLang="ja-JP" sz="2400" b="1" dirty="0"/>
              <a:t>1.5mm</a:t>
            </a:r>
            <a:r>
              <a:rPr kumimoji="1" lang="ja-JP" altLang="en-US" sz="2400" b="1" dirty="0"/>
              <a:t>の</a:t>
            </a:r>
            <a:r>
              <a:rPr kumimoji="1"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鋭いエッジ</a:t>
            </a:r>
            <a:r>
              <a:rPr kumimoji="1" lang="ja-JP" altLang="en-US" sz="2400" b="1" dirty="0"/>
              <a:t>で、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 スクレイプ（削る）＆ ブレイク（切る）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というのが最大の特徴でしたが</a:t>
            </a:r>
            <a:r>
              <a:rPr kumimoji="1" lang="en-US" altLang="ja-JP" sz="2400" b="1" dirty="0"/>
              <a:t>…</a:t>
            </a:r>
            <a:r>
              <a:rPr kumimoji="1" lang="ja-JP" altLang="en-US" sz="2400" b="1" dirty="0"/>
              <a:t>　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24927D-C323-C8F7-1854-BB4D22BB6064}"/>
              </a:ext>
            </a:extLst>
          </p:cNvPr>
          <p:cNvSpPr txBox="1"/>
          <p:nvPr/>
        </p:nvSpPr>
        <p:spPr>
          <a:xfrm>
            <a:off x="263997" y="4056559"/>
            <a:ext cx="5724644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effectLst>
                  <a:glow rad="203200">
                    <a:srgbClr val="6600CC">
                      <a:alpha val="40000"/>
                    </a:srgbClr>
                  </a:glow>
                </a:effectLst>
              </a:rPr>
              <a:t>かっさ“禅”</a:t>
            </a:r>
            <a:r>
              <a:rPr kumimoji="1" lang="ja-JP" altLang="en-US" sz="2400" b="1" dirty="0"/>
              <a:t>にはエッジがありません。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r>
              <a:rPr kumimoji="1" lang="ja-JP" altLang="en-US" sz="2400" b="1" dirty="0"/>
              <a:t>替わりに、</a:t>
            </a:r>
            <a:endParaRPr kumimoji="1" lang="en-US" altLang="ja-JP" sz="2400" b="1" dirty="0"/>
          </a:p>
          <a:p>
            <a:r>
              <a:rPr kumimoji="1" lang="ja-JP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丸みを帯びた波型</a:t>
            </a:r>
            <a:r>
              <a:rPr kumimoji="1" lang="ja-JP" altLang="en-US" sz="2400" b="1" dirty="0"/>
              <a:t>になっています。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pPr algn="r"/>
            <a:r>
              <a:rPr kumimoji="1" lang="ja-JP" altLang="en-US" sz="2400" b="1" dirty="0"/>
              <a:t>だから</a:t>
            </a:r>
            <a:r>
              <a:rPr kumimoji="1" lang="en-US" altLang="ja-JP" sz="2400" b="1" dirty="0"/>
              <a:t>…</a:t>
            </a:r>
            <a:endParaRPr kumimoji="1" lang="ja-JP" altLang="en-US" sz="2400" b="1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9CF90D6-D47A-386E-9608-CD85E12D749F}"/>
              </a:ext>
            </a:extLst>
          </p:cNvPr>
          <p:cNvGrpSpPr/>
          <p:nvPr/>
        </p:nvGrpSpPr>
        <p:grpSpPr>
          <a:xfrm>
            <a:off x="5956840" y="1324384"/>
            <a:ext cx="3171217" cy="1938992"/>
            <a:chOff x="5956840" y="1324384"/>
            <a:chExt cx="3171217" cy="1938992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1B70F4E-A738-BEF8-E0FA-196F2E65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6840" y="1324384"/>
              <a:ext cx="3171217" cy="1843614"/>
            </a:xfrm>
            <a:prstGeom prst="rect">
              <a:avLst/>
            </a:prstGeom>
          </p:spPr>
        </p:pic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2C95D33E-8242-6D98-B440-3A69B9A33EA3}"/>
                </a:ext>
              </a:extLst>
            </p:cNvPr>
            <p:cNvSpPr/>
            <p:nvPr/>
          </p:nvSpPr>
          <p:spPr>
            <a:xfrm>
              <a:off x="6303523" y="2642783"/>
              <a:ext cx="2714017" cy="62059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noFill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9440ADB-774D-B939-90BC-66592F0BCD96}"/>
              </a:ext>
            </a:extLst>
          </p:cNvPr>
          <p:cNvGrpSpPr/>
          <p:nvPr/>
        </p:nvGrpSpPr>
        <p:grpSpPr>
          <a:xfrm>
            <a:off x="5799293" y="4056559"/>
            <a:ext cx="3104073" cy="1938992"/>
            <a:chOff x="5799293" y="4056559"/>
            <a:chExt cx="3104073" cy="193899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3DBD591-AC91-A5AB-1A90-45FE81E36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0569" y="4056559"/>
              <a:ext cx="2872797" cy="1938992"/>
            </a:xfrm>
            <a:prstGeom prst="rect">
              <a:avLst/>
            </a:prstGeom>
          </p:spPr>
        </p:pic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0CDF4B21-F8B7-589A-2191-234F3AB4833B}"/>
                </a:ext>
              </a:extLst>
            </p:cNvPr>
            <p:cNvSpPr/>
            <p:nvPr/>
          </p:nvSpPr>
          <p:spPr>
            <a:xfrm rot="994196">
              <a:off x="5799293" y="5207700"/>
              <a:ext cx="3070810" cy="62059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9481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B28C899-597D-21A2-CA6F-F48E4EEEC522}"/>
              </a:ext>
            </a:extLst>
          </p:cNvPr>
          <p:cNvGrpSpPr/>
          <p:nvPr/>
        </p:nvGrpSpPr>
        <p:grpSpPr>
          <a:xfrm>
            <a:off x="2701860" y="215992"/>
            <a:ext cx="3740279" cy="784884"/>
            <a:chOff x="639214" y="1106552"/>
            <a:chExt cx="3740279" cy="784884"/>
          </a:xfrm>
        </p:grpSpPr>
        <p:sp>
          <p:nvSpPr>
            <p:cNvPr id="5" name="思考の吹き出し: 雲形 4">
              <a:extLst>
                <a:ext uri="{FF2B5EF4-FFF2-40B4-BE49-F238E27FC236}">
                  <a16:creationId xmlns:a16="http://schemas.microsoft.com/office/drawing/2014/main" id="{14BC9924-726C-0AC8-0898-447A2963798E}"/>
                </a:ext>
              </a:extLst>
            </p:cNvPr>
            <p:cNvSpPr/>
            <p:nvPr/>
          </p:nvSpPr>
          <p:spPr>
            <a:xfrm>
              <a:off x="3012706" y="1106552"/>
              <a:ext cx="1366787" cy="784884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91EF1BB-8B4D-F104-CFBC-4FA3D81887C4}"/>
                </a:ext>
              </a:extLst>
            </p:cNvPr>
            <p:cNvSpPr txBox="1"/>
            <p:nvPr/>
          </p:nvSpPr>
          <p:spPr>
            <a:xfrm>
              <a:off x="639214" y="1183550"/>
              <a:ext cx="36728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②とっても　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安全</a:t>
              </a: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5041C5C-688D-1AEB-E8AA-A48311BA6DC2}"/>
              </a:ext>
            </a:extLst>
          </p:cNvPr>
          <p:cNvGrpSpPr/>
          <p:nvPr/>
        </p:nvGrpSpPr>
        <p:grpSpPr>
          <a:xfrm>
            <a:off x="5799294" y="608434"/>
            <a:ext cx="3104073" cy="1938992"/>
            <a:chOff x="5799293" y="4056559"/>
            <a:chExt cx="3104073" cy="1938992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50B70C5-083E-DD4C-4E76-95DD3C313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0569" y="4056559"/>
              <a:ext cx="2872797" cy="1938992"/>
            </a:xfrm>
            <a:prstGeom prst="rect">
              <a:avLst/>
            </a:prstGeom>
          </p:spPr>
        </p:pic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83699B11-7856-4F47-3D46-2859D0818EC1}"/>
                </a:ext>
              </a:extLst>
            </p:cNvPr>
            <p:cNvSpPr/>
            <p:nvPr/>
          </p:nvSpPr>
          <p:spPr>
            <a:xfrm rot="994196">
              <a:off x="5799293" y="5207700"/>
              <a:ext cx="3070810" cy="62059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noFill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25619F-136D-2212-4A06-12B503C988BB}"/>
              </a:ext>
            </a:extLst>
          </p:cNvPr>
          <p:cNvSpPr txBox="1"/>
          <p:nvPr/>
        </p:nvSpPr>
        <p:spPr>
          <a:xfrm>
            <a:off x="249165" y="1279909"/>
            <a:ext cx="6955750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初心者が使っても安全！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r>
              <a:rPr kumimoji="1" lang="ja-JP" altLang="en-US" sz="2400" b="1" dirty="0"/>
              <a:t>エッジの部分の厚みは約 </a:t>
            </a:r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1cm</a:t>
            </a:r>
            <a:r>
              <a:rPr kumimoji="1" lang="ja-JP" altLang="en-US" sz="2400" b="1" dirty="0"/>
              <a:t>と厚く、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削ったり、刺したりしないので痛くありません！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r>
              <a:rPr kumimoji="1"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丸みを帯びた波型</a:t>
            </a:r>
            <a:r>
              <a:rPr kumimoji="1" lang="ja-JP" altLang="en-US" sz="2400" b="1" dirty="0"/>
              <a:t>なので、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どこにでもフィットします！</a:t>
            </a:r>
            <a:endParaRPr kumimoji="1" lang="en-US" altLang="ja-JP" sz="2400" b="1" dirty="0"/>
          </a:p>
          <a:p>
            <a:endParaRPr kumimoji="1" lang="en-US" altLang="ja-JP" sz="2400" b="1" dirty="0"/>
          </a:p>
          <a:p>
            <a:endParaRPr kumimoji="1" lang="ja-JP" altLang="en-US" sz="2400" b="1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86E3B8B-ACA1-08FE-31CF-AB8AFBBE5D85}"/>
              </a:ext>
            </a:extLst>
          </p:cNvPr>
          <p:cNvGrpSpPr/>
          <p:nvPr/>
        </p:nvGrpSpPr>
        <p:grpSpPr>
          <a:xfrm>
            <a:off x="1986174" y="4164274"/>
            <a:ext cx="4928933" cy="784884"/>
            <a:chOff x="639214" y="1106552"/>
            <a:chExt cx="4928933" cy="784884"/>
          </a:xfrm>
        </p:grpSpPr>
        <p:sp>
          <p:nvSpPr>
            <p:cNvPr id="12" name="思考の吹き出し: 雲形 11">
              <a:extLst>
                <a:ext uri="{FF2B5EF4-FFF2-40B4-BE49-F238E27FC236}">
                  <a16:creationId xmlns:a16="http://schemas.microsoft.com/office/drawing/2014/main" id="{6F23D27A-5E5A-7D1D-F982-C3B769F88014}"/>
                </a:ext>
              </a:extLst>
            </p:cNvPr>
            <p:cNvSpPr/>
            <p:nvPr/>
          </p:nvSpPr>
          <p:spPr>
            <a:xfrm>
              <a:off x="2993457" y="1106552"/>
              <a:ext cx="2574690" cy="784884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09E3300-FDC2-0921-3B9D-22A340F4D76A}"/>
                </a:ext>
              </a:extLst>
            </p:cNvPr>
            <p:cNvSpPr txBox="1"/>
            <p:nvPr/>
          </p:nvSpPr>
          <p:spPr>
            <a:xfrm>
              <a:off x="639214" y="1183550"/>
              <a:ext cx="47916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③軽いので　 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疲れない</a:t>
              </a: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EFA9206-6DD2-7A94-69CD-7759ADBB750F}"/>
              </a:ext>
            </a:extLst>
          </p:cNvPr>
          <p:cNvSpPr txBox="1"/>
          <p:nvPr/>
        </p:nvSpPr>
        <p:spPr>
          <a:xfrm>
            <a:off x="249164" y="5429259"/>
            <a:ext cx="81847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b="1" dirty="0">
                <a:effectLst>
                  <a:glow rad="2032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ファシアかっさ</a:t>
            </a:r>
            <a:r>
              <a:rPr kumimoji="1" lang="ja-JP" altLang="en-US" sz="2400" b="1" dirty="0"/>
              <a:t>の重さが　約</a:t>
            </a:r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kumimoji="1" lang="ja-JP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ｇ　</a:t>
            </a:r>
            <a:r>
              <a:rPr kumimoji="1" lang="ja-JP" altLang="en-US" sz="2400" b="1" dirty="0"/>
              <a:t>だったのに対し、</a:t>
            </a:r>
            <a:endParaRPr kumimoji="1" lang="en-US" altLang="ja-JP" sz="2400" b="1" dirty="0"/>
          </a:p>
          <a:p>
            <a:r>
              <a:rPr kumimoji="1" lang="ja-JP" altLang="en-US" sz="2400" b="1" dirty="0"/>
              <a:t>この </a:t>
            </a:r>
            <a:r>
              <a:rPr kumimoji="1" lang="ja-JP" altLang="en-US" sz="2400" b="1" dirty="0">
                <a:effectLst>
                  <a:glow rad="203200">
                    <a:srgbClr val="6600CC">
                      <a:alpha val="40000"/>
                    </a:srgbClr>
                  </a:glow>
                </a:effectLst>
              </a:rPr>
              <a:t>かっさ “禅” </a:t>
            </a:r>
            <a:r>
              <a:rPr kumimoji="1" lang="ja-JP" altLang="en-US" sz="2400" b="1" dirty="0"/>
              <a:t>は　  </a:t>
            </a:r>
            <a:r>
              <a:rPr kumimoji="1" lang="ja-JP" altLang="en-US" b="1" dirty="0"/>
              <a:t>　 </a:t>
            </a:r>
            <a:r>
              <a:rPr kumimoji="1" lang="ja-JP" altLang="en-US" sz="2400" b="1" dirty="0"/>
              <a:t>約</a:t>
            </a:r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kumimoji="1" lang="ja-JP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ｇ</a:t>
            </a:r>
            <a:r>
              <a:rPr kumimoji="1" lang="ja-JP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なので疲れません！</a:t>
            </a:r>
            <a:endParaRPr kumimoji="1"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422648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5</a:t>
            </a:fld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B5817CA-28C0-2240-20D6-5E7F7DEC54EE}"/>
              </a:ext>
            </a:extLst>
          </p:cNvPr>
          <p:cNvGrpSpPr/>
          <p:nvPr/>
        </p:nvGrpSpPr>
        <p:grpSpPr>
          <a:xfrm>
            <a:off x="2468011" y="86000"/>
            <a:ext cx="4185761" cy="904776"/>
            <a:chOff x="639214" y="1054531"/>
            <a:chExt cx="4185761" cy="904776"/>
          </a:xfrm>
        </p:grpSpPr>
        <p:sp>
          <p:nvSpPr>
            <p:cNvPr id="5" name="思考の吹き出し: 雲形 4">
              <a:extLst>
                <a:ext uri="{FF2B5EF4-FFF2-40B4-BE49-F238E27FC236}">
                  <a16:creationId xmlns:a16="http://schemas.microsoft.com/office/drawing/2014/main" id="{8B410F8D-5840-C62E-B206-456E678C1348}"/>
                </a:ext>
              </a:extLst>
            </p:cNvPr>
            <p:cNvSpPr/>
            <p:nvPr/>
          </p:nvSpPr>
          <p:spPr>
            <a:xfrm>
              <a:off x="3061634" y="1054531"/>
              <a:ext cx="1731747" cy="904776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46A4A6B-7EF5-239F-93B7-75935BF61429}"/>
                </a:ext>
              </a:extLst>
            </p:cNvPr>
            <p:cNvSpPr txBox="1"/>
            <p:nvPr/>
          </p:nvSpPr>
          <p:spPr>
            <a:xfrm>
              <a:off x="639214" y="1183550"/>
              <a:ext cx="418576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200" b="1" dirty="0"/>
                <a:t>④頭と顔を　</a:t>
              </a:r>
              <a:r>
                <a:rPr kumimoji="1" lang="ja-JP" altLang="en-US" sz="40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ほぐす</a:t>
              </a:r>
              <a:endParaRPr kumimoji="1" lang="ja-JP" altLang="en-US" sz="3200" b="1" dirty="0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882BBE-3A5C-D0B5-842F-8CB572F754D7}"/>
              </a:ext>
            </a:extLst>
          </p:cNvPr>
          <p:cNvSpPr txBox="1"/>
          <p:nvPr/>
        </p:nvSpPr>
        <p:spPr>
          <a:xfrm>
            <a:off x="682850" y="1051924"/>
            <a:ext cx="799582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b="1" dirty="0">
                <a:solidFill>
                  <a:prstClr val="black"/>
                </a:solidFill>
                <a:latin typeface="Calibri"/>
                <a:ea typeface="UD デジタル 教科書体 N-R"/>
              </a:rPr>
              <a:t>安全で軽いので、</a:t>
            </a:r>
            <a:endParaRPr kumimoji="1" lang="en-US" altLang="ja-JP" sz="2400" b="1" dirty="0">
              <a:solidFill>
                <a:prstClr val="black"/>
              </a:solidFill>
              <a:latin typeface="Calibri"/>
              <a:ea typeface="UD デジタル 教科書体 N-R"/>
            </a:endParaRPr>
          </a:p>
          <a:p>
            <a:endParaRPr kumimoji="1" lang="en-US" altLang="ja-JP" sz="3200" b="1" dirty="0">
              <a:solidFill>
                <a:prstClr val="black"/>
              </a:solidFill>
              <a:effectLst>
                <a:glow rad="203200">
                  <a:srgbClr val="FF5050">
                    <a:alpha val="40000"/>
                  </a:srgbClr>
                </a:glow>
              </a:effectLst>
              <a:latin typeface="Calibri"/>
              <a:ea typeface="UD デジタル 教科書体 N-R"/>
            </a:endParaRPr>
          </a:p>
          <a:p>
            <a:r>
              <a:rPr kumimoji="1" lang="ja-JP" altLang="en-US" sz="3200" b="1" dirty="0">
                <a:solidFill>
                  <a:prstClr val="black"/>
                </a:solidFill>
                <a:effectLst>
                  <a:glow rad="203200">
                    <a:srgbClr val="FF5050">
                      <a:alpha val="40000"/>
                    </a:srgbClr>
                  </a:glow>
                </a:effectLst>
                <a:latin typeface="Calibri"/>
                <a:ea typeface="UD デジタル 教科書体 N-R"/>
              </a:rPr>
              <a:t>頭や顔を「ほぐす」</a:t>
            </a:r>
            <a:r>
              <a:rPr kumimoji="1" lang="ja-JP" altLang="en-US" sz="2400" b="1" dirty="0">
                <a:solidFill>
                  <a:prstClr val="black"/>
                </a:solidFill>
                <a:latin typeface="Calibri"/>
                <a:ea typeface="UD デジタル 教科書体 N-R"/>
              </a:rPr>
              <a:t>のに最適な かっさです。</a:t>
            </a:r>
            <a:endParaRPr lang="ja-JP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9F11E1F-FCA9-0997-FD43-B22C0E13F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82" y="2592582"/>
            <a:ext cx="3715509" cy="235248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41C9BA5-88F6-A2B2-71F8-98F3BBA5F7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0" t="18072" r="34574"/>
          <a:stretch/>
        </p:blipFill>
        <p:spPr>
          <a:xfrm>
            <a:off x="5632234" y="2592582"/>
            <a:ext cx="1979887" cy="288779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1E1C1F-C71D-BCA9-6329-041C1DBA648D}"/>
              </a:ext>
            </a:extLst>
          </p:cNvPr>
          <p:cNvSpPr txBox="1"/>
          <p:nvPr/>
        </p:nvSpPr>
        <p:spPr>
          <a:xfrm>
            <a:off x="621351" y="5612646"/>
            <a:ext cx="7879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prstClr val="black"/>
                </a:solidFill>
                <a:latin typeface="Calibri"/>
                <a:ea typeface="UD デジタル 教科書体 N-R"/>
              </a:rPr>
              <a:t>もちろん、</a:t>
            </a:r>
            <a:r>
              <a:rPr kumimoji="1" lang="ja-JP" altLang="en-US" sz="3200" b="1" dirty="0">
                <a:solidFill>
                  <a:prstClr val="black"/>
                </a:solidFill>
                <a:effectLst>
                  <a:glow rad="203200">
                    <a:srgbClr val="FF5050">
                      <a:alpha val="40000"/>
                    </a:srgbClr>
                  </a:glow>
                </a:effectLst>
                <a:latin typeface="Calibri"/>
                <a:ea typeface="UD デジタル 教科書体 N-R"/>
              </a:rPr>
              <a:t>首や肩を「ほぐす」</a:t>
            </a:r>
            <a:r>
              <a:rPr kumimoji="1" lang="ja-JP" altLang="en-US" sz="2400" b="1" dirty="0">
                <a:solidFill>
                  <a:prstClr val="black"/>
                </a:solidFill>
                <a:latin typeface="Calibri"/>
                <a:ea typeface="UD デジタル 教科書体 N-R"/>
              </a:rPr>
              <a:t>のにも最適です！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D5B9CA-44D6-2826-6767-1E81188FB2A6}"/>
              </a:ext>
            </a:extLst>
          </p:cNvPr>
          <p:cNvSpPr txBox="1"/>
          <p:nvPr/>
        </p:nvSpPr>
        <p:spPr>
          <a:xfrm>
            <a:off x="4622446" y="6281355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prstClr val="black"/>
                </a:solidFill>
                <a:effectLst>
                  <a:glow rad="203200">
                    <a:srgbClr val="FF5050">
                      <a:alpha val="40000"/>
                    </a:srgbClr>
                  </a:glow>
                </a:effectLst>
                <a:latin typeface="Calibri"/>
                <a:ea typeface="UD デジタル 教科書体 N-R"/>
              </a:rPr>
              <a:t>ペット</a:t>
            </a:r>
            <a:r>
              <a:rPr kumimoji="1" lang="ja-JP" altLang="en-US" sz="2400" b="1" dirty="0"/>
              <a:t>にも効果的です！</a:t>
            </a:r>
          </a:p>
        </p:txBody>
      </p:sp>
    </p:spTree>
    <p:extLst>
      <p:ext uri="{BB962C8B-B14F-4D97-AF65-F5344CB8AC3E}">
        <p14:creationId xmlns:p14="http://schemas.microsoft.com/office/powerpoint/2010/main" val="1413179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E5351-C3C2-A67B-5130-F3F20DFA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3600" dirty="0"/>
              <a:t>ところで</a:t>
            </a:r>
            <a:r>
              <a:rPr kumimoji="1" lang="en-US" altLang="ja-JP" sz="3600" dirty="0"/>
              <a:t>…</a:t>
            </a:r>
            <a:endParaRPr kumimoji="1" lang="ja-JP" altLang="en-US" sz="36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63A5A87-AEAE-D523-E747-7A3AE9EF1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5B4DC9-E257-1ECD-EFEF-1AE0F2728D8C}"/>
              </a:ext>
            </a:extLst>
          </p:cNvPr>
          <p:cNvSpPr txBox="1"/>
          <p:nvPr/>
        </p:nvSpPr>
        <p:spPr>
          <a:xfrm>
            <a:off x="259881" y="1320076"/>
            <a:ext cx="86242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i="0" dirty="0">
                <a:effectLst/>
                <a:latin typeface="YakuHanJP"/>
              </a:rPr>
              <a:t>美容院でカット＆</a:t>
            </a:r>
            <a:r>
              <a:rPr lang="ja-JP" altLang="en-US" sz="2800" b="1" dirty="0">
                <a:latin typeface="YakuHanJP"/>
              </a:rPr>
              <a:t>シャンプーの</a:t>
            </a:r>
            <a:r>
              <a:rPr lang="ja-JP" altLang="en-US" sz="2800" b="1" i="0" dirty="0">
                <a:effectLst/>
                <a:latin typeface="YakuHanJP"/>
              </a:rPr>
              <a:t>後、ヘアスタイルが整っただけでなく、鏡に映る顔がなんだかイキイキと若返ったように見えませんか？</a:t>
            </a:r>
            <a:endParaRPr lang="ja-JP" altLang="en-US" sz="28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AFD4861-05E2-2D3C-3EA0-A15790070CBA}"/>
              </a:ext>
            </a:extLst>
          </p:cNvPr>
          <p:cNvSpPr txBox="1"/>
          <p:nvPr/>
        </p:nvSpPr>
        <p:spPr>
          <a:xfrm>
            <a:off x="565481" y="5088618"/>
            <a:ext cx="8013033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2800" b="1" i="0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kuHanJP"/>
              </a:rPr>
              <a:t>頭皮環境が整い、血行が良くなることで、</a:t>
            </a:r>
            <a:endParaRPr lang="en-US" altLang="ja-JP" sz="2800" b="1" i="0" dirty="0">
              <a:solidFill>
                <a:srgbClr val="FF5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kuHanJP"/>
            </a:endParaRPr>
          </a:p>
          <a:p>
            <a:pPr algn="ctr"/>
            <a:r>
              <a:rPr lang="ja-JP" altLang="en-US" sz="2800" b="1" i="0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kuHanJP"/>
              </a:rPr>
              <a:t>頭皮が柔らかくほぐされ弾力が戻り、</a:t>
            </a:r>
            <a:endParaRPr lang="en-US" altLang="ja-JP" sz="2800" b="1" i="0" dirty="0">
              <a:solidFill>
                <a:srgbClr val="FF5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kuHanJP"/>
            </a:endParaRPr>
          </a:p>
          <a:p>
            <a:pPr algn="ctr"/>
            <a:r>
              <a:rPr lang="ja-JP" altLang="en-US" sz="2800" b="1" i="0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kuHanJP"/>
              </a:rPr>
              <a:t>顔のたるみやシワなどの改善につながるからです</a:t>
            </a:r>
            <a:endParaRPr lang="ja-JP" altLang="en-US" sz="2800" dirty="0"/>
          </a:p>
        </p:txBody>
      </p:sp>
      <p:pic>
        <p:nvPicPr>
          <p:cNvPr id="1026" name="Picture 2" descr="カットの前にまずシャンプーするのはなぜ？サロンのシャンプーの秘密 | 銀座・新宿の美容室｜LAPIS ラピス銀座">
            <a:extLst>
              <a:ext uri="{FF2B5EF4-FFF2-40B4-BE49-F238E27FC236}">
                <a16:creationId xmlns:a16="http://schemas.microsoft.com/office/drawing/2014/main" id="{B701F5A3-E9AB-BC67-6372-AD9B7A056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533" y="2449387"/>
            <a:ext cx="2847145" cy="189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230DEE-E11B-7BF5-DE9B-DB502952533B}"/>
              </a:ext>
            </a:extLst>
          </p:cNvPr>
          <p:cNvSpPr txBox="1"/>
          <p:nvPr/>
        </p:nvSpPr>
        <p:spPr>
          <a:xfrm>
            <a:off x="259881" y="4347483"/>
            <a:ext cx="1516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YakuHanJP"/>
              </a:rPr>
              <a:t>これは</a:t>
            </a:r>
            <a:r>
              <a:rPr lang="en-US" altLang="ja-JP" sz="2800" b="1" dirty="0">
                <a:latin typeface="YakuHanJP"/>
              </a:rPr>
              <a:t>…</a:t>
            </a:r>
            <a:endParaRPr lang="ja-JP" altLang="en-US" sz="2800" b="1" dirty="0">
              <a:latin typeface="YakuHanJP"/>
            </a:endParaRPr>
          </a:p>
        </p:txBody>
      </p:sp>
    </p:spTree>
    <p:extLst>
      <p:ext uri="{BB962C8B-B14F-4D97-AF65-F5344CB8AC3E}">
        <p14:creationId xmlns:p14="http://schemas.microsoft.com/office/powerpoint/2010/main" val="4031682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582AFD-23D8-F453-3806-AFBAFDDC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32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頭皮と顔は、一枚の皮膚でつながっている</a:t>
            </a:r>
            <a:endParaRPr kumimoji="1" lang="ja-JP" altLang="en-US" sz="32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02F5C37-84B1-D328-2E89-F3C4C196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" name="Picture 2" descr="前頭筋、側頭筋、後頭筋3つの部位の硬さが顔のたるみに影響していた！">
            <a:extLst>
              <a:ext uri="{FF2B5EF4-FFF2-40B4-BE49-F238E27FC236}">
                <a16:creationId xmlns:a16="http://schemas.microsoft.com/office/drawing/2014/main" id="{9F0C366E-6C03-94FE-E9A1-A55D77F03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28" y="2248646"/>
            <a:ext cx="4286250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F8B48F7-98C1-46A8-9703-2C89EE8A098E}"/>
              </a:ext>
            </a:extLst>
          </p:cNvPr>
          <p:cNvSpPr txBox="1"/>
          <p:nvPr/>
        </p:nvSpPr>
        <p:spPr>
          <a:xfrm>
            <a:off x="350571" y="1002632"/>
            <a:ext cx="3976737" cy="1169551"/>
          </a:xfrm>
          <a:prstGeom prst="rect">
            <a:avLst/>
          </a:prstGeom>
          <a:solidFill>
            <a:srgbClr val="C9F1FF"/>
          </a:solidFill>
        </p:spPr>
        <p:txBody>
          <a:bodyPr wrap="square">
            <a:spAutoFit/>
          </a:bodyPr>
          <a:lstStyle/>
          <a:p>
            <a:pPr algn="l"/>
            <a:r>
              <a:rPr lang="en-US" altLang="ja-JP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4【</a:t>
            </a:r>
            <a:r>
              <a:rPr lang="ja-JP" altLang="en-US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帽状腱膜</a:t>
            </a:r>
            <a:r>
              <a:rPr lang="ja-JP" altLang="en-US" sz="14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（ぼうじょうけんまく）</a:t>
            </a:r>
            <a:r>
              <a:rPr lang="en-US" altLang="ja-JP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】</a:t>
            </a:r>
            <a:br>
              <a:rPr lang="ja-JP" altLang="en-US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・頭頂部にある筋膜</a:t>
            </a:r>
            <a:endParaRPr lang="en-US" altLang="ja-JP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・頭皮では唯一、筋肉がない部分</a:t>
            </a:r>
            <a:endParaRPr lang="en-US" altLang="ja-JP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・硬く癒着すると顔の引き上げ力が低下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E609B95-FC8B-A67C-EC1A-4DD1D0633011}"/>
              </a:ext>
            </a:extLst>
          </p:cNvPr>
          <p:cNvSpPr txBox="1"/>
          <p:nvPr/>
        </p:nvSpPr>
        <p:spPr>
          <a:xfrm>
            <a:off x="350571" y="5213441"/>
            <a:ext cx="3730541" cy="1384995"/>
          </a:xfrm>
          <a:prstGeom prst="rect">
            <a:avLst/>
          </a:prstGeom>
          <a:solidFill>
            <a:srgbClr val="C9F1FF"/>
          </a:solidFill>
        </p:spPr>
        <p:txBody>
          <a:bodyPr wrap="square">
            <a:spAutoFit/>
          </a:bodyPr>
          <a:lstStyle/>
          <a:p>
            <a:pPr algn="l"/>
            <a:r>
              <a:rPr lang="en-US" altLang="ja-JP" sz="2000" b="1" i="0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1【</a:t>
            </a:r>
            <a:r>
              <a:rPr lang="ja-JP" altLang="en-US" sz="2000" b="1" i="0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側頭筋</a:t>
            </a:r>
            <a:r>
              <a:rPr lang="en-US" altLang="ja-JP" sz="2000" b="1" i="0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】</a:t>
            </a:r>
            <a:br>
              <a:rPr lang="ja-JP" altLang="en-US" sz="16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ja-JP" altLang="en-US" sz="16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</a:t>
            </a:r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咀嚼</a:t>
            </a:r>
            <a:r>
              <a:rPr lang="ja-JP" altLang="en-US" sz="11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（そしゃく）</a:t>
            </a:r>
            <a:r>
              <a:rPr lang="ja-JP" altLang="en-US" sz="16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筋の</a:t>
            </a:r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ひと</a:t>
            </a:r>
            <a:r>
              <a:rPr lang="ja-JP" altLang="en-US" sz="16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つ</a:t>
            </a:r>
            <a:endParaRPr lang="en-US" altLang="ja-JP" sz="16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</a:t>
            </a:r>
            <a:r>
              <a:rPr lang="ja-JP" altLang="en-US" sz="16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凝っている人が多い</a:t>
            </a:r>
            <a:endParaRPr lang="en-US" altLang="ja-JP" sz="16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・顔の引き締めや、ほうれい線ケアに</a:t>
            </a:r>
            <a:endParaRPr lang="en-US" altLang="ja-JP" sz="16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　</a:t>
            </a:r>
            <a:r>
              <a:rPr lang="ja-JP" altLang="en-US" sz="16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最も影響する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D996B1D-1435-BF25-E307-F78BA4BFE1B0}"/>
              </a:ext>
            </a:extLst>
          </p:cNvPr>
          <p:cNvSpPr txBox="1"/>
          <p:nvPr/>
        </p:nvSpPr>
        <p:spPr>
          <a:xfrm>
            <a:off x="367263" y="3629119"/>
            <a:ext cx="3575786" cy="1169551"/>
          </a:xfrm>
          <a:prstGeom prst="rect">
            <a:avLst/>
          </a:prstGeom>
          <a:solidFill>
            <a:srgbClr val="C9F1FF"/>
          </a:solidFill>
        </p:spPr>
        <p:txBody>
          <a:bodyPr wrap="square">
            <a:spAutoFit/>
          </a:bodyPr>
          <a:lstStyle/>
          <a:p>
            <a:pPr algn="l"/>
            <a:r>
              <a:rPr lang="en-US" altLang="ja-JP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2【</a:t>
            </a:r>
            <a:r>
              <a:rPr lang="ja-JP" altLang="en-US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前頭筋</a:t>
            </a:r>
            <a:r>
              <a:rPr lang="en-US" altLang="ja-JP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】</a:t>
            </a:r>
            <a:br>
              <a:rPr lang="ja-JP" altLang="en-US" sz="1600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・目の酷使、ストレスなどで硬直し、</a:t>
            </a:r>
            <a:endParaRPr lang="en-US" altLang="ja-JP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　上瞼をたるませる原因に</a:t>
            </a:r>
            <a:endParaRPr lang="en-US" altLang="ja-JP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・おでこや目尻のシワ対策にも！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CC57347-5845-CCF2-505B-9CA07E387DB3}"/>
              </a:ext>
            </a:extLst>
          </p:cNvPr>
          <p:cNvSpPr txBox="1"/>
          <p:nvPr/>
        </p:nvSpPr>
        <p:spPr>
          <a:xfrm>
            <a:off x="4827066" y="1015962"/>
            <a:ext cx="4206993" cy="1169551"/>
          </a:xfrm>
          <a:prstGeom prst="rect">
            <a:avLst/>
          </a:prstGeom>
          <a:solidFill>
            <a:srgbClr val="C9F1FF"/>
          </a:solidFill>
        </p:spPr>
        <p:txBody>
          <a:bodyPr wrap="square">
            <a:spAutoFit/>
          </a:bodyPr>
          <a:lstStyle/>
          <a:p>
            <a:pPr algn="l"/>
            <a:r>
              <a:rPr lang="en-US" altLang="ja-JP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3【</a:t>
            </a:r>
            <a:r>
              <a:rPr lang="ja-JP" altLang="en-US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後頭筋</a:t>
            </a:r>
            <a:r>
              <a:rPr lang="en-US" altLang="ja-JP" sz="2000" b="1" dirty="0">
                <a:solidFill>
                  <a:srgbClr val="1077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】</a:t>
            </a:r>
            <a:br>
              <a:rPr lang="ja-JP" altLang="en-US" sz="1600" b="0" i="0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・前傾した猫背姿勢で硬直</a:t>
            </a:r>
            <a:endParaRPr lang="en-US" altLang="ja-JP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・眼球やあごの動きにも関係</a:t>
            </a:r>
            <a:endParaRPr lang="en-US" altLang="ja-JP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r>
              <a:rPr lang="ja-JP" altLang="en-U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・顔全体のたるみをリフトアップするカギ</a:t>
            </a:r>
          </a:p>
        </p:txBody>
      </p:sp>
    </p:spTree>
    <p:extLst>
      <p:ext uri="{BB962C8B-B14F-4D97-AF65-F5344CB8AC3E}">
        <p14:creationId xmlns:p14="http://schemas.microsoft.com/office/powerpoint/2010/main" val="246741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A9F2416-B147-106B-B907-E18490191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4" name="雲 3">
            <a:extLst>
              <a:ext uri="{FF2B5EF4-FFF2-40B4-BE49-F238E27FC236}">
                <a16:creationId xmlns:a16="http://schemas.microsoft.com/office/drawing/2014/main" id="{7D18CEDC-B2C9-E5B8-72DE-F0FD03F82F23}"/>
              </a:ext>
            </a:extLst>
          </p:cNvPr>
          <p:cNvSpPr/>
          <p:nvPr/>
        </p:nvSpPr>
        <p:spPr>
          <a:xfrm>
            <a:off x="4226668" y="84669"/>
            <a:ext cx="690663" cy="800859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雲 4">
            <a:extLst>
              <a:ext uri="{FF2B5EF4-FFF2-40B4-BE49-F238E27FC236}">
                <a16:creationId xmlns:a16="http://schemas.microsoft.com/office/drawing/2014/main" id="{DC333474-C372-A046-E62E-E42E8598140E}"/>
              </a:ext>
            </a:extLst>
          </p:cNvPr>
          <p:cNvSpPr/>
          <p:nvPr/>
        </p:nvSpPr>
        <p:spPr>
          <a:xfrm>
            <a:off x="1079770" y="84669"/>
            <a:ext cx="690663" cy="800859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F28F7735-C79B-728F-5442-193A58F84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82" y="240001"/>
            <a:ext cx="8624236" cy="645527"/>
          </a:xfrm>
        </p:spPr>
        <p:txBody>
          <a:bodyPr/>
          <a:lstStyle/>
          <a:p>
            <a:r>
              <a:rPr lang="ja-JP" altLang="en-US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頭 が</a:t>
            </a:r>
            <a:r>
              <a:rPr lang="ja-JP" altLang="en-US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こる</a:t>
            </a:r>
            <a:r>
              <a:rPr lang="ja-JP" altLang="en-US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と、顔 が</a:t>
            </a:r>
            <a:r>
              <a:rPr lang="ja-JP" altLang="en-US" b="1" i="0" dirty="0">
                <a:solidFill>
                  <a:srgbClr val="C00000"/>
                </a:solidFill>
                <a:latin typeface="Roboto" panose="02000000000000000000" pitchFamily="2" charset="0"/>
              </a:rPr>
              <a:t>たるむ</a:t>
            </a:r>
            <a:r>
              <a:rPr lang="ja-JP" altLang="en-US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！？</a:t>
            </a:r>
            <a:endParaRPr kumimoji="1" lang="ja-JP" altLang="en-US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6839644-BF41-A052-7AED-AC460B99FEDB}"/>
              </a:ext>
            </a:extLst>
          </p:cNvPr>
          <p:cNvGrpSpPr/>
          <p:nvPr/>
        </p:nvGrpSpPr>
        <p:grpSpPr>
          <a:xfrm>
            <a:off x="5589028" y="55176"/>
            <a:ext cx="1210042" cy="184825"/>
            <a:chOff x="5589028" y="55176"/>
            <a:chExt cx="1210042" cy="184825"/>
          </a:xfrm>
        </p:grpSpPr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10A3FDCC-52C4-8DED-9E5A-3C1435B196A3}"/>
                </a:ext>
              </a:extLst>
            </p:cNvPr>
            <p:cNvSpPr/>
            <p:nvPr/>
          </p:nvSpPr>
          <p:spPr>
            <a:xfrm>
              <a:off x="5589028" y="55176"/>
              <a:ext cx="203308" cy="184825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楕円 8">
              <a:extLst>
                <a:ext uri="{FF2B5EF4-FFF2-40B4-BE49-F238E27FC236}">
                  <a16:creationId xmlns:a16="http://schemas.microsoft.com/office/drawing/2014/main" id="{15DC5079-60AB-5659-EEA0-E17BC42AB426}"/>
                </a:ext>
              </a:extLst>
            </p:cNvPr>
            <p:cNvSpPr/>
            <p:nvPr/>
          </p:nvSpPr>
          <p:spPr>
            <a:xfrm>
              <a:off x="6120806" y="55176"/>
              <a:ext cx="203308" cy="184825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7308373A-625F-3587-10F0-EAE7EF3BB7F2}"/>
                </a:ext>
              </a:extLst>
            </p:cNvPr>
            <p:cNvSpPr/>
            <p:nvPr/>
          </p:nvSpPr>
          <p:spPr>
            <a:xfrm>
              <a:off x="6595762" y="55176"/>
              <a:ext cx="203308" cy="184825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E2794E-4507-8D29-256D-836318D18A64}"/>
              </a:ext>
            </a:extLst>
          </p:cNvPr>
          <p:cNvSpPr txBox="1"/>
          <p:nvPr/>
        </p:nvSpPr>
        <p:spPr>
          <a:xfrm>
            <a:off x="1703670" y="1002978"/>
            <a:ext cx="57366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頭皮が硬く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なると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+mn-ea"/>
              </a:rPr>
              <a:t>…</a:t>
            </a:r>
          </a:p>
          <a:p>
            <a:r>
              <a:rPr lang="ja-JP" altLang="en-US" sz="2400" b="1" dirty="0">
                <a:solidFill>
                  <a:srgbClr val="000000"/>
                </a:solidFill>
                <a:latin typeface="+mn-ea"/>
              </a:rPr>
              <a:t>　⇒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皮膚を引っ張り上げる</a:t>
            </a:r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筋肉が衰える</a:t>
            </a:r>
            <a:endParaRPr lang="en-US" altLang="ja-JP" sz="2400" b="1" i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ja-JP" altLang="en-US" sz="2400" b="1" dirty="0">
                <a:solidFill>
                  <a:srgbClr val="000000"/>
                </a:solidFill>
                <a:latin typeface="+mn-ea"/>
              </a:rPr>
              <a:t>　　⇒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顔の筋肉からも</a:t>
            </a:r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柔軟性が失われる</a:t>
            </a:r>
            <a:endParaRPr lang="en-US" altLang="ja-JP" sz="2400" b="1" i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ja-JP" altLang="en-US" sz="2400" b="1" dirty="0">
                <a:solidFill>
                  <a:srgbClr val="000000"/>
                </a:solidFill>
                <a:latin typeface="+mn-ea"/>
              </a:rPr>
              <a:t>　　　⇒</a:t>
            </a:r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たるみやシワ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を引き起こす</a:t>
            </a:r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</p:txBody>
      </p:sp>
      <p:pic>
        <p:nvPicPr>
          <p:cNvPr id="3076" name="Picture 4" descr="日々の生活習慣で側頭部の筋肉が硬く縮まると、顔が横に大きく広がり、目やあご周辺の筋肉が緊張状態に。頭皮もカチコチになっているため、顔の皮膚を引き上げる力が低下する。これらの硬直をほぐすことが、たるんだ顔のハリを取り戻す近道に！">
            <a:extLst>
              <a:ext uri="{FF2B5EF4-FFF2-40B4-BE49-F238E27FC236}">
                <a16:creationId xmlns:a16="http://schemas.microsoft.com/office/drawing/2014/main" id="{BC62B112-BD70-E169-4C9E-4303D4B32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81" y="2572638"/>
            <a:ext cx="5063188" cy="35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D61C2E6-B09F-6FDF-0002-66C2CD9EAEC1}"/>
              </a:ext>
            </a:extLst>
          </p:cNvPr>
          <p:cNvSpPr txBox="1"/>
          <p:nvPr/>
        </p:nvSpPr>
        <p:spPr>
          <a:xfrm>
            <a:off x="5362194" y="3211062"/>
            <a:ext cx="35652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特に</a:t>
            </a:r>
            <a:r>
              <a:rPr lang="ja-JP" altLang="en-US" sz="2400" b="1" i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スマホ使用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による</a:t>
            </a:r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姿勢の悪化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で</a:t>
            </a:r>
            <a:r>
              <a:rPr lang="en-US" altLang="ja-JP" sz="2400" b="1" i="0" dirty="0">
                <a:solidFill>
                  <a:srgbClr val="000000"/>
                </a:solidFill>
                <a:effectLst/>
                <a:latin typeface="+mn-ea"/>
              </a:rPr>
              <a:t>…</a:t>
            </a:r>
          </a:p>
          <a:p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背骨周りが硬く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なる人が</a:t>
            </a:r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多く、首からつながる</a:t>
            </a:r>
            <a:endParaRPr lang="en-US" altLang="ja-JP" sz="2400" b="1" i="0" dirty="0">
              <a:solidFill>
                <a:srgbClr val="000000"/>
              </a:solidFill>
              <a:effectLst/>
              <a:latin typeface="+mn-ea"/>
            </a:endParaRPr>
          </a:p>
          <a:p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頭のコリが悪化</a:t>
            </a:r>
            <a:r>
              <a:rPr lang="ja-JP" altLang="en-US" sz="2400" b="1" i="0" dirty="0">
                <a:solidFill>
                  <a:srgbClr val="000000"/>
                </a:solidFill>
                <a:effectLst/>
                <a:latin typeface="+mn-ea"/>
              </a:rPr>
              <a:t>します！</a:t>
            </a:r>
            <a:endParaRPr lang="ja-JP" altLang="en-US" sz="2400" dirty="0">
              <a:latin typeface="+mn-ea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84EC95C-FB76-0136-6B22-ED331B9F301E}"/>
              </a:ext>
            </a:extLst>
          </p:cNvPr>
          <p:cNvSpPr txBox="1">
            <a:spLocks/>
          </p:cNvSpPr>
          <p:nvPr/>
        </p:nvSpPr>
        <p:spPr>
          <a:xfrm>
            <a:off x="293597" y="6166297"/>
            <a:ext cx="8624236" cy="64552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b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頭皮が</a:t>
            </a:r>
            <a:r>
              <a:rPr lang="en-US" altLang="ja-JP" sz="3600" b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1mm</a:t>
            </a:r>
            <a:r>
              <a:rPr lang="ja-JP" altLang="en-US" sz="3600" b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たるむと、顔が</a:t>
            </a:r>
            <a:r>
              <a:rPr lang="en-US" altLang="ja-JP" sz="3600" b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1cm</a:t>
            </a:r>
            <a:r>
              <a:rPr lang="ja-JP" altLang="en-US" sz="3600" b="0">
                <a:solidFill>
                  <a:schemeClr val="bg1"/>
                </a:solidFill>
                <a:effectLst/>
                <a:latin typeface="Lato" panose="020F0502020204030203" pitchFamily="34" charset="0"/>
              </a:rPr>
              <a:t>もたるむ</a:t>
            </a:r>
            <a:endParaRPr lang="ja-JP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034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5C7E579-7B5E-491F-F49F-6F2096D1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2050" name="Picture 2" descr="頭皮と額は同じように動きますか？">
            <a:extLst>
              <a:ext uri="{FF2B5EF4-FFF2-40B4-BE49-F238E27FC236}">
                <a16:creationId xmlns:a16="http://schemas.microsoft.com/office/drawing/2014/main" id="{D5FD4E55-0529-E5EB-3FDF-866A39FD7A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8" t="37447" r="13868" b="8173"/>
          <a:stretch/>
        </p:blipFill>
        <p:spPr bwMode="auto">
          <a:xfrm>
            <a:off x="5103472" y="4617440"/>
            <a:ext cx="3856421" cy="196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頭頂部はつまめますか？">
            <a:extLst>
              <a:ext uri="{FF2B5EF4-FFF2-40B4-BE49-F238E27FC236}">
                <a16:creationId xmlns:a16="http://schemas.microsoft.com/office/drawing/2014/main" id="{165CE1EB-630D-AFC3-CB18-D72A951790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30" t="12893" r="7557" b="7628"/>
          <a:stretch/>
        </p:blipFill>
        <p:spPr bwMode="auto">
          <a:xfrm>
            <a:off x="6911993" y="1256411"/>
            <a:ext cx="1766685" cy="227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53A58AA-BE27-6FE3-B615-5A5061DBB931}"/>
              </a:ext>
            </a:extLst>
          </p:cNvPr>
          <p:cNvGrpSpPr/>
          <p:nvPr/>
        </p:nvGrpSpPr>
        <p:grpSpPr>
          <a:xfrm>
            <a:off x="1809550" y="136237"/>
            <a:ext cx="1434165" cy="697518"/>
            <a:chOff x="1809550" y="136237"/>
            <a:chExt cx="1434165" cy="697518"/>
          </a:xfrm>
        </p:grpSpPr>
        <p:sp>
          <p:nvSpPr>
            <p:cNvPr id="4" name="吹き出し: 円形 3">
              <a:extLst>
                <a:ext uri="{FF2B5EF4-FFF2-40B4-BE49-F238E27FC236}">
                  <a16:creationId xmlns:a16="http://schemas.microsoft.com/office/drawing/2014/main" id="{4F2F0B75-A138-B638-FD7E-46934A84A12B}"/>
                </a:ext>
              </a:extLst>
            </p:cNvPr>
            <p:cNvSpPr/>
            <p:nvPr/>
          </p:nvSpPr>
          <p:spPr>
            <a:xfrm rot="20908507">
              <a:off x="1809550" y="136237"/>
              <a:ext cx="1434165" cy="697518"/>
            </a:xfrm>
            <a:prstGeom prst="wedgeEllipseCallout">
              <a:avLst>
                <a:gd name="adj1" fmla="val 47233"/>
                <a:gd name="adj2" fmla="val 53012"/>
              </a:avLst>
            </a:prstGeom>
            <a:solidFill>
              <a:srgbClr val="FF93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8726C4B-5C3E-8F15-36F5-6E437AE5C4AF}"/>
                </a:ext>
              </a:extLst>
            </p:cNvPr>
            <p:cNvSpPr txBox="1"/>
            <p:nvPr/>
          </p:nvSpPr>
          <p:spPr>
            <a:xfrm rot="21081230">
              <a:off x="1972634" y="254163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2400" b="1" dirty="0">
                  <a:solidFill>
                    <a:schemeClr val="bg1"/>
                  </a:solidFill>
                </a:rPr>
                <a:t>簡単♪</a:t>
              </a: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77FB518-2B8E-10BC-BEEA-766491BF4A79}"/>
              </a:ext>
            </a:extLst>
          </p:cNvPr>
          <p:cNvSpPr txBox="1"/>
          <p:nvPr/>
        </p:nvSpPr>
        <p:spPr>
          <a:xfrm>
            <a:off x="3518322" y="211714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b="1" dirty="0">
                <a:solidFill>
                  <a:srgbClr val="FF5050"/>
                </a:solidFill>
              </a:rPr>
              <a:t>頭皮チェック！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A33E62A-4492-4FEE-25C7-C840953F0224}"/>
              </a:ext>
            </a:extLst>
          </p:cNvPr>
          <p:cNvSpPr txBox="1"/>
          <p:nvPr/>
        </p:nvSpPr>
        <p:spPr>
          <a:xfrm>
            <a:off x="244027" y="1256411"/>
            <a:ext cx="4802918" cy="523220"/>
          </a:xfrm>
          <a:prstGeom prst="rect">
            <a:avLst/>
          </a:prstGeom>
          <a:solidFill>
            <a:srgbClr val="FFC1C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b="1" dirty="0"/>
              <a:t>☑　頭頂部はつまめますか？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D2818E-8F38-4D07-F318-1891C23D8160}"/>
              </a:ext>
            </a:extLst>
          </p:cNvPr>
          <p:cNvSpPr txBox="1"/>
          <p:nvPr/>
        </p:nvSpPr>
        <p:spPr>
          <a:xfrm>
            <a:off x="244027" y="2008720"/>
            <a:ext cx="655019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頭頂部辺りを親指と人差し指でつまんでみます。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ja-JP" altLang="en-US" sz="2000" b="1" dirty="0"/>
              <a:t>　◎ わずかでも皮膚が寄ればＯＫ！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ja-JP" altLang="en-US" sz="2000" b="1" dirty="0"/>
              <a:t>　</a:t>
            </a:r>
            <a:r>
              <a:rPr kumimoji="1" lang="ja-JP" alt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✖ まったくつまめないなら、頭頂部のコリに要注意！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516FF8F-356D-77D9-8583-AF35A48B80D1}"/>
              </a:ext>
            </a:extLst>
          </p:cNvPr>
          <p:cNvSpPr txBox="1"/>
          <p:nvPr/>
        </p:nvSpPr>
        <p:spPr>
          <a:xfrm>
            <a:off x="244027" y="3972203"/>
            <a:ext cx="6598281" cy="523220"/>
          </a:xfrm>
          <a:prstGeom prst="rect">
            <a:avLst/>
          </a:prstGeom>
          <a:solidFill>
            <a:srgbClr val="FFC1C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b="1" dirty="0"/>
              <a:t>☑　頭皮と額は同じように動きますか？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9931B53-64CD-D266-CC88-A9DAD1CC3BE9}"/>
              </a:ext>
            </a:extLst>
          </p:cNvPr>
          <p:cNvSpPr txBox="1"/>
          <p:nvPr/>
        </p:nvSpPr>
        <p:spPr>
          <a:xfrm>
            <a:off x="244027" y="4746289"/>
            <a:ext cx="48125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頭に両手に指を当て動かします。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ja-JP" altLang="en-US" sz="2000" b="1" dirty="0"/>
              <a:t>次に額も同じように動かします。</a:t>
            </a:r>
            <a:endParaRPr kumimoji="1" lang="en-US" altLang="ja-JP" sz="2000" b="1" dirty="0"/>
          </a:p>
          <a:p>
            <a:endParaRPr kumimoji="1" lang="en-US" altLang="ja-JP" sz="2000" b="1" dirty="0"/>
          </a:p>
          <a:p>
            <a:r>
              <a:rPr kumimoji="1" lang="ja-JP" altLang="en-US" sz="2000" b="1" dirty="0"/>
              <a:t>　</a:t>
            </a:r>
            <a:r>
              <a:rPr kumimoji="1" lang="ja-JP" alt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✖ 額の動き方に比べて、頭皮の動きが</a:t>
            </a:r>
            <a:endParaRPr kumimoji="1" lang="en-US" altLang="ja-JP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悪ければ、頭皮が硬くなっている</a:t>
            </a:r>
          </a:p>
        </p:txBody>
      </p:sp>
    </p:spTree>
    <p:extLst>
      <p:ext uri="{BB962C8B-B14F-4D97-AF65-F5344CB8AC3E}">
        <p14:creationId xmlns:p14="http://schemas.microsoft.com/office/powerpoint/2010/main" val="331847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AA0BB14-2741-61FF-8D3A-F2F5A024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5122" name="Picture 2" descr="そもそも頭が凝ってしまう原因は？">
            <a:extLst>
              <a:ext uri="{FF2B5EF4-FFF2-40B4-BE49-F238E27FC236}">
                <a16:creationId xmlns:a16="http://schemas.microsoft.com/office/drawing/2014/main" id="{9A051698-9A9A-0D4B-E536-9FD1464B9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" t="14756" r="2842" b="4819"/>
          <a:stretch/>
        </p:blipFill>
        <p:spPr bwMode="auto">
          <a:xfrm>
            <a:off x="279131" y="1283077"/>
            <a:ext cx="8624236" cy="490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9338C5B-86A7-FB66-1F82-89B135D6D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399" y="253201"/>
            <a:ext cx="44577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61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7DEED8-3324-AE84-5551-D84F442DE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3200" dirty="0"/>
              <a:t>頭のコリが起こるメカニズム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7EC036A-416A-39B3-A87A-61EE66CDD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04" y="885528"/>
            <a:ext cx="8015591" cy="590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47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雲 3">
            <a:extLst>
              <a:ext uri="{FF2B5EF4-FFF2-40B4-BE49-F238E27FC236}">
                <a16:creationId xmlns:a16="http://schemas.microsoft.com/office/drawing/2014/main" id="{47E4E5E4-2B1F-D2B9-F381-7B6E73CC68D2}"/>
              </a:ext>
            </a:extLst>
          </p:cNvPr>
          <p:cNvSpPr/>
          <p:nvPr/>
        </p:nvSpPr>
        <p:spPr>
          <a:xfrm rot="304000">
            <a:off x="5154369" y="67165"/>
            <a:ext cx="2541070" cy="935869"/>
          </a:xfrm>
          <a:prstGeom prst="cloud">
            <a:avLst/>
          </a:prstGeom>
          <a:solidFill>
            <a:schemeClr val="bg2">
              <a:lumMod val="9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27DEED8-3324-AE84-5551-D84F442DE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老け顔に見える “</a:t>
            </a:r>
            <a:r>
              <a:rPr lang="ja-JP" altLang="en-US" dirty="0">
                <a:solidFill>
                  <a:srgbClr val="C00000"/>
                </a:solidFill>
              </a:rPr>
              <a:t>３</a:t>
            </a:r>
            <a:r>
              <a:rPr kumimoji="1" lang="ja-JP" altLang="en-US" dirty="0">
                <a:solidFill>
                  <a:srgbClr val="C00000"/>
                </a:solidFill>
              </a:rPr>
              <a:t>大たるみ</a:t>
            </a:r>
            <a:r>
              <a:rPr kumimoji="1" lang="ja-JP" altLang="en-US" dirty="0"/>
              <a:t>”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E435CD-A414-6F69-50BA-EEE2D17EE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r="7537"/>
          <a:stretch/>
        </p:blipFill>
        <p:spPr bwMode="auto">
          <a:xfrm>
            <a:off x="3301797" y="1306208"/>
            <a:ext cx="2695074" cy="36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BBA7776-7718-7E7F-42B3-64E79EC8D029}"/>
              </a:ext>
            </a:extLst>
          </p:cNvPr>
          <p:cNvSpPr txBox="1"/>
          <p:nvPr/>
        </p:nvSpPr>
        <p:spPr>
          <a:xfrm>
            <a:off x="1856602" y="5120269"/>
            <a:ext cx="305724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③</a:t>
            </a:r>
            <a:r>
              <a:rPr kumimoji="1"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フェイスライン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3814ACE-F490-2163-0B5B-2FE9564FDFE8}"/>
              </a:ext>
            </a:extLst>
          </p:cNvPr>
          <p:cNvSpPr txBox="1"/>
          <p:nvPr/>
        </p:nvSpPr>
        <p:spPr>
          <a:xfrm>
            <a:off x="2065354" y="5736673"/>
            <a:ext cx="6893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i="0" dirty="0">
                <a:solidFill>
                  <a:srgbClr val="000000"/>
                </a:solidFill>
                <a:effectLst/>
                <a:latin typeface="+mn-ea"/>
              </a:rPr>
              <a:t>猫背などが原因で顔全体を前から後ろに引き上げる力が低下し、顔全体の筋肉が下がる。顎や口元がゆるみ、二重あごの原因にも。</a:t>
            </a:r>
            <a:endParaRPr lang="ja-JP" altLang="en-US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AB68991-BB12-4857-B5C8-8ED43C554725}"/>
              </a:ext>
            </a:extLst>
          </p:cNvPr>
          <p:cNvSpPr txBox="1"/>
          <p:nvPr/>
        </p:nvSpPr>
        <p:spPr>
          <a:xfrm>
            <a:off x="6441349" y="2012253"/>
            <a:ext cx="1980029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②</a:t>
            </a:r>
            <a:r>
              <a:rPr kumimoji="1" lang="ja-JP" alt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目の周り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695CA2F-533B-5E92-6F95-FB051B6E7573}"/>
              </a:ext>
            </a:extLst>
          </p:cNvPr>
          <p:cNvSpPr txBox="1"/>
          <p:nvPr/>
        </p:nvSpPr>
        <p:spPr>
          <a:xfrm>
            <a:off x="5927065" y="2595656"/>
            <a:ext cx="32169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スマホなどで目を酷使すると、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上まぶたがたるんでまぶたを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引き上げる力が低下。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目尻のシワの原因に。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583308-FC8B-B1C5-1BBE-CBA035A27BC2}"/>
              </a:ext>
            </a:extLst>
          </p:cNvPr>
          <p:cNvSpPr txBox="1"/>
          <p:nvPr/>
        </p:nvSpPr>
        <p:spPr>
          <a:xfrm>
            <a:off x="259882" y="1326664"/>
            <a:ext cx="2339102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①</a:t>
            </a:r>
            <a:r>
              <a:rPr kumimoji="1" lang="ja-JP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ほうれい線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677A4B7-F114-101A-E906-3DBE57158D61}"/>
              </a:ext>
            </a:extLst>
          </p:cNvPr>
          <p:cNvSpPr txBox="1"/>
          <p:nvPr/>
        </p:nvSpPr>
        <p:spPr>
          <a:xfrm>
            <a:off x="0" y="1899988"/>
            <a:ext cx="33852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マスクの着用などで頬や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口元の動きが悪くなるため、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頬が下がってたるみ、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その境目がほうれい線に。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+mn-ea"/>
              </a:rPr>
              <a:t>口角も下がり、より老け顔に。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31559678-44D3-3CA5-34FB-BFC12FAA88DC}"/>
              </a:ext>
            </a:extLst>
          </p:cNvPr>
          <p:cNvSpPr/>
          <p:nvPr/>
        </p:nvSpPr>
        <p:spPr>
          <a:xfrm rot="1868749">
            <a:off x="4187528" y="3510562"/>
            <a:ext cx="211756" cy="73152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65A85979-5360-5B6C-FDF6-9E4D897B6ECF}"/>
              </a:ext>
            </a:extLst>
          </p:cNvPr>
          <p:cNvSpPr/>
          <p:nvPr/>
        </p:nvSpPr>
        <p:spPr>
          <a:xfrm rot="19985331">
            <a:off x="4888569" y="3508960"/>
            <a:ext cx="211756" cy="73152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B0B75A4A-E97D-1A1C-E5F8-148A95A7CAA4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598984" y="1588274"/>
            <a:ext cx="1581104" cy="23514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FAD14AA8-A2ED-AD9B-BE0C-992FE28A8994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598984" y="1588274"/>
            <a:ext cx="2314865" cy="21276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楕円 20">
            <a:extLst>
              <a:ext uri="{FF2B5EF4-FFF2-40B4-BE49-F238E27FC236}">
                <a16:creationId xmlns:a16="http://schemas.microsoft.com/office/drawing/2014/main" id="{81FAD2A4-1DD3-40B9-1301-0C1D06BEBB32}"/>
              </a:ext>
            </a:extLst>
          </p:cNvPr>
          <p:cNvSpPr/>
          <p:nvPr/>
        </p:nvSpPr>
        <p:spPr>
          <a:xfrm>
            <a:off x="3812144" y="2854808"/>
            <a:ext cx="722556" cy="478976"/>
          </a:xfrm>
          <a:prstGeom prst="ellipse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33E565C7-37AA-483D-5A7D-DFFF7592D4BF}"/>
              </a:ext>
            </a:extLst>
          </p:cNvPr>
          <p:cNvSpPr/>
          <p:nvPr/>
        </p:nvSpPr>
        <p:spPr>
          <a:xfrm>
            <a:off x="4734488" y="2842953"/>
            <a:ext cx="722556" cy="478976"/>
          </a:xfrm>
          <a:prstGeom prst="ellipse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38973872-FD7D-E940-F0C8-1F8340A190E9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283181" y="2273863"/>
            <a:ext cx="2158168" cy="654163"/>
          </a:xfrm>
          <a:prstGeom prst="straightConnector1">
            <a:avLst/>
          </a:prstGeom>
          <a:ln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B8D5BCD9-5F76-37CC-481B-0238B1CECB4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207359" y="2273863"/>
            <a:ext cx="1233990" cy="869056"/>
          </a:xfrm>
          <a:prstGeom prst="straightConnector1">
            <a:avLst/>
          </a:prstGeom>
          <a:ln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楕円 36">
            <a:extLst>
              <a:ext uri="{FF2B5EF4-FFF2-40B4-BE49-F238E27FC236}">
                <a16:creationId xmlns:a16="http://schemas.microsoft.com/office/drawing/2014/main" id="{CA1F02D0-D0D6-3BD9-742F-20CEBE63184C}"/>
              </a:ext>
            </a:extLst>
          </p:cNvPr>
          <p:cNvSpPr/>
          <p:nvPr/>
        </p:nvSpPr>
        <p:spPr>
          <a:xfrm>
            <a:off x="3910519" y="4154922"/>
            <a:ext cx="1459149" cy="47897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9A8D7857-85FD-CCC4-9DD9-99BA1A858AA0}"/>
              </a:ext>
            </a:extLst>
          </p:cNvPr>
          <p:cNvCxnSpPr>
            <a:cxnSpLocks/>
          </p:cNvCxnSpPr>
          <p:nvPr/>
        </p:nvCxnSpPr>
        <p:spPr>
          <a:xfrm flipV="1">
            <a:off x="2839253" y="4484451"/>
            <a:ext cx="1695447" cy="63581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92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7DEED8-3324-AE84-5551-D84F442DE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2800" dirty="0"/>
              <a:t>だから</a:t>
            </a:r>
            <a:r>
              <a:rPr lang="ja-JP" altLang="en-US" sz="2800" dirty="0"/>
              <a:t>、</a:t>
            </a:r>
            <a:r>
              <a:rPr lang="ja-JP" altLang="en-US" sz="3200" b="1" i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頭皮の筋肉をほぐせば</a:t>
            </a:r>
            <a:r>
              <a:rPr lang="en-US" altLang="ja-JP" sz="2800" b="1" i="0" dirty="0">
                <a:effectLst/>
                <a:latin typeface="Lato" panose="020F0502020204030203" pitchFamily="34" charset="0"/>
              </a:rPr>
              <a:t>…</a:t>
            </a:r>
            <a:endParaRPr kumimoji="1" lang="ja-JP" altLang="en-US" sz="28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09E4A61-6D21-105E-3CA6-F258CC0EF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97" y="3960377"/>
            <a:ext cx="3677639" cy="243404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45DE827-45C2-8FB4-1488-323B5DB6945C}"/>
              </a:ext>
            </a:extLst>
          </p:cNvPr>
          <p:cNvSpPr txBox="1"/>
          <p:nvPr/>
        </p:nvSpPr>
        <p:spPr>
          <a:xfrm>
            <a:off x="137913" y="1086072"/>
            <a:ext cx="886817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i="0" dirty="0">
                <a:solidFill>
                  <a:srgbClr val="3A3226"/>
                </a:solidFill>
                <a:effectLst/>
                <a:latin typeface="-apple-system"/>
              </a:rPr>
              <a:t>⇒　帽状腱膜が緩む</a:t>
            </a:r>
            <a:endParaRPr lang="en-US" altLang="ja-JP" sz="2800" b="1" i="0" dirty="0">
              <a:solidFill>
                <a:srgbClr val="3A3226"/>
              </a:solidFill>
              <a:effectLst/>
              <a:latin typeface="-apple-system"/>
            </a:endParaRPr>
          </a:p>
          <a:p>
            <a:r>
              <a:rPr lang="ja-JP" altLang="en-US" sz="2800" b="1" i="0" dirty="0">
                <a:solidFill>
                  <a:srgbClr val="3A3226"/>
                </a:solidFill>
                <a:effectLst/>
                <a:latin typeface="-apple-system"/>
              </a:rPr>
              <a:t>⇒　頭部や顔の筋肉もスムースに伸縮</a:t>
            </a:r>
            <a:r>
              <a:rPr lang="ja-JP" altLang="en-US" sz="2800" b="1" dirty="0">
                <a:solidFill>
                  <a:srgbClr val="3A3226"/>
                </a:solidFill>
                <a:latin typeface="-apple-system"/>
              </a:rPr>
              <a:t>する</a:t>
            </a:r>
            <a:endParaRPr lang="en-US" altLang="ja-JP" sz="2800" b="1" i="0" dirty="0">
              <a:solidFill>
                <a:srgbClr val="3A3226"/>
              </a:solidFill>
              <a:effectLst/>
              <a:latin typeface="-apple-system"/>
            </a:endParaRPr>
          </a:p>
          <a:p>
            <a:r>
              <a:rPr lang="ja-JP" altLang="en-US" sz="2800" b="1" dirty="0">
                <a:solidFill>
                  <a:srgbClr val="3A3226"/>
                </a:solidFill>
                <a:latin typeface="-apple-system"/>
              </a:rPr>
              <a:t>⇒　</a:t>
            </a:r>
            <a:r>
              <a:rPr lang="ja-JP" altLang="en-US" sz="2800" b="1" i="0" dirty="0">
                <a:solidFill>
                  <a:srgbClr val="3A3226"/>
                </a:solidFill>
                <a:effectLst/>
                <a:latin typeface="-apple-system"/>
              </a:rPr>
              <a:t>筋肉がシュッと引き上がる</a:t>
            </a:r>
            <a:endParaRPr lang="en-US" altLang="ja-JP" sz="2800" b="1" i="0" dirty="0">
              <a:solidFill>
                <a:srgbClr val="3A3226"/>
              </a:solidFill>
              <a:effectLst/>
              <a:latin typeface="-apple-system"/>
            </a:endParaRPr>
          </a:p>
          <a:p>
            <a:r>
              <a:rPr lang="ja-JP" altLang="en-US" sz="2800" b="1" dirty="0">
                <a:solidFill>
                  <a:srgbClr val="3A3226"/>
                </a:solidFill>
                <a:latin typeface="-apple-system"/>
              </a:rPr>
              <a:t>⇒　</a:t>
            </a:r>
            <a:r>
              <a:rPr lang="ja-JP" altLang="en-US" sz="2800" b="1" i="0" dirty="0">
                <a:solidFill>
                  <a:srgbClr val="3A3226"/>
                </a:solidFill>
                <a:effectLst/>
                <a:latin typeface="-apple-system"/>
              </a:rPr>
              <a:t>フェイスラインを引き上げる　　　　</a:t>
            </a:r>
            <a:r>
              <a:rPr lang="ja-JP" altLang="en-US" sz="2800" b="1" dirty="0">
                <a:latin typeface="Lato" panose="020F0502020204030203" pitchFamily="34" charset="0"/>
              </a:rPr>
              <a:t>ので、</a:t>
            </a:r>
            <a:endParaRPr lang="en-US" altLang="ja-JP" sz="2800" b="1" dirty="0">
              <a:latin typeface="Lato" panose="020F0502020204030203" pitchFamily="34" charset="0"/>
            </a:endParaRPr>
          </a:p>
          <a:p>
            <a:endParaRPr lang="en-US" altLang="ja-JP" sz="2800" b="1" i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r>
              <a:rPr lang="ja-JP" altLang="en-US" sz="28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顔のしわ</a:t>
            </a:r>
            <a:r>
              <a:rPr lang="ja-JP" altLang="en-US" sz="2800" b="1" i="0" dirty="0">
                <a:latin typeface="Lato" panose="020F0502020204030203" pitchFamily="34" charset="0"/>
              </a:rPr>
              <a:t>・</a:t>
            </a:r>
            <a:r>
              <a:rPr lang="ja-JP" altLang="en-US" sz="28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たるみ</a:t>
            </a:r>
            <a:r>
              <a:rPr lang="ja-JP" altLang="en-US" sz="2800" b="1" dirty="0">
                <a:latin typeface="Lato" panose="020F0502020204030203" pitchFamily="34" charset="0"/>
              </a:rPr>
              <a:t>・</a:t>
            </a:r>
            <a:r>
              <a:rPr lang="ja-JP" altLang="en-US" sz="28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二重あご　</a:t>
            </a:r>
            <a:r>
              <a:rPr lang="ja-JP" altLang="en-US" sz="2800" b="1" i="0" dirty="0">
                <a:effectLst/>
                <a:latin typeface="Lato" panose="020F0502020204030203" pitchFamily="34" charset="0"/>
              </a:rPr>
              <a:t>が解消できるのです！</a:t>
            </a:r>
            <a:endParaRPr lang="ja-JP" altLang="en-US" sz="2800" b="1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C735966-C58B-0FAB-8082-10FD45A804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0" t="18072" r="34574"/>
          <a:stretch/>
        </p:blipFill>
        <p:spPr>
          <a:xfrm>
            <a:off x="5822372" y="3686679"/>
            <a:ext cx="2100039" cy="306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9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DCBF3A-1D9B-1C28-5D4F-FD066E73A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2400" dirty="0"/>
              <a:t>さらには</a:t>
            </a:r>
            <a:r>
              <a:rPr kumimoji="1" lang="en-US" altLang="ja-JP" sz="2400" dirty="0"/>
              <a:t>…</a:t>
            </a:r>
            <a:r>
              <a:rPr kumimoji="1" lang="ja-JP" altLang="en-US" sz="2400" dirty="0"/>
              <a:t>　</a:t>
            </a:r>
            <a:r>
              <a:rPr kumimoji="1" lang="ja-JP" altLang="en-US" sz="3200" dirty="0">
                <a:solidFill>
                  <a:srgbClr val="FF0066"/>
                </a:solidFill>
              </a:rPr>
              <a:t>幸せホルモンの分泌促進</a:t>
            </a:r>
            <a:r>
              <a:rPr kumimoji="1" lang="ja-JP" altLang="en-US" sz="2400" dirty="0"/>
              <a:t>も！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215C672-CF26-4E03-41C6-4D14EF9D3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779BCF-BE63-222F-F375-0F7170E62602}"/>
              </a:ext>
            </a:extLst>
          </p:cNvPr>
          <p:cNvSpPr txBox="1"/>
          <p:nvPr/>
        </p:nvSpPr>
        <p:spPr>
          <a:xfrm>
            <a:off x="259882" y="1032931"/>
            <a:ext cx="8624236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頭皮の筋肉をほぐせば</a:t>
            </a:r>
            <a:r>
              <a:rPr lang="en-US" altLang="ja-JP" sz="2000" b="1" i="0" dirty="0">
                <a:effectLst/>
                <a:latin typeface="Lato" panose="020F0502020204030203" pitchFamily="34" charset="0"/>
              </a:rPr>
              <a:t>…</a:t>
            </a:r>
            <a:r>
              <a:rPr lang="ja-JP" altLang="en-US" sz="2000" b="1" i="0" dirty="0">
                <a:effectLst/>
                <a:latin typeface="Lato" panose="020F0502020204030203" pitchFamily="34" charset="0"/>
              </a:rPr>
              <a:t>　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頭部や顔だけではなく、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endParaRPr lang="en-US" altLang="ja-JP" sz="2000" b="1" dirty="0">
              <a:latin typeface="Lato" panose="020F0502020204030203" pitchFamily="34" charset="0"/>
            </a:endParaRPr>
          </a:p>
          <a:p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＊全身の皮膚の</a:t>
            </a:r>
            <a:r>
              <a:rPr lang="ja-JP" altLang="en-US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コラーゲンやヒアルロン酸量を増やし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、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＊</a:t>
            </a:r>
            <a:r>
              <a:rPr lang="ja-JP" altLang="en-US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幸せホルモン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と言われる脳内物質（</a:t>
            </a:r>
            <a:r>
              <a:rPr lang="ja-JP" altLang="en-US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セロトニン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）の分泌を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　促し、</a:t>
            </a:r>
            <a:r>
              <a:rPr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全身に美容効果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をもたらします。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＊また、</a:t>
            </a:r>
            <a:r>
              <a:rPr lang="ja-JP" altLang="en-US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表情が明るく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なり、</a:t>
            </a:r>
            <a:r>
              <a:rPr lang="ja-JP" altLang="en-US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シミ・シワ・たるみも改善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され、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F0502020204030203" pitchFamily="34" charset="0"/>
            </a:endParaRPr>
          </a:p>
          <a:p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　本来の美しさが戻ります。</a:t>
            </a:r>
          </a:p>
          <a:p>
            <a:endParaRPr lang="ja-JP" altLang="en-US" sz="2400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FC686F9-411F-F2B4-5D00-A324EB48D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248" y="4622931"/>
            <a:ext cx="3142034" cy="2094533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3A68232-13DA-F0FD-70CB-F01BB227A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648" y="4048450"/>
            <a:ext cx="3212333" cy="27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161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7B5E37-BD34-BA25-9C50-831DE0E6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82" y="510139"/>
            <a:ext cx="8624236" cy="3474720"/>
          </a:xfrm>
        </p:spPr>
        <p:txBody>
          <a:bodyPr/>
          <a:lstStyle/>
          <a:p>
            <a:r>
              <a:rPr kumimoji="1" lang="ja-JP" altLang="en-US" sz="3600" dirty="0"/>
              <a:t>そして、</a:t>
            </a:r>
            <a:br>
              <a:rPr kumimoji="1" lang="en-US" altLang="ja-JP" sz="3600" dirty="0"/>
            </a:br>
            <a:br>
              <a:rPr kumimoji="1" lang="en-US" altLang="ja-JP" sz="3600" dirty="0"/>
            </a:br>
            <a:r>
              <a:rPr kumimoji="1" lang="ja-JP" altLang="en-US" sz="3600" dirty="0"/>
              <a:t>この 新かっさ“</a:t>
            </a:r>
            <a:r>
              <a:rPr lang="ja-JP" altLang="en-US" sz="4800" dirty="0">
                <a:solidFill>
                  <a:srgbClr val="6600CC"/>
                </a:solidFill>
                <a:latin typeface="+mn-lt"/>
                <a:ea typeface="+mn-ea"/>
                <a:cs typeface="+mn-cs"/>
              </a:rPr>
              <a:t>禅</a:t>
            </a:r>
            <a:r>
              <a:rPr kumimoji="1" lang="ja-JP" altLang="en-US" sz="3600" dirty="0"/>
              <a:t>”を使った施術法が</a:t>
            </a:r>
            <a:r>
              <a:rPr kumimoji="1" lang="en-US" altLang="ja-JP" sz="3600" dirty="0"/>
              <a:t>…</a:t>
            </a:r>
            <a:br>
              <a:rPr kumimoji="1" lang="en-US" altLang="ja-JP" sz="3600" dirty="0"/>
            </a:br>
            <a:br>
              <a:rPr kumimoji="1" lang="en-US" altLang="ja-JP" sz="3600" dirty="0"/>
            </a:br>
            <a:endParaRPr kumimoji="1" lang="ja-JP" altLang="en-US" sz="36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247B25F-AC5F-FBDE-507B-DD4798FA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24A82E-3BE5-ABD5-78FE-1C3CD5D8085C}"/>
              </a:ext>
            </a:extLst>
          </p:cNvPr>
          <p:cNvSpPr txBox="1"/>
          <p:nvPr/>
        </p:nvSpPr>
        <p:spPr>
          <a:xfrm>
            <a:off x="1375661" y="2901144"/>
            <a:ext cx="63926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UD デジタル 教科書体 N-R"/>
                <a:cs typeface="+mj-cs"/>
              </a:rPr>
              <a:t>かっさドライヘッドスパ</a:t>
            </a:r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55FA48-2B7A-919A-B228-588394A7C2EE}"/>
              </a:ext>
            </a:extLst>
          </p:cNvPr>
          <p:cNvSpPr txBox="1"/>
          <p:nvPr/>
        </p:nvSpPr>
        <p:spPr>
          <a:xfrm>
            <a:off x="7333707" y="3818831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です。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F1DDEF-D6B5-9832-7F81-77F0A526A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565" y="4465162"/>
            <a:ext cx="2318869" cy="156511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F763DA3-30EB-F403-68C9-1B60D1FE6ACF}"/>
              </a:ext>
            </a:extLst>
          </p:cNvPr>
          <p:cNvSpPr txBox="1"/>
          <p:nvPr/>
        </p:nvSpPr>
        <p:spPr>
          <a:xfrm>
            <a:off x="3946358" y="6310529"/>
            <a:ext cx="5057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施術法をちょっとだけお見せしましょう！</a:t>
            </a:r>
          </a:p>
        </p:txBody>
      </p:sp>
    </p:spTree>
    <p:extLst>
      <p:ext uri="{BB962C8B-B14F-4D97-AF65-F5344CB8AC3E}">
        <p14:creationId xmlns:p14="http://schemas.microsoft.com/office/powerpoint/2010/main" val="805209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40FC2F-4912-2A16-7799-D83082575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670" y="202131"/>
            <a:ext cx="7074323" cy="741145"/>
          </a:xfrm>
        </p:spPr>
        <p:txBody>
          <a:bodyPr/>
          <a:lstStyle/>
          <a:p>
            <a:r>
              <a:rPr lang="ja-JP" altLang="en-US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前頭筋・帽状腱膜を削る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280145-DBDE-AEF7-22F3-98FCBA9A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44A39-D9A9-4FE1-A229-3EB089AB8B16}" type="slidenum">
              <a:rPr kumimoji="1" lang="ja-JP" altLang="en-US" smtClean="0"/>
              <a:t>16</a:t>
            </a:fld>
            <a:endParaRPr kumimoji="1" lang="ja-JP" altLang="en-US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D0330B2-9F70-CE7D-0871-463D7911B260}"/>
              </a:ext>
            </a:extLst>
          </p:cNvPr>
          <p:cNvGrpSpPr/>
          <p:nvPr/>
        </p:nvGrpSpPr>
        <p:grpSpPr>
          <a:xfrm>
            <a:off x="259882" y="2464887"/>
            <a:ext cx="4995863" cy="4003675"/>
            <a:chOff x="2074068" y="2406750"/>
            <a:chExt cx="4995863" cy="4003675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A48028E9-2046-BD5F-6825-40413C40C2A5}"/>
                </a:ext>
              </a:extLst>
            </p:cNvPr>
            <p:cNvGrpSpPr/>
            <p:nvPr/>
          </p:nvGrpSpPr>
          <p:grpSpPr>
            <a:xfrm>
              <a:off x="2074068" y="2406750"/>
              <a:ext cx="4995863" cy="4003675"/>
              <a:chOff x="2074068" y="2406750"/>
              <a:chExt cx="4995863" cy="4003675"/>
            </a:xfrm>
          </p:grpSpPr>
          <p:pic>
            <p:nvPicPr>
              <p:cNvPr id="17" name="Picture 4">
                <a:extLst>
                  <a:ext uri="{FF2B5EF4-FFF2-40B4-BE49-F238E27FC236}">
                    <a16:creationId xmlns:a16="http://schemas.microsoft.com/office/drawing/2014/main" id="{DF7CE787-F8F5-B6ED-4722-E92AF7D18E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4068" y="2406750"/>
                <a:ext cx="4995863" cy="4003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AutoShape 88">
                <a:extLst>
                  <a:ext uri="{FF2B5EF4-FFF2-40B4-BE49-F238E27FC236}">
                    <a16:creationId xmlns:a16="http://schemas.microsoft.com/office/drawing/2014/main" id="{A6222F42-FF90-6B3A-E473-BEC8F70BF39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383881" y="4341913"/>
                <a:ext cx="258762" cy="238125"/>
              </a:xfrm>
              <a:prstGeom prst="flowChartConnector">
                <a:avLst/>
              </a:prstGeom>
              <a:pattFill prst="smGrid">
                <a:fgClr>
                  <a:srgbClr val="0000FF"/>
                </a:fgClr>
                <a:bgClr>
                  <a:schemeClr val="bg1"/>
                </a:bgClr>
              </a:pattFill>
              <a:ln w="28575" algn="ctr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9" name="Text Box 89">
                <a:extLst>
                  <a:ext uri="{FF2B5EF4-FFF2-40B4-BE49-F238E27FC236}">
                    <a16:creationId xmlns:a16="http://schemas.microsoft.com/office/drawing/2014/main" id="{3475B818-CFF3-90FB-CD57-1BB3165180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17193" y="4527650"/>
                <a:ext cx="593725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smGrid">
                      <a:fgClr>
                        <a:srgbClr val="FF3300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ja-JP" altLang="en-US" sz="1600" b="1" dirty="0">
                    <a:latin typeface="+mn-ea"/>
                  </a:rPr>
                  <a:t>百会</a:t>
                </a:r>
              </a:p>
            </p:txBody>
          </p:sp>
          <p:sp>
            <p:nvSpPr>
              <p:cNvPr id="20" name="AutoShape 127">
                <a:extLst>
                  <a:ext uri="{FF2B5EF4-FFF2-40B4-BE49-F238E27FC236}">
                    <a16:creationId xmlns:a16="http://schemas.microsoft.com/office/drawing/2014/main" id="{9E915205-FDB3-DD72-B509-45F6E38CDAA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388643" y="5035650"/>
                <a:ext cx="258763" cy="238125"/>
              </a:xfrm>
              <a:prstGeom prst="flowChartConnector">
                <a:avLst/>
              </a:prstGeom>
              <a:pattFill prst="smGrid">
                <a:fgClr>
                  <a:srgbClr val="FF3300"/>
                </a:fgClr>
                <a:bgClr>
                  <a:schemeClr val="bg1"/>
                </a:bgClr>
              </a:pattFill>
              <a:ln w="28575" algn="ctr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21" name="Text Box 128">
                <a:extLst>
                  <a:ext uri="{FF2B5EF4-FFF2-40B4-BE49-F238E27FC236}">
                    <a16:creationId xmlns:a16="http://schemas.microsoft.com/office/drawing/2014/main" id="{C88A3C4C-FFCB-6AEA-2F37-3C24B82661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20256" y="5218213"/>
                <a:ext cx="2436812" cy="581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smGrid">
                      <a:fgClr>
                        <a:srgbClr val="FF3300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ja-JP" altLang="en-US" sz="1600" b="1" dirty="0">
                    <a:latin typeface="+mn-ea"/>
                  </a:rPr>
                  <a:t>ＧＰ</a:t>
                </a:r>
              </a:p>
              <a:p>
                <a:pPr algn="ctr"/>
                <a:r>
                  <a:rPr lang="ja-JP" altLang="en-US" sz="1600" b="1" dirty="0">
                    <a:latin typeface="+mn-ea"/>
                  </a:rPr>
                  <a:t>（ゴールデンポイント）</a:t>
                </a:r>
              </a:p>
            </p:txBody>
          </p:sp>
        </p:grp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207AF3B8-B0F4-C577-75E1-360421693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871971" y="4501672"/>
              <a:ext cx="1282573" cy="314275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D9422AFB-CF25-953B-BBF8-398094934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168708" y="4501671"/>
              <a:ext cx="1282573" cy="314275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4C0671F6-00D8-480D-A630-C979FC3C9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570776" y="4475353"/>
              <a:ext cx="1282572" cy="314275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EF95B12A-DB68-4E5F-4EB6-CED43F992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2463519" y="4415556"/>
              <a:ext cx="1454803" cy="314275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9C1668E0-0171-089D-529F-9DFB026B2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5204579" y="4350331"/>
              <a:ext cx="1421492" cy="314275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EDD7105-347E-1E47-829A-16894041F960}"/>
              </a:ext>
            </a:extLst>
          </p:cNvPr>
          <p:cNvSpPr txBox="1"/>
          <p:nvPr/>
        </p:nvSpPr>
        <p:spPr>
          <a:xfrm>
            <a:off x="241300" y="1322615"/>
            <a:ext cx="87248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ja-JP" altLang="en-US" sz="28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・おでこの生え際（前頭筋）から</a:t>
            </a:r>
            <a:endParaRPr lang="en-US" altLang="ja-JP" sz="2800" b="1" i="0" dirty="0">
              <a:solidFill>
                <a:srgbClr val="252525"/>
              </a:solidFill>
              <a:effectLst/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ja-JP" altLang="en-US" sz="2800" b="1" i="0" dirty="0">
                <a:solidFill>
                  <a:srgbClr val="252525"/>
                </a:solidFill>
                <a:effectLst/>
                <a:latin typeface="Helvetica" panose="020B0604020202020204" pitchFamily="34" charset="0"/>
              </a:rPr>
              <a:t>　頭頂部へ（</a:t>
            </a:r>
            <a:r>
              <a:rPr kumimoji="1" lang="ja-JP" altLang="en-US" sz="2800" b="1" dirty="0">
                <a:solidFill>
                  <a:srgbClr val="252525"/>
                </a:solidFill>
                <a:latin typeface="Helvetica" panose="020B0604020202020204" pitchFamily="34" charset="0"/>
              </a:rPr>
              <a:t>帽状腱膜）を１ｃｍずつ削る　✖　３回</a:t>
            </a:r>
            <a:endParaRPr kumimoji="1" lang="ja-JP" altLang="en-US" sz="2800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9A28CF5-F5D2-9639-6264-FF72306E97BF}"/>
              </a:ext>
            </a:extLst>
          </p:cNvPr>
          <p:cNvSpPr txBox="1"/>
          <p:nvPr/>
        </p:nvSpPr>
        <p:spPr>
          <a:xfrm>
            <a:off x="1622075" y="38943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rgbClr val="0052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２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2453B4F-7C10-F814-E53D-9606E58FF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1419" y="101471"/>
            <a:ext cx="875599" cy="880021"/>
          </a:xfrm>
          <a:prstGeom prst="rect">
            <a:avLst/>
          </a:prstGeom>
        </p:spPr>
      </p:pic>
      <p:pic>
        <p:nvPicPr>
          <p:cNvPr id="33" name="Picture 6" descr="白髪を増やしたくないから【おうちで頭皮ケア】シャンプータイムをヘッドスパに！伊熊さん流テクを公開！ | ページ 5 / 5 | LEE">
            <a:extLst>
              <a:ext uri="{FF2B5EF4-FFF2-40B4-BE49-F238E27FC236}">
                <a16:creationId xmlns:a16="http://schemas.microsoft.com/office/drawing/2014/main" id="{60FB4D45-1D4E-875A-9F10-5EE6BF2C21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4" r="11495" b="15979"/>
          <a:stretch/>
        </p:blipFill>
        <p:spPr bwMode="auto">
          <a:xfrm>
            <a:off x="5341530" y="2823211"/>
            <a:ext cx="3571464" cy="315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24344B0B-94F9-FC54-D94E-F27A8A3A4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3619">
            <a:off x="3716246" y="3139507"/>
            <a:ext cx="1303833" cy="88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28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7B5E37-BD34-BA25-9C50-831DE0E6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5400" dirty="0">
                <a:solidFill>
                  <a:srgbClr val="6600CC"/>
                </a:solidFill>
                <a:latin typeface="+mn-lt"/>
                <a:ea typeface="+mn-ea"/>
                <a:cs typeface="+mn-cs"/>
              </a:rPr>
              <a:t>禅</a:t>
            </a:r>
            <a:r>
              <a:rPr kumimoji="1" lang="ja-JP" altLang="en-US" sz="4000" dirty="0"/>
              <a:t>”を使った施術例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247B25F-AC5F-FBDE-507B-DD4798FA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0684EEA-DAC9-F365-2A95-A53C6C240D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11"/>
          <a:stretch/>
        </p:blipFill>
        <p:spPr>
          <a:xfrm>
            <a:off x="-2120629" y="983709"/>
            <a:ext cx="6079787" cy="51435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D96DEE0-39C9-951C-111A-D1818A3C98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5" r="33723"/>
          <a:stretch/>
        </p:blipFill>
        <p:spPr>
          <a:xfrm>
            <a:off x="5252938" y="983709"/>
            <a:ext cx="3020438" cy="51435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897CD55-A17A-3C24-87AF-C8FD8D3FF3F8}"/>
              </a:ext>
            </a:extLst>
          </p:cNvPr>
          <p:cNvSpPr txBox="1"/>
          <p:nvPr/>
        </p:nvSpPr>
        <p:spPr>
          <a:xfrm>
            <a:off x="301972" y="6194933"/>
            <a:ext cx="8540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おでこの生え際（前頭筋）から頭頂部（</a:t>
            </a:r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帽状腱膜）</a:t>
            </a:r>
            <a:r>
              <a:rPr lang="ja-JP" altLang="en-US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へ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3709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7B5E37-BD34-BA25-9C50-831DE0E6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247B25F-AC5F-FBDE-507B-DD4798FA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921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7B5E37-BD34-BA25-9C50-831DE0E6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247B25F-AC5F-FBDE-507B-DD4798FA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197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7B5E37-BD34-BA25-9C50-831DE0E6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247B25F-AC5F-FBDE-507B-DD4798FA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145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C3BDFC0-99D8-FEB6-84A7-99CD316D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5122" name="Picture 2" descr="(c)Evgeny Atamanenko／shutterstock.com">
            <a:extLst>
              <a:ext uri="{FF2B5EF4-FFF2-40B4-BE49-F238E27FC236}">
                <a16:creationId xmlns:a16="http://schemas.microsoft.com/office/drawing/2014/main" id="{5B4A9C89-70FA-37FE-9CDD-7D31097A1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60" y="1910628"/>
            <a:ext cx="3201879" cy="249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A083EC5-EC35-5E41-716D-38F41C8CD54C}"/>
              </a:ext>
            </a:extLst>
          </p:cNvPr>
          <p:cNvSpPr txBox="1"/>
          <p:nvPr/>
        </p:nvSpPr>
        <p:spPr>
          <a:xfrm>
            <a:off x="429826" y="4714303"/>
            <a:ext cx="82488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特に、腱膜と筋肉のつなぎ目あたりが「こり」やすいので、</a:t>
            </a:r>
            <a:endParaRPr lang="en-US" altLang="ja-JP" sz="2400" b="1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</a:rPr>
              <a:t>動きにくくなって血流が悪く</a:t>
            </a:r>
            <a:r>
              <a:rPr lang="ja-JP" alt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なると</a:t>
            </a:r>
            <a:r>
              <a:rPr lang="en-US" altLang="ja-JP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…</a:t>
            </a:r>
          </a:p>
          <a:p>
            <a:r>
              <a:rPr lang="ja-JP" alt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表情筋が動きにくくなり、</a:t>
            </a:r>
            <a:endParaRPr lang="en-US" altLang="ja-JP" sz="2400" b="1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r>
              <a:rPr lang="ja-JP" alt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顔の色々なところに</a:t>
            </a:r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</a:rPr>
              <a:t>たるみ</a:t>
            </a:r>
            <a:r>
              <a:rPr lang="ja-JP" alt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や</a:t>
            </a:r>
            <a:r>
              <a:rPr lang="ja-JP" altLang="en-US" sz="2400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</a:rPr>
              <a:t>シワ</a:t>
            </a:r>
            <a:r>
              <a:rPr lang="ja-JP" alt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が起きる原因となります。</a:t>
            </a:r>
            <a:endParaRPr lang="ja-JP" altLang="en-US" sz="2400" b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7F3C61-5445-6CE3-55A0-25F87C0A7531}"/>
              </a:ext>
            </a:extLst>
          </p:cNvPr>
          <p:cNvSpPr txBox="1"/>
          <p:nvPr/>
        </p:nvSpPr>
        <p:spPr>
          <a:xfrm>
            <a:off x="429826" y="574037"/>
            <a:ext cx="82488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-apple-system"/>
                <a:ea typeface="UD デジタル 教科書体 N-R"/>
                <a:cs typeface="+mn-cs"/>
              </a:rPr>
              <a:t>ストレス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-apple-system"/>
                <a:ea typeface="UD デジタル 教科書体 N-R"/>
                <a:cs typeface="+mn-cs"/>
              </a:rPr>
              <a:t>や</a:t>
            </a:r>
            <a:r>
              <a:rPr kumimoji="0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-apple-system"/>
                <a:ea typeface="UD デジタル 教科書体 N-R"/>
                <a:cs typeface="+mn-cs"/>
              </a:rPr>
              <a:t>疲れ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-apple-system"/>
                <a:ea typeface="UD デジタル 教科書体 N-R"/>
                <a:cs typeface="+mn-cs"/>
              </a:rPr>
              <a:t>・</a:t>
            </a:r>
            <a:r>
              <a:rPr kumimoji="0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-apple-system"/>
                <a:ea typeface="UD デジタル 教科書体 N-R"/>
                <a:cs typeface="+mn-cs"/>
              </a:rPr>
              <a:t>緊張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-apple-system"/>
                <a:ea typeface="UD デジタル 教科書体 N-R"/>
                <a:cs typeface="+mn-cs"/>
              </a:rPr>
              <a:t>により、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-apple-system"/>
              <a:ea typeface="UD デジタル 教科書体 N-R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-apple-system"/>
                <a:ea typeface="UD デジタル 教科書体 N-R"/>
                <a:cs typeface="+mn-cs"/>
              </a:rPr>
              <a:t>血流やリンパの流れが悪くなると、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-apple-system"/>
              <a:ea typeface="UD デジタル 教科書体 N-R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-apple-system"/>
                <a:ea typeface="UD デジタル 教科書体 N-R"/>
                <a:cs typeface="+mn-cs"/>
              </a:rPr>
              <a:t>帽状腱膜が頭蓋骨に張り付いてほとんど動かなくなります。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992087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608E523-4167-71F0-3A3E-12D7B33A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CED9-36DD-46E5-AA41-58F86568ECEE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0FB24B5-2092-1BDB-3C8C-7F15EB2BAE5A}"/>
              </a:ext>
            </a:extLst>
          </p:cNvPr>
          <p:cNvSpPr txBox="1"/>
          <p:nvPr/>
        </p:nvSpPr>
        <p:spPr>
          <a:xfrm>
            <a:off x="220970" y="1207966"/>
            <a:ext cx="87771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後頭筋</a:t>
            </a:r>
            <a:r>
              <a:rPr lang="ja-JP" altLang="en-US" sz="2400" dirty="0">
                <a:latin typeface="+mn-ea"/>
              </a:rPr>
              <a:t>とは、</a:t>
            </a:r>
            <a:r>
              <a:rPr lang="ja-JP" altLang="en-US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後頭部の襟足</a:t>
            </a:r>
            <a:r>
              <a:rPr lang="ja-JP" altLang="en-US" sz="2400" dirty="0">
                <a:latin typeface="+mn-ea"/>
              </a:rPr>
              <a:t>辺りにある筋肉で、</a:t>
            </a:r>
            <a:endParaRPr lang="en-US" altLang="ja-JP" sz="2400" dirty="0">
              <a:latin typeface="+mn-ea"/>
            </a:endParaRPr>
          </a:p>
          <a:p>
            <a:r>
              <a:rPr lang="ja-JP" altLang="en-US" sz="2400" dirty="0">
                <a:latin typeface="+mn-ea"/>
              </a:rPr>
              <a:t>頭全体を覆う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帽状腱膜に付着</a:t>
            </a:r>
            <a:r>
              <a:rPr lang="ja-JP" altLang="en-US" sz="2400" dirty="0">
                <a:latin typeface="+mn-ea"/>
              </a:rPr>
              <a:t>し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頭皮を後ろに引っ張る</a:t>
            </a:r>
            <a:r>
              <a:rPr lang="ja-JP" altLang="en-US" sz="2400" dirty="0">
                <a:latin typeface="+mn-ea"/>
              </a:rPr>
              <a:t>筋肉です。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66BCB76-6C2E-7339-51C1-B8F8470B062E}"/>
              </a:ext>
            </a:extLst>
          </p:cNvPr>
          <p:cNvSpPr txBox="1"/>
          <p:nvPr/>
        </p:nvSpPr>
        <p:spPr>
          <a:xfrm>
            <a:off x="309926" y="2400111"/>
            <a:ext cx="3444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2800" b="1" i="0" dirty="0">
                <a:solidFill>
                  <a:srgbClr val="6600CC"/>
                </a:solidFill>
                <a:effectLst/>
                <a:latin typeface="じゅん 501"/>
              </a:rPr>
              <a:t>❖</a:t>
            </a:r>
            <a:r>
              <a:rPr lang="ja-JP" altLang="en-US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じゅん 501"/>
              </a:rPr>
              <a:t>後頭筋</a:t>
            </a:r>
            <a:r>
              <a:rPr lang="ja-JP" altLang="en-US" sz="2800" b="1" i="0" dirty="0">
                <a:effectLst/>
                <a:latin typeface="じゅん 501"/>
              </a:rPr>
              <a:t>が</a:t>
            </a:r>
            <a:r>
              <a:rPr lang="ja-JP" altLang="en-US" sz="2800" b="1" i="0" dirty="0">
                <a:solidFill>
                  <a:srgbClr val="C00000"/>
                </a:solidFill>
                <a:effectLst/>
                <a:latin typeface="じゅん 501"/>
              </a:rPr>
              <a:t>こる</a:t>
            </a:r>
            <a:r>
              <a:rPr lang="ja-JP" altLang="en-US" sz="2800" b="1" i="0" dirty="0">
                <a:effectLst/>
                <a:latin typeface="じゅん 501"/>
              </a:rPr>
              <a:t>原因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2848989-F9FE-7267-5570-7F9B6A276C8C}"/>
              </a:ext>
            </a:extLst>
          </p:cNvPr>
          <p:cNvSpPr txBox="1"/>
          <p:nvPr/>
        </p:nvSpPr>
        <p:spPr>
          <a:xfrm>
            <a:off x="309926" y="3057507"/>
            <a:ext cx="86103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i="0" dirty="0">
                <a:effectLst/>
                <a:latin typeface="+mn-ea"/>
              </a:rPr>
              <a:t>スマホやデスクワークで長時間首が前に突き出るうつむいた状態の姿勢で過ごすと、後頭部が引っ張られて固くなります。</a:t>
            </a:r>
            <a:br>
              <a:rPr lang="ja-JP" altLang="en-US" sz="2000" b="1" dirty="0">
                <a:latin typeface="+mn-ea"/>
              </a:rPr>
            </a:br>
            <a:r>
              <a:rPr lang="ja-JP" altLang="en-US" sz="2000" b="1" i="0" dirty="0">
                <a:effectLst/>
                <a:latin typeface="+mn-ea"/>
              </a:rPr>
              <a:t>また、眼精疲労がひどいと後頭筋がこりやすくなります。</a:t>
            </a:r>
            <a:endParaRPr lang="ja-JP" altLang="en-US" sz="2000" b="1" dirty="0">
              <a:latin typeface="+mn-ea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334E1E3-224E-DC87-4BF2-9FF751B866D5}"/>
              </a:ext>
            </a:extLst>
          </p:cNvPr>
          <p:cNvGrpSpPr/>
          <p:nvPr/>
        </p:nvGrpSpPr>
        <p:grpSpPr>
          <a:xfrm>
            <a:off x="259881" y="196536"/>
            <a:ext cx="8018357" cy="784884"/>
            <a:chOff x="259881" y="196536"/>
            <a:chExt cx="8018357" cy="784884"/>
          </a:xfrm>
        </p:grpSpPr>
        <p:sp>
          <p:nvSpPr>
            <p:cNvPr id="7" name="矢印: 五方向 6">
              <a:extLst>
                <a:ext uri="{FF2B5EF4-FFF2-40B4-BE49-F238E27FC236}">
                  <a16:creationId xmlns:a16="http://schemas.microsoft.com/office/drawing/2014/main" id="{63A839C4-8147-726F-8D53-17FFC52259B5}"/>
                </a:ext>
              </a:extLst>
            </p:cNvPr>
            <p:cNvSpPr/>
            <p:nvPr/>
          </p:nvSpPr>
          <p:spPr>
            <a:xfrm>
              <a:off x="259881" y="315871"/>
              <a:ext cx="8018357" cy="530947"/>
            </a:xfrm>
            <a:prstGeom prst="homePlat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15" name="思考の吹き出し: 雲形 14">
              <a:extLst>
                <a:ext uri="{FF2B5EF4-FFF2-40B4-BE49-F238E27FC236}">
                  <a16:creationId xmlns:a16="http://schemas.microsoft.com/office/drawing/2014/main" id="{F199314C-4266-FDE8-D43B-1EFDC499454C}"/>
                </a:ext>
              </a:extLst>
            </p:cNvPr>
            <p:cNvSpPr/>
            <p:nvPr/>
          </p:nvSpPr>
          <p:spPr>
            <a:xfrm>
              <a:off x="4659552" y="196536"/>
              <a:ext cx="2217903" cy="784884"/>
            </a:xfrm>
            <a:prstGeom prst="cloudCallout">
              <a:avLst>
                <a:gd name="adj1" fmla="val -9404"/>
                <a:gd name="adj2" fmla="val 3152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A047195-093B-7FD3-9E0C-495F792E6077}"/>
                </a:ext>
              </a:extLst>
            </p:cNvPr>
            <p:cNvSpPr txBox="1"/>
            <p:nvPr/>
          </p:nvSpPr>
          <p:spPr>
            <a:xfrm>
              <a:off x="309926" y="338853"/>
              <a:ext cx="781267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ja-JP" altLang="en-US" sz="2800" b="1" i="0" dirty="0">
                  <a:solidFill>
                    <a:srgbClr val="9B7131"/>
                  </a:solidFill>
                  <a:effectLst/>
                  <a:latin typeface="じゅん 501"/>
                </a:rPr>
                <a:t>フェイスラインのたるみは 後頭筋のコリ が原因</a:t>
              </a: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2FB2A8D-B7AB-80FC-9AAC-7E12076C64B3}"/>
              </a:ext>
            </a:extLst>
          </p:cNvPr>
          <p:cNvSpPr txBox="1"/>
          <p:nvPr/>
        </p:nvSpPr>
        <p:spPr>
          <a:xfrm>
            <a:off x="309925" y="4556390"/>
            <a:ext cx="55266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i="0" dirty="0">
                <a:solidFill>
                  <a:srgbClr val="6600CC"/>
                </a:solidFill>
                <a:effectLst/>
                <a:latin typeface="じゅん 501"/>
              </a:rPr>
              <a:t>❖</a:t>
            </a:r>
            <a:r>
              <a:rPr lang="ja-JP" altLang="en-US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じゅん 501"/>
              </a:rPr>
              <a:t>フェイスライン</a:t>
            </a:r>
            <a:r>
              <a:rPr lang="ja-JP" altLang="en-US" sz="2800" b="1" dirty="0">
                <a:latin typeface="じゅん 501"/>
              </a:rPr>
              <a:t>が</a:t>
            </a:r>
            <a:r>
              <a:rPr lang="ja-JP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じゅん 501"/>
              </a:rPr>
              <a:t>たるむ</a:t>
            </a:r>
            <a:r>
              <a:rPr lang="ja-JP" altLang="en-US" sz="2800" b="1" dirty="0">
                <a:latin typeface="じゅん 501"/>
              </a:rPr>
              <a:t>原因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1CC3CFB-2E27-DCF9-F112-9B3D7C27DA48}"/>
              </a:ext>
            </a:extLst>
          </p:cNvPr>
          <p:cNvSpPr txBox="1"/>
          <p:nvPr/>
        </p:nvSpPr>
        <p:spPr>
          <a:xfrm>
            <a:off x="362602" y="5267158"/>
            <a:ext cx="84187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+mn-ea"/>
              </a:rPr>
              <a:t>後頭筋がこると後頭部から頭を引き上げる力が弱くなり、</a:t>
            </a:r>
            <a:endParaRPr lang="en-US" altLang="ja-JP" sz="2000" b="1" dirty="0">
              <a:latin typeface="+mn-ea"/>
            </a:endParaRPr>
          </a:p>
          <a:p>
            <a:r>
              <a:rPr lang="ja-JP" altLang="en-US" sz="2000" b="1" dirty="0">
                <a:latin typeface="+mn-ea"/>
              </a:rPr>
              <a:t>顔全体がたるみ、顔が大きく見えてしまいます。</a:t>
            </a:r>
            <a:br>
              <a:rPr lang="ja-JP" altLang="en-US" sz="2000" b="1" dirty="0">
                <a:latin typeface="+mn-ea"/>
              </a:rPr>
            </a:br>
            <a:r>
              <a:rPr lang="ja-JP" altLang="en-US" sz="2000" b="1" dirty="0">
                <a:latin typeface="+mn-ea"/>
              </a:rPr>
              <a:t>また、あごや口元がたるむと、あごが動かしづらくなり、</a:t>
            </a:r>
            <a:endParaRPr lang="en-US" altLang="ja-JP" sz="2000" b="1" dirty="0">
              <a:latin typeface="+mn-ea"/>
            </a:endParaRPr>
          </a:p>
          <a:p>
            <a:r>
              <a:rPr lang="ja-JP" altLang="en-US" sz="2000" b="1" dirty="0">
                <a:latin typeface="+mn-ea"/>
              </a:rPr>
              <a:t>リンパが詰まってむくんだり、あご下に肉がつき、二重あごの原因に。</a:t>
            </a:r>
          </a:p>
        </p:txBody>
      </p:sp>
      <p:pic>
        <p:nvPicPr>
          <p:cNvPr id="3074" name="Picture 2" descr="後頭筋コリ">
            <a:extLst>
              <a:ext uri="{FF2B5EF4-FFF2-40B4-BE49-F238E27FC236}">
                <a16:creationId xmlns:a16="http://schemas.microsoft.com/office/drawing/2014/main" id="{51C07354-A992-6992-FB9B-060620336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222" y="3565338"/>
            <a:ext cx="1810862" cy="252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765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1">
      <a:majorFont>
        <a:latin typeface="Calibri Light"/>
        <a:ea typeface="UD デジタル 教科書体 N-R"/>
        <a:cs typeface=""/>
      </a:majorFont>
      <a:minorFont>
        <a:latin typeface="Calibri"/>
        <a:ea typeface="UD デジタル 教科書体 N-R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2305</TotalTime>
  <Words>1179</Words>
  <Application>Microsoft Office PowerPoint</Application>
  <PresentationFormat>画面に合わせる (4:3)</PresentationFormat>
  <Paragraphs>166</Paragraphs>
  <Slides>22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35" baseType="lpstr">
      <vt:lpstr>-apple-system</vt:lpstr>
      <vt:lpstr>UD デジタル 教科書体 N-R</vt:lpstr>
      <vt:lpstr>YakuHanJP</vt:lpstr>
      <vt:lpstr>じゅん 501</vt:lpstr>
      <vt:lpstr>游ゴシック</vt:lpstr>
      <vt:lpstr>Arial</vt:lpstr>
      <vt:lpstr>Calibri</vt:lpstr>
      <vt:lpstr>Calibri Light</vt:lpstr>
      <vt:lpstr>Helvetica</vt:lpstr>
      <vt:lpstr>Lato</vt:lpstr>
      <vt:lpstr>Roboto</vt:lpstr>
      <vt:lpstr>Times New Roman</vt:lpstr>
      <vt:lpstr>Office テーマ</vt:lpstr>
      <vt:lpstr>PowerPoint プレゼンテーション</vt:lpstr>
      <vt:lpstr>４つの特徴</vt:lpstr>
      <vt:lpstr>PowerPoint プレゼンテーション</vt:lpstr>
      <vt:lpstr>PowerPoint プレゼンテーション</vt:lpstr>
      <vt:lpstr>PowerPoint プレゼンテーション</vt:lpstr>
      <vt:lpstr>ところで…</vt:lpstr>
      <vt:lpstr>頭皮と顔は、一枚の皮膚でつながっている</vt:lpstr>
      <vt:lpstr>頭 がこると、顔 がたるむ！？</vt:lpstr>
      <vt:lpstr>PowerPoint プレゼンテーション</vt:lpstr>
      <vt:lpstr>PowerPoint プレゼンテーション</vt:lpstr>
      <vt:lpstr>頭のコリが起こるメカニズム</vt:lpstr>
      <vt:lpstr>老け顔に見える “３大たるみ”</vt:lpstr>
      <vt:lpstr>だから、頭皮の筋肉をほぐせば…</vt:lpstr>
      <vt:lpstr>さらには…　幸せホルモンの分泌促進も！</vt:lpstr>
      <vt:lpstr>そして、  この 新かっさ“禅”を使った施術法が…  </vt:lpstr>
      <vt:lpstr>前頭筋・帽状腱膜を削る</vt:lpstr>
      <vt:lpstr>禅”を使った施術例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アンド アンド</dc:creator>
  <cp:lastModifiedBy>アンド アンド</cp:lastModifiedBy>
  <cp:revision>13</cp:revision>
  <dcterms:created xsi:type="dcterms:W3CDTF">2023-08-19T06:53:54Z</dcterms:created>
  <dcterms:modified xsi:type="dcterms:W3CDTF">2023-08-28T05:56:48Z</dcterms:modified>
</cp:coreProperties>
</file>