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50"/>
  </p:notesMasterIdLst>
  <p:sldIdLst>
    <p:sldId id="256" r:id="rId2"/>
    <p:sldId id="257" r:id="rId3"/>
    <p:sldId id="258" r:id="rId4"/>
    <p:sldId id="296" r:id="rId5"/>
    <p:sldId id="297" r:id="rId6"/>
    <p:sldId id="298" r:id="rId7"/>
    <p:sldId id="299" r:id="rId8"/>
    <p:sldId id="300" r:id="rId9"/>
    <p:sldId id="301" r:id="rId10"/>
    <p:sldId id="302" r:id="rId11"/>
    <p:sldId id="303"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Lst>
  <p:sldSz cx="6858000" cy="9144000" type="screen4x3"/>
  <p:notesSz cx="6735763" cy="98663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5759">
          <p15:clr>
            <a:srgbClr val="A4A3A4"/>
          </p15:clr>
        </p15:guide>
        <p15:guide id="2" pos="216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1" roundtripDataSignature="AMtx7mgTWrd7hd8P32fWJcnHwDxKJJc1a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35AD8DF-36D4-45B5-B94E-0A3CF39191EF}">
  <a:tblStyle styleId="{B35AD8DF-36D4-45B5-B94E-0A3CF39191EF}"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582" y="84"/>
      </p:cViewPr>
      <p:guideLst>
        <p:guide orient="horz" pos="5759"/>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18831" cy="49331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15373" y="0"/>
            <a:ext cx="2918831" cy="493316"/>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3577" y="4686499"/>
            <a:ext cx="5388610" cy="44398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371285"/>
            <a:ext cx="2918831" cy="493316"/>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ja-JP"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1198184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
        <p:cNvGrpSpPr/>
        <p:nvPr/>
      </p:nvGrpSpPr>
      <p:grpSpPr>
        <a:xfrm>
          <a:off x="0" y="0"/>
          <a:ext cx="0" cy="0"/>
          <a:chOff x="0" y="0"/>
          <a:chExt cx="0" cy="0"/>
        </a:xfrm>
      </p:grpSpPr>
      <p:sp>
        <p:nvSpPr>
          <p:cNvPr id="22" name="Google Shape;22;p1: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 name="Google Shape;23;p1:notes"/>
          <p:cNvSpPr txBox="1">
            <a:spLocks noGrp="1"/>
          </p:cNvSpPr>
          <p:nvPr>
            <p:ph type="body" idx="1"/>
          </p:nvPr>
        </p:nvSpPr>
        <p:spPr>
          <a:xfrm>
            <a:off x="673577" y="4686499"/>
            <a:ext cx="5388610" cy="443984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 name="Google Shape;24;p1: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1</a:t>
            </a:fld>
            <a:endParaRPr/>
          </a:p>
        </p:txBody>
      </p:sp>
    </p:spTree>
    <p:extLst>
      <p:ext uri="{BB962C8B-B14F-4D97-AF65-F5344CB8AC3E}">
        <p14:creationId xmlns:p14="http://schemas.microsoft.com/office/powerpoint/2010/main" val="23555028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defRPr kumimoji="1" sz="2500">
                <a:solidFill>
                  <a:schemeClr val="tx1"/>
                </a:solidFill>
                <a:latin typeface="Arial" charset="0"/>
                <a:ea typeface="ＭＳ Ｐゴシック" charset="-128"/>
              </a:defRPr>
            </a:lvl1pPr>
            <a:lvl2pPr marL="742950" indent="-285750" defTabSz="908050" eaLnBrk="0" hangingPunct="0">
              <a:defRPr kumimoji="1" sz="2500">
                <a:solidFill>
                  <a:schemeClr val="tx1"/>
                </a:solidFill>
                <a:latin typeface="Arial" charset="0"/>
                <a:ea typeface="ＭＳ Ｐゴシック" charset="-128"/>
              </a:defRPr>
            </a:lvl2pPr>
            <a:lvl3pPr marL="1143000" indent="-228600" defTabSz="908050" eaLnBrk="0" hangingPunct="0">
              <a:defRPr kumimoji="1" sz="2500">
                <a:solidFill>
                  <a:schemeClr val="tx1"/>
                </a:solidFill>
                <a:latin typeface="Arial" charset="0"/>
                <a:ea typeface="ＭＳ Ｐゴシック" charset="-128"/>
              </a:defRPr>
            </a:lvl3pPr>
            <a:lvl4pPr marL="1600200" indent="-228600" defTabSz="908050" eaLnBrk="0" hangingPunct="0">
              <a:defRPr kumimoji="1" sz="2500">
                <a:solidFill>
                  <a:schemeClr val="tx1"/>
                </a:solidFill>
                <a:latin typeface="Arial" charset="0"/>
                <a:ea typeface="ＭＳ Ｐゴシック" charset="-128"/>
              </a:defRPr>
            </a:lvl4pPr>
            <a:lvl5pPr marL="2057400" indent="-228600" defTabSz="908050" eaLnBrk="0" hangingPunct="0">
              <a:defRPr kumimoji="1" sz="2500">
                <a:solidFill>
                  <a:schemeClr val="tx1"/>
                </a:solidFill>
                <a:latin typeface="Arial" charset="0"/>
                <a:ea typeface="ＭＳ Ｐゴシック" charset="-128"/>
              </a:defRPr>
            </a:lvl5pPr>
            <a:lvl6pPr marL="2514600" indent="-228600" defTabSz="908050" eaLnBrk="0" fontAlgn="base" hangingPunct="0">
              <a:spcBef>
                <a:spcPct val="0"/>
              </a:spcBef>
              <a:spcAft>
                <a:spcPct val="0"/>
              </a:spcAft>
              <a:defRPr kumimoji="1" sz="2500">
                <a:solidFill>
                  <a:schemeClr val="tx1"/>
                </a:solidFill>
                <a:latin typeface="Arial" charset="0"/>
                <a:ea typeface="ＭＳ Ｐゴシック" charset="-128"/>
              </a:defRPr>
            </a:lvl6pPr>
            <a:lvl7pPr marL="2971800" indent="-228600" defTabSz="908050" eaLnBrk="0" fontAlgn="base" hangingPunct="0">
              <a:spcBef>
                <a:spcPct val="0"/>
              </a:spcBef>
              <a:spcAft>
                <a:spcPct val="0"/>
              </a:spcAft>
              <a:defRPr kumimoji="1" sz="2500">
                <a:solidFill>
                  <a:schemeClr val="tx1"/>
                </a:solidFill>
                <a:latin typeface="Arial" charset="0"/>
                <a:ea typeface="ＭＳ Ｐゴシック" charset="-128"/>
              </a:defRPr>
            </a:lvl7pPr>
            <a:lvl8pPr marL="3429000" indent="-228600" defTabSz="908050" eaLnBrk="0" fontAlgn="base" hangingPunct="0">
              <a:spcBef>
                <a:spcPct val="0"/>
              </a:spcBef>
              <a:spcAft>
                <a:spcPct val="0"/>
              </a:spcAft>
              <a:defRPr kumimoji="1" sz="2500">
                <a:solidFill>
                  <a:schemeClr val="tx1"/>
                </a:solidFill>
                <a:latin typeface="Arial" charset="0"/>
                <a:ea typeface="ＭＳ Ｐゴシック" charset="-128"/>
              </a:defRPr>
            </a:lvl8pPr>
            <a:lvl9pPr marL="3886200" indent="-228600" defTabSz="908050" eaLnBrk="0" fontAlgn="base" hangingPunct="0">
              <a:spcBef>
                <a:spcPct val="0"/>
              </a:spcBef>
              <a:spcAft>
                <a:spcPct val="0"/>
              </a:spcAft>
              <a:defRPr kumimoji="1" sz="2500">
                <a:solidFill>
                  <a:schemeClr val="tx1"/>
                </a:solidFill>
                <a:latin typeface="Arial" charset="0"/>
                <a:ea typeface="ＭＳ Ｐゴシック" charset="-128"/>
              </a:defRPr>
            </a:lvl9pPr>
          </a:lstStyle>
          <a:p>
            <a:pPr eaLnBrk="1" hangingPunct="1"/>
            <a:fld id="{ADB75B49-A2F5-4829-9700-7F245DFC5E34}" type="slidenum">
              <a:rPr lang="en-US" altLang="ja-JP" sz="1200" smtClean="0"/>
              <a:pPr eaLnBrk="1" hangingPunct="1"/>
              <a:t>10</a:t>
            </a:fld>
            <a:endParaRPr lang="en-US" altLang="ja-JP" sz="1200" dirty="0" smtClean="0"/>
          </a:p>
        </p:txBody>
      </p:sp>
      <p:sp>
        <p:nvSpPr>
          <p:cNvPr id="4099" name="Rectangle 2"/>
          <p:cNvSpPr>
            <a:spLocks noGrp="1" noRot="1" noChangeAspect="1" noChangeArrowheads="1" noTextEdit="1"/>
          </p:cNvSpPr>
          <p:nvPr>
            <p:ph type="sldImg"/>
          </p:nvPr>
        </p:nvSpPr>
        <p:spPr>
          <a:xfrm>
            <a:off x="1979613" y="739775"/>
            <a:ext cx="2776537" cy="3700463"/>
          </a:xfrm>
          <a:ln/>
        </p:spPr>
      </p:sp>
      <p:sp>
        <p:nvSpPr>
          <p:cNvPr id="4100" name="Rectangle 3"/>
          <p:cNvSpPr>
            <a:spLocks noGrp="1" noChangeArrowheads="1"/>
          </p:cNvSpPr>
          <p:nvPr>
            <p:ph type="body" idx="1"/>
          </p:nvPr>
        </p:nvSpPr>
        <p:spPr>
          <a:xfrm>
            <a:off x="674689" y="4686300"/>
            <a:ext cx="5386387" cy="4440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dirty="0" smtClean="0">
              <a:ea typeface="ＭＳ Ｐ明朝" charset="-128"/>
            </a:endParaRPr>
          </a:p>
        </p:txBody>
      </p:sp>
    </p:spTree>
    <p:extLst>
      <p:ext uri="{BB962C8B-B14F-4D97-AF65-F5344CB8AC3E}">
        <p14:creationId xmlns:p14="http://schemas.microsoft.com/office/powerpoint/2010/main" val="8119287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defRPr kumimoji="1" sz="2500">
                <a:solidFill>
                  <a:schemeClr val="tx1"/>
                </a:solidFill>
                <a:latin typeface="Arial" charset="0"/>
                <a:ea typeface="ＭＳ Ｐゴシック" charset="-128"/>
              </a:defRPr>
            </a:lvl1pPr>
            <a:lvl2pPr marL="742950" indent="-285750" defTabSz="908050" eaLnBrk="0" hangingPunct="0">
              <a:defRPr kumimoji="1" sz="2500">
                <a:solidFill>
                  <a:schemeClr val="tx1"/>
                </a:solidFill>
                <a:latin typeface="Arial" charset="0"/>
                <a:ea typeface="ＭＳ Ｐゴシック" charset="-128"/>
              </a:defRPr>
            </a:lvl2pPr>
            <a:lvl3pPr marL="1143000" indent="-228600" defTabSz="908050" eaLnBrk="0" hangingPunct="0">
              <a:defRPr kumimoji="1" sz="2500">
                <a:solidFill>
                  <a:schemeClr val="tx1"/>
                </a:solidFill>
                <a:latin typeface="Arial" charset="0"/>
                <a:ea typeface="ＭＳ Ｐゴシック" charset="-128"/>
              </a:defRPr>
            </a:lvl3pPr>
            <a:lvl4pPr marL="1600200" indent="-228600" defTabSz="908050" eaLnBrk="0" hangingPunct="0">
              <a:defRPr kumimoji="1" sz="2500">
                <a:solidFill>
                  <a:schemeClr val="tx1"/>
                </a:solidFill>
                <a:latin typeface="Arial" charset="0"/>
                <a:ea typeface="ＭＳ Ｐゴシック" charset="-128"/>
              </a:defRPr>
            </a:lvl4pPr>
            <a:lvl5pPr marL="2057400" indent="-228600" defTabSz="908050" eaLnBrk="0" hangingPunct="0">
              <a:defRPr kumimoji="1" sz="2500">
                <a:solidFill>
                  <a:schemeClr val="tx1"/>
                </a:solidFill>
                <a:latin typeface="Arial" charset="0"/>
                <a:ea typeface="ＭＳ Ｐゴシック" charset="-128"/>
              </a:defRPr>
            </a:lvl5pPr>
            <a:lvl6pPr marL="2514600" indent="-228600" defTabSz="908050" eaLnBrk="0" fontAlgn="base" hangingPunct="0">
              <a:spcBef>
                <a:spcPct val="0"/>
              </a:spcBef>
              <a:spcAft>
                <a:spcPct val="0"/>
              </a:spcAft>
              <a:defRPr kumimoji="1" sz="2500">
                <a:solidFill>
                  <a:schemeClr val="tx1"/>
                </a:solidFill>
                <a:latin typeface="Arial" charset="0"/>
                <a:ea typeface="ＭＳ Ｐゴシック" charset="-128"/>
              </a:defRPr>
            </a:lvl6pPr>
            <a:lvl7pPr marL="2971800" indent="-228600" defTabSz="908050" eaLnBrk="0" fontAlgn="base" hangingPunct="0">
              <a:spcBef>
                <a:spcPct val="0"/>
              </a:spcBef>
              <a:spcAft>
                <a:spcPct val="0"/>
              </a:spcAft>
              <a:defRPr kumimoji="1" sz="2500">
                <a:solidFill>
                  <a:schemeClr val="tx1"/>
                </a:solidFill>
                <a:latin typeface="Arial" charset="0"/>
                <a:ea typeface="ＭＳ Ｐゴシック" charset="-128"/>
              </a:defRPr>
            </a:lvl7pPr>
            <a:lvl8pPr marL="3429000" indent="-228600" defTabSz="908050" eaLnBrk="0" fontAlgn="base" hangingPunct="0">
              <a:spcBef>
                <a:spcPct val="0"/>
              </a:spcBef>
              <a:spcAft>
                <a:spcPct val="0"/>
              </a:spcAft>
              <a:defRPr kumimoji="1" sz="2500">
                <a:solidFill>
                  <a:schemeClr val="tx1"/>
                </a:solidFill>
                <a:latin typeface="Arial" charset="0"/>
                <a:ea typeface="ＭＳ Ｐゴシック" charset="-128"/>
              </a:defRPr>
            </a:lvl8pPr>
            <a:lvl9pPr marL="3886200" indent="-228600" defTabSz="908050" eaLnBrk="0" fontAlgn="base" hangingPunct="0">
              <a:spcBef>
                <a:spcPct val="0"/>
              </a:spcBef>
              <a:spcAft>
                <a:spcPct val="0"/>
              </a:spcAft>
              <a:defRPr kumimoji="1" sz="2500">
                <a:solidFill>
                  <a:schemeClr val="tx1"/>
                </a:solidFill>
                <a:latin typeface="Arial" charset="0"/>
                <a:ea typeface="ＭＳ Ｐゴシック" charset="-128"/>
              </a:defRPr>
            </a:lvl9pPr>
          </a:lstStyle>
          <a:p>
            <a:pPr eaLnBrk="1" hangingPunct="1"/>
            <a:fld id="{ADB75B49-A2F5-4829-9700-7F245DFC5E34}" type="slidenum">
              <a:rPr lang="en-US" altLang="ja-JP" sz="1200" smtClean="0"/>
              <a:pPr eaLnBrk="1" hangingPunct="1"/>
              <a:t>11</a:t>
            </a:fld>
            <a:endParaRPr lang="en-US" altLang="ja-JP" sz="1200" dirty="0" smtClean="0"/>
          </a:p>
        </p:txBody>
      </p:sp>
      <p:sp>
        <p:nvSpPr>
          <p:cNvPr id="4099" name="Rectangle 2"/>
          <p:cNvSpPr>
            <a:spLocks noGrp="1" noRot="1" noChangeAspect="1" noChangeArrowheads="1" noTextEdit="1"/>
          </p:cNvSpPr>
          <p:nvPr>
            <p:ph type="sldImg"/>
          </p:nvPr>
        </p:nvSpPr>
        <p:spPr>
          <a:xfrm>
            <a:off x="1979613" y="739775"/>
            <a:ext cx="2776537" cy="3700463"/>
          </a:xfrm>
          <a:ln/>
        </p:spPr>
      </p:sp>
      <p:sp>
        <p:nvSpPr>
          <p:cNvPr id="4100" name="Rectangle 3"/>
          <p:cNvSpPr>
            <a:spLocks noGrp="1" noChangeArrowheads="1"/>
          </p:cNvSpPr>
          <p:nvPr>
            <p:ph type="body" idx="1"/>
          </p:nvPr>
        </p:nvSpPr>
        <p:spPr>
          <a:xfrm>
            <a:off x="674689" y="4686300"/>
            <a:ext cx="5386387" cy="4440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dirty="0" smtClean="0">
              <a:ea typeface="ＭＳ Ｐ明朝" charset="-128"/>
            </a:endParaRPr>
          </a:p>
        </p:txBody>
      </p:sp>
    </p:spTree>
    <p:extLst>
      <p:ext uri="{BB962C8B-B14F-4D97-AF65-F5344CB8AC3E}">
        <p14:creationId xmlns:p14="http://schemas.microsoft.com/office/powerpoint/2010/main" val="542639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4: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12</a:t>
            </a:fld>
            <a:endParaRPr sz="1200">
              <a:solidFill>
                <a:schemeClr val="dk1"/>
              </a:solidFill>
              <a:latin typeface="Arial"/>
              <a:ea typeface="Arial"/>
              <a:cs typeface="Arial"/>
              <a:sym typeface="Arial"/>
            </a:endParaRPr>
          </a:p>
        </p:txBody>
      </p:sp>
      <p:sp>
        <p:nvSpPr>
          <p:cNvPr id="111" name="Google Shape;111;p4: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2" name="Google Shape;112;p4: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ja-JP" altLang="en-US" dirty="0" smtClean="0"/>
              <a:t>削除予定</a:t>
            </a:r>
            <a:endParaRPr dirty="0"/>
          </a:p>
        </p:txBody>
      </p:sp>
    </p:spTree>
    <p:extLst>
      <p:ext uri="{BB962C8B-B14F-4D97-AF65-F5344CB8AC3E}">
        <p14:creationId xmlns:p14="http://schemas.microsoft.com/office/powerpoint/2010/main" val="1633517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5: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13</a:t>
            </a:fld>
            <a:endParaRPr sz="1200">
              <a:solidFill>
                <a:schemeClr val="dk1"/>
              </a:solidFill>
              <a:latin typeface="Arial"/>
              <a:ea typeface="Arial"/>
              <a:cs typeface="Arial"/>
              <a:sym typeface="Arial"/>
            </a:endParaRPr>
          </a:p>
        </p:txBody>
      </p:sp>
      <p:sp>
        <p:nvSpPr>
          <p:cNvPr id="131" name="Google Shape;131;p5: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2" name="Google Shape;132;p5: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ja-JP" altLang="en-US" dirty="0" smtClean="0"/>
              <a:t>削除予定</a:t>
            </a:r>
            <a:endParaRPr dirty="0"/>
          </a:p>
        </p:txBody>
      </p:sp>
    </p:spTree>
    <p:extLst>
      <p:ext uri="{BB962C8B-B14F-4D97-AF65-F5344CB8AC3E}">
        <p14:creationId xmlns:p14="http://schemas.microsoft.com/office/powerpoint/2010/main" val="39828247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6: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14</a:t>
            </a:fld>
            <a:endParaRPr sz="1200">
              <a:solidFill>
                <a:schemeClr val="dk1"/>
              </a:solidFill>
              <a:latin typeface="Arial"/>
              <a:ea typeface="Arial"/>
              <a:cs typeface="Arial"/>
              <a:sym typeface="Arial"/>
            </a:endParaRPr>
          </a:p>
        </p:txBody>
      </p:sp>
      <p:sp>
        <p:nvSpPr>
          <p:cNvPr id="153" name="Google Shape;153;p6: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4" name="Google Shape;154;p6: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1828535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7: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15</a:t>
            </a:fld>
            <a:endParaRPr sz="1200">
              <a:solidFill>
                <a:schemeClr val="dk1"/>
              </a:solidFill>
              <a:latin typeface="Arial"/>
              <a:ea typeface="Arial"/>
              <a:cs typeface="Arial"/>
              <a:sym typeface="Arial"/>
            </a:endParaRPr>
          </a:p>
        </p:txBody>
      </p:sp>
      <p:sp>
        <p:nvSpPr>
          <p:cNvPr id="166" name="Google Shape;166;p7: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7" name="Google Shape;167;p7: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774554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8: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16</a:t>
            </a:fld>
            <a:endParaRPr sz="1200">
              <a:solidFill>
                <a:schemeClr val="dk1"/>
              </a:solidFill>
              <a:latin typeface="Arial"/>
              <a:ea typeface="Arial"/>
              <a:cs typeface="Arial"/>
              <a:sym typeface="Arial"/>
            </a:endParaRPr>
          </a:p>
        </p:txBody>
      </p:sp>
      <p:sp>
        <p:nvSpPr>
          <p:cNvPr id="182" name="Google Shape;182;p8: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3" name="Google Shape;183;p8: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3013026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9: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17</a:t>
            </a:fld>
            <a:endParaRPr sz="1200">
              <a:solidFill>
                <a:schemeClr val="dk1"/>
              </a:solidFill>
              <a:latin typeface="Arial"/>
              <a:ea typeface="Arial"/>
              <a:cs typeface="Arial"/>
              <a:sym typeface="Arial"/>
            </a:endParaRPr>
          </a:p>
        </p:txBody>
      </p:sp>
      <p:sp>
        <p:nvSpPr>
          <p:cNvPr id="196" name="Google Shape;196;p9: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7" name="Google Shape;197;p9: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1723387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0: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18</a:t>
            </a:fld>
            <a:endParaRPr sz="1200">
              <a:solidFill>
                <a:schemeClr val="dk1"/>
              </a:solidFill>
              <a:latin typeface="Arial"/>
              <a:ea typeface="Arial"/>
              <a:cs typeface="Arial"/>
              <a:sym typeface="Arial"/>
            </a:endParaRPr>
          </a:p>
        </p:txBody>
      </p:sp>
      <p:sp>
        <p:nvSpPr>
          <p:cNvPr id="210" name="Google Shape;210;p10: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1" name="Google Shape;211;p10: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9530706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1: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19</a:t>
            </a:fld>
            <a:endParaRPr sz="1200">
              <a:solidFill>
                <a:schemeClr val="dk1"/>
              </a:solidFill>
              <a:latin typeface="Arial"/>
              <a:ea typeface="Arial"/>
              <a:cs typeface="Arial"/>
              <a:sym typeface="Arial"/>
            </a:endParaRPr>
          </a:p>
        </p:txBody>
      </p:sp>
      <p:sp>
        <p:nvSpPr>
          <p:cNvPr id="223" name="Google Shape;223;p11: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4" name="Google Shape;224;p11: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435703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2: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2</a:t>
            </a:fld>
            <a:endParaRPr sz="1200">
              <a:solidFill>
                <a:schemeClr val="dk1"/>
              </a:solidFill>
              <a:latin typeface="Arial"/>
              <a:ea typeface="Arial"/>
              <a:cs typeface="Arial"/>
              <a:sym typeface="Arial"/>
            </a:endParaRPr>
          </a:p>
        </p:txBody>
      </p:sp>
      <p:sp>
        <p:nvSpPr>
          <p:cNvPr id="69" name="Google Shape;69;p2: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0" name="Google Shape;70;p2: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41202312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2: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20</a:t>
            </a:fld>
            <a:endParaRPr sz="1200">
              <a:solidFill>
                <a:schemeClr val="dk1"/>
              </a:solidFill>
              <a:latin typeface="Arial"/>
              <a:ea typeface="Arial"/>
              <a:cs typeface="Arial"/>
              <a:sym typeface="Arial"/>
            </a:endParaRPr>
          </a:p>
        </p:txBody>
      </p:sp>
      <p:sp>
        <p:nvSpPr>
          <p:cNvPr id="238" name="Google Shape;238;p12: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9" name="Google Shape;239;p12: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3291497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3: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21</a:t>
            </a:fld>
            <a:endParaRPr sz="1200">
              <a:solidFill>
                <a:schemeClr val="dk1"/>
              </a:solidFill>
              <a:latin typeface="Arial"/>
              <a:ea typeface="Arial"/>
              <a:cs typeface="Arial"/>
              <a:sym typeface="Arial"/>
            </a:endParaRPr>
          </a:p>
        </p:txBody>
      </p:sp>
      <p:sp>
        <p:nvSpPr>
          <p:cNvPr id="258" name="Google Shape;258;p13: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9" name="Google Shape;259;p13: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8126061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4: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22</a:t>
            </a:fld>
            <a:endParaRPr sz="1200">
              <a:solidFill>
                <a:schemeClr val="dk1"/>
              </a:solidFill>
              <a:latin typeface="Arial"/>
              <a:ea typeface="Arial"/>
              <a:cs typeface="Arial"/>
              <a:sym typeface="Arial"/>
            </a:endParaRPr>
          </a:p>
        </p:txBody>
      </p:sp>
      <p:sp>
        <p:nvSpPr>
          <p:cNvPr id="281" name="Google Shape;281;p14: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2" name="Google Shape;282;p14: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72654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5: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23</a:t>
            </a:fld>
            <a:endParaRPr sz="1200">
              <a:solidFill>
                <a:schemeClr val="dk1"/>
              </a:solidFill>
              <a:latin typeface="Arial"/>
              <a:ea typeface="Arial"/>
              <a:cs typeface="Arial"/>
              <a:sym typeface="Arial"/>
            </a:endParaRPr>
          </a:p>
        </p:txBody>
      </p:sp>
      <p:sp>
        <p:nvSpPr>
          <p:cNvPr id="301" name="Google Shape;301;p15: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2" name="Google Shape;302;p15: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9105552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6: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24</a:t>
            </a:fld>
            <a:endParaRPr sz="1200">
              <a:solidFill>
                <a:schemeClr val="dk1"/>
              </a:solidFill>
              <a:latin typeface="Arial"/>
              <a:ea typeface="Arial"/>
              <a:cs typeface="Arial"/>
              <a:sym typeface="Arial"/>
            </a:endParaRPr>
          </a:p>
        </p:txBody>
      </p:sp>
      <p:sp>
        <p:nvSpPr>
          <p:cNvPr id="323" name="Google Shape;323;p16: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24" name="Google Shape;324;p16: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4123045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7: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25</a:t>
            </a:fld>
            <a:endParaRPr sz="1200">
              <a:solidFill>
                <a:schemeClr val="dk1"/>
              </a:solidFill>
              <a:latin typeface="Arial"/>
              <a:ea typeface="Arial"/>
              <a:cs typeface="Arial"/>
              <a:sym typeface="Arial"/>
            </a:endParaRPr>
          </a:p>
        </p:txBody>
      </p:sp>
      <p:sp>
        <p:nvSpPr>
          <p:cNvPr id="340" name="Google Shape;340;p17: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1" name="Google Shape;341;p17: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866241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8: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26</a:t>
            </a:fld>
            <a:endParaRPr sz="1200">
              <a:solidFill>
                <a:schemeClr val="dk1"/>
              </a:solidFill>
              <a:latin typeface="Arial"/>
              <a:ea typeface="Arial"/>
              <a:cs typeface="Arial"/>
              <a:sym typeface="Arial"/>
            </a:endParaRPr>
          </a:p>
        </p:txBody>
      </p:sp>
      <p:sp>
        <p:nvSpPr>
          <p:cNvPr id="366" name="Google Shape;366;p18: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67" name="Google Shape;367;p18: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1047972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9: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27</a:t>
            </a:fld>
            <a:endParaRPr sz="1200">
              <a:solidFill>
                <a:schemeClr val="dk1"/>
              </a:solidFill>
              <a:latin typeface="Arial"/>
              <a:ea typeface="Arial"/>
              <a:cs typeface="Arial"/>
              <a:sym typeface="Arial"/>
            </a:endParaRPr>
          </a:p>
        </p:txBody>
      </p:sp>
      <p:sp>
        <p:nvSpPr>
          <p:cNvPr id="380" name="Google Shape;380;p19: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81" name="Google Shape;381;p19: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2231122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0: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28</a:t>
            </a:fld>
            <a:endParaRPr sz="1200">
              <a:solidFill>
                <a:schemeClr val="dk1"/>
              </a:solidFill>
              <a:latin typeface="Arial"/>
              <a:ea typeface="Arial"/>
              <a:cs typeface="Arial"/>
              <a:sym typeface="Arial"/>
            </a:endParaRPr>
          </a:p>
        </p:txBody>
      </p:sp>
      <p:sp>
        <p:nvSpPr>
          <p:cNvPr id="395" name="Google Shape;395;p20: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96" name="Google Shape;396;p20: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8229990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21: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29</a:t>
            </a:fld>
            <a:endParaRPr sz="1200">
              <a:solidFill>
                <a:schemeClr val="dk1"/>
              </a:solidFill>
              <a:latin typeface="Arial"/>
              <a:ea typeface="Arial"/>
              <a:cs typeface="Arial"/>
              <a:sym typeface="Arial"/>
            </a:endParaRPr>
          </a:p>
        </p:txBody>
      </p:sp>
      <p:sp>
        <p:nvSpPr>
          <p:cNvPr id="412" name="Google Shape;412;p21: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13" name="Google Shape;413;p21: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468751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3</a:t>
            </a:fld>
            <a:endParaRPr sz="1200">
              <a:solidFill>
                <a:schemeClr val="dk1"/>
              </a:solidFill>
              <a:latin typeface="Arial"/>
              <a:ea typeface="Arial"/>
              <a:cs typeface="Arial"/>
              <a:sym typeface="Arial"/>
            </a:endParaRPr>
          </a:p>
        </p:txBody>
      </p:sp>
      <p:sp>
        <p:nvSpPr>
          <p:cNvPr id="89" name="Google Shape;89;p3: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0" name="Google Shape;90;p3: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9561585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22: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30</a:t>
            </a:fld>
            <a:endParaRPr sz="1200">
              <a:solidFill>
                <a:schemeClr val="dk1"/>
              </a:solidFill>
              <a:latin typeface="Arial"/>
              <a:ea typeface="Arial"/>
              <a:cs typeface="Arial"/>
              <a:sym typeface="Arial"/>
            </a:endParaRPr>
          </a:p>
        </p:txBody>
      </p:sp>
      <p:sp>
        <p:nvSpPr>
          <p:cNvPr id="431" name="Google Shape;431;p22: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32" name="Google Shape;432;p22: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9176189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23: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31</a:t>
            </a:fld>
            <a:endParaRPr sz="1200">
              <a:solidFill>
                <a:schemeClr val="dk1"/>
              </a:solidFill>
              <a:latin typeface="Arial"/>
              <a:ea typeface="Arial"/>
              <a:cs typeface="Arial"/>
              <a:sym typeface="Arial"/>
            </a:endParaRPr>
          </a:p>
        </p:txBody>
      </p:sp>
      <p:sp>
        <p:nvSpPr>
          <p:cNvPr id="452" name="Google Shape;452;p23: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53" name="Google Shape;453;p23: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3636942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24: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32</a:t>
            </a:fld>
            <a:endParaRPr sz="1200">
              <a:solidFill>
                <a:schemeClr val="dk1"/>
              </a:solidFill>
              <a:latin typeface="Arial"/>
              <a:ea typeface="Arial"/>
              <a:cs typeface="Arial"/>
              <a:sym typeface="Arial"/>
            </a:endParaRPr>
          </a:p>
        </p:txBody>
      </p:sp>
      <p:sp>
        <p:nvSpPr>
          <p:cNvPr id="474" name="Google Shape;474;p24: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75" name="Google Shape;475;p24: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40123179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25: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33</a:t>
            </a:fld>
            <a:endParaRPr sz="1200">
              <a:solidFill>
                <a:schemeClr val="dk1"/>
              </a:solidFill>
              <a:latin typeface="Arial"/>
              <a:ea typeface="Arial"/>
              <a:cs typeface="Arial"/>
              <a:sym typeface="Arial"/>
            </a:endParaRPr>
          </a:p>
        </p:txBody>
      </p:sp>
      <p:sp>
        <p:nvSpPr>
          <p:cNvPr id="494" name="Google Shape;494;p25: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5" name="Google Shape;495;p25: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8709965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26: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34</a:t>
            </a:fld>
            <a:endParaRPr sz="1200">
              <a:solidFill>
                <a:schemeClr val="dk1"/>
              </a:solidFill>
              <a:latin typeface="Arial"/>
              <a:ea typeface="Arial"/>
              <a:cs typeface="Arial"/>
              <a:sym typeface="Arial"/>
            </a:endParaRPr>
          </a:p>
        </p:txBody>
      </p:sp>
      <p:sp>
        <p:nvSpPr>
          <p:cNvPr id="515" name="Google Shape;515;p26: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16" name="Google Shape;516;p26: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0391094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27: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35</a:t>
            </a:fld>
            <a:endParaRPr sz="1200">
              <a:solidFill>
                <a:schemeClr val="dk1"/>
              </a:solidFill>
              <a:latin typeface="Arial"/>
              <a:ea typeface="Arial"/>
              <a:cs typeface="Arial"/>
              <a:sym typeface="Arial"/>
            </a:endParaRPr>
          </a:p>
        </p:txBody>
      </p:sp>
      <p:sp>
        <p:nvSpPr>
          <p:cNvPr id="535" name="Google Shape;535;p27: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36" name="Google Shape;536;p27: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9197073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28: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36</a:t>
            </a:fld>
            <a:endParaRPr sz="1200">
              <a:solidFill>
                <a:schemeClr val="dk1"/>
              </a:solidFill>
              <a:latin typeface="Arial"/>
              <a:ea typeface="Arial"/>
              <a:cs typeface="Arial"/>
              <a:sym typeface="Arial"/>
            </a:endParaRPr>
          </a:p>
        </p:txBody>
      </p:sp>
      <p:sp>
        <p:nvSpPr>
          <p:cNvPr id="557" name="Google Shape;557;p28: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58" name="Google Shape;558;p28: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5869777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29: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37</a:t>
            </a:fld>
            <a:endParaRPr sz="1200">
              <a:solidFill>
                <a:schemeClr val="dk1"/>
              </a:solidFill>
              <a:latin typeface="Arial"/>
              <a:ea typeface="Arial"/>
              <a:cs typeface="Arial"/>
              <a:sym typeface="Arial"/>
            </a:endParaRPr>
          </a:p>
        </p:txBody>
      </p:sp>
      <p:sp>
        <p:nvSpPr>
          <p:cNvPr id="577" name="Google Shape;577;p29: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78" name="Google Shape;578;p29: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4561565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p30: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38</a:t>
            </a:fld>
            <a:endParaRPr sz="1200">
              <a:solidFill>
                <a:schemeClr val="dk1"/>
              </a:solidFill>
              <a:latin typeface="Arial"/>
              <a:ea typeface="Arial"/>
              <a:cs typeface="Arial"/>
              <a:sym typeface="Arial"/>
            </a:endParaRPr>
          </a:p>
        </p:txBody>
      </p:sp>
      <p:sp>
        <p:nvSpPr>
          <p:cNvPr id="599" name="Google Shape;599;p30: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00" name="Google Shape;600;p30: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3879914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31:notes"/>
          <p:cNvSpPr txBox="1">
            <a:spLocks noGrp="1"/>
          </p:cNvSpPr>
          <p:nvPr>
            <p:ph type="sldNum" idx="12"/>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39</a:t>
            </a:fld>
            <a:endParaRPr sz="1200">
              <a:solidFill>
                <a:schemeClr val="dk1"/>
              </a:solidFill>
              <a:latin typeface="Arial"/>
              <a:ea typeface="Arial"/>
              <a:cs typeface="Arial"/>
              <a:sym typeface="Arial"/>
            </a:endParaRPr>
          </a:p>
        </p:txBody>
      </p:sp>
      <p:sp>
        <p:nvSpPr>
          <p:cNvPr id="622" name="Google Shape;622;p31: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23" name="Google Shape;623;p31:notes"/>
          <p:cNvSpPr txBox="1">
            <a:spLocks noGrp="1"/>
          </p:cNvSpPr>
          <p:nvPr>
            <p:ph type="body" idx="1"/>
          </p:nvPr>
        </p:nvSpPr>
        <p:spPr>
          <a:xfrm>
            <a:off x="674689" y="4686300"/>
            <a:ext cx="5386387" cy="44402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16395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defRPr kumimoji="1" sz="2500">
                <a:solidFill>
                  <a:schemeClr val="tx1"/>
                </a:solidFill>
                <a:latin typeface="Arial" charset="0"/>
                <a:ea typeface="ＭＳ Ｐゴシック" charset="-128"/>
              </a:defRPr>
            </a:lvl1pPr>
            <a:lvl2pPr marL="742950" indent="-285750" defTabSz="908050" eaLnBrk="0" hangingPunct="0">
              <a:defRPr kumimoji="1" sz="2500">
                <a:solidFill>
                  <a:schemeClr val="tx1"/>
                </a:solidFill>
                <a:latin typeface="Arial" charset="0"/>
                <a:ea typeface="ＭＳ Ｐゴシック" charset="-128"/>
              </a:defRPr>
            </a:lvl2pPr>
            <a:lvl3pPr marL="1143000" indent="-228600" defTabSz="908050" eaLnBrk="0" hangingPunct="0">
              <a:defRPr kumimoji="1" sz="2500">
                <a:solidFill>
                  <a:schemeClr val="tx1"/>
                </a:solidFill>
                <a:latin typeface="Arial" charset="0"/>
                <a:ea typeface="ＭＳ Ｐゴシック" charset="-128"/>
              </a:defRPr>
            </a:lvl3pPr>
            <a:lvl4pPr marL="1600200" indent="-228600" defTabSz="908050" eaLnBrk="0" hangingPunct="0">
              <a:defRPr kumimoji="1" sz="2500">
                <a:solidFill>
                  <a:schemeClr val="tx1"/>
                </a:solidFill>
                <a:latin typeface="Arial" charset="0"/>
                <a:ea typeface="ＭＳ Ｐゴシック" charset="-128"/>
              </a:defRPr>
            </a:lvl4pPr>
            <a:lvl5pPr marL="2057400" indent="-228600" defTabSz="908050" eaLnBrk="0" hangingPunct="0">
              <a:defRPr kumimoji="1" sz="2500">
                <a:solidFill>
                  <a:schemeClr val="tx1"/>
                </a:solidFill>
                <a:latin typeface="Arial" charset="0"/>
                <a:ea typeface="ＭＳ Ｐゴシック" charset="-128"/>
              </a:defRPr>
            </a:lvl5pPr>
            <a:lvl6pPr marL="2514600" indent="-228600" defTabSz="908050" eaLnBrk="0" fontAlgn="base" hangingPunct="0">
              <a:spcBef>
                <a:spcPct val="0"/>
              </a:spcBef>
              <a:spcAft>
                <a:spcPct val="0"/>
              </a:spcAft>
              <a:defRPr kumimoji="1" sz="2500">
                <a:solidFill>
                  <a:schemeClr val="tx1"/>
                </a:solidFill>
                <a:latin typeface="Arial" charset="0"/>
                <a:ea typeface="ＭＳ Ｐゴシック" charset="-128"/>
              </a:defRPr>
            </a:lvl6pPr>
            <a:lvl7pPr marL="2971800" indent="-228600" defTabSz="908050" eaLnBrk="0" fontAlgn="base" hangingPunct="0">
              <a:spcBef>
                <a:spcPct val="0"/>
              </a:spcBef>
              <a:spcAft>
                <a:spcPct val="0"/>
              </a:spcAft>
              <a:defRPr kumimoji="1" sz="2500">
                <a:solidFill>
                  <a:schemeClr val="tx1"/>
                </a:solidFill>
                <a:latin typeface="Arial" charset="0"/>
                <a:ea typeface="ＭＳ Ｐゴシック" charset="-128"/>
              </a:defRPr>
            </a:lvl7pPr>
            <a:lvl8pPr marL="3429000" indent="-228600" defTabSz="908050" eaLnBrk="0" fontAlgn="base" hangingPunct="0">
              <a:spcBef>
                <a:spcPct val="0"/>
              </a:spcBef>
              <a:spcAft>
                <a:spcPct val="0"/>
              </a:spcAft>
              <a:defRPr kumimoji="1" sz="2500">
                <a:solidFill>
                  <a:schemeClr val="tx1"/>
                </a:solidFill>
                <a:latin typeface="Arial" charset="0"/>
                <a:ea typeface="ＭＳ Ｐゴシック" charset="-128"/>
              </a:defRPr>
            </a:lvl8pPr>
            <a:lvl9pPr marL="3886200" indent="-228600" defTabSz="908050" eaLnBrk="0" fontAlgn="base" hangingPunct="0">
              <a:spcBef>
                <a:spcPct val="0"/>
              </a:spcBef>
              <a:spcAft>
                <a:spcPct val="0"/>
              </a:spcAft>
              <a:defRPr kumimoji="1" sz="2500">
                <a:solidFill>
                  <a:schemeClr val="tx1"/>
                </a:solidFill>
                <a:latin typeface="Arial" charset="0"/>
                <a:ea typeface="ＭＳ Ｐゴシック" charset="-128"/>
              </a:defRPr>
            </a:lvl9pPr>
          </a:lstStyle>
          <a:p>
            <a:pPr eaLnBrk="1" hangingPunct="1"/>
            <a:fld id="{ADB75B49-A2F5-4829-9700-7F245DFC5E34}" type="slidenum">
              <a:rPr lang="en-US" altLang="ja-JP" sz="1200" smtClean="0"/>
              <a:pPr eaLnBrk="1" hangingPunct="1"/>
              <a:t>4</a:t>
            </a:fld>
            <a:endParaRPr lang="en-US" altLang="ja-JP" sz="1200" dirty="0" smtClean="0"/>
          </a:p>
        </p:txBody>
      </p:sp>
      <p:sp>
        <p:nvSpPr>
          <p:cNvPr id="4099" name="Rectangle 2"/>
          <p:cNvSpPr>
            <a:spLocks noGrp="1" noRot="1" noChangeAspect="1" noChangeArrowheads="1" noTextEdit="1"/>
          </p:cNvSpPr>
          <p:nvPr>
            <p:ph type="sldImg"/>
          </p:nvPr>
        </p:nvSpPr>
        <p:spPr>
          <a:xfrm>
            <a:off x="1979613" y="739775"/>
            <a:ext cx="2776537" cy="3700463"/>
          </a:xfrm>
          <a:ln/>
        </p:spPr>
      </p:sp>
      <p:sp>
        <p:nvSpPr>
          <p:cNvPr id="4100" name="Rectangle 3"/>
          <p:cNvSpPr>
            <a:spLocks noGrp="1" noChangeArrowheads="1"/>
          </p:cNvSpPr>
          <p:nvPr>
            <p:ph type="body" idx="1"/>
          </p:nvPr>
        </p:nvSpPr>
        <p:spPr>
          <a:xfrm>
            <a:off x="674689" y="4686300"/>
            <a:ext cx="5386387" cy="4440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dirty="0" smtClean="0">
              <a:ea typeface="ＭＳ Ｐ明朝" charset="-128"/>
            </a:endParaRPr>
          </a:p>
        </p:txBody>
      </p:sp>
    </p:spTree>
    <p:extLst>
      <p:ext uri="{BB962C8B-B14F-4D97-AF65-F5344CB8AC3E}">
        <p14:creationId xmlns:p14="http://schemas.microsoft.com/office/powerpoint/2010/main" val="6082465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p32:notes"/>
          <p:cNvSpPr txBox="1">
            <a:spLocks noGrp="1"/>
          </p:cNvSpPr>
          <p:nvPr>
            <p:ph type="body" idx="1"/>
          </p:nvPr>
        </p:nvSpPr>
        <p:spPr>
          <a:xfrm>
            <a:off x="673577" y="4686499"/>
            <a:ext cx="5388610" cy="443984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1" name="Google Shape;641;p32: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748619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33:notes"/>
          <p:cNvSpPr txBox="1">
            <a:spLocks noGrp="1"/>
          </p:cNvSpPr>
          <p:nvPr>
            <p:ph type="body" idx="1"/>
          </p:nvPr>
        </p:nvSpPr>
        <p:spPr>
          <a:xfrm>
            <a:off x="673577" y="4686499"/>
            <a:ext cx="5388610" cy="443984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0" name="Google Shape;660;p33: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515030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34:notes"/>
          <p:cNvSpPr txBox="1">
            <a:spLocks noGrp="1"/>
          </p:cNvSpPr>
          <p:nvPr>
            <p:ph type="body" idx="1"/>
          </p:nvPr>
        </p:nvSpPr>
        <p:spPr>
          <a:xfrm>
            <a:off x="673577" y="4686499"/>
            <a:ext cx="5388610" cy="443984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1" name="Google Shape;681;p34: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783675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p35:notes"/>
          <p:cNvSpPr txBox="1">
            <a:spLocks noGrp="1"/>
          </p:cNvSpPr>
          <p:nvPr>
            <p:ph type="body" idx="1"/>
          </p:nvPr>
        </p:nvSpPr>
        <p:spPr>
          <a:xfrm>
            <a:off x="673577" y="4686499"/>
            <a:ext cx="5388610" cy="443984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3" name="Google Shape;693;p35: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085027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36:notes"/>
          <p:cNvSpPr txBox="1">
            <a:spLocks noGrp="1"/>
          </p:cNvSpPr>
          <p:nvPr>
            <p:ph type="body" idx="1"/>
          </p:nvPr>
        </p:nvSpPr>
        <p:spPr>
          <a:xfrm>
            <a:off x="673577" y="4686499"/>
            <a:ext cx="5388610" cy="443984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7" name="Google Shape;707;p36: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681392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37:notes"/>
          <p:cNvSpPr txBox="1">
            <a:spLocks noGrp="1"/>
          </p:cNvSpPr>
          <p:nvPr>
            <p:ph type="body" idx="1"/>
          </p:nvPr>
        </p:nvSpPr>
        <p:spPr>
          <a:xfrm>
            <a:off x="673577" y="4686499"/>
            <a:ext cx="5388610" cy="443984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1" name="Google Shape;721;p37: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3610415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p38:notes"/>
          <p:cNvSpPr txBox="1">
            <a:spLocks noGrp="1"/>
          </p:cNvSpPr>
          <p:nvPr>
            <p:ph type="body" idx="1"/>
          </p:nvPr>
        </p:nvSpPr>
        <p:spPr>
          <a:xfrm>
            <a:off x="673577" y="4686499"/>
            <a:ext cx="5388610" cy="443984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4" name="Google Shape;734;p38: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043445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39:notes"/>
          <p:cNvSpPr txBox="1">
            <a:spLocks noGrp="1"/>
          </p:cNvSpPr>
          <p:nvPr>
            <p:ph type="body" idx="1"/>
          </p:nvPr>
        </p:nvSpPr>
        <p:spPr>
          <a:xfrm>
            <a:off x="673577" y="4686499"/>
            <a:ext cx="5388610" cy="443984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7" name="Google Shape;747;p39: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815138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p40:notes"/>
          <p:cNvSpPr txBox="1">
            <a:spLocks noGrp="1"/>
          </p:cNvSpPr>
          <p:nvPr>
            <p:ph type="body" idx="1"/>
          </p:nvPr>
        </p:nvSpPr>
        <p:spPr>
          <a:xfrm>
            <a:off x="673577" y="4686499"/>
            <a:ext cx="5388610" cy="443984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3" name="Google Shape;763;p40:notes"/>
          <p:cNvSpPr>
            <a:spLocks noGrp="1" noRot="1" noChangeAspect="1"/>
          </p:cNvSpPr>
          <p:nvPr>
            <p:ph type="sldImg" idx="2"/>
          </p:nvPr>
        </p:nvSpPr>
        <p:spPr>
          <a:xfrm>
            <a:off x="1979613" y="739775"/>
            <a:ext cx="2776537" cy="3700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06080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defRPr kumimoji="1" sz="2500">
                <a:solidFill>
                  <a:schemeClr val="tx1"/>
                </a:solidFill>
                <a:latin typeface="Arial" charset="0"/>
                <a:ea typeface="ＭＳ Ｐゴシック" charset="-128"/>
              </a:defRPr>
            </a:lvl1pPr>
            <a:lvl2pPr marL="742950" indent="-285750" defTabSz="908050" eaLnBrk="0" hangingPunct="0">
              <a:defRPr kumimoji="1" sz="2500">
                <a:solidFill>
                  <a:schemeClr val="tx1"/>
                </a:solidFill>
                <a:latin typeface="Arial" charset="0"/>
                <a:ea typeface="ＭＳ Ｐゴシック" charset="-128"/>
              </a:defRPr>
            </a:lvl2pPr>
            <a:lvl3pPr marL="1143000" indent="-228600" defTabSz="908050" eaLnBrk="0" hangingPunct="0">
              <a:defRPr kumimoji="1" sz="2500">
                <a:solidFill>
                  <a:schemeClr val="tx1"/>
                </a:solidFill>
                <a:latin typeface="Arial" charset="0"/>
                <a:ea typeface="ＭＳ Ｐゴシック" charset="-128"/>
              </a:defRPr>
            </a:lvl3pPr>
            <a:lvl4pPr marL="1600200" indent="-228600" defTabSz="908050" eaLnBrk="0" hangingPunct="0">
              <a:defRPr kumimoji="1" sz="2500">
                <a:solidFill>
                  <a:schemeClr val="tx1"/>
                </a:solidFill>
                <a:latin typeface="Arial" charset="0"/>
                <a:ea typeface="ＭＳ Ｐゴシック" charset="-128"/>
              </a:defRPr>
            </a:lvl4pPr>
            <a:lvl5pPr marL="2057400" indent="-228600" defTabSz="908050" eaLnBrk="0" hangingPunct="0">
              <a:defRPr kumimoji="1" sz="2500">
                <a:solidFill>
                  <a:schemeClr val="tx1"/>
                </a:solidFill>
                <a:latin typeface="Arial" charset="0"/>
                <a:ea typeface="ＭＳ Ｐゴシック" charset="-128"/>
              </a:defRPr>
            </a:lvl5pPr>
            <a:lvl6pPr marL="2514600" indent="-228600" defTabSz="908050" eaLnBrk="0" fontAlgn="base" hangingPunct="0">
              <a:spcBef>
                <a:spcPct val="0"/>
              </a:spcBef>
              <a:spcAft>
                <a:spcPct val="0"/>
              </a:spcAft>
              <a:defRPr kumimoji="1" sz="2500">
                <a:solidFill>
                  <a:schemeClr val="tx1"/>
                </a:solidFill>
                <a:latin typeface="Arial" charset="0"/>
                <a:ea typeface="ＭＳ Ｐゴシック" charset="-128"/>
              </a:defRPr>
            </a:lvl6pPr>
            <a:lvl7pPr marL="2971800" indent="-228600" defTabSz="908050" eaLnBrk="0" fontAlgn="base" hangingPunct="0">
              <a:spcBef>
                <a:spcPct val="0"/>
              </a:spcBef>
              <a:spcAft>
                <a:spcPct val="0"/>
              </a:spcAft>
              <a:defRPr kumimoji="1" sz="2500">
                <a:solidFill>
                  <a:schemeClr val="tx1"/>
                </a:solidFill>
                <a:latin typeface="Arial" charset="0"/>
                <a:ea typeface="ＭＳ Ｐゴシック" charset="-128"/>
              </a:defRPr>
            </a:lvl7pPr>
            <a:lvl8pPr marL="3429000" indent="-228600" defTabSz="908050" eaLnBrk="0" fontAlgn="base" hangingPunct="0">
              <a:spcBef>
                <a:spcPct val="0"/>
              </a:spcBef>
              <a:spcAft>
                <a:spcPct val="0"/>
              </a:spcAft>
              <a:defRPr kumimoji="1" sz="2500">
                <a:solidFill>
                  <a:schemeClr val="tx1"/>
                </a:solidFill>
                <a:latin typeface="Arial" charset="0"/>
                <a:ea typeface="ＭＳ Ｐゴシック" charset="-128"/>
              </a:defRPr>
            </a:lvl8pPr>
            <a:lvl9pPr marL="3886200" indent="-228600" defTabSz="908050" eaLnBrk="0" fontAlgn="base" hangingPunct="0">
              <a:spcBef>
                <a:spcPct val="0"/>
              </a:spcBef>
              <a:spcAft>
                <a:spcPct val="0"/>
              </a:spcAft>
              <a:defRPr kumimoji="1" sz="2500">
                <a:solidFill>
                  <a:schemeClr val="tx1"/>
                </a:solidFill>
                <a:latin typeface="Arial" charset="0"/>
                <a:ea typeface="ＭＳ Ｐゴシック" charset="-128"/>
              </a:defRPr>
            </a:lvl9pPr>
          </a:lstStyle>
          <a:p>
            <a:pPr eaLnBrk="1" hangingPunct="1"/>
            <a:fld id="{ADB75B49-A2F5-4829-9700-7F245DFC5E34}" type="slidenum">
              <a:rPr lang="en-US" altLang="ja-JP" sz="1200" smtClean="0"/>
              <a:pPr eaLnBrk="1" hangingPunct="1"/>
              <a:t>5</a:t>
            </a:fld>
            <a:endParaRPr lang="en-US" altLang="ja-JP" sz="1200" dirty="0" smtClean="0"/>
          </a:p>
        </p:txBody>
      </p:sp>
      <p:sp>
        <p:nvSpPr>
          <p:cNvPr id="4099" name="Rectangle 2"/>
          <p:cNvSpPr>
            <a:spLocks noGrp="1" noRot="1" noChangeAspect="1" noChangeArrowheads="1" noTextEdit="1"/>
          </p:cNvSpPr>
          <p:nvPr>
            <p:ph type="sldImg"/>
          </p:nvPr>
        </p:nvSpPr>
        <p:spPr>
          <a:xfrm>
            <a:off x="1979613" y="739775"/>
            <a:ext cx="2776537" cy="3700463"/>
          </a:xfrm>
          <a:ln/>
        </p:spPr>
      </p:sp>
      <p:sp>
        <p:nvSpPr>
          <p:cNvPr id="4100" name="Rectangle 3"/>
          <p:cNvSpPr>
            <a:spLocks noGrp="1" noChangeArrowheads="1"/>
          </p:cNvSpPr>
          <p:nvPr>
            <p:ph type="body" idx="1"/>
          </p:nvPr>
        </p:nvSpPr>
        <p:spPr>
          <a:xfrm>
            <a:off x="674689" y="4686300"/>
            <a:ext cx="5386387" cy="4440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dirty="0" smtClean="0">
              <a:ea typeface="ＭＳ Ｐ明朝" charset="-128"/>
            </a:endParaRPr>
          </a:p>
        </p:txBody>
      </p:sp>
    </p:spTree>
    <p:extLst>
      <p:ext uri="{BB962C8B-B14F-4D97-AF65-F5344CB8AC3E}">
        <p14:creationId xmlns:p14="http://schemas.microsoft.com/office/powerpoint/2010/main" val="2691692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defRPr kumimoji="1" sz="2500">
                <a:solidFill>
                  <a:schemeClr val="tx1"/>
                </a:solidFill>
                <a:latin typeface="Arial" charset="0"/>
                <a:ea typeface="ＭＳ Ｐゴシック" charset="-128"/>
              </a:defRPr>
            </a:lvl1pPr>
            <a:lvl2pPr marL="742950" indent="-285750" defTabSz="908050" eaLnBrk="0" hangingPunct="0">
              <a:defRPr kumimoji="1" sz="2500">
                <a:solidFill>
                  <a:schemeClr val="tx1"/>
                </a:solidFill>
                <a:latin typeface="Arial" charset="0"/>
                <a:ea typeface="ＭＳ Ｐゴシック" charset="-128"/>
              </a:defRPr>
            </a:lvl2pPr>
            <a:lvl3pPr marL="1143000" indent="-228600" defTabSz="908050" eaLnBrk="0" hangingPunct="0">
              <a:defRPr kumimoji="1" sz="2500">
                <a:solidFill>
                  <a:schemeClr val="tx1"/>
                </a:solidFill>
                <a:latin typeface="Arial" charset="0"/>
                <a:ea typeface="ＭＳ Ｐゴシック" charset="-128"/>
              </a:defRPr>
            </a:lvl3pPr>
            <a:lvl4pPr marL="1600200" indent="-228600" defTabSz="908050" eaLnBrk="0" hangingPunct="0">
              <a:defRPr kumimoji="1" sz="2500">
                <a:solidFill>
                  <a:schemeClr val="tx1"/>
                </a:solidFill>
                <a:latin typeface="Arial" charset="0"/>
                <a:ea typeface="ＭＳ Ｐゴシック" charset="-128"/>
              </a:defRPr>
            </a:lvl4pPr>
            <a:lvl5pPr marL="2057400" indent="-228600" defTabSz="908050" eaLnBrk="0" hangingPunct="0">
              <a:defRPr kumimoji="1" sz="2500">
                <a:solidFill>
                  <a:schemeClr val="tx1"/>
                </a:solidFill>
                <a:latin typeface="Arial" charset="0"/>
                <a:ea typeface="ＭＳ Ｐゴシック" charset="-128"/>
              </a:defRPr>
            </a:lvl5pPr>
            <a:lvl6pPr marL="2514600" indent="-228600" defTabSz="908050" eaLnBrk="0" fontAlgn="base" hangingPunct="0">
              <a:spcBef>
                <a:spcPct val="0"/>
              </a:spcBef>
              <a:spcAft>
                <a:spcPct val="0"/>
              </a:spcAft>
              <a:defRPr kumimoji="1" sz="2500">
                <a:solidFill>
                  <a:schemeClr val="tx1"/>
                </a:solidFill>
                <a:latin typeface="Arial" charset="0"/>
                <a:ea typeface="ＭＳ Ｐゴシック" charset="-128"/>
              </a:defRPr>
            </a:lvl6pPr>
            <a:lvl7pPr marL="2971800" indent="-228600" defTabSz="908050" eaLnBrk="0" fontAlgn="base" hangingPunct="0">
              <a:spcBef>
                <a:spcPct val="0"/>
              </a:spcBef>
              <a:spcAft>
                <a:spcPct val="0"/>
              </a:spcAft>
              <a:defRPr kumimoji="1" sz="2500">
                <a:solidFill>
                  <a:schemeClr val="tx1"/>
                </a:solidFill>
                <a:latin typeface="Arial" charset="0"/>
                <a:ea typeface="ＭＳ Ｐゴシック" charset="-128"/>
              </a:defRPr>
            </a:lvl7pPr>
            <a:lvl8pPr marL="3429000" indent="-228600" defTabSz="908050" eaLnBrk="0" fontAlgn="base" hangingPunct="0">
              <a:spcBef>
                <a:spcPct val="0"/>
              </a:spcBef>
              <a:spcAft>
                <a:spcPct val="0"/>
              </a:spcAft>
              <a:defRPr kumimoji="1" sz="2500">
                <a:solidFill>
                  <a:schemeClr val="tx1"/>
                </a:solidFill>
                <a:latin typeface="Arial" charset="0"/>
                <a:ea typeface="ＭＳ Ｐゴシック" charset="-128"/>
              </a:defRPr>
            </a:lvl8pPr>
            <a:lvl9pPr marL="3886200" indent="-228600" defTabSz="908050" eaLnBrk="0" fontAlgn="base" hangingPunct="0">
              <a:spcBef>
                <a:spcPct val="0"/>
              </a:spcBef>
              <a:spcAft>
                <a:spcPct val="0"/>
              </a:spcAft>
              <a:defRPr kumimoji="1" sz="2500">
                <a:solidFill>
                  <a:schemeClr val="tx1"/>
                </a:solidFill>
                <a:latin typeface="Arial" charset="0"/>
                <a:ea typeface="ＭＳ Ｐゴシック" charset="-128"/>
              </a:defRPr>
            </a:lvl9pPr>
          </a:lstStyle>
          <a:p>
            <a:pPr eaLnBrk="1" hangingPunct="1"/>
            <a:fld id="{ADB75B49-A2F5-4829-9700-7F245DFC5E34}" type="slidenum">
              <a:rPr lang="en-US" altLang="ja-JP" sz="1200" smtClean="0"/>
              <a:pPr eaLnBrk="1" hangingPunct="1"/>
              <a:t>6</a:t>
            </a:fld>
            <a:endParaRPr lang="en-US" altLang="ja-JP" sz="1200" dirty="0" smtClean="0"/>
          </a:p>
        </p:txBody>
      </p:sp>
      <p:sp>
        <p:nvSpPr>
          <p:cNvPr id="4099" name="Rectangle 2"/>
          <p:cNvSpPr>
            <a:spLocks noGrp="1" noRot="1" noChangeAspect="1" noChangeArrowheads="1" noTextEdit="1"/>
          </p:cNvSpPr>
          <p:nvPr>
            <p:ph type="sldImg"/>
          </p:nvPr>
        </p:nvSpPr>
        <p:spPr>
          <a:xfrm>
            <a:off x="1979613" y="739775"/>
            <a:ext cx="2776537" cy="3700463"/>
          </a:xfrm>
          <a:ln/>
        </p:spPr>
      </p:sp>
      <p:sp>
        <p:nvSpPr>
          <p:cNvPr id="4100" name="Rectangle 3"/>
          <p:cNvSpPr>
            <a:spLocks noGrp="1" noChangeArrowheads="1"/>
          </p:cNvSpPr>
          <p:nvPr>
            <p:ph type="body" idx="1"/>
          </p:nvPr>
        </p:nvSpPr>
        <p:spPr>
          <a:xfrm>
            <a:off x="674689" y="4686300"/>
            <a:ext cx="5386387" cy="4440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dirty="0" smtClean="0">
              <a:ea typeface="ＭＳ Ｐ明朝" charset="-128"/>
            </a:endParaRPr>
          </a:p>
        </p:txBody>
      </p:sp>
    </p:spTree>
    <p:extLst>
      <p:ext uri="{BB962C8B-B14F-4D97-AF65-F5344CB8AC3E}">
        <p14:creationId xmlns:p14="http://schemas.microsoft.com/office/powerpoint/2010/main" val="2835664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defRPr kumimoji="1" sz="2500">
                <a:solidFill>
                  <a:schemeClr val="tx1"/>
                </a:solidFill>
                <a:latin typeface="Arial" charset="0"/>
                <a:ea typeface="ＭＳ Ｐゴシック" charset="-128"/>
              </a:defRPr>
            </a:lvl1pPr>
            <a:lvl2pPr marL="742950" indent="-285750" defTabSz="908050" eaLnBrk="0" hangingPunct="0">
              <a:defRPr kumimoji="1" sz="2500">
                <a:solidFill>
                  <a:schemeClr val="tx1"/>
                </a:solidFill>
                <a:latin typeface="Arial" charset="0"/>
                <a:ea typeface="ＭＳ Ｐゴシック" charset="-128"/>
              </a:defRPr>
            </a:lvl2pPr>
            <a:lvl3pPr marL="1143000" indent="-228600" defTabSz="908050" eaLnBrk="0" hangingPunct="0">
              <a:defRPr kumimoji="1" sz="2500">
                <a:solidFill>
                  <a:schemeClr val="tx1"/>
                </a:solidFill>
                <a:latin typeface="Arial" charset="0"/>
                <a:ea typeface="ＭＳ Ｐゴシック" charset="-128"/>
              </a:defRPr>
            </a:lvl3pPr>
            <a:lvl4pPr marL="1600200" indent="-228600" defTabSz="908050" eaLnBrk="0" hangingPunct="0">
              <a:defRPr kumimoji="1" sz="2500">
                <a:solidFill>
                  <a:schemeClr val="tx1"/>
                </a:solidFill>
                <a:latin typeface="Arial" charset="0"/>
                <a:ea typeface="ＭＳ Ｐゴシック" charset="-128"/>
              </a:defRPr>
            </a:lvl4pPr>
            <a:lvl5pPr marL="2057400" indent="-228600" defTabSz="908050" eaLnBrk="0" hangingPunct="0">
              <a:defRPr kumimoji="1" sz="2500">
                <a:solidFill>
                  <a:schemeClr val="tx1"/>
                </a:solidFill>
                <a:latin typeface="Arial" charset="0"/>
                <a:ea typeface="ＭＳ Ｐゴシック" charset="-128"/>
              </a:defRPr>
            </a:lvl5pPr>
            <a:lvl6pPr marL="2514600" indent="-228600" defTabSz="908050" eaLnBrk="0" fontAlgn="base" hangingPunct="0">
              <a:spcBef>
                <a:spcPct val="0"/>
              </a:spcBef>
              <a:spcAft>
                <a:spcPct val="0"/>
              </a:spcAft>
              <a:defRPr kumimoji="1" sz="2500">
                <a:solidFill>
                  <a:schemeClr val="tx1"/>
                </a:solidFill>
                <a:latin typeface="Arial" charset="0"/>
                <a:ea typeface="ＭＳ Ｐゴシック" charset="-128"/>
              </a:defRPr>
            </a:lvl6pPr>
            <a:lvl7pPr marL="2971800" indent="-228600" defTabSz="908050" eaLnBrk="0" fontAlgn="base" hangingPunct="0">
              <a:spcBef>
                <a:spcPct val="0"/>
              </a:spcBef>
              <a:spcAft>
                <a:spcPct val="0"/>
              </a:spcAft>
              <a:defRPr kumimoji="1" sz="2500">
                <a:solidFill>
                  <a:schemeClr val="tx1"/>
                </a:solidFill>
                <a:latin typeface="Arial" charset="0"/>
                <a:ea typeface="ＭＳ Ｐゴシック" charset="-128"/>
              </a:defRPr>
            </a:lvl7pPr>
            <a:lvl8pPr marL="3429000" indent="-228600" defTabSz="908050" eaLnBrk="0" fontAlgn="base" hangingPunct="0">
              <a:spcBef>
                <a:spcPct val="0"/>
              </a:spcBef>
              <a:spcAft>
                <a:spcPct val="0"/>
              </a:spcAft>
              <a:defRPr kumimoji="1" sz="2500">
                <a:solidFill>
                  <a:schemeClr val="tx1"/>
                </a:solidFill>
                <a:latin typeface="Arial" charset="0"/>
                <a:ea typeface="ＭＳ Ｐゴシック" charset="-128"/>
              </a:defRPr>
            </a:lvl8pPr>
            <a:lvl9pPr marL="3886200" indent="-228600" defTabSz="908050" eaLnBrk="0" fontAlgn="base" hangingPunct="0">
              <a:spcBef>
                <a:spcPct val="0"/>
              </a:spcBef>
              <a:spcAft>
                <a:spcPct val="0"/>
              </a:spcAft>
              <a:defRPr kumimoji="1" sz="2500">
                <a:solidFill>
                  <a:schemeClr val="tx1"/>
                </a:solidFill>
                <a:latin typeface="Arial" charset="0"/>
                <a:ea typeface="ＭＳ Ｐゴシック" charset="-128"/>
              </a:defRPr>
            </a:lvl9pPr>
          </a:lstStyle>
          <a:p>
            <a:pPr eaLnBrk="1" hangingPunct="1"/>
            <a:fld id="{ADB75B49-A2F5-4829-9700-7F245DFC5E34}" type="slidenum">
              <a:rPr lang="en-US" altLang="ja-JP" sz="1200" smtClean="0"/>
              <a:pPr eaLnBrk="1" hangingPunct="1"/>
              <a:t>7</a:t>
            </a:fld>
            <a:endParaRPr lang="en-US" altLang="ja-JP" sz="1200" dirty="0" smtClean="0"/>
          </a:p>
        </p:txBody>
      </p:sp>
      <p:sp>
        <p:nvSpPr>
          <p:cNvPr id="4099" name="Rectangle 2"/>
          <p:cNvSpPr>
            <a:spLocks noGrp="1" noRot="1" noChangeAspect="1" noChangeArrowheads="1" noTextEdit="1"/>
          </p:cNvSpPr>
          <p:nvPr>
            <p:ph type="sldImg"/>
          </p:nvPr>
        </p:nvSpPr>
        <p:spPr>
          <a:xfrm>
            <a:off x="1979613" y="739775"/>
            <a:ext cx="2776537" cy="3700463"/>
          </a:xfrm>
          <a:ln/>
        </p:spPr>
      </p:sp>
      <p:sp>
        <p:nvSpPr>
          <p:cNvPr id="4100" name="Rectangle 3"/>
          <p:cNvSpPr>
            <a:spLocks noGrp="1" noChangeArrowheads="1"/>
          </p:cNvSpPr>
          <p:nvPr>
            <p:ph type="body" idx="1"/>
          </p:nvPr>
        </p:nvSpPr>
        <p:spPr>
          <a:xfrm>
            <a:off x="674689" y="4686300"/>
            <a:ext cx="5386387" cy="4440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dirty="0" smtClean="0">
              <a:ea typeface="ＭＳ Ｐ明朝" charset="-128"/>
            </a:endParaRPr>
          </a:p>
        </p:txBody>
      </p:sp>
    </p:spTree>
    <p:extLst>
      <p:ext uri="{BB962C8B-B14F-4D97-AF65-F5344CB8AC3E}">
        <p14:creationId xmlns:p14="http://schemas.microsoft.com/office/powerpoint/2010/main" val="1213048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defRPr kumimoji="1" sz="2500">
                <a:solidFill>
                  <a:schemeClr val="tx1"/>
                </a:solidFill>
                <a:latin typeface="Arial" charset="0"/>
                <a:ea typeface="ＭＳ Ｐゴシック" charset="-128"/>
              </a:defRPr>
            </a:lvl1pPr>
            <a:lvl2pPr marL="742950" indent="-285750" defTabSz="908050" eaLnBrk="0" hangingPunct="0">
              <a:defRPr kumimoji="1" sz="2500">
                <a:solidFill>
                  <a:schemeClr val="tx1"/>
                </a:solidFill>
                <a:latin typeface="Arial" charset="0"/>
                <a:ea typeface="ＭＳ Ｐゴシック" charset="-128"/>
              </a:defRPr>
            </a:lvl2pPr>
            <a:lvl3pPr marL="1143000" indent="-228600" defTabSz="908050" eaLnBrk="0" hangingPunct="0">
              <a:defRPr kumimoji="1" sz="2500">
                <a:solidFill>
                  <a:schemeClr val="tx1"/>
                </a:solidFill>
                <a:latin typeface="Arial" charset="0"/>
                <a:ea typeface="ＭＳ Ｐゴシック" charset="-128"/>
              </a:defRPr>
            </a:lvl3pPr>
            <a:lvl4pPr marL="1600200" indent="-228600" defTabSz="908050" eaLnBrk="0" hangingPunct="0">
              <a:defRPr kumimoji="1" sz="2500">
                <a:solidFill>
                  <a:schemeClr val="tx1"/>
                </a:solidFill>
                <a:latin typeface="Arial" charset="0"/>
                <a:ea typeface="ＭＳ Ｐゴシック" charset="-128"/>
              </a:defRPr>
            </a:lvl4pPr>
            <a:lvl5pPr marL="2057400" indent="-228600" defTabSz="908050" eaLnBrk="0" hangingPunct="0">
              <a:defRPr kumimoji="1" sz="2500">
                <a:solidFill>
                  <a:schemeClr val="tx1"/>
                </a:solidFill>
                <a:latin typeface="Arial" charset="0"/>
                <a:ea typeface="ＭＳ Ｐゴシック" charset="-128"/>
              </a:defRPr>
            </a:lvl5pPr>
            <a:lvl6pPr marL="2514600" indent="-228600" defTabSz="908050" eaLnBrk="0" fontAlgn="base" hangingPunct="0">
              <a:spcBef>
                <a:spcPct val="0"/>
              </a:spcBef>
              <a:spcAft>
                <a:spcPct val="0"/>
              </a:spcAft>
              <a:defRPr kumimoji="1" sz="2500">
                <a:solidFill>
                  <a:schemeClr val="tx1"/>
                </a:solidFill>
                <a:latin typeface="Arial" charset="0"/>
                <a:ea typeface="ＭＳ Ｐゴシック" charset="-128"/>
              </a:defRPr>
            </a:lvl6pPr>
            <a:lvl7pPr marL="2971800" indent="-228600" defTabSz="908050" eaLnBrk="0" fontAlgn="base" hangingPunct="0">
              <a:spcBef>
                <a:spcPct val="0"/>
              </a:spcBef>
              <a:spcAft>
                <a:spcPct val="0"/>
              </a:spcAft>
              <a:defRPr kumimoji="1" sz="2500">
                <a:solidFill>
                  <a:schemeClr val="tx1"/>
                </a:solidFill>
                <a:latin typeface="Arial" charset="0"/>
                <a:ea typeface="ＭＳ Ｐゴシック" charset="-128"/>
              </a:defRPr>
            </a:lvl7pPr>
            <a:lvl8pPr marL="3429000" indent="-228600" defTabSz="908050" eaLnBrk="0" fontAlgn="base" hangingPunct="0">
              <a:spcBef>
                <a:spcPct val="0"/>
              </a:spcBef>
              <a:spcAft>
                <a:spcPct val="0"/>
              </a:spcAft>
              <a:defRPr kumimoji="1" sz="2500">
                <a:solidFill>
                  <a:schemeClr val="tx1"/>
                </a:solidFill>
                <a:latin typeface="Arial" charset="0"/>
                <a:ea typeface="ＭＳ Ｐゴシック" charset="-128"/>
              </a:defRPr>
            </a:lvl8pPr>
            <a:lvl9pPr marL="3886200" indent="-228600" defTabSz="908050" eaLnBrk="0" fontAlgn="base" hangingPunct="0">
              <a:spcBef>
                <a:spcPct val="0"/>
              </a:spcBef>
              <a:spcAft>
                <a:spcPct val="0"/>
              </a:spcAft>
              <a:defRPr kumimoji="1" sz="2500">
                <a:solidFill>
                  <a:schemeClr val="tx1"/>
                </a:solidFill>
                <a:latin typeface="Arial" charset="0"/>
                <a:ea typeface="ＭＳ Ｐゴシック" charset="-128"/>
              </a:defRPr>
            </a:lvl9pPr>
          </a:lstStyle>
          <a:p>
            <a:pPr eaLnBrk="1" hangingPunct="1"/>
            <a:fld id="{ADB75B49-A2F5-4829-9700-7F245DFC5E34}" type="slidenum">
              <a:rPr lang="en-US" altLang="ja-JP" sz="1200" smtClean="0"/>
              <a:pPr eaLnBrk="1" hangingPunct="1"/>
              <a:t>8</a:t>
            </a:fld>
            <a:endParaRPr lang="en-US" altLang="ja-JP" sz="1200" dirty="0" smtClean="0"/>
          </a:p>
        </p:txBody>
      </p:sp>
      <p:sp>
        <p:nvSpPr>
          <p:cNvPr id="4099" name="Rectangle 2"/>
          <p:cNvSpPr>
            <a:spLocks noGrp="1" noRot="1" noChangeAspect="1" noChangeArrowheads="1" noTextEdit="1"/>
          </p:cNvSpPr>
          <p:nvPr>
            <p:ph type="sldImg"/>
          </p:nvPr>
        </p:nvSpPr>
        <p:spPr>
          <a:xfrm>
            <a:off x="1979613" y="739775"/>
            <a:ext cx="2776537" cy="3700463"/>
          </a:xfrm>
          <a:ln/>
        </p:spPr>
      </p:sp>
      <p:sp>
        <p:nvSpPr>
          <p:cNvPr id="4100" name="Rectangle 3"/>
          <p:cNvSpPr>
            <a:spLocks noGrp="1" noChangeArrowheads="1"/>
          </p:cNvSpPr>
          <p:nvPr>
            <p:ph type="body" idx="1"/>
          </p:nvPr>
        </p:nvSpPr>
        <p:spPr>
          <a:xfrm>
            <a:off x="674689" y="4686300"/>
            <a:ext cx="5386387" cy="4440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dirty="0" smtClean="0">
              <a:ea typeface="ＭＳ Ｐ明朝" charset="-128"/>
            </a:endParaRPr>
          </a:p>
        </p:txBody>
      </p:sp>
    </p:spTree>
    <p:extLst>
      <p:ext uri="{BB962C8B-B14F-4D97-AF65-F5344CB8AC3E}">
        <p14:creationId xmlns:p14="http://schemas.microsoft.com/office/powerpoint/2010/main" val="711956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defRPr kumimoji="1" sz="2500">
                <a:solidFill>
                  <a:schemeClr val="tx1"/>
                </a:solidFill>
                <a:latin typeface="Arial" charset="0"/>
                <a:ea typeface="ＭＳ Ｐゴシック" charset="-128"/>
              </a:defRPr>
            </a:lvl1pPr>
            <a:lvl2pPr marL="742950" indent="-285750" defTabSz="908050" eaLnBrk="0" hangingPunct="0">
              <a:defRPr kumimoji="1" sz="2500">
                <a:solidFill>
                  <a:schemeClr val="tx1"/>
                </a:solidFill>
                <a:latin typeface="Arial" charset="0"/>
                <a:ea typeface="ＭＳ Ｐゴシック" charset="-128"/>
              </a:defRPr>
            </a:lvl2pPr>
            <a:lvl3pPr marL="1143000" indent="-228600" defTabSz="908050" eaLnBrk="0" hangingPunct="0">
              <a:defRPr kumimoji="1" sz="2500">
                <a:solidFill>
                  <a:schemeClr val="tx1"/>
                </a:solidFill>
                <a:latin typeface="Arial" charset="0"/>
                <a:ea typeface="ＭＳ Ｐゴシック" charset="-128"/>
              </a:defRPr>
            </a:lvl3pPr>
            <a:lvl4pPr marL="1600200" indent="-228600" defTabSz="908050" eaLnBrk="0" hangingPunct="0">
              <a:defRPr kumimoji="1" sz="2500">
                <a:solidFill>
                  <a:schemeClr val="tx1"/>
                </a:solidFill>
                <a:latin typeface="Arial" charset="0"/>
                <a:ea typeface="ＭＳ Ｐゴシック" charset="-128"/>
              </a:defRPr>
            </a:lvl4pPr>
            <a:lvl5pPr marL="2057400" indent="-228600" defTabSz="908050" eaLnBrk="0" hangingPunct="0">
              <a:defRPr kumimoji="1" sz="2500">
                <a:solidFill>
                  <a:schemeClr val="tx1"/>
                </a:solidFill>
                <a:latin typeface="Arial" charset="0"/>
                <a:ea typeface="ＭＳ Ｐゴシック" charset="-128"/>
              </a:defRPr>
            </a:lvl5pPr>
            <a:lvl6pPr marL="2514600" indent="-228600" defTabSz="908050" eaLnBrk="0" fontAlgn="base" hangingPunct="0">
              <a:spcBef>
                <a:spcPct val="0"/>
              </a:spcBef>
              <a:spcAft>
                <a:spcPct val="0"/>
              </a:spcAft>
              <a:defRPr kumimoji="1" sz="2500">
                <a:solidFill>
                  <a:schemeClr val="tx1"/>
                </a:solidFill>
                <a:latin typeface="Arial" charset="0"/>
                <a:ea typeface="ＭＳ Ｐゴシック" charset="-128"/>
              </a:defRPr>
            </a:lvl6pPr>
            <a:lvl7pPr marL="2971800" indent="-228600" defTabSz="908050" eaLnBrk="0" fontAlgn="base" hangingPunct="0">
              <a:spcBef>
                <a:spcPct val="0"/>
              </a:spcBef>
              <a:spcAft>
                <a:spcPct val="0"/>
              </a:spcAft>
              <a:defRPr kumimoji="1" sz="2500">
                <a:solidFill>
                  <a:schemeClr val="tx1"/>
                </a:solidFill>
                <a:latin typeface="Arial" charset="0"/>
                <a:ea typeface="ＭＳ Ｐゴシック" charset="-128"/>
              </a:defRPr>
            </a:lvl7pPr>
            <a:lvl8pPr marL="3429000" indent="-228600" defTabSz="908050" eaLnBrk="0" fontAlgn="base" hangingPunct="0">
              <a:spcBef>
                <a:spcPct val="0"/>
              </a:spcBef>
              <a:spcAft>
                <a:spcPct val="0"/>
              </a:spcAft>
              <a:defRPr kumimoji="1" sz="2500">
                <a:solidFill>
                  <a:schemeClr val="tx1"/>
                </a:solidFill>
                <a:latin typeface="Arial" charset="0"/>
                <a:ea typeface="ＭＳ Ｐゴシック" charset="-128"/>
              </a:defRPr>
            </a:lvl8pPr>
            <a:lvl9pPr marL="3886200" indent="-228600" defTabSz="908050" eaLnBrk="0" fontAlgn="base" hangingPunct="0">
              <a:spcBef>
                <a:spcPct val="0"/>
              </a:spcBef>
              <a:spcAft>
                <a:spcPct val="0"/>
              </a:spcAft>
              <a:defRPr kumimoji="1" sz="2500">
                <a:solidFill>
                  <a:schemeClr val="tx1"/>
                </a:solidFill>
                <a:latin typeface="Arial" charset="0"/>
                <a:ea typeface="ＭＳ Ｐゴシック" charset="-128"/>
              </a:defRPr>
            </a:lvl9pPr>
          </a:lstStyle>
          <a:p>
            <a:pPr eaLnBrk="1" hangingPunct="1"/>
            <a:fld id="{ADB75B49-A2F5-4829-9700-7F245DFC5E34}" type="slidenum">
              <a:rPr lang="en-US" altLang="ja-JP" sz="1200" smtClean="0"/>
              <a:pPr eaLnBrk="1" hangingPunct="1"/>
              <a:t>9</a:t>
            </a:fld>
            <a:endParaRPr lang="en-US" altLang="ja-JP" sz="1200" dirty="0" smtClean="0"/>
          </a:p>
        </p:txBody>
      </p:sp>
      <p:sp>
        <p:nvSpPr>
          <p:cNvPr id="4099" name="Rectangle 2"/>
          <p:cNvSpPr>
            <a:spLocks noGrp="1" noRot="1" noChangeAspect="1" noChangeArrowheads="1" noTextEdit="1"/>
          </p:cNvSpPr>
          <p:nvPr>
            <p:ph type="sldImg"/>
          </p:nvPr>
        </p:nvSpPr>
        <p:spPr>
          <a:xfrm>
            <a:off x="1979613" y="739775"/>
            <a:ext cx="2776537" cy="3700463"/>
          </a:xfrm>
          <a:ln/>
        </p:spPr>
      </p:sp>
      <p:sp>
        <p:nvSpPr>
          <p:cNvPr id="4100" name="Rectangle 3"/>
          <p:cNvSpPr>
            <a:spLocks noGrp="1" noChangeArrowheads="1"/>
          </p:cNvSpPr>
          <p:nvPr>
            <p:ph type="body" idx="1"/>
          </p:nvPr>
        </p:nvSpPr>
        <p:spPr>
          <a:xfrm>
            <a:off x="674689" y="4686300"/>
            <a:ext cx="5386387" cy="4440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dirty="0" smtClean="0">
              <a:ea typeface="ＭＳ Ｐ明朝" charset="-128"/>
            </a:endParaRPr>
          </a:p>
        </p:txBody>
      </p:sp>
    </p:spTree>
    <p:extLst>
      <p:ext uri="{BB962C8B-B14F-4D97-AF65-F5344CB8AC3E}">
        <p14:creationId xmlns:p14="http://schemas.microsoft.com/office/powerpoint/2010/main" val="3828299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15"/>
        <p:cNvGrpSpPr/>
        <p:nvPr/>
      </p:nvGrpSpPr>
      <p:grpSpPr>
        <a:xfrm>
          <a:off x="0" y="0"/>
          <a:ext cx="0" cy="0"/>
          <a:chOff x="0" y="0"/>
          <a:chExt cx="0" cy="0"/>
        </a:xfrm>
      </p:grpSpPr>
      <p:sp>
        <p:nvSpPr>
          <p:cNvPr id="16" name="Google Shape;16;p42"/>
          <p:cNvSpPr txBox="1">
            <a:spLocks noGrp="1"/>
          </p:cNvSpPr>
          <p:nvPr>
            <p:ph type="ctrTitle"/>
          </p:nvPr>
        </p:nvSpPr>
        <p:spPr>
          <a:xfrm>
            <a:off x="514350" y="2840568"/>
            <a:ext cx="5829300" cy="1960033"/>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42"/>
          <p:cNvSpPr txBox="1">
            <a:spLocks noGrp="1"/>
          </p:cNvSpPr>
          <p:nvPr>
            <p:ph type="subTitle" idx="1"/>
          </p:nvPr>
        </p:nvSpPr>
        <p:spPr>
          <a:xfrm>
            <a:off x="1028700" y="5181600"/>
            <a:ext cx="4800600" cy="23368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42"/>
          <p:cNvSpPr txBox="1">
            <a:spLocks noGrp="1"/>
          </p:cNvSpPr>
          <p:nvPr>
            <p:ph type="dt" idx="10"/>
          </p:nvPr>
        </p:nvSpPr>
        <p:spPr>
          <a:xfrm>
            <a:off x="342900" y="8475134"/>
            <a:ext cx="1600200" cy="48683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42"/>
          <p:cNvSpPr txBox="1">
            <a:spLocks noGrp="1"/>
          </p:cNvSpPr>
          <p:nvPr>
            <p:ph type="ftr" idx="11"/>
          </p:nvPr>
        </p:nvSpPr>
        <p:spPr>
          <a:xfrm>
            <a:off x="2343150" y="8475134"/>
            <a:ext cx="2171700" cy="48683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42"/>
          <p:cNvSpPr txBox="1">
            <a:spLocks noGrp="1"/>
          </p:cNvSpPr>
          <p:nvPr>
            <p:ph type="sldNum" idx="12"/>
          </p:nvPr>
        </p:nvSpPr>
        <p:spPr>
          <a:xfrm>
            <a:off x="5157192" y="8460914"/>
            <a:ext cx="1600200" cy="48683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400"/>
              <a:buFont typeface="Arial"/>
              <a:buNone/>
              <a:defRPr sz="24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400"/>
              <a:buFont typeface="Arial"/>
              <a:buNone/>
              <a:defRPr sz="24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400"/>
              <a:buFont typeface="Arial"/>
              <a:buNone/>
              <a:defRPr sz="24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400"/>
              <a:buFont typeface="Arial"/>
              <a:buNone/>
              <a:defRPr sz="24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400"/>
              <a:buFont typeface="Arial"/>
              <a:buNone/>
              <a:defRPr sz="24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400"/>
              <a:buFont typeface="Arial"/>
              <a:buNone/>
              <a:defRPr sz="24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400"/>
              <a:buFont typeface="Arial"/>
              <a:buNone/>
              <a:defRPr sz="24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400"/>
              <a:buFont typeface="Arial"/>
              <a:buNone/>
              <a:defRPr sz="24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400"/>
              <a:buFont typeface="Arial"/>
              <a:buNone/>
              <a:defRPr sz="24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transition spd="slow">
    <p:push/>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1"/>
          <p:cNvSpPr txBox="1">
            <a:spLocks noGrp="1"/>
          </p:cNvSpPr>
          <p:nvPr>
            <p:ph type="title"/>
          </p:nvPr>
        </p:nvSpPr>
        <p:spPr>
          <a:xfrm>
            <a:off x="342900" y="366184"/>
            <a:ext cx="6172200" cy="1524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1"/>
          <p:cNvSpPr txBox="1">
            <a:spLocks noGrp="1"/>
          </p:cNvSpPr>
          <p:nvPr>
            <p:ph type="body" idx="1"/>
          </p:nvPr>
        </p:nvSpPr>
        <p:spPr>
          <a:xfrm>
            <a:off x="342900" y="2133601"/>
            <a:ext cx="6172200" cy="6034617"/>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41"/>
          <p:cNvSpPr txBox="1">
            <a:spLocks noGrp="1"/>
          </p:cNvSpPr>
          <p:nvPr>
            <p:ph type="dt" idx="10"/>
          </p:nvPr>
        </p:nvSpPr>
        <p:spPr>
          <a:xfrm>
            <a:off x="342900" y="8475134"/>
            <a:ext cx="1600200" cy="48683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1"/>
          <p:cNvSpPr txBox="1">
            <a:spLocks noGrp="1"/>
          </p:cNvSpPr>
          <p:nvPr>
            <p:ph type="ftr" idx="11"/>
          </p:nvPr>
        </p:nvSpPr>
        <p:spPr>
          <a:xfrm>
            <a:off x="2343150" y="8475134"/>
            <a:ext cx="2171700" cy="486833"/>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1"/>
          <p:cNvSpPr txBox="1">
            <a:spLocks noGrp="1"/>
          </p:cNvSpPr>
          <p:nvPr>
            <p:ph type="sldNum" idx="12"/>
          </p:nvPr>
        </p:nvSpPr>
        <p:spPr>
          <a:xfrm>
            <a:off x="4914900" y="8475134"/>
            <a:ext cx="1600200" cy="486833"/>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49" r:id="rId1"/>
  </p:sldLayoutIdLst>
  <p:transition spd="slow">
    <p:push/>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
        <p:cNvGrpSpPr/>
        <p:nvPr/>
      </p:nvGrpSpPr>
      <p:grpSpPr>
        <a:xfrm>
          <a:off x="0" y="0"/>
          <a:ext cx="0" cy="0"/>
          <a:chOff x="0" y="0"/>
          <a:chExt cx="0" cy="0"/>
        </a:xfrm>
      </p:grpSpPr>
      <p:sp>
        <p:nvSpPr>
          <p:cNvPr id="26" name="Google Shape;26;p1"/>
          <p:cNvSpPr/>
          <p:nvPr/>
        </p:nvSpPr>
        <p:spPr>
          <a:xfrm>
            <a:off x="481013" y="1"/>
            <a:ext cx="1023938" cy="5295900"/>
          </a:xfrm>
          <a:custGeom>
            <a:avLst/>
            <a:gdLst/>
            <a:ahLst/>
            <a:cxnLst/>
            <a:rect l="l" t="t" r="r" b="b"/>
            <a:pathLst>
              <a:path w="860" h="2502" extrusionOk="0">
                <a:moveTo>
                  <a:pt x="0" y="2445"/>
                </a:moveTo>
                <a:lnTo>
                  <a:pt x="228" y="2502"/>
                </a:lnTo>
                <a:lnTo>
                  <a:pt x="860" y="0"/>
                </a:lnTo>
                <a:lnTo>
                  <a:pt x="620" y="0"/>
                </a:lnTo>
                <a:lnTo>
                  <a:pt x="0" y="2445"/>
                </a:lnTo>
                <a:close/>
              </a:path>
            </a:pathLst>
          </a:custGeom>
          <a:solidFill>
            <a:schemeClr val="accent1"/>
          </a:solidFill>
          <a:ln>
            <a:noFill/>
          </a:ln>
        </p:spPr>
      </p:sp>
      <p:sp>
        <p:nvSpPr>
          <p:cNvPr id="27" name="Google Shape;27;p1"/>
          <p:cNvSpPr/>
          <p:nvPr/>
        </p:nvSpPr>
        <p:spPr>
          <a:xfrm>
            <a:off x="152400" y="1"/>
            <a:ext cx="1002506" cy="5149850"/>
          </a:xfrm>
          <a:custGeom>
            <a:avLst/>
            <a:gdLst/>
            <a:ahLst/>
            <a:cxnLst/>
            <a:rect l="l" t="t" r="r" b="b"/>
            <a:pathLst>
              <a:path w="842" h="2433" extrusionOk="0">
                <a:moveTo>
                  <a:pt x="842" y="0"/>
                </a:moveTo>
                <a:lnTo>
                  <a:pt x="602" y="0"/>
                </a:lnTo>
                <a:lnTo>
                  <a:pt x="0" y="2376"/>
                </a:lnTo>
                <a:lnTo>
                  <a:pt x="228" y="2433"/>
                </a:lnTo>
                <a:lnTo>
                  <a:pt x="842" y="0"/>
                </a:lnTo>
                <a:close/>
              </a:path>
            </a:pathLst>
          </a:custGeom>
          <a:solidFill>
            <a:srgbClr val="595959"/>
          </a:solidFill>
          <a:ln>
            <a:noFill/>
          </a:ln>
        </p:spPr>
      </p:sp>
      <p:sp>
        <p:nvSpPr>
          <p:cNvPr id="28" name="Google Shape;28;p1"/>
          <p:cNvSpPr/>
          <p:nvPr/>
        </p:nvSpPr>
        <p:spPr>
          <a:xfrm>
            <a:off x="481013" y="5175251"/>
            <a:ext cx="2505075" cy="3886645"/>
          </a:xfrm>
          <a:custGeom>
            <a:avLst/>
            <a:gdLst/>
            <a:ahLst/>
            <a:cxnLst/>
            <a:rect l="l" t="t" r="r" b="b"/>
            <a:pathLst>
              <a:path w="2104" h="1875" extrusionOk="0">
                <a:moveTo>
                  <a:pt x="0" y="0"/>
                </a:moveTo>
                <a:lnTo>
                  <a:pt x="3" y="3"/>
                </a:lnTo>
                <a:lnTo>
                  <a:pt x="1498" y="1875"/>
                </a:lnTo>
                <a:lnTo>
                  <a:pt x="2104" y="1875"/>
                </a:lnTo>
                <a:lnTo>
                  <a:pt x="228" y="57"/>
                </a:lnTo>
                <a:lnTo>
                  <a:pt x="0" y="0"/>
                </a:lnTo>
                <a:close/>
              </a:path>
            </a:pathLst>
          </a:custGeom>
          <a:solidFill>
            <a:srgbClr val="366092"/>
          </a:solidFill>
          <a:ln>
            <a:noFill/>
          </a:ln>
        </p:spPr>
      </p:sp>
      <p:sp>
        <p:nvSpPr>
          <p:cNvPr id="29" name="Google Shape;29;p1"/>
          <p:cNvSpPr/>
          <p:nvPr/>
        </p:nvSpPr>
        <p:spPr>
          <a:xfrm>
            <a:off x="152400" y="5029201"/>
            <a:ext cx="1995488" cy="4029673"/>
          </a:xfrm>
          <a:custGeom>
            <a:avLst/>
            <a:gdLst/>
            <a:ahLst/>
            <a:cxnLst/>
            <a:rect l="l" t="t" r="r" b="b"/>
            <a:pathLst>
              <a:path w="1676" h="1944" extrusionOk="0">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rgbClr val="3F3F3F"/>
          </a:solidFill>
          <a:ln>
            <a:noFill/>
          </a:ln>
        </p:spPr>
      </p:sp>
      <p:cxnSp>
        <p:nvCxnSpPr>
          <p:cNvPr id="30" name="Google Shape;30;p1"/>
          <p:cNvCxnSpPr/>
          <p:nvPr/>
        </p:nvCxnSpPr>
        <p:spPr>
          <a:xfrm>
            <a:off x="0" y="9133016"/>
            <a:ext cx="6858000" cy="0"/>
          </a:xfrm>
          <a:prstGeom prst="straightConnector1">
            <a:avLst/>
          </a:prstGeom>
          <a:noFill/>
          <a:ln w="25400" cap="flat" cmpd="sng">
            <a:solidFill>
              <a:srgbClr val="366092"/>
            </a:solidFill>
            <a:prstDash val="solid"/>
            <a:round/>
            <a:headEnd type="none" w="sm" len="sm"/>
            <a:tailEnd type="none" w="sm" len="sm"/>
          </a:ln>
        </p:spPr>
      </p:cxnSp>
      <p:cxnSp>
        <p:nvCxnSpPr>
          <p:cNvPr id="31" name="Google Shape;31;p1"/>
          <p:cNvCxnSpPr/>
          <p:nvPr/>
        </p:nvCxnSpPr>
        <p:spPr>
          <a:xfrm>
            <a:off x="0" y="9061896"/>
            <a:ext cx="6858000" cy="0"/>
          </a:xfrm>
          <a:prstGeom prst="straightConnector1">
            <a:avLst/>
          </a:prstGeom>
          <a:noFill/>
          <a:ln w="57150" cap="flat" cmpd="sng">
            <a:solidFill>
              <a:srgbClr val="366092"/>
            </a:solidFill>
            <a:prstDash val="solid"/>
            <a:round/>
            <a:headEnd type="none" w="sm" len="sm"/>
            <a:tailEnd type="none" w="sm" len="sm"/>
          </a:ln>
        </p:spPr>
      </p:cxnSp>
      <p:grpSp>
        <p:nvGrpSpPr>
          <p:cNvPr id="32" name="Google Shape;32;p1"/>
          <p:cNvGrpSpPr/>
          <p:nvPr/>
        </p:nvGrpSpPr>
        <p:grpSpPr>
          <a:xfrm>
            <a:off x="789688" y="1774184"/>
            <a:ext cx="6091695" cy="1401920"/>
            <a:chOff x="812170" y="1569433"/>
            <a:chExt cx="6091695" cy="1401920"/>
          </a:xfrm>
        </p:grpSpPr>
        <p:grpSp>
          <p:nvGrpSpPr>
            <p:cNvPr id="33" name="Google Shape;33;p1"/>
            <p:cNvGrpSpPr/>
            <p:nvPr/>
          </p:nvGrpSpPr>
          <p:grpSpPr>
            <a:xfrm>
              <a:off x="812170" y="1569433"/>
              <a:ext cx="6091695" cy="1401920"/>
              <a:chOff x="796502" y="1569433"/>
              <a:chExt cx="6091695" cy="1401920"/>
            </a:xfrm>
          </p:grpSpPr>
          <p:sp>
            <p:nvSpPr>
              <p:cNvPr id="34" name="Google Shape;34;p1"/>
              <p:cNvSpPr/>
              <p:nvPr/>
            </p:nvSpPr>
            <p:spPr>
              <a:xfrm>
                <a:off x="796502" y="1569433"/>
                <a:ext cx="621608" cy="1401920"/>
              </a:xfrm>
              <a:custGeom>
                <a:avLst/>
                <a:gdLst/>
                <a:ahLst/>
                <a:cxnLst/>
                <a:rect l="l" t="t" r="r" b="b"/>
                <a:pathLst>
                  <a:path w="621608" h="1401920" extrusionOk="0">
                    <a:moveTo>
                      <a:pt x="621608" y="0"/>
                    </a:moveTo>
                    <a:lnTo>
                      <a:pt x="621608" y="1401920"/>
                    </a:lnTo>
                    <a:lnTo>
                      <a:pt x="496333" y="1387679"/>
                    </a:lnTo>
                    <a:cubicBezTo>
                      <a:pt x="213077" y="1322317"/>
                      <a:pt x="0" y="1039699"/>
                      <a:pt x="0" y="700960"/>
                    </a:cubicBezTo>
                    <a:cubicBezTo>
                      <a:pt x="0" y="362221"/>
                      <a:pt x="213077" y="79603"/>
                      <a:pt x="496333" y="14241"/>
                    </a:cubicBezTo>
                    <a:close/>
                  </a:path>
                </a:pathLst>
              </a:custGeom>
              <a:solidFill>
                <a:srgbClr val="366092"/>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 name="Google Shape;35;p1"/>
              <p:cNvSpPr/>
              <p:nvPr/>
            </p:nvSpPr>
            <p:spPr>
              <a:xfrm>
                <a:off x="1410269" y="1578834"/>
                <a:ext cx="5477928" cy="1383119"/>
              </a:xfrm>
              <a:prstGeom prst="rect">
                <a:avLst/>
              </a:prstGeom>
              <a:noFill/>
              <a:ln w="25400" cap="flat" cmpd="sng">
                <a:solidFill>
                  <a:srgbClr val="395E89"/>
                </a:solidFill>
                <a:prstDash val="solid"/>
                <a:round/>
                <a:headEnd type="none" w="sm" len="sm"/>
                <a:tailEnd type="none" w="sm" len="sm"/>
              </a:ln>
            </p:spPr>
            <p:txBody>
              <a:bodyPr spcFirstLastPara="1" wrap="square" lIns="91425" tIns="1800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ja-JP" sz="3200" b="1" i="0" u="none" strike="noStrike" cap="none">
                    <a:solidFill>
                      <a:srgbClr val="7F7F7F"/>
                    </a:solidFill>
                    <a:latin typeface="Meiryo"/>
                    <a:ea typeface="Meiryo"/>
                    <a:cs typeface="Meiryo"/>
                    <a:sym typeface="Meiryo"/>
                  </a:rPr>
                  <a:t>診療所向けサービスのご案内</a:t>
                </a:r>
                <a:endParaRPr sz="3200" b="1" i="0" u="none" strike="noStrike" cap="none">
                  <a:solidFill>
                    <a:srgbClr val="7F7F7F"/>
                  </a:solidFill>
                  <a:latin typeface="Meiryo"/>
                  <a:ea typeface="Meiryo"/>
                  <a:cs typeface="Meiryo"/>
                  <a:sym typeface="Meiryo"/>
                </a:endParaRPr>
              </a:p>
            </p:txBody>
          </p:sp>
        </p:grpSp>
        <p:grpSp>
          <p:nvGrpSpPr>
            <p:cNvPr id="36" name="Google Shape;36;p1"/>
            <p:cNvGrpSpPr/>
            <p:nvPr/>
          </p:nvGrpSpPr>
          <p:grpSpPr>
            <a:xfrm>
              <a:off x="1134566" y="2268448"/>
              <a:ext cx="5769299" cy="597274"/>
              <a:chOff x="1560086" y="3182941"/>
              <a:chExt cx="5769299" cy="597274"/>
            </a:xfrm>
          </p:grpSpPr>
          <p:sp>
            <p:nvSpPr>
              <p:cNvPr id="37" name="Google Shape;37;p1"/>
              <p:cNvSpPr/>
              <p:nvPr/>
            </p:nvSpPr>
            <p:spPr>
              <a:xfrm>
                <a:off x="1560086" y="3182941"/>
                <a:ext cx="278770" cy="597274"/>
              </a:xfrm>
              <a:custGeom>
                <a:avLst/>
                <a:gdLst/>
                <a:ahLst/>
                <a:cxnLst/>
                <a:rect l="l" t="t" r="r" b="b"/>
                <a:pathLst>
                  <a:path w="278770" h="597274" extrusionOk="0">
                    <a:moveTo>
                      <a:pt x="278770" y="0"/>
                    </a:moveTo>
                    <a:lnTo>
                      <a:pt x="278770" y="597274"/>
                    </a:lnTo>
                    <a:cubicBezTo>
                      <a:pt x="124810" y="597274"/>
                      <a:pt x="0" y="463570"/>
                      <a:pt x="0" y="298637"/>
                    </a:cubicBezTo>
                    <a:cubicBezTo>
                      <a:pt x="0" y="133704"/>
                      <a:pt x="124810" y="0"/>
                      <a:pt x="278770" y="0"/>
                    </a:cubicBezTo>
                    <a:close/>
                  </a:path>
                </a:pathLst>
              </a:custGeom>
              <a:solidFill>
                <a:srgbClr val="366092"/>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 name="Google Shape;38;p1"/>
              <p:cNvSpPr/>
              <p:nvPr/>
            </p:nvSpPr>
            <p:spPr>
              <a:xfrm>
                <a:off x="1838856" y="3203768"/>
                <a:ext cx="5490529" cy="555620"/>
              </a:xfrm>
              <a:prstGeom prst="rect">
                <a:avLst/>
              </a:prstGeom>
              <a:noFill/>
              <a:ln w="25400" cap="flat" cmpd="sng">
                <a:solidFill>
                  <a:srgbClr val="395E89"/>
                </a:solidFill>
                <a:prstDash val="solid"/>
                <a:round/>
                <a:headEnd type="none" w="sm" len="sm"/>
                <a:tailEnd type="none" w="sm" len="sm"/>
              </a:ln>
            </p:spPr>
            <p:txBody>
              <a:bodyPr spcFirstLastPara="1" wrap="square" lIns="91425" tIns="118800" rIns="91425" bIns="45700" anchor="ctr" anchorCtr="0">
                <a:noAutofit/>
              </a:bodyPr>
              <a:lstStyle/>
              <a:p>
                <a:pPr marL="0" marR="0" lvl="0" indent="0" algn="r" rtl="0">
                  <a:lnSpc>
                    <a:spcPct val="100000"/>
                  </a:lnSpc>
                  <a:spcBef>
                    <a:spcPts val="0"/>
                  </a:spcBef>
                  <a:spcAft>
                    <a:spcPts val="0"/>
                  </a:spcAft>
                  <a:buClr>
                    <a:srgbClr val="000000"/>
                  </a:buClr>
                  <a:buSzPts val="1400"/>
                  <a:buFont typeface="Arial"/>
                  <a:buNone/>
                </a:pPr>
                <a:r>
                  <a:rPr lang="ja-JP" sz="1400" b="1" i="0" u="none" strike="noStrike" cap="none">
                    <a:solidFill>
                      <a:srgbClr val="7F7F7F"/>
                    </a:solidFill>
                    <a:latin typeface="Meiryo"/>
                    <a:ea typeface="Meiryo"/>
                    <a:cs typeface="Meiryo"/>
                    <a:sym typeface="Meiryo"/>
                  </a:rPr>
                  <a:t>お客様の永続的な発展を各分野の専門家がサポートいたします　</a:t>
                </a:r>
                <a:endParaRPr sz="1400" b="1" i="0" u="none" strike="noStrike" cap="none">
                  <a:solidFill>
                    <a:srgbClr val="7F7F7F"/>
                  </a:solidFill>
                  <a:latin typeface="Meiryo"/>
                  <a:ea typeface="Meiryo"/>
                  <a:cs typeface="Meiryo"/>
                  <a:sym typeface="Meiryo"/>
                </a:endParaRPr>
              </a:p>
            </p:txBody>
          </p:sp>
        </p:grpSp>
      </p:grpSp>
      <p:cxnSp>
        <p:nvCxnSpPr>
          <p:cNvPr id="39" name="Google Shape;39;p1"/>
          <p:cNvCxnSpPr/>
          <p:nvPr/>
        </p:nvCxnSpPr>
        <p:spPr>
          <a:xfrm>
            <a:off x="0" y="1"/>
            <a:ext cx="6858000" cy="0"/>
          </a:xfrm>
          <a:prstGeom prst="straightConnector1">
            <a:avLst/>
          </a:prstGeom>
          <a:noFill/>
          <a:ln w="57150" cap="flat" cmpd="sng">
            <a:solidFill>
              <a:srgbClr val="366092"/>
            </a:solidFill>
            <a:prstDash val="solid"/>
            <a:round/>
            <a:headEnd type="none" w="sm" len="sm"/>
            <a:tailEnd type="none" w="sm" len="sm"/>
          </a:ln>
        </p:spPr>
      </p:cxnSp>
      <p:sp>
        <p:nvSpPr>
          <p:cNvPr id="40" name="Google Shape;40;p1"/>
          <p:cNvSpPr/>
          <p:nvPr/>
        </p:nvSpPr>
        <p:spPr>
          <a:xfrm>
            <a:off x="836712" y="5149851"/>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1"/>
          <p:cNvSpPr/>
          <p:nvPr/>
        </p:nvSpPr>
        <p:spPr>
          <a:xfrm>
            <a:off x="1075792" y="5508104"/>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 name="Google Shape;42;p1"/>
          <p:cNvSpPr/>
          <p:nvPr/>
        </p:nvSpPr>
        <p:spPr>
          <a:xfrm>
            <a:off x="1314872" y="5852733"/>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3" name="Google Shape;43;p1"/>
          <p:cNvSpPr/>
          <p:nvPr/>
        </p:nvSpPr>
        <p:spPr>
          <a:xfrm>
            <a:off x="1553952" y="6204174"/>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 name="Google Shape;44;p1"/>
          <p:cNvSpPr/>
          <p:nvPr/>
        </p:nvSpPr>
        <p:spPr>
          <a:xfrm>
            <a:off x="1772816" y="6588224"/>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5" name="Google Shape;45;p1"/>
          <p:cNvSpPr txBox="1"/>
          <p:nvPr/>
        </p:nvSpPr>
        <p:spPr>
          <a:xfrm>
            <a:off x="1187266" y="5122185"/>
            <a:ext cx="2721272" cy="406774"/>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7F7F7F"/>
                </a:solidFill>
                <a:latin typeface="Meiryo"/>
                <a:ea typeface="Meiryo"/>
                <a:cs typeface="Meiryo"/>
                <a:sym typeface="Meiryo"/>
              </a:rPr>
              <a:t>医療法人成り</a:t>
            </a:r>
            <a:endParaRPr sz="1800" b="0" i="0" u="none" strike="noStrike" cap="none">
              <a:solidFill>
                <a:srgbClr val="7F7F7F"/>
              </a:solidFill>
              <a:latin typeface="Meiryo"/>
              <a:ea typeface="Meiryo"/>
              <a:cs typeface="Meiryo"/>
              <a:sym typeface="Meiryo"/>
            </a:endParaRPr>
          </a:p>
        </p:txBody>
      </p:sp>
      <p:sp>
        <p:nvSpPr>
          <p:cNvPr id="46" name="Google Shape;46;p1"/>
          <p:cNvSpPr txBox="1"/>
          <p:nvPr/>
        </p:nvSpPr>
        <p:spPr>
          <a:xfrm>
            <a:off x="1426346" y="5477972"/>
            <a:ext cx="2721272" cy="406774"/>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7F7F7F"/>
                </a:solidFill>
                <a:latin typeface="Meiryo"/>
                <a:ea typeface="Meiryo"/>
                <a:cs typeface="Meiryo"/>
                <a:sym typeface="Meiryo"/>
              </a:rPr>
              <a:t>分院展開</a:t>
            </a:r>
            <a:endParaRPr sz="1800" b="0" i="0" u="none" strike="noStrike" cap="none">
              <a:solidFill>
                <a:srgbClr val="7F7F7F"/>
              </a:solidFill>
              <a:latin typeface="Meiryo"/>
              <a:ea typeface="Meiryo"/>
              <a:cs typeface="Meiryo"/>
              <a:sym typeface="Meiryo"/>
            </a:endParaRPr>
          </a:p>
        </p:txBody>
      </p:sp>
      <p:sp>
        <p:nvSpPr>
          <p:cNvPr id="47" name="Google Shape;47;p1"/>
          <p:cNvSpPr txBox="1"/>
          <p:nvPr/>
        </p:nvSpPr>
        <p:spPr>
          <a:xfrm>
            <a:off x="1665426" y="5833759"/>
            <a:ext cx="2721272" cy="406774"/>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7F7F7F"/>
                </a:solidFill>
                <a:latin typeface="Meiryo"/>
                <a:ea typeface="Meiryo"/>
                <a:cs typeface="Meiryo"/>
                <a:sym typeface="Meiryo"/>
              </a:rPr>
              <a:t>事業承継・M＆A</a:t>
            </a:r>
            <a:endParaRPr sz="1800" b="0" i="0" u="none" strike="noStrike" cap="none">
              <a:solidFill>
                <a:srgbClr val="7F7F7F"/>
              </a:solidFill>
              <a:latin typeface="Meiryo"/>
              <a:ea typeface="Meiryo"/>
              <a:cs typeface="Meiryo"/>
              <a:sym typeface="Meiryo"/>
            </a:endParaRPr>
          </a:p>
        </p:txBody>
      </p:sp>
      <p:sp>
        <p:nvSpPr>
          <p:cNvPr id="48" name="Google Shape;48;p1"/>
          <p:cNvSpPr txBox="1"/>
          <p:nvPr/>
        </p:nvSpPr>
        <p:spPr>
          <a:xfrm>
            <a:off x="1904506" y="6189546"/>
            <a:ext cx="2721272" cy="406774"/>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7F7F7F"/>
                </a:solidFill>
                <a:latin typeface="Meiryo"/>
                <a:ea typeface="Meiryo"/>
                <a:cs typeface="Meiryo"/>
                <a:sym typeface="Meiryo"/>
              </a:rPr>
              <a:t>出資金評価</a:t>
            </a:r>
            <a:endParaRPr sz="1800" b="0" i="0" u="none" strike="noStrike" cap="none">
              <a:solidFill>
                <a:srgbClr val="7F7F7F"/>
              </a:solidFill>
              <a:latin typeface="Meiryo"/>
              <a:ea typeface="Meiryo"/>
              <a:cs typeface="Meiryo"/>
              <a:sym typeface="Meiryo"/>
            </a:endParaRPr>
          </a:p>
        </p:txBody>
      </p:sp>
      <p:sp>
        <p:nvSpPr>
          <p:cNvPr id="49" name="Google Shape;49;p1"/>
          <p:cNvSpPr txBox="1"/>
          <p:nvPr/>
        </p:nvSpPr>
        <p:spPr>
          <a:xfrm>
            <a:off x="2143586" y="6545333"/>
            <a:ext cx="2721272" cy="406774"/>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7F7F7F"/>
                </a:solidFill>
                <a:latin typeface="Meiryo"/>
                <a:ea typeface="Meiryo"/>
                <a:cs typeface="Meiryo"/>
                <a:sym typeface="Meiryo"/>
              </a:rPr>
              <a:t>経営診断･増患対策</a:t>
            </a:r>
            <a:endParaRPr sz="1800" b="0" i="0" u="none" strike="noStrike" cap="none">
              <a:solidFill>
                <a:srgbClr val="7F7F7F"/>
              </a:solidFill>
              <a:latin typeface="Meiryo"/>
              <a:ea typeface="Meiryo"/>
              <a:cs typeface="Meiryo"/>
              <a:sym typeface="Meiryo"/>
            </a:endParaRPr>
          </a:p>
        </p:txBody>
      </p:sp>
      <p:sp>
        <p:nvSpPr>
          <p:cNvPr id="50" name="Google Shape;50;p1"/>
          <p:cNvSpPr/>
          <p:nvPr/>
        </p:nvSpPr>
        <p:spPr>
          <a:xfrm>
            <a:off x="3361294" y="5146008"/>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1" name="Google Shape;51;p1"/>
          <p:cNvSpPr/>
          <p:nvPr/>
        </p:nvSpPr>
        <p:spPr>
          <a:xfrm>
            <a:off x="3600374" y="5497449"/>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2" name="Google Shape;52;p1"/>
          <p:cNvSpPr/>
          <p:nvPr/>
        </p:nvSpPr>
        <p:spPr>
          <a:xfrm>
            <a:off x="3839454" y="5848890"/>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3" name="Google Shape;53;p1"/>
          <p:cNvSpPr/>
          <p:nvPr/>
        </p:nvSpPr>
        <p:spPr>
          <a:xfrm>
            <a:off x="4078534" y="6200331"/>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 name="Google Shape;54;p1"/>
          <p:cNvSpPr/>
          <p:nvPr/>
        </p:nvSpPr>
        <p:spPr>
          <a:xfrm>
            <a:off x="4317614" y="6588224"/>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5" name="Google Shape;55;p1"/>
          <p:cNvSpPr txBox="1"/>
          <p:nvPr/>
        </p:nvSpPr>
        <p:spPr>
          <a:xfrm>
            <a:off x="3711848" y="5118342"/>
            <a:ext cx="2721272" cy="406774"/>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7F7F7F"/>
                </a:solidFill>
                <a:latin typeface="Meiryo"/>
                <a:ea typeface="Meiryo"/>
                <a:cs typeface="Meiryo"/>
                <a:sym typeface="Meiryo"/>
              </a:rPr>
              <a:t>事業計画・ライフプラン</a:t>
            </a:r>
            <a:endParaRPr sz="1800" b="0" i="0" u="none" strike="noStrike" cap="none">
              <a:solidFill>
                <a:srgbClr val="7F7F7F"/>
              </a:solidFill>
              <a:latin typeface="Meiryo"/>
              <a:ea typeface="Meiryo"/>
              <a:cs typeface="Meiryo"/>
              <a:sym typeface="Meiryo"/>
            </a:endParaRPr>
          </a:p>
        </p:txBody>
      </p:sp>
      <p:sp>
        <p:nvSpPr>
          <p:cNvPr id="56" name="Google Shape;56;p1"/>
          <p:cNvSpPr txBox="1"/>
          <p:nvPr/>
        </p:nvSpPr>
        <p:spPr>
          <a:xfrm>
            <a:off x="3950928" y="5474129"/>
            <a:ext cx="2721272" cy="406774"/>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7F7F7F"/>
                </a:solidFill>
                <a:latin typeface="Meiryo"/>
                <a:ea typeface="Meiryo"/>
                <a:cs typeface="Meiryo"/>
                <a:sym typeface="Meiryo"/>
              </a:rPr>
              <a:t>個人資産総合管理</a:t>
            </a:r>
            <a:endParaRPr sz="1800" b="0" i="0" u="none" strike="noStrike" cap="none">
              <a:solidFill>
                <a:srgbClr val="7F7F7F"/>
              </a:solidFill>
              <a:latin typeface="Meiryo"/>
              <a:ea typeface="Meiryo"/>
              <a:cs typeface="Meiryo"/>
              <a:sym typeface="Meiryo"/>
            </a:endParaRPr>
          </a:p>
        </p:txBody>
      </p:sp>
      <p:sp>
        <p:nvSpPr>
          <p:cNvPr id="57" name="Google Shape;57;p1"/>
          <p:cNvSpPr txBox="1"/>
          <p:nvPr/>
        </p:nvSpPr>
        <p:spPr>
          <a:xfrm>
            <a:off x="4190008" y="5829916"/>
            <a:ext cx="2721272" cy="406774"/>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7F7F7F"/>
                </a:solidFill>
                <a:latin typeface="Meiryo"/>
                <a:ea typeface="Meiryo"/>
                <a:cs typeface="Meiryo"/>
                <a:sym typeface="Meiryo"/>
              </a:rPr>
              <a:t>損害保険･生命保険分析</a:t>
            </a:r>
            <a:endParaRPr sz="1800" b="0" i="0" u="none" strike="noStrike" cap="none">
              <a:solidFill>
                <a:srgbClr val="7F7F7F"/>
              </a:solidFill>
              <a:latin typeface="Meiryo"/>
              <a:ea typeface="Meiryo"/>
              <a:cs typeface="Meiryo"/>
              <a:sym typeface="Meiryo"/>
            </a:endParaRPr>
          </a:p>
        </p:txBody>
      </p:sp>
      <p:sp>
        <p:nvSpPr>
          <p:cNvPr id="58" name="Google Shape;58;p1"/>
          <p:cNvSpPr txBox="1"/>
          <p:nvPr/>
        </p:nvSpPr>
        <p:spPr>
          <a:xfrm>
            <a:off x="4429088" y="6185703"/>
            <a:ext cx="2721272" cy="406774"/>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7F7F7F"/>
                </a:solidFill>
                <a:latin typeface="Meiryo"/>
                <a:ea typeface="Meiryo"/>
                <a:cs typeface="Meiryo"/>
                <a:sym typeface="Meiryo"/>
              </a:rPr>
              <a:t>不動産ソリューション</a:t>
            </a:r>
            <a:endParaRPr sz="1800" b="0" i="0" u="none" strike="noStrike" cap="none">
              <a:solidFill>
                <a:srgbClr val="7F7F7F"/>
              </a:solidFill>
              <a:latin typeface="Meiryo"/>
              <a:ea typeface="Meiryo"/>
              <a:cs typeface="Meiryo"/>
              <a:sym typeface="Meiryo"/>
            </a:endParaRPr>
          </a:p>
        </p:txBody>
      </p:sp>
      <p:sp>
        <p:nvSpPr>
          <p:cNvPr id="59" name="Google Shape;59;p1"/>
          <p:cNvSpPr txBox="1"/>
          <p:nvPr/>
        </p:nvSpPr>
        <p:spPr>
          <a:xfrm>
            <a:off x="4668168" y="6541490"/>
            <a:ext cx="2721272" cy="406774"/>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7F7F7F"/>
                </a:solidFill>
                <a:latin typeface="Meiryo"/>
                <a:ea typeface="Meiryo"/>
                <a:cs typeface="Meiryo"/>
                <a:sym typeface="Meiryo"/>
              </a:rPr>
              <a:t>信託･遺言･相続</a:t>
            </a:r>
            <a:endParaRPr sz="1800" b="0" i="0" u="none" strike="noStrike" cap="none">
              <a:solidFill>
                <a:srgbClr val="7F7F7F"/>
              </a:solidFill>
              <a:latin typeface="Meiryo"/>
              <a:ea typeface="Meiryo"/>
              <a:cs typeface="Meiryo"/>
              <a:sym typeface="Meiryo"/>
            </a:endParaRPr>
          </a:p>
        </p:txBody>
      </p:sp>
      <p:sp>
        <p:nvSpPr>
          <p:cNvPr id="60" name="Google Shape;60;p1"/>
          <p:cNvSpPr/>
          <p:nvPr/>
        </p:nvSpPr>
        <p:spPr>
          <a:xfrm>
            <a:off x="2085366" y="6962389"/>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1" name="Google Shape;61;p1"/>
          <p:cNvSpPr txBox="1"/>
          <p:nvPr/>
        </p:nvSpPr>
        <p:spPr>
          <a:xfrm>
            <a:off x="2507928" y="6901530"/>
            <a:ext cx="2721272" cy="406774"/>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7F7F7F"/>
                </a:solidFill>
                <a:latin typeface="Meiryo"/>
                <a:ea typeface="Meiryo"/>
                <a:cs typeface="Meiryo"/>
                <a:sym typeface="Meiryo"/>
              </a:rPr>
              <a:t>税務会計顧問</a:t>
            </a:r>
            <a:endParaRPr sz="1800" b="0" i="0" u="none" strike="noStrike" cap="none">
              <a:solidFill>
                <a:srgbClr val="7F7F7F"/>
              </a:solidFill>
              <a:latin typeface="Meiryo"/>
              <a:ea typeface="Meiryo"/>
              <a:cs typeface="Meiryo"/>
              <a:sym typeface="Meiryo"/>
            </a:endParaRPr>
          </a:p>
        </p:txBody>
      </p:sp>
      <p:sp>
        <p:nvSpPr>
          <p:cNvPr id="62" name="Google Shape;62;p1"/>
          <p:cNvSpPr/>
          <p:nvPr/>
        </p:nvSpPr>
        <p:spPr>
          <a:xfrm>
            <a:off x="4605646" y="6958546"/>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 name="Google Shape;63;p1"/>
          <p:cNvSpPr txBox="1"/>
          <p:nvPr/>
        </p:nvSpPr>
        <p:spPr>
          <a:xfrm>
            <a:off x="5028208" y="6901530"/>
            <a:ext cx="2721272" cy="406774"/>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7F7F7F"/>
                </a:solidFill>
                <a:latin typeface="Meiryo"/>
                <a:ea typeface="Meiryo"/>
                <a:cs typeface="Meiryo"/>
                <a:sym typeface="Meiryo"/>
              </a:rPr>
              <a:t>労務管理顧問</a:t>
            </a:r>
            <a:endParaRPr sz="1800" b="0" i="0" u="none" strike="noStrike" cap="none">
              <a:solidFill>
                <a:srgbClr val="7F7F7F"/>
              </a:solidFill>
              <a:latin typeface="Meiryo"/>
              <a:ea typeface="Meiryo"/>
              <a:cs typeface="Meiryo"/>
              <a:sym typeface="Meiryo"/>
            </a:endParaRPr>
          </a:p>
        </p:txBody>
      </p:sp>
      <p:pic>
        <p:nvPicPr>
          <p:cNvPr id="64" name="Google Shape;64;p1"/>
          <p:cNvPicPr preferRelativeResize="0"/>
          <p:nvPr/>
        </p:nvPicPr>
        <p:blipFill rotWithShape="1">
          <a:blip r:embed="rId3">
            <a:alphaModFix/>
          </a:blip>
          <a:srcRect/>
          <a:stretch/>
        </p:blipFill>
        <p:spPr>
          <a:xfrm>
            <a:off x="4317614" y="8495095"/>
            <a:ext cx="2427159" cy="372216"/>
          </a:xfrm>
          <a:prstGeom prst="rect">
            <a:avLst/>
          </a:prstGeom>
          <a:noFill/>
          <a:ln>
            <a:noFill/>
          </a:ln>
        </p:spPr>
      </p:pic>
      <p:sp>
        <p:nvSpPr>
          <p:cNvPr id="65" name="Google Shape;65;p1"/>
          <p:cNvSpPr/>
          <p:nvPr/>
        </p:nvSpPr>
        <p:spPr>
          <a:xfrm>
            <a:off x="3950458" y="8037895"/>
            <a:ext cx="914400" cy="91440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66" name="Google Shape;66;p1"/>
          <p:cNvPicPr preferRelativeResize="0"/>
          <p:nvPr/>
        </p:nvPicPr>
        <p:blipFill rotWithShape="1">
          <a:blip r:embed="rId4">
            <a:alphaModFix/>
          </a:blip>
          <a:srcRect/>
          <a:stretch/>
        </p:blipFill>
        <p:spPr>
          <a:xfrm>
            <a:off x="3741599" y="8548364"/>
            <a:ext cx="965314" cy="249165"/>
          </a:xfrm>
          <a:prstGeom prst="rect">
            <a:avLst/>
          </a:prstGeom>
          <a:noFill/>
          <a:ln>
            <a:noFill/>
          </a:ln>
        </p:spPr>
      </p:pic>
    </p:spTree>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メモ 17"/>
          <p:cNvSpPr/>
          <p:nvPr/>
        </p:nvSpPr>
        <p:spPr>
          <a:xfrm>
            <a:off x="4931643" y="7200272"/>
            <a:ext cx="792088" cy="1044136"/>
          </a:xfrm>
          <a:prstGeom prst="foldedCorner">
            <a:avLst>
              <a:gd name="adj" fmla="val 10880"/>
            </a:avLst>
          </a:prstGeom>
          <a:solidFill>
            <a:schemeClr val="bg1">
              <a:lumMod val="9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医療法人</a:t>
            </a:r>
            <a:endParaRPr lang="en-US" altLang="ja-JP"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設立シミュレーション</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7" name="メモ 16"/>
          <p:cNvSpPr/>
          <p:nvPr/>
        </p:nvSpPr>
        <p:spPr>
          <a:xfrm>
            <a:off x="4869160" y="7137789"/>
            <a:ext cx="792088" cy="1044136"/>
          </a:xfrm>
          <a:prstGeom prst="foldedCorner">
            <a:avLst>
              <a:gd name="adj" fmla="val 10880"/>
            </a:avLst>
          </a:prstGeom>
          <a:solidFill>
            <a:schemeClr val="bg1">
              <a:lumMod val="9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医療法人</a:t>
            </a:r>
            <a:endParaRPr lang="en-US" altLang="ja-JP"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設立シミュレーション</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 name="メモ 15"/>
          <p:cNvSpPr/>
          <p:nvPr/>
        </p:nvSpPr>
        <p:spPr>
          <a:xfrm>
            <a:off x="4797152" y="7065781"/>
            <a:ext cx="792088" cy="1044136"/>
          </a:xfrm>
          <a:prstGeom prst="foldedCorner">
            <a:avLst>
              <a:gd name="adj" fmla="val 10880"/>
            </a:avLst>
          </a:prstGeom>
          <a:solidFill>
            <a:schemeClr val="bg1">
              <a:lumMod val="9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医療法人</a:t>
            </a:r>
            <a:endParaRPr lang="en-US" altLang="ja-JP"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設立シミュレーション</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角丸四角形 3"/>
          <p:cNvSpPr/>
          <p:nvPr/>
        </p:nvSpPr>
        <p:spPr>
          <a:xfrm>
            <a:off x="2012851" y="7488799"/>
            <a:ext cx="1992213" cy="1315870"/>
          </a:xfrm>
          <a:prstGeom prst="roundRect">
            <a:avLst>
              <a:gd name="adj" fmla="val 8287"/>
            </a:avLst>
          </a:pr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豊富な事例とデータを基に、施設別損益計算の資料の提供、分析結果に基づいた助言・管理・運営サポートをご提案します。</a:t>
            </a:r>
            <a:endParaRPr lang="ja-JP" altLang="en-US" sz="1100" b="1"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0" name="Text Box 5"/>
          <p:cNvSpPr txBox="1">
            <a:spLocks noChangeArrowheads="1"/>
          </p:cNvSpPr>
          <p:nvPr/>
        </p:nvSpPr>
        <p:spPr bwMode="auto">
          <a:xfrm>
            <a:off x="513664" y="873500"/>
            <a:ext cx="5904740" cy="53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lIns="0" tIns="52153" rIns="0" bIns="52153">
            <a:spAutoFit/>
          </a:bodyPr>
          <a:lstStyle>
            <a:lvl1pPr defTabSz="1042988" eaLnBrk="0" hangingPunct="0">
              <a:defRPr kumimoji="1" sz="1600">
                <a:solidFill>
                  <a:srgbClr val="000099"/>
                </a:solidFill>
                <a:latin typeface="HGPｺﾞｼｯｸE" pitchFamily="50" charset="-128"/>
                <a:ea typeface="HGPｺﾞｼｯｸE" pitchFamily="50" charset="-128"/>
              </a:defRPr>
            </a:lvl1pPr>
            <a:lvl2pPr marL="742950" indent="-285750" defTabSz="1042988" eaLnBrk="0" hangingPunct="0">
              <a:defRPr kumimoji="1" sz="1600">
                <a:solidFill>
                  <a:srgbClr val="000099"/>
                </a:solidFill>
                <a:latin typeface="HGPｺﾞｼｯｸE" pitchFamily="50" charset="-128"/>
                <a:ea typeface="HGPｺﾞｼｯｸE" pitchFamily="50" charset="-128"/>
              </a:defRPr>
            </a:lvl2pPr>
            <a:lvl3pPr marL="1143000" indent="-228600" defTabSz="1042988" eaLnBrk="0" hangingPunct="0">
              <a:defRPr kumimoji="1" sz="1600">
                <a:solidFill>
                  <a:srgbClr val="000099"/>
                </a:solidFill>
                <a:latin typeface="HGPｺﾞｼｯｸE" pitchFamily="50" charset="-128"/>
                <a:ea typeface="HGPｺﾞｼｯｸE" pitchFamily="50" charset="-128"/>
              </a:defRPr>
            </a:lvl3pPr>
            <a:lvl4pPr marL="1600200" indent="-228600" defTabSz="1042988" eaLnBrk="0" hangingPunct="0">
              <a:defRPr kumimoji="1" sz="1600">
                <a:solidFill>
                  <a:srgbClr val="000099"/>
                </a:solidFill>
                <a:latin typeface="HGPｺﾞｼｯｸE" pitchFamily="50" charset="-128"/>
                <a:ea typeface="HGPｺﾞｼｯｸE" pitchFamily="50" charset="-128"/>
              </a:defRPr>
            </a:lvl4pPr>
            <a:lvl5pPr marL="2057400" indent="-228600" defTabSz="1042988" eaLnBrk="0" hangingPunct="0">
              <a:defRPr kumimoji="1" sz="1600">
                <a:solidFill>
                  <a:srgbClr val="000099"/>
                </a:solidFill>
                <a:latin typeface="HGPｺﾞｼｯｸE" pitchFamily="50" charset="-128"/>
                <a:ea typeface="HGPｺﾞｼｯｸE" pitchFamily="50" charset="-128"/>
              </a:defRPr>
            </a:lvl5pPr>
            <a:lvl6pPr marL="2514600" indent="-228600" defTabSz="1042988" eaLnBrk="0" fontAlgn="base" hangingPunct="0">
              <a:spcBef>
                <a:spcPct val="0"/>
              </a:spcBef>
              <a:spcAft>
                <a:spcPct val="0"/>
              </a:spcAft>
              <a:defRPr kumimoji="1" sz="1600">
                <a:solidFill>
                  <a:srgbClr val="000099"/>
                </a:solidFill>
                <a:latin typeface="HGPｺﾞｼｯｸE" pitchFamily="50" charset="-128"/>
                <a:ea typeface="HGPｺﾞｼｯｸE" pitchFamily="50" charset="-128"/>
              </a:defRPr>
            </a:lvl6pPr>
            <a:lvl7pPr marL="2971800" indent="-228600" defTabSz="1042988" eaLnBrk="0" fontAlgn="base" hangingPunct="0">
              <a:spcBef>
                <a:spcPct val="0"/>
              </a:spcBef>
              <a:spcAft>
                <a:spcPct val="0"/>
              </a:spcAft>
              <a:defRPr kumimoji="1" sz="1600">
                <a:solidFill>
                  <a:srgbClr val="000099"/>
                </a:solidFill>
                <a:latin typeface="HGPｺﾞｼｯｸE" pitchFamily="50" charset="-128"/>
                <a:ea typeface="HGPｺﾞｼｯｸE" pitchFamily="50" charset="-128"/>
              </a:defRPr>
            </a:lvl7pPr>
            <a:lvl8pPr marL="3429000" indent="-228600" defTabSz="1042988" eaLnBrk="0" fontAlgn="base" hangingPunct="0">
              <a:spcBef>
                <a:spcPct val="0"/>
              </a:spcBef>
              <a:spcAft>
                <a:spcPct val="0"/>
              </a:spcAft>
              <a:defRPr kumimoji="1" sz="1600">
                <a:solidFill>
                  <a:srgbClr val="000099"/>
                </a:solidFill>
                <a:latin typeface="HGPｺﾞｼｯｸE" pitchFamily="50" charset="-128"/>
                <a:ea typeface="HGPｺﾞｼｯｸE" pitchFamily="50" charset="-128"/>
              </a:defRPr>
            </a:lvl8pPr>
            <a:lvl9pPr marL="3886200" indent="-228600" defTabSz="1042988" eaLnBrk="0" fontAlgn="base" hangingPunct="0">
              <a:spcBef>
                <a:spcPct val="0"/>
              </a:spcBef>
              <a:spcAft>
                <a:spcPct val="0"/>
              </a:spcAft>
              <a:defRPr kumimoji="1" sz="1600">
                <a:solidFill>
                  <a:srgbClr val="000099"/>
                </a:solidFill>
                <a:latin typeface="HGPｺﾞｼｯｸE" pitchFamily="50" charset="-128"/>
                <a:ea typeface="HGPｺﾞｼｯｸE" pitchFamily="50" charset="-128"/>
              </a:defRPr>
            </a:lvl9pPr>
          </a:lstStyle>
          <a:p>
            <a:pPr eaLnBrk="1" hangingPunct="1"/>
            <a:r>
              <a:rPr lang="ja-JP" altLang="en-US" sz="2800" b="1" dirty="0" smtClean="0">
                <a:solidFill>
                  <a:schemeClr val="accent1">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施設別損益計算 </a:t>
            </a:r>
            <a:r>
              <a:rPr lang="ja-JP" altLang="en-US" sz="2000" b="1" dirty="0" smtClean="0">
                <a:solidFill>
                  <a:schemeClr val="accent1">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をサポート</a:t>
            </a:r>
            <a:endParaRPr lang="en-US" altLang="ja-JP" sz="2000" b="1" dirty="0" smtClean="0">
              <a:solidFill>
                <a:schemeClr val="accent1">
                  <a:lumMod val="7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 name="テキスト プレースホルダー 9"/>
          <p:cNvSpPr txBox="1">
            <a:spLocks/>
          </p:cNvSpPr>
          <p:nvPr/>
        </p:nvSpPr>
        <p:spPr bwMode="auto">
          <a:xfrm>
            <a:off x="489554" y="2184055"/>
            <a:ext cx="5742722" cy="2514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30000"/>
              </a:lnSpc>
              <a:spcBef>
                <a:spcPts val="0"/>
              </a:spcBef>
              <a:spcAft>
                <a:spcPct val="0"/>
              </a:spcAft>
              <a:buClrTx/>
              <a:buSzTx/>
              <a:buFont typeface="Arial" panose="020B0604020202020204" pitchFamily="34" charset="0"/>
              <a:buNone/>
              <a:tabLst/>
              <a:defRPr kumimoji="1" sz="1600">
                <a:solidFill>
                  <a:schemeClr val="tx1"/>
                </a:solidFill>
                <a:latin typeface="+mn-ea"/>
                <a:ea typeface="+mn-ea"/>
                <a:cs typeface="+mn-cs"/>
              </a:defRPr>
            </a:lvl1pPr>
            <a:lvl2pPr marL="457200" indent="0" algn="l" rtl="0" fontAlgn="base">
              <a:lnSpc>
                <a:spcPct val="130000"/>
              </a:lnSpc>
              <a:spcBef>
                <a:spcPts val="0"/>
              </a:spcBef>
              <a:spcAft>
                <a:spcPct val="0"/>
              </a:spcAft>
              <a:buFont typeface="Arial" charset="0"/>
              <a:buNone/>
              <a:defRPr kumimoji="1" sz="1600">
                <a:solidFill>
                  <a:schemeClr val="tx1"/>
                </a:solidFill>
                <a:latin typeface="+mn-ea"/>
                <a:ea typeface="+mn-ea"/>
                <a:cs typeface="+mn-cs"/>
              </a:defRPr>
            </a:lvl2pPr>
            <a:lvl3pPr marL="11430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3pPr>
            <a:lvl4pPr marL="16002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4pPr>
            <a:lvl5pPr marL="20574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5pPr>
            <a:lvl6pPr marL="25146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6pPr>
            <a:lvl7pPr marL="29718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7pPr>
            <a:lvl8pPr marL="34290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8pPr>
            <a:lvl9pPr marL="38862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9pPr>
          </a:lstStyle>
          <a:p>
            <a:pPr>
              <a:lnSpc>
                <a:spcPct val="120000"/>
              </a:lnSpc>
              <a:spcBef>
                <a:spcPts val="300"/>
              </a:spcBef>
              <a:defRPr/>
            </a:pPr>
            <a:r>
              <a:rPr lang="ja-JP" altLang="en-US" sz="1200" b="1" kern="0" dirty="0">
                <a:solidFill>
                  <a:schemeClr val="tx2">
                    <a:lumMod val="60000"/>
                    <a:lumOff val="40000"/>
                  </a:schemeClr>
                </a:solidFill>
                <a:latin typeface="メイリオ"/>
                <a:ea typeface="メイリオ"/>
                <a:cs typeface="メイリオ"/>
              </a:rPr>
              <a:t>ご相談</a:t>
            </a:r>
            <a:r>
              <a:rPr lang="ja-JP" altLang="en-US" sz="1200" b="1" kern="0" dirty="0" smtClean="0">
                <a:solidFill>
                  <a:schemeClr val="tx2">
                    <a:lumMod val="60000"/>
                    <a:lumOff val="40000"/>
                  </a:schemeClr>
                </a:solidFill>
                <a:latin typeface="メイリオ"/>
                <a:ea typeface="メイリオ"/>
                <a:cs typeface="メイリオ"/>
              </a:rPr>
              <a:t>内容</a:t>
            </a:r>
            <a:endParaRPr lang="en-US" altLang="ja-JP" sz="12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180975" indent="-180975">
              <a:lnSpc>
                <a:spcPct val="120000"/>
              </a:lnSpc>
              <a:spcBef>
                <a:spcPts val="300"/>
              </a:spcBef>
              <a:buFont typeface="Wingdings" panose="05000000000000000000" pitchFamily="2" charset="2"/>
              <a:buChar char="ü"/>
              <a:defRPr/>
            </a:pPr>
            <a:r>
              <a:rPr kumimoji="0" lang="ja-JP" altLang="en-US"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今後、診療所を運営していくうえでの方向性を明確にしたい。</a:t>
            </a:r>
            <a:endParaRPr kumimoji="0" lang="en-US" altLang="ja-JP"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180975" lvl="0" indent="-180975">
              <a:lnSpc>
                <a:spcPct val="120000"/>
              </a:lnSpc>
              <a:spcBef>
                <a:spcPts val="300"/>
              </a:spcBef>
              <a:buFont typeface="Wingdings" panose="05000000000000000000" pitchFamily="2" charset="2"/>
              <a:buChar char="ü"/>
              <a:defRPr/>
            </a:pPr>
            <a:r>
              <a:rPr kumimoji="0" lang="ja-JP" altLang="en-US"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本院と分院との特徴を活かした経営をしたい。</a:t>
            </a:r>
            <a:endParaRPr kumimoji="0" lang="en-US" altLang="ja-JP"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180975" indent="-180975">
              <a:lnSpc>
                <a:spcPct val="120000"/>
              </a:lnSpc>
              <a:spcBef>
                <a:spcPts val="300"/>
              </a:spcBef>
              <a:buFont typeface="Wingdings" panose="05000000000000000000" pitchFamily="2" charset="2"/>
              <a:buChar char="ü"/>
              <a:defRPr/>
            </a:pPr>
            <a:r>
              <a:rPr kumimoji="0" lang="ja-JP" altLang="en-US"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実態にあった損益計算書を作成したい。</a:t>
            </a:r>
            <a:endParaRPr kumimoji="0" lang="ja-JP" altLang="ja-JP"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180975" lvl="0" indent="-180975">
              <a:lnSpc>
                <a:spcPct val="120000"/>
              </a:lnSpc>
              <a:spcBef>
                <a:spcPts val="300"/>
              </a:spcBef>
              <a:buFont typeface="Wingdings" panose="05000000000000000000" pitchFamily="2" charset="2"/>
              <a:buChar char="ü"/>
              <a:defRPr/>
            </a:pPr>
            <a:r>
              <a:rPr lang="ja-JP" altLang="en-US" sz="11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設備投資をしたいと考えているが、資金繰りに不安がある。それぞれの施設ごとに資金繰り対策を行いたい。</a:t>
            </a:r>
            <a:endParaRPr lang="en-US" altLang="ja-JP" sz="11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nSpc>
                <a:spcPct val="120000"/>
              </a:lnSpc>
              <a:spcBef>
                <a:spcPts val="300"/>
              </a:spcBef>
              <a:defRPr/>
            </a:pPr>
            <a:r>
              <a:rPr lang="ja-JP" altLang="en-US" sz="1200" b="1" kern="0" dirty="0" smtClean="0">
                <a:solidFill>
                  <a:schemeClr val="tx2">
                    <a:lumMod val="60000"/>
                    <a:lumOff val="40000"/>
                  </a:schemeClr>
                </a:solidFill>
                <a:latin typeface="メイリオ"/>
                <a:ea typeface="メイリオ"/>
                <a:cs typeface="メイリオ"/>
              </a:rPr>
              <a:t>「 施設別損益計算</a:t>
            </a:r>
            <a:r>
              <a:rPr lang="ja-JP" altLang="en-US" b="1" kern="0" dirty="0" smtClean="0">
                <a:solidFill>
                  <a:schemeClr val="tx2">
                    <a:lumMod val="60000"/>
                    <a:lumOff val="40000"/>
                  </a:schemeClr>
                </a:solidFill>
                <a:latin typeface="メイリオ"/>
                <a:ea typeface="メイリオ"/>
                <a:cs typeface="メイリオ"/>
              </a:rPr>
              <a:t> </a:t>
            </a:r>
            <a:r>
              <a:rPr lang="ja-JP" altLang="en-US" sz="1200" b="1" kern="0" dirty="0" smtClean="0">
                <a:solidFill>
                  <a:schemeClr val="tx2">
                    <a:lumMod val="60000"/>
                    <a:lumOff val="40000"/>
                  </a:schemeClr>
                </a:solidFill>
                <a:latin typeface="メイリオ"/>
                <a:ea typeface="メイリオ"/>
                <a:cs typeface="メイリオ"/>
              </a:rPr>
              <a:t>」についての私たちの考え方</a:t>
            </a:r>
            <a:endParaRPr kumimoji="0" lang="en-US" altLang="ja-JP"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lvl="0" eaLnBrk="0" hangingPunct="0">
              <a:lnSpc>
                <a:spcPct val="100000"/>
              </a:lnSpc>
              <a:spcBef>
                <a:spcPct val="0"/>
              </a:spcBef>
            </a:pPr>
            <a:r>
              <a:rPr lang="ja-JP" altLang="en-US" sz="12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数字に基づいて可視化できなければ、どこに手を打てばよいのか分かりません。分院長の行動、分院の業績を適切に評価するためには、施設別損益計算書が不可欠です。</a:t>
            </a:r>
            <a:endParaRPr lang="en-US" altLang="ja-JP" sz="12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正方形/長方形 2"/>
          <p:cNvSpPr/>
          <p:nvPr/>
        </p:nvSpPr>
        <p:spPr>
          <a:xfrm>
            <a:off x="536524" y="4604807"/>
            <a:ext cx="5616624" cy="204087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・施設</a:t>
            </a:r>
            <a:r>
              <a:rPr lang="ja-JP" altLang="en-US"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別損益計算では収入や、材料費・委託費、人件費、地代家賃、減価償却費などの重要な経費を、本院と分院に区別して計算します。</a:t>
            </a:r>
            <a:endParaRPr lang="en-US" altLang="ja-JP"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・損益</a:t>
            </a:r>
            <a:r>
              <a:rPr lang="ja-JP" altLang="en-US"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を細分化する</a:t>
            </a:r>
            <a:r>
              <a:rPr lang="ja-JP" altLang="en-US"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ことにより適正な評価が可能となります。</a:t>
            </a:r>
            <a:endParaRPr lang="en-US" altLang="ja-JP"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・本院、分院間での共通経費については、経費の性質によって直課・収入比・述べ床面積比・人数比・均等割の適切な配賦基準を決定する必要が</a:t>
            </a:r>
            <a:r>
              <a:rPr lang="ja-JP" altLang="en-US"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あります。</a:t>
            </a:r>
            <a:endParaRPr lang="en-US" altLang="ja-JP"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・本院と分院とでは、設備にもオペレーションにも違いが生じます。施設別損益計算で、それぞれの強みと弱みを数字で把握することがポイントです。</a:t>
            </a:r>
            <a:endParaRPr lang="en-US" altLang="ja-JP"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・本院と分院を単純に比較するのではなく、それぞれが担うべき役割・機能を果たしているか、トレンドの変化を見ていくことが重要です。</a:t>
            </a:r>
            <a:endParaRPr lang="en-US" altLang="ja-JP"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 name="角丸四角形 8"/>
          <p:cNvSpPr/>
          <p:nvPr/>
        </p:nvSpPr>
        <p:spPr>
          <a:xfrm>
            <a:off x="494590" y="7020272"/>
            <a:ext cx="1764000" cy="180000"/>
          </a:xfrm>
          <a:prstGeom prst="roundRect">
            <a:avLst>
              <a:gd name="adj" fmla="val 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pPr algn="ctr"/>
            <a:r>
              <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私</a:t>
            </a:r>
            <a:r>
              <a:rPr lang="ja-JP" altLang="en-US" sz="10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たちのお役立ちポイント</a:t>
            </a:r>
            <a:endPar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4" name="角丸四角形 13"/>
          <p:cNvSpPr/>
          <p:nvPr/>
        </p:nvSpPr>
        <p:spPr>
          <a:xfrm>
            <a:off x="513664" y="1472195"/>
            <a:ext cx="5832153" cy="649377"/>
          </a:xfrm>
          <a:prstGeom prst="roundRect">
            <a:avLst/>
          </a:pr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r>
              <a:rPr lang="ja-JP" altLang="en-US" sz="10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当院は分院を展開しており、施設別に損益計算書も作成しているが、配賦基準が曖昧で今後の方向性を決定するうえでの有効な資料となっていないと感じる。分院長と経営の方針を合わせるために、より正確な損益計算書を作りたい」</a:t>
            </a:r>
            <a:r>
              <a:rPr lang="ja-JP" altLang="en-US" sz="10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と</a:t>
            </a:r>
            <a:r>
              <a:rPr lang="ja-JP" altLang="en-US" sz="10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0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S</a:t>
            </a:r>
            <a:r>
              <a:rPr lang="ja-JP" altLang="en-US" sz="10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院長から</a:t>
            </a:r>
            <a:r>
              <a:rPr lang="ja-JP" altLang="en-US" sz="10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ご相談を頂きました。</a:t>
            </a:r>
          </a:p>
        </p:txBody>
      </p:sp>
      <p:pic>
        <p:nvPicPr>
          <p:cNvPr id="2" name="図 1"/>
          <p:cNvPicPr>
            <a:picLocks noChangeAspect="1"/>
          </p:cNvPicPr>
          <p:nvPr/>
        </p:nvPicPr>
        <p:blipFill>
          <a:blip r:embed="rId3"/>
          <a:stretch>
            <a:fillRect/>
          </a:stretch>
        </p:blipFill>
        <p:spPr>
          <a:xfrm>
            <a:off x="620688" y="7488799"/>
            <a:ext cx="1088863" cy="1259665"/>
          </a:xfrm>
          <a:prstGeom prst="rect">
            <a:avLst/>
          </a:prstGeom>
        </p:spPr>
      </p:pic>
      <p:sp>
        <p:nvSpPr>
          <p:cNvPr id="5" name="直角三角形 4"/>
          <p:cNvSpPr/>
          <p:nvPr/>
        </p:nvSpPr>
        <p:spPr>
          <a:xfrm flipH="1" flipV="1">
            <a:off x="1700808" y="7974615"/>
            <a:ext cx="360040" cy="144016"/>
          </a:xfrm>
          <a:prstGeom prst="rtTriangle">
            <a:avLst/>
          </a:pr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メモ 5"/>
          <p:cNvSpPr/>
          <p:nvPr/>
        </p:nvSpPr>
        <p:spPr>
          <a:xfrm>
            <a:off x="4643611" y="6995452"/>
            <a:ext cx="873621" cy="1044136"/>
          </a:xfrm>
          <a:prstGeom prst="foldedCorner">
            <a:avLst>
              <a:gd name="adj" fmla="val 10880"/>
            </a:avLst>
          </a:prstGeom>
          <a:solidFill>
            <a:schemeClr val="bg1">
              <a:lumMod val="9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施設別</a:t>
            </a:r>
            <a:endParaRPr lang="en-US" altLang="ja-JP"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損益計算書</a:t>
            </a:r>
            <a:endParaRPr lang="en-US" altLang="ja-JP"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ct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 name="テキスト ボックス 6"/>
          <p:cNvSpPr txBox="1"/>
          <p:nvPr/>
        </p:nvSpPr>
        <p:spPr>
          <a:xfrm>
            <a:off x="4437112" y="8382010"/>
            <a:ext cx="1574651" cy="369332"/>
          </a:xfrm>
          <a:prstGeom prst="rect">
            <a:avLst/>
          </a:prstGeom>
          <a:noFill/>
        </p:spPr>
        <p:txBody>
          <a:bodyPr wrap="square" rtlCol="0">
            <a:spAutoFit/>
          </a:bodyPr>
          <a:lstStyle/>
          <a:p>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顧問契約の中では、必要に応じて提供していきます</a:t>
            </a:r>
            <a:r>
              <a:rPr kumimoji="1"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9" name="テキスト ボックス 18"/>
          <p:cNvSpPr txBox="1"/>
          <p:nvPr/>
        </p:nvSpPr>
        <p:spPr>
          <a:xfrm>
            <a:off x="513664" y="449960"/>
            <a:ext cx="1744926" cy="262943"/>
          </a:xfrm>
          <a:prstGeom prst="rect">
            <a:avLst/>
          </a:prstGeom>
          <a:solidFill>
            <a:schemeClr val="accent1"/>
          </a:solidFill>
        </p:spPr>
        <p:txBody>
          <a:bodyPr wrap="square" tIns="72000" bIns="36000" rtlCol="0">
            <a:spAutoFit/>
          </a:bodyPr>
          <a:lstStyle/>
          <a:p>
            <a:pPr algn="ctr"/>
            <a:r>
              <a:rPr lang="ja-JP" altLang="en-US" sz="10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診療所経営のサポート</a:t>
            </a:r>
            <a:endParaRPr kumimoji="1"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1378034317"/>
      </p:ext>
    </p:extLst>
  </p:cSld>
  <p:clrMapOvr>
    <a:masterClrMapping/>
  </p:clrMapOvr>
  <p:transition spd="slow">
    <p:pu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プレースホルダー 9"/>
          <p:cNvSpPr txBox="1">
            <a:spLocks/>
          </p:cNvSpPr>
          <p:nvPr/>
        </p:nvSpPr>
        <p:spPr bwMode="auto">
          <a:xfrm>
            <a:off x="534831" y="512534"/>
            <a:ext cx="5704656" cy="338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30000"/>
              </a:lnSpc>
              <a:spcBef>
                <a:spcPts val="0"/>
              </a:spcBef>
              <a:spcAft>
                <a:spcPct val="0"/>
              </a:spcAft>
              <a:buClrTx/>
              <a:buSzTx/>
              <a:buFont typeface="Arial" panose="020B0604020202020204" pitchFamily="34" charset="0"/>
              <a:buNone/>
              <a:tabLst/>
              <a:defRPr kumimoji="1" sz="1600">
                <a:solidFill>
                  <a:schemeClr val="tx1"/>
                </a:solidFill>
                <a:latin typeface="+mn-ea"/>
                <a:ea typeface="+mn-ea"/>
                <a:cs typeface="+mn-cs"/>
              </a:defRPr>
            </a:lvl1pPr>
            <a:lvl2pPr marL="457200" indent="0" algn="l" rtl="0" fontAlgn="base">
              <a:lnSpc>
                <a:spcPct val="130000"/>
              </a:lnSpc>
              <a:spcBef>
                <a:spcPts val="0"/>
              </a:spcBef>
              <a:spcAft>
                <a:spcPct val="0"/>
              </a:spcAft>
              <a:buFont typeface="Arial" charset="0"/>
              <a:buNone/>
              <a:defRPr kumimoji="1" sz="1600">
                <a:solidFill>
                  <a:schemeClr val="tx1"/>
                </a:solidFill>
                <a:latin typeface="+mn-ea"/>
                <a:ea typeface="+mn-ea"/>
                <a:cs typeface="+mn-cs"/>
              </a:defRPr>
            </a:lvl2pPr>
            <a:lvl3pPr marL="11430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3pPr>
            <a:lvl4pPr marL="16002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4pPr>
            <a:lvl5pPr marL="20574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5pPr>
            <a:lvl6pPr marL="25146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6pPr>
            <a:lvl7pPr marL="29718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7pPr>
            <a:lvl8pPr marL="34290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8pPr>
            <a:lvl9pPr marL="38862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9pPr>
          </a:lstStyle>
          <a:p>
            <a:pPr marL="71438" lvl="0" indent="-71438">
              <a:lnSpc>
                <a:spcPct val="120000"/>
              </a:lnSpc>
              <a:spcBef>
                <a:spcPts val="300"/>
              </a:spcBef>
              <a:defRPr/>
            </a:pPr>
            <a:r>
              <a:rPr lang="ja-JP" altLang="en-US" sz="1050" b="1" kern="0" dirty="0" smtClean="0">
                <a:solidFill>
                  <a:schemeClr val="tx1">
                    <a:lumMod val="50000"/>
                    <a:lumOff val="50000"/>
                  </a:schemeClr>
                </a:solidFill>
                <a:latin typeface="メイリオ"/>
                <a:ea typeface="メイリオ"/>
                <a:cs typeface="メイリオ"/>
              </a:rPr>
              <a:t>施設別損益計算書の作成、分析・運営をサポートします。</a:t>
            </a:r>
            <a:endParaRPr lang="en-US" altLang="ja-JP" sz="1050" b="1" kern="0" dirty="0" smtClean="0">
              <a:solidFill>
                <a:schemeClr val="tx1">
                  <a:lumMod val="50000"/>
                  <a:lumOff val="50000"/>
                </a:schemeClr>
              </a:solidFill>
              <a:latin typeface="メイリオ"/>
              <a:ea typeface="メイリオ"/>
              <a:cs typeface="メイリオ"/>
            </a:endParaRPr>
          </a:p>
          <a:p>
            <a:pPr marL="71438" indent="-71438">
              <a:lnSpc>
                <a:spcPct val="120000"/>
              </a:lnSpc>
              <a:spcBef>
                <a:spcPts val="300"/>
              </a:spcBef>
              <a:defRPr/>
            </a:pPr>
            <a:endParaRPr lang="en-US" altLang="ja-JP" sz="1050" b="1" kern="0" dirty="0">
              <a:solidFill>
                <a:schemeClr val="tx1">
                  <a:lumMod val="50000"/>
                  <a:lumOff val="50000"/>
                </a:schemeClr>
              </a:solidFill>
              <a:latin typeface="メイリオ"/>
              <a:ea typeface="メイリオ"/>
              <a:cs typeface="メイリオ"/>
            </a:endParaRPr>
          </a:p>
          <a:p>
            <a:pPr marL="71438" indent="-71438">
              <a:lnSpc>
                <a:spcPct val="120000"/>
              </a:lnSpc>
              <a:spcBef>
                <a:spcPts val="300"/>
              </a:spcBef>
              <a:defRPr/>
            </a:pPr>
            <a:endParaRPr lang="en-US" altLang="ja-JP" sz="1050" b="1" kern="0" dirty="0" smtClean="0">
              <a:solidFill>
                <a:schemeClr val="tx1">
                  <a:lumMod val="50000"/>
                  <a:lumOff val="50000"/>
                </a:schemeClr>
              </a:solidFill>
              <a:latin typeface="メイリオ"/>
              <a:ea typeface="メイリオ"/>
              <a:cs typeface="メイリオ"/>
            </a:endParaRPr>
          </a:p>
          <a:p>
            <a:pPr marL="71438" indent="-71438">
              <a:lnSpc>
                <a:spcPct val="120000"/>
              </a:lnSpc>
              <a:spcBef>
                <a:spcPts val="300"/>
              </a:spcBef>
              <a:defRPr/>
            </a:pPr>
            <a:endParaRPr lang="en-US" altLang="ja-JP" sz="1050" b="1" kern="0" dirty="0">
              <a:solidFill>
                <a:schemeClr val="tx1">
                  <a:lumMod val="50000"/>
                  <a:lumOff val="50000"/>
                </a:schemeClr>
              </a:solidFill>
              <a:latin typeface="メイリオ"/>
              <a:ea typeface="メイリオ"/>
              <a:cs typeface="メイリオ"/>
            </a:endParaRPr>
          </a:p>
          <a:p>
            <a:pPr marL="71438" lvl="0" indent="-71438">
              <a:lnSpc>
                <a:spcPct val="120000"/>
              </a:lnSpc>
              <a:spcBef>
                <a:spcPts val="300"/>
              </a:spcBef>
              <a:defRPr/>
            </a:pPr>
            <a:endParaRPr lang="en-US" altLang="ja-JP" sz="1200" b="1" kern="0" dirty="0" smtClean="0">
              <a:solidFill>
                <a:schemeClr val="tx1">
                  <a:lumMod val="50000"/>
                  <a:lumOff val="50000"/>
                </a:schemeClr>
              </a:solidFill>
              <a:latin typeface="メイリオ"/>
              <a:ea typeface="メイリオ"/>
              <a:cs typeface="メイリオ"/>
            </a:endParaRPr>
          </a:p>
          <a:p>
            <a:pPr marL="71438" lvl="0" indent="-71438">
              <a:lnSpc>
                <a:spcPct val="120000"/>
              </a:lnSpc>
              <a:spcBef>
                <a:spcPts val="300"/>
              </a:spcBef>
              <a:defRPr/>
            </a:pPr>
            <a:endParaRPr lang="en-US" altLang="ja-JP" sz="1200" b="1" kern="0" dirty="0">
              <a:solidFill>
                <a:schemeClr val="tx1">
                  <a:lumMod val="50000"/>
                  <a:lumOff val="50000"/>
                </a:schemeClr>
              </a:solidFill>
              <a:latin typeface="メイリオ"/>
              <a:ea typeface="メイリオ"/>
              <a:cs typeface="メイリオ"/>
            </a:endParaRPr>
          </a:p>
          <a:p>
            <a:pPr marL="71438" lvl="0" indent="-71438">
              <a:lnSpc>
                <a:spcPct val="120000"/>
              </a:lnSpc>
              <a:spcBef>
                <a:spcPts val="300"/>
              </a:spcBef>
              <a:defRPr/>
            </a:pPr>
            <a:endParaRPr lang="en-US" altLang="ja-JP" sz="1200" b="1" kern="0" dirty="0" smtClean="0">
              <a:solidFill>
                <a:schemeClr val="tx1">
                  <a:lumMod val="50000"/>
                  <a:lumOff val="50000"/>
                </a:schemeClr>
              </a:solidFill>
              <a:latin typeface="メイリオ"/>
              <a:ea typeface="メイリオ"/>
              <a:cs typeface="メイリオ"/>
            </a:endParaRPr>
          </a:p>
          <a:p>
            <a:pPr marL="71438" lvl="0" indent="-71438">
              <a:lnSpc>
                <a:spcPct val="120000"/>
              </a:lnSpc>
              <a:spcBef>
                <a:spcPts val="300"/>
              </a:spcBef>
              <a:defRPr/>
            </a:pPr>
            <a:endParaRPr lang="en-US" altLang="ja-JP" sz="1200" b="1" kern="0" dirty="0" smtClean="0">
              <a:solidFill>
                <a:schemeClr val="tx1">
                  <a:lumMod val="50000"/>
                  <a:lumOff val="50000"/>
                </a:schemeClr>
              </a:solidFill>
              <a:latin typeface="メイリオ"/>
              <a:ea typeface="メイリオ"/>
              <a:cs typeface="メイリオ"/>
            </a:endParaRPr>
          </a:p>
          <a:p>
            <a:pPr marL="71438" lvl="0" indent="-71438">
              <a:lnSpc>
                <a:spcPct val="120000"/>
              </a:lnSpc>
              <a:spcBef>
                <a:spcPts val="300"/>
              </a:spcBef>
              <a:defRPr/>
            </a:pPr>
            <a:endParaRPr lang="en-US" altLang="ja-JP" sz="1200" b="1" kern="0" dirty="0" smtClean="0">
              <a:solidFill>
                <a:schemeClr val="tx1">
                  <a:lumMod val="50000"/>
                  <a:lumOff val="50000"/>
                </a:schemeClr>
              </a:solidFill>
              <a:latin typeface="メイリオ"/>
              <a:ea typeface="メイリオ"/>
              <a:cs typeface="メイリオ"/>
            </a:endParaRPr>
          </a:p>
          <a:p>
            <a:pPr marL="72000" marR="0" lvl="0" indent="0" algn="l" defTabSz="914400" rtl="0" eaLnBrk="1" fontAlgn="base" latinLnBrk="0" hangingPunct="1">
              <a:lnSpc>
                <a:spcPct val="120000"/>
              </a:lnSpc>
              <a:spcBef>
                <a:spcPts val="300"/>
              </a:spcBef>
              <a:spcAft>
                <a:spcPct val="0"/>
              </a:spcAft>
              <a:buClrTx/>
              <a:buSzTx/>
              <a:buFont typeface="Arial" panose="020B0604020202020204" pitchFamily="34" charset="0"/>
              <a:buNone/>
              <a:tabLst/>
              <a:defRPr/>
            </a:pPr>
            <a:endParaRPr kumimoji="1" lang="en-US" altLang="ja-JP" sz="1050" b="1" i="0" u="none" strike="noStrike" kern="0" cap="none" spc="0" normalizeH="0" baseline="0" noProof="0" dirty="0" smtClean="0">
              <a:ln>
                <a:noFill/>
              </a:ln>
              <a:solidFill>
                <a:schemeClr val="tx1">
                  <a:lumMod val="50000"/>
                  <a:lumOff val="50000"/>
                </a:schemeClr>
              </a:solidFill>
              <a:effectLst/>
              <a:uLnTx/>
              <a:uFillTx/>
              <a:latin typeface="メイリオ"/>
              <a:ea typeface="メイリオ"/>
              <a:cs typeface="メイリオ"/>
            </a:endParaRPr>
          </a:p>
          <a:p>
            <a:pPr marL="72000" marR="0" lvl="0" indent="0" algn="l" defTabSz="914400" rtl="0" eaLnBrk="1" fontAlgn="base" latinLnBrk="0" hangingPunct="1">
              <a:lnSpc>
                <a:spcPct val="120000"/>
              </a:lnSpc>
              <a:spcBef>
                <a:spcPts val="300"/>
              </a:spcBef>
              <a:spcAft>
                <a:spcPct val="0"/>
              </a:spcAft>
              <a:buClrTx/>
              <a:buSzTx/>
              <a:buFont typeface="Arial" panose="020B0604020202020204" pitchFamily="34" charset="0"/>
              <a:buNone/>
              <a:tabLst/>
              <a:defRPr/>
            </a:pPr>
            <a:endParaRPr kumimoji="1" lang="en-US" altLang="ja-JP" sz="1050" b="1" i="0" u="none" strike="noStrike" kern="0" cap="none" spc="0" normalizeH="0" baseline="0" noProof="0" dirty="0" smtClean="0">
              <a:ln>
                <a:noFill/>
              </a:ln>
              <a:solidFill>
                <a:schemeClr val="tx1">
                  <a:lumMod val="50000"/>
                  <a:lumOff val="50000"/>
                </a:schemeClr>
              </a:solidFill>
              <a:effectLst/>
              <a:uLnTx/>
              <a:uFillTx/>
              <a:latin typeface="メイリオ"/>
              <a:ea typeface="メイリオ"/>
              <a:cs typeface="メイリオ"/>
            </a:endParaRPr>
          </a:p>
          <a:p>
            <a:pPr marL="71438" marR="0" lvl="0" indent="-71438" algn="l" defTabSz="914400" rtl="0" eaLnBrk="1" fontAlgn="base" latinLnBrk="0" hangingPunct="1">
              <a:lnSpc>
                <a:spcPct val="120000"/>
              </a:lnSpc>
              <a:spcBef>
                <a:spcPts val="300"/>
              </a:spcBef>
              <a:spcAft>
                <a:spcPct val="0"/>
              </a:spcAft>
              <a:buClrTx/>
              <a:buSzTx/>
              <a:buFont typeface="Arial" panose="020B0604020202020204" pitchFamily="34" charset="0"/>
              <a:buNone/>
              <a:tabLst/>
              <a:defRPr/>
            </a:pPr>
            <a:endParaRPr kumimoji="1" lang="en-US" altLang="ja-JP" sz="1200" b="1" i="0" u="none" strike="noStrike" kern="0" cap="none" spc="0" normalizeH="0" baseline="0" noProof="0" dirty="0" smtClean="0">
              <a:ln>
                <a:noFill/>
              </a:ln>
              <a:solidFill>
                <a:schemeClr val="tx1">
                  <a:lumMod val="50000"/>
                  <a:lumOff val="50000"/>
                </a:schemeClr>
              </a:solidFill>
              <a:effectLst/>
              <a:uLnTx/>
              <a:uFillTx/>
              <a:latin typeface="メイリオ"/>
              <a:ea typeface="メイリオ"/>
              <a:cs typeface="メイリオ"/>
            </a:endParaRPr>
          </a:p>
          <a:p>
            <a:pPr marL="71438" lvl="0" indent="-71438">
              <a:lnSpc>
                <a:spcPct val="120000"/>
              </a:lnSpc>
              <a:spcBef>
                <a:spcPts val="300"/>
              </a:spcBef>
              <a:defRPr/>
            </a:pPr>
            <a:endParaRPr kumimoji="1" lang="en-US" altLang="ja-JP" sz="900" b="1" i="0" u="none" strike="noStrike" kern="0" cap="none" spc="0" normalizeH="0" baseline="0" noProof="0" dirty="0" smtClean="0">
              <a:ln>
                <a:noFill/>
              </a:ln>
              <a:solidFill>
                <a:schemeClr val="tx1">
                  <a:lumMod val="50000"/>
                  <a:lumOff val="50000"/>
                </a:scheme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71438" lvl="0" indent="-71438">
              <a:lnSpc>
                <a:spcPct val="120000"/>
              </a:lnSpc>
              <a:spcBef>
                <a:spcPts val="300"/>
              </a:spcBef>
              <a:defRPr/>
            </a:pPr>
            <a:endParaRPr kumimoji="1" lang="en-US" altLang="ja-JP" sz="900" b="1" i="0" u="none" strike="noStrike" kern="0" cap="none" spc="0" normalizeH="0" baseline="0" noProof="0" dirty="0">
              <a:ln>
                <a:noFill/>
              </a:ln>
              <a:solidFill>
                <a:schemeClr val="tx1">
                  <a:lumMod val="50000"/>
                  <a:lumOff val="50000"/>
                </a:scheme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71438" lvl="0" indent="-71438">
              <a:lnSpc>
                <a:spcPct val="120000"/>
              </a:lnSpc>
              <a:spcBef>
                <a:spcPts val="300"/>
              </a:spcBef>
              <a:defRPr/>
            </a:pPr>
            <a:endParaRPr lang="en-US" altLang="ja-JP" sz="900" b="1"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71438" lvl="0" indent="-71438">
              <a:lnSpc>
                <a:spcPct val="120000"/>
              </a:lnSpc>
              <a:spcBef>
                <a:spcPts val="300"/>
              </a:spcBef>
              <a:defRPr/>
            </a:pPr>
            <a:endParaRPr kumimoji="1" lang="en-US" altLang="ja-JP" sz="900" b="1" i="0" u="none" strike="noStrike" kern="0" cap="none" spc="0" normalizeH="0" baseline="0" noProof="0" dirty="0">
              <a:ln>
                <a:noFill/>
              </a:ln>
              <a:solidFill>
                <a:schemeClr val="tx1">
                  <a:lumMod val="50000"/>
                  <a:lumOff val="50000"/>
                </a:scheme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71438" lvl="0" indent="-71438">
              <a:lnSpc>
                <a:spcPct val="120000"/>
              </a:lnSpc>
              <a:spcBef>
                <a:spcPts val="300"/>
              </a:spcBef>
              <a:defRPr/>
            </a:pPr>
            <a:endParaRPr lang="en-US" altLang="ja-JP" sz="900" b="1"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71438" lvl="0" indent="-71438">
              <a:lnSpc>
                <a:spcPct val="120000"/>
              </a:lnSpc>
              <a:spcBef>
                <a:spcPts val="300"/>
              </a:spcBef>
              <a:defRPr/>
            </a:pPr>
            <a:endParaRPr kumimoji="1" lang="en-US" altLang="ja-JP" sz="900" b="0" i="0" u="none" strike="noStrike" kern="0" cap="none" spc="0" normalizeH="0" baseline="0" noProof="0" dirty="0" smtClean="0">
              <a:ln>
                <a:noFill/>
              </a:ln>
              <a:solidFill>
                <a:schemeClr val="tx1">
                  <a:lumMod val="50000"/>
                  <a:lumOff val="50000"/>
                </a:scheme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72000" marR="0" lvl="0" algn="l" defTabSz="914400" rtl="0" eaLnBrk="1" fontAlgn="base" latinLnBrk="0" hangingPunct="1">
              <a:lnSpc>
                <a:spcPct val="120000"/>
              </a:lnSpc>
              <a:spcBef>
                <a:spcPts val="300"/>
              </a:spcBef>
              <a:spcAft>
                <a:spcPct val="0"/>
              </a:spcAft>
              <a:buClrTx/>
              <a:buSzTx/>
              <a:tabLst/>
              <a:defRPr/>
            </a:pPr>
            <a:endParaRPr lang="en-US" altLang="ja-JP" sz="1050" kern="0" dirty="0">
              <a:solidFill>
                <a:schemeClr val="tx1">
                  <a:lumMod val="50000"/>
                  <a:lumOff val="50000"/>
                </a:schemeClr>
              </a:solidFill>
              <a:latin typeface="メイリオ"/>
              <a:ea typeface="メイリオ"/>
              <a:cs typeface="メイリオ"/>
            </a:endParaRPr>
          </a:p>
          <a:p>
            <a:pPr marL="72000" marR="0" lvl="0" algn="l" defTabSz="914400" rtl="0" eaLnBrk="1" fontAlgn="base" latinLnBrk="0" hangingPunct="1">
              <a:lnSpc>
                <a:spcPct val="120000"/>
              </a:lnSpc>
              <a:spcBef>
                <a:spcPts val="300"/>
              </a:spcBef>
              <a:spcAft>
                <a:spcPct val="0"/>
              </a:spcAft>
              <a:buClrTx/>
              <a:buSzTx/>
              <a:tabLst/>
              <a:defRPr/>
            </a:pPr>
            <a:endParaRPr kumimoji="1" lang="en-US" altLang="ja-JP" sz="1050" b="0" i="0" u="none" strike="noStrike" kern="0" cap="none" spc="0" normalizeH="0" baseline="0" noProof="0" dirty="0" smtClean="0">
              <a:ln>
                <a:noFill/>
              </a:ln>
              <a:solidFill>
                <a:schemeClr val="tx1">
                  <a:lumMod val="50000"/>
                  <a:lumOff val="50000"/>
                </a:schemeClr>
              </a:solidFill>
              <a:effectLst/>
              <a:uLnTx/>
              <a:uFillTx/>
              <a:latin typeface="メイリオ"/>
              <a:ea typeface="メイリオ"/>
              <a:cs typeface="メイリオ"/>
            </a:endParaRPr>
          </a:p>
          <a:p>
            <a:pPr marL="72000" marR="0" lvl="0" algn="l" defTabSz="914400" rtl="0" eaLnBrk="1" fontAlgn="base" latinLnBrk="0" hangingPunct="1">
              <a:lnSpc>
                <a:spcPct val="120000"/>
              </a:lnSpc>
              <a:spcBef>
                <a:spcPts val="300"/>
              </a:spcBef>
              <a:spcAft>
                <a:spcPct val="0"/>
              </a:spcAft>
              <a:buClrTx/>
              <a:buSzTx/>
              <a:tabLst/>
              <a:defRPr/>
            </a:pPr>
            <a:endParaRPr lang="ja-JP" altLang="en-US" sz="1000" kern="0" dirty="0">
              <a:solidFill>
                <a:schemeClr val="tx1">
                  <a:lumMod val="50000"/>
                  <a:lumOff val="50000"/>
                </a:schemeClr>
              </a:solidFill>
              <a:latin typeface="メイリオ"/>
              <a:ea typeface="メイリオ"/>
              <a:cs typeface="メイリオ"/>
            </a:endParaRPr>
          </a:p>
          <a:p>
            <a:pPr marL="0" marR="0" lvl="0" indent="0" algn="l" defTabSz="914400" rtl="0" eaLnBrk="1" fontAlgn="base" latinLnBrk="0" hangingPunct="1">
              <a:lnSpc>
                <a:spcPct val="120000"/>
              </a:lnSpc>
              <a:spcBef>
                <a:spcPts val="0"/>
              </a:spcBef>
              <a:spcAft>
                <a:spcPct val="0"/>
              </a:spcAft>
              <a:buClrTx/>
              <a:buSzTx/>
              <a:buFont typeface="Arial" panose="020B0604020202020204" pitchFamily="34" charset="0"/>
              <a:buNone/>
              <a:tabLst/>
              <a:defRPr/>
            </a:pPr>
            <a:endParaRPr kumimoji="1" lang="ja-JP" altLang="en-US" sz="1600" b="0" i="0" u="none" strike="noStrike" kern="0" cap="none" spc="0" normalizeH="0" baseline="0" noProof="0" dirty="0">
              <a:ln>
                <a:noFill/>
              </a:ln>
              <a:solidFill>
                <a:schemeClr val="tx1">
                  <a:lumMod val="50000"/>
                  <a:lumOff val="50000"/>
                </a:schemeClr>
              </a:solidFill>
              <a:effectLst/>
              <a:uLnTx/>
              <a:uFillTx/>
              <a:latin typeface="メイリオ"/>
              <a:ea typeface="メイリオ"/>
              <a:cs typeface="メイリオ"/>
            </a:endParaRPr>
          </a:p>
        </p:txBody>
      </p:sp>
      <p:sp>
        <p:nvSpPr>
          <p:cNvPr id="16" name="テキスト ボックス 15"/>
          <p:cNvSpPr txBox="1"/>
          <p:nvPr/>
        </p:nvSpPr>
        <p:spPr>
          <a:xfrm>
            <a:off x="836712" y="7794626"/>
            <a:ext cx="1121687" cy="784830"/>
          </a:xfrm>
          <a:prstGeom prst="rect">
            <a:avLst/>
          </a:prstGeom>
          <a:noFill/>
        </p:spPr>
        <p:txBody>
          <a:bodyPr wrap="square" rtlCol="0">
            <a:spAutoFit/>
          </a:bodyPr>
          <a:lstStyle/>
          <a:p>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まずは簡易診断分析を行い、現状を把握しましょう。</a:t>
            </a:r>
            <a:endParaRPr lang="en-US" altLang="ja-JP"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お気軽にご相談ください。</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8" name="角丸四角形 17"/>
          <p:cNvSpPr/>
          <p:nvPr/>
        </p:nvSpPr>
        <p:spPr>
          <a:xfrm>
            <a:off x="499573" y="305536"/>
            <a:ext cx="1548000" cy="180000"/>
          </a:xfrm>
          <a:prstGeom prst="roundRect">
            <a:avLst>
              <a:gd name="adj" fmla="val 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pPr algn="ctr"/>
            <a:r>
              <a:rPr lang="ja-JP" altLang="en-US" sz="10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ご提案サービスの概要</a:t>
            </a:r>
            <a:endPar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graphicFrame>
        <p:nvGraphicFramePr>
          <p:cNvPr id="19" name="表 18"/>
          <p:cNvGraphicFramePr>
            <a:graphicFrameLocks noGrp="1"/>
          </p:cNvGraphicFramePr>
          <p:nvPr>
            <p:extLst/>
          </p:nvPr>
        </p:nvGraphicFramePr>
        <p:xfrm>
          <a:off x="606151" y="841181"/>
          <a:ext cx="5605852" cy="2405909"/>
        </p:xfrm>
        <a:graphic>
          <a:graphicData uri="http://schemas.openxmlformats.org/drawingml/2006/table">
            <a:tbl>
              <a:tblPr/>
              <a:tblGrid>
                <a:gridCol w="432047"/>
                <a:gridCol w="1515023"/>
                <a:gridCol w="3658782"/>
              </a:tblGrid>
              <a:tr h="250059">
                <a:tc>
                  <a:txBody>
                    <a:bodyPr/>
                    <a:lstStyle>
                      <a:lvl1pPr marL="0" algn="l" defTabSz="914400" rtl="0" eaLnBrk="1" latinLnBrk="0" hangingPunct="1">
                        <a:defRPr kumimoji="1" sz="1800" kern="1200">
                          <a:solidFill>
                            <a:schemeClr val="tx1"/>
                          </a:solidFill>
                          <a:latin typeface="メイリオ"/>
                          <a:ea typeface="メイリオ"/>
                          <a:cs typeface="メイリオ"/>
                        </a:defRPr>
                      </a:lvl1pPr>
                      <a:lvl2pPr marL="457200" algn="l" defTabSz="914400" rtl="0" eaLnBrk="1" latinLnBrk="0" hangingPunct="1">
                        <a:defRPr kumimoji="1" sz="1800" kern="1200">
                          <a:solidFill>
                            <a:schemeClr val="tx1"/>
                          </a:solidFill>
                          <a:latin typeface="メイリオ"/>
                          <a:ea typeface="メイリオ"/>
                          <a:cs typeface="メイリオ"/>
                        </a:defRPr>
                      </a:lvl2pPr>
                      <a:lvl3pPr marL="914400" algn="l" defTabSz="914400" rtl="0" eaLnBrk="1" latinLnBrk="0" hangingPunct="1">
                        <a:defRPr kumimoji="1" sz="1800" kern="1200">
                          <a:solidFill>
                            <a:schemeClr val="tx1"/>
                          </a:solidFill>
                          <a:latin typeface="メイリオ"/>
                          <a:ea typeface="メイリオ"/>
                          <a:cs typeface="メイリオ"/>
                        </a:defRPr>
                      </a:lvl3pPr>
                      <a:lvl4pPr marL="1371600" algn="l" defTabSz="914400" rtl="0" eaLnBrk="1" latinLnBrk="0" hangingPunct="1">
                        <a:defRPr kumimoji="1" sz="1800" kern="1200">
                          <a:solidFill>
                            <a:schemeClr val="tx1"/>
                          </a:solidFill>
                          <a:latin typeface="メイリオ"/>
                          <a:ea typeface="メイリオ"/>
                          <a:cs typeface="メイリオ"/>
                        </a:defRPr>
                      </a:lvl4pPr>
                      <a:lvl5pPr marL="1828800" algn="l" defTabSz="914400" rtl="0" eaLnBrk="1" latinLnBrk="0" hangingPunct="1">
                        <a:defRPr kumimoji="1" sz="1800" kern="1200">
                          <a:solidFill>
                            <a:schemeClr val="tx1"/>
                          </a:solidFill>
                          <a:latin typeface="メイリオ"/>
                          <a:ea typeface="メイリオ"/>
                          <a:cs typeface="メイリオ"/>
                        </a:defRPr>
                      </a:lvl5pPr>
                      <a:lvl6pPr marL="2286000" algn="l" defTabSz="914400" rtl="0" eaLnBrk="1" latinLnBrk="0" hangingPunct="1">
                        <a:defRPr kumimoji="1" sz="1800" kern="1200">
                          <a:solidFill>
                            <a:schemeClr val="tx1"/>
                          </a:solidFill>
                          <a:latin typeface="メイリオ"/>
                          <a:ea typeface="メイリオ"/>
                          <a:cs typeface="メイリオ"/>
                        </a:defRPr>
                      </a:lvl6pPr>
                      <a:lvl7pPr marL="2743200" algn="l" defTabSz="914400" rtl="0" eaLnBrk="1" latinLnBrk="0" hangingPunct="1">
                        <a:defRPr kumimoji="1" sz="1800" kern="1200">
                          <a:solidFill>
                            <a:schemeClr val="tx1"/>
                          </a:solidFill>
                          <a:latin typeface="メイリオ"/>
                          <a:ea typeface="メイリオ"/>
                          <a:cs typeface="メイリオ"/>
                        </a:defRPr>
                      </a:lvl7pPr>
                      <a:lvl8pPr marL="3200400" algn="l" defTabSz="914400" rtl="0" eaLnBrk="1" latinLnBrk="0" hangingPunct="1">
                        <a:defRPr kumimoji="1" sz="1800" kern="1200">
                          <a:solidFill>
                            <a:schemeClr val="tx1"/>
                          </a:solidFill>
                          <a:latin typeface="メイリオ"/>
                          <a:ea typeface="メイリオ"/>
                          <a:cs typeface="メイリオ"/>
                        </a:defRPr>
                      </a:lvl8pPr>
                      <a:lvl9pPr marL="3657600" algn="l" defTabSz="914400" rtl="0" eaLnBrk="1" latinLnBrk="0" hangingPunct="1">
                        <a:defRPr kumimoji="1" sz="1800" kern="1200">
                          <a:solidFill>
                            <a:schemeClr val="tx1"/>
                          </a:solidFill>
                          <a:latin typeface="メイリオ"/>
                          <a:ea typeface="メイリオ"/>
                          <a:cs typeface="メイリオ"/>
                        </a:defRPr>
                      </a:lvl9pPr>
                    </a:lstStyle>
                    <a:p>
                      <a:pPr algn="ctr"/>
                      <a:r>
                        <a:rPr lang="en-US" sz="1050" b="0" i="0" dirty="0" smtClean="0">
                          <a:effectLst/>
                          <a:latin typeface="+mn-lt"/>
                        </a:rPr>
                        <a:t>Phase</a:t>
                      </a:r>
                      <a:endParaRPr lang="en-US"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lvl1pPr marL="0" algn="l" defTabSz="914400" rtl="0" eaLnBrk="1" latinLnBrk="0" hangingPunct="1">
                        <a:defRPr kumimoji="1" sz="1800" kern="1200">
                          <a:solidFill>
                            <a:schemeClr val="tx1"/>
                          </a:solidFill>
                          <a:latin typeface="メイリオ"/>
                          <a:ea typeface="メイリオ"/>
                          <a:cs typeface="メイリオ"/>
                        </a:defRPr>
                      </a:lvl1pPr>
                      <a:lvl2pPr marL="457200" algn="l" defTabSz="914400" rtl="0" eaLnBrk="1" latinLnBrk="0" hangingPunct="1">
                        <a:defRPr kumimoji="1" sz="1800" kern="1200">
                          <a:solidFill>
                            <a:schemeClr val="tx1"/>
                          </a:solidFill>
                          <a:latin typeface="メイリオ"/>
                          <a:ea typeface="メイリオ"/>
                          <a:cs typeface="メイリオ"/>
                        </a:defRPr>
                      </a:lvl2pPr>
                      <a:lvl3pPr marL="914400" algn="l" defTabSz="914400" rtl="0" eaLnBrk="1" latinLnBrk="0" hangingPunct="1">
                        <a:defRPr kumimoji="1" sz="1800" kern="1200">
                          <a:solidFill>
                            <a:schemeClr val="tx1"/>
                          </a:solidFill>
                          <a:latin typeface="メイリオ"/>
                          <a:ea typeface="メイリオ"/>
                          <a:cs typeface="メイリオ"/>
                        </a:defRPr>
                      </a:lvl3pPr>
                      <a:lvl4pPr marL="1371600" algn="l" defTabSz="914400" rtl="0" eaLnBrk="1" latinLnBrk="0" hangingPunct="1">
                        <a:defRPr kumimoji="1" sz="1800" kern="1200">
                          <a:solidFill>
                            <a:schemeClr val="tx1"/>
                          </a:solidFill>
                          <a:latin typeface="メイリオ"/>
                          <a:ea typeface="メイリオ"/>
                          <a:cs typeface="メイリオ"/>
                        </a:defRPr>
                      </a:lvl4pPr>
                      <a:lvl5pPr marL="1828800" algn="l" defTabSz="914400" rtl="0" eaLnBrk="1" latinLnBrk="0" hangingPunct="1">
                        <a:defRPr kumimoji="1" sz="1800" kern="1200">
                          <a:solidFill>
                            <a:schemeClr val="tx1"/>
                          </a:solidFill>
                          <a:latin typeface="メイリオ"/>
                          <a:ea typeface="メイリオ"/>
                          <a:cs typeface="メイリオ"/>
                        </a:defRPr>
                      </a:lvl5pPr>
                      <a:lvl6pPr marL="2286000" algn="l" defTabSz="914400" rtl="0" eaLnBrk="1" latinLnBrk="0" hangingPunct="1">
                        <a:defRPr kumimoji="1" sz="1800" kern="1200">
                          <a:solidFill>
                            <a:schemeClr val="tx1"/>
                          </a:solidFill>
                          <a:latin typeface="メイリオ"/>
                          <a:ea typeface="メイリオ"/>
                          <a:cs typeface="メイリオ"/>
                        </a:defRPr>
                      </a:lvl6pPr>
                      <a:lvl7pPr marL="2743200" algn="l" defTabSz="914400" rtl="0" eaLnBrk="1" latinLnBrk="0" hangingPunct="1">
                        <a:defRPr kumimoji="1" sz="1800" kern="1200">
                          <a:solidFill>
                            <a:schemeClr val="tx1"/>
                          </a:solidFill>
                          <a:latin typeface="メイリオ"/>
                          <a:ea typeface="メイリオ"/>
                          <a:cs typeface="メイリオ"/>
                        </a:defRPr>
                      </a:lvl7pPr>
                      <a:lvl8pPr marL="3200400" algn="l" defTabSz="914400" rtl="0" eaLnBrk="1" latinLnBrk="0" hangingPunct="1">
                        <a:defRPr kumimoji="1" sz="1800" kern="1200">
                          <a:solidFill>
                            <a:schemeClr val="tx1"/>
                          </a:solidFill>
                          <a:latin typeface="メイリオ"/>
                          <a:ea typeface="メイリオ"/>
                          <a:cs typeface="メイリオ"/>
                        </a:defRPr>
                      </a:lvl8pPr>
                      <a:lvl9pPr marL="3657600" algn="l" defTabSz="914400" rtl="0" eaLnBrk="1" latinLnBrk="0" hangingPunct="1">
                        <a:defRPr kumimoji="1" sz="1800" kern="1200">
                          <a:solidFill>
                            <a:schemeClr val="tx1"/>
                          </a:solidFill>
                          <a:latin typeface="メイリオ"/>
                          <a:ea typeface="メイリオ"/>
                          <a:cs typeface="メイリオ"/>
                        </a:defRPr>
                      </a:lvl9pPr>
                    </a:lstStyle>
                    <a:p>
                      <a:pPr algn="ctr"/>
                      <a:r>
                        <a:rPr lang="ja-JP" altLang="en-US" sz="1050" b="0" i="0" dirty="0" smtClean="0">
                          <a:effectLst/>
                          <a:latin typeface="+mn-lt"/>
                        </a:rPr>
                        <a:t>テーマ</a:t>
                      </a:r>
                      <a:endParaRPr lang="ja-JP" altLang="en-US"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lvl1pPr marL="0" algn="l" defTabSz="914400" rtl="0" eaLnBrk="1" latinLnBrk="0" hangingPunct="1">
                        <a:defRPr kumimoji="1" sz="1800" kern="1200">
                          <a:solidFill>
                            <a:schemeClr val="tx1"/>
                          </a:solidFill>
                          <a:latin typeface="メイリオ"/>
                          <a:ea typeface="メイリオ"/>
                          <a:cs typeface="メイリオ"/>
                        </a:defRPr>
                      </a:lvl1pPr>
                      <a:lvl2pPr marL="457200" algn="l" defTabSz="914400" rtl="0" eaLnBrk="1" latinLnBrk="0" hangingPunct="1">
                        <a:defRPr kumimoji="1" sz="1800" kern="1200">
                          <a:solidFill>
                            <a:schemeClr val="tx1"/>
                          </a:solidFill>
                          <a:latin typeface="メイリオ"/>
                          <a:ea typeface="メイリオ"/>
                          <a:cs typeface="メイリオ"/>
                        </a:defRPr>
                      </a:lvl2pPr>
                      <a:lvl3pPr marL="914400" algn="l" defTabSz="914400" rtl="0" eaLnBrk="1" latinLnBrk="0" hangingPunct="1">
                        <a:defRPr kumimoji="1" sz="1800" kern="1200">
                          <a:solidFill>
                            <a:schemeClr val="tx1"/>
                          </a:solidFill>
                          <a:latin typeface="メイリオ"/>
                          <a:ea typeface="メイリオ"/>
                          <a:cs typeface="メイリオ"/>
                        </a:defRPr>
                      </a:lvl3pPr>
                      <a:lvl4pPr marL="1371600" algn="l" defTabSz="914400" rtl="0" eaLnBrk="1" latinLnBrk="0" hangingPunct="1">
                        <a:defRPr kumimoji="1" sz="1800" kern="1200">
                          <a:solidFill>
                            <a:schemeClr val="tx1"/>
                          </a:solidFill>
                          <a:latin typeface="メイリオ"/>
                          <a:ea typeface="メイリオ"/>
                          <a:cs typeface="メイリオ"/>
                        </a:defRPr>
                      </a:lvl4pPr>
                      <a:lvl5pPr marL="1828800" algn="l" defTabSz="914400" rtl="0" eaLnBrk="1" latinLnBrk="0" hangingPunct="1">
                        <a:defRPr kumimoji="1" sz="1800" kern="1200">
                          <a:solidFill>
                            <a:schemeClr val="tx1"/>
                          </a:solidFill>
                          <a:latin typeface="メイリオ"/>
                          <a:ea typeface="メイリオ"/>
                          <a:cs typeface="メイリオ"/>
                        </a:defRPr>
                      </a:lvl5pPr>
                      <a:lvl6pPr marL="2286000" algn="l" defTabSz="914400" rtl="0" eaLnBrk="1" latinLnBrk="0" hangingPunct="1">
                        <a:defRPr kumimoji="1" sz="1800" kern="1200">
                          <a:solidFill>
                            <a:schemeClr val="tx1"/>
                          </a:solidFill>
                          <a:latin typeface="メイリオ"/>
                          <a:ea typeface="メイリオ"/>
                          <a:cs typeface="メイリオ"/>
                        </a:defRPr>
                      </a:lvl6pPr>
                      <a:lvl7pPr marL="2743200" algn="l" defTabSz="914400" rtl="0" eaLnBrk="1" latinLnBrk="0" hangingPunct="1">
                        <a:defRPr kumimoji="1" sz="1800" kern="1200">
                          <a:solidFill>
                            <a:schemeClr val="tx1"/>
                          </a:solidFill>
                          <a:latin typeface="メイリオ"/>
                          <a:ea typeface="メイリオ"/>
                          <a:cs typeface="メイリオ"/>
                        </a:defRPr>
                      </a:lvl7pPr>
                      <a:lvl8pPr marL="3200400" algn="l" defTabSz="914400" rtl="0" eaLnBrk="1" latinLnBrk="0" hangingPunct="1">
                        <a:defRPr kumimoji="1" sz="1800" kern="1200">
                          <a:solidFill>
                            <a:schemeClr val="tx1"/>
                          </a:solidFill>
                          <a:latin typeface="メイリオ"/>
                          <a:ea typeface="メイリオ"/>
                          <a:cs typeface="メイリオ"/>
                        </a:defRPr>
                      </a:lvl8pPr>
                      <a:lvl9pPr marL="3657600" algn="l" defTabSz="914400" rtl="0" eaLnBrk="1" latinLnBrk="0" hangingPunct="1">
                        <a:defRPr kumimoji="1" sz="1800" kern="1200">
                          <a:solidFill>
                            <a:schemeClr val="tx1"/>
                          </a:solidFill>
                          <a:latin typeface="メイリオ"/>
                          <a:ea typeface="メイリオ"/>
                          <a:cs typeface="メイリオ"/>
                        </a:defRPr>
                      </a:lvl9pPr>
                    </a:lstStyle>
                    <a:p>
                      <a:pPr algn="ctr"/>
                      <a:r>
                        <a:rPr lang="ja-JP" altLang="en-US" sz="1050" b="0" i="0" dirty="0" smtClean="0">
                          <a:effectLst/>
                          <a:latin typeface="+mn-lt"/>
                        </a:rPr>
                        <a:t>内容</a:t>
                      </a:r>
                      <a:endParaRPr lang="ja-JP" altLang="en-US"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r>
              <a:tr h="528432">
                <a:tc>
                  <a:txBody>
                    <a:bodyPr/>
                    <a:lstStyle>
                      <a:lvl1pPr marL="0" algn="l" defTabSz="914400" rtl="0" eaLnBrk="1" latinLnBrk="0" hangingPunct="1">
                        <a:defRPr kumimoji="1" sz="1800" kern="1200">
                          <a:solidFill>
                            <a:schemeClr val="tx1"/>
                          </a:solidFill>
                          <a:latin typeface="メイリオ"/>
                          <a:ea typeface="メイリオ"/>
                          <a:cs typeface="メイリオ"/>
                        </a:defRPr>
                      </a:lvl1pPr>
                      <a:lvl2pPr marL="457200" algn="l" defTabSz="914400" rtl="0" eaLnBrk="1" latinLnBrk="0" hangingPunct="1">
                        <a:defRPr kumimoji="1" sz="1800" kern="1200">
                          <a:solidFill>
                            <a:schemeClr val="tx1"/>
                          </a:solidFill>
                          <a:latin typeface="メイリオ"/>
                          <a:ea typeface="メイリオ"/>
                          <a:cs typeface="メイリオ"/>
                        </a:defRPr>
                      </a:lvl2pPr>
                      <a:lvl3pPr marL="914400" algn="l" defTabSz="914400" rtl="0" eaLnBrk="1" latinLnBrk="0" hangingPunct="1">
                        <a:defRPr kumimoji="1" sz="1800" kern="1200">
                          <a:solidFill>
                            <a:schemeClr val="tx1"/>
                          </a:solidFill>
                          <a:latin typeface="メイリオ"/>
                          <a:ea typeface="メイリオ"/>
                          <a:cs typeface="メイリオ"/>
                        </a:defRPr>
                      </a:lvl3pPr>
                      <a:lvl4pPr marL="1371600" algn="l" defTabSz="914400" rtl="0" eaLnBrk="1" latinLnBrk="0" hangingPunct="1">
                        <a:defRPr kumimoji="1" sz="1800" kern="1200">
                          <a:solidFill>
                            <a:schemeClr val="tx1"/>
                          </a:solidFill>
                          <a:latin typeface="メイリオ"/>
                          <a:ea typeface="メイリオ"/>
                          <a:cs typeface="メイリオ"/>
                        </a:defRPr>
                      </a:lvl4pPr>
                      <a:lvl5pPr marL="1828800" algn="l" defTabSz="914400" rtl="0" eaLnBrk="1" latinLnBrk="0" hangingPunct="1">
                        <a:defRPr kumimoji="1" sz="1800" kern="1200">
                          <a:solidFill>
                            <a:schemeClr val="tx1"/>
                          </a:solidFill>
                          <a:latin typeface="メイリオ"/>
                          <a:ea typeface="メイリオ"/>
                          <a:cs typeface="メイリオ"/>
                        </a:defRPr>
                      </a:lvl5pPr>
                      <a:lvl6pPr marL="2286000" algn="l" defTabSz="914400" rtl="0" eaLnBrk="1" latinLnBrk="0" hangingPunct="1">
                        <a:defRPr kumimoji="1" sz="1800" kern="1200">
                          <a:solidFill>
                            <a:schemeClr val="tx1"/>
                          </a:solidFill>
                          <a:latin typeface="メイリオ"/>
                          <a:ea typeface="メイリオ"/>
                          <a:cs typeface="メイリオ"/>
                        </a:defRPr>
                      </a:lvl6pPr>
                      <a:lvl7pPr marL="2743200" algn="l" defTabSz="914400" rtl="0" eaLnBrk="1" latinLnBrk="0" hangingPunct="1">
                        <a:defRPr kumimoji="1" sz="1800" kern="1200">
                          <a:solidFill>
                            <a:schemeClr val="tx1"/>
                          </a:solidFill>
                          <a:latin typeface="メイリオ"/>
                          <a:ea typeface="メイリオ"/>
                          <a:cs typeface="メイリオ"/>
                        </a:defRPr>
                      </a:lvl7pPr>
                      <a:lvl8pPr marL="3200400" algn="l" defTabSz="914400" rtl="0" eaLnBrk="1" latinLnBrk="0" hangingPunct="1">
                        <a:defRPr kumimoji="1" sz="1800" kern="1200">
                          <a:solidFill>
                            <a:schemeClr val="tx1"/>
                          </a:solidFill>
                          <a:latin typeface="メイリオ"/>
                          <a:ea typeface="メイリオ"/>
                          <a:cs typeface="メイリオ"/>
                        </a:defRPr>
                      </a:lvl8pPr>
                      <a:lvl9pPr marL="3657600" algn="l" defTabSz="914400" rtl="0" eaLnBrk="1" latinLnBrk="0" hangingPunct="1">
                        <a:defRPr kumimoji="1" sz="1800" kern="1200">
                          <a:solidFill>
                            <a:schemeClr val="tx1"/>
                          </a:solidFill>
                          <a:latin typeface="メイリオ"/>
                          <a:ea typeface="メイリオ"/>
                          <a:cs typeface="メイリオ"/>
                        </a:defRPr>
                      </a:lvl9pPr>
                    </a:lstStyle>
                    <a:p>
                      <a:pPr algn="ctr"/>
                      <a:r>
                        <a:rPr lang="en-US" altLang="ja-JP" sz="1050" b="0" i="0" dirty="0" smtClean="0">
                          <a:effectLst/>
                          <a:latin typeface="+mn-lt"/>
                        </a:rPr>
                        <a:t>1</a:t>
                      </a:r>
                      <a:endParaRPr lang="en-US" altLang="ja-JP"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gn="ctr"/>
                      <a:r>
                        <a:rPr lang="ja-JP" altLang="en-US" sz="1000" b="0" i="0" dirty="0" smtClean="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現地調査</a:t>
                      </a:r>
                      <a:endParaRPr lang="en-US" altLang="ja-JP" sz="1000" b="0" i="0" dirty="0" smtClean="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000" b="0" i="0" dirty="0" smtClean="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現状把握</a:t>
                      </a:r>
                      <a:endParaRPr lang="en-US" altLang="ja-JP" sz="1000" b="0" i="0" dirty="0" smtClean="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現地調査にて各施設ごとに現状の経理体制を把握して、課題や改善点を整理します。</a:t>
                      </a:r>
                      <a:endParaRPr lang="en-US" altLang="ja-JP"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480053">
                <a:tc>
                  <a:txBody>
                    <a:bodyPr/>
                    <a:lstStyle>
                      <a:lvl1pPr marL="0" algn="l" defTabSz="914400" rtl="0" eaLnBrk="1" latinLnBrk="0" hangingPunct="1">
                        <a:defRPr kumimoji="1" sz="1800" kern="1200">
                          <a:solidFill>
                            <a:schemeClr val="tx1"/>
                          </a:solidFill>
                          <a:latin typeface="メイリオ"/>
                          <a:ea typeface="メイリオ"/>
                          <a:cs typeface="メイリオ"/>
                        </a:defRPr>
                      </a:lvl1pPr>
                      <a:lvl2pPr marL="457200" algn="l" defTabSz="914400" rtl="0" eaLnBrk="1" latinLnBrk="0" hangingPunct="1">
                        <a:defRPr kumimoji="1" sz="1800" kern="1200">
                          <a:solidFill>
                            <a:schemeClr val="tx1"/>
                          </a:solidFill>
                          <a:latin typeface="メイリオ"/>
                          <a:ea typeface="メイリオ"/>
                          <a:cs typeface="メイリオ"/>
                        </a:defRPr>
                      </a:lvl2pPr>
                      <a:lvl3pPr marL="914400" algn="l" defTabSz="914400" rtl="0" eaLnBrk="1" latinLnBrk="0" hangingPunct="1">
                        <a:defRPr kumimoji="1" sz="1800" kern="1200">
                          <a:solidFill>
                            <a:schemeClr val="tx1"/>
                          </a:solidFill>
                          <a:latin typeface="メイリオ"/>
                          <a:ea typeface="メイリオ"/>
                          <a:cs typeface="メイリオ"/>
                        </a:defRPr>
                      </a:lvl3pPr>
                      <a:lvl4pPr marL="1371600" algn="l" defTabSz="914400" rtl="0" eaLnBrk="1" latinLnBrk="0" hangingPunct="1">
                        <a:defRPr kumimoji="1" sz="1800" kern="1200">
                          <a:solidFill>
                            <a:schemeClr val="tx1"/>
                          </a:solidFill>
                          <a:latin typeface="メイリオ"/>
                          <a:ea typeface="メイリオ"/>
                          <a:cs typeface="メイリオ"/>
                        </a:defRPr>
                      </a:lvl4pPr>
                      <a:lvl5pPr marL="1828800" algn="l" defTabSz="914400" rtl="0" eaLnBrk="1" latinLnBrk="0" hangingPunct="1">
                        <a:defRPr kumimoji="1" sz="1800" kern="1200">
                          <a:solidFill>
                            <a:schemeClr val="tx1"/>
                          </a:solidFill>
                          <a:latin typeface="メイリオ"/>
                          <a:ea typeface="メイリオ"/>
                          <a:cs typeface="メイリオ"/>
                        </a:defRPr>
                      </a:lvl5pPr>
                      <a:lvl6pPr marL="2286000" algn="l" defTabSz="914400" rtl="0" eaLnBrk="1" latinLnBrk="0" hangingPunct="1">
                        <a:defRPr kumimoji="1" sz="1800" kern="1200">
                          <a:solidFill>
                            <a:schemeClr val="tx1"/>
                          </a:solidFill>
                          <a:latin typeface="メイリオ"/>
                          <a:ea typeface="メイリオ"/>
                          <a:cs typeface="メイリオ"/>
                        </a:defRPr>
                      </a:lvl6pPr>
                      <a:lvl7pPr marL="2743200" algn="l" defTabSz="914400" rtl="0" eaLnBrk="1" latinLnBrk="0" hangingPunct="1">
                        <a:defRPr kumimoji="1" sz="1800" kern="1200">
                          <a:solidFill>
                            <a:schemeClr val="tx1"/>
                          </a:solidFill>
                          <a:latin typeface="メイリオ"/>
                          <a:ea typeface="メイリオ"/>
                          <a:cs typeface="メイリオ"/>
                        </a:defRPr>
                      </a:lvl7pPr>
                      <a:lvl8pPr marL="3200400" algn="l" defTabSz="914400" rtl="0" eaLnBrk="1" latinLnBrk="0" hangingPunct="1">
                        <a:defRPr kumimoji="1" sz="1800" kern="1200">
                          <a:solidFill>
                            <a:schemeClr val="tx1"/>
                          </a:solidFill>
                          <a:latin typeface="メイリオ"/>
                          <a:ea typeface="メイリオ"/>
                          <a:cs typeface="メイリオ"/>
                        </a:defRPr>
                      </a:lvl8pPr>
                      <a:lvl9pPr marL="3657600" algn="l" defTabSz="914400" rtl="0" eaLnBrk="1" latinLnBrk="0" hangingPunct="1">
                        <a:defRPr kumimoji="1" sz="1800" kern="1200">
                          <a:solidFill>
                            <a:schemeClr val="tx1"/>
                          </a:solidFill>
                          <a:latin typeface="メイリオ"/>
                          <a:ea typeface="メイリオ"/>
                          <a:cs typeface="メイリオ"/>
                        </a:defRPr>
                      </a:lvl9pPr>
                    </a:lstStyle>
                    <a:p>
                      <a:pPr algn="ctr"/>
                      <a:r>
                        <a:rPr lang="en-US" altLang="ja-JP" sz="1050" b="0" i="0" dirty="0" smtClean="0">
                          <a:effectLst/>
                          <a:latin typeface="+mn-lt"/>
                        </a:rPr>
                        <a:t>2</a:t>
                      </a:r>
                      <a:endParaRPr lang="en-US" altLang="ja-JP"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gn="ctr"/>
                      <a:r>
                        <a:rPr lang="ja-JP" altLang="en-US" sz="1000" b="0" i="0" dirty="0" smtClean="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部門設定</a:t>
                      </a:r>
                      <a:endParaRPr lang="en-US" altLang="ja-JP" sz="1000" b="0" i="0" dirty="0" smtClean="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000" b="0" i="0" dirty="0" smtClean="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配賦基準の設定</a:t>
                      </a:r>
                      <a:endParaRPr lang="en-US" altLang="ja-JP" sz="1000" b="0" i="0"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gn="l">
                        <a:lnSpc>
                          <a:spcPct val="100000"/>
                        </a:lnSpc>
                      </a:pPr>
                      <a:r>
                        <a:rPr lang="ja-JP" altLang="en-US"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本院・分院間での共通経費は適切な基準で配賦されなければなりません。経費の性質によって配賦基準を定め、各施設ごと・各部門ごとの損益を実態に合わせて把握します。</a:t>
                      </a: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480054">
                <a:tc>
                  <a:txBody>
                    <a:bodyPr/>
                    <a:lstStyle/>
                    <a:p>
                      <a:pPr algn="ctr"/>
                      <a:r>
                        <a:rPr lang="en-US" altLang="ja-JP" sz="1050" b="0" i="0" dirty="0" smtClean="0">
                          <a:effectLst/>
                          <a:latin typeface="+mn-lt"/>
                        </a:rPr>
                        <a:t>3</a:t>
                      </a:r>
                      <a:endParaRPr lang="en-US" altLang="ja-JP"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gn="ctr"/>
                      <a:r>
                        <a:rPr lang="ja-JP" altLang="en-US" sz="1000" b="0" i="0" dirty="0" smtClean="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資料の選定、管理、</a:t>
                      </a:r>
                      <a:endParaRPr lang="en-US" altLang="ja-JP" sz="1000" b="0" i="0" dirty="0" smtClean="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000" b="0" i="0" dirty="0" smtClean="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記録の指導</a:t>
                      </a:r>
                      <a:endParaRPr lang="en-US" altLang="ja-JP" sz="1000" b="0" i="0"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gn="l">
                        <a:lnSpc>
                          <a:spcPct val="100000"/>
                        </a:lnSpc>
                      </a:pPr>
                      <a:r>
                        <a:rPr lang="ja-JP" altLang="en-US"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施設別損益計算書作成に必要な資料のピックアップをはじめ、その施設に合った管理・記録方法をご支援します。</a:t>
                      </a: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480053">
                <a:tc>
                  <a:txBody>
                    <a:bodyPr/>
                    <a:lstStyle/>
                    <a:p>
                      <a:pPr algn="ctr"/>
                      <a:r>
                        <a:rPr lang="en-US" altLang="ja-JP" sz="1050" b="0" i="0" dirty="0" smtClean="0">
                          <a:effectLst/>
                          <a:latin typeface="+mn-lt"/>
                        </a:rPr>
                        <a:t>4</a:t>
                      </a:r>
                      <a:endParaRPr lang="en-US" altLang="ja-JP"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gn="ctr"/>
                      <a:r>
                        <a:rPr lang="ja-JP" altLang="en-US" sz="1000" b="0" i="0" dirty="0" smtClean="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会計ソフト</a:t>
                      </a:r>
                      <a:endParaRPr lang="en-US" altLang="ja-JP" sz="1000" b="0" i="0" dirty="0" smtClean="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000" b="0" i="0" dirty="0" smtClean="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導入・入力支援</a:t>
                      </a:r>
                      <a:endParaRPr lang="en-US" altLang="ja-JP" sz="1000" b="0" i="0"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gn="l">
                        <a:lnSpc>
                          <a:spcPct val="100000"/>
                        </a:lnSpc>
                      </a:pPr>
                      <a:r>
                        <a:rPr lang="ja-JP" altLang="en-US"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施設別損益計算書作成に対応した会計ソフトの導入及び経理担当者が適切に入力できるまでご支援します。</a:t>
                      </a: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bl>
          </a:graphicData>
        </a:graphic>
      </p:graphicFrame>
      <p:sp>
        <p:nvSpPr>
          <p:cNvPr id="21" name="テキスト プレースホルダー 9"/>
          <p:cNvSpPr txBox="1">
            <a:spLocks/>
          </p:cNvSpPr>
          <p:nvPr/>
        </p:nvSpPr>
        <p:spPr bwMode="auto">
          <a:xfrm>
            <a:off x="1273573" y="3275856"/>
            <a:ext cx="5036289" cy="338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30000"/>
              </a:lnSpc>
              <a:spcBef>
                <a:spcPts val="0"/>
              </a:spcBef>
              <a:spcAft>
                <a:spcPct val="0"/>
              </a:spcAft>
              <a:buClrTx/>
              <a:buSzTx/>
              <a:buFont typeface="Arial" panose="020B0604020202020204" pitchFamily="34" charset="0"/>
              <a:buNone/>
              <a:tabLst/>
              <a:defRPr kumimoji="1" sz="1600">
                <a:solidFill>
                  <a:schemeClr val="tx1"/>
                </a:solidFill>
                <a:latin typeface="+mn-ea"/>
                <a:ea typeface="+mn-ea"/>
                <a:cs typeface="+mn-cs"/>
              </a:defRPr>
            </a:lvl1pPr>
            <a:lvl2pPr marL="457200" indent="0" algn="l" rtl="0" fontAlgn="base">
              <a:lnSpc>
                <a:spcPct val="130000"/>
              </a:lnSpc>
              <a:spcBef>
                <a:spcPts val="0"/>
              </a:spcBef>
              <a:spcAft>
                <a:spcPct val="0"/>
              </a:spcAft>
              <a:buFont typeface="Arial" charset="0"/>
              <a:buNone/>
              <a:defRPr kumimoji="1" sz="1600">
                <a:solidFill>
                  <a:schemeClr val="tx1"/>
                </a:solidFill>
                <a:latin typeface="+mn-ea"/>
                <a:ea typeface="+mn-ea"/>
                <a:cs typeface="+mn-cs"/>
              </a:defRPr>
            </a:lvl2pPr>
            <a:lvl3pPr marL="11430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3pPr>
            <a:lvl4pPr marL="16002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4pPr>
            <a:lvl5pPr marL="20574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5pPr>
            <a:lvl6pPr marL="25146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6pPr>
            <a:lvl7pPr marL="29718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7pPr>
            <a:lvl8pPr marL="34290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8pPr>
            <a:lvl9pPr marL="38862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9pPr>
          </a:lstStyle>
          <a:p>
            <a:pPr marL="71438" indent="-71438">
              <a:lnSpc>
                <a:spcPct val="120000"/>
              </a:lnSpc>
              <a:spcBef>
                <a:spcPts val="300"/>
              </a:spcBef>
              <a:defRPr/>
            </a:pPr>
            <a:r>
              <a:rPr lang="ja-JP" altLang="en-US" sz="1000" b="1" kern="0" dirty="0">
                <a:solidFill>
                  <a:schemeClr val="tx1">
                    <a:lumMod val="50000"/>
                    <a:lumOff val="50000"/>
                  </a:schemeClr>
                </a:solidFill>
                <a:latin typeface="メイリオ"/>
                <a:ea typeface="メイリオ"/>
                <a:cs typeface="メイリオ"/>
              </a:rPr>
              <a:t>必要な予算については、事業規模や難易度に応じて、個別にお見積り</a:t>
            </a:r>
            <a:r>
              <a:rPr lang="ja-JP" altLang="en-US" sz="1000" b="1" kern="0" dirty="0" smtClean="0">
                <a:solidFill>
                  <a:schemeClr val="tx1">
                    <a:lumMod val="50000"/>
                    <a:lumOff val="50000"/>
                  </a:schemeClr>
                </a:solidFill>
                <a:latin typeface="メイリオ"/>
                <a:ea typeface="メイリオ"/>
                <a:cs typeface="メイリオ"/>
              </a:rPr>
              <a:t>差し上げます。</a:t>
            </a:r>
            <a:endParaRPr lang="en-US" altLang="ja-JP" sz="1000" kern="0" dirty="0" smtClean="0">
              <a:solidFill>
                <a:schemeClr val="tx1">
                  <a:lumMod val="50000"/>
                  <a:lumOff val="50000"/>
                </a:schemeClr>
              </a:solidFill>
              <a:latin typeface="メイリオ"/>
              <a:ea typeface="メイリオ"/>
              <a:cs typeface="メイリオ"/>
            </a:endParaRPr>
          </a:p>
        </p:txBody>
      </p:sp>
      <p:sp>
        <p:nvSpPr>
          <p:cNvPr id="23" name="角丸四角形 22"/>
          <p:cNvSpPr/>
          <p:nvPr/>
        </p:nvSpPr>
        <p:spPr>
          <a:xfrm>
            <a:off x="499573" y="3325906"/>
            <a:ext cx="612000" cy="180000"/>
          </a:xfrm>
          <a:prstGeom prst="roundRect">
            <a:avLst>
              <a:gd name="adj" fmla="val 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pPr algn="ctr"/>
            <a:r>
              <a:rPr lang="ja-JP" altLang="en-US" sz="10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ご予算</a:t>
            </a:r>
            <a:endPar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8" name="テキスト プレースホルダー 9"/>
          <p:cNvSpPr txBox="1">
            <a:spLocks/>
          </p:cNvSpPr>
          <p:nvPr/>
        </p:nvSpPr>
        <p:spPr bwMode="auto">
          <a:xfrm>
            <a:off x="1638325" y="3757133"/>
            <a:ext cx="4573678" cy="310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30000"/>
              </a:lnSpc>
              <a:spcBef>
                <a:spcPts val="0"/>
              </a:spcBef>
              <a:spcAft>
                <a:spcPct val="0"/>
              </a:spcAft>
              <a:buClrTx/>
              <a:buSzTx/>
              <a:buFont typeface="Arial" panose="020B0604020202020204" pitchFamily="34" charset="0"/>
              <a:buNone/>
              <a:tabLst/>
              <a:defRPr kumimoji="1" sz="1600">
                <a:solidFill>
                  <a:schemeClr val="tx1"/>
                </a:solidFill>
                <a:latin typeface="+mn-ea"/>
                <a:ea typeface="+mn-ea"/>
                <a:cs typeface="+mn-cs"/>
              </a:defRPr>
            </a:lvl1pPr>
            <a:lvl2pPr marL="457200" indent="0" algn="l" rtl="0" fontAlgn="base">
              <a:lnSpc>
                <a:spcPct val="130000"/>
              </a:lnSpc>
              <a:spcBef>
                <a:spcPts val="0"/>
              </a:spcBef>
              <a:spcAft>
                <a:spcPct val="0"/>
              </a:spcAft>
              <a:buFont typeface="Arial" charset="0"/>
              <a:buNone/>
              <a:defRPr kumimoji="1" sz="1600">
                <a:solidFill>
                  <a:schemeClr val="tx1"/>
                </a:solidFill>
                <a:latin typeface="+mn-ea"/>
                <a:ea typeface="+mn-ea"/>
                <a:cs typeface="+mn-cs"/>
              </a:defRPr>
            </a:lvl2pPr>
            <a:lvl3pPr marL="11430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3pPr>
            <a:lvl4pPr marL="16002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4pPr>
            <a:lvl5pPr marL="20574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5pPr>
            <a:lvl6pPr marL="25146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6pPr>
            <a:lvl7pPr marL="29718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7pPr>
            <a:lvl8pPr marL="34290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8pPr>
            <a:lvl9pPr marL="38862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9pPr>
          </a:lstStyle>
          <a:p>
            <a:pPr marL="71438" lvl="0" indent="-71438">
              <a:lnSpc>
                <a:spcPct val="120000"/>
              </a:lnSpc>
              <a:spcBef>
                <a:spcPts val="300"/>
              </a:spcBef>
              <a:defRPr/>
            </a:pPr>
            <a:r>
              <a:rPr kumimoji="1" lang="ja-JP" altLang="en-US" sz="900" b="1" i="0" u="none" strike="noStrike" kern="0" cap="none" spc="0" normalizeH="0" baseline="0" noProof="0" dirty="0" smtClean="0">
                <a:ln>
                  <a:noFill/>
                </a:ln>
                <a:solidFill>
                  <a:schemeClr val="tx1">
                    <a:lumMod val="50000"/>
                    <a:lumOff val="50000"/>
                  </a:schemeClr>
                </a:solidFill>
                <a:effectLst/>
                <a:uLnTx/>
                <a:uFillTx/>
                <a:latin typeface="メイリオ"/>
                <a:ea typeface="メイリオ"/>
                <a:cs typeface="メイリオ"/>
              </a:rPr>
              <a:t>数字で「見える化」することで、特徴と課題を明確に捉えた管理を行うことができた</a:t>
            </a:r>
            <a:r>
              <a:rPr kumimoji="1" lang="ja-JP" altLang="en-US" sz="1200" b="1" i="0" u="none" strike="noStrike" kern="0" cap="none" spc="0" normalizeH="0" baseline="0" noProof="0" dirty="0" smtClean="0">
                <a:ln>
                  <a:noFill/>
                </a:ln>
                <a:solidFill>
                  <a:schemeClr val="tx1">
                    <a:lumMod val="50000"/>
                    <a:lumOff val="50000"/>
                  </a:schemeClr>
                </a:solidFill>
                <a:effectLst/>
                <a:uLnTx/>
                <a:uFillTx/>
                <a:latin typeface="メイリオ"/>
                <a:ea typeface="メイリオ"/>
                <a:cs typeface="メイリオ"/>
              </a:rPr>
              <a:t>。</a:t>
            </a:r>
            <a:endParaRPr kumimoji="1" lang="ja-JP" altLang="en-US" sz="1800" b="1" i="0" u="none" strike="noStrike" kern="0" cap="none" spc="0" normalizeH="0" baseline="0" noProof="0" dirty="0">
              <a:ln>
                <a:noFill/>
              </a:ln>
              <a:solidFill>
                <a:schemeClr val="tx1">
                  <a:lumMod val="50000"/>
                  <a:lumOff val="50000"/>
                </a:schemeClr>
              </a:solidFill>
              <a:effectLst/>
              <a:uLnTx/>
              <a:uFillTx/>
              <a:latin typeface="メイリオ"/>
              <a:ea typeface="メイリオ"/>
              <a:cs typeface="メイリオ"/>
            </a:endParaRPr>
          </a:p>
        </p:txBody>
      </p:sp>
      <p:sp>
        <p:nvSpPr>
          <p:cNvPr id="29" name="角丸四角形 28"/>
          <p:cNvSpPr/>
          <p:nvPr/>
        </p:nvSpPr>
        <p:spPr>
          <a:xfrm>
            <a:off x="505052" y="3807572"/>
            <a:ext cx="1134210" cy="180000"/>
          </a:xfrm>
          <a:prstGeom prst="roundRect">
            <a:avLst>
              <a:gd name="adj" fmla="val 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pPr algn="ctr"/>
            <a:r>
              <a:rPr lang="ja-JP" altLang="en-US" sz="10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ケーススタディ</a:t>
            </a:r>
            <a:endPar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graphicFrame>
        <p:nvGraphicFramePr>
          <p:cNvPr id="30" name="表 29"/>
          <p:cNvGraphicFramePr>
            <a:graphicFrameLocks noGrp="1"/>
          </p:cNvGraphicFramePr>
          <p:nvPr>
            <p:extLst/>
          </p:nvPr>
        </p:nvGraphicFramePr>
        <p:xfrm>
          <a:off x="606151" y="4139906"/>
          <a:ext cx="5605852" cy="2124630"/>
        </p:xfrm>
        <a:graphic>
          <a:graphicData uri="http://schemas.openxmlformats.org/drawingml/2006/table">
            <a:tbl>
              <a:tblPr/>
              <a:tblGrid>
                <a:gridCol w="648071"/>
                <a:gridCol w="4957781"/>
              </a:tblGrid>
              <a:tr h="587518">
                <a:tc>
                  <a:txBody>
                    <a:bodyPr/>
                    <a:lstStyle/>
                    <a:p>
                      <a:pPr algn="ctr"/>
                      <a:r>
                        <a:rPr lang="ja-JP" altLang="en-US" sz="1000" b="0" i="0" dirty="0" smtClean="0">
                          <a:effectLst/>
                          <a:latin typeface="メイリオ" panose="020B0604030504040204" pitchFamily="50" charset="-128"/>
                          <a:ea typeface="メイリオ" panose="020B0604030504040204" pitchFamily="50" charset="-128"/>
                          <a:cs typeface="メイリオ" panose="020B0604030504040204" pitchFamily="50" charset="-128"/>
                        </a:rPr>
                        <a:t>課題</a:t>
                      </a: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r>
                        <a:rPr kumimoji="1" lang="ja-JP" altLang="ja-JP" sz="900" kern="1200" baseline="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900" kern="1200" baseline="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施設ごとや部門ごとに実績管理をしているが、現場の実感と合った内容ではなかった。</a:t>
                      </a:r>
                      <a:endParaRPr kumimoji="1" lang="ja-JP" altLang="ja-JP" sz="300" kern="1200" baseline="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ja-JP" sz="900" kern="1200" baseline="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900" kern="1200" baseline="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現場からは設備投資、報酬増加などの要望が相次ぎ、法人全体の資金繰りが適切に管理できていない。</a:t>
                      </a:r>
                      <a:endParaRPr kumimoji="1" lang="en-US" altLang="ja-JP" sz="300" kern="1200" baseline="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900" kern="1200" baseline="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・法人全体では黒字だったため、「このままではいけない」と思いつつも、問題を先送りにしていた。</a:t>
                      </a:r>
                      <a:endParaRPr kumimoji="1" lang="ja-JP" altLang="ja-JP" sz="900" kern="1200" baseline="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284313">
                <a:tc>
                  <a:txBody>
                    <a:bodyPr/>
                    <a:lstStyle/>
                    <a:p>
                      <a:pPr algn="ctr"/>
                      <a:r>
                        <a:rPr lang="ja-JP" altLang="en-US" sz="1000" b="0" i="0" dirty="0" smtClean="0">
                          <a:effectLst/>
                          <a:latin typeface="メイリオ" panose="020B0604030504040204" pitchFamily="50" charset="-128"/>
                          <a:ea typeface="メイリオ" panose="020B0604030504040204" pitchFamily="50" charset="-128"/>
                          <a:cs typeface="メイリオ" panose="020B0604030504040204" pitchFamily="50" charset="-128"/>
                        </a:rPr>
                        <a:t>改善策</a:t>
                      </a: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r>
                        <a:rPr kumimoji="1" lang="ja-JP" altLang="en-US" sz="9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・現場の責任者からヒアリングを行い、配賦基準の大幅な見直しを行った。</a:t>
                      </a:r>
                      <a:endParaRPr kumimoji="1" lang="ja-JP" altLang="ja-JP" sz="3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ja-JP" sz="9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9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実現可能な目標を全員で共有し、詳細な事業計画を作成した。</a:t>
                      </a:r>
                      <a:endParaRPr kumimoji="1" lang="ja-JP" altLang="ja-JP" sz="3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ja-JP" sz="9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9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経営者と現場の責任者で施設別損益計算書を元に「目標達成の為に何が必要なのか」意見を出し合う場を設けた。</a:t>
                      </a:r>
                      <a:endParaRPr lang="ja-JP" altLang="en-US" sz="900" dirty="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449910">
                <a:tc>
                  <a:txBody>
                    <a:bodyPr/>
                    <a:lstStyle/>
                    <a:p>
                      <a:pPr algn="ctr"/>
                      <a:r>
                        <a:rPr lang="ja-JP" altLang="en-US" sz="1000" b="0" i="0" dirty="0" smtClean="0">
                          <a:effectLst/>
                          <a:latin typeface="メイリオ" panose="020B0604030504040204" pitchFamily="50" charset="-128"/>
                          <a:ea typeface="メイリオ" panose="020B0604030504040204" pitchFamily="50" charset="-128"/>
                          <a:cs typeface="メイリオ" panose="020B0604030504040204" pitchFamily="50" charset="-128"/>
                        </a:rPr>
                        <a:t>結果</a:t>
                      </a: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r>
                        <a:rPr kumimoji="1" lang="ja-JP" altLang="en-US" sz="9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・数字を把握することで、無理な設備投資や報酬増加の要望が出なくなった。</a:t>
                      </a:r>
                      <a:endParaRPr kumimoji="1" lang="ja-JP" altLang="ja-JP" sz="3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ja-JP" sz="9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9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目標を共有し、同じ方向を向いて取り組む中で、法人全体として一体感が生まれてきた。</a:t>
                      </a:r>
                      <a:endParaRPr kumimoji="1" lang="ja-JP" altLang="ja-JP" sz="3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ja-JP" sz="9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9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より詳細に配賦基準を決めることによって、全体及び各施設の特徴や改善すべき課題を明確化することができた。</a:t>
                      </a:r>
                      <a:endParaRPr kumimoji="1" lang="ja-JP" altLang="ja-JP" sz="9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bl>
          </a:graphicData>
        </a:graphic>
      </p:graphicFrame>
      <p:pic>
        <p:nvPicPr>
          <p:cNvPr id="10" name="図 9"/>
          <p:cNvPicPr>
            <a:picLocks noChangeAspect="1"/>
          </p:cNvPicPr>
          <p:nvPr/>
        </p:nvPicPr>
        <p:blipFill>
          <a:blip r:embed="rId3"/>
          <a:stretch>
            <a:fillRect/>
          </a:stretch>
        </p:blipFill>
        <p:spPr>
          <a:xfrm>
            <a:off x="890660" y="6614813"/>
            <a:ext cx="953405" cy="1102958"/>
          </a:xfrm>
          <a:prstGeom prst="rect">
            <a:avLst/>
          </a:prstGeom>
        </p:spPr>
      </p:pic>
      <p:sp>
        <p:nvSpPr>
          <p:cNvPr id="12" name="テキスト ボックス 11"/>
          <p:cNvSpPr txBox="1"/>
          <p:nvPr/>
        </p:nvSpPr>
        <p:spPr>
          <a:xfrm>
            <a:off x="2216716" y="6660232"/>
            <a:ext cx="3647152" cy="646331"/>
          </a:xfrm>
          <a:prstGeom prst="rect">
            <a:avLst/>
          </a:prstGeom>
          <a:noFill/>
        </p:spPr>
        <p:txBody>
          <a:bodyPr wrap="none" rtlCol="0">
            <a:spAutoFit/>
          </a:bodyPr>
          <a:lstStyle/>
          <a:p>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「分院の運営」にお悩みの方は、</a:t>
            </a:r>
            <a:endParaRPr lang="en-US" altLang="ja-JP" dirty="0" smtClean="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お</a:t>
            </a:r>
            <a:r>
              <a:rPr kumimoji="1" lang="ja-JP" altLang="en-US" dirty="0">
                <a:latin typeface="メイリオ" panose="020B0604030504040204" pitchFamily="50" charset="-128"/>
                <a:ea typeface="メイリオ" panose="020B0604030504040204" pitchFamily="50" charset="-128"/>
                <a:cs typeface="メイリオ" panose="020B0604030504040204" pitchFamily="50" charset="-128"/>
              </a:rPr>
              <a:t>気軽</a:t>
            </a:r>
            <a:r>
              <a:rPr kumimoji="1"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にお問合せください。</a:t>
            </a:r>
            <a:endParaRPr kumimoji="1"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1" name="角丸四角形 30"/>
          <p:cNvSpPr/>
          <p:nvPr/>
        </p:nvSpPr>
        <p:spPr>
          <a:xfrm>
            <a:off x="2291259" y="7445345"/>
            <a:ext cx="652598" cy="270183"/>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pPr algn="ctr"/>
            <a:r>
              <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連絡先</a:t>
            </a:r>
          </a:p>
        </p:txBody>
      </p:sp>
      <p:sp>
        <p:nvSpPr>
          <p:cNvPr id="32" name="テキスト ボックス 31"/>
          <p:cNvSpPr txBox="1"/>
          <p:nvPr/>
        </p:nvSpPr>
        <p:spPr>
          <a:xfrm>
            <a:off x="3047986" y="7413082"/>
            <a:ext cx="2988445" cy="334707"/>
          </a:xfrm>
          <a:prstGeom prst="rect">
            <a:avLst/>
          </a:prstGeom>
          <a:noFill/>
        </p:spPr>
        <p:txBody>
          <a:bodyPr wrap="square" rtlCol="0">
            <a:spAutoFit/>
          </a:bodyPr>
          <a:lstStyle/>
          <a:p>
            <a:pPr>
              <a:lnSpc>
                <a:spcPct val="150000"/>
              </a:lnSpc>
            </a:pPr>
            <a:r>
              <a:rPr lang="ja-JP" altLang="en-US" sz="1050" dirty="0" smtClean="0">
                <a:latin typeface="メイリオ" panose="020B0604030504040204" pitchFamily="50" charset="-128"/>
                <a:ea typeface="メイリオ" panose="020B0604030504040204" pitchFamily="50" charset="-128"/>
                <a:cs typeface="メイリオ" panose="020B0604030504040204" pitchFamily="50" charset="-128"/>
              </a:rPr>
              <a:t>日本経営グループ　日本経営ウィル税理士法人</a:t>
            </a:r>
            <a:endPar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3" name="テキスト ボックス 32"/>
          <p:cNvSpPr txBox="1"/>
          <p:nvPr/>
        </p:nvSpPr>
        <p:spPr>
          <a:xfrm>
            <a:off x="2276872" y="7747789"/>
            <a:ext cx="3744416" cy="1119537"/>
          </a:xfrm>
          <a:prstGeom prst="rect">
            <a:avLst/>
          </a:prstGeom>
          <a:noFill/>
        </p:spPr>
        <p:txBody>
          <a:bodyPr wrap="square" rtlCol="0">
            <a:spAutoFit/>
          </a:bodyPr>
          <a:lstStyle/>
          <a:p>
            <a:pPr>
              <a:lnSpc>
                <a:spcPct val="150000"/>
              </a:lnSpc>
            </a:pPr>
            <a:r>
              <a:rPr lang="ja-JP" altLang="en-US"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大阪本社</a:t>
            </a:r>
            <a:r>
              <a:rPr lang="en-US" altLang="ja-JP"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561-8510</a:t>
            </a:r>
            <a:r>
              <a:rPr lang="ja-JP" altLang="en-US"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大阪府豊中市寺内</a:t>
            </a:r>
            <a:r>
              <a:rPr lang="en-US" altLang="ja-JP"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2-13-3</a:t>
            </a:r>
            <a:r>
              <a:rPr lang="ja-JP" altLang="en-US"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r">
              <a:lnSpc>
                <a:spcPct val="150000"/>
              </a:lnSpc>
            </a:pPr>
            <a:r>
              <a:rPr lang="ja-JP" altLang="en-US" sz="14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2000" dirty="0" smtClean="0">
                <a:solidFill>
                  <a:schemeClr val="tx1">
                    <a:lumMod val="65000"/>
                    <a:lumOff val="35000"/>
                  </a:schemeClr>
                </a:solidFill>
                <a:latin typeface="Lucida Console" panose="020B0609040504020204" pitchFamily="49" charset="0"/>
                <a:ea typeface="メイリオ" panose="020B0604030504040204" pitchFamily="50" charset="-128"/>
                <a:cs typeface="メイリオ" panose="020B0604030504040204" pitchFamily="50" charset="-128"/>
              </a:rPr>
              <a:t>06-6868-1351</a:t>
            </a:r>
            <a:r>
              <a:rPr lang="en-US" altLang="ja-JP" sz="14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（担当 菅原）</a:t>
            </a:r>
            <a:r>
              <a:rPr lang="en-US" altLang="ja-JP" sz="14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a:t>
            </a:r>
          </a:p>
          <a:p>
            <a:pPr algn="r">
              <a:lnSpc>
                <a:spcPct val="150000"/>
              </a:lnSpc>
            </a:pPr>
            <a:r>
              <a:rPr lang="en-US" altLang="ja-JP" sz="14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kumimoji="1" lang="ja-JP" altLang="en-US" sz="12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（平日</a:t>
            </a:r>
            <a:r>
              <a:rPr lang="en-US" altLang="ja-JP" sz="12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9:00</a:t>
            </a:r>
            <a:r>
              <a:rPr lang="ja-JP" altLang="en-US" sz="12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2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19:00</a:t>
            </a:r>
            <a:r>
              <a:rPr lang="ja-JP" altLang="en-US" sz="12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ja-JP" altLang="en-US" sz="1200" dirty="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4" name="正方形/長方形 33"/>
          <p:cNvSpPr/>
          <p:nvPr/>
        </p:nvSpPr>
        <p:spPr>
          <a:xfrm>
            <a:off x="732552" y="6444208"/>
            <a:ext cx="5605852" cy="2493137"/>
          </a:xfrm>
          <a:prstGeom prst="rect">
            <a:avLst/>
          </a:prstGeom>
          <a:no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302191908"/>
      </p:ext>
    </p:extLst>
  </p:cSld>
  <p:clrMapOvr>
    <a:masterClrMapping/>
  </p:clrMapOvr>
  <p:transition spd="slow">
    <p:pu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4"/>
          <p:cNvSpPr/>
          <p:nvPr/>
        </p:nvSpPr>
        <p:spPr>
          <a:xfrm>
            <a:off x="4931643" y="7200272"/>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115" name="Google Shape;115;p4"/>
          <p:cNvSpPr/>
          <p:nvPr/>
        </p:nvSpPr>
        <p:spPr>
          <a:xfrm>
            <a:off x="4869160" y="7137789"/>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116" name="Google Shape;116;p4"/>
          <p:cNvSpPr/>
          <p:nvPr/>
        </p:nvSpPr>
        <p:spPr>
          <a:xfrm>
            <a:off x="4797152" y="7065781"/>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117" name="Google Shape;117;p4"/>
          <p:cNvSpPr/>
          <p:nvPr/>
        </p:nvSpPr>
        <p:spPr>
          <a:xfrm>
            <a:off x="2012851" y="7668343"/>
            <a:ext cx="1992213" cy="864097"/>
          </a:xfrm>
          <a:prstGeom prst="roundRect">
            <a:avLst>
              <a:gd name="adj" fmla="val 8287"/>
            </a:avLst>
          </a:prstGeom>
          <a:solidFill>
            <a:srgbClr val="EFEFEF"/>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貴院のオペレーションを反映した最適な部門別損益計算書と、分院長への期待を反映した評価制度をご提案します。</a:t>
            </a:r>
            <a:endParaRPr sz="1400" b="0" i="0" u="none" strike="noStrike" cap="none">
              <a:solidFill>
                <a:srgbClr val="000000"/>
              </a:solidFill>
              <a:latin typeface="Arial"/>
              <a:ea typeface="Arial"/>
              <a:cs typeface="Arial"/>
              <a:sym typeface="Arial"/>
            </a:endParaRPr>
          </a:p>
        </p:txBody>
      </p:sp>
      <p:sp>
        <p:nvSpPr>
          <p:cNvPr id="118" name="Google Shape;118;p4"/>
          <p:cNvSpPr txBox="1"/>
          <p:nvPr/>
        </p:nvSpPr>
        <p:spPr>
          <a:xfrm>
            <a:off x="513664" y="873500"/>
            <a:ext cx="5904740" cy="536212"/>
          </a:xfrm>
          <a:prstGeom prst="rect">
            <a:avLst/>
          </a:prstGeom>
          <a:noFill/>
          <a:ln>
            <a:noFill/>
          </a:ln>
        </p:spPr>
        <p:txBody>
          <a:bodyPr spcFirstLastPara="1" wrap="square" lIns="0" tIns="52150" rIns="0" bIns="5215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1" i="0" u="none" strike="noStrike" cap="none">
                <a:solidFill>
                  <a:srgbClr val="366092"/>
                </a:solidFill>
                <a:latin typeface="Meiryo"/>
                <a:ea typeface="Meiryo"/>
                <a:cs typeface="Meiryo"/>
                <a:sym typeface="Meiryo"/>
              </a:rPr>
              <a:t>分院の展開・運営 </a:t>
            </a:r>
            <a:r>
              <a:rPr lang="ja-JP" sz="2000" b="1" i="0" u="none" strike="noStrike" cap="none">
                <a:solidFill>
                  <a:srgbClr val="366092"/>
                </a:solidFill>
                <a:latin typeface="Meiryo"/>
                <a:ea typeface="Meiryo"/>
                <a:cs typeface="Meiryo"/>
                <a:sym typeface="Meiryo"/>
              </a:rPr>
              <a:t>をサポート</a:t>
            </a:r>
            <a:endParaRPr sz="2000" b="1" i="0" u="none" strike="noStrike" cap="none">
              <a:solidFill>
                <a:srgbClr val="366092"/>
              </a:solidFill>
              <a:latin typeface="Meiryo"/>
              <a:ea typeface="Meiryo"/>
              <a:cs typeface="Meiryo"/>
              <a:sym typeface="Meiryo"/>
            </a:endParaRPr>
          </a:p>
        </p:txBody>
      </p:sp>
      <p:sp>
        <p:nvSpPr>
          <p:cNvPr id="119" name="Google Shape;119;p4"/>
          <p:cNvSpPr txBox="1"/>
          <p:nvPr/>
        </p:nvSpPr>
        <p:spPr>
          <a:xfrm>
            <a:off x="489554" y="2339752"/>
            <a:ext cx="5742722" cy="2319240"/>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ご相談内容</a:t>
            </a:r>
            <a:endParaRPr sz="12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分院展開をしているが、言いたいことが分院長に思うように伝わらない。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分院長が短期間で辞めてしまうなど、分院の運営そのものがうまくいっていない。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収益は上がっているがコストも大きいので、利益が出ていないような気がする。</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分院長には、診察だけではなく、分院長として分院のマネジメントも担ってほしい。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分院長の報酬について、お互いに納得できるような評価基準を設けたい。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分院長がより長期にわたって勤務してもらうために、運営のスタイルそのものを見直したい。</a:t>
            </a:r>
            <a:endParaRPr sz="1000" b="0" i="0" u="none" strike="noStrike" cap="none">
              <a:solidFill>
                <a:srgbClr val="7F7F7F"/>
              </a:solidFill>
              <a:latin typeface="Meiryo"/>
              <a:ea typeface="Meiryo"/>
              <a:cs typeface="Meiryo"/>
              <a:sym typeface="Meiryo"/>
            </a:endParaRPr>
          </a:p>
          <a:p>
            <a:pPr marL="180975" marR="0" lvl="0" indent="-117475" algn="l" rtl="0">
              <a:lnSpc>
                <a:spcPct val="120000"/>
              </a:lnSpc>
              <a:spcBef>
                <a:spcPts val="300"/>
              </a:spcBef>
              <a:spcAft>
                <a:spcPts val="0"/>
              </a:spcAft>
              <a:buClr>
                <a:schemeClr val="dk1"/>
              </a:buClr>
              <a:buSzPts val="1000"/>
              <a:buFont typeface="Noto Sans Symbols"/>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30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「分院の展開・運営」についての私たちの考え方</a:t>
            </a:r>
            <a:endParaRPr sz="120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rgbClr val="7F7F7F"/>
              </a:buClr>
              <a:buSzPts val="1000"/>
              <a:buFont typeface="Arial"/>
              <a:buNone/>
            </a:pPr>
            <a:r>
              <a:rPr lang="ja-JP" sz="1000" b="1" i="0" u="none" strike="noStrike" cap="none">
                <a:solidFill>
                  <a:srgbClr val="7F7F7F"/>
                </a:solidFill>
                <a:latin typeface="Meiryo"/>
                <a:ea typeface="Meiryo"/>
                <a:cs typeface="Meiryo"/>
                <a:sym typeface="Meiryo"/>
              </a:rPr>
              <a:t>『部門別損益計算』と『分院長評価制度』が分院運営の礎であると私たちは考えます。</a:t>
            </a:r>
            <a:endParaRPr sz="1400" b="0" i="0" u="none" strike="noStrike" cap="none">
              <a:solidFill>
                <a:srgbClr val="000000"/>
              </a:solidFill>
              <a:latin typeface="Arial"/>
              <a:ea typeface="Arial"/>
              <a:cs typeface="Arial"/>
              <a:sym typeface="Arial"/>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p:txBody>
      </p:sp>
      <p:sp>
        <p:nvSpPr>
          <p:cNvPr id="120" name="Google Shape;120;p4"/>
          <p:cNvSpPr/>
          <p:nvPr/>
        </p:nvSpPr>
        <p:spPr>
          <a:xfrm>
            <a:off x="615653" y="4644826"/>
            <a:ext cx="5616624" cy="1925613"/>
          </a:xfrm>
          <a:prstGeom prst="rect">
            <a:avLst/>
          </a:prstGeom>
          <a:solidFill>
            <a:srgbClr val="DAE5F1"/>
          </a:solidFill>
          <a:ln>
            <a:noFill/>
          </a:ln>
        </p:spPr>
        <p:txBody>
          <a:bodyPr spcFirstLastPara="1" wrap="square" lIns="91425" tIns="45700" rIns="91425" bIns="45700" anchor="ctr" anchorCtr="0">
            <a:noAutofit/>
          </a:bodyPr>
          <a:lstStyle/>
          <a:p>
            <a:pPr marL="171450" marR="0" lvl="0" indent="-171450" algn="l" rtl="0">
              <a:lnSpc>
                <a:spcPct val="120000"/>
              </a:lnSpc>
              <a:spcBef>
                <a:spcPts val="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目の前の課題を解決してよい方向に向かおうと思えば、まず、どこに問題があるかを客観的に把握する必要があります。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分院運営についても同様で、本院・分院の収支を明確にし、どこに問題があるかを浮き彫りにすることがスタートラインになります（部門別損益計算）。</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その上で、理事長が自分で成果を出すのではなく、分院長を介して成果を上げるということを考えなければなりません。分院長に経営に参画してもらうようなコミュニケーションのとりかたを考える必要があり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分院長の報酬についても、法人への貢献度を反映した評価制度を設け、パートナーとしての感覚・関係を育んでいくことがポイントになると考えます（分院長評価制度）。</a:t>
            </a:r>
            <a:endParaRPr sz="1000" b="0" i="0" u="none" strike="noStrike" cap="none">
              <a:solidFill>
                <a:srgbClr val="7F7F7F"/>
              </a:solidFill>
              <a:latin typeface="Meiryo"/>
              <a:ea typeface="Meiryo"/>
              <a:cs typeface="Meiryo"/>
              <a:sym typeface="Meiryo"/>
            </a:endParaRPr>
          </a:p>
        </p:txBody>
      </p:sp>
      <p:sp>
        <p:nvSpPr>
          <p:cNvPr id="121" name="Google Shape;121;p4"/>
          <p:cNvSpPr/>
          <p:nvPr/>
        </p:nvSpPr>
        <p:spPr>
          <a:xfrm>
            <a:off x="494590" y="7020272"/>
            <a:ext cx="1764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私たちのお役立ちポイント</a:t>
            </a:r>
            <a:endParaRPr sz="1000" b="0" i="0" u="none" strike="noStrike" cap="none">
              <a:solidFill>
                <a:schemeClr val="lt1"/>
              </a:solidFill>
              <a:latin typeface="Meiryo"/>
              <a:ea typeface="Meiryo"/>
              <a:cs typeface="Meiryo"/>
              <a:sym typeface="Meiryo"/>
            </a:endParaRPr>
          </a:p>
        </p:txBody>
      </p:sp>
      <p:sp>
        <p:nvSpPr>
          <p:cNvPr id="122" name="Google Shape;122;p4"/>
          <p:cNvSpPr/>
          <p:nvPr/>
        </p:nvSpPr>
        <p:spPr>
          <a:xfrm>
            <a:off x="491464" y="1565145"/>
            <a:ext cx="5832153" cy="453743"/>
          </a:xfrm>
          <a:prstGeom prst="roundRect">
            <a:avLst>
              <a:gd name="adj" fmla="val 16667"/>
            </a:avLst>
          </a:prstGeom>
          <a:solidFill>
            <a:srgbClr val="EFEFEF"/>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595959"/>
                </a:solidFill>
                <a:latin typeface="Meiryo"/>
                <a:ea typeface="Meiryo"/>
                <a:cs typeface="Meiryo"/>
                <a:sym typeface="Meiryo"/>
              </a:rPr>
              <a:t>「分院展開をしているが、思うように収益が上がらなかったり分院長がすぐに辞めてしまうなど、思い描く経営ができていない」と、Ｔ理事長からご相談を頂きました。</a:t>
            </a:r>
            <a:endParaRPr sz="1400" b="0" i="0" u="none" strike="noStrike" cap="none">
              <a:solidFill>
                <a:srgbClr val="000000"/>
              </a:solidFill>
              <a:latin typeface="Arial"/>
              <a:ea typeface="Arial"/>
              <a:cs typeface="Arial"/>
              <a:sym typeface="Arial"/>
            </a:endParaRPr>
          </a:p>
        </p:txBody>
      </p:sp>
      <p:pic>
        <p:nvPicPr>
          <p:cNvPr id="123" name="Google Shape;123;p4"/>
          <p:cNvPicPr preferRelativeResize="0"/>
          <p:nvPr/>
        </p:nvPicPr>
        <p:blipFill rotWithShape="1">
          <a:blip r:embed="rId3">
            <a:alphaModFix/>
          </a:blip>
          <a:srcRect/>
          <a:stretch/>
        </p:blipFill>
        <p:spPr>
          <a:xfrm>
            <a:off x="620688" y="7488799"/>
            <a:ext cx="1088863" cy="1259665"/>
          </a:xfrm>
          <a:prstGeom prst="rect">
            <a:avLst/>
          </a:prstGeom>
          <a:noFill/>
          <a:ln>
            <a:noFill/>
          </a:ln>
        </p:spPr>
      </p:pic>
      <p:sp>
        <p:nvSpPr>
          <p:cNvPr id="124" name="Google Shape;124;p4"/>
          <p:cNvSpPr/>
          <p:nvPr/>
        </p:nvSpPr>
        <p:spPr>
          <a:xfrm rot="10800000">
            <a:off x="1700808" y="7974615"/>
            <a:ext cx="360040" cy="144016"/>
          </a:xfrm>
          <a:prstGeom prst="rtTriangle">
            <a:avLst/>
          </a:prstGeom>
          <a:solidFill>
            <a:srgbClr val="EFEFE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p4"/>
          <p:cNvSpPr/>
          <p:nvPr/>
        </p:nvSpPr>
        <p:spPr>
          <a:xfrm>
            <a:off x="4725144" y="6995452"/>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部門別</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損益計算書</a:t>
            </a:r>
            <a:endParaRPr sz="900" b="0" i="0" u="none" strike="noStrike" cap="none">
              <a:solidFill>
                <a:srgbClr val="595959"/>
              </a:solidFill>
              <a:latin typeface="Meiryo"/>
              <a:ea typeface="Meiryo"/>
              <a:cs typeface="Meiryo"/>
              <a:sym typeface="Meiryo"/>
            </a:endParaRPr>
          </a:p>
        </p:txBody>
      </p:sp>
      <p:sp>
        <p:nvSpPr>
          <p:cNvPr id="126" name="Google Shape;126;p4"/>
          <p:cNvSpPr txBox="1"/>
          <p:nvPr/>
        </p:nvSpPr>
        <p:spPr>
          <a:xfrm>
            <a:off x="4710856" y="8382010"/>
            <a:ext cx="1233661"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ja-JP" sz="800" b="0" i="0" u="none" strike="noStrike" cap="none">
                <a:solidFill>
                  <a:srgbClr val="595959"/>
                </a:solidFill>
                <a:latin typeface="Meiryo"/>
                <a:ea typeface="Meiryo"/>
                <a:cs typeface="Meiryo"/>
                <a:sym typeface="Meiryo"/>
              </a:rPr>
              <a:t>顧問契約の中では、毎月ご提供していきます。</a:t>
            </a:r>
            <a:endParaRPr sz="800" b="0" i="0" u="none" strike="noStrike" cap="none">
              <a:solidFill>
                <a:srgbClr val="595959"/>
              </a:solidFill>
              <a:latin typeface="Meiryo"/>
              <a:ea typeface="Meiryo"/>
              <a:cs typeface="Meiryo"/>
              <a:sym typeface="Meiryo"/>
            </a:endParaRPr>
          </a:p>
        </p:txBody>
      </p:sp>
      <p:sp>
        <p:nvSpPr>
          <p:cNvPr id="127" name="Google Shape;127;p4"/>
          <p:cNvSpPr/>
          <p:nvPr/>
        </p:nvSpPr>
        <p:spPr>
          <a:xfrm>
            <a:off x="511799" y="389210"/>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chemeClr val="lt1"/>
              </a:solidFill>
              <a:latin typeface="Calibri"/>
              <a:ea typeface="Calibri"/>
              <a:cs typeface="Calibri"/>
              <a:sym typeface="Calibri"/>
            </a:endParaRPr>
          </a:p>
        </p:txBody>
      </p:sp>
      <p:sp>
        <p:nvSpPr>
          <p:cNvPr id="128" name="Google Shape;128;p4"/>
          <p:cNvSpPr txBox="1"/>
          <p:nvPr/>
        </p:nvSpPr>
        <p:spPr>
          <a:xfrm>
            <a:off x="863523" y="397270"/>
            <a:ext cx="2721272" cy="345219"/>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7F7F7F"/>
                </a:solidFill>
                <a:latin typeface="Meiryo"/>
                <a:ea typeface="Meiryo"/>
                <a:cs typeface="Meiryo"/>
                <a:sym typeface="Meiryo"/>
              </a:rPr>
              <a:t>分院展開支援</a:t>
            </a:r>
            <a:endParaRPr sz="1400" b="1" i="0" u="none" strike="noStrike" cap="none">
              <a:solidFill>
                <a:srgbClr val="7F7F7F"/>
              </a:solidFill>
              <a:latin typeface="Meiryo"/>
              <a:ea typeface="Meiryo"/>
              <a:cs typeface="Meiryo"/>
              <a:sym typeface="Meiryo"/>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5"/>
          <p:cNvSpPr txBox="1"/>
          <p:nvPr/>
        </p:nvSpPr>
        <p:spPr>
          <a:xfrm>
            <a:off x="494590" y="732572"/>
            <a:ext cx="570465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部門別損益計算・分院長評価制度を柱に、分院の展開・運営をサポートします。</a:t>
            </a: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00"/>
              <a:buFont typeface="Arial"/>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0"/>
              </a:spcBef>
              <a:spcAft>
                <a:spcPts val="0"/>
              </a:spcAft>
              <a:buClr>
                <a:schemeClr val="dk1"/>
              </a:buClr>
              <a:buSzPts val="1600"/>
              <a:buFont typeface="Arial"/>
              <a:buNone/>
            </a:pPr>
            <a:endParaRPr sz="1600" b="0" i="0" u="none" strike="noStrike" cap="none">
              <a:solidFill>
                <a:srgbClr val="7F7F7F"/>
              </a:solidFill>
              <a:latin typeface="Meiryo"/>
              <a:ea typeface="Meiryo"/>
              <a:cs typeface="Meiryo"/>
              <a:sym typeface="Meiryo"/>
            </a:endParaRPr>
          </a:p>
        </p:txBody>
      </p:sp>
      <p:sp>
        <p:nvSpPr>
          <p:cNvPr id="135" name="Google Shape;135;p5"/>
          <p:cNvSpPr txBox="1"/>
          <p:nvPr/>
        </p:nvSpPr>
        <p:spPr>
          <a:xfrm>
            <a:off x="836712" y="7819618"/>
            <a:ext cx="1121687" cy="7848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まずは簡易診断分析を行い、現状を把握しましょう。</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お気軽にご相談ください。</a:t>
            </a:r>
            <a:endParaRPr sz="900" b="0" i="0" u="none" strike="noStrike" cap="none">
              <a:solidFill>
                <a:srgbClr val="595959"/>
              </a:solidFill>
              <a:latin typeface="Meiryo"/>
              <a:ea typeface="Meiryo"/>
              <a:cs typeface="Meiryo"/>
              <a:sym typeface="Meiryo"/>
            </a:endParaRPr>
          </a:p>
        </p:txBody>
      </p:sp>
      <p:sp>
        <p:nvSpPr>
          <p:cNvPr id="136" name="Google Shape;136;p5"/>
          <p:cNvSpPr/>
          <p:nvPr/>
        </p:nvSpPr>
        <p:spPr>
          <a:xfrm>
            <a:off x="494590" y="395536"/>
            <a:ext cx="1548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ご提案サービスの概要</a:t>
            </a:r>
            <a:endParaRPr sz="1000" b="0" i="0" u="none" strike="noStrike" cap="none">
              <a:solidFill>
                <a:schemeClr val="lt1"/>
              </a:solidFill>
              <a:latin typeface="Meiryo"/>
              <a:ea typeface="Meiryo"/>
              <a:cs typeface="Meiryo"/>
              <a:sym typeface="Meiryo"/>
            </a:endParaRPr>
          </a:p>
        </p:txBody>
      </p:sp>
      <p:graphicFrame>
        <p:nvGraphicFramePr>
          <p:cNvPr id="137" name="Google Shape;137;p5"/>
          <p:cNvGraphicFramePr/>
          <p:nvPr/>
        </p:nvGraphicFramePr>
        <p:xfrm>
          <a:off x="620689" y="1043608"/>
          <a:ext cx="5605850" cy="1784700"/>
        </p:xfrm>
        <a:graphic>
          <a:graphicData uri="http://schemas.openxmlformats.org/drawingml/2006/table">
            <a:tbl>
              <a:tblPr>
                <a:noFill/>
                <a:tableStyleId>{B35AD8DF-36D4-45B5-B94E-0A3CF39191EF}</a:tableStyleId>
              </a:tblPr>
              <a:tblGrid>
                <a:gridCol w="504800">
                  <a:extLst>
                    <a:ext uri="{9D8B030D-6E8A-4147-A177-3AD203B41FA5}">
                      <a16:colId xmlns:a16="http://schemas.microsoft.com/office/drawing/2014/main" xmlns="" val="20000"/>
                    </a:ext>
                  </a:extLst>
                </a:gridCol>
                <a:gridCol w="1442275">
                  <a:extLst>
                    <a:ext uri="{9D8B030D-6E8A-4147-A177-3AD203B41FA5}">
                      <a16:colId xmlns:a16="http://schemas.microsoft.com/office/drawing/2014/main" xmlns="" val="20001"/>
                    </a:ext>
                  </a:extLst>
                </a:gridCol>
                <a:gridCol w="3658775">
                  <a:extLst>
                    <a:ext uri="{9D8B030D-6E8A-4147-A177-3AD203B41FA5}">
                      <a16:colId xmlns:a16="http://schemas.microsoft.com/office/drawing/2014/main" xmlns="" val="20002"/>
                    </a:ext>
                  </a:extLst>
                </a:gridCol>
              </a:tblGrid>
              <a:tr h="1333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Phase</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テーマ</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内容</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r h="1939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1</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簡易診断</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現状の分院運営について、決算書による簡易分析を行い、課題を洗い出します。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1939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2</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分院事業計画</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本院・分院の中期展望をヒアリングし、それぞれの役割と今後の事業計画を整理・明確化します。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r h="1939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3</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部門別損益計算</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本院・分院のオペレーションをヒアリングし、それぞれの損益分岐点を明確化。部門別損益計算により実績をモニタリングします。</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3"/>
                  </a:ext>
                </a:extLst>
              </a:tr>
              <a:tr h="1939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4</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評価制度構築</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分院長の給与や退職金を決定していくための基準案をご提案。実情に合わせて、オリジナルの評価基準にカスタマイズします。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4"/>
                  </a:ext>
                </a:extLst>
              </a:tr>
            </a:tbl>
          </a:graphicData>
        </a:graphic>
      </p:graphicFrame>
      <p:sp>
        <p:nvSpPr>
          <p:cNvPr id="138" name="Google Shape;138;p5"/>
          <p:cNvSpPr txBox="1"/>
          <p:nvPr/>
        </p:nvSpPr>
        <p:spPr>
          <a:xfrm>
            <a:off x="1134269" y="3297290"/>
            <a:ext cx="462453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必要な予算については、事業規模や難易度に応じて、個別にお見積り差し上げます。</a:t>
            </a:r>
            <a:endParaRPr sz="1050" b="0"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p:txBody>
      </p:sp>
      <p:sp>
        <p:nvSpPr>
          <p:cNvPr id="139" name="Google Shape;139;p5"/>
          <p:cNvSpPr/>
          <p:nvPr/>
        </p:nvSpPr>
        <p:spPr>
          <a:xfrm>
            <a:off x="493200" y="3313051"/>
            <a:ext cx="612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ご予算</a:t>
            </a:r>
            <a:endParaRPr sz="1000" b="0" i="0" u="none" strike="noStrike" cap="none">
              <a:solidFill>
                <a:schemeClr val="lt1"/>
              </a:solidFill>
              <a:latin typeface="Meiryo"/>
              <a:ea typeface="Meiryo"/>
              <a:cs typeface="Meiryo"/>
              <a:sym typeface="Meiryo"/>
            </a:endParaRPr>
          </a:p>
        </p:txBody>
      </p:sp>
      <p:sp>
        <p:nvSpPr>
          <p:cNvPr id="140" name="Google Shape;140;p5"/>
          <p:cNvSpPr txBox="1"/>
          <p:nvPr/>
        </p:nvSpPr>
        <p:spPr>
          <a:xfrm>
            <a:off x="1638325" y="3923928"/>
            <a:ext cx="4176464"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数字で「見える化」することで、「感覚」のズレが少なくなった。</a:t>
            </a:r>
            <a:endParaRPr sz="1600" b="0" i="0" u="none" strike="noStrike" cap="none">
              <a:solidFill>
                <a:srgbClr val="7F7F7F"/>
              </a:solidFill>
              <a:latin typeface="Meiryo"/>
              <a:ea typeface="Meiryo"/>
              <a:cs typeface="Meiryo"/>
              <a:sym typeface="Meiryo"/>
            </a:endParaRPr>
          </a:p>
        </p:txBody>
      </p:sp>
      <p:sp>
        <p:nvSpPr>
          <p:cNvPr id="141" name="Google Shape;141;p5"/>
          <p:cNvSpPr/>
          <p:nvPr/>
        </p:nvSpPr>
        <p:spPr>
          <a:xfrm>
            <a:off x="494590" y="3942978"/>
            <a:ext cx="113421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ケーススタディ</a:t>
            </a:r>
            <a:endParaRPr sz="1000" b="0" i="0" u="none" strike="noStrike" cap="none">
              <a:solidFill>
                <a:schemeClr val="lt1"/>
              </a:solidFill>
              <a:latin typeface="Meiryo"/>
              <a:ea typeface="Meiryo"/>
              <a:cs typeface="Meiryo"/>
              <a:sym typeface="Meiryo"/>
            </a:endParaRPr>
          </a:p>
        </p:txBody>
      </p:sp>
      <p:graphicFrame>
        <p:nvGraphicFramePr>
          <p:cNvPr id="142" name="Google Shape;142;p5"/>
          <p:cNvGraphicFramePr/>
          <p:nvPr/>
        </p:nvGraphicFramePr>
        <p:xfrm>
          <a:off x="620689" y="4344522"/>
          <a:ext cx="5605850" cy="1575990"/>
        </p:xfrm>
        <a:graphic>
          <a:graphicData uri="http://schemas.openxmlformats.org/drawingml/2006/table">
            <a:tbl>
              <a:tblPr>
                <a:noFill/>
                <a:tableStyleId>{B35AD8DF-36D4-45B5-B94E-0A3CF39191EF}</a:tableStyleId>
              </a:tblPr>
              <a:tblGrid>
                <a:gridCol w="648075">
                  <a:extLst>
                    <a:ext uri="{9D8B030D-6E8A-4147-A177-3AD203B41FA5}">
                      <a16:colId xmlns:a16="http://schemas.microsoft.com/office/drawing/2014/main" xmlns="" val="20000"/>
                    </a:ext>
                  </a:extLst>
                </a:gridCol>
                <a:gridCol w="4957775">
                  <a:extLst>
                    <a:ext uri="{9D8B030D-6E8A-4147-A177-3AD203B41FA5}">
                      <a16:colId xmlns:a16="http://schemas.microsoft.com/office/drawing/2014/main" xmlns="" val="20001"/>
                    </a:ext>
                  </a:extLst>
                </a:gridCol>
              </a:tblGrid>
              <a:tr h="26362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課題</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90488" marR="0" lvl="0" indent="-90488"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・確かに収入は上がっているが、分院で適切な利益が出ているのか確証がなかった。</a:t>
                      </a:r>
                      <a:endParaRPr sz="9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・分院長の評価基準がなく、報酬についても不満が感じられた。</a:t>
                      </a:r>
                      <a:endParaRPr sz="9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・分院長との間に、「感覚のズレ」をいつも感じていた。</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0"/>
                  </a:ext>
                </a:extLst>
              </a:tr>
              <a:tr h="28432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改善策</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・部門別損益計算により、本院と分院の収支を明確にした。</a:t>
                      </a:r>
                      <a:endParaRPr sz="14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・分院長の評価基準を設け、目標とする収支とマネジメントへの期待を明示した。</a:t>
                      </a:r>
                      <a:endParaRPr sz="14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・より長期間の勤務に報いるため、退職金制度を設計・導入した。</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449900">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結果</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・分院の経営状況が可視化され、「感覚のズレ」が少なくなった。</a:t>
                      </a:r>
                      <a:endParaRPr sz="14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・分院長の評価を業績と連動させることで、分院長の意識が目に見えて変わった。</a:t>
                      </a:r>
                      <a:endParaRPr sz="14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・分院長の不満が解消され、モチベーションの維持・向上を図ることができた。</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bl>
          </a:graphicData>
        </a:graphic>
      </p:graphicFrame>
      <p:sp>
        <p:nvSpPr>
          <p:cNvPr id="143" name="Google Shape;143;p5"/>
          <p:cNvSpPr txBox="1"/>
          <p:nvPr/>
        </p:nvSpPr>
        <p:spPr>
          <a:xfrm>
            <a:off x="684126" y="5940152"/>
            <a:ext cx="553384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7F7F7F"/>
                </a:solidFill>
                <a:latin typeface="Meiryo"/>
                <a:ea typeface="Meiryo"/>
                <a:cs typeface="Meiryo"/>
                <a:sym typeface="Meiryo"/>
              </a:rPr>
              <a:t>※ 実例をもとにしていますが、内容が特定されないように適宜変更してご紹介しています。</a:t>
            </a:r>
            <a:endParaRPr sz="900" b="0" i="0" u="none" strike="noStrike" cap="none">
              <a:solidFill>
                <a:srgbClr val="7F7F7F"/>
              </a:solidFill>
              <a:latin typeface="Meiryo"/>
              <a:ea typeface="Meiryo"/>
              <a:cs typeface="Meiryo"/>
              <a:sym typeface="Meiryo"/>
            </a:endParaRPr>
          </a:p>
        </p:txBody>
      </p:sp>
      <p:pic>
        <p:nvPicPr>
          <p:cNvPr id="144" name="Google Shape;144;p5"/>
          <p:cNvPicPr preferRelativeResize="0"/>
          <p:nvPr/>
        </p:nvPicPr>
        <p:blipFill rotWithShape="1">
          <a:blip r:embed="rId3">
            <a:alphaModFix/>
          </a:blip>
          <a:srcRect/>
          <a:stretch/>
        </p:blipFill>
        <p:spPr>
          <a:xfrm>
            <a:off x="890660" y="6614813"/>
            <a:ext cx="953405" cy="1102958"/>
          </a:xfrm>
          <a:prstGeom prst="rect">
            <a:avLst/>
          </a:prstGeom>
          <a:noFill/>
          <a:ln>
            <a:noFill/>
          </a:ln>
        </p:spPr>
      </p:pic>
      <p:sp>
        <p:nvSpPr>
          <p:cNvPr id="145" name="Google Shape;145;p5"/>
          <p:cNvSpPr txBox="1"/>
          <p:nvPr/>
        </p:nvSpPr>
        <p:spPr>
          <a:xfrm>
            <a:off x="2211727" y="6488730"/>
            <a:ext cx="3647152"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「分院の運営」にお悩みの方は、</a:t>
            </a:r>
            <a:endParaRPr sz="1800" b="0" i="0" u="none" strike="noStrike" cap="none">
              <a:solidFill>
                <a:srgbClr val="538CD5"/>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お気軽にお問合せください。</a:t>
            </a:r>
            <a:endParaRPr sz="1800" b="0" i="0" u="none" strike="noStrike" cap="none">
              <a:solidFill>
                <a:srgbClr val="538CD5"/>
              </a:solidFill>
              <a:latin typeface="Meiryo"/>
              <a:ea typeface="Meiryo"/>
              <a:cs typeface="Meiryo"/>
              <a:sym typeface="Meiryo"/>
            </a:endParaRPr>
          </a:p>
        </p:txBody>
      </p:sp>
      <p:sp>
        <p:nvSpPr>
          <p:cNvPr id="146" name="Google Shape;146;p5"/>
          <p:cNvSpPr/>
          <p:nvPr/>
        </p:nvSpPr>
        <p:spPr>
          <a:xfrm>
            <a:off x="2296127" y="7116704"/>
            <a:ext cx="652598" cy="270183"/>
          </a:xfrm>
          <a:prstGeom prst="roundRect">
            <a:avLst>
              <a:gd name="adj" fmla="val 16667"/>
            </a:avLst>
          </a:prstGeom>
          <a:solidFill>
            <a:schemeClr val="dk2"/>
          </a:solidFill>
          <a:ln w="25400" cap="flat" cmpd="sng">
            <a:solidFill>
              <a:srgbClr val="538CD5"/>
            </a:solidFill>
            <a:prstDash val="solid"/>
            <a:round/>
            <a:headEnd type="none" w="sm" len="sm"/>
            <a:tailEnd type="none" w="sm" len="sm"/>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連絡先</a:t>
            </a:r>
            <a:endParaRPr sz="1000" b="0" i="0" u="none" strike="noStrike" cap="none">
              <a:solidFill>
                <a:schemeClr val="lt1"/>
              </a:solidFill>
              <a:latin typeface="Meiryo"/>
              <a:ea typeface="Meiryo"/>
              <a:cs typeface="Meiryo"/>
              <a:sym typeface="Meiryo"/>
            </a:endParaRPr>
          </a:p>
        </p:txBody>
      </p:sp>
      <p:sp>
        <p:nvSpPr>
          <p:cNvPr id="147" name="Google Shape;147;p5"/>
          <p:cNvSpPr txBox="1"/>
          <p:nvPr/>
        </p:nvSpPr>
        <p:spPr>
          <a:xfrm>
            <a:off x="3047986" y="7085326"/>
            <a:ext cx="3169984" cy="33470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chemeClr val="dk2"/>
                </a:solidFill>
                <a:latin typeface="Meiryo"/>
                <a:ea typeface="Meiryo"/>
                <a:cs typeface="Meiryo"/>
                <a:sym typeface="Meiryo"/>
              </a:rPr>
              <a:t>日本経営グループ　日本経営ウィル 税理士法人</a:t>
            </a:r>
            <a:endParaRPr sz="1200" b="0" i="0" u="none" strike="noStrike" cap="none">
              <a:solidFill>
                <a:schemeClr val="dk2"/>
              </a:solidFill>
              <a:latin typeface="Meiryo"/>
              <a:ea typeface="Meiryo"/>
              <a:cs typeface="Meiryo"/>
              <a:sym typeface="Meiryo"/>
            </a:endParaRPr>
          </a:p>
        </p:txBody>
      </p:sp>
      <p:sp>
        <p:nvSpPr>
          <p:cNvPr id="148" name="Google Shape;148;p5"/>
          <p:cNvSpPr/>
          <p:nvPr/>
        </p:nvSpPr>
        <p:spPr>
          <a:xfrm>
            <a:off x="620689" y="6444208"/>
            <a:ext cx="5605852" cy="2592288"/>
          </a:xfrm>
          <a:prstGeom prst="rect">
            <a:avLst/>
          </a:prstGeom>
          <a:noFill/>
          <a:ln w="28575"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9" name="Google Shape;149;p5"/>
          <p:cNvSpPr txBox="1"/>
          <p:nvPr/>
        </p:nvSpPr>
        <p:spPr>
          <a:xfrm>
            <a:off x="4725144" y="323528"/>
            <a:ext cx="1601274" cy="262943"/>
          </a:xfrm>
          <a:prstGeom prst="rect">
            <a:avLst/>
          </a:prstGeom>
          <a:solidFill>
            <a:srgbClr val="93B3D7"/>
          </a:solidFill>
          <a:ln>
            <a:noFill/>
          </a:ln>
        </p:spPr>
        <p:txBody>
          <a:bodyPr spcFirstLastPara="1" wrap="square" lIns="91425" tIns="72000" rIns="91425" bIns="360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診療所の税務・会計</a:t>
            </a:r>
            <a:endParaRPr sz="1000" b="0" i="0" u="none" strike="noStrike" cap="none">
              <a:solidFill>
                <a:schemeClr val="lt1"/>
              </a:solidFill>
              <a:latin typeface="Meiryo"/>
              <a:ea typeface="Meiryo"/>
              <a:cs typeface="Meiryo"/>
              <a:sym typeface="Meiryo"/>
            </a:endParaRPr>
          </a:p>
        </p:txBody>
      </p:sp>
      <p:sp>
        <p:nvSpPr>
          <p:cNvPr id="150" name="Google Shape;150;p5"/>
          <p:cNvSpPr txBox="1"/>
          <p:nvPr/>
        </p:nvSpPr>
        <p:spPr>
          <a:xfrm>
            <a:off x="2042590" y="7403006"/>
            <a:ext cx="4175380" cy="170812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［大阪本社］   〒561-8510　大阪府豊中市寺内2-13-3　</a:t>
            </a:r>
            <a:endParaRPr sz="1050" b="0" i="0" u="none" strike="noStrike" cap="none">
              <a:solidFill>
                <a:srgbClr val="538CD5"/>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　</a:t>
            </a:r>
            <a:r>
              <a:rPr lang="ja-JP" sz="1400" b="0" i="0" u="none" strike="noStrike" cap="none">
                <a:solidFill>
                  <a:srgbClr val="538CD5"/>
                </a:solidFill>
                <a:latin typeface="Meiryo"/>
                <a:ea typeface="Meiryo"/>
                <a:cs typeface="Meiryo"/>
                <a:sym typeface="Meiryo"/>
              </a:rPr>
              <a:t>06-6868-1351</a:t>
            </a:r>
            <a:r>
              <a:rPr lang="ja-JP" sz="1050" b="0" i="0" u="none" strike="noStrike" cap="none">
                <a:solidFill>
                  <a:srgbClr val="538CD5"/>
                </a:solidFill>
                <a:latin typeface="Meiryo"/>
                <a:ea typeface="Meiryo"/>
                <a:cs typeface="Meiryo"/>
                <a:sym typeface="Meiryo"/>
              </a:rPr>
              <a:t>（担当：菅原）</a:t>
            </a:r>
            <a:endParaRPr sz="1050" b="0" i="0" u="none" strike="noStrike" cap="none">
              <a:solidFill>
                <a:srgbClr val="538CD5"/>
              </a:solidFill>
              <a:latin typeface="Meiryo"/>
              <a:ea typeface="Meiryo"/>
              <a:cs typeface="Meiryo"/>
              <a:sym typeface="Meiryo"/>
            </a:endParaRPr>
          </a:p>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［東京事務所］〒140-0002　東京都品川区東品川2-2-20</a:t>
            </a:r>
            <a:endParaRPr/>
          </a:p>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　　　　　　　　　　　　　　天王洲オーシャンスクエア22F</a:t>
            </a:r>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  </a:t>
            </a:r>
            <a:r>
              <a:rPr lang="ja-JP" sz="1400" b="0" i="0" u="none" strike="noStrike" cap="none">
                <a:solidFill>
                  <a:srgbClr val="538CD5"/>
                </a:solidFill>
                <a:latin typeface="Meiryo"/>
                <a:ea typeface="Meiryo"/>
                <a:cs typeface="Meiryo"/>
                <a:sym typeface="Meiryo"/>
              </a:rPr>
              <a:t>03-5781-0760</a:t>
            </a:r>
            <a:r>
              <a:rPr lang="ja-JP" sz="1050" b="0" i="0" u="none" strike="noStrike" cap="none">
                <a:solidFill>
                  <a:srgbClr val="538CD5"/>
                </a:solidFill>
                <a:latin typeface="Meiryo"/>
                <a:ea typeface="Meiryo"/>
                <a:cs typeface="Meiryo"/>
                <a:sym typeface="Meiryo"/>
              </a:rPr>
              <a:t>（担当：三浦）</a:t>
            </a:r>
            <a:endParaRPr sz="1050" b="0" i="0" u="none" strike="noStrike" cap="none">
              <a:solidFill>
                <a:srgbClr val="000000"/>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 （平日9:00～17:30）</a:t>
            </a:r>
            <a:endParaRPr sz="1050" b="0" i="0" u="none" strike="noStrike" cap="none">
              <a:solidFill>
                <a:srgbClr val="538CD5"/>
              </a:solidFill>
              <a:latin typeface="Meiryo"/>
              <a:ea typeface="Meiryo"/>
              <a:cs typeface="Meiryo"/>
              <a:sym typeface="Meiryo"/>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6"/>
          <p:cNvSpPr txBox="1"/>
          <p:nvPr/>
        </p:nvSpPr>
        <p:spPr>
          <a:xfrm>
            <a:off x="494590" y="940605"/>
            <a:ext cx="5904740" cy="967099"/>
          </a:xfrm>
          <a:prstGeom prst="rect">
            <a:avLst/>
          </a:prstGeom>
          <a:noFill/>
          <a:ln>
            <a:noFill/>
          </a:ln>
        </p:spPr>
        <p:txBody>
          <a:bodyPr spcFirstLastPara="1" wrap="square" lIns="0" tIns="52150" rIns="0" bIns="5215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1" i="0" u="none" strike="noStrike" cap="none">
                <a:solidFill>
                  <a:srgbClr val="366092"/>
                </a:solidFill>
                <a:latin typeface="Meiryo"/>
                <a:ea typeface="Meiryo"/>
                <a:cs typeface="Meiryo"/>
                <a:sym typeface="Meiryo"/>
              </a:rPr>
              <a:t>クリニックの事業承継・M&amp;Aを</a:t>
            </a:r>
            <a:endParaRPr sz="2800" b="1" i="0" u="none" strike="noStrike" cap="none">
              <a:solidFill>
                <a:srgbClr val="366092"/>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800"/>
              <a:buFont typeface="Arial"/>
              <a:buNone/>
            </a:pPr>
            <a:r>
              <a:rPr lang="ja-JP" sz="2800" b="1" i="0" u="none" strike="noStrike" cap="none">
                <a:solidFill>
                  <a:srgbClr val="366092"/>
                </a:solidFill>
                <a:latin typeface="Meiryo"/>
                <a:ea typeface="Meiryo"/>
                <a:cs typeface="Meiryo"/>
                <a:sym typeface="Meiryo"/>
              </a:rPr>
              <a:t>サポートします</a:t>
            </a:r>
            <a:endParaRPr sz="2800" b="1" i="0" u="none" strike="noStrike" cap="none">
              <a:solidFill>
                <a:srgbClr val="366092"/>
              </a:solidFill>
              <a:latin typeface="Meiryo"/>
              <a:ea typeface="Meiryo"/>
              <a:cs typeface="Meiryo"/>
              <a:sym typeface="Meiryo"/>
            </a:endParaRPr>
          </a:p>
        </p:txBody>
      </p:sp>
      <p:sp>
        <p:nvSpPr>
          <p:cNvPr id="157" name="Google Shape;157;p6"/>
          <p:cNvSpPr txBox="1"/>
          <p:nvPr/>
        </p:nvSpPr>
        <p:spPr>
          <a:xfrm>
            <a:off x="513665" y="2663591"/>
            <a:ext cx="5579632" cy="3396180"/>
          </a:xfrm>
          <a:prstGeom prst="rect">
            <a:avLst/>
          </a:prstGeom>
          <a:noFill/>
          <a:ln>
            <a:noFill/>
          </a:ln>
        </p:spPr>
        <p:txBody>
          <a:bodyPr spcFirstLastPara="1" wrap="square" lIns="91425" tIns="45700" rIns="91425" bIns="45700" anchor="t" anchorCtr="0">
            <a:noAutofit/>
          </a:bodyPr>
          <a:lstStyle/>
          <a:p>
            <a:pPr marL="180975" marR="0" lvl="0" indent="-180975" algn="l" rtl="0">
              <a:lnSpc>
                <a:spcPct val="120000"/>
              </a:lnSpc>
              <a:spcBef>
                <a:spcPts val="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息子は将来承継する気はあるようだが、いつごろ戻ってくるのかまだ分からない。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事業承継で負担が少なく済むように、いまのうちにしておくべきことがあるだろうか。</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身内への承継は難しいので、第三者への承継も含めて最適な形を模索したい。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私の場合、事業承継の選択肢はどのようなパターンが考えられるだろうか。</a:t>
            </a:r>
            <a:endParaRPr sz="1000" b="0"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「クリニックの事業承継」についての、私たちの考え方</a:t>
            </a: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rgbClr val="595959"/>
              </a:buClr>
              <a:buSzPts val="1050"/>
              <a:buFont typeface="Arial"/>
              <a:buNone/>
            </a:pPr>
            <a:r>
              <a:rPr lang="ja-JP" sz="1050" b="1" i="0" u="none" strike="noStrike" cap="none">
                <a:solidFill>
                  <a:srgbClr val="595959"/>
                </a:solidFill>
                <a:latin typeface="Meiryo"/>
                <a:ea typeface="Meiryo"/>
                <a:cs typeface="Meiryo"/>
                <a:sym typeface="Meiryo"/>
              </a:rPr>
              <a:t>どのようなパターンで承継するかによって、ご負担は大きく変わります。</a:t>
            </a:r>
            <a:endParaRPr sz="1050" b="0" i="0" u="none" strike="noStrike" cap="none">
              <a:solidFill>
                <a:srgbClr val="595959"/>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p:txBody>
      </p:sp>
      <p:sp>
        <p:nvSpPr>
          <p:cNvPr id="158" name="Google Shape;158;p6"/>
          <p:cNvSpPr/>
          <p:nvPr/>
        </p:nvSpPr>
        <p:spPr>
          <a:xfrm>
            <a:off x="620688" y="2264648"/>
            <a:ext cx="1494250"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よくあるご相談内容</a:t>
            </a:r>
            <a:endParaRPr sz="1000" b="0" i="0" u="none" strike="noStrike" cap="none">
              <a:solidFill>
                <a:schemeClr val="lt1"/>
              </a:solidFill>
              <a:latin typeface="Meiryo"/>
              <a:ea typeface="Meiryo"/>
              <a:cs typeface="Meiryo"/>
              <a:sym typeface="Meiryo"/>
            </a:endParaRPr>
          </a:p>
        </p:txBody>
      </p:sp>
      <p:sp>
        <p:nvSpPr>
          <p:cNvPr id="159" name="Google Shape;159;p6"/>
          <p:cNvSpPr/>
          <p:nvPr/>
        </p:nvSpPr>
        <p:spPr>
          <a:xfrm>
            <a:off x="620689" y="4572000"/>
            <a:ext cx="5472608" cy="1512168"/>
          </a:xfrm>
          <a:prstGeom prst="rect">
            <a:avLst/>
          </a:prstGeom>
          <a:solidFill>
            <a:srgbClr val="DAE5F1"/>
          </a:solidFill>
          <a:ln>
            <a:noFill/>
          </a:ln>
        </p:spPr>
        <p:txBody>
          <a:bodyPr spcFirstLastPara="1" wrap="square" lIns="91425" tIns="45700" rIns="91425" bIns="45700" anchor="ctr" anchorCtr="0">
            <a:noAutofit/>
          </a:bodyPr>
          <a:lstStyle/>
          <a:p>
            <a:pPr marL="171450" marR="0" lvl="0" indent="-171450" algn="l" rtl="0">
              <a:lnSpc>
                <a:spcPct val="120000"/>
              </a:lnSpc>
              <a:spcBef>
                <a:spcPts val="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診療所を承継する場合、ご親族や勤務ドクターなど内部の方に承継するのか、Ｍ＆Ａなど外部の方に売却するのかによって、ポイントは大きく異なります。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実際にライフプランに落とし込んでみると、事業承継の選択肢には意思決定のリミットがあることが分かります。まずはそれを明確にすることが重要でしょう。</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その上で、いざ承継を具体化しようとしたときに、お互い医療法人であるか個人診療所であるかによって、必要な手続きや課税関係が異なります。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どのようなパターンで承継するかによって、負担は大きく変わってくるものです。</a:t>
            </a:r>
            <a:endParaRPr sz="1000" b="0" i="0" u="none" strike="noStrike" cap="none">
              <a:solidFill>
                <a:srgbClr val="7F7F7F"/>
              </a:solidFill>
              <a:latin typeface="Meiryo"/>
              <a:ea typeface="Meiryo"/>
              <a:cs typeface="Meiryo"/>
              <a:sym typeface="Meiryo"/>
            </a:endParaRPr>
          </a:p>
        </p:txBody>
      </p:sp>
      <p:sp>
        <p:nvSpPr>
          <p:cNvPr id="160" name="Google Shape;160;p6"/>
          <p:cNvSpPr/>
          <p:nvPr/>
        </p:nvSpPr>
        <p:spPr>
          <a:xfrm>
            <a:off x="638606" y="6641880"/>
            <a:ext cx="1782282"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私たちのお役立ちポイント</a:t>
            </a:r>
            <a:endParaRPr sz="1000" b="0" i="0" u="none" strike="noStrike" cap="none">
              <a:solidFill>
                <a:schemeClr val="lt1"/>
              </a:solidFill>
              <a:latin typeface="Meiryo"/>
              <a:ea typeface="Meiryo"/>
              <a:cs typeface="Meiryo"/>
              <a:sym typeface="Meiryo"/>
            </a:endParaRPr>
          </a:p>
        </p:txBody>
      </p:sp>
      <p:sp>
        <p:nvSpPr>
          <p:cNvPr id="161" name="Google Shape;161;p6"/>
          <p:cNvSpPr txBox="1"/>
          <p:nvPr/>
        </p:nvSpPr>
        <p:spPr>
          <a:xfrm>
            <a:off x="607257" y="7013041"/>
            <a:ext cx="5486040" cy="943335"/>
          </a:xfrm>
          <a:prstGeom prst="rect">
            <a:avLst/>
          </a:prstGeom>
          <a:noFill/>
          <a:ln>
            <a:noFill/>
          </a:ln>
        </p:spPr>
        <p:txBody>
          <a:bodyPr spcFirstLastPara="1" wrap="square" lIns="91425" tIns="45700" rIns="91425" bIns="45700" anchor="t" anchorCtr="0">
            <a:spAutoFit/>
          </a:bodyPr>
          <a:lstStyle/>
          <a:p>
            <a:pPr marL="180975" marR="0" lvl="0" indent="-180975" algn="l" rtl="0">
              <a:lnSpc>
                <a:spcPct val="120000"/>
              </a:lnSpc>
              <a:spcBef>
                <a:spcPts val="0"/>
              </a:spcBef>
              <a:spcAft>
                <a:spcPts val="0"/>
              </a:spcAft>
              <a:buClr>
                <a:srgbClr val="538CD5"/>
              </a:buClr>
              <a:buSzPts val="1100"/>
              <a:buFont typeface="Noto Sans Symbols"/>
              <a:buChar char="✔"/>
            </a:pPr>
            <a:r>
              <a:rPr lang="ja-JP" sz="1100" b="1" i="0" u="none" strike="noStrike" cap="none">
                <a:solidFill>
                  <a:srgbClr val="538CD5"/>
                </a:solidFill>
                <a:latin typeface="Meiryo"/>
                <a:ea typeface="Meiryo"/>
                <a:cs typeface="Meiryo"/>
                <a:sym typeface="Meiryo"/>
              </a:rPr>
              <a:t>ご親族や勤務医の方に承継する場合、双方のご負担を軽減するためにどのようなパターンの承継が考えられるか、プランニングが可能です。</a:t>
            </a:r>
            <a:endParaRPr sz="1100" b="1" i="0" u="none" strike="noStrike" cap="none">
              <a:solidFill>
                <a:srgbClr val="538CD5"/>
              </a:solidFill>
              <a:latin typeface="Meiryo"/>
              <a:ea typeface="Meiryo"/>
              <a:cs typeface="Meiryo"/>
              <a:sym typeface="Meiryo"/>
            </a:endParaRPr>
          </a:p>
          <a:p>
            <a:pPr marL="180975" marR="0" lvl="0" indent="-180975" algn="l" rtl="0">
              <a:lnSpc>
                <a:spcPct val="120000"/>
              </a:lnSpc>
              <a:spcBef>
                <a:spcPts val="300"/>
              </a:spcBef>
              <a:spcAft>
                <a:spcPts val="0"/>
              </a:spcAft>
              <a:buClr>
                <a:srgbClr val="538CD5"/>
              </a:buClr>
              <a:buSzPts val="1100"/>
              <a:buFont typeface="Noto Sans Symbols"/>
              <a:buChar char="✔"/>
            </a:pPr>
            <a:r>
              <a:rPr lang="ja-JP" sz="1100" b="1" i="0" u="none" strike="noStrike" cap="none">
                <a:solidFill>
                  <a:srgbClr val="538CD5"/>
                </a:solidFill>
                <a:latin typeface="Meiryo"/>
                <a:ea typeface="Meiryo"/>
                <a:cs typeface="Meiryo"/>
                <a:sym typeface="Meiryo"/>
              </a:rPr>
              <a:t>他院や外部の方にクリニックを売却する場合、譲渡価格の算定や手続きのご支援をいたします。</a:t>
            </a:r>
            <a:endParaRPr sz="1100" b="1" i="0" u="none" strike="noStrike" cap="none">
              <a:solidFill>
                <a:srgbClr val="538CD5"/>
              </a:solidFill>
              <a:latin typeface="Meiryo"/>
              <a:ea typeface="Meiryo"/>
              <a:cs typeface="Meiryo"/>
              <a:sym typeface="Meiryo"/>
            </a:endParaRPr>
          </a:p>
        </p:txBody>
      </p:sp>
      <p:sp>
        <p:nvSpPr>
          <p:cNvPr id="162" name="Google Shape;162;p6"/>
          <p:cNvSpPr/>
          <p:nvPr/>
        </p:nvSpPr>
        <p:spPr>
          <a:xfrm>
            <a:off x="476672" y="395536"/>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chemeClr val="lt1"/>
              </a:solidFill>
              <a:latin typeface="Calibri"/>
              <a:ea typeface="Calibri"/>
              <a:cs typeface="Calibri"/>
              <a:sym typeface="Calibri"/>
            </a:endParaRPr>
          </a:p>
        </p:txBody>
      </p:sp>
      <p:sp>
        <p:nvSpPr>
          <p:cNvPr id="163" name="Google Shape;163;p6"/>
          <p:cNvSpPr txBox="1"/>
          <p:nvPr/>
        </p:nvSpPr>
        <p:spPr>
          <a:xfrm>
            <a:off x="828396" y="403596"/>
            <a:ext cx="2721272" cy="345219"/>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7F7F7F"/>
                </a:solidFill>
                <a:latin typeface="Meiryo"/>
                <a:ea typeface="Meiryo"/>
                <a:cs typeface="Meiryo"/>
                <a:sym typeface="Meiryo"/>
              </a:rPr>
              <a:t>事業承継・M＆A支援</a:t>
            </a:r>
            <a:endParaRPr sz="1400" b="1" i="0" u="none" strike="noStrike" cap="none">
              <a:solidFill>
                <a:srgbClr val="7F7F7F"/>
              </a:solidFill>
              <a:latin typeface="Meiryo"/>
              <a:ea typeface="Meiryo"/>
              <a:cs typeface="Meiryo"/>
              <a:sym typeface="Meiryo"/>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7"/>
          <p:cNvSpPr txBox="1"/>
          <p:nvPr/>
        </p:nvSpPr>
        <p:spPr>
          <a:xfrm>
            <a:off x="513665" y="1211428"/>
            <a:ext cx="570465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595959"/>
              </a:buClr>
              <a:buSzPts val="1050"/>
              <a:buFont typeface="Arial"/>
              <a:buNone/>
            </a:pPr>
            <a:r>
              <a:rPr lang="ja-JP" sz="1050" b="1" i="0" u="none" strike="noStrike" cap="none">
                <a:solidFill>
                  <a:srgbClr val="595959"/>
                </a:solidFill>
                <a:latin typeface="Meiryo"/>
                <a:ea typeface="Meiryo"/>
                <a:cs typeface="Meiryo"/>
                <a:sym typeface="Meiryo"/>
              </a:rPr>
              <a:t>お客様の個別事情に応じた承継パターンを、ご提案いたします。</a:t>
            </a:r>
            <a:endParaRPr sz="1050" b="1" i="0" u="none" strike="noStrike" cap="none">
              <a:solidFill>
                <a:srgbClr val="595959"/>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00"/>
              <a:buFont typeface="Arial"/>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0"/>
              </a:spcBef>
              <a:spcAft>
                <a:spcPts val="0"/>
              </a:spcAft>
              <a:buClr>
                <a:schemeClr val="dk1"/>
              </a:buClr>
              <a:buSzPts val="1600"/>
              <a:buFont typeface="Arial"/>
              <a:buNone/>
            </a:pPr>
            <a:endParaRPr sz="1600" b="0" i="0" u="none" strike="noStrike" cap="none">
              <a:solidFill>
                <a:srgbClr val="000000"/>
              </a:solidFill>
              <a:latin typeface="Meiryo"/>
              <a:ea typeface="Meiryo"/>
              <a:cs typeface="Meiryo"/>
              <a:sym typeface="Meiryo"/>
            </a:endParaRPr>
          </a:p>
        </p:txBody>
      </p:sp>
      <p:graphicFrame>
        <p:nvGraphicFramePr>
          <p:cNvPr id="170" name="Google Shape;170;p7"/>
          <p:cNvGraphicFramePr/>
          <p:nvPr/>
        </p:nvGraphicFramePr>
        <p:xfrm>
          <a:off x="594792" y="1611862"/>
          <a:ext cx="5623550" cy="3625975"/>
        </p:xfrm>
        <a:graphic>
          <a:graphicData uri="http://schemas.openxmlformats.org/drawingml/2006/table">
            <a:tbl>
              <a:tblPr>
                <a:noFill/>
                <a:tableStyleId>{B35AD8DF-36D4-45B5-B94E-0A3CF39191EF}</a:tableStyleId>
              </a:tblPr>
              <a:tblGrid>
                <a:gridCol w="506400">
                  <a:extLst>
                    <a:ext uri="{9D8B030D-6E8A-4147-A177-3AD203B41FA5}">
                      <a16:colId xmlns:a16="http://schemas.microsoft.com/office/drawing/2014/main" xmlns="" val="20000"/>
                    </a:ext>
                  </a:extLst>
                </a:gridCol>
                <a:gridCol w="1446825">
                  <a:extLst>
                    <a:ext uri="{9D8B030D-6E8A-4147-A177-3AD203B41FA5}">
                      <a16:colId xmlns:a16="http://schemas.microsoft.com/office/drawing/2014/main" xmlns="" val="20001"/>
                    </a:ext>
                  </a:extLst>
                </a:gridCol>
                <a:gridCol w="3670325">
                  <a:extLst>
                    <a:ext uri="{9D8B030D-6E8A-4147-A177-3AD203B41FA5}">
                      <a16:colId xmlns:a16="http://schemas.microsoft.com/office/drawing/2014/main" xmlns="" val="20002"/>
                    </a:ext>
                  </a:extLst>
                </a:gridCol>
              </a:tblGrid>
              <a:tr h="3678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Phase</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テーマ</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内容</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r h="1122750">
                <a:tc>
                  <a:txBody>
                    <a:bodyPr/>
                    <a:lstStyle/>
                    <a:p>
                      <a:pPr marL="0" marR="0" lvl="0" indent="0" algn="ctr" rtl="0">
                        <a:lnSpc>
                          <a:spcPct val="100000"/>
                        </a:lnSpc>
                        <a:spcBef>
                          <a:spcPts val="0"/>
                        </a:spcBef>
                        <a:spcAft>
                          <a:spcPts val="0"/>
                        </a:spcAft>
                        <a:buClr>
                          <a:srgbClr val="000000"/>
                        </a:buClr>
                        <a:buSzPts val="1400"/>
                        <a:buFont typeface="Arial"/>
                        <a:buNone/>
                      </a:pPr>
                      <a:r>
                        <a:rPr lang="ja-JP" sz="1400" b="0" i="0" u="none" strike="noStrike" cap="none">
                          <a:latin typeface="Calibri"/>
                          <a:ea typeface="Calibri"/>
                          <a:cs typeface="Calibri"/>
                          <a:sym typeface="Calibri"/>
                        </a:rPr>
                        <a:t>1</a:t>
                      </a:r>
                      <a:endParaRPr sz="140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事業承継のご希望</a:t>
                      </a:r>
                      <a:endParaRPr sz="1000" b="0" i="0" u="none" strike="noStrike" cap="none">
                        <a:latin typeface="Meiryo"/>
                        <a:ea typeface="Meiryo"/>
                        <a:cs typeface="Meiryo"/>
                        <a:sym typeface="Meiryo"/>
                      </a:endParaRPr>
                    </a:p>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についてヒアリング</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どのような承継を希望されているか、ヒアリングします。</a:t>
                      </a:r>
                      <a:endParaRPr sz="900" u="none" strike="noStrike" cap="none">
                        <a:solidFill>
                          <a:srgbClr val="7F7F7F"/>
                        </a:solidFill>
                        <a:latin typeface="Meiryo"/>
                        <a:ea typeface="Meiryo"/>
                        <a:cs typeface="Meiryo"/>
                        <a:sym typeface="Meiryo"/>
                      </a:endParaRPr>
                    </a:p>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承継先がまだ決まっていない場合には、どのような選択肢をお考えか、すでに承継先が決まっている場合には、どのような承継パターンをご検討されているかなど、ご希望と背景を整理いたします。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876175">
                <a:tc>
                  <a:txBody>
                    <a:bodyPr/>
                    <a:lstStyle/>
                    <a:p>
                      <a:pPr marL="0" marR="0" lvl="0" indent="0" algn="ctr" rtl="0">
                        <a:lnSpc>
                          <a:spcPct val="100000"/>
                        </a:lnSpc>
                        <a:spcBef>
                          <a:spcPts val="0"/>
                        </a:spcBef>
                        <a:spcAft>
                          <a:spcPts val="0"/>
                        </a:spcAft>
                        <a:buClr>
                          <a:srgbClr val="000000"/>
                        </a:buClr>
                        <a:buSzPts val="1400"/>
                        <a:buFont typeface="Arial"/>
                        <a:buNone/>
                      </a:pPr>
                      <a:r>
                        <a:rPr lang="ja-JP" sz="1400" b="0" i="0" u="none" strike="noStrike" cap="none">
                          <a:latin typeface="Calibri"/>
                          <a:ea typeface="Calibri"/>
                          <a:cs typeface="Calibri"/>
                          <a:sym typeface="Calibri"/>
                        </a:rPr>
                        <a:t>2</a:t>
                      </a:r>
                      <a:endParaRPr sz="140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承継パターンのご提案</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承継のパターンは、双方が個人か法人かによって大別されます。また、それぞれの場合において、財産の承継の仕方も何通りか選択肢があります。どのような承継パターンが想定されるかを、ご提案します。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r h="629600">
                <a:tc>
                  <a:txBody>
                    <a:bodyPr/>
                    <a:lstStyle/>
                    <a:p>
                      <a:pPr marL="0" marR="0" lvl="0" indent="0" algn="ctr" rtl="0">
                        <a:lnSpc>
                          <a:spcPct val="100000"/>
                        </a:lnSpc>
                        <a:spcBef>
                          <a:spcPts val="0"/>
                        </a:spcBef>
                        <a:spcAft>
                          <a:spcPts val="0"/>
                        </a:spcAft>
                        <a:buClr>
                          <a:srgbClr val="000000"/>
                        </a:buClr>
                        <a:buSzPts val="1400"/>
                        <a:buFont typeface="Arial"/>
                        <a:buNone/>
                      </a:pPr>
                      <a:r>
                        <a:rPr lang="ja-JP" sz="1400" b="0" i="0" u="none" strike="noStrike" cap="none">
                          <a:latin typeface="Calibri"/>
                          <a:ea typeface="Calibri"/>
                          <a:cs typeface="Calibri"/>
                          <a:sym typeface="Calibri"/>
                        </a:rPr>
                        <a:t>3</a:t>
                      </a:r>
                      <a:endParaRPr sz="140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税額・売却価格などの試算</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承継にあたって発生する税額見込や、M&amp;Aで第三者に売却する場合の売却価格の算定などを行います。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3"/>
                  </a:ext>
                </a:extLst>
              </a:tr>
              <a:tr h="629600">
                <a:tc>
                  <a:txBody>
                    <a:bodyPr/>
                    <a:lstStyle/>
                    <a:p>
                      <a:pPr marL="0" marR="0" lvl="0" indent="0" algn="ctr" rtl="0">
                        <a:lnSpc>
                          <a:spcPct val="100000"/>
                        </a:lnSpc>
                        <a:spcBef>
                          <a:spcPts val="0"/>
                        </a:spcBef>
                        <a:spcAft>
                          <a:spcPts val="0"/>
                        </a:spcAft>
                        <a:buClr>
                          <a:srgbClr val="000000"/>
                        </a:buClr>
                        <a:buSzPts val="1400"/>
                        <a:buFont typeface="Arial"/>
                        <a:buNone/>
                      </a:pPr>
                      <a:r>
                        <a:rPr lang="ja-JP" sz="1400" b="0" i="0" u="none" strike="noStrike" cap="none">
                          <a:latin typeface="Calibri"/>
                          <a:ea typeface="Calibri"/>
                          <a:cs typeface="Calibri"/>
                          <a:sym typeface="Calibri"/>
                        </a:rPr>
                        <a:t>4</a:t>
                      </a:r>
                      <a:endParaRPr sz="140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プランの実行支援</a:t>
                      </a:r>
                      <a:endParaRPr sz="1000" b="0" i="0" u="none" strike="noStrike" cap="none">
                        <a:latin typeface="Meiryo"/>
                        <a:ea typeface="Meiryo"/>
                        <a:cs typeface="Meiryo"/>
                        <a:sym typeface="Meiryo"/>
                      </a:endParaRPr>
                    </a:p>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（継続サポート）</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プランの実行を支援し、対策が中長期にわたるなどの場合には計画に沿って継続的にサポートします。</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4"/>
                  </a:ext>
                </a:extLst>
              </a:tr>
            </a:tbl>
          </a:graphicData>
        </a:graphic>
      </p:graphicFrame>
      <p:sp>
        <p:nvSpPr>
          <p:cNvPr id="171" name="Google Shape;171;p7"/>
          <p:cNvSpPr/>
          <p:nvPr/>
        </p:nvSpPr>
        <p:spPr>
          <a:xfrm>
            <a:off x="638606" y="827584"/>
            <a:ext cx="1782282"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ご提案サービスの概要</a:t>
            </a:r>
            <a:endParaRPr sz="1000" b="0" i="0" u="none" strike="noStrike" cap="none">
              <a:solidFill>
                <a:schemeClr val="lt1"/>
              </a:solidFill>
              <a:latin typeface="Meiryo"/>
              <a:ea typeface="Meiryo"/>
              <a:cs typeface="Meiryo"/>
              <a:sym typeface="Meiryo"/>
            </a:endParaRPr>
          </a:p>
        </p:txBody>
      </p:sp>
      <p:pic>
        <p:nvPicPr>
          <p:cNvPr id="172" name="Google Shape;172;p7" descr="\\Flsve04\広報室\共有資料\日本経営のマーケティング\キャラクター\提案するシンイチ.jpg"/>
          <p:cNvPicPr preferRelativeResize="0"/>
          <p:nvPr/>
        </p:nvPicPr>
        <p:blipFill rotWithShape="1">
          <a:blip r:embed="rId3">
            <a:alphaModFix/>
          </a:blip>
          <a:srcRect/>
          <a:stretch/>
        </p:blipFill>
        <p:spPr>
          <a:xfrm>
            <a:off x="659736" y="6084168"/>
            <a:ext cx="1041072" cy="1205949"/>
          </a:xfrm>
          <a:prstGeom prst="rect">
            <a:avLst/>
          </a:prstGeom>
          <a:noFill/>
          <a:ln>
            <a:noFill/>
          </a:ln>
        </p:spPr>
      </p:pic>
      <p:sp>
        <p:nvSpPr>
          <p:cNvPr id="173" name="Google Shape;173;p7"/>
          <p:cNvSpPr txBox="1"/>
          <p:nvPr/>
        </p:nvSpPr>
        <p:spPr>
          <a:xfrm>
            <a:off x="473788" y="7371224"/>
            <a:ext cx="1515052"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承継を円滑に行っていくために、院長先生の想いや医院の状況など様々な事情を踏まえて、将来のプランを具体的なものにしてまいります。</a:t>
            </a:r>
            <a:endParaRPr sz="900" b="0" i="0" u="none" strike="noStrike" cap="none">
              <a:solidFill>
                <a:schemeClr val="dk1"/>
              </a:solidFill>
              <a:latin typeface="Meiryo"/>
              <a:ea typeface="Meiryo"/>
              <a:cs typeface="Meiryo"/>
              <a:sym typeface="Meiryo"/>
            </a:endParaRPr>
          </a:p>
        </p:txBody>
      </p:sp>
      <p:sp>
        <p:nvSpPr>
          <p:cNvPr id="174" name="Google Shape;174;p7"/>
          <p:cNvSpPr txBox="1"/>
          <p:nvPr/>
        </p:nvSpPr>
        <p:spPr>
          <a:xfrm>
            <a:off x="2341079" y="6001558"/>
            <a:ext cx="3877242"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診療所の事業承継のご提案は、</a:t>
            </a:r>
            <a:endParaRPr sz="1800" b="0" i="0" u="none" strike="noStrike" cap="none">
              <a:solidFill>
                <a:srgbClr val="538CD5"/>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お気軽にお問い合わせください。</a:t>
            </a:r>
            <a:endParaRPr sz="1800" b="0" i="0" u="none" strike="noStrike" cap="none">
              <a:solidFill>
                <a:srgbClr val="538CD5"/>
              </a:solidFill>
              <a:latin typeface="Meiryo"/>
              <a:ea typeface="Meiryo"/>
              <a:cs typeface="Meiryo"/>
              <a:sym typeface="Meiryo"/>
            </a:endParaRPr>
          </a:p>
        </p:txBody>
      </p:sp>
      <p:sp>
        <p:nvSpPr>
          <p:cNvPr id="175" name="Google Shape;175;p7"/>
          <p:cNvSpPr txBox="1"/>
          <p:nvPr/>
        </p:nvSpPr>
        <p:spPr>
          <a:xfrm>
            <a:off x="3145494" y="6687142"/>
            <a:ext cx="3235834" cy="33470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chemeClr val="dk2"/>
                </a:solidFill>
                <a:latin typeface="Meiryo"/>
                <a:ea typeface="Meiryo"/>
                <a:cs typeface="Meiryo"/>
                <a:sym typeface="Meiryo"/>
              </a:rPr>
              <a:t>日本経営グループ　日本経営ウィル 税理士法人</a:t>
            </a:r>
            <a:endParaRPr sz="1200" b="0" i="0" u="none" strike="noStrike" cap="none">
              <a:solidFill>
                <a:schemeClr val="dk2"/>
              </a:solidFill>
              <a:latin typeface="Meiryo"/>
              <a:ea typeface="Meiryo"/>
              <a:cs typeface="Meiryo"/>
              <a:sym typeface="Meiryo"/>
            </a:endParaRPr>
          </a:p>
        </p:txBody>
      </p:sp>
      <p:sp>
        <p:nvSpPr>
          <p:cNvPr id="176" name="Google Shape;176;p7"/>
          <p:cNvSpPr/>
          <p:nvPr/>
        </p:nvSpPr>
        <p:spPr>
          <a:xfrm>
            <a:off x="2492896" y="6719403"/>
            <a:ext cx="652598"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連絡先</a:t>
            </a:r>
            <a:endParaRPr sz="1000" b="0" i="0" u="none" strike="noStrike" cap="none">
              <a:solidFill>
                <a:schemeClr val="lt1"/>
              </a:solidFill>
              <a:latin typeface="Meiryo"/>
              <a:ea typeface="Meiryo"/>
              <a:cs typeface="Meiryo"/>
              <a:sym typeface="Meiryo"/>
            </a:endParaRPr>
          </a:p>
        </p:txBody>
      </p:sp>
      <p:sp>
        <p:nvSpPr>
          <p:cNvPr id="177" name="Google Shape;177;p7"/>
          <p:cNvSpPr txBox="1"/>
          <p:nvPr/>
        </p:nvSpPr>
        <p:spPr>
          <a:xfrm>
            <a:off x="0" y="8858484"/>
            <a:ext cx="2900153"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ja-JP" sz="800" b="0" i="0" u="none" strike="noStrike" cap="none">
                <a:solidFill>
                  <a:srgbClr val="7F7F7F"/>
                </a:solidFill>
                <a:latin typeface="Arial"/>
                <a:ea typeface="Arial"/>
                <a:cs typeface="Arial"/>
                <a:sym typeface="Arial"/>
              </a:rPr>
              <a:t>2015 Copyright© NIHONKEIEI Tax Co. All rights reserved.</a:t>
            </a:r>
            <a:endParaRPr sz="800" b="0" i="0" u="none" strike="noStrike" cap="none">
              <a:solidFill>
                <a:srgbClr val="7F7F7F"/>
              </a:solidFill>
              <a:latin typeface="Meiryo"/>
              <a:ea typeface="Meiryo"/>
              <a:cs typeface="Meiryo"/>
              <a:sym typeface="Meiryo"/>
            </a:endParaRPr>
          </a:p>
        </p:txBody>
      </p:sp>
      <p:sp>
        <p:nvSpPr>
          <p:cNvPr id="178" name="Google Shape;178;p7"/>
          <p:cNvSpPr txBox="1"/>
          <p:nvPr/>
        </p:nvSpPr>
        <p:spPr>
          <a:xfrm>
            <a:off x="4653136" y="683568"/>
            <a:ext cx="1601274" cy="262943"/>
          </a:xfrm>
          <a:prstGeom prst="rect">
            <a:avLst/>
          </a:prstGeom>
          <a:solidFill>
            <a:srgbClr val="93B3D7"/>
          </a:solidFill>
          <a:ln>
            <a:noFill/>
          </a:ln>
        </p:spPr>
        <p:txBody>
          <a:bodyPr spcFirstLastPara="1" wrap="square" lIns="91425" tIns="72000" rIns="91425" bIns="360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診療所の税務・財務</a:t>
            </a:r>
            <a:endParaRPr sz="1000" b="0" i="0" u="none" strike="noStrike" cap="none">
              <a:solidFill>
                <a:schemeClr val="lt1"/>
              </a:solidFill>
              <a:latin typeface="Meiryo"/>
              <a:ea typeface="Meiryo"/>
              <a:cs typeface="Meiryo"/>
              <a:sym typeface="Meiryo"/>
            </a:endParaRPr>
          </a:p>
        </p:txBody>
      </p:sp>
      <p:sp>
        <p:nvSpPr>
          <p:cNvPr id="179" name="Google Shape;179;p7"/>
          <p:cNvSpPr txBox="1"/>
          <p:nvPr/>
        </p:nvSpPr>
        <p:spPr>
          <a:xfrm>
            <a:off x="2079030" y="7211819"/>
            <a:ext cx="4175380" cy="170812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［大阪本社］   〒561-8510　大阪府豊中市寺内2-13-3　</a:t>
            </a:r>
            <a:endParaRPr sz="1050" b="0" i="0" u="none" strike="noStrike" cap="none" dirty="0">
              <a:solidFill>
                <a:srgbClr val="538CD5"/>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a:t>
            </a:r>
            <a:r>
              <a:rPr lang="ja-JP" sz="1400" b="0" i="0" u="none" strike="noStrike" cap="none" dirty="0">
                <a:solidFill>
                  <a:srgbClr val="538CD5"/>
                </a:solidFill>
                <a:latin typeface="Meiryo"/>
                <a:ea typeface="Meiryo"/>
                <a:cs typeface="Meiryo"/>
                <a:sym typeface="Meiryo"/>
              </a:rPr>
              <a:t>06-6868-1351</a:t>
            </a:r>
            <a:r>
              <a:rPr lang="ja-JP" sz="1050" b="0" i="0" u="none" strike="noStrike" cap="none" dirty="0">
                <a:solidFill>
                  <a:srgbClr val="538CD5"/>
                </a:solidFill>
                <a:latin typeface="Meiryo"/>
                <a:ea typeface="Meiryo"/>
                <a:cs typeface="Meiryo"/>
                <a:sym typeface="Meiryo"/>
              </a:rPr>
              <a:t>（担当：</a:t>
            </a:r>
            <a:r>
              <a:rPr lang="ja-JP" altLang="en-US" sz="1050" dirty="0">
                <a:solidFill>
                  <a:srgbClr val="538CD5"/>
                </a:solidFill>
                <a:latin typeface="Meiryo"/>
                <a:ea typeface="Meiryo"/>
                <a:cs typeface="Meiryo"/>
                <a:sym typeface="Meiryo"/>
              </a:rPr>
              <a:t>野口</a:t>
            </a:r>
            <a:r>
              <a:rPr lang="ja-JP" sz="1050" b="0" i="0" u="none" strike="noStrike" cap="none" dirty="0">
                <a:solidFill>
                  <a:srgbClr val="538CD5"/>
                </a:solidFill>
                <a:latin typeface="Meiryo"/>
                <a:ea typeface="Meiryo"/>
                <a:cs typeface="Meiryo"/>
                <a:sym typeface="Meiryo"/>
              </a:rPr>
              <a:t>）</a:t>
            </a:r>
            <a:endParaRPr sz="1050" b="0" i="0" u="none" strike="noStrike" cap="none" dirty="0">
              <a:solidFill>
                <a:srgbClr val="538CD5"/>
              </a:solidFill>
              <a:latin typeface="Meiryo"/>
              <a:ea typeface="Meiryo"/>
              <a:cs typeface="Meiryo"/>
              <a:sym typeface="Meiryo"/>
            </a:endParaRPr>
          </a:p>
          <a:p>
            <a:pPr marL="0" marR="0" lvl="0" indent="0" algn="l"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［東京事務所］〒140-0002　東京都品川区東品川2-2-20</a:t>
            </a:r>
            <a:endParaRPr dirty="0"/>
          </a:p>
          <a:p>
            <a:pPr marL="0" marR="0" lvl="0" indent="0" algn="l" rtl="0">
              <a:lnSpc>
                <a:spcPct val="150000"/>
              </a:lnSpc>
              <a:spcBef>
                <a:spcPts val="0"/>
              </a:spcBef>
              <a:spcAft>
                <a:spcPts val="0"/>
              </a:spcAft>
              <a:buNone/>
            </a:pPr>
            <a:r>
              <a:rPr lang="ja-JP" sz="1050" b="0" i="0" u="none" strike="noStrike" cap="none" dirty="0">
                <a:solidFill>
                  <a:srgbClr val="538CD5"/>
                </a:solidFill>
                <a:latin typeface="Meiryo"/>
                <a:ea typeface="Meiryo"/>
                <a:cs typeface="Meiryo"/>
                <a:sym typeface="Meiryo"/>
              </a:rPr>
              <a:t>　　　　　　　　　　　　　　天王洲オーシャンスクエア22F</a:t>
            </a:r>
            <a:endParaRPr dirty="0"/>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a:t>
            </a:r>
            <a:r>
              <a:rPr lang="ja-JP" sz="1400" b="0" i="0" u="none" strike="noStrike" cap="none" dirty="0">
                <a:solidFill>
                  <a:srgbClr val="538CD5"/>
                </a:solidFill>
                <a:latin typeface="Meiryo"/>
                <a:ea typeface="Meiryo"/>
                <a:cs typeface="Meiryo"/>
                <a:sym typeface="Meiryo"/>
              </a:rPr>
              <a:t>03-5781-0760</a:t>
            </a:r>
            <a:r>
              <a:rPr lang="ja-JP" sz="1050" b="0" i="0" u="none" strike="noStrike" cap="none" dirty="0">
                <a:solidFill>
                  <a:srgbClr val="538CD5"/>
                </a:solidFill>
                <a:latin typeface="Meiryo"/>
                <a:ea typeface="Meiryo"/>
                <a:cs typeface="Meiryo"/>
                <a:sym typeface="Meiryo"/>
              </a:rPr>
              <a:t>（担当：三浦）</a:t>
            </a:r>
            <a:endParaRPr sz="1050" b="0" i="0" u="none" strike="noStrike" cap="none" dirty="0">
              <a:solidFill>
                <a:srgbClr val="000000"/>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（平日9:00～17:30）</a:t>
            </a:r>
            <a:endParaRPr sz="1050" b="0" i="0" u="none" strike="noStrike" cap="none" dirty="0">
              <a:solidFill>
                <a:srgbClr val="538CD5"/>
              </a:solidFill>
              <a:latin typeface="Meiryo"/>
              <a:ea typeface="Meiryo"/>
              <a:cs typeface="Meiryo"/>
              <a:sym typeface="Meiryo"/>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8"/>
          <p:cNvSpPr txBox="1"/>
          <p:nvPr/>
        </p:nvSpPr>
        <p:spPr>
          <a:xfrm>
            <a:off x="494590" y="940605"/>
            <a:ext cx="5904740" cy="967099"/>
          </a:xfrm>
          <a:prstGeom prst="rect">
            <a:avLst/>
          </a:prstGeom>
          <a:noFill/>
          <a:ln>
            <a:noFill/>
          </a:ln>
        </p:spPr>
        <p:txBody>
          <a:bodyPr spcFirstLastPara="1" wrap="square" lIns="0" tIns="52150" rIns="0" bIns="5215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1" i="0" u="none" strike="noStrike" cap="none">
                <a:solidFill>
                  <a:srgbClr val="366092"/>
                </a:solidFill>
                <a:latin typeface="Meiryo"/>
                <a:ea typeface="Meiryo"/>
                <a:cs typeface="Meiryo"/>
                <a:sym typeface="Meiryo"/>
              </a:rPr>
              <a:t>持分あり医療法人の</a:t>
            </a:r>
            <a:endParaRPr sz="2800" b="1" i="0" u="none" strike="noStrike" cap="none">
              <a:solidFill>
                <a:srgbClr val="366092"/>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800"/>
              <a:buFont typeface="Arial"/>
              <a:buNone/>
            </a:pPr>
            <a:r>
              <a:rPr lang="ja-JP" sz="2800" b="1" i="0" u="none" strike="noStrike" cap="none">
                <a:solidFill>
                  <a:srgbClr val="366092"/>
                </a:solidFill>
                <a:latin typeface="Meiryo"/>
                <a:ea typeface="Meiryo"/>
                <a:cs typeface="Meiryo"/>
                <a:sym typeface="Meiryo"/>
              </a:rPr>
              <a:t>後継者への出資金承継をサポート</a:t>
            </a:r>
            <a:endParaRPr sz="2800" b="1" i="0" u="none" strike="noStrike" cap="none">
              <a:solidFill>
                <a:srgbClr val="366092"/>
              </a:solidFill>
              <a:latin typeface="Meiryo"/>
              <a:ea typeface="Meiryo"/>
              <a:cs typeface="Meiryo"/>
              <a:sym typeface="Meiryo"/>
            </a:endParaRPr>
          </a:p>
        </p:txBody>
      </p:sp>
      <p:sp>
        <p:nvSpPr>
          <p:cNvPr id="186" name="Google Shape;186;p8"/>
          <p:cNvSpPr txBox="1"/>
          <p:nvPr/>
        </p:nvSpPr>
        <p:spPr>
          <a:xfrm>
            <a:off x="513665" y="2663590"/>
            <a:ext cx="5579632" cy="3967671"/>
          </a:xfrm>
          <a:prstGeom prst="rect">
            <a:avLst/>
          </a:prstGeom>
          <a:noFill/>
          <a:ln>
            <a:noFill/>
          </a:ln>
        </p:spPr>
        <p:txBody>
          <a:bodyPr spcFirstLastPara="1" wrap="square" lIns="91425" tIns="45700" rIns="91425" bIns="45700" anchor="t" anchorCtr="0">
            <a:noAutofit/>
          </a:bodyPr>
          <a:lstStyle/>
          <a:p>
            <a:pPr marL="180975" marR="0" lvl="0" indent="-180975" algn="l" rtl="0">
              <a:lnSpc>
                <a:spcPct val="120000"/>
              </a:lnSpc>
              <a:spcBef>
                <a:spcPts val="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事業承継をする段階になって、初めて出資金の評価額が高額になっていることを知った。</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友人のドクターは、すでに早くに医療法人の出資金を娘さんに贈与したと言っている。</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認定医療法人や持分のない医療法人など、承継方法に選択肢はないのだろうか。</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出資金対策が必要だとは分かっているが、後継者がまだ決まらないので手が打てない。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持分のある医療法人の場合、次の代もその次の代も事業承継に悩むことになるのか。</a:t>
            </a:r>
            <a:endParaRPr sz="1000" b="0"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「医療法人の出資金承継」についての、私たちの考え方</a:t>
            </a: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rgbClr val="595959"/>
              </a:buClr>
              <a:buSzPts val="1050"/>
              <a:buFont typeface="Arial"/>
              <a:buNone/>
            </a:pPr>
            <a:r>
              <a:rPr lang="ja-JP" sz="1050" b="1" i="0" u="none" strike="noStrike" cap="none">
                <a:solidFill>
                  <a:srgbClr val="595959"/>
                </a:solidFill>
                <a:latin typeface="Meiryo"/>
                <a:ea typeface="Meiryo"/>
                <a:cs typeface="Meiryo"/>
                <a:sym typeface="Meiryo"/>
              </a:rPr>
              <a:t>最適なタイミングで適切な対策を打ち、承継をスムーズに実現する。</a:t>
            </a:r>
            <a:endParaRPr sz="1050" b="0" i="0" u="none" strike="noStrike" cap="none">
              <a:solidFill>
                <a:srgbClr val="595959"/>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p:txBody>
      </p:sp>
      <p:sp>
        <p:nvSpPr>
          <p:cNvPr id="187" name="Google Shape;187;p8"/>
          <p:cNvSpPr/>
          <p:nvPr/>
        </p:nvSpPr>
        <p:spPr>
          <a:xfrm>
            <a:off x="620688" y="2264648"/>
            <a:ext cx="1494250"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よくあるご相談内容</a:t>
            </a:r>
            <a:endParaRPr sz="1000" b="0" i="0" u="none" strike="noStrike" cap="none">
              <a:solidFill>
                <a:schemeClr val="lt1"/>
              </a:solidFill>
              <a:latin typeface="Meiryo"/>
              <a:ea typeface="Meiryo"/>
              <a:cs typeface="Meiryo"/>
              <a:sym typeface="Meiryo"/>
            </a:endParaRPr>
          </a:p>
        </p:txBody>
      </p:sp>
      <p:sp>
        <p:nvSpPr>
          <p:cNvPr id="188" name="Google Shape;188;p8"/>
          <p:cNvSpPr/>
          <p:nvPr/>
        </p:nvSpPr>
        <p:spPr>
          <a:xfrm>
            <a:off x="620689" y="4788024"/>
            <a:ext cx="5472608" cy="1512168"/>
          </a:xfrm>
          <a:prstGeom prst="rect">
            <a:avLst/>
          </a:prstGeom>
          <a:solidFill>
            <a:srgbClr val="DAE5F1"/>
          </a:solidFill>
          <a:ln>
            <a:noFill/>
          </a:ln>
        </p:spPr>
        <p:txBody>
          <a:bodyPr spcFirstLastPara="1" wrap="square" lIns="91425" tIns="45700" rIns="91425" bIns="45700" anchor="ctr" anchorCtr="0">
            <a:noAutofit/>
          </a:bodyPr>
          <a:lstStyle/>
          <a:p>
            <a:pPr marL="171450" marR="0" lvl="0" indent="-171450" algn="l" rtl="0">
              <a:lnSpc>
                <a:spcPct val="120000"/>
              </a:lnSpc>
              <a:spcBef>
                <a:spcPts val="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持分のある医療法人の出資金は、一定のルールに従ってその評価額が計算されます。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財産になるというご認識がなく、お子さんが成長し事業承継を考える頃になって、初めて出資金が高額になっていることに気づき、対策に苦慮されるケースも見受けられます。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しかし最適なタイミングで適切な対策を打てば、出資金の承継はスムーズに実現できるものです。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後継者が決まっている場合はもちろん、決まっていない場合でも、お客様の状況に合わせてどのような対策が考えられるか、プランニングします。</a:t>
            </a:r>
            <a:endParaRPr sz="1000" b="0" i="0" u="none" strike="noStrike" cap="none">
              <a:solidFill>
                <a:srgbClr val="7F7F7F"/>
              </a:solidFill>
              <a:latin typeface="Meiryo"/>
              <a:ea typeface="Meiryo"/>
              <a:cs typeface="Meiryo"/>
              <a:sym typeface="Meiryo"/>
            </a:endParaRPr>
          </a:p>
        </p:txBody>
      </p:sp>
      <p:sp>
        <p:nvSpPr>
          <p:cNvPr id="189" name="Google Shape;189;p8"/>
          <p:cNvSpPr/>
          <p:nvPr/>
        </p:nvSpPr>
        <p:spPr>
          <a:xfrm>
            <a:off x="638606" y="6732240"/>
            <a:ext cx="1782282"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私たちのお役立ちポイント</a:t>
            </a:r>
            <a:endParaRPr sz="1000" b="0" i="0" u="none" strike="noStrike" cap="none">
              <a:solidFill>
                <a:schemeClr val="lt1"/>
              </a:solidFill>
              <a:latin typeface="Meiryo"/>
              <a:ea typeface="Meiryo"/>
              <a:cs typeface="Meiryo"/>
              <a:sym typeface="Meiryo"/>
            </a:endParaRPr>
          </a:p>
        </p:txBody>
      </p:sp>
      <p:sp>
        <p:nvSpPr>
          <p:cNvPr id="190" name="Google Shape;190;p8"/>
          <p:cNvSpPr txBox="1"/>
          <p:nvPr/>
        </p:nvSpPr>
        <p:spPr>
          <a:xfrm>
            <a:off x="607257" y="7103401"/>
            <a:ext cx="5486040" cy="943335"/>
          </a:xfrm>
          <a:prstGeom prst="rect">
            <a:avLst/>
          </a:prstGeom>
          <a:noFill/>
          <a:ln>
            <a:noFill/>
          </a:ln>
        </p:spPr>
        <p:txBody>
          <a:bodyPr spcFirstLastPara="1" wrap="square" lIns="91425" tIns="45700" rIns="91425" bIns="45700" anchor="t" anchorCtr="0">
            <a:spAutoFit/>
          </a:bodyPr>
          <a:lstStyle/>
          <a:p>
            <a:pPr marL="180975" marR="0" lvl="0" indent="-180975" algn="l" rtl="0">
              <a:lnSpc>
                <a:spcPct val="120000"/>
              </a:lnSpc>
              <a:spcBef>
                <a:spcPts val="0"/>
              </a:spcBef>
              <a:spcAft>
                <a:spcPts val="0"/>
              </a:spcAft>
              <a:buClr>
                <a:srgbClr val="538CD5"/>
              </a:buClr>
              <a:buSzPts val="1100"/>
              <a:buFont typeface="Noto Sans Symbols"/>
              <a:buChar char="✔"/>
            </a:pPr>
            <a:r>
              <a:rPr lang="ja-JP" sz="1100" b="1" i="0" u="none" strike="noStrike" cap="none">
                <a:solidFill>
                  <a:srgbClr val="538CD5"/>
                </a:solidFill>
                <a:latin typeface="Meiryo"/>
                <a:ea typeface="Meiryo"/>
                <a:cs typeface="Meiryo"/>
                <a:sym typeface="Meiryo"/>
              </a:rPr>
              <a:t>持分のある医療法人で資産が増加傾向にある場合、早い段階で事業承継対策を考えておかれることをお勧めします。</a:t>
            </a:r>
            <a:endParaRPr sz="1100" b="1" i="0" u="none" strike="noStrike" cap="none">
              <a:solidFill>
                <a:srgbClr val="538CD5"/>
              </a:solidFill>
              <a:latin typeface="Meiryo"/>
              <a:ea typeface="Meiryo"/>
              <a:cs typeface="Meiryo"/>
              <a:sym typeface="Meiryo"/>
            </a:endParaRPr>
          </a:p>
          <a:p>
            <a:pPr marL="180975" marR="0" lvl="0" indent="-180975" algn="l" rtl="0">
              <a:lnSpc>
                <a:spcPct val="120000"/>
              </a:lnSpc>
              <a:spcBef>
                <a:spcPts val="300"/>
              </a:spcBef>
              <a:spcAft>
                <a:spcPts val="0"/>
              </a:spcAft>
              <a:buClr>
                <a:srgbClr val="538CD5"/>
              </a:buClr>
              <a:buSzPts val="1100"/>
              <a:buFont typeface="Noto Sans Symbols"/>
              <a:buChar char="✔"/>
            </a:pPr>
            <a:r>
              <a:rPr lang="ja-JP" sz="1100" b="1" i="0" u="none" strike="noStrike" cap="none">
                <a:solidFill>
                  <a:srgbClr val="538CD5"/>
                </a:solidFill>
                <a:latin typeface="Meiryo"/>
                <a:ea typeface="Meiryo"/>
                <a:cs typeface="Meiryo"/>
                <a:sym typeface="Meiryo"/>
              </a:rPr>
              <a:t>すでに内部留保が膨らみ、出資金の評価額が高額になっていると予測される場合、先の世代まで考えた事業承継プランをご提案できます。</a:t>
            </a:r>
            <a:endParaRPr sz="1100" b="1" i="0" u="none" strike="noStrike" cap="none">
              <a:solidFill>
                <a:srgbClr val="538CD5"/>
              </a:solidFill>
              <a:latin typeface="Meiryo"/>
              <a:ea typeface="Meiryo"/>
              <a:cs typeface="Meiryo"/>
              <a:sym typeface="Meiryo"/>
            </a:endParaRPr>
          </a:p>
        </p:txBody>
      </p:sp>
      <p:sp>
        <p:nvSpPr>
          <p:cNvPr id="191" name="Google Shape;191;p8"/>
          <p:cNvSpPr txBox="1"/>
          <p:nvPr/>
        </p:nvSpPr>
        <p:spPr>
          <a:xfrm>
            <a:off x="0" y="8858484"/>
            <a:ext cx="2900153"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ja-JP" sz="800" b="0" i="0" u="none" strike="noStrike" cap="none">
                <a:solidFill>
                  <a:srgbClr val="7F7F7F"/>
                </a:solidFill>
                <a:latin typeface="Arial"/>
                <a:ea typeface="Arial"/>
                <a:cs typeface="Arial"/>
                <a:sym typeface="Arial"/>
              </a:rPr>
              <a:t>2015 Copyright© NIHONKEIEI Tax Co. All rights reserved.</a:t>
            </a:r>
            <a:endParaRPr sz="800" b="0" i="0" u="none" strike="noStrike" cap="none">
              <a:solidFill>
                <a:srgbClr val="7F7F7F"/>
              </a:solidFill>
              <a:latin typeface="Meiryo"/>
              <a:ea typeface="Meiryo"/>
              <a:cs typeface="Meiryo"/>
              <a:sym typeface="Meiryo"/>
            </a:endParaRPr>
          </a:p>
        </p:txBody>
      </p:sp>
      <p:sp>
        <p:nvSpPr>
          <p:cNvPr id="192" name="Google Shape;192;p8"/>
          <p:cNvSpPr/>
          <p:nvPr/>
        </p:nvSpPr>
        <p:spPr>
          <a:xfrm>
            <a:off x="476672" y="395536"/>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chemeClr val="lt1"/>
              </a:solidFill>
              <a:latin typeface="Calibri"/>
              <a:ea typeface="Calibri"/>
              <a:cs typeface="Calibri"/>
              <a:sym typeface="Calibri"/>
            </a:endParaRPr>
          </a:p>
        </p:txBody>
      </p:sp>
      <p:sp>
        <p:nvSpPr>
          <p:cNvPr id="193" name="Google Shape;193;p8"/>
          <p:cNvSpPr txBox="1"/>
          <p:nvPr/>
        </p:nvSpPr>
        <p:spPr>
          <a:xfrm>
            <a:off x="828396" y="403596"/>
            <a:ext cx="2721272" cy="345219"/>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7F7F7F"/>
                </a:solidFill>
                <a:latin typeface="Meiryo"/>
                <a:ea typeface="Meiryo"/>
                <a:cs typeface="Meiryo"/>
                <a:sym typeface="Meiryo"/>
              </a:rPr>
              <a:t>出資金承継支援</a:t>
            </a:r>
            <a:endParaRPr sz="1400" b="1" i="0" u="none" strike="noStrike" cap="none">
              <a:solidFill>
                <a:srgbClr val="7F7F7F"/>
              </a:solidFill>
              <a:latin typeface="Meiryo"/>
              <a:ea typeface="Meiryo"/>
              <a:cs typeface="Meiryo"/>
              <a:sym typeface="Meiryo"/>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199" name="Google Shape;199;p9"/>
          <p:cNvGraphicFramePr/>
          <p:nvPr/>
        </p:nvGraphicFramePr>
        <p:xfrm>
          <a:off x="594792" y="1611862"/>
          <a:ext cx="5623550" cy="3536250"/>
        </p:xfrm>
        <a:graphic>
          <a:graphicData uri="http://schemas.openxmlformats.org/drawingml/2006/table">
            <a:tbl>
              <a:tblPr>
                <a:noFill/>
                <a:tableStyleId>{B35AD8DF-36D4-45B5-B94E-0A3CF39191EF}</a:tableStyleId>
              </a:tblPr>
              <a:tblGrid>
                <a:gridCol w="506400">
                  <a:extLst>
                    <a:ext uri="{9D8B030D-6E8A-4147-A177-3AD203B41FA5}">
                      <a16:colId xmlns:a16="http://schemas.microsoft.com/office/drawing/2014/main" xmlns="" val="20000"/>
                    </a:ext>
                  </a:extLst>
                </a:gridCol>
                <a:gridCol w="1446825">
                  <a:extLst>
                    <a:ext uri="{9D8B030D-6E8A-4147-A177-3AD203B41FA5}">
                      <a16:colId xmlns:a16="http://schemas.microsoft.com/office/drawing/2014/main" xmlns="" val="20001"/>
                    </a:ext>
                  </a:extLst>
                </a:gridCol>
                <a:gridCol w="3670325">
                  <a:extLst>
                    <a:ext uri="{9D8B030D-6E8A-4147-A177-3AD203B41FA5}">
                      <a16:colId xmlns:a16="http://schemas.microsoft.com/office/drawing/2014/main" xmlns="" val="20002"/>
                    </a:ext>
                  </a:extLst>
                </a:gridCol>
              </a:tblGrid>
              <a:tr h="499325">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Phase</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テーマ</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内容</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r h="735675">
                <a:tc>
                  <a:txBody>
                    <a:bodyPr/>
                    <a:lstStyle/>
                    <a:p>
                      <a:pPr marL="0" marR="0" lvl="0" indent="0" algn="ctr" rtl="0">
                        <a:lnSpc>
                          <a:spcPct val="100000"/>
                        </a:lnSpc>
                        <a:spcBef>
                          <a:spcPts val="0"/>
                        </a:spcBef>
                        <a:spcAft>
                          <a:spcPts val="0"/>
                        </a:spcAft>
                        <a:buClr>
                          <a:srgbClr val="000000"/>
                        </a:buClr>
                        <a:buSzPts val="1400"/>
                        <a:buFont typeface="Arial"/>
                        <a:buNone/>
                      </a:pPr>
                      <a:r>
                        <a:rPr lang="ja-JP" sz="1400" b="0" i="0" u="none" strike="noStrike" cap="none">
                          <a:latin typeface="Calibri"/>
                          <a:ea typeface="Calibri"/>
                          <a:cs typeface="Calibri"/>
                          <a:sym typeface="Calibri"/>
                        </a:rPr>
                        <a:t>1</a:t>
                      </a:r>
                      <a:endParaRPr sz="140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医療法人の承継についてのヒアリング</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医療法人の承継について、状況やお考えをヒアリングします。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829900">
                <a:tc>
                  <a:txBody>
                    <a:bodyPr/>
                    <a:lstStyle/>
                    <a:p>
                      <a:pPr marL="0" marR="0" lvl="0" indent="0" algn="ctr" rtl="0">
                        <a:lnSpc>
                          <a:spcPct val="100000"/>
                        </a:lnSpc>
                        <a:spcBef>
                          <a:spcPts val="0"/>
                        </a:spcBef>
                        <a:spcAft>
                          <a:spcPts val="0"/>
                        </a:spcAft>
                        <a:buClr>
                          <a:srgbClr val="000000"/>
                        </a:buClr>
                        <a:buSzPts val="1400"/>
                        <a:buFont typeface="Arial"/>
                        <a:buNone/>
                      </a:pPr>
                      <a:r>
                        <a:rPr lang="ja-JP" sz="1400" b="0" i="0" u="none" strike="noStrike" cap="none">
                          <a:latin typeface="Calibri"/>
                          <a:ea typeface="Calibri"/>
                          <a:cs typeface="Calibri"/>
                          <a:sym typeface="Calibri"/>
                        </a:rPr>
                        <a:t>2</a:t>
                      </a:r>
                      <a:endParaRPr sz="140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医療法人出資金の評価と評価要因のご説明</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決算書や関連不動産の資料などをお預かりし、医療法人の出資金を評価し報告します。報告にあたっては、どの要因が評価額に影響を与えているかをご説明します。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r h="735675">
                <a:tc>
                  <a:txBody>
                    <a:bodyPr/>
                    <a:lstStyle/>
                    <a:p>
                      <a:pPr marL="0" marR="0" lvl="0" indent="0" algn="ctr" rtl="0">
                        <a:lnSpc>
                          <a:spcPct val="100000"/>
                        </a:lnSpc>
                        <a:spcBef>
                          <a:spcPts val="0"/>
                        </a:spcBef>
                        <a:spcAft>
                          <a:spcPts val="0"/>
                        </a:spcAft>
                        <a:buClr>
                          <a:srgbClr val="000000"/>
                        </a:buClr>
                        <a:buSzPts val="1400"/>
                        <a:buFont typeface="Arial"/>
                        <a:buNone/>
                      </a:pPr>
                      <a:r>
                        <a:rPr lang="ja-JP" sz="1400" b="0" i="0" u="none" strike="noStrike" cap="none">
                          <a:latin typeface="Calibri"/>
                          <a:ea typeface="Calibri"/>
                          <a:cs typeface="Calibri"/>
                          <a:sym typeface="Calibri"/>
                        </a:rPr>
                        <a:t>3</a:t>
                      </a:r>
                      <a:endParaRPr sz="140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出資金の承継プランのご提案</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持分のあるまま出資金を承継する場合や、持分のない医療法人に移行する場合など、複数の選択肢と最適と思われるプランをご提案します。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3"/>
                  </a:ext>
                </a:extLst>
              </a:tr>
              <a:tr h="735675">
                <a:tc>
                  <a:txBody>
                    <a:bodyPr/>
                    <a:lstStyle/>
                    <a:p>
                      <a:pPr marL="0" marR="0" lvl="0" indent="0" algn="ctr" rtl="0">
                        <a:lnSpc>
                          <a:spcPct val="100000"/>
                        </a:lnSpc>
                        <a:spcBef>
                          <a:spcPts val="0"/>
                        </a:spcBef>
                        <a:spcAft>
                          <a:spcPts val="0"/>
                        </a:spcAft>
                        <a:buClr>
                          <a:srgbClr val="000000"/>
                        </a:buClr>
                        <a:buSzPts val="1400"/>
                        <a:buFont typeface="Arial"/>
                        <a:buNone/>
                      </a:pPr>
                      <a:r>
                        <a:rPr lang="ja-JP" sz="1400" b="0" i="0" u="none" strike="noStrike" cap="none">
                          <a:latin typeface="Calibri"/>
                          <a:ea typeface="Calibri"/>
                          <a:cs typeface="Calibri"/>
                          <a:sym typeface="Calibri"/>
                        </a:rPr>
                        <a:t>4</a:t>
                      </a:r>
                      <a:endParaRPr sz="140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プランの実行支援</a:t>
                      </a:r>
                      <a:endParaRPr sz="1400" u="none" strike="noStrike" cap="none"/>
                    </a:p>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（継続サポート）</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承継プランの実行を支援し、対策が中長期にわたる場合には、継続的なサポートをさせていただきます。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4"/>
                  </a:ext>
                </a:extLst>
              </a:tr>
            </a:tbl>
          </a:graphicData>
        </a:graphic>
      </p:graphicFrame>
      <p:sp>
        <p:nvSpPr>
          <p:cNvPr id="200" name="Google Shape;200;p9"/>
          <p:cNvSpPr/>
          <p:nvPr/>
        </p:nvSpPr>
        <p:spPr>
          <a:xfrm>
            <a:off x="638606" y="827584"/>
            <a:ext cx="1782282"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ご提案サービスの概要</a:t>
            </a:r>
            <a:endParaRPr sz="1000" b="0" i="0" u="none" strike="noStrike" cap="none">
              <a:solidFill>
                <a:schemeClr val="lt1"/>
              </a:solidFill>
              <a:latin typeface="Meiryo"/>
              <a:ea typeface="Meiryo"/>
              <a:cs typeface="Meiryo"/>
              <a:sym typeface="Meiryo"/>
            </a:endParaRPr>
          </a:p>
        </p:txBody>
      </p:sp>
      <p:pic>
        <p:nvPicPr>
          <p:cNvPr id="201" name="Google Shape;201;p9" descr="\\Flsve04\広報室\共有資料\日本経営のマーケティング\キャラクター\提案するシンイチ.jpg"/>
          <p:cNvPicPr preferRelativeResize="0"/>
          <p:nvPr/>
        </p:nvPicPr>
        <p:blipFill rotWithShape="1">
          <a:blip r:embed="rId3">
            <a:alphaModFix/>
          </a:blip>
          <a:srcRect/>
          <a:stretch/>
        </p:blipFill>
        <p:spPr>
          <a:xfrm>
            <a:off x="659736" y="6012160"/>
            <a:ext cx="1041072" cy="1205949"/>
          </a:xfrm>
          <a:prstGeom prst="rect">
            <a:avLst/>
          </a:prstGeom>
          <a:noFill/>
          <a:ln>
            <a:noFill/>
          </a:ln>
        </p:spPr>
      </p:pic>
      <p:sp>
        <p:nvSpPr>
          <p:cNvPr id="202" name="Google Shape;202;p9"/>
          <p:cNvSpPr txBox="1"/>
          <p:nvPr/>
        </p:nvSpPr>
        <p:spPr>
          <a:xfrm>
            <a:off x="473788" y="7299216"/>
            <a:ext cx="1515052" cy="7848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出資金承継のためにどのような選択肢が最適か、お客様の個別事情に応じたご提案をさせて頂きます。</a:t>
            </a:r>
            <a:endParaRPr sz="1000" b="0" i="0" u="none" strike="noStrike" cap="none">
              <a:solidFill>
                <a:schemeClr val="dk1"/>
              </a:solidFill>
              <a:latin typeface="Meiryo"/>
              <a:ea typeface="Meiryo"/>
              <a:cs typeface="Meiryo"/>
              <a:sym typeface="Meiryo"/>
            </a:endParaRPr>
          </a:p>
        </p:txBody>
      </p:sp>
      <p:sp>
        <p:nvSpPr>
          <p:cNvPr id="203" name="Google Shape;203;p9"/>
          <p:cNvSpPr txBox="1"/>
          <p:nvPr/>
        </p:nvSpPr>
        <p:spPr>
          <a:xfrm>
            <a:off x="2282467" y="5938978"/>
            <a:ext cx="3877242"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後継者への出資金承継のご提案は、</a:t>
            </a:r>
            <a:endParaRPr sz="1800" b="0" i="0" u="none" strike="noStrike" cap="none">
              <a:solidFill>
                <a:srgbClr val="538CD5"/>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お気軽にお問い合わせください。</a:t>
            </a:r>
            <a:endParaRPr sz="1800" b="0" i="0" u="none" strike="noStrike" cap="none">
              <a:solidFill>
                <a:srgbClr val="538CD5"/>
              </a:solidFill>
              <a:latin typeface="Meiryo"/>
              <a:ea typeface="Meiryo"/>
              <a:cs typeface="Meiryo"/>
              <a:sym typeface="Meiryo"/>
            </a:endParaRPr>
          </a:p>
        </p:txBody>
      </p:sp>
      <p:sp>
        <p:nvSpPr>
          <p:cNvPr id="204" name="Google Shape;204;p9"/>
          <p:cNvSpPr txBox="1"/>
          <p:nvPr/>
        </p:nvSpPr>
        <p:spPr>
          <a:xfrm>
            <a:off x="3134682" y="6663313"/>
            <a:ext cx="3180924" cy="33470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chemeClr val="dk2"/>
                </a:solidFill>
                <a:latin typeface="Meiryo"/>
                <a:ea typeface="Meiryo"/>
                <a:cs typeface="Meiryo"/>
                <a:sym typeface="Meiryo"/>
              </a:rPr>
              <a:t>日本経営グループ　日本経営ウィル 税理士法人</a:t>
            </a:r>
            <a:endParaRPr sz="1200" b="0" i="0" u="none" strike="noStrike" cap="none">
              <a:solidFill>
                <a:schemeClr val="dk2"/>
              </a:solidFill>
              <a:latin typeface="Meiryo"/>
              <a:ea typeface="Meiryo"/>
              <a:cs typeface="Meiryo"/>
              <a:sym typeface="Meiryo"/>
            </a:endParaRPr>
          </a:p>
        </p:txBody>
      </p:sp>
      <p:sp>
        <p:nvSpPr>
          <p:cNvPr id="205" name="Google Shape;205;p9"/>
          <p:cNvSpPr/>
          <p:nvPr/>
        </p:nvSpPr>
        <p:spPr>
          <a:xfrm>
            <a:off x="2492896" y="6695576"/>
            <a:ext cx="652598"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連絡先</a:t>
            </a:r>
            <a:endParaRPr sz="1000" b="0" i="0" u="none" strike="noStrike" cap="none">
              <a:solidFill>
                <a:schemeClr val="lt1"/>
              </a:solidFill>
              <a:latin typeface="Meiryo"/>
              <a:ea typeface="Meiryo"/>
              <a:cs typeface="Meiryo"/>
              <a:sym typeface="Meiryo"/>
            </a:endParaRPr>
          </a:p>
        </p:txBody>
      </p:sp>
      <p:sp>
        <p:nvSpPr>
          <p:cNvPr id="206" name="Google Shape;206;p9"/>
          <p:cNvSpPr txBox="1"/>
          <p:nvPr/>
        </p:nvSpPr>
        <p:spPr>
          <a:xfrm>
            <a:off x="4725144" y="636649"/>
            <a:ext cx="1601274" cy="262943"/>
          </a:xfrm>
          <a:prstGeom prst="rect">
            <a:avLst/>
          </a:prstGeom>
          <a:solidFill>
            <a:srgbClr val="93B3D7"/>
          </a:solidFill>
          <a:ln>
            <a:noFill/>
          </a:ln>
        </p:spPr>
        <p:txBody>
          <a:bodyPr spcFirstLastPara="1" wrap="square" lIns="91425" tIns="72000" rIns="91425" bIns="360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診療所の税務・会計</a:t>
            </a:r>
            <a:endParaRPr sz="1000" b="0" i="0" u="none" strike="noStrike" cap="none">
              <a:solidFill>
                <a:schemeClr val="lt1"/>
              </a:solidFill>
              <a:latin typeface="Meiryo"/>
              <a:ea typeface="Meiryo"/>
              <a:cs typeface="Meiryo"/>
              <a:sym typeface="Meiryo"/>
            </a:endParaRPr>
          </a:p>
        </p:txBody>
      </p:sp>
      <p:sp>
        <p:nvSpPr>
          <p:cNvPr id="207" name="Google Shape;207;p9"/>
          <p:cNvSpPr txBox="1"/>
          <p:nvPr/>
        </p:nvSpPr>
        <p:spPr>
          <a:xfrm>
            <a:off x="2151038" y="7108287"/>
            <a:ext cx="4175380" cy="170812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［大阪本社］   〒561-8510　大阪府豊中市寺内2-13-3　</a:t>
            </a:r>
            <a:endParaRPr sz="1050" b="0" i="0" u="none" strike="noStrike" cap="none" dirty="0">
              <a:solidFill>
                <a:srgbClr val="538CD5"/>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a:t>
            </a:r>
            <a:r>
              <a:rPr lang="ja-JP" sz="1400" b="0" i="0" u="none" strike="noStrike" cap="none" dirty="0">
                <a:solidFill>
                  <a:srgbClr val="538CD5"/>
                </a:solidFill>
                <a:latin typeface="Meiryo"/>
                <a:ea typeface="Meiryo"/>
                <a:cs typeface="Meiryo"/>
                <a:sym typeface="Meiryo"/>
              </a:rPr>
              <a:t>06-6868-1351</a:t>
            </a:r>
            <a:r>
              <a:rPr lang="ja-JP" sz="1050" b="0" i="0" u="none" strike="noStrike" cap="none" dirty="0">
                <a:solidFill>
                  <a:srgbClr val="538CD5"/>
                </a:solidFill>
                <a:latin typeface="Meiryo"/>
                <a:ea typeface="Meiryo"/>
                <a:cs typeface="Meiryo"/>
                <a:sym typeface="Meiryo"/>
              </a:rPr>
              <a:t>（担当：</a:t>
            </a:r>
            <a:r>
              <a:rPr lang="ja-JP" altLang="en-US" sz="1050" dirty="0">
                <a:solidFill>
                  <a:srgbClr val="538CD5"/>
                </a:solidFill>
                <a:latin typeface="Meiryo"/>
                <a:ea typeface="Meiryo"/>
                <a:cs typeface="Meiryo"/>
                <a:sym typeface="Meiryo"/>
              </a:rPr>
              <a:t>緒方</a:t>
            </a:r>
            <a:r>
              <a:rPr lang="ja-JP" sz="1050" b="0" i="0" u="none" strike="noStrike" cap="none" dirty="0">
                <a:solidFill>
                  <a:srgbClr val="538CD5"/>
                </a:solidFill>
                <a:latin typeface="Meiryo"/>
                <a:ea typeface="Meiryo"/>
                <a:cs typeface="Meiryo"/>
                <a:sym typeface="Meiryo"/>
              </a:rPr>
              <a:t>）</a:t>
            </a:r>
            <a:endParaRPr sz="1050" b="0" i="0" u="none" strike="noStrike" cap="none" dirty="0">
              <a:solidFill>
                <a:srgbClr val="538CD5"/>
              </a:solidFill>
              <a:latin typeface="Meiryo"/>
              <a:ea typeface="Meiryo"/>
              <a:cs typeface="Meiryo"/>
              <a:sym typeface="Meiryo"/>
            </a:endParaRPr>
          </a:p>
          <a:p>
            <a:pPr marL="0" marR="0" lvl="0" indent="0" algn="l"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［東京事務所］〒140-0002　東京都品川区東品川2-2-20</a:t>
            </a:r>
            <a:endParaRPr dirty="0"/>
          </a:p>
          <a:p>
            <a:pPr marL="0" marR="0" lvl="0" indent="0" algn="l" rtl="0">
              <a:lnSpc>
                <a:spcPct val="150000"/>
              </a:lnSpc>
              <a:spcBef>
                <a:spcPts val="0"/>
              </a:spcBef>
              <a:spcAft>
                <a:spcPts val="0"/>
              </a:spcAft>
              <a:buNone/>
            </a:pPr>
            <a:r>
              <a:rPr lang="ja-JP" sz="1050" b="0" i="0" u="none" strike="noStrike" cap="none" dirty="0">
                <a:solidFill>
                  <a:srgbClr val="538CD5"/>
                </a:solidFill>
                <a:latin typeface="Meiryo"/>
                <a:ea typeface="Meiryo"/>
                <a:cs typeface="Meiryo"/>
                <a:sym typeface="Meiryo"/>
              </a:rPr>
              <a:t>　　　　　　　　　　　　　　天王洲オーシャンスクエア22F</a:t>
            </a:r>
            <a:endParaRPr dirty="0"/>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a:t>
            </a:r>
            <a:r>
              <a:rPr lang="ja-JP" sz="1400" b="0" i="0" u="none" strike="noStrike" cap="none" dirty="0">
                <a:solidFill>
                  <a:srgbClr val="538CD5"/>
                </a:solidFill>
                <a:latin typeface="Meiryo"/>
                <a:ea typeface="Meiryo"/>
                <a:cs typeface="Meiryo"/>
                <a:sym typeface="Meiryo"/>
              </a:rPr>
              <a:t>03-5781-0760</a:t>
            </a:r>
            <a:r>
              <a:rPr lang="ja-JP" sz="1050" b="0" i="0" u="none" strike="noStrike" cap="none" dirty="0">
                <a:solidFill>
                  <a:srgbClr val="538CD5"/>
                </a:solidFill>
                <a:latin typeface="Meiryo"/>
                <a:ea typeface="Meiryo"/>
                <a:cs typeface="Meiryo"/>
                <a:sym typeface="Meiryo"/>
              </a:rPr>
              <a:t>（担当：三浦）</a:t>
            </a:r>
            <a:endParaRPr sz="1050" b="0" i="0" u="none" strike="noStrike" cap="none" dirty="0">
              <a:solidFill>
                <a:srgbClr val="000000"/>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（平日9:00～17:30）</a:t>
            </a:r>
            <a:endParaRPr sz="1050" b="0" i="0" u="none" strike="noStrike" cap="none" dirty="0">
              <a:solidFill>
                <a:srgbClr val="538CD5"/>
              </a:solidFill>
              <a:latin typeface="Meiryo"/>
              <a:ea typeface="Meiryo"/>
              <a:cs typeface="Meiryo"/>
              <a:sym typeface="Meiryo"/>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0"/>
          <p:cNvSpPr txBox="1"/>
          <p:nvPr/>
        </p:nvSpPr>
        <p:spPr>
          <a:xfrm>
            <a:off x="494590" y="940605"/>
            <a:ext cx="5904740" cy="967099"/>
          </a:xfrm>
          <a:prstGeom prst="rect">
            <a:avLst/>
          </a:prstGeom>
          <a:noFill/>
          <a:ln>
            <a:noFill/>
          </a:ln>
        </p:spPr>
        <p:txBody>
          <a:bodyPr spcFirstLastPara="1" wrap="square" lIns="0" tIns="52150" rIns="0" bIns="5215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1" i="0" u="none" strike="noStrike" cap="none">
                <a:solidFill>
                  <a:srgbClr val="366092"/>
                </a:solidFill>
                <a:latin typeface="Meiryo"/>
                <a:ea typeface="Meiryo"/>
                <a:cs typeface="Meiryo"/>
                <a:sym typeface="Meiryo"/>
              </a:rPr>
              <a:t>グループ内に法人を有する場合の</a:t>
            </a:r>
            <a:endParaRPr sz="2800" b="1" i="0" u="none" strike="noStrike" cap="none">
              <a:solidFill>
                <a:srgbClr val="366092"/>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800"/>
              <a:buFont typeface="Arial"/>
              <a:buNone/>
            </a:pPr>
            <a:r>
              <a:rPr lang="ja-JP" sz="2800" b="1" i="0" u="none" strike="noStrike" cap="none">
                <a:solidFill>
                  <a:srgbClr val="366092"/>
                </a:solidFill>
                <a:latin typeface="Meiryo"/>
                <a:ea typeface="Meiryo"/>
                <a:cs typeface="Meiryo"/>
                <a:sym typeface="Meiryo"/>
              </a:rPr>
              <a:t>全体最適・再編をサポート</a:t>
            </a:r>
            <a:endParaRPr sz="2800" b="1" i="0" u="none" strike="noStrike" cap="none">
              <a:solidFill>
                <a:srgbClr val="366092"/>
              </a:solidFill>
              <a:latin typeface="Meiryo"/>
              <a:ea typeface="Meiryo"/>
              <a:cs typeface="Meiryo"/>
              <a:sym typeface="Meiryo"/>
            </a:endParaRPr>
          </a:p>
        </p:txBody>
      </p:sp>
      <p:sp>
        <p:nvSpPr>
          <p:cNvPr id="214" name="Google Shape;214;p10"/>
          <p:cNvSpPr txBox="1"/>
          <p:nvPr/>
        </p:nvSpPr>
        <p:spPr>
          <a:xfrm>
            <a:off x="513665" y="2663591"/>
            <a:ext cx="5579632" cy="2268449"/>
          </a:xfrm>
          <a:prstGeom prst="rect">
            <a:avLst/>
          </a:prstGeom>
          <a:noFill/>
          <a:ln>
            <a:noFill/>
          </a:ln>
        </p:spPr>
        <p:txBody>
          <a:bodyPr spcFirstLastPara="1" wrap="square" lIns="91425" tIns="45700" rIns="91425" bIns="45700" anchor="t" anchorCtr="0">
            <a:noAutofit/>
          </a:bodyPr>
          <a:lstStyle/>
          <a:p>
            <a:pPr marL="180975" marR="0" lvl="0" indent="-180975" algn="l" rtl="0">
              <a:lnSpc>
                <a:spcPct val="120000"/>
              </a:lnSpc>
              <a:spcBef>
                <a:spcPts val="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消費税の増税により、ＭＳ法人の税負担が増えているように思う。</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ＭＳ法人を解散したという話をよく聞くが、私の場合も解散したほうがいいのだろうか。</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平成27年から相続税も改正され、相続税の負担がどれだけ増えるのか不安がある。</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グループ全体の取引が複雑で、財産や資金の流れを正確に把握できていない。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消費税や相続税について、グループ全体を俯瞰して最適な形になっているだろうか。</a:t>
            </a:r>
            <a:endParaRPr sz="1000" b="0"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「グループ全体の最適化」についての、私たちの考え方</a:t>
            </a: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rgbClr val="595959"/>
              </a:buClr>
              <a:buSzPts val="1050"/>
              <a:buFont typeface="Arial"/>
              <a:buNone/>
            </a:pPr>
            <a:r>
              <a:rPr lang="ja-JP" sz="1050" b="1" i="0" u="none" strike="noStrike" cap="none">
                <a:solidFill>
                  <a:srgbClr val="595959"/>
                </a:solidFill>
                <a:latin typeface="Meiryo"/>
                <a:ea typeface="Meiryo"/>
                <a:cs typeface="Meiryo"/>
                <a:sym typeface="Meiryo"/>
              </a:rPr>
              <a:t>医療法人・ＭＳ法人・個人の所有・資金・取引を全体最適化する。</a:t>
            </a:r>
            <a:endParaRPr sz="1050" b="0" i="0" u="none" strike="noStrike" cap="none">
              <a:solidFill>
                <a:srgbClr val="595959"/>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p:txBody>
      </p:sp>
      <p:sp>
        <p:nvSpPr>
          <p:cNvPr id="215" name="Google Shape;215;p10"/>
          <p:cNvSpPr/>
          <p:nvPr/>
        </p:nvSpPr>
        <p:spPr>
          <a:xfrm>
            <a:off x="620688" y="2264648"/>
            <a:ext cx="1494250"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よくあるご相談内容</a:t>
            </a:r>
            <a:endParaRPr sz="1000" b="0" i="0" u="none" strike="noStrike" cap="none">
              <a:solidFill>
                <a:schemeClr val="lt1"/>
              </a:solidFill>
              <a:latin typeface="Meiryo"/>
              <a:ea typeface="Meiryo"/>
              <a:cs typeface="Meiryo"/>
              <a:sym typeface="Meiryo"/>
            </a:endParaRPr>
          </a:p>
        </p:txBody>
      </p:sp>
      <p:sp>
        <p:nvSpPr>
          <p:cNvPr id="216" name="Google Shape;216;p10"/>
          <p:cNvSpPr/>
          <p:nvPr/>
        </p:nvSpPr>
        <p:spPr>
          <a:xfrm>
            <a:off x="620689" y="4788024"/>
            <a:ext cx="5472608" cy="1512168"/>
          </a:xfrm>
          <a:prstGeom prst="rect">
            <a:avLst/>
          </a:prstGeom>
          <a:solidFill>
            <a:srgbClr val="DAE5F1"/>
          </a:solidFill>
          <a:ln>
            <a:noFill/>
          </a:ln>
        </p:spPr>
        <p:txBody>
          <a:bodyPr spcFirstLastPara="1" wrap="square" lIns="91425" tIns="45700" rIns="91425" bIns="45700" anchor="ctr" anchorCtr="0">
            <a:noAutofit/>
          </a:bodyPr>
          <a:lstStyle/>
          <a:p>
            <a:pPr marL="171450" marR="0" lvl="0" indent="-171450" algn="l" rtl="0">
              <a:lnSpc>
                <a:spcPct val="120000"/>
              </a:lnSpc>
              <a:spcBef>
                <a:spcPts val="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診療所が医業に専念できるように設立されてきたのが、いわゆるＭＳ法人です。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ＭＳ法人とのグループ内取引にも消費税が課せられている場合、消費税率のアップによって税負担が増えているケースもあります。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しかし、ＭＳ法人は診療所の不動産を所有していたり、これまでの内部留保が蓄積されていることも少なくありません。</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単に消費税だけを見て判断するのではなく、改正後の相続税なども踏まえて全体最適となるように、財産・取引形態の見直しを進める必要があります。</a:t>
            </a:r>
            <a:endParaRPr sz="1000" b="0" i="0" u="none" strike="noStrike" cap="none">
              <a:solidFill>
                <a:srgbClr val="7F7F7F"/>
              </a:solidFill>
              <a:latin typeface="Meiryo"/>
              <a:ea typeface="Meiryo"/>
              <a:cs typeface="Meiryo"/>
              <a:sym typeface="Meiryo"/>
            </a:endParaRPr>
          </a:p>
        </p:txBody>
      </p:sp>
      <p:sp>
        <p:nvSpPr>
          <p:cNvPr id="217" name="Google Shape;217;p10"/>
          <p:cNvSpPr/>
          <p:nvPr/>
        </p:nvSpPr>
        <p:spPr>
          <a:xfrm>
            <a:off x="638606" y="6785896"/>
            <a:ext cx="1782282"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私たちのお役立ちポイント</a:t>
            </a:r>
            <a:endParaRPr sz="1000" b="0" i="0" u="none" strike="noStrike" cap="none">
              <a:solidFill>
                <a:schemeClr val="lt1"/>
              </a:solidFill>
              <a:latin typeface="Meiryo"/>
              <a:ea typeface="Meiryo"/>
              <a:cs typeface="Meiryo"/>
              <a:sym typeface="Meiryo"/>
            </a:endParaRPr>
          </a:p>
        </p:txBody>
      </p:sp>
      <p:sp>
        <p:nvSpPr>
          <p:cNvPr id="218" name="Google Shape;218;p10"/>
          <p:cNvSpPr txBox="1"/>
          <p:nvPr/>
        </p:nvSpPr>
        <p:spPr>
          <a:xfrm>
            <a:off x="607257" y="7157057"/>
            <a:ext cx="5486040" cy="943335"/>
          </a:xfrm>
          <a:prstGeom prst="rect">
            <a:avLst/>
          </a:prstGeom>
          <a:noFill/>
          <a:ln>
            <a:noFill/>
          </a:ln>
        </p:spPr>
        <p:txBody>
          <a:bodyPr spcFirstLastPara="1" wrap="square" lIns="91425" tIns="45700" rIns="91425" bIns="45700" anchor="t" anchorCtr="0">
            <a:spAutoFit/>
          </a:bodyPr>
          <a:lstStyle/>
          <a:p>
            <a:pPr marL="180975" marR="0" lvl="0" indent="-180975" algn="l" rtl="0">
              <a:lnSpc>
                <a:spcPct val="120000"/>
              </a:lnSpc>
              <a:spcBef>
                <a:spcPts val="0"/>
              </a:spcBef>
              <a:spcAft>
                <a:spcPts val="0"/>
              </a:spcAft>
              <a:buClr>
                <a:srgbClr val="538CD5"/>
              </a:buClr>
              <a:buSzPts val="1100"/>
              <a:buFont typeface="Noto Sans Symbols"/>
              <a:buChar char="✔"/>
            </a:pPr>
            <a:r>
              <a:rPr lang="ja-JP" sz="1100" b="1" i="0" u="none" strike="noStrike" cap="none">
                <a:solidFill>
                  <a:srgbClr val="538CD5"/>
                </a:solidFill>
                <a:latin typeface="Meiryo"/>
                <a:ea typeface="Meiryo"/>
                <a:cs typeface="Meiryo"/>
                <a:sym typeface="Meiryo"/>
              </a:rPr>
              <a:t>ＭＳ法人と医療法人がある場合、消費税・相続税も視野に入れて全体最適化のプランニングが必要です。</a:t>
            </a:r>
            <a:endParaRPr sz="1100" b="1" i="0" u="none" strike="noStrike" cap="none">
              <a:solidFill>
                <a:srgbClr val="538CD5"/>
              </a:solidFill>
              <a:latin typeface="Meiryo"/>
              <a:ea typeface="Meiryo"/>
              <a:cs typeface="Meiryo"/>
              <a:sym typeface="Meiryo"/>
            </a:endParaRPr>
          </a:p>
          <a:p>
            <a:pPr marL="180975" marR="0" lvl="0" indent="-180975" algn="l" rtl="0">
              <a:lnSpc>
                <a:spcPct val="120000"/>
              </a:lnSpc>
              <a:spcBef>
                <a:spcPts val="300"/>
              </a:spcBef>
              <a:spcAft>
                <a:spcPts val="0"/>
              </a:spcAft>
              <a:buClr>
                <a:srgbClr val="538CD5"/>
              </a:buClr>
              <a:buSzPts val="1100"/>
              <a:buFont typeface="Noto Sans Symbols"/>
              <a:buChar char="✔"/>
            </a:pPr>
            <a:r>
              <a:rPr lang="ja-JP" sz="1100" b="1" i="0" u="none" strike="noStrike" cap="none">
                <a:solidFill>
                  <a:srgbClr val="538CD5"/>
                </a:solidFill>
                <a:latin typeface="Meiryo"/>
                <a:ea typeface="Meiryo"/>
                <a:cs typeface="Meiryo"/>
                <a:sym typeface="Meiryo"/>
              </a:rPr>
              <a:t>医療法人・ＭＳ法人・個人で不動産・金融資産を所有している場合、その所有形態・取引形態が最適になっていない場合があります。</a:t>
            </a:r>
            <a:endParaRPr sz="1100" b="1" i="0" u="none" strike="noStrike" cap="none">
              <a:solidFill>
                <a:srgbClr val="538CD5"/>
              </a:solidFill>
              <a:latin typeface="Meiryo"/>
              <a:ea typeface="Meiryo"/>
              <a:cs typeface="Meiryo"/>
              <a:sym typeface="Meiryo"/>
            </a:endParaRPr>
          </a:p>
        </p:txBody>
      </p:sp>
      <p:sp>
        <p:nvSpPr>
          <p:cNvPr id="219" name="Google Shape;219;p10"/>
          <p:cNvSpPr/>
          <p:nvPr/>
        </p:nvSpPr>
        <p:spPr>
          <a:xfrm>
            <a:off x="476672" y="395536"/>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chemeClr val="lt1"/>
              </a:solidFill>
              <a:latin typeface="Calibri"/>
              <a:ea typeface="Calibri"/>
              <a:cs typeface="Calibri"/>
              <a:sym typeface="Calibri"/>
            </a:endParaRPr>
          </a:p>
        </p:txBody>
      </p:sp>
      <p:sp>
        <p:nvSpPr>
          <p:cNvPr id="220" name="Google Shape;220;p10"/>
          <p:cNvSpPr txBox="1"/>
          <p:nvPr/>
        </p:nvSpPr>
        <p:spPr>
          <a:xfrm>
            <a:off x="828396" y="403596"/>
            <a:ext cx="2721272" cy="345219"/>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7F7F7F"/>
                </a:solidFill>
                <a:latin typeface="Meiryo"/>
                <a:ea typeface="Meiryo"/>
                <a:cs typeface="Meiryo"/>
                <a:sym typeface="Meiryo"/>
              </a:rPr>
              <a:t>組織再編</a:t>
            </a:r>
            <a:endParaRPr sz="1400" b="1" i="0" u="none" strike="noStrike" cap="none">
              <a:solidFill>
                <a:srgbClr val="7F7F7F"/>
              </a:solidFill>
              <a:latin typeface="Meiryo"/>
              <a:ea typeface="Meiryo"/>
              <a:cs typeface="Meiryo"/>
              <a:sym typeface="Meiryo"/>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1"/>
          <p:cNvSpPr txBox="1"/>
          <p:nvPr/>
        </p:nvSpPr>
        <p:spPr>
          <a:xfrm>
            <a:off x="513665" y="1211428"/>
            <a:ext cx="570465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595959"/>
              </a:buClr>
              <a:buSzPts val="1050"/>
              <a:buFont typeface="Arial"/>
              <a:buNone/>
            </a:pPr>
            <a:r>
              <a:rPr lang="ja-JP" sz="1050" b="1" i="0" u="none" strike="noStrike" cap="none">
                <a:solidFill>
                  <a:srgbClr val="595959"/>
                </a:solidFill>
                <a:latin typeface="Meiryo"/>
                <a:ea typeface="Meiryo"/>
                <a:cs typeface="Meiryo"/>
                <a:sym typeface="Meiryo"/>
              </a:rPr>
              <a:t>お客様の現状が全体最適となっているかどうか、ご提案いたします。</a:t>
            </a:r>
            <a:endParaRPr sz="1050" b="1" i="0" u="none" strike="noStrike" cap="none">
              <a:solidFill>
                <a:srgbClr val="595959"/>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00"/>
              <a:buFont typeface="Arial"/>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0"/>
              </a:spcBef>
              <a:spcAft>
                <a:spcPts val="0"/>
              </a:spcAft>
              <a:buClr>
                <a:schemeClr val="dk1"/>
              </a:buClr>
              <a:buSzPts val="1600"/>
              <a:buFont typeface="Arial"/>
              <a:buNone/>
            </a:pPr>
            <a:endParaRPr sz="1600" b="0" i="0" u="none" strike="noStrike" cap="none">
              <a:solidFill>
                <a:srgbClr val="000000"/>
              </a:solidFill>
              <a:latin typeface="Meiryo"/>
              <a:ea typeface="Meiryo"/>
              <a:cs typeface="Meiryo"/>
              <a:sym typeface="Meiryo"/>
            </a:endParaRPr>
          </a:p>
        </p:txBody>
      </p:sp>
      <p:graphicFrame>
        <p:nvGraphicFramePr>
          <p:cNvPr id="227" name="Google Shape;227;p11"/>
          <p:cNvGraphicFramePr/>
          <p:nvPr/>
        </p:nvGraphicFramePr>
        <p:xfrm>
          <a:off x="594792" y="1611862"/>
          <a:ext cx="5623550" cy="3608200"/>
        </p:xfrm>
        <a:graphic>
          <a:graphicData uri="http://schemas.openxmlformats.org/drawingml/2006/table">
            <a:tbl>
              <a:tblPr>
                <a:noFill/>
                <a:tableStyleId>{B35AD8DF-36D4-45B5-B94E-0A3CF39191EF}</a:tableStyleId>
              </a:tblPr>
              <a:tblGrid>
                <a:gridCol w="506400">
                  <a:extLst>
                    <a:ext uri="{9D8B030D-6E8A-4147-A177-3AD203B41FA5}">
                      <a16:colId xmlns:a16="http://schemas.microsoft.com/office/drawing/2014/main" xmlns="" val="20000"/>
                    </a:ext>
                  </a:extLst>
                </a:gridCol>
                <a:gridCol w="1446825">
                  <a:extLst>
                    <a:ext uri="{9D8B030D-6E8A-4147-A177-3AD203B41FA5}">
                      <a16:colId xmlns:a16="http://schemas.microsoft.com/office/drawing/2014/main" xmlns="" val="20001"/>
                    </a:ext>
                  </a:extLst>
                </a:gridCol>
                <a:gridCol w="3670325">
                  <a:extLst>
                    <a:ext uri="{9D8B030D-6E8A-4147-A177-3AD203B41FA5}">
                      <a16:colId xmlns:a16="http://schemas.microsoft.com/office/drawing/2014/main" xmlns="" val="20002"/>
                    </a:ext>
                  </a:extLst>
                </a:gridCol>
              </a:tblGrid>
              <a:tr h="5950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Phase</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テーマ</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内容</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r h="753300">
                <a:tc>
                  <a:txBody>
                    <a:bodyPr/>
                    <a:lstStyle/>
                    <a:p>
                      <a:pPr marL="0" marR="0" lvl="0" indent="0" algn="ctr" rtl="0">
                        <a:lnSpc>
                          <a:spcPct val="100000"/>
                        </a:lnSpc>
                        <a:spcBef>
                          <a:spcPts val="0"/>
                        </a:spcBef>
                        <a:spcAft>
                          <a:spcPts val="0"/>
                        </a:spcAft>
                        <a:buClr>
                          <a:srgbClr val="000000"/>
                        </a:buClr>
                        <a:buSzPts val="1400"/>
                        <a:buFont typeface="Arial"/>
                        <a:buNone/>
                      </a:pPr>
                      <a:r>
                        <a:rPr lang="ja-JP" sz="1400" b="0" i="0" u="none" strike="noStrike" cap="none">
                          <a:latin typeface="Calibri"/>
                          <a:ea typeface="Calibri"/>
                          <a:cs typeface="Calibri"/>
                          <a:sym typeface="Calibri"/>
                        </a:rPr>
                        <a:t>1</a:t>
                      </a:r>
                      <a:endParaRPr sz="140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グループの財産・取引についてのヒアリング</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クリニック・MS法人などグループ全体の財産や取引についてヒアリングを行い、問題と感じられている点を確認します。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753300">
                <a:tc>
                  <a:txBody>
                    <a:bodyPr/>
                    <a:lstStyle/>
                    <a:p>
                      <a:pPr marL="0" marR="0" lvl="0" indent="0" algn="ctr" rtl="0">
                        <a:lnSpc>
                          <a:spcPct val="100000"/>
                        </a:lnSpc>
                        <a:spcBef>
                          <a:spcPts val="0"/>
                        </a:spcBef>
                        <a:spcAft>
                          <a:spcPts val="0"/>
                        </a:spcAft>
                        <a:buClr>
                          <a:srgbClr val="000000"/>
                        </a:buClr>
                        <a:buSzPts val="1400"/>
                        <a:buFont typeface="Arial"/>
                        <a:buNone/>
                      </a:pPr>
                      <a:r>
                        <a:rPr lang="ja-JP" sz="1400" b="0" i="0" u="none" strike="noStrike" cap="none">
                          <a:latin typeface="Calibri"/>
                          <a:ea typeface="Calibri"/>
                          <a:cs typeface="Calibri"/>
                          <a:sym typeface="Calibri"/>
                        </a:rPr>
                        <a:t>2</a:t>
                      </a:r>
                      <a:endParaRPr sz="140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財産・資金・取引形態の整理</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財産の所有や資金の流れ、取引形態などを整理し、グループ全体の状況を可視化します。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r h="753300">
                <a:tc>
                  <a:txBody>
                    <a:bodyPr/>
                    <a:lstStyle/>
                    <a:p>
                      <a:pPr marL="0" marR="0" lvl="0" indent="0" algn="ctr" rtl="0">
                        <a:lnSpc>
                          <a:spcPct val="100000"/>
                        </a:lnSpc>
                        <a:spcBef>
                          <a:spcPts val="0"/>
                        </a:spcBef>
                        <a:spcAft>
                          <a:spcPts val="0"/>
                        </a:spcAft>
                        <a:buClr>
                          <a:srgbClr val="000000"/>
                        </a:buClr>
                        <a:buSzPts val="1400"/>
                        <a:buFont typeface="Arial"/>
                        <a:buNone/>
                      </a:pPr>
                      <a:r>
                        <a:rPr lang="ja-JP" sz="1400" b="0" i="0" u="none" strike="noStrike" cap="none">
                          <a:latin typeface="Calibri"/>
                          <a:ea typeface="Calibri"/>
                          <a:cs typeface="Calibri"/>
                          <a:sym typeface="Calibri"/>
                        </a:rPr>
                        <a:t>3</a:t>
                      </a:r>
                      <a:endParaRPr sz="140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全体最適のためのプランニング</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グループを俯瞰し、改善課題の整理・全体最適のための効果的な対策などをご提案します。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3"/>
                  </a:ext>
                </a:extLst>
              </a:tr>
              <a:tr h="753300">
                <a:tc>
                  <a:txBody>
                    <a:bodyPr/>
                    <a:lstStyle/>
                    <a:p>
                      <a:pPr marL="0" marR="0" lvl="0" indent="0" algn="ctr" rtl="0">
                        <a:lnSpc>
                          <a:spcPct val="100000"/>
                        </a:lnSpc>
                        <a:spcBef>
                          <a:spcPts val="0"/>
                        </a:spcBef>
                        <a:spcAft>
                          <a:spcPts val="0"/>
                        </a:spcAft>
                        <a:buClr>
                          <a:srgbClr val="000000"/>
                        </a:buClr>
                        <a:buSzPts val="1400"/>
                        <a:buFont typeface="Arial"/>
                        <a:buNone/>
                      </a:pPr>
                      <a:r>
                        <a:rPr lang="ja-JP" sz="1400" b="0" i="0" u="none" strike="noStrike" cap="none">
                          <a:latin typeface="Calibri"/>
                          <a:ea typeface="Calibri"/>
                          <a:cs typeface="Calibri"/>
                          <a:sym typeface="Calibri"/>
                        </a:rPr>
                        <a:t>4</a:t>
                      </a:r>
                      <a:endParaRPr sz="140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プランの実行支援</a:t>
                      </a:r>
                      <a:endParaRPr sz="1000" b="0" i="0" u="none" strike="noStrike" cap="none">
                        <a:latin typeface="Meiryo"/>
                        <a:ea typeface="Meiryo"/>
                        <a:cs typeface="Meiryo"/>
                        <a:sym typeface="Meiryo"/>
                      </a:endParaRPr>
                    </a:p>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（継続サポート）</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プランの実行を支援し、対策が中長期にわたるなどの場合には計画に沿って継続的にサポートします。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4"/>
                  </a:ext>
                </a:extLst>
              </a:tr>
            </a:tbl>
          </a:graphicData>
        </a:graphic>
      </p:graphicFrame>
      <p:sp>
        <p:nvSpPr>
          <p:cNvPr id="228" name="Google Shape;228;p11"/>
          <p:cNvSpPr/>
          <p:nvPr/>
        </p:nvSpPr>
        <p:spPr>
          <a:xfrm>
            <a:off x="638606" y="827584"/>
            <a:ext cx="1782282"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ご提案サービスの概要</a:t>
            </a:r>
            <a:endParaRPr sz="1000" b="0" i="0" u="none" strike="noStrike" cap="none">
              <a:solidFill>
                <a:schemeClr val="lt1"/>
              </a:solidFill>
              <a:latin typeface="Meiryo"/>
              <a:ea typeface="Meiryo"/>
              <a:cs typeface="Meiryo"/>
              <a:sym typeface="Meiryo"/>
            </a:endParaRPr>
          </a:p>
        </p:txBody>
      </p:sp>
      <p:pic>
        <p:nvPicPr>
          <p:cNvPr id="229" name="Google Shape;229;p11" descr="\\Flsve04\広報室\共有資料\日本経営のマーケティング\キャラクター\提案するシンイチ.jpg"/>
          <p:cNvPicPr preferRelativeResize="0"/>
          <p:nvPr/>
        </p:nvPicPr>
        <p:blipFill rotWithShape="1">
          <a:blip r:embed="rId3">
            <a:alphaModFix/>
          </a:blip>
          <a:srcRect/>
          <a:stretch/>
        </p:blipFill>
        <p:spPr>
          <a:xfrm>
            <a:off x="659736" y="6012160"/>
            <a:ext cx="1041072" cy="1205949"/>
          </a:xfrm>
          <a:prstGeom prst="rect">
            <a:avLst/>
          </a:prstGeom>
          <a:noFill/>
          <a:ln>
            <a:noFill/>
          </a:ln>
        </p:spPr>
      </p:pic>
      <p:sp>
        <p:nvSpPr>
          <p:cNvPr id="230" name="Google Shape;230;p11"/>
          <p:cNvSpPr txBox="1"/>
          <p:nvPr/>
        </p:nvSpPr>
        <p:spPr>
          <a:xfrm>
            <a:off x="473788" y="7299216"/>
            <a:ext cx="1515052" cy="7848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個人や医療法人の資産状況、MS法人の状態など、個々の事情を十分に検討し、全体最適となるプランニングをご提案します。</a:t>
            </a:r>
            <a:endParaRPr sz="900" b="0" i="0" u="none" strike="noStrike" cap="none">
              <a:solidFill>
                <a:schemeClr val="dk1"/>
              </a:solidFill>
              <a:latin typeface="Meiryo"/>
              <a:ea typeface="Meiryo"/>
              <a:cs typeface="Meiryo"/>
              <a:sym typeface="Meiryo"/>
            </a:endParaRPr>
          </a:p>
        </p:txBody>
      </p:sp>
      <p:sp>
        <p:nvSpPr>
          <p:cNvPr id="231" name="Google Shape;231;p11"/>
          <p:cNvSpPr txBox="1"/>
          <p:nvPr/>
        </p:nvSpPr>
        <p:spPr>
          <a:xfrm>
            <a:off x="2282467" y="5867360"/>
            <a:ext cx="3877242"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グループ全体の最適化のご提案は、</a:t>
            </a:r>
            <a:endParaRPr sz="1800" b="0" i="0" u="none" strike="noStrike" cap="none">
              <a:solidFill>
                <a:srgbClr val="538CD5"/>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お気軽にお問い合わせください。</a:t>
            </a:r>
            <a:endParaRPr sz="1800" b="0" i="0" u="none" strike="noStrike" cap="none">
              <a:solidFill>
                <a:srgbClr val="538CD5"/>
              </a:solidFill>
              <a:latin typeface="Meiryo"/>
              <a:ea typeface="Meiryo"/>
              <a:cs typeface="Meiryo"/>
              <a:sym typeface="Meiryo"/>
            </a:endParaRPr>
          </a:p>
        </p:txBody>
      </p:sp>
      <p:sp>
        <p:nvSpPr>
          <p:cNvPr id="232" name="Google Shape;232;p11"/>
          <p:cNvSpPr txBox="1"/>
          <p:nvPr/>
        </p:nvSpPr>
        <p:spPr>
          <a:xfrm>
            <a:off x="3145494" y="6582871"/>
            <a:ext cx="3252932" cy="33470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chemeClr val="dk2"/>
                </a:solidFill>
                <a:latin typeface="Meiryo"/>
                <a:ea typeface="Meiryo"/>
                <a:cs typeface="Meiryo"/>
                <a:sym typeface="Meiryo"/>
              </a:rPr>
              <a:t>日本経営グループ　日本経営ウィル 税理士法人</a:t>
            </a:r>
            <a:endParaRPr sz="1200" b="0" i="0" u="none" strike="noStrike" cap="none">
              <a:solidFill>
                <a:schemeClr val="dk2"/>
              </a:solidFill>
              <a:latin typeface="Meiryo"/>
              <a:ea typeface="Meiryo"/>
              <a:cs typeface="Meiryo"/>
              <a:sym typeface="Meiryo"/>
            </a:endParaRPr>
          </a:p>
        </p:txBody>
      </p:sp>
      <p:sp>
        <p:nvSpPr>
          <p:cNvPr id="233" name="Google Shape;233;p11"/>
          <p:cNvSpPr/>
          <p:nvPr/>
        </p:nvSpPr>
        <p:spPr>
          <a:xfrm>
            <a:off x="2492896" y="6615134"/>
            <a:ext cx="652598"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連絡先</a:t>
            </a:r>
            <a:endParaRPr sz="1000" b="0" i="0" u="none" strike="noStrike" cap="none">
              <a:solidFill>
                <a:schemeClr val="lt1"/>
              </a:solidFill>
              <a:latin typeface="Meiryo"/>
              <a:ea typeface="Meiryo"/>
              <a:cs typeface="Meiryo"/>
              <a:sym typeface="Meiryo"/>
            </a:endParaRPr>
          </a:p>
        </p:txBody>
      </p:sp>
      <p:sp>
        <p:nvSpPr>
          <p:cNvPr id="234" name="Google Shape;234;p11"/>
          <p:cNvSpPr txBox="1"/>
          <p:nvPr/>
        </p:nvSpPr>
        <p:spPr>
          <a:xfrm>
            <a:off x="4797152" y="467544"/>
            <a:ext cx="1601274" cy="262943"/>
          </a:xfrm>
          <a:prstGeom prst="rect">
            <a:avLst/>
          </a:prstGeom>
          <a:solidFill>
            <a:srgbClr val="93B3D7"/>
          </a:solidFill>
          <a:ln>
            <a:noFill/>
          </a:ln>
        </p:spPr>
        <p:txBody>
          <a:bodyPr spcFirstLastPara="1" wrap="square" lIns="91425" tIns="72000" rIns="91425" bIns="360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診療所の税務・法務</a:t>
            </a:r>
            <a:endParaRPr sz="1000" b="0" i="0" u="none" strike="noStrike" cap="none">
              <a:solidFill>
                <a:schemeClr val="lt1"/>
              </a:solidFill>
              <a:latin typeface="Meiryo"/>
              <a:ea typeface="Meiryo"/>
              <a:cs typeface="Meiryo"/>
              <a:sym typeface="Meiryo"/>
            </a:endParaRPr>
          </a:p>
        </p:txBody>
      </p:sp>
      <p:sp>
        <p:nvSpPr>
          <p:cNvPr id="235" name="Google Shape;235;p11"/>
          <p:cNvSpPr txBox="1"/>
          <p:nvPr/>
        </p:nvSpPr>
        <p:spPr>
          <a:xfrm>
            <a:off x="2133398" y="7022440"/>
            <a:ext cx="4175380" cy="170812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［大阪本社］   〒561-8510　大阪府豊中市寺内2-13-3　</a:t>
            </a:r>
            <a:endParaRPr sz="1050" b="0" i="0" u="none" strike="noStrike" cap="none" dirty="0">
              <a:solidFill>
                <a:srgbClr val="538CD5"/>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a:t>
            </a:r>
            <a:r>
              <a:rPr lang="ja-JP" sz="1400" b="0" i="0" u="none" strike="noStrike" cap="none" dirty="0">
                <a:solidFill>
                  <a:srgbClr val="538CD5"/>
                </a:solidFill>
                <a:latin typeface="Meiryo"/>
                <a:ea typeface="Meiryo"/>
                <a:cs typeface="Meiryo"/>
                <a:sym typeface="Meiryo"/>
              </a:rPr>
              <a:t>06-6868-1351</a:t>
            </a:r>
            <a:r>
              <a:rPr lang="ja-JP" sz="1050" b="0" i="0" u="none" strike="noStrike" cap="none" dirty="0">
                <a:solidFill>
                  <a:srgbClr val="538CD5"/>
                </a:solidFill>
                <a:latin typeface="Meiryo"/>
                <a:ea typeface="Meiryo"/>
                <a:cs typeface="Meiryo"/>
                <a:sym typeface="Meiryo"/>
              </a:rPr>
              <a:t>（担当：</a:t>
            </a:r>
            <a:r>
              <a:rPr lang="ja-JP" altLang="en-US" sz="1050" dirty="0">
                <a:solidFill>
                  <a:srgbClr val="538CD5"/>
                </a:solidFill>
                <a:latin typeface="Meiryo"/>
                <a:ea typeface="Meiryo"/>
                <a:cs typeface="Meiryo"/>
                <a:sym typeface="Meiryo"/>
              </a:rPr>
              <a:t>緒方</a:t>
            </a:r>
            <a:r>
              <a:rPr lang="ja-JP" sz="1050" b="0" i="0" u="none" strike="noStrike" cap="none" dirty="0">
                <a:solidFill>
                  <a:srgbClr val="538CD5"/>
                </a:solidFill>
                <a:latin typeface="Meiryo"/>
                <a:ea typeface="Meiryo"/>
                <a:cs typeface="Meiryo"/>
                <a:sym typeface="Meiryo"/>
              </a:rPr>
              <a:t>）</a:t>
            </a:r>
            <a:endParaRPr sz="1050" b="0" i="0" u="none" strike="noStrike" cap="none" dirty="0">
              <a:solidFill>
                <a:srgbClr val="538CD5"/>
              </a:solidFill>
              <a:latin typeface="Meiryo"/>
              <a:ea typeface="Meiryo"/>
              <a:cs typeface="Meiryo"/>
              <a:sym typeface="Meiryo"/>
            </a:endParaRPr>
          </a:p>
          <a:p>
            <a:pPr marL="0" marR="0" lvl="0" indent="0" algn="l"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［東京事務所］〒140-0002　東京都品川区東品川2-2-20</a:t>
            </a:r>
            <a:endParaRPr dirty="0"/>
          </a:p>
          <a:p>
            <a:pPr marL="0" marR="0" lvl="0" indent="0" algn="l" rtl="0">
              <a:lnSpc>
                <a:spcPct val="150000"/>
              </a:lnSpc>
              <a:spcBef>
                <a:spcPts val="0"/>
              </a:spcBef>
              <a:spcAft>
                <a:spcPts val="0"/>
              </a:spcAft>
              <a:buNone/>
            </a:pPr>
            <a:r>
              <a:rPr lang="ja-JP" sz="1050" b="0" i="0" u="none" strike="noStrike" cap="none" dirty="0">
                <a:solidFill>
                  <a:srgbClr val="538CD5"/>
                </a:solidFill>
                <a:latin typeface="Meiryo"/>
                <a:ea typeface="Meiryo"/>
                <a:cs typeface="Meiryo"/>
                <a:sym typeface="Meiryo"/>
              </a:rPr>
              <a:t>　　　　　　　　　　　　　　天王洲オーシャンスクエア22F</a:t>
            </a:r>
            <a:endParaRPr dirty="0"/>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a:t>
            </a:r>
            <a:r>
              <a:rPr lang="ja-JP" sz="1400" b="0" i="0" u="none" strike="noStrike" cap="none" dirty="0">
                <a:solidFill>
                  <a:srgbClr val="538CD5"/>
                </a:solidFill>
                <a:latin typeface="Meiryo"/>
                <a:ea typeface="Meiryo"/>
                <a:cs typeface="Meiryo"/>
                <a:sym typeface="Meiryo"/>
              </a:rPr>
              <a:t>03-5781-0760</a:t>
            </a:r>
            <a:r>
              <a:rPr lang="ja-JP" sz="1050" b="0" i="0" u="none" strike="noStrike" cap="none" dirty="0">
                <a:solidFill>
                  <a:srgbClr val="538CD5"/>
                </a:solidFill>
                <a:latin typeface="Meiryo"/>
                <a:ea typeface="Meiryo"/>
                <a:cs typeface="Meiryo"/>
                <a:sym typeface="Meiryo"/>
              </a:rPr>
              <a:t>（担当：三浦）</a:t>
            </a:r>
            <a:endParaRPr sz="1050" b="0" i="0" u="none" strike="noStrike" cap="none" dirty="0">
              <a:solidFill>
                <a:srgbClr val="000000"/>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（平日9:00～17:30）</a:t>
            </a:r>
            <a:endParaRPr sz="1050" b="0" i="0" u="none" strike="noStrike" cap="none" dirty="0">
              <a:solidFill>
                <a:srgbClr val="538CD5"/>
              </a:solidFill>
              <a:latin typeface="Meiryo"/>
              <a:ea typeface="Meiryo"/>
              <a:cs typeface="Meiryo"/>
              <a:sym typeface="Meiryo"/>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2"/>
          <p:cNvSpPr/>
          <p:nvPr/>
        </p:nvSpPr>
        <p:spPr>
          <a:xfrm>
            <a:off x="4931643" y="7200272"/>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73" name="Google Shape;73;p2"/>
          <p:cNvSpPr/>
          <p:nvPr/>
        </p:nvSpPr>
        <p:spPr>
          <a:xfrm>
            <a:off x="4869160" y="7137789"/>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74" name="Google Shape;74;p2"/>
          <p:cNvSpPr/>
          <p:nvPr/>
        </p:nvSpPr>
        <p:spPr>
          <a:xfrm>
            <a:off x="4797152" y="7065781"/>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75" name="Google Shape;75;p2"/>
          <p:cNvSpPr/>
          <p:nvPr/>
        </p:nvSpPr>
        <p:spPr>
          <a:xfrm>
            <a:off x="2012851" y="7488799"/>
            <a:ext cx="1992213" cy="1315870"/>
          </a:xfrm>
          <a:prstGeom prst="roundRect">
            <a:avLst>
              <a:gd name="adj" fmla="val 8287"/>
            </a:avLst>
          </a:prstGeom>
          <a:solidFill>
            <a:srgbClr val="EFEFEF"/>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院長の将来ビジョンを尊重した上で、医院の個別事情に沿った医療法人設立シミュレーションを作成いたします。</a:t>
            </a:r>
            <a:endParaRPr sz="900" b="0" i="0" u="none" strike="noStrike" cap="none">
              <a:solidFill>
                <a:srgbClr val="595959"/>
              </a:solidFill>
              <a:latin typeface="Meiryo"/>
              <a:ea typeface="Meiryo"/>
              <a:cs typeface="Meiryo"/>
              <a:sym typeface="Meiryo"/>
            </a:endParaRPr>
          </a:p>
          <a:p>
            <a:pPr marL="0" marR="0" lvl="0" indent="0" algn="l" rtl="0">
              <a:lnSpc>
                <a:spcPct val="120000"/>
              </a:lnSpc>
              <a:spcBef>
                <a:spcPts val="30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医療法人設立に伴う手続きについては、行政書士・司法書士などと連携し対応します。</a:t>
            </a:r>
            <a:endParaRPr sz="900" b="0" i="0" u="none" strike="noStrike" cap="none">
              <a:solidFill>
                <a:srgbClr val="595959"/>
              </a:solidFill>
              <a:latin typeface="Meiryo"/>
              <a:ea typeface="Meiryo"/>
              <a:cs typeface="Meiryo"/>
              <a:sym typeface="Meiryo"/>
            </a:endParaRPr>
          </a:p>
        </p:txBody>
      </p:sp>
      <p:sp>
        <p:nvSpPr>
          <p:cNvPr id="76" name="Google Shape;76;p2"/>
          <p:cNvSpPr txBox="1"/>
          <p:nvPr/>
        </p:nvSpPr>
        <p:spPr>
          <a:xfrm>
            <a:off x="513664" y="873500"/>
            <a:ext cx="5904740" cy="536212"/>
          </a:xfrm>
          <a:prstGeom prst="rect">
            <a:avLst/>
          </a:prstGeom>
          <a:noFill/>
          <a:ln>
            <a:noFill/>
          </a:ln>
        </p:spPr>
        <p:txBody>
          <a:bodyPr spcFirstLastPara="1" wrap="square" lIns="0" tIns="52150" rIns="0" bIns="5215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1" i="0" u="none" strike="noStrike" cap="none">
                <a:solidFill>
                  <a:srgbClr val="366092"/>
                </a:solidFill>
                <a:latin typeface="Meiryo"/>
                <a:ea typeface="Meiryo"/>
                <a:cs typeface="Meiryo"/>
                <a:sym typeface="Meiryo"/>
              </a:rPr>
              <a:t>医療法人成り </a:t>
            </a:r>
            <a:r>
              <a:rPr lang="ja-JP" sz="2000" b="1" i="0" u="none" strike="noStrike" cap="none">
                <a:solidFill>
                  <a:srgbClr val="366092"/>
                </a:solidFill>
                <a:latin typeface="Meiryo"/>
                <a:ea typeface="Meiryo"/>
                <a:cs typeface="Meiryo"/>
                <a:sym typeface="Meiryo"/>
              </a:rPr>
              <a:t>の検討と設立サポート</a:t>
            </a:r>
            <a:endParaRPr sz="2000" b="1" i="0" u="none" strike="noStrike" cap="none">
              <a:solidFill>
                <a:srgbClr val="366092"/>
              </a:solidFill>
              <a:latin typeface="Meiryo"/>
              <a:ea typeface="Meiryo"/>
              <a:cs typeface="Meiryo"/>
              <a:sym typeface="Meiryo"/>
            </a:endParaRPr>
          </a:p>
        </p:txBody>
      </p:sp>
      <p:sp>
        <p:nvSpPr>
          <p:cNvPr id="77" name="Google Shape;77;p2"/>
          <p:cNvSpPr txBox="1"/>
          <p:nvPr/>
        </p:nvSpPr>
        <p:spPr>
          <a:xfrm>
            <a:off x="489554" y="2339752"/>
            <a:ext cx="5742722" cy="2319240"/>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ご相談内容</a:t>
            </a:r>
            <a:endParaRPr sz="12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開業5年が経過し、おかげさまで事業も軌道に乗ってきた。</a:t>
            </a:r>
            <a:endParaRPr sz="1400" b="0" i="0" u="none" strike="noStrike" cap="none">
              <a:solidFill>
                <a:srgbClr val="000000"/>
              </a:solidFill>
              <a:latin typeface="Arial"/>
              <a:ea typeface="Arial"/>
              <a:cs typeface="Arial"/>
              <a:sym typeface="Arial"/>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医療法人成りによって年間数百万の経済的メリットがあったと言う先輩がいる。</a:t>
            </a:r>
            <a:endParaRPr sz="1400" b="0" i="0" u="none" strike="noStrike" cap="none">
              <a:solidFill>
                <a:srgbClr val="000000"/>
              </a:solidFill>
              <a:latin typeface="Arial"/>
              <a:ea typeface="Arial"/>
              <a:cs typeface="Arial"/>
              <a:sym typeface="Arial"/>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しかし、友人の中には「医療法人はよくない」と言うドクターもいる。</a:t>
            </a:r>
            <a:endParaRPr sz="1400" b="0" i="0" u="none" strike="noStrike" cap="none">
              <a:solidFill>
                <a:srgbClr val="000000"/>
              </a:solidFill>
              <a:latin typeface="Arial"/>
              <a:ea typeface="Arial"/>
              <a:cs typeface="Arial"/>
              <a:sym typeface="Arial"/>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医療法人になるメリットは何か。また、そこまで強く反対されるほどのデメリットは何か。</a:t>
            </a:r>
            <a:endParaRPr sz="1400" b="0" i="0" u="none" strike="noStrike" cap="none">
              <a:solidFill>
                <a:srgbClr val="000000"/>
              </a:solidFill>
              <a:latin typeface="Arial"/>
              <a:ea typeface="Arial"/>
              <a:cs typeface="Arial"/>
              <a:sym typeface="Arial"/>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私の場合は、医療法人になるほうがいいのか。ならないほうがいいのか。アドバイスがほしい。</a:t>
            </a:r>
            <a:endParaRPr sz="1000" b="0" i="0" u="none" strike="noStrike" cap="none">
              <a:solidFill>
                <a:srgbClr val="7F7F7F"/>
              </a:solidFill>
              <a:latin typeface="Meiryo"/>
              <a:ea typeface="Meiryo"/>
              <a:cs typeface="Meiryo"/>
              <a:sym typeface="Meiryo"/>
            </a:endParaRPr>
          </a:p>
          <a:p>
            <a:pPr marL="180975" marR="0" lvl="0" indent="-117475" algn="l" rtl="0">
              <a:lnSpc>
                <a:spcPct val="120000"/>
              </a:lnSpc>
              <a:spcBef>
                <a:spcPts val="300"/>
              </a:spcBef>
              <a:spcAft>
                <a:spcPts val="0"/>
              </a:spcAft>
              <a:buClr>
                <a:schemeClr val="dk1"/>
              </a:buClr>
              <a:buSzPts val="1000"/>
              <a:buFont typeface="Noto Sans Symbols"/>
              <a:buNone/>
            </a:pPr>
            <a:endParaRPr sz="1000" b="0" i="0" u="none" strike="noStrike" cap="none">
              <a:solidFill>
                <a:srgbClr val="7F7F7F"/>
              </a:solidFill>
              <a:latin typeface="Meiryo"/>
              <a:ea typeface="Meiryo"/>
              <a:cs typeface="Meiryo"/>
              <a:sym typeface="Meiryo"/>
            </a:endParaRPr>
          </a:p>
          <a:p>
            <a:pPr marL="180975" marR="0" lvl="0" indent="-117475" algn="l" rtl="0">
              <a:lnSpc>
                <a:spcPct val="120000"/>
              </a:lnSpc>
              <a:spcBef>
                <a:spcPts val="300"/>
              </a:spcBef>
              <a:spcAft>
                <a:spcPts val="0"/>
              </a:spcAft>
              <a:buClr>
                <a:schemeClr val="dk1"/>
              </a:buClr>
              <a:buSzPts val="1000"/>
              <a:buFont typeface="Noto Sans Symbols"/>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30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「医療法人設立」についての私たちの考え方</a:t>
            </a:r>
            <a:endParaRPr sz="120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rgbClr val="7F7F7F"/>
              </a:buClr>
              <a:buSzPts val="1000"/>
              <a:buFont typeface="Arial"/>
              <a:buNone/>
            </a:pPr>
            <a:r>
              <a:rPr lang="ja-JP" sz="1000" b="1" i="0" u="none" strike="noStrike" cap="none">
                <a:solidFill>
                  <a:srgbClr val="7F7F7F"/>
                </a:solidFill>
                <a:latin typeface="Meiryo"/>
                <a:ea typeface="Meiryo"/>
                <a:cs typeface="Meiryo"/>
                <a:sym typeface="Meiryo"/>
              </a:rPr>
              <a:t>医療法人成りの判断は、事業承継とライフプランによって大きく左右されると考えます。</a:t>
            </a:r>
            <a:endParaRPr sz="1000" b="0" i="0" u="none" strike="noStrike" cap="none">
              <a:solidFill>
                <a:srgbClr val="000000"/>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p:txBody>
      </p:sp>
      <p:sp>
        <p:nvSpPr>
          <p:cNvPr id="78" name="Google Shape;78;p2"/>
          <p:cNvSpPr/>
          <p:nvPr/>
        </p:nvSpPr>
        <p:spPr>
          <a:xfrm>
            <a:off x="615653" y="4716016"/>
            <a:ext cx="5616624" cy="1727373"/>
          </a:xfrm>
          <a:prstGeom prst="rect">
            <a:avLst/>
          </a:prstGeom>
          <a:solidFill>
            <a:srgbClr val="DAE5F1"/>
          </a:solidFill>
          <a:ln>
            <a:noFill/>
          </a:ln>
        </p:spPr>
        <p:txBody>
          <a:bodyPr spcFirstLastPara="1" wrap="square" lIns="91425" tIns="45700" rIns="91425" bIns="45700" anchor="ctr" anchorCtr="0">
            <a:noAutofit/>
          </a:bodyPr>
          <a:lstStyle/>
          <a:p>
            <a:pPr marL="171450" marR="0" lvl="0" indent="-171450" algn="l" rtl="0">
              <a:lnSpc>
                <a:spcPct val="120000"/>
              </a:lnSpc>
              <a:spcBef>
                <a:spcPts val="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医療法人の本来のメリット・制度の目的は、クリニックの永続・事業基盤強化にあります。ですので、医療法人を設立する際には、出口をどうするのか、つまり事業承継まで含めて考える必要があります。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また、医療法人成りによって、分院展開や介護事業への進出など事業拡大の選択肢が拡がることも大きなメリットです。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経済的メリットだけで法人成りをするのではなく、事業展開、事業承継など個別事情を踏まえたシミュレーションを行うことで、初めて医療法人になるほうがいいのか、ならないほうがいいのかが明確になります。</a:t>
            </a:r>
            <a:endParaRPr sz="1400" b="0" i="0" u="none" strike="noStrike" cap="none">
              <a:solidFill>
                <a:srgbClr val="000000"/>
              </a:solidFill>
              <a:latin typeface="Arial"/>
              <a:ea typeface="Arial"/>
              <a:cs typeface="Arial"/>
              <a:sym typeface="Arial"/>
            </a:endParaRPr>
          </a:p>
        </p:txBody>
      </p:sp>
      <p:sp>
        <p:nvSpPr>
          <p:cNvPr id="79" name="Google Shape;79;p2"/>
          <p:cNvSpPr/>
          <p:nvPr/>
        </p:nvSpPr>
        <p:spPr>
          <a:xfrm>
            <a:off x="494590" y="7020272"/>
            <a:ext cx="1764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私たちのお役立ちポイント</a:t>
            </a:r>
            <a:endParaRPr sz="1000" b="0" i="0" u="none" strike="noStrike" cap="none">
              <a:solidFill>
                <a:schemeClr val="lt1"/>
              </a:solidFill>
              <a:latin typeface="Meiryo"/>
              <a:ea typeface="Meiryo"/>
              <a:cs typeface="Meiryo"/>
              <a:sym typeface="Meiryo"/>
            </a:endParaRPr>
          </a:p>
        </p:txBody>
      </p:sp>
      <p:sp>
        <p:nvSpPr>
          <p:cNvPr id="80" name="Google Shape;80;p2"/>
          <p:cNvSpPr/>
          <p:nvPr/>
        </p:nvSpPr>
        <p:spPr>
          <a:xfrm>
            <a:off x="491464" y="1565145"/>
            <a:ext cx="5832153" cy="453743"/>
          </a:xfrm>
          <a:prstGeom prst="roundRect">
            <a:avLst>
              <a:gd name="adj" fmla="val 16667"/>
            </a:avLst>
          </a:prstGeom>
          <a:solidFill>
            <a:srgbClr val="EFEFEF"/>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595959"/>
                </a:solidFill>
                <a:latin typeface="Meiryo"/>
                <a:ea typeface="Meiryo"/>
                <a:cs typeface="Meiryo"/>
                <a:sym typeface="Meiryo"/>
              </a:rPr>
              <a:t>「私の場合は、医療法人になるほうがいいのか、ならないほうがいいのか」と、Ｅ院長（診療所経営）からご相談を頂きました。</a:t>
            </a:r>
            <a:endParaRPr sz="1400" b="0" i="0" u="none" strike="noStrike" cap="none">
              <a:solidFill>
                <a:srgbClr val="000000"/>
              </a:solidFill>
              <a:latin typeface="Arial"/>
              <a:ea typeface="Arial"/>
              <a:cs typeface="Arial"/>
              <a:sym typeface="Arial"/>
            </a:endParaRPr>
          </a:p>
        </p:txBody>
      </p:sp>
      <p:pic>
        <p:nvPicPr>
          <p:cNvPr id="81" name="Google Shape;81;p2"/>
          <p:cNvPicPr preferRelativeResize="0"/>
          <p:nvPr/>
        </p:nvPicPr>
        <p:blipFill rotWithShape="1">
          <a:blip r:embed="rId3">
            <a:alphaModFix/>
          </a:blip>
          <a:srcRect/>
          <a:stretch/>
        </p:blipFill>
        <p:spPr>
          <a:xfrm>
            <a:off x="620688" y="7488799"/>
            <a:ext cx="1088863" cy="1259665"/>
          </a:xfrm>
          <a:prstGeom prst="rect">
            <a:avLst/>
          </a:prstGeom>
          <a:noFill/>
          <a:ln>
            <a:noFill/>
          </a:ln>
        </p:spPr>
      </p:pic>
      <p:sp>
        <p:nvSpPr>
          <p:cNvPr id="82" name="Google Shape;82;p2"/>
          <p:cNvSpPr/>
          <p:nvPr/>
        </p:nvSpPr>
        <p:spPr>
          <a:xfrm rot="10800000">
            <a:off x="1700808" y="7974615"/>
            <a:ext cx="360040" cy="144016"/>
          </a:xfrm>
          <a:prstGeom prst="rtTriangle">
            <a:avLst/>
          </a:prstGeom>
          <a:solidFill>
            <a:srgbClr val="EFEFE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3" name="Google Shape;83;p2"/>
          <p:cNvSpPr/>
          <p:nvPr/>
        </p:nvSpPr>
        <p:spPr>
          <a:xfrm>
            <a:off x="4725144" y="6995452"/>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（無料）</a:t>
            </a:r>
            <a:endParaRPr sz="900" b="0" i="0" u="none" strike="noStrike" cap="none">
              <a:solidFill>
                <a:schemeClr val="lt1"/>
              </a:solidFill>
              <a:latin typeface="Meiryo"/>
              <a:ea typeface="Meiryo"/>
              <a:cs typeface="Meiryo"/>
              <a:sym typeface="Meiryo"/>
            </a:endParaRPr>
          </a:p>
        </p:txBody>
      </p:sp>
      <p:sp>
        <p:nvSpPr>
          <p:cNvPr id="84" name="Google Shape;84;p2"/>
          <p:cNvSpPr txBox="1"/>
          <p:nvPr/>
        </p:nvSpPr>
        <p:spPr>
          <a:xfrm>
            <a:off x="4643611" y="8382010"/>
            <a:ext cx="136815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ja-JP" sz="800" b="0" i="0" u="none" strike="noStrike" cap="none">
                <a:solidFill>
                  <a:srgbClr val="595959"/>
                </a:solidFill>
                <a:latin typeface="Meiryo"/>
                <a:ea typeface="Meiryo"/>
                <a:cs typeface="Meiryo"/>
                <a:sym typeface="Meiryo"/>
              </a:rPr>
              <a:t>必要資料をお預かりし、通常のシミュレーションは無料でご提供します。</a:t>
            </a:r>
            <a:endParaRPr sz="800" b="0" i="0" u="none" strike="noStrike" cap="none">
              <a:solidFill>
                <a:srgbClr val="595959"/>
              </a:solidFill>
              <a:latin typeface="Meiryo"/>
              <a:ea typeface="Meiryo"/>
              <a:cs typeface="Meiryo"/>
              <a:sym typeface="Meiryo"/>
            </a:endParaRPr>
          </a:p>
        </p:txBody>
      </p:sp>
      <p:sp>
        <p:nvSpPr>
          <p:cNvPr id="85" name="Google Shape;85;p2"/>
          <p:cNvSpPr/>
          <p:nvPr/>
        </p:nvSpPr>
        <p:spPr>
          <a:xfrm>
            <a:off x="476672" y="395536"/>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chemeClr val="lt1"/>
              </a:solidFill>
              <a:latin typeface="Calibri"/>
              <a:ea typeface="Calibri"/>
              <a:cs typeface="Calibri"/>
              <a:sym typeface="Calibri"/>
            </a:endParaRPr>
          </a:p>
        </p:txBody>
      </p:sp>
      <p:sp>
        <p:nvSpPr>
          <p:cNvPr id="86" name="Google Shape;86;p2"/>
          <p:cNvSpPr txBox="1"/>
          <p:nvPr/>
        </p:nvSpPr>
        <p:spPr>
          <a:xfrm>
            <a:off x="828396" y="403596"/>
            <a:ext cx="2721272" cy="345219"/>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7F7F7F"/>
                </a:solidFill>
                <a:latin typeface="Meiryo"/>
                <a:ea typeface="Meiryo"/>
                <a:cs typeface="Meiryo"/>
                <a:sym typeface="Meiryo"/>
              </a:rPr>
              <a:t>医療法人成り支援</a:t>
            </a:r>
            <a:endParaRPr sz="1400" b="1" i="0" u="none" strike="noStrike" cap="none">
              <a:solidFill>
                <a:srgbClr val="7F7F7F"/>
              </a:solidFill>
              <a:latin typeface="Meiryo"/>
              <a:ea typeface="Meiryo"/>
              <a:cs typeface="Meiryo"/>
              <a:sym typeface="Meiryo"/>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12"/>
          <p:cNvSpPr/>
          <p:nvPr/>
        </p:nvSpPr>
        <p:spPr>
          <a:xfrm>
            <a:off x="4931643" y="7200272"/>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242" name="Google Shape;242;p12"/>
          <p:cNvSpPr/>
          <p:nvPr/>
        </p:nvSpPr>
        <p:spPr>
          <a:xfrm>
            <a:off x="4869160" y="7137789"/>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243" name="Google Shape;243;p12"/>
          <p:cNvSpPr/>
          <p:nvPr/>
        </p:nvSpPr>
        <p:spPr>
          <a:xfrm>
            <a:off x="4797152" y="7065781"/>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244" name="Google Shape;244;p12"/>
          <p:cNvSpPr/>
          <p:nvPr/>
        </p:nvSpPr>
        <p:spPr>
          <a:xfrm>
            <a:off x="2012851" y="7596336"/>
            <a:ext cx="1992213" cy="936104"/>
          </a:xfrm>
          <a:prstGeom prst="roundRect">
            <a:avLst>
              <a:gd name="adj" fmla="val 8287"/>
            </a:avLst>
          </a:prstGeom>
          <a:solidFill>
            <a:srgbClr val="EFEFEF"/>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1,000件を超える診療所の経営事例をベースに多角的な視点から経営診断を行い、目指すべき診療所の姿をご一緒に考えてまいります。</a:t>
            </a:r>
            <a:endParaRPr sz="900" b="0" i="0" u="none" strike="noStrike" cap="none">
              <a:solidFill>
                <a:srgbClr val="595959"/>
              </a:solidFill>
              <a:latin typeface="Meiryo"/>
              <a:ea typeface="Meiryo"/>
              <a:cs typeface="Meiryo"/>
              <a:sym typeface="Meiryo"/>
            </a:endParaRPr>
          </a:p>
        </p:txBody>
      </p:sp>
      <p:sp>
        <p:nvSpPr>
          <p:cNvPr id="245" name="Google Shape;245;p12"/>
          <p:cNvSpPr txBox="1"/>
          <p:nvPr/>
        </p:nvSpPr>
        <p:spPr>
          <a:xfrm>
            <a:off x="513664" y="873500"/>
            <a:ext cx="5904740" cy="536212"/>
          </a:xfrm>
          <a:prstGeom prst="rect">
            <a:avLst/>
          </a:prstGeom>
          <a:noFill/>
          <a:ln>
            <a:noFill/>
          </a:ln>
        </p:spPr>
        <p:txBody>
          <a:bodyPr spcFirstLastPara="1" wrap="square" lIns="0" tIns="52150" rIns="0" bIns="5215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1" i="0" u="none" strike="noStrike" cap="none">
                <a:solidFill>
                  <a:srgbClr val="366092"/>
                </a:solidFill>
                <a:latin typeface="Meiryo"/>
                <a:ea typeface="Meiryo"/>
                <a:cs typeface="Meiryo"/>
                <a:sym typeface="Meiryo"/>
              </a:rPr>
              <a:t>診療所経営診断 </a:t>
            </a:r>
            <a:r>
              <a:rPr lang="ja-JP" sz="2000" b="1" i="0" u="none" strike="noStrike" cap="none">
                <a:solidFill>
                  <a:srgbClr val="366092"/>
                </a:solidFill>
                <a:latin typeface="Meiryo"/>
                <a:ea typeface="Meiryo"/>
                <a:cs typeface="Meiryo"/>
                <a:sym typeface="Meiryo"/>
              </a:rPr>
              <a:t>によるギャップ分析</a:t>
            </a:r>
            <a:endParaRPr sz="2000" b="1" i="0" u="none" strike="noStrike" cap="none">
              <a:solidFill>
                <a:srgbClr val="366092"/>
              </a:solidFill>
              <a:latin typeface="Meiryo"/>
              <a:ea typeface="Meiryo"/>
              <a:cs typeface="Meiryo"/>
              <a:sym typeface="Meiryo"/>
            </a:endParaRPr>
          </a:p>
        </p:txBody>
      </p:sp>
      <p:sp>
        <p:nvSpPr>
          <p:cNvPr id="246" name="Google Shape;246;p12"/>
          <p:cNvSpPr txBox="1"/>
          <p:nvPr/>
        </p:nvSpPr>
        <p:spPr>
          <a:xfrm>
            <a:off x="489554" y="2339752"/>
            <a:ext cx="5742722" cy="2319240"/>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ご相談内容</a:t>
            </a:r>
            <a:endParaRPr sz="12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財務状況や診療実績が、他院と比較してどのようなポジションにあるのか知りたい。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投資規模や人員体制から考えて、いまの収益・利益は多いのだろうか、少ないのだろうか。</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診療実績データを分析して、経営の舵取りに活かしたい。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介護事業への参入を躊躇しているが、どのような展開が予測されるか聞いてみたい。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自分では気づいていない潜在的な課題があれば、解決に向けてアドバイスがほしい。</a:t>
            </a:r>
            <a:endParaRPr sz="1000" b="0" i="0" u="none" strike="noStrike" cap="none">
              <a:solidFill>
                <a:srgbClr val="7F7F7F"/>
              </a:solidFill>
              <a:latin typeface="Meiryo"/>
              <a:ea typeface="Meiryo"/>
              <a:cs typeface="Meiryo"/>
              <a:sym typeface="Meiryo"/>
            </a:endParaRPr>
          </a:p>
          <a:p>
            <a:pPr marL="180975" marR="0" lvl="0" indent="-117475" algn="l" rtl="0">
              <a:lnSpc>
                <a:spcPct val="120000"/>
              </a:lnSpc>
              <a:spcBef>
                <a:spcPts val="300"/>
              </a:spcBef>
              <a:spcAft>
                <a:spcPts val="0"/>
              </a:spcAft>
              <a:buClr>
                <a:schemeClr val="dk1"/>
              </a:buClr>
              <a:buSzPts val="1000"/>
              <a:buFont typeface="Noto Sans Symbols"/>
              <a:buNone/>
            </a:pPr>
            <a:endParaRPr sz="1000" b="0" i="0" u="none" strike="noStrike" cap="none">
              <a:solidFill>
                <a:srgbClr val="7F7F7F"/>
              </a:solidFill>
              <a:latin typeface="Meiryo"/>
              <a:ea typeface="Meiryo"/>
              <a:cs typeface="Meiryo"/>
              <a:sym typeface="Meiryo"/>
            </a:endParaRPr>
          </a:p>
          <a:p>
            <a:pPr marL="180975" marR="0" lvl="0" indent="-117475" algn="l" rtl="0">
              <a:lnSpc>
                <a:spcPct val="120000"/>
              </a:lnSpc>
              <a:spcBef>
                <a:spcPts val="300"/>
              </a:spcBef>
              <a:spcAft>
                <a:spcPts val="0"/>
              </a:spcAft>
              <a:buClr>
                <a:schemeClr val="dk1"/>
              </a:buClr>
              <a:buSzPts val="1000"/>
              <a:buFont typeface="Noto Sans Symbols"/>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30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「診療所の経営診断」についての私たちの考え方</a:t>
            </a:r>
            <a:endParaRPr sz="120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rgbClr val="7F7F7F"/>
              </a:buClr>
              <a:buSzPts val="1000"/>
              <a:buFont typeface="Arial"/>
              <a:buNone/>
            </a:pPr>
            <a:r>
              <a:rPr lang="ja-JP" sz="1000" b="1" i="0" u="none" strike="noStrike" cap="none">
                <a:solidFill>
                  <a:srgbClr val="7F7F7F"/>
                </a:solidFill>
                <a:latin typeface="Meiryo"/>
                <a:ea typeface="Meiryo"/>
                <a:cs typeface="Meiryo"/>
                <a:sym typeface="Meiryo"/>
              </a:rPr>
              <a:t>5年後、10年後に目指す姿とのギャップこそが、診療所の課題・リスクだと私たちは考えます。</a:t>
            </a:r>
            <a:endParaRPr sz="1400" b="0" i="0" u="none" strike="noStrike" cap="none">
              <a:solidFill>
                <a:srgbClr val="000000"/>
              </a:solidFill>
              <a:latin typeface="Arial"/>
              <a:ea typeface="Arial"/>
              <a:cs typeface="Arial"/>
              <a:sym typeface="Arial"/>
            </a:endParaRPr>
          </a:p>
          <a:p>
            <a:pPr marL="72000" marR="0" lvl="0" indent="0" algn="l" rtl="0">
              <a:lnSpc>
                <a:spcPct val="120000"/>
              </a:lnSpc>
              <a:spcBef>
                <a:spcPts val="300"/>
              </a:spcBef>
              <a:spcAft>
                <a:spcPts val="0"/>
              </a:spcAft>
              <a:buClr>
                <a:srgbClr val="7F7F7F"/>
              </a:buClr>
              <a:buSzPts val="1000"/>
              <a:buFont typeface="Arial"/>
              <a:buNone/>
            </a:pPr>
            <a:r>
              <a:rPr lang="ja-JP" sz="1000" b="1" i="0" u="none" strike="noStrike" cap="none">
                <a:solidFill>
                  <a:srgbClr val="7F7F7F"/>
                </a:solidFill>
                <a:latin typeface="Meiryo"/>
                <a:ea typeface="Meiryo"/>
                <a:cs typeface="Meiryo"/>
                <a:sym typeface="Meiryo"/>
              </a:rPr>
              <a:t>。</a:t>
            </a:r>
            <a:endParaRPr sz="1000" b="0" i="0" u="none" strike="noStrike" cap="none">
              <a:solidFill>
                <a:srgbClr val="000000"/>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p:txBody>
      </p:sp>
      <p:sp>
        <p:nvSpPr>
          <p:cNvPr id="247" name="Google Shape;247;p12"/>
          <p:cNvSpPr/>
          <p:nvPr/>
        </p:nvSpPr>
        <p:spPr>
          <a:xfrm>
            <a:off x="615653" y="4716016"/>
            <a:ext cx="5616624" cy="1727373"/>
          </a:xfrm>
          <a:prstGeom prst="rect">
            <a:avLst/>
          </a:prstGeom>
          <a:solidFill>
            <a:srgbClr val="DAE5F1"/>
          </a:solidFill>
          <a:ln>
            <a:noFill/>
          </a:ln>
        </p:spPr>
        <p:txBody>
          <a:bodyPr spcFirstLastPara="1" wrap="square" lIns="91425" tIns="45700" rIns="91425" bIns="45700" anchor="ctr" anchorCtr="0">
            <a:noAutofit/>
          </a:bodyPr>
          <a:lstStyle/>
          <a:p>
            <a:pPr marL="171450" marR="0" lvl="0" indent="-171450" algn="l" rtl="0">
              <a:lnSpc>
                <a:spcPct val="120000"/>
              </a:lnSpc>
              <a:spcBef>
                <a:spcPts val="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過去の患者数や診療実績、財務状況の推移をモニタリングするだけでは、経営が順調であるのかそうでないのか判断することは困難です。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自院が5年後、10年後にどのようになっていたいのかを考えたときに、初めて順調であるのかそうでないのか判断が可能になります。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そのためには、４Ｃ（顧客、自院、競合先、連携先）分析を通して、政策動向とマーケットの変化の中で自院のあるべき姿を鮮明にしていく必要があります。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将来のあるべき姿と現在の姿とのギャップこそが、本当の意味での課題・リスクであると、私たちは考えます。</a:t>
            </a:r>
            <a:endParaRPr sz="1000" b="0" i="0" u="none" strike="noStrike" cap="none">
              <a:solidFill>
                <a:srgbClr val="7F7F7F"/>
              </a:solidFill>
              <a:latin typeface="Meiryo"/>
              <a:ea typeface="Meiryo"/>
              <a:cs typeface="Meiryo"/>
              <a:sym typeface="Meiryo"/>
            </a:endParaRPr>
          </a:p>
        </p:txBody>
      </p:sp>
      <p:sp>
        <p:nvSpPr>
          <p:cNvPr id="248" name="Google Shape;248;p12"/>
          <p:cNvSpPr/>
          <p:nvPr/>
        </p:nvSpPr>
        <p:spPr>
          <a:xfrm>
            <a:off x="494590" y="7020272"/>
            <a:ext cx="1764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私たちのお役立ちポイント</a:t>
            </a:r>
            <a:endParaRPr sz="1000" b="0" i="0" u="none" strike="noStrike" cap="none">
              <a:solidFill>
                <a:schemeClr val="lt1"/>
              </a:solidFill>
              <a:latin typeface="Meiryo"/>
              <a:ea typeface="Meiryo"/>
              <a:cs typeface="Meiryo"/>
              <a:sym typeface="Meiryo"/>
            </a:endParaRPr>
          </a:p>
        </p:txBody>
      </p:sp>
      <p:sp>
        <p:nvSpPr>
          <p:cNvPr id="249" name="Google Shape;249;p12"/>
          <p:cNvSpPr/>
          <p:nvPr/>
        </p:nvSpPr>
        <p:spPr>
          <a:xfrm>
            <a:off x="491464" y="1565145"/>
            <a:ext cx="5832153" cy="453743"/>
          </a:xfrm>
          <a:prstGeom prst="roundRect">
            <a:avLst>
              <a:gd name="adj" fmla="val 16667"/>
            </a:avLst>
          </a:prstGeom>
          <a:solidFill>
            <a:srgbClr val="EFEFEF"/>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595959"/>
                </a:solidFill>
                <a:latin typeface="Meiryo"/>
                <a:ea typeface="Meiryo"/>
                <a:cs typeface="Meiryo"/>
                <a:sym typeface="Meiryo"/>
              </a:rPr>
              <a:t>「客観的に見てうちの診療所はどうなのか。強みと問題点を第三者の目線から評価して、今後の事業展開についてアドバイスがほしい」と、Ｋ院長（診療所経営）からご相談を頂きました。</a:t>
            </a:r>
            <a:endParaRPr sz="1400" b="0" i="0" u="none" strike="noStrike" cap="none">
              <a:solidFill>
                <a:srgbClr val="000000"/>
              </a:solidFill>
              <a:latin typeface="Arial"/>
              <a:ea typeface="Arial"/>
              <a:cs typeface="Arial"/>
              <a:sym typeface="Arial"/>
            </a:endParaRPr>
          </a:p>
        </p:txBody>
      </p:sp>
      <p:pic>
        <p:nvPicPr>
          <p:cNvPr id="250" name="Google Shape;250;p12"/>
          <p:cNvPicPr preferRelativeResize="0"/>
          <p:nvPr/>
        </p:nvPicPr>
        <p:blipFill rotWithShape="1">
          <a:blip r:embed="rId3">
            <a:alphaModFix/>
          </a:blip>
          <a:srcRect/>
          <a:stretch/>
        </p:blipFill>
        <p:spPr>
          <a:xfrm>
            <a:off x="620688" y="7488799"/>
            <a:ext cx="1088863" cy="1259665"/>
          </a:xfrm>
          <a:prstGeom prst="rect">
            <a:avLst/>
          </a:prstGeom>
          <a:noFill/>
          <a:ln>
            <a:noFill/>
          </a:ln>
        </p:spPr>
      </p:pic>
      <p:sp>
        <p:nvSpPr>
          <p:cNvPr id="251" name="Google Shape;251;p12"/>
          <p:cNvSpPr/>
          <p:nvPr/>
        </p:nvSpPr>
        <p:spPr>
          <a:xfrm rot="10800000">
            <a:off x="1700808" y="7974615"/>
            <a:ext cx="360040" cy="144016"/>
          </a:xfrm>
          <a:prstGeom prst="rtTriangle">
            <a:avLst/>
          </a:prstGeom>
          <a:solidFill>
            <a:srgbClr val="EFEFE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2" name="Google Shape;252;p12"/>
          <p:cNvSpPr/>
          <p:nvPr/>
        </p:nvSpPr>
        <p:spPr>
          <a:xfrm>
            <a:off x="4725144" y="6995452"/>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診療所</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経営診断</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（有料）</a:t>
            </a:r>
            <a:endParaRPr sz="900" b="0" i="0" u="none" strike="noStrike" cap="none">
              <a:solidFill>
                <a:schemeClr val="lt1"/>
              </a:solidFill>
              <a:latin typeface="Meiryo"/>
              <a:ea typeface="Meiryo"/>
              <a:cs typeface="Meiryo"/>
              <a:sym typeface="Meiryo"/>
            </a:endParaRPr>
          </a:p>
        </p:txBody>
      </p:sp>
      <p:sp>
        <p:nvSpPr>
          <p:cNvPr id="253" name="Google Shape;253;p12"/>
          <p:cNvSpPr txBox="1"/>
          <p:nvPr/>
        </p:nvSpPr>
        <p:spPr>
          <a:xfrm>
            <a:off x="4643611" y="8382010"/>
            <a:ext cx="136815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ja-JP" sz="800" b="0" i="0" u="none" strike="noStrike" cap="none">
                <a:solidFill>
                  <a:srgbClr val="595959"/>
                </a:solidFill>
                <a:latin typeface="Meiryo"/>
                <a:ea typeface="Meiryo"/>
                <a:cs typeface="Meiryo"/>
                <a:sym typeface="Meiryo"/>
              </a:rPr>
              <a:t>必要資料をお預かりし、多角的な調査・分析を行います。</a:t>
            </a:r>
            <a:endParaRPr sz="800" b="0" i="0" u="none" strike="noStrike" cap="none">
              <a:solidFill>
                <a:srgbClr val="595959"/>
              </a:solidFill>
              <a:latin typeface="Meiryo"/>
              <a:ea typeface="Meiryo"/>
              <a:cs typeface="Meiryo"/>
              <a:sym typeface="Meiryo"/>
            </a:endParaRPr>
          </a:p>
        </p:txBody>
      </p:sp>
      <p:sp>
        <p:nvSpPr>
          <p:cNvPr id="254" name="Google Shape;254;p12"/>
          <p:cNvSpPr/>
          <p:nvPr/>
        </p:nvSpPr>
        <p:spPr>
          <a:xfrm>
            <a:off x="476672" y="395536"/>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chemeClr val="lt1"/>
              </a:solidFill>
              <a:latin typeface="Calibri"/>
              <a:ea typeface="Calibri"/>
              <a:cs typeface="Calibri"/>
              <a:sym typeface="Calibri"/>
            </a:endParaRPr>
          </a:p>
        </p:txBody>
      </p:sp>
      <p:sp>
        <p:nvSpPr>
          <p:cNvPr id="255" name="Google Shape;255;p12"/>
          <p:cNvSpPr txBox="1"/>
          <p:nvPr/>
        </p:nvSpPr>
        <p:spPr>
          <a:xfrm>
            <a:off x="828396" y="403596"/>
            <a:ext cx="2721272" cy="345219"/>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7F7F7F"/>
                </a:solidFill>
                <a:latin typeface="Meiryo"/>
                <a:ea typeface="Meiryo"/>
                <a:cs typeface="Meiryo"/>
                <a:sym typeface="Meiryo"/>
              </a:rPr>
              <a:t>経営診断</a:t>
            </a:r>
            <a:endParaRPr sz="1400" b="1" i="0" u="none" strike="noStrike" cap="none">
              <a:solidFill>
                <a:srgbClr val="7F7F7F"/>
              </a:solidFill>
              <a:latin typeface="Meiryo"/>
              <a:ea typeface="Meiryo"/>
              <a:cs typeface="Meiryo"/>
              <a:sym typeface="Meiryo"/>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13"/>
          <p:cNvSpPr txBox="1"/>
          <p:nvPr/>
        </p:nvSpPr>
        <p:spPr>
          <a:xfrm>
            <a:off x="494590" y="732572"/>
            <a:ext cx="570465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およそ2ヶ月を目処に診療所の経営診断を行い、具体的な改善策をご提示しました。</a:t>
            </a: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00"/>
              <a:buFont typeface="Arial"/>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0"/>
              </a:spcBef>
              <a:spcAft>
                <a:spcPts val="0"/>
              </a:spcAft>
              <a:buClr>
                <a:schemeClr val="dk1"/>
              </a:buClr>
              <a:buSzPts val="1600"/>
              <a:buFont typeface="Arial"/>
              <a:buNone/>
            </a:pPr>
            <a:endParaRPr sz="1600" b="0" i="0" u="none" strike="noStrike" cap="none">
              <a:solidFill>
                <a:srgbClr val="7F7F7F"/>
              </a:solidFill>
              <a:latin typeface="Meiryo"/>
              <a:ea typeface="Meiryo"/>
              <a:cs typeface="Meiryo"/>
              <a:sym typeface="Meiryo"/>
            </a:endParaRPr>
          </a:p>
        </p:txBody>
      </p:sp>
      <p:sp>
        <p:nvSpPr>
          <p:cNvPr id="262" name="Google Shape;262;p13"/>
          <p:cNvSpPr txBox="1"/>
          <p:nvPr/>
        </p:nvSpPr>
        <p:spPr>
          <a:xfrm>
            <a:off x="836710" y="7794626"/>
            <a:ext cx="1380005" cy="7848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経営診断と数パターンの事業シミュレーションを通して、将来の目指すべき方向性をご一緒に検討します。</a:t>
            </a:r>
            <a:endParaRPr sz="900" b="0" i="0" u="none" strike="noStrike" cap="none">
              <a:solidFill>
                <a:schemeClr val="dk1"/>
              </a:solidFill>
              <a:latin typeface="Meiryo"/>
              <a:ea typeface="Meiryo"/>
              <a:cs typeface="Meiryo"/>
              <a:sym typeface="Meiryo"/>
            </a:endParaRPr>
          </a:p>
        </p:txBody>
      </p:sp>
      <p:sp>
        <p:nvSpPr>
          <p:cNvPr id="263" name="Google Shape;263;p13"/>
          <p:cNvSpPr/>
          <p:nvPr/>
        </p:nvSpPr>
        <p:spPr>
          <a:xfrm>
            <a:off x="494590" y="395536"/>
            <a:ext cx="1548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ご提案サービスの概要</a:t>
            </a:r>
            <a:endParaRPr sz="1000" b="0" i="0" u="none" strike="noStrike" cap="none">
              <a:solidFill>
                <a:schemeClr val="lt1"/>
              </a:solidFill>
              <a:latin typeface="Meiryo"/>
              <a:ea typeface="Meiryo"/>
              <a:cs typeface="Meiryo"/>
              <a:sym typeface="Meiryo"/>
            </a:endParaRPr>
          </a:p>
        </p:txBody>
      </p:sp>
      <p:graphicFrame>
        <p:nvGraphicFramePr>
          <p:cNvPr id="264" name="Google Shape;264;p13"/>
          <p:cNvGraphicFramePr/>
          <p:nvPr/>
        </p:nvGraphicFramePr>
        <p:xfrm>
          <a:off x="620689" y="1043608"/>
          <a:ext cx="5605850" cy="1906290"/>
        </p:xfrm>
        <a:graphic>
          <a:graphicData uri="http://schemas.openxmlformats.org/drawingml/2006/table">
            <a:tbl>
              <a:tblPr>
                <a:noFill/>
                <a:tableStyleId>{B35AD8DF-36D4-45B5-B94E-0A3CF39191EF}</a:tableStyleId>
              </a:tblPr>
              <a:tblGrid>
                <a:gridCol w="504800">
                  <a:extLst>
                    <a:ext uri="{9D8B030D-6E8A-4147-A177-3AD203B41FA5}">
                      <a16:colId xmlns:a16="http://schemas.microsoft.com/office/drawing/2014/main" xmlns="" val="20000"/>
                    </a:ext>
                  </a:extLst>
                </a:gridCol>
                <a:gridCol w="1079375">
                  <a:extLst>
                    <a:ext uri="{9D8B030D-6E8A-4147-A177-3AD203B41FA5}">
                      <a16:colId xmlns:a16="http://schemas.microsoft.com/office/drawing/2014/main" xmlns="" val="20001"/>
                    </a:ext>
                  </a:extLst>
                </a:gridCol>
                <a:gridCol w="4021675">
                  <a:extLst>
                    <a:ext uri="{9D8B030D-6E8A-4147-A177-3AD203B41FA5}">
                      <a16:colId xmlns:a16="http://schemas.microsoft.com/office/drawing/2014/main" xmlns="" val="20002"/>
                    </a:ext>
                  </a:extLst>
                </a:gridCol>
              </a:tblGrid>
              <a:tr h="1333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Phase</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テーマ</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内容</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r h="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1</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ヒアリング調査</a:t>
                      </a:r>
                      <a:br>
                        <a:rPr lang="ja-JP" sz="1000" b="0" i="0" u="none" strike="noStrike" cap="none">
                          <a:latin typeface="Meiryo"/>
                          <a:ea typeface="Meiryo"/>
                          <a:cs typeface="Meiryo"/>
                          <a:sym typeface="Meiryo"/>
                        </a:rPr>
                      </a:br>
                      <a:r>
                        <a:rPr lang="ja-JP" sz="1000" b="0" i="0" u="none" strike="noStrike" cap="none">
                          <a:latin typeface="Meiryo"/>
                          <a:ea typeface="Meiryo"/>
                          <a:cs typeface="Meiryo"/>
                          <a:sym typeface="Meiryo"/>
                        </a:rPr>
                        <a:t>(1ヶ月)</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Calibri"/>
                          <a:ea typeface="Calibri"/>
                          <a:cs typeface="Calibri"/>
                          <a:sym typeface="Calibri"/>
                        </a:rPr>
                        <a:t>院長へのヒアリングを通して、診療所の理念、今後の方向性・課題についてのご認識を確認します。</a:t>
                      </a:r>
                      <a:endParaRPr sz="900" u="none" strike="noStrike" cap="none">
                        <a:solidFill>
                          <a:srgbClr val="7F7F7F"/>
                        </a:solidFill>
                        <a:latin typeface="Calibri"/>
                        <a:ea typeface="Calibri"/>
                        <a:cs typeface="Calibri"/>
                        <a:sym typeface="Calibri"/>
                      </a:endParaRPr>
                    </a:p>
                  </a:txBody>
                  <a:tcPr marL="72000" marR="72000" marT="72000" marB="72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2</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外部環境分析</a:t>
                      </a:r>
                      <a:br>
                        <a:rPr lang="ja-JP" sz="1000" b="0" i="0" u="none" strike="noStrike" cap="none">
                          <a:latin typeface="Meiryo"/>
                          <a:ea typeface="Meiryo"/>
                          <a:cs typeface="Meiryo"/>
                          <a:sym typeface="Meiryo"/>
                        </a:rPr>
                      </a:br>
                      <a:r>
                        <a:rPr lang="ja-JP" sz="1000" b="0" i="0" u="none" strike="noStrike" cap="none">
                          <a:latin typeface="Meiryo"/>
                          <a:ea typeface="Meiryo"/>
                          <a:cs typeface="Meiryo"/>
                          <a:sym typeface="Meiryo"/>
                        </a:rPr>
                        <a:t>（1～2ヶ月）</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Calibri"/>
                          <a:ea typeface="Calibri"/>
                          <a:cs typeface="Calibri"/>
                          <a:sym typeface="Calibri"/>
                        </a:rPr>
                        <a:t>地域の人口動態や将来推計、患者分布、競合先分析などを行い、将来のポジショニングを検討します。</a:t>
                      </a:r>
                      <a:endParaRPr sz="900" u="none" strike="noStrike" cap="none">
                        <a:solidFill>
                          <a:srgbClr val="7F7F7F"/>
                        </a:solidFill>
                        <a:latin typeface="Calibri"/>
                        <a:ea typeface="Calibri"/>
                        <a:cs typeface="Calibri"/>
                        <a:sym typeface="Calibri"/>
                      </a:endParaRPr>
                    </a:p>
                  </a:txBody>
                  <a:tcPr marL="72000" marR="72000" marT="72000" marB="72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r h="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3</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財務分析</a:t>
                      </a:r>
                      <a:br>
                        <a:rPr lang="ja-JP" sz="1000" b="0" i="0" u="none" strike="noStrike" cap="none">
                          <a:latin typeface="Meiryo"/>
                          <a:ea typeface="Meiryo"/>
                          <a:cs typeface="Meiryo"/>
                          <a:sym typeface="Meiryo"/>
                        </a:rPr>
                      </a:br>
                      <a:r>
                        <a:rPr lang="ja-JP" sz="1000" b="0" i="0" u="none" strike="noStrike" cap="none">
                          <a:latin typeface="Meiryo"/>
                          <a:ea typeface="Meiryo"/>
                          <a:cs typeface="Meiryo"/>
                          <a:sym typeface="Meiryo"/>
                        </a:rPr>
                        <a:t>（1～2ヶ月）</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Calibri"/>
                          <a:ea typeface="Calibri"/>
                          <a:cs typeface="Calibri"/>
                          <a:sym typeface="Calibri"/>
                        </a:rPr>
                        <a:t>財務構造上の課題・同規模診療所群との比較を通じて、将来のあるべき姿を明確化。また管理体制についても確認し、改善案を提示します。</a:t>
                      </a:r>
                      <a:endParaRPr sz="900" u="none" strike="noStrike" cap="none">
                        <a:solidFill>
                          <a:srgbClr val="7F7F7F"/>
                        </a:solidFill>
                        <a:latin typeface="Calibri"/>
                        <a:ea typeface="Calibri"/>
                        <a:cs typeface="Calibri"/>
                        <a:sym typeface="Calibri"/>
                      </a:endParaRPr>
                    </a:p>
                  </a:txBody>
                  <a:tcPr marL="72000" marR="72000" marT="72000" marB="72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3"/>
                  </a:ext>
                </a:extLst>
              </a:tr>
              <a:tr h="1957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4</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ja-JP" sz="800" b="0" i="0" u="none" strike="noStrike" cap="none">
                          <a:latin typeface="Meiryo"/>
                          <a:ea typeface="Meiryo"/>
                          <a:cs typeface="Meiryo"/>
                          <a:sym typeface="Meiryo"/>
                        </a:rPr>
                        <a:t>[オプション]</a:t>
                      </a:r>
                      <a:endParaRPr sz="1400" u="none" strike="noStrike" cap="none"/>
                    </a:p>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（各1～2ヶ月）</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Calibri"/>
                          <a:ea typeface="Calibri"/>
                          <a:cs typeface="Calibri"/>
                          <a:sym typeface="Calibri"/>
                        </a:rPr>
                        <a:t>診療機能分析（診療データ分析、介護事業を展開した場合の概算予測）</a:t>
                      </a:r>
                      <a:endParaRPr sz="900" u="none" strike="noStrike" cap="none">
                        <a:solidFill>
                          <a:srgbClr val="7F7F7F"/>
                        </a:solidFill>
                        <a:latin typeface="Calibri"/>
                        <a:ea typeface="Calibri"/>
                        <a:cs typeface="Calibri"/>
                        <a:sym typeface="Calibri"/>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Calibri"/>
                          <a:ea typeface="Calibri"/>
                          <a:cs typeface="Calibri"/>
                          <a:sym typeface="Calibri"/>
                        </a:rPr>
                        <a:t>総合評価（問題の分解・優先課題の抽出、改善策のご提案）</a:t>
                      </a:r>
                      <a:endParaRPr sz="900" u="none" strike="noStrike" cap="none">
                        <a:solidFill>
                          <a:srgbClr val="7F7F7F"/>
                        </a:solidFill>
                        <a:latin typeface="Calibri"/>
                        <a:ea typeface="Calibri"/>
                        <a:cs typeface="Calibri"/>
                        <a:sym typeface="Calibri"/>
                      </a:endParaRPr>
                    </a:p>
                  </a:txBody>
                  <a:tcPr marL="72000" marR="72000" marT="72000" marB="72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4"/>
                  </a:ext>
                </a:extLst>
              </a:tr>
            </a:tbl>
          </a:graphicData>
        </a:graphic>
      </p:graphicFrame>
      <p:sp>
        <p:nvSpPr>
          <p:cNvPr id="265" name="Google Shape;265;p13"/>
          <p:cNvSpPr txBox="1"/>
          <p:nvPr/>
        </p:nvSpPr>
        <p:spPr>
          <a:xfrm>
            <a:off x="1134269" y="3212232"/>
            <a:ext cx="462453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必要な予算については、事業規模や難易度に応じて、個別にお見積り差し上げます。</a:t>
            </a: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p:txBody>
      </p:sp>
      <p:sp>
        <p:nvSpPr>
          <p:cNvPr id="266" name="Google Shape;266;p13"/>
          <p:cNvSpPr/>
          <p:nvPr/>
        </p:nvSpPr>
        <p:spPr>
          <a:xfrm>
            <a:off x="493200" y="3227993"/>
            <a:ext cx="612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ご予算</a:t>
            </a:r>
            <a:endParaRPr sz="1000" b="0" i="0" u="none" strike="noStrike" cap="none">
              <a:solidFill>
                <a:schemeClr val="lt1"/>
              </a:solidFill>
              <a:latin typeface="Meiryo"/>
              <a:ea typeface="Meiryo"/>
              <a:cs typeface="Meiryo"/>
              <a:sym typeface="Meiryo"/>
            </a:endParaRPr>
          </a:p>
        </p:txBody>
      </p:sp>
      <p:sp>
        <p:nvSpPr>
          <p:cNvPr id="267" name="Google Shape;267;p13"/>
          <p:cNvSpPr txBox="1"/>
          <p:nvPr/>
        </p:nvSpPr>
        <p:spPr>
          <a:xfrm>
            <a:off x="1638325" y="4067944"/>
            <a:ext cx="4670996" cy="199050"/>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漠然としていた将来の方向性を可視化し、優先課題を具体的に検討することが出来た。</a:t>
            </a: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00"/>
              <a:buFont typeface="Arial"/>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0"/>
              </a:spcBef>
              <a:spcAft>
                <a:spcPts val="0"/>
              </a:spcAft>
              <a:buClr>
                <a:schemeClr val="dk1"/>
              </a:buClr>
              <a:buSzPts val="1600"/>
              <a:buFont typeface="Arial"/>
              <a:buNone/>
            </a:pPr>
            <a:endParaRPr sz="1600" b="0" i="0" u="none" strike="noStrike" cap="none">
              <a:solidFill>
                <a:srgbClr val="7F7F7F"/>
              </a:solidFill>
              <a:latin typeface="Meiryo"/>
              <a:ea typeface="Meiryo"/>
              <a:cs typeface="Meiryo"/>
              <a:sym typeface="Meiryo"/>
            </a:endParaRPr>
          </a:p>
        </p:txBody>
      </p:sp>
      <p:sp>
        <p:nvSpPr>
          <p:cNvPr id="268" name="Google Shape;268;p13"/>
          <p:cNvSpPr/>
          <p:nvPr/>
        </p:nvSpPr>
        <p:spPr>
          <a:xfrm>
            <a:off x="494590" y="4086994"/>
            <a:ext cx="113421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ケーススタディ</a:t>
            </a:r>
            <a:endParaRPr sz="1000" b="0" i="0" u="none" strike="noStrike" cap="none">
              <a:solidFill>
                <a:schemeClr val="lt1"/>
              </a:solidFill>
              <a:latin typeface="Meiryo"/>
              <a:ea typeface="Meiryo"/>
              <a:cs typeface="Meiryo"/>
              <a:sym typeface="Meiryo"/>
            </a:endParaRPr>
          </a:p>
        </p:txBody>
      </p:sp>
      <p:graphicFrame>
        <p:nvGraphicFramePr>
          <p:cNvPr id="269" name="Google Shape;269;p13"/>
          <p:cNvGraphicFramePr/>
          <p:nvPr/>
        </p:nvGraphicFramePr>
        <p:xfrm>
          <a:off x="620689" y="4397480"/>
          <a:ext cx="5605850" cy="1529280"/>
        </p:xfrm>
        <a:graphic>
          <a:graphicData uri="http://schemas.openxmlformats.org/drawingml/2006/table">
            <a:tbl>
              <a:tblPr>
                <a:noFill/>
                <a:tableStyleId>{B35AD8DF-36D4-45B5-B94E-0A3CF39191EF}</a:tableStyleId>
              </a:tblPr>
              <a:tblGrid>
                <a:gridCol w="648075">
                  <a:extLst>
                    <a:ext uri="{9D8B030D-6E8A-4147-A177-3AD203B41FA5}">
                      <a16:colId xmlns:a16="http://schemas.microsoft.com/office/drawing/2014/main" xmlns="" val="20000"/>
                    </a:ext>
                  </a:extLst>
                </a:gridCol>
                <a:gridCol w="4957775">
                  <a:extLst>
                    <a:ext uri="{9D8B030D-6E8A-4147-A177-3AD203B41FA5}">
                      <a16:colId xmlns:a16="http://schemas.microsoft.com/office/drawing/2014/main" xmlns="" val="20001"/>
                    </a:ext>
                  </a:extLst>
                </a:gridCol>
              </a:tblGrid>
              <a:tr h="23892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課題</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00000"/>
                        </a:lnSpc>
                        <a:spcBef>
                          <a:spcPts val="0"/>
                        </a:spcBef>
                        <a:spcAft>
                          <a:spcPts val="0"/>
                        </a:spcAft>
                        <a:buClr>
                          <a:srgbClr val="7F7F7F"/>
                        </a:buClr>
                        <a:buSzPts val="720"/>
                        <a:buFont typeface="Arial"/>
                        <a:buChar char="•"/>
                      </a:pPr>
                      <a:r>
                        <a:rPr lang="ja-JP" sz="900" u="none" strike="noStrike" cap="none">
                          <a:solidFill>
                            <a:srgbClr val="7F7F7F"/>
                          </a:solidFill>
                          <a:latin typeface="Meiryo"/>
                          <a:ea typeface="Meiryo"/>
                          <a:cs typeface="Meiryo"/>
                          <a:sym typeface="Meiryo"/>
                        </a:rPr>
                        <a:t>診療所の将来の方向性について、漠然としたイメージしか持てていなかった。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720"/>
                        <a:buFont typeface="Arial"/>
                        <a:buChar char="•"/>
                      </a:pPr>
                      <a:r>
                        <a:rPr lang="ja-JP" sz="900" u="none" strike="noStrike" cap="none">
                          <a:solidFill>
                            <a:srgbClr val="7F7F7F"/>
                          </a:solidFill>
                          <a:latin typeface="Meiryo"/>
                          <a:ea typeface="Meiryo"/>
                          <a:cs typeface="Meiryo"/>
                          <a:sym typeface="Meiryo"/>
                        </a:rPr>
                        <a:t>診療実績データを、分析・活用できていなかった。</a:t>
                      </a:r>
                      <a:endParaRPr sz="1400" u="none" strike="noStrike" cap="none"/>
                    </a:p>
                  </a:txBody>
                  <a:tcPr marL="72000" marR="72000" marT="72000" marB="72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0"/>
                  </a:ext>
                </a:extLst>
              </a:tr>
              <a:tr h="317250">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改善策</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00000"/>
                        </a:lnSpc>
                        <a:spcBef>
                          <a:spcPts val="0"/>
                        </a:spcBef>
                        <a:spcAft>
                          <a:spcPts val="0"/>
                        </a:spcAft>
                        <a:buClr>
                          <a:srgbClr val="7F7F7F"/>
                        </a:buClr>
                        <a:buSzPts val="720"/>
                        <a:buFont typeface="Arial"/>
                        <a:buChar char="•"/>
                      </a:pPr>
                      <a:r>
                        <a:rPr lang="ja-JP" sz="900" u="none" strike="noStrike" cap="none">
                          <a:solidFill>
                            <a:srgbClr val="7F7F7F"/>
                          </a:solidFill>
                          <a:latin typeface="Meiryo"/>
                          <a:ea typeface="Meiryo"/>
                          <a:cs typeface="Meiryo"/>
                          <a:sym typeface="Meiryo"/>
                        </a:rPr>
                        <a:t>経営診断によって、現在の診療所の強みと課題を明らかにした。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720"/>
                        <a:buFont typeface="Arial"/>
                        <a:buChar char="•"/>
                      </a:pPr>
                      <a:r>
                        <a:rPr lang="ja-JP" sz="900" u="none" strike="noStrike" cap="none">
                          <a:solidFill>
                            <a:srgbClr val="7F7F7F"/>
                          </a:solidFill>
                          <a:latin typeface="Meiryo"/>
                          <a:ea typeface="Meiryo"/>
                          <a:cs typeface="Meiryo"/>
                          <a:sym typeface="Meiryo"/>
                        </a:rPr>
                        <a:t>将来推計を踏まえて、数パターンの事業シミュレーションを提示した。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720"/>
                        <a:buFont typeface="Arial"/>
                        <a:buChar char="•"/>
                      </a:pPr>
                      <a:r>
                        <a:rPr lang="ja-JP" sz="900" u="none" strike="noStrike" cap="none">
                          <a:solidFill>
                            <a:srgbClr val="7F7F7F"/>
                          </a:solidFill>
                          <a:latin typeface="Meiryo"/>
                          <a:ea typeface="Meiryo"/>
                          <a:cs typeface="Meiryo"/>
                          <a:sym typeface="Meiryo"/>
                        </a:rPr>
                        <a:t>診療所の目指すべき方向性を、院長と共に検討・明確にした。</a:t>
                      </a:r>
                      <a:endParaRPr sz="900" u="none" strike="noStrike" cap="none">
                        <a:solidFill>
                          <a:srgbClr val="7F7F7F"/>
                        </a:solidFill>
                        <a:latin typeface="Meiryo"/>
                        <a:ea typeface="Meiryo"/>
                        <a:cs typeface="Meiryo"/>
                        <a:sym typeface="Meiryo"/>
                      </a:endParaRPr>
                    </a:p>
                  </a:txBody>
                  <a:tcPr marL="72000" marR="72000" marT="72000" marB="72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317250">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結果</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00000"/>
                        </a:lnSpc>
                        <a:spcBef>
                          <a:spcPts val="0"/>
                        </a:spcBef>
                        <a:spcAft>
                          <a:spcPts val="0"/>
                        </a:spcAft>
                        <a:buClr>
                          <a:srgbClr val="7F7F7F"/>
                        </a:buClr>
                        <a:buSzPts val="720"/>
                        <a:buFont typeface="Arial"/>
                        <a:buChar char="•"/>
                      </a:pPr>
                      <a:r>
                        <a:rPr lang="ja-JP" sz="900" u="none" strike="noStrike" cap="none">
                          <a:solidFill>
                            <a:srgbClr val="7F7F7F"/>
                          </a:solidFill>
                          <a:latin typeface="Meiryo"/>
                          <a:ea typeface="Meiryo"/>
                          <a:cs typeface="Meiryo"/>
                          <a:sym typeface="Meiryo"/>
                        </a:rPr>
                        <a:t>将来目指すべき姿・指標と現状とのギャップが明確になった。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720"/>
                        <a:buFont typeface="Arial"/>
                        <a:buChar char="•"/>
                      </a:pPr>
                      <a:r>
                        <a:rPr lang="ja-JP" sz="900" u="none" strike="noStrike" cap="none">
                          <a:solidFill>
                            <a:srgbClr val="7F7F7F"/>
                          </a:solidFill>
                          <a:latin typeface="Meiryo"/>
                          <a:ea typeface="Meiryo"/>
                          <a:cs typeface="Meiryo"/>
                          <a:sym typeface="Meiryo"/>
                        </a:rPr>
                        <a:t>優先すべき経営課題が明確になり、具体的にスケジュールに落とし込むことができた。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720"/>
                        <a:buFont typeface="Arial"/>
                        <a:buChar char="•"/>
                      </a:pPr>
                      <a:r>
                        <a:rPr lang="ja-JP" sz="900" u="none" strike="noStrike" cap="none">
                          <a:solidFill>
                            <a:srgbClr val="7F7F7F"/>
                          </a:solidFill>
                          <a:latin typeface="Meiryo"/>
                          <a:ea typeface="Meiryo"/>
                          <a:cs typeface="Meiryo"/>
                          <a:sym typeface="Meiryo"/>
                        </a:rPr>
                        <a:t>毎年の重要施策とスタッフへの役割分担が明確になった。</a:t>
                      </a:r>
                      <a:endParaRPr sz="1400" u="none" strike="noStrike" cap="none"/>
                    </a:p>
                  </a:txBody>
                  <a:tcPr marL="72000" marR="72000" marT="72000" marB="72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bl>
          </a:graphicData>
        </a:graphic>
      </p:graphicFrame>
      <p:sp>
        <p:nvSpPr>
          <p:cNvPr id="270" name="Google Shape;270;p13"/>
          <p:cNvSpPr txBox="1"/>
          <p:nvPr/>
        </p:nvSpPr>
        <p:spPr>
          <a:xfrm>
            <a:off x="684126" y="5962656"/>
            <a:ext cx="553384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7F7F7F"/>
                </a:solidFill>
                <a:latin typeface="Meiryo"/>
                <a:ea typeface="Meiryo"/>
                <a:cs typeface="Meiryo"/>
                <a:sym typeface="Meiryo"/>
              </a:rPr>
              <a:t>※ 実例をもとにしていますが、内容が特定されないように適宜変更してご紹介しています。</a:t>
            </a:r>
            <a:endParaRPr sz="900" b="0" i="0" u="none" strike="noStrike" cap="none">
              <a:solidFill>
                <a:srgbClr val="7F7F7F"/>
              </a:solidFill>
              <a:latin typeface="Meiryo"/>
              <a:ea typeface="Meiryo"/>
              <a:cs typeface="Meiryo"/>
              <a:sym typeface="Meiryo"/>
            </a:endParaRPr>
          </a:p>
        </p:txBody>
      </p:sp>
      <p:pic>
        <p:nvPicPr>
          <p:cNvPr id="271" name="Google Shape;271;p13"/>
          <p:cNvPicPr preferRelativeResize="0"/>
          <p:nvPr/>
        </p:nvPicPr>
        <p:blipFill rotWithShape="1">
          <a:blip r:embed="rId3">
            <a:alphaModFix/>
          </a:blip>
          <a:srcRect/>
          <a:stretch/>
        </p:blipFill>
        <p:spPr>
          <a:xfrm>
            <a:off x="890660" y="6614813"/>
            <a:ext cx="953405" cy="1102958"/>
          </a:xfrm>
          <a:prstGeom prst="rect">
            <a:avLst/>
          </a:prstGeom>
          <a:noFill/>
          <a:ln>
            <a:noFill/>
          </a:ln>
        </p:spPr>
      </p:pic>
      <p:sp>
        <p:nvSpPr>
          <p:cNvPr id="272" name="Google Shape;272;p13"/>
          <p:cNvSpPr txBox="1"/>
          <p:nvPr/>
        </p:nvSpPr>
        <p:spPr>
          <a:xfrm>
            <a:off x="2216715" y="6533802"/>
            <a:ext cx="341632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「経営診断」をご希望の際は、</a:t>
            </a:r>
            <a:endParaRPr sz="1800" b="0" i="0" u="none" strike="noStrike" cap="none">
              <a:solidFill>
                <a:srgbClr val="538CD5"/>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お気軽にお問合せください。</a:t>
            </a:r>
            <a:endParaRPr sz="1800" b="0" i="0" u="none" strike="noStrike" cap="none">
              <a:solidFill>
                <a:srgbClr val="538CD5"/>
              </a:solidFill>
              <a:latin typeface="Meiryo"/>
              <a:ea typeface="Meiryo"/>
              <a:cs typeface="Meiryo"/>
              <a:sym typeface="Meiryo"/>
            </a:endParaRPr>
          </a:p>
        </p:txBody>
      </p:sp>
      <p:sp>
        <p:nvSpPr>
          <p:cNvPr id="273" name="Google Shape;273;p13"/>
          <p:cNvSpPr/>
          <p:nvPr/>
        </p:nvSpPr>
        <p:spPr>
          <a:xfrm>
            <a:off x="2288880" y="7168871"/>
            <a:ext cx="652598" cy="270183"/>
          </a:xfrm>
          <a:prstGeom prst="roundRect">
            <a:avLst>
              <a:gd name="adj" fmla="val 16667"/>
            </a:avLst>
          </a:prstGeom>
          <a:solidFill>
            <a:schemeClr val="dk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連絡先</a:t>
            </a:r>
            <a:endParaRPr sz="1000" b="0" i="0" u="none" strike="noStrike" cap="none">
              <a:solidFill>
                <a:schemeClr val="lt1"/>
              </a:solidFill>
              <a:latin typeface="Meiryo"/>
              <a:ea typeface="Meiryo"/>
              <a:cs typeface="Meiryo"/>
              <a:sym typeface="Meiryo"/>
            </a:endParaRPr>
          </a:p>
        </p:txBody>
      </p:sp>
      <p:sp>
        <p:nvSpPr>
          <p:cNvPr id="274" name="Google Shape;274;p13"/>
          <p:cNvSpPr txBox="1"/>
          <p:nvPr/>
        </p:nvSpPr>
        <p:spPr>
          <a:xfrm>
            <a:off x="2941478" y="7142240"/>
            <a:ext cx="3151259" cy="33470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chemeClr val="dk2"/>
                </a:solidFill>
                <a:latin typeface="Meiryo"/>
                <a:ea typeface="Meiryo"/>
                <a:cs typeface="Meiryo"/>
                <a:sym typeface="Meiryo"/>
              </a:rPr>
              <a:t>日本経営グループ　日本経営ウィル 税理士法人</a:t>
            </a:r>
            <a:endParaRPr sz="1200" b="0" i="0" u="none" strike="noStrike" cap="none">
              <a:solidFill>
                <a:schemeClr val="dk2"/>
              </a:solidFill>
              <a:latin typeface="Meiryo"/>
              <a:ea typeface="Meiryo"/>
              <a:cs typeface="Meiryo"/>
              <a:sym typeface="Meiryo"/>
            </a:endParaRPr>
          </a:p>
        </p:txBody>
      </p:sp>
      <p:sp>
        <p:nvSpPr>
          <p:cNvPr id="275" name="Google Shape;275;p13"/>
          <p:cNvSpPr/>
          <p:nvPr/>
        </p:nvSpPr>
        <p:spPr>
          <a:xfrm>
            <a:off x="620689" y="6444208"/>
            <a:ext cx="5605852" cy="2592288"/>
          </a:xfrm>
          <a:prstGeom prst="rect">
            <a:avLst/>
          </a:prstGeom>
          <a:noFill/>
          <a:ln w="28575"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aphicFrame>
        <p:nvGraphicFramePr>
          <p:cNvPr id="276" name="Google Shape;276;p13"/>
          <p:cNvGraphicFramePr/>
          <p:nvPr/>
        </p:nvGraphicFramePr>
        <p:xfrm>
          <a:off x="620689" y="3490352"/>
          <a:ext cx="3240350" cy="289550"/>
        </p:xfrm>
        <a:graphic>
          <a:graphicData uri="http://schemas.openxmlformats.org/drawingml/2006/table">
            <a:tbl>
              <a:tblPr>
                <a:noFill/>
                <a:tableStyleId>{B35AD8DF-36D4-45B5-B94E-0A3CF39191EF}</a:tableStyleId>
              </a:tblPr>
              <a:tblGrid>
                <a:gridCol w="3240350">
                  <a:extLst>
                    <a:ext uri="{9D8B030D-6E8A-4147-A177-3AD203B41FA5}">
                      <a16:colId xmlns:a16="http://schemas.microsoft.com/office/drawing/2014/main" xmlns="" val="20000"/>
                    </a:ext>
                  </a:extLst>
                </a:gridCol>
              </a:tblGrid>
              <a:tr h="0">
                <a:tc>
                  <a:txBody>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rPr>
                        <a:t>　事例（Phase1～4） ： 総額 500,000円（２ヶ月）</a:t>
                      </a:r>
                      <a:endParaRPr sz="1000" b="0" i="0" u="none" strike="noStrike" cap="none">
                        <a:solidFill>
                          <a:srgbClr val="7F7F7F"/>
                        </a:solidFill>
                      </a:endParaRPr>
                    </a:p>
                  </a:txBody>
                  <a:tcPr marL="68575" marR="68575" marT="68575" marB="6857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bl>
          </a:graphicData>
        </a:graphic>
      </p:graphicFrame>
      <p:sp>
        <p:nvSpPr>
          <p:cNvPr id="277" name="Google Shape;277;p13"/>
          <p:cNvSpPr txBox="1"/>
          <p:nvPr/>
        </p:nvSpPr>
        <p:spPr>
          <a:xfrm>
            <a:off x="4725144" y="323528"/>
            <a:ext cx="1601274" cy="262943"/>
          </a:xfrm>
          <a:prstGeom prst="rect">
            <a:avLst/>
          </a:prstGeom>
          <a:solidFill>
            <a:srgbClr val="93B3D7"/>
          </a:solidFill>
          <a:ln>
            <a:noFill/>
          </a:ln>
        </p:spPr>
        <p:txBody>
          <a:bodyPr spcFirstLastPara="1" wrap="square" lIns="91425" tIns="72000" rIns="91425" bIns="360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診療所の経営支援</a:t>
            </a:r>
            <a:endParaRPr sz="1000" b="0" i="0" u="none" strike="noStrike" cap="none">
              <a:solidFill>
                <a:schemeClr val="lt1"/>
              </a:solidFill>
              <a:latin typeface="Meiryo"/>
              <a:ea typeface="Meiryo"/>
              <a:cs typeface="Meiryo"/>
              <a:sym typeface="Meiryo"/>
            </a:endParaRPr>
          </a:p>
        </p:txBody>
      </p:sp>
      <p:sp>
        <p:nvSpPr>
          <p:cNvPr id="278" name="Google Shape;278;p13"/>
          <p:cNvSpPr txBox="1"/>
          <p:nvPr/>
        </p:nvSpPr>
        <p:spPr>
          <a:xfrm>
            <a:off x="2042590" y="7403006"/>
            <a:ext cx="4175380" cy="170812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［大阪本社］   〒561-8510　大阪府豊中市寺内2-13-3　</a:t>
            </a:r>
            <a:endParaRPr sz="1050" b="0" i="0" u="none" strike="noStrike" cap="none" dirty="0">
              <a:solidFill>
                <a:srgbClr val="538CD5"/>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a:t>
            </a:r>
            <a:r>
              <a:rPr lang="ja-JP" sz="1400" b="0" i="0" u="none" strike="noStrike" cap="none" dirty="0">
                <a:solidFill>
                  <a:srgbClr val="538CD5"/>
                </a:solidFill>
                <a:latin typeface="Meiryo"/>
                <a:ea typeface="Meiryo"/>
                <a:cs typeface="Meiryo"/>
                <a:sym typeface="Meiryo"/>
              </a:rPr>
              <a:t>06-6868-1351</a:t>
            </a:r>
            <a:r>
              <a:rPr lang="ja-JP" sz="1050" b="0" i="0" u="none" strike="noStrike" cap="none" dirty="0">
                <a:solidFill>
                  <a:srgbClr val="538CD5"/>
                </a:solidFill>
                <a:latin typeface="Meiryo"/>
                <a:ea typeface="Meiryo"/>
                <a:cs typeface="Meiryo"/>
                <a:sym typeface="Meiryo"/>
              </a:rPr>
              <a:t>（担当：</a:t>
            </a:r>
            <a:r>
              <a:rPr lang="ja-JP" altLang="en-US" sz="1050" dirty="0">
                <a:solidFill>
                  <a:srgbClr val="538CD5"/>
                </a:solidFill>
                <a:latin typeface="Meiryo"/>
                <a:ea typeface="Meiryo"/>
                <a:cs typeface="Meiryo"/>
                <a:sym typeface="Meiryo"/>
              </a:rPr>
              <a:t>八百</a:t>
            </a:r>
            <a:r>
              <a:rPr lang="ja-JP" sz="1050" b="0" i="0" u="none" strike="noStrike" cap="none" dirty="0">
                <a:solidFill>
                  <a:srgbClr val="538CD5"/>
                </a:solidFill>
                <a:latin typeface="Meiryo"/>
                <a:ea typeface="Meiryo"/>
                <a:cs typeface="Meiryo"/>
                <a:sym typeface="Meiryo"/>
              </a:rPr>
              <a:t>）</a:t>
            </a:r>
            <a:endParaRPr sz="1050" b="0" i="0" u="none" strike="noStrike" cap="none" dirty="0">
              <a:solidFill>
                <a:srgbClr val="538CD5"/>
              </a:solidFill>
              <a:latin typeface="Meiryo"/>
              <a:ea typeface="Meiryo"/>
              <a:cs typeface="Meiryo"/>
              <a:sym typeface="Meiryo"/>
            </a:endParaRPr>
          </a:p>
          <a:p>
            <a:pPr marL="0" marR="0" lvl="0" indent="0" algn="l"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［東京事務所］〒140-0002　東京都品川区東品川2-2-20</a:t>
            </a:r>
            <a:endParaRPr dirty="0"/>
          </a:p>
          <a:p>
            <a:pPr marL="0" marR="0" lvl="0" indent="0" algn="l" rtl="0">
              <a:lnSpc>
                <a:spcPct val="150000"/>
              </a:lnSpc>
              <a:spcBef>
                <a:spcPts val="0"/>
              </a:spcBef>
              <a:spcAft>
                <a:spcPts val="0"/>
              </a:spcAft>
              <a:buNone/>
            </a:pPr>
            <a:r>
              <a:rPr lang="ja-JP" sz="1050" b="0" i="0" u="none" strike="noStrike" cap="none" dirty="0">
                <a:solidFill>
                  <a:srgbClr val="538CD5"/>
                </a:solidFill>
                <a:latin typeface="Meiryo"/>
                <a:ea typeface="Meiryo"/>
                <a:cs typeface="Meiryo"/>
                <a:sym typeface="Meiryo"/>
              </a:rPr>
              <a:t>　　　　　　　　　　　　　　天王洲オーシャンスクエア22F</a:t>
            </a:r>
            <a:endParaRPr dirty="0"/>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a:t>
            </a:r>
            <a:r>
              <a:rPr lang="ja-JP" sz="1400" b="0" i="0" u="none" strike="noStrike" cap="none" dirty="0">
                <a:solidFill>
                  <a:srgbClr val="538CD5"/>
                </a:solidFill>
                <a:latin typeface="Meiryo"/>
                <a:ea typeface="Meiryo"/>
                <a:cs typeface="Meiryo"/>
                <a:sym typeface="Meiryo"/>
              </a:rPr>
              <a:t>03-5781-0760</a:t>
            </a:r>
            <a:r>
              <a:rPr lang="ja-JP" sz="1050" b="0" i="0" u="none" strike="noStrike" cap="none" dirty="0">
                <a:solidFill>
                  <a:srgbClr val="538CD5"/>
                </a:solidFill>
                <a:latin typeface="Meiryo"/>
                <a:ea typeface="Meiryo"/>
                <a:cs typeface="Meiryo"/>
                <a:sym typeface="Meiryo"/>
              </a:rPr>
              <a:t>（担当：三浦）</a:t>
            </a:r>
            <a:endParaRPr sz="1050" b="0" i="0" u="none" strike="noStrike" cap="none" dirty="0">
              <a:solidFill>
                <a:srgbClr val="000000"/>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（平日9:00～17:30）</a:t>
            </a:r>
            <a:endParaRPr sz="1050" b="0" i="0" u="none" strike="noStrike" cap="none" dirty="0">
              <a:solidFill>
                <a:srgbClr val="538CD5"/>
              </a:solidFill>
              <a:latin typeface="Meiryo"/>
              <a:ea typeface="Meiryo"/>
              <a:cs typeface="Meiryo"/>
              <a:sym typeface="Meiryo"/>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4"/>
          <p:cNvSpPr/>
          <p:nvPr/>
        </p:nvSpPr>
        <p:spPr>
          <a:xfrm>
            <a:off x="4931643" y="7200272"/>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285" name="Google Shape;285;p14"/>
          <p:cNvSpPr/>
          <p:nvPr/>
        </p:nvSpPr>
        <p:spPr>
          <a:xfrm>
            <a:off x="4869160" y="7137789"/>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286" name="Google Shape;286;p14"/>
          <p:cNvSpPr/>
          <p:nvPr/>
        </p:nvSpPr>
        <p:spPr>
          <a:xfrm>
            <a:off x="4797152" y="7065781"/>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287" name="Google Shape;287;p14"/>
          <p:cNvSpPr/>
          <p:nvPr/>
        </p:nvSpPr>
        <p:spPr>
          <a:xfrm>
            <a:off x="2012851" y="7488799"/>
            <a:ext cx="1992213" cy="1315870"/>
          </a:xfrm>
          <a:prstGeom prst="roundRect">
            <a:avLst>
              <a:gd name="adj" fmla="val 8287"/>
            </a:avLst>
          </a:prstGeom>
          <a:solidFill>
            <a:srgbClr val="EFEFEF"/>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赤字診療所と黒字診療所の比較、診療所全体における収入規模のポジション、診療実績のベンチマークなどを通して、数年後にどのような診療所を目指すのか、指標を整理していきます。</a:t>
            </a:r>
            <a:endParaRPr sz="900" b="0" i="0" u="none" strike="noStrike" cap="none">
              <a:solidFill>
                <a:srgbClr val="595959"/>
              </a:solidFill>
              <a:latin typeface="Meiryo"/>
              <a:ea typeface="Meiryo"/>
              <a:cs typeface="Meiryo"/>
              <a:sym typeface="Meiryo"/>
            </a:endParaRPr>
          </a:p>
        </p:txBody>
      </p:sp>
      <p:sp>
        <p:nvSpPr>
          <p:cNvPr id="288" name="Google Shape;288;p14"/>
          <p:cNvSpPr txBox="1"/>
          <p:nvPr/>
        </p:nvSpPr>
        <p:spPr>
          <a:xfrm>
            <a:off x="513664" y="873500"/>
            <a:ext cx="5904740" cy="536212"/>
          </a:xfrm>
          <a:prstGeom prst="rect">
            <a:avLst/>
          </a:prstGeom>
          <a:noFill/>
          <a:ln>
            <a:noFill/>
          </a:ln>
        </p:spPr>
        <p:txBody>
          <a:bodyPr spcFirstLastPara="1" wrap="square" lIns="0" tIns="52150" rIns="0" bIns="5215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1" i="0" u="none" strike="noStrike" cap="none">
                <a:solidFill>
                  <a:srgbClr val="366092"/>
                </a:solidFill>
                <a:latin typeface="Meiryo"/>
                <a:ea typeface="Meiryo"/>
                <a:cs typeface="Meiryo"/>
                <a:sym typeface="Meiryo"/>
              </a:rPr>
              <a:t>ベンチマークデータ </a:t>
            </a:r>
            <a:r>
              <a:rPr lang="ja-JP" sz="2000" b="1" i="0" u="none" strike="noStrike" cap="none">
                <a:solidFill>
                  <a:srgbClr val="366092"/>
                </a:solidFill>
                <a:latin typeface="Meiryo"/>
                <a:ea typeface="Meiryo"/>
                <a:cs typeface="Meiryo"/>
                <a:sym typeface="Meiryo"/>
              </a:rPr>
              <a:t>による比較分析</a:t>
            </a:r>
            <a:endParaRPr sz="2000" b="1" i="0" u="none" strike="noStrike" cap="none">
              <a:solidFill>
                <a:srgbClr val="366092"/>
              </a:solidFill>
              <a:latin typeface="Meiryo"/>
              <a:ea typeface="Meiryo"/>
              <a:cs typeface="Meiryo"/>
              <a:sym typeface="Meiryo"/>
            </a:endParaRPr>
          </a:p>
        </p:txBody>
      </p:sp>
      <p:sp>
        <p:nvSpPr>
          <p:cNvPr id="289" name="Google Shape;289;p14"/>
          <p:cNvSpPr txBox="1"/>
          <p:nvPr/>
        </p:nvSpPr>
        <p:spPr>
          <a:xfrm>
            <a:off x="489554" y="2339752"/>
            <a:ext cx="5742722" cy="2319240"/>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ご相談内容</a:t>
            </a:r>
            <a:endParaRPr sz="12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当院の収入規模は、平均的なのか多いのか少ないのか、全体の中でのポジションを知りたい。</a:t>
            </a:r>
            <a:endParaRPr sz="1400" b="0" i="0" u="none" strike="noStrike" cap="none">
              <a:solidFill>
                <a:srgbClr val="000000"/>
              </a:solidFill>
              <a:latin typeface="Arial"/>
              <a:ea typeface="Arial"/>
              <a:cs typeface="Arial"/>
              <a:sym typeface="Arial"/>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レセプト単価や通院回数など、診療実績について比較できるベンチマークデータはないか。</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同規模の診療所と比較して、当院の利益率・材料比率・人件費率などは適正なのか、課題があるのか。</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スタッフ数はもっと増やしてもいいのかもう限界なのか、判断できる指標がほしい。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黒字診療所と赤字診療所では、なにがどう違うのかアドバイスがほしい。</a:t>
            </a:r>
            <a:endParaRPr sz="1000" b="0" i="0" u="none" strike="noStrike" cap="none">
              <a:solidFill>
                <a:srgbClr val="7F7F7F"/>
              </a:solidFill>
              <a:latin typeface="Meiryo"/>
              <a:ea typeface="Meiryo"/>
              <a:cs typeface="Meiryo"/>
              <a:sym typeface="Meiryo"/>
            </a:endParaRPr>
          </a:p>
          <a:p>
            <a:pPr marL="180975" marR="0" lvl="0" indent="-117475" algn="l" rtl="0">
              <a:lnSpc>
                <a:spcPct val="120000"/>
              </a:lnSpc>
              <a:spcBef>
                <a:spcPts val="300"/>
              </a:spcBef>
              <a:spcAft>
                <a:spcPts val="0"/>
              </a:spcAft>
              <a:buClr>
                <a:schemeClr val="dk1"/>
              </a:buClr>
              <a:buSzPts val="1000"/>
              <a:buFont typeface="Noto Sans Symbols"/>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30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「ベンチマークデータによる比較分析」についての私たちの考え方</a:t>
            </a:r>
            <a:endParaRPr sz="120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rgbClr val="7F7F7F"/>
              </a:buClr>
              <a:buSzPts val="1000"/>
              <a:buFont typeface="Arial"/>
              <a:buNone/>
            </a:pPr>
            <a:r>
              <a:rPr lang="ja-JP" sz="1000" b="1" i="0" u="none" strike="noStrike" cap="none">
                <a:solidFill>
                  <a:srgbClr val="7F7F7F"/>
                </a:solidFill>
                <a:latin typeface="Meiryo"/>
                <a:ea typeface="Meiryo"/>
                <a:cs typeface="Meiryo"/>
                <a:sym typeface="Meiryo"/>
              </a:rPr>
              <a:t>数年後に目指す自院の姿を明確にすることが、本当のベンチマークだと、私たちは考えます。</a:t>
            </a:r>
            <a:endParaRPr sz="1200" b="1" i="0" u="none" strike="noStrike" cap="none">
              <a:solidFill>
                <a:srgbClr val="538CD5"/>
              </a:solidFill>
              <a:latin typeface="Meiryo"/>
              <a:ea typeface="Meiryo"/>
              <a:cs typeface="Meiryo"/>
              <a:sym typeface="Meiryo"/>
            </a:endParaRPr>
          </a:p>
        </p:txBody>
      </p:sp>
      <p:sp>
        <p:nvSpPr>
          <p:cNvPr id="290" name="Google Shape;290;p14"/>
          <p:cNvSpPr/>
          <p:nvPr/>
        </p:nvSpPr>
        <p:spPr>
          <a:xfrm>
            <a:off x="615653" y="4644826"/>
            <a:ext cx="5616624" cy="1720793"/>
          </a:xfrm>
          <a:prstGeom prst="rect">
            <a:avLst/>
          </a:prstGeom>
          <a:solidFill>
            <a:srgbClr val="DAE5F1"/>
          </a:solidFill>
          <a:ln>
            <a:noFill/>
          </a:ln>
        </p:spPr>
        <p:txBody>
          <a:bodyPr spcFirstLastPara="1" wrap="square" lIns="91425" tIns="45700" rIns="91425" bIns="45700" anchor="ctr" anchorCtr="0">
            <a:noAutofit/>
          </a:bodyPr>
          <a:lstStyle/>
          <a:p>
            <a:pPr marL="171450" marR="0" lvl="0" indent="-171450" algn="l" rtl="0">
              <a:lnSpc>
                <a:spcPct val="120000"/>
              </a:lnSpc>
              <a:spcBef>
                <a:spcPts val="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例えばスタッフを1人増やすためには、今のスタッフのパフォーマンスは適切なのか、人件費率は他院と比べて余裕があるのかなど、判断材料がほしくなるものです。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わたしたちは数多くの診療所のお客様を訪問し、同じようなご質問を頂いており、事業損益や診療実績のベンチマークデータとの比較分析は、必要に応じてご報告しています。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ただ、いくらベンチマークをしても、スタッフのパフォーマンス一つをとっても、同じ能力のあるスタッフを雇うわけではありません。</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ですので、他院のデータを参考にしつつ、これから数年後にどのような診療所を目指していくのか、その姿・指標を明確にすることが、最大のベンチマークだと、私たちは考えます。</a:t>
            </a:r>
            <a:endParaRPr sz="1000" b="0" i="0" u="none" strike="noStrike" cap="none">
              <a:solidFill>
                <a:srgbClr val="7F7F7F"/>
              </a:solidFill>
              <a:latin typeface="Meiryo"/>
              <a:ea typeface="Meiryo"/>
              <a:cs typeface="Meiryo"/>
              <a:sym typeface="Meiryo"/>
            </a:endParaRPr>
          </a:p>
        </p:txBody>
      </p:sp>
      <p:sp>
        <p:nvSpPr>
          <p:cNvPr id="291" name="Google Shape;291;p14"/>
          <p:cNvSpPr/>
          <p:nvPr/>
        </p:nvSpPr>
        <p:spPr>
          <a:xfrm>
            <a:off x="494590" y="7020272"/>
            <a:ext cx="1764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私たちのお役立ちポイント</a:t>
            </a:r>
            <a:endParaRPr sz="1000" b="0" i="0" u="none" strike="noStrike" cap="none">
              <a:solidFill>
                <a:schemeClr val="lt1"/>
              </a:solidFill>
              <a:latin typeface="Meiryo"/>
              <a:ea typeface="Meiryo"/>
              <a:cs typeface="Meiryo"/>
              <a:sym typeface="Meiryo"/>
            </a:endParaRPr>
          </a:p>
        </p:txBody>
      </p:sp>
      <p:sp>
        <p:nvSpPr>
          <p:cNvPr id="292" name="Google Shape;292;p14"/>
          <p:cNvSpPr/>
          <p:nvPr/>
        </p:nvSpPr>
        <p:spPr>
          <a:xfrm>
            <a:off x="491464" y="1565145"/>
            <a:ext cx="5832153" cy="453743"/>
          </a:xfrm>
          <a:prstGeom prst="roundRect">
            <a:avLst>
              <a:gd name="adj" fmla="val 16667"/>
            </a:avLst>
          </a:prstGeom>
          <a:solidFill>
            <a:srgbClr val="EFEFEF"/>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595959"/>
                </a:solidFill>
                <a:latin typeface="Meiryo"/>
                <a:ea typeface="Meiryo"/>
                <a:cs typeface="Meiryo"/>
                <a:sym typeface="Meiryo"/>
              </a:rPr>
              <a:t>「当院の通院回数は多いのか少ないのか、人件費率は高いのか低いのか。比較できるベンチマークデータはないか」と、Ｄ院長（診療所経営）からご相談を頂きました。</a:t>
            </a:r>
            <a:endParaRPr sz="1400" b="0" i="0" u="none" strike="noStrike" cap="none">
              <a:solidFill>
                <a:srgbClr val="000000"/>
              </a:solidFill>
              <a:latin typeface="Arial"/>
              <a:ea typeface="Arial"/>
              <a:cs typeface="Arial"/>
              <a:sym typeface="Arial"/>
            </a:endParaRPr>
          </a:p>
        </p:txBody>
      </p:sp>
      <p:pic>
        <p:nvPicPr>
          <p:cNvPr id="293" name="Google Shape;293;p14"/>
          <p:cNvPicPr preferRelativeResize="0"/>
          <p:nvPr/>
        </p:nvPicPr>
        <p:blipFill rotWithShape="1">
          <a:blip r:embed="rId3">
            <a:alphaModFix/>
          </a:blip>
          <a:srcRect/>
          <a:stretch/>
        </p:blipFill>
        <p:spPr>
          <a:xfrm>
            <a:off x="620688" y="7488799"/>
            <a:ext cx="1088863" cy="1259665"/>
          </a:xfrm>
          <a:prstGeom prst="rect">
            <a:avLst/>
          </a:prstGeom>
          <a:noFill/>
          <a:ln>
            <a:noFill/>
          </a:ln>
        </p:spPr>
      </p:pic>
      <p:sp>
        <p:nvSpPr>
          <p:cNvPr id="294" name="Google Shape;294;p14"/>
          <p:cNvSpPr/>
          <p:nvPr/>
        </p:nvSpPr>
        <p:spPr>
          <a:xfrm rot="10800000">
            <a:off x="1700808" y="7974615"/>
            <a:ext cx="360040" cy="144016"/>
          </a:xfrm>
          <a:prstGeom prst="rtTriangle">
            <a:avLst/>
          </a:prstGeom>
          <a:solidFill>
            <a:srgbClr val="EFEFE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95" name="Google Shape;295;p14"/>
          <p:cNvSpPr/>
          <p:nvPr/>
        </p:nvSpPr>
        <p:spPr>
          <a:xfrm>
            <a:off x="4725144" y="6995452"/>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事業損益</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診療実績</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ﾍﾞﾝﾁﾏｰｸ</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（無料）</a:t>
            </a:r>
            <a:endParaRPr sz="900" b="0" i="0" u="none" strike="noStrike" cap="none">
              <a:solidFill>
                <a:schemeClr val="lt1"/>
              </a:solidFill>
              <a:latin typeface="Meiryo"/>
              <a:ea typeface="Meiryo"/>
              <a:cs typeface="Meiryo"/>
              <a:sym typeface="Meiryo"/>
            </a:endParaRPr>
          </a:p>
        </p:txBody>
      </p:sp>
      <p:sp>
        <p:nvSpPr>
          <p:cNvPr id="296" name="Google Shape;296;p14"/>
          <p:cNvSpPr txBox="1"/>
          <p:nvPr/>
        </p:nvSpPr>
        <p:spPr>
          <a:xfrm>
            <a:off x="4643611" y="8382010"/>
            <a:ext cx="1368152"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ja-JP" sz="800" b="0" i="0" u="none" strike="noStrike" cap="none">
                <a:solidFill>
                  <a:srgbClr val="595959"/>
                </a:solidFill>
                <a:latin typeface="Meiryo"/>
                <a:ea typeface="Meiryo"/>
                <a:cs typeface="Meiryo"/>
                <a:sym typeface="Meiryo"/>
              </a:rPr>
              <a:t>顧問契約の中で先生とご一緒に検証し、数年後の診療所の指標を明確にしていきます。</a:t>
            </a:r>
            <a:endParaRPr sz="800" b="0" i="0" u="none" strike="noStrike" cap="none">
              <a:solidFill>
                <a:srgbClr val="595959"/>
              </a:solidFill>
              <a:latin typeface="Meiryo"/>
              <a:ea typeface="Meiryo"/>
              <a:cs typeface="Meiryo"/>
              <a:sym typeface="Meiryo"/>
            </a:endParaRPr>
          </a:p>
        </p:txBody>
      </p:sp>
      <p:sp>
        <p:nvSpPr>
          <p:cNvPr id="297" name="Google Shape;297;p14"/>
          <p:cNvSpPr/>
          <p:nvPr/>
        </p:nvSpPr>
        <p:spPr>
          <a:xfrm>
            <a:off x="476672" y="395536"/>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chemeClr val="lt1"/>
              </a:solidFill>
              <a:latin typeface="Calibri"/>
              <a:ea typeface="Calibri"/>
              <a:cs typeface="Calibri"/>
              <a:sym typeface="Calibri"/>
            </a:endParaRPr>
          </a:p>
        </p:txBody>
      </p:sp>
      <p:sp>
        <p:nvSpPr>
          <p:cNvPr id="298" name="Google Shape;298;p14"/>
          <p:cNvSpPr txBox="1"/>
          <p:nvPr/>
        </p:nvSpPr>
        <p:spPr>
          <a:xfrm>
            <a:off x="828396" y="403596"/>
            <a:ext cx="2721272" cy="345219"/>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7F7F7F"/>
                </a:solidFill>
                <a:latin typeface="Meiryo"/>
                <a:ea typeface="Meiryo"/>
                <a:cs typeface="Meiryo"/>
                <a:sym typeface="Meiryo"/>
              </a:rPr>
              <a:t>比較分析</a:t>
            </a:r>
            <a:endParaRPr sz="1400" b="1" i="0" u="none" strike="noStrike" cap="none">
              <a:solidFill>
                <a:srgbClr val="7F7F7F"/>
              </a:solidFill>
              <a:latin typeface="Meiryo"/>
              <a:ea typeface="Meiryo"/>
              <a:cs typeface="Meiryo"/>
              <a:sym typeface="Meiryo"/>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15"/>
          <p:cNvSpPr txBox="1"/>
          <p:nvPr/>
        </p:nvSpPr>
        <p:spPr>
          <a:xfrm>
            <a:off x="494590" y="732572"/>
            <a:ext cx="570465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事業損益・診療実績をベンチマークし、自院の目指すべき指標・アクションプランを設定します。</a:t>
            </a: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00"/>
              <a:buFont typeface="Arial"/>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0"/>
              </a:spcBef>
              <a:spcAft>
                <a:spcPts val="0"/>
              </a:spcAft>
              <a:buClr>
                <a:schemeClr val="dk1"/>
              </a:buClr>
              <a:buSzPts val="1600"/>
              <a:buFont typeface="Arial"/>
              <a:buNone/>
            </a:pPr>
            <a:endParaRPr sz="1600" b="0" i="0" u="none" strike="noStrike" cap="none">
              <a:solidFill>
                <a:srgbClr val="7F7F7F"/>
              </a:solidFill>
              <a:latin typeface="Meiryo"/>
              <a:ea typeface="Meiryo"/>
              <a:cs typeface="Meiryo"/>
              <a:sym typeface="Meiryo"/>
            </a:endParaRPr>
          </a:p>
        </p:txBody>
      </p:sp>
      <p:sp>
        <p:nvSpPr>
          <p:cNvPr id="305" name="Google Shape;305;p15"/>
          <p:cNvSpPr txBox="1"/>
          <p:nvPr/>
        </p:nvSpPr>
        <p:spPr>
          <a:xfrm>
            <a:off x="836712" y="7794626"/>
            <a:ext cx="1121687"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顧問契約の中で、私たちがどのようにベンチマークをご一緒に分析していくのか、ご体験していただけます。</a:t>
            </a:r>
            <a:endParaRPr sz="900" b="0" i="0" u="none" strike="noStrike" cap="none">
              <a:solidFill>
                <a:schemeClr val="dk1"/>
              </a:solidFill>
              <a:latin typeface="Meiryo"/>
              <a:ea typeface="Meiryo"/>
              <a:cs typeface="Meiryo"/>
              <a:sym typeface="Meiryo"/>
            </a:endParaRPr>
          </a:p>
        </p:txBody>
      </p:sp>
      <p:sp>
        <p:nvSpPr>
          <p:cNvPr id="306" name="Google Shape;306;p15"/>
          <p:cNvSpPr/>
          <p:nvPr/>
        </p:nvSpPr>
        <p:spPr>
          <a:xfrm>
            <a:off x="494590" y="395536"/>
            <a:ext cx="1548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ご提案サービスの概要</a:t>
            </a:r>
            <a:endParaRPr sz="1000" b="0" i="0" u="none" strike="noStrike" cap="none">
              <a:solidFill>
                <a:schemeClr val="lt1"/>
              </a:solidFill>
              <a:latin typeface="Meiryo"/>
              <a:ea typeface="Meiryo"/>
              <a:cs typeface="Meiryo"/>
              <a:sym typeface="Meiryo"/>
            </a:endParaRPr>
          </a:p>
        </p:txBody>
      </p:sp>
      <p:graphicFrame>
        <p:nvGraphicFramePr>
          <p:cNvPr id="307" name="Google Shape;307;p15"/>
          <p:cNvGraphicFramePr/>
          <p:nvPr/>
        </p:nvGraphicFramePr>
        <p:xfrm>
          <a:off x="620689" y="1043608"/>
          <a:ext cx="5605850" cy="1784700"/>
        </p:xfrm>
        <a:graphic>
          <a:graphicData uri="http://schemas.openxmlformats.org/drawingml/2006/table">
            <a:tbl>
              <a:tblPr>
                <a:noFill/>
                <a:tableStyleId>{B35AD8DF-36D4-45B5-B94E-0A3CF39191EF}</a:tableStyleId>
              </a:tblPr>
              <a:tblGrid>
                <a:gridCol w="504800">
                  <a:extLst>
                    <a:ext uri="{9D8B030D-6E8A-4147-A177-3AD203B41FA5}">
                      <a16:colId xmlns:a16="http://schemas.microsoft.com/office/drawing/2014/main" xmlns="" val="20000"/>
                    </a:ext>
                  </a:extLst>
                </a:gridCol>
                <a:gridCol w="1442275">
                  <a:extLst>
                    <a:ext uri="{9D8B030D-6E8A-4147-A177-3AD203B41FA5}">
                      <a16:colId xmlns:a16="http://schemas.microsoft.com/office/drawing/2014/main" xmlns="" val="20001"/>
                    </a:ext>
                  </a:extLst>
                </a:gridCol>
                <a:gridCol w="3658775">
                  <a:extLst>
                    <a:ext uri="{9D8B030D-6E8A-4147-A177-3AD203B41FA5}">
                      <a16:colId xmlns:a16="http://schemas.microsoft.com/office/drawing/2014/main" xmlns="" val="20002"/>
                    </a:ext>
                  </a:extLst>
                </a:gridCol>
              </a:tblGrid>
              <a:tr h="1333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Phase</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テーマ</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内容</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r h="1939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1</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事業損益ベンチマーク</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損益計算書（収入規模・材料比率・人件費率・利益率など）のベンチマークを行い、目指すべき指標をご一緒に検討します。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1939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2</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診療実績ベンチマーク</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診療実績（保険診療点数・患者数・来院回数など）のベンチマークを行い、目指すべき指標をご一緒に検討します。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r h="1939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3</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アクションプラン</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現在の実績と目指すべき指標との差異を明確にし、どのように埋めていくか、アクションプランをご一緒に検討します。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3"/>
                  </a:ext>
                </a:extLst>
              </a:tr>
              <a:tr h="1939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4</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継続モニタリング</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税務・会計顧問として継続フォロー。事業の成長・展開・承継の時間軸のなかで、事業損益・診療実績をモニタリングします。</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4"/>
                  </a:ext>
                </a:extLst>
              </a:tr>
            </a:tbl>
          </a:graphicData>
        </a:graphic>
      </p:graphicFrame>
      <p:sp>
        <p:nvSpPr>
          <p:cNvPr id="308" name="Google Shape;308;p15"/>
          <p:cNvSpPr txBox="1"/>
          <p:nvPr/>
        </p:nvSpPr>
        <p:spPr>
          <a:xfrm>
            <a:off x="1134269" y="3297290"/>
            <a:ext cx="462453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顧問契約における基本業務の１つとして、必要なタイミングでご提供します。</a:t>
            </a:r>
            <a:endParaRPr sz="1050" b="0"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p:txBody>
      </p:sp>
      <p:sp>
        <p:nvSpPr>
          <p:cNvPr id="309" name="Google Shape;309;p15"/>
          <p:cNvSpPr/>
          <p:nvPr/>
        </p:nvSpPr>
        <p:spPr>
          <a:xfrm>
            <a:off x="493200" y="3313051"/>
            <a:ext cx="612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ご予算</a:t>
            </a:r>
            <a:endParaRPr sz="1000" b="0" i="0" u="none" strike="noStrike" cap="none">
              <a:solidFill>
                <a:schemeClr val="lt1"/>
              </a:solidFill>
              <a:latin typeface="Meiryo"/>
              <a:ea typeface="Meiryo"/>
              <a:cs typeface="Meiryo"/>
              <a:sym typeface="Meiryo"/>
            </a:endParaRPr>
          </a:p>
        </p:txBody>
      </p:sp>
      <p:sp>
        <p:nvSpPr>
          <p:cNvPr id="310" name="Google Shape;310;p15"/>
          <p:cNvSpPr txBox="1"/>
          <p:nvPr/>
        </p:nvSpPr>
        <p:spPr>
          <a:xfrm>
            <a:off x="1638325" y="3923928"/>
            <a:ext cx="4176464"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診療所の目標とする指標と、毎年の重点施策が明確になった。</a:t>
            </a:r>
            <a:endParaRPr sz="1600" b="0" i="0" u="none" strike="noStrike" cap="none">
              <a:solidFill>
                <a:srgbClr val="7F7F7F"/>
              </a:solidFill>
              <a:latin typeface="Meiryo"/>
              <a:ea typeface="Meiryo"/>
              <a:cs typeface="Meiryo"/>
              <a:sym typeface="Meiryo"/>
            </a:endParaRPr>
          </a:p>
        </p:txBody>
      </p:sp>
      <p:sp>
        <p:nvSpPr>
          <p:cNvPr id="311" name="Google Shape;311;p15"/>
          <p:cNvSpPr/>
          <p:nvPr/>
        </p:nvSpPr>
        <p:spPr>
          <a:xfrm>
            <a:off x="494590" y="3942978"/>
            <a:ext cx="113421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ケーススタディ</a:t>
            </a:r>
            <a:endParaRPr sz="1000" b="0" i="0" u="none" strike="noStrike" cap="none">
              <a:solidFill>
                <a:schemeClr val="lt1"/>
              </a:solidFill>
              <a:latin typeface="Meiryo"/>
              <a:ea typeface="Meiryo"/>
              <a:cs typeface="Meiryo"/>
              <a:sym typeface="Meiryo"/>
            </a:endParaRPr>
          </a:p>
        </p:txBody>
      </p:sp>
      <p:graphicFrame>
        <p:nvGraphicFramePr>
          <p:cNvPr id="312" name="Google Shape;312;p15"/>
          <p:cNvGraphicFramePr/>
          <p:nvPr/>
        </p:nvGraphicFramePr>
        <p:xfrm>
          <a:off x="620689" y="4344522"/>
          <a:ext cx="5605850" cy="1500560"/>
        </p:xfrm>
        <a:graphic>
          <a:graphicData uri="http://schemas.openxmlformats.org/drawingml/2006/table">
            <a:tbl>
              <a:tblPr>
                <a:noFill/>
                <a:tableStyleId>{B35AD8DF-36D4-45B5-B94E-0A3CF39191EF}</a:tableStyleId>
              </a:tblPr>
              <a:tblGrid>
                <a:gridCol w="648075">
                  <a:extLst>
                    <a:ext uri="{9D8B030D-6E8A-4147-A177-3AD203B41FA5}">
                      <a16:colId xmlns:a16="http://schemas.microsoft.com/office/drawing/2014/main" xmlns="" val="20000"/>
                    </a:ext>
                  </a:extLst>
                </a:gridCol>
                <a:gridCol w="4957775">
                  <a:extLst>
                    <a:ext uri="{9D8B030D-6E8A-4147-A177-3AD203B41FA5}">
                      <a16:colId xmlns:a16="http://schemas.microsoft.com/office/drawing/2014/main" xmlns="" val="20001"/>
                    </a:ext>
                  </a:extLst>
                </a:gridCol>
              </a:tblGrid>
              <a:tr h="26362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課題</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自院の収益規模がどのような立ち位置であるか分からず、進むべきなのか維持すべきなのか判断できなかった。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患者数もスタッフ規模も大きい診療所を見聞きしてはいるが、何が違うのか分からなかった。</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0"/>
                  </a:ext>
                </a:extLst>
              </a:tr>
              <a:tr h="28432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改善策</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収益規模でどのようなポジションにあるのか、同じ診療科で黒字と赤字では何が要因となっているかをベンチマークした。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診療実績について、同じ診療科の平均指標と工夫事例をベンチマークした。</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449900">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結果</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ベンチマーク指標を参考にしつつ、当院が目指すべき指標を設定した。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スタッフとも一部の指標を共有し、院内改善のアクションプランを設定した。</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bl>
          </a:graphicData>
        </a:graphic>
      </p:graphicFrame>
      <p:sp>
        <p:nvSpPr>
          <p:cNvPr id="313" name="Google Shape;313;p15"/>
          <p:cNvSpPr txBox="1"/>
          <p:nvPr/>
        </p:nvSpPr>
        <p:spPr>
          <a:xfrm>
            <a:off x="684126" y="5868144"/>
            <a:ext cx="553384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7F7F7F"/>
                </a:solidFill>
                <a:latin typeface="Meiryo"/>
                <a:ea typeface="Meiryo"/>
                <a:cs typeface="Meiryo"/>
                <a:sym typeface="Meiryo"/>
              </a:rPr>
              <a:t>※ 実例をもとにしていますが、内容が特定されないように適宜変更してご紹介しています。</a:t>
            </a:r>
            <a:endParaRPr sz="900" b="0" i="0" u="none" strike="noStrike" cap="none">
              <a:solidFill>
                <a:srgbClr val="7F7F7F"/>
              </a:solidFill>
              <a:latin typeface="Meiryo"/>
              <a:ea typeface="Meiryo"/>
              <a:cs typeface="Meiryo"/>
              <a:sym typeface="Meiryo"/>
            </a:endParaRPr>
          </a:p>
        </p:txBody>
      </p:sp>
      <p:pic>
        <p:nvPicPr>
          <p:cNvPr id="314" name="Google Shape;314;p15"/>
          <p:cNvPicPr preferRelativeResize="0"/>
          <p:nvPr/>
        </p:nvPicPr>
        <p:blipFill rotWithShape="1">
          <a:blip r:embed="rId3">
            <a:alphaModFix/>
          </a:blip>
          <a:srcRect/>
          <a:stretch/>
        </p:blipFill>
        <p:spPr>
          <a:xfrm>
            <a:off x="890660" y="6614813"/>
            <a:ext cx="953405" cy="1102958"/>
          </a:xfrm>
          <a:prstGeom prst="rect">
            <a:avLst/>
          </a:prstGeom>
          <a:noFill/>
          <a:ln>
            <a:noFill/>
          </a:ln>
        </p:spPr>
      </p:pic>
      <p:sp>
        <p:nvSpPr>
          <p:cNvPr id="315" name="Google Shape;315;p15"/>
          <p:cNvSpPr txBox="1"/>
          <p:nvPr/>
        </p:nvSpPr>
        <p:spPr>
          <a:xfrm>
            <a:off x="2210087" y="6519961"/>
            <a:ext cx="387798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「ベンチマーク」をご希望の際は、</a:t>
            </a:r>
            <a:endParaRPr sz="1800" b="0" i="0" u="none" strike="noStrike" cap="none">
              <a:solidFill>
                <a:srgbClr val="538CD5"/>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お気軽にお問合せください。</a:t>
            </a:r>
            <a:endParaRPr sz="1800" b="0" i="0" u="none" strike="noStrike" cap="none">
              <a:solidFill>
                <a:srgbClr val="538CD5"/>
              </a:solidFill>
              <a:latin typeface="Meiryo"/>
              <a:ea typeface="Meiryo"/>
              <a:cs typeface="Meiryo"/>
              <a:sym typeface="Meiryo"/>
            </a:endParaRPr>
          </a:p>
        </p:txBody>
      </p:sp>
      <p:sp>
        <p:nvSpPr>
          <p:cNvPr id="316" name="Google Shape;316;p15"/>
          <p:cNvSpPr/>
          <p:nvPr/>
        </p:nvSpPr>
        <p:spPr>
          <a:xfrm>
            <a:off x="2288880" y="7154596"/>
            <a:ext cx="652598" cy="270183"/>
          </a:xfrm>
          <a:prstGeom prst="roundRect">
            <a:avLst>
              <a:gd name="adj" fmla="val 16667"/>
            </a:avLst>
          </a:prstGeom>
          <a:solidFill>
            <a:schemeClr val="dk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連絡先</a:t>
            </a:r>
            <a:endParaRPr sz="1000" b="0" i="0" u="none" strike="noStrike" cap="none">
              <a:solidFill>
                <a:schemeClr val="lt1"/>
              </a:solidFill>
              <a:latin typeface="Meiryo"/>
              <a:ea typeface="Meiryo"/>
              <a:cs typeface="Meiryo"/>
              <a:sym typeface="Meiryo"/>
            </a:endParaRPr>
          </a:p>
        </p:txBody>
      </p:sp>
      <p:sp>
        <p:nvSpPr>
          <p:cNvPr id="317" name="Google Shape;317;p15"/>
          <p:cNvSpPr txBox="1"/>
          <p:nvPr/>
        </p:nvSpPr>
        <p:spPr>
          <a:xfrm>
            <a:off x="3020271" y="7128182"/>
            <a:ext cx="3151259" cy="33470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chemeClr val="dk2"/>
                </a:solidFill>
                <a:latin typeface="Meiryo"/>
                <a:ea typeface="Meiryo"/>
                <a:cs typeface="Meiryo"/>
                <a:sym typeface="Meiryo"/>
              </a:rPr>
              <a:t>日本経営グループ　日本経営ウィル 税理士法人</a:t>
            </a:r>
            <a:endParaRPr sz="1200" b="0" i="0" u="none" strike="noStrike" cap="none">
              <a:solidFill>
                <a:schemeClr val="dk2"/>
              </a:solidFill>
              <a:latin typeface="Meiryo"/>
              <a:ea typeface="Meiryo"/>
              <a:cs typeface="Meiryo"/>
              <a:sym typeface="Meiryo"/>
            </a:endParaRPr>
          </a:p>
        </p:txBody>
      </p:sp>
      <p:sp>
        <p:nvSpPr>
          <p:cNvPr id="318" name="Google Shape;318;p15"/>
          <p:cNvSpPr/>
          <p:nvPr/>
        </p:nvSpPr>
        <p:spPr>
          <a:xfrm>
            <a:off x="620689" y="6444208"/>
            <a:ext cx="5605852" cy="2592288"/>
          </a:xfrm>
          <a:prstGeom prst="rect">
            <a:avLst/>
          </a:prstGeom>
          <a:noFill/>
          <a:ln w="28575"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9" name="Google Shape;319;p15"/>
          <p:cNvSpPr txBox="1"/>
          <p:nvPr/>
        </p:nvSpPr>
        <p:spPr>
          <a:xfrm>
            <a:off x="4797152" y="348617"/>
            <a:ext cx="1601274" cy="262943"/>
          </a:xfrm>
          <a:prstGeom prst="rect">
            <a:avLst/>
          </a:prstGeom>
          <a:solidFill>
            <a:srgbClr val="93B3D7"/>
          </a:solidFill>
          <a:ln>
            <a:noFill/>
          </a:ln>
        </p:spPr>
        <p:txBody>
          <a:bodyPr spcFirstLastPara="1" wrap="square" lIns="91425" tIns="72000" rIns="91425" bIns="360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診療所の経営支援</a:t>
            </a:r>
            <a:endParaRPr sz="1000" b="0" i="0" u="none" strike="noStrike" cap="none">
              <a:solidFill>
                <a:schemeClr val="lt1"/>
              </a:solidFill>
              <a:latin typeface="Meiryo"/>
              <a:ea typeface="Meiryo"/>
              <a:cs typeface="Meiryo"/>
              <a:sym typeface="Meiryo"/>
            </a:endParaRPr>
          </a:p>
        </p:txBody>
      </p:sp>
      <p:sp>
        <p:nvSpPr>
          <p:cNvPr id="320" name="Google Shape;320;p15"/>
          <p:cNvSpPr txBox="1"/>
          <p:nvPr/>
        </p:nvSpPr>
        <p:spPr>
          <a:xfrm>
            <a:off x="2042590" y="7403006"/>
            <a:ext cx="4175380" cy="170812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［大阪本社］   〒561-8510　大阪府豊中市寺内2-13-3　</a:t>
            </a:r>
            <a:endParaRPr sz="1050" b="0" i="0" u="none" strike="noStrike" cap="none" dirty="0">
              <a:solidFill>
                <a:srgbClr val="538CD5"/>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a:t>
            </a:r>
            <a:r>
              <a:rPr lang="ja-JP" sz="1400" b="0" i="0" u="none" strike="noStrike" cap="none" dirty="0">
                <a:solidFill>
                  <a:srgbClr val="538CD5"/>
                </a:solidFill>
                <a:latin typeface="Meiryo"/>
                <a:ea typeface="Meiryo"/>
                <a:cs typeface="Meiryo"/>
                <a:sym typeface="Meiryo"/>
              </a:rPr>
              <a:t>06-6868-1351</a:t>
            </a:r>
            <a:r>
              <a:rPr lang="ja-JP" sz="1050" b="0" i="0" u="none" strike="noStrike" cap="none" dirty="0">
                <a:solidFill>
                  <a:srgbClr val="538CD5"/>
                </a:solidFill>
                <a:latin typeface="Meiryo"/>
                <a:ea typeface="Meiryo"/>
                <a:cs typeface="Meiryo"/>
                <a:sym typeface="Meiryo"/>
              </a:rPr>
              <a:t>（担当：</a:t>
            </a:r>
            <a:r>
              <a:rPr lang="ja-JP" altLang="en-US" sz="1050" dirty="0">
                <a:solidFill>
                  <a:srgbClr val="538CD5"/>
                </a:solidFill>
                <a:latin typeface="Meiryo"/>
                <a:ea typeface="Meiryo"/>
                <a:cs typeface="Meiryo"/>
                <a:sym typeface="Meiryo"/>
              </a:rPr>
              <a:t>宮前</a:t>
            </a:r>
            <a:r>
              <a:rPr lang="ja-JP" sz="1050" b="0" i="0" u="none" strike="noStrike" cap="none" dirty="0">
                <a:solidFill>
                  <a:srgbClr val="538CD5"/>
                </a:solidFill>
                <a:latin typeface="Meiryo"/>
                <a:ea typeface="Meiryo"/>
                <a:cs typeface="Meiryo"/>
                <a:sym typeface="Meiryo"/>
              </a:rPr>
              <a:t>）</a:t>
            </a:r>
            <a:endParaRPr sz="1050" b="0" i="0" u="none" strike="noStrike" cap="none" dirty="0">
              <a:solidFill>
                <a:srgbClr val="538CD5"/>
              </a:solidFill>
              <a:latin typeface="Meiryo"/>
              <a:ea typeface="Meiryo"/>
              <a:cs typeface="Meiryo"/>
              <a:sym typeface="Meiryo"/>
            </a:endParaRPr>
          </a:p>
          <a:p>
            <a:pPr marL="0" marR="0" lvl="0" indent="0" algn="l"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［東京事務所］〒140-0002　東京都品川区東品川2-2-20</a:t>
            </a:r>
            <a:endParaRPr dirty="0"/>
          </a:p>
          <a:p>
            <a:pPr marL="0" marR="0" lvl="0" indent="0" algn="l" rtl="0">
              <a:lnSpc>
                <a:spcPct val="150000"/>
              </a:lnSpc>
              <a:spcBef>
                <a:spcPts val="0"/>
              </a:spcBef>
              <a:spcAft>
                <a:spcPts val="0"/>
              </a:spcAft>
              <a:buNone/>
            </a:pPr>
            <a:r>
              <a:rPr lang="ja-JP" sz="1050" b="0" i="0" u="none" strike="noStrike" cap="none" dirty="0">
                <a:solidFill>
                  <a:srgbClr val="538CD5"/>
                </a:solidFill>
                <a:latin typeface="Meiryo"/>
                <a:ea typeface="Meiryo"/>
                <a:cs typeface="Meiryo"/>
                <a:sym typeface="Meiryo"/>
              </a:rPr>
              <a:t>　　　　　　　　　　　　　　天王洲オーシャンスクエア22F</a:t>
            </a:r>
            <a:endParaRPr dirty="0"/>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a:t>
            </a:r>
            <a:r>
              <a:rPr lang="ja-JP" sz="1400" b="0" i="0" u="none" strike="noStrike" cap="none" dirty="0">
                <a:solidFill>
                  <a:srgbClr val="538CD5"/>
                </a:solidFill>
                <a:latin typeface="Meiryo"/>
                <a:ea typeface="Meiryo"/>
                <a:cs typeface="Meiryo"/>
                <a:sym typeface="Meiryo"/>
              </a:rPr>
              <a:t>03-5781-0760</a:t>
            </a:r>
            <a:r>
              <a:rPr lang="ja-JP" sz="1050" b="0" i="0" u="none" strike="noStrike" cap="none" dirty="0">
                <a:solidFill>
                  <a:srgbClr val="538CD5"/>
                </a:solidFill>
                <a:latin typeface="Meiryo"/>
                <a:ea typeface="Meiryo"/>
                <a:cs typeface="Meiryo"/>
                <a:sym typeface="Meiryo"/>
              </a:rPr>
              <a:t>（担当：三浦）</a:t>
            </a:r>
            <a:endParaRPr sz="1050" b="0" i="0" u="none" strike="noStrike" cap="none" dirty="0">
              <a:solidFill>
                <a:srgbClr val="000000"/>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（平日9:00～17:30）</a:t>
            </a:r>
            <a:endParaRPr sz="1050" b="0" i="0" u="none" strike="noStrike" cap="none" dirty="0">
              <a:solidFill>
                <a:srgbClr val="538CD5"/>
              </a:solidFill>
              <a:latin typeface="Meiryo"/>
              <a:ea typeface="Meiryo"/>
              <a:cs typeface="Meiryo"/>
              <a:sym typeface="Meiryo"/>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16"/>
          <p:cNvSpPr/>
          <p:nvPr/>
        </p:nvSpPr>
        <p:spPr>
          <a:xfrm>
            <a:off x="2012851" y="7344783"/>
            <a:ext cx="1992213" cy="1315870"/>
          </a:xfrm>
          <a:prstGeom prst="roundRect">
            <a:avLst>
              <a:gd name="adj" fmla="val 8287"/>
            </a:avLst>
          </a:prstGeom>
          <a:solidFill>
            <a:srgbClr val="EFEFEF"/>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数百件のホームページ構築事例から見えてきたノウハウを凝縮した「Wevery!」。「このレベルのホームページを自分たちで更新できることに驚いた」などの感想を頂いています。</a:t>
            </a:r>
            <a:endParaRPr sz="900" b="0" i="0" u="none" strike="noStrike" cap="none">
              <a:solidFill>
                <a:srgbClr val="595959"/>
              </a:solidFill>
              <a:latin typeface="Meiryo"/>
              <a:ea typeface="Meiryo"/>
              <a:cs typeface="Meiryo"/>
              <a:sym typeface="Meiryo"/>
            </a:endParaRPr>
          </a:p>
        </p:txBody>
      </p:sp>
      <p:sp>
        <p:nvSpPr>
          <p:cNvPr id="327" name="Google Shape;327;p16"/>
          <p:cNvSpPr txBox="1"/>
          <p:nvPr/>
        </p:nvSpPr>
        <p:spPr>
          <a:xfrm>
            <a:off x="513664" y="873500"/>
            <a:ext cx="5904740" cy="536212"/>
          </a:xfrm>
          <a:prstGeom prst="rect">
            <a:avLst/>
          </a:prstGeom>
          <a:noFill/>
          <a:ln>
            <a:noFill/>
          </a:ln>
        </p:spPr>
        <p:txBody>
          <a:bodyPr spcFirstLastPara="1" wrap="square" lIns="0" tIns="52150" rIns="0" bIns="5215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1" i="0" u="none" strike="noStrike" cap="none">
                <a:solidFill>
                  <a:srgbClr val="366092"/>
                </a:solidFill>
                <a:latin typeface="Meiryo"/>
                <a:ea typeface="Meiryo"/>
                <a:cs typeface="Meiryo"/>
                <a:sym typeface="Meiryo"/>
              </a:rPr>
              <a:t>診療所の増患対策 </a:t>
            </a:r>
            <a:r>
              <a:rPr lang="ja-JP" sz="2000" b="1" i="0" u="none" strike="noStrike" cap="none">
                <a:solidFill>
                  <a:srgbClr val="366092"/>
                </a:solidFill>
                <a:latin typeface="Meiryo"/>
                <a:ea typeface="Meiryo"/>
                <a:cs typeface="Meiryo"/>
                <a:sym typeface="Meiryo"/>
              </a:rPr>
              <a:t>をサポート</a:t>
            </a:r>
            <a:endParaRPr sz="2000" b="1" i="0" u="none" strike="noStrike" cap="none">
              <a:solidFill>
                <a:srgbClr val="366092"/>
              </a:solidFill>
              <a:latin typeface="Meiryo"/>
              <a:ea typeface="Meiryo"/>
              <a:cs typeface="Meiryo"/>
              <a:sym typeface="Meiryo"/>
            </a:endParaRPr>
          </a:p>
        </p:txBody>
      </p:sp>
      <p:sp>
        <p:nvSpPr>
          <p:cNvPr id="328" name="Google Shape;328;p16"/>
          <p:cNvSpPr txBox="1"/>
          <p:nvPr/>
        </p:nvSpPr>
        <p:spPr>
          <a:xfrm>
            <a:off x="489554" y="2339752"/>
            <a:ext cx="5742722" cy="2319240"/>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ご相談内容</a:t>
            </a:r>
            <a:endParaRPr sz="12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新しく競合先が出来たことで、新患がそちらに流れている。</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これまで増患対策はしてこなかったが、成果の分かり易い効果的な施策を検討したい。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ホームページも明らかに見劣りするので、リニューアルしたい。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当院の場合、待ち時間が長いと翌月の来院患者数がかなり落ち込む傾向にある。待ち時間を短縮できる効果的なツールはないか。</a:t>
            </a:r>
            <a:endParaRPr sz="1000" b="0" i="0" u="none" strike="noStrike" cap="none">
              <a:solidFill>
                <a:srgbClr val="7F7F7F"/>
              </a:solidFill>
              <a:latin typeface="Meiryo"/>
              <a:ea typeface="Meiryo"/>
              <a:cs typeface="Meiryo"/>
              <a:sym typeface="Meiryo"/>
            </a:endParaRPr>
          </a:p>
          <a:p>
            <a:pPr marL="180975" marR="0" lvl="0" indent="-117475" algn="l" rtl="0">
              <a:lnSpc>
                <a:spcPct val="120000"/>
              </a:lnSpc>
              <a:spcBef>
                <a:spcPts val="300"/>
              </a:spcBef>
              <a:spcAft>
                <a:spcPts val="0"/>
              </a:spcAft>
              <a:buClr>
                <a:schemeClr val="dk1"/>
              </a:buClr>
              <a:buSzPts val="1000"/>
              <a:buFont typeface="Noto Sans Symbols"/>
              <a:buNone/>
            </a:pPr>
            <a:endParaRPr sz="1000" b="0" i="0" u="none" strike="noStrike" cap="none">
              <a:solidFill>
                <a:srgbClr val="7F7F7F"/>
              </a:solidFill>
              <a:latin typeface="Meiryo"/>
              <a:ea typeface="Meiryo"/>
              <a:cs typeface="Meiryo"/>
              <a:sym typeface="Meiryo"/>
            </a:endParaRPr>
          </a:p>
          <a:p>
            <a:pPr marL="180975" marR="0" lvl="0" indent="-117475" algn="l" rtl="0">
              <a:lnSpc>
                <a:spcPct val="120000"/>
              </a:lnSpc>
              <a:spcBef>
                <a:spcPts val="300"/>
              </a:spcBef>
              <a:spcAft>
                <a:spcPts val="0"/>
              </a:spcAft>
              <a:buClr>
                <a:schemeClr val="dk1"/>
              </a:buClr>
              <a:buSzPts val="1000"/>
              <a:buFont typeface="Noto Sans Symbols"/>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30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「診療所の増患対策」についての私たちの考え方</a:t>
            </a:r>
            <a:endParaRPr sz="120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rgbClr val="7F7F7F"/>
              </a:buClr>
              <a:buSzPts val="1000"/>
              <a:buFont typeface="Arial"/>
              <a:buNone/>
            </a:pPr>
            <a:r>
              <a:rPr lang="ja-JP" sz="1000" b="1" i="0" u="none" strike="noStrike" cap="none">
                <a:solidFill>
                  <a:srgbClr val="7F7F7F"/>
                </a:solidFill>
                <a:latin typeface="Meiryo"/>
                <a:ea typeface="Meiryo"/>
                <a:cs typeface="Meiryo"/>
                <a:sym typeface="Meiryo"/>
              </a:rPr>
              <a:t>オペレーションの中に、増患対策をいかに組み込めるかが重要だと、私たちは考えます。</a:t>
            </a:r>
            <a:endParaRPr sz="1000" b="0" i="0" u="none" strike="noStrike" cap="none">
              <a:solidFill>
                <a:srgbClr val="000000"/>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p:txBody>
      </p:sp>
      <p:sp>
        <p:nvSpPr>
          <p:cNvPr id="329" name="Google Shape;329;p16"/>
          <p:cNvSpPr/>
          <p:nvPr/>
        </p:nvSpPr>
        <p:spPr>
          <a:xfrm>
            <a:off x="615653" y="4716017"/>
            <a:ext cx="5616624" cy="1321917"/>
          </a:xfrm>
          <a:prstGeom prst="rect">
            <a:avLst/>
          </a:prstGeom>
          <a:solidFill>
            <a:srgbClr val="DAE5F1"/>
          </a:solidFill>
          <a:ln>
            <a:noFill/>
          </a:ln>
        </p:spPr>
        <p:txBody>
          <a:bodyPr spcFirstLastPara="1" wrap="square" lIns="91425" tIns="45700" rIns="91425" bIns="45700" anchor="ctr" anchorCtr="0">
            <a:noAutofit/>
          </a:bodyPr>
          <a:lstStyle/>
          <a:p>
            <a:pPr marL="171450" marR="0" lvl="0" indent="-171450" algn="l" rtl="0">
              <a:lnSpc>
                <a:spcPct val="120000"/>
              </a:lnSpc>
              <a:spcBef>
                <a:spcPts val="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スマートフォンが急速に普及し、患者さんの生活スタイルも大きく変わりつつあります。ホームページでの集患対策とその効果は、これまでとは明らかに変化しています。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一方、患者にとって待ち時間は大きな問題で、診療科によっては待ち時間が来院回数に大きく影響するものです。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プロモーションや待ち時間対策を「雑務」と捉えるのではなく、重要な機能として診察のオペレーションの中に組み込んでいくことが、成果を出すポイントだと私たちは考えます。</a:t>
            </a:r>
            <a:endParaRPr sz="1000" b="0" i="0" u="none" strike="noStrike" cap="none">
              <a:solidFill>
                <a:srgbClr val="7F7F7F"/>
              </a:solidFill>
              <a:latin typeface="Meiryo"/>
              <a:ea typeface="Meiryo"/>
              <a:cs typeface="Meiryo"/>
              <a:sym typeface="Meiryo"/>
            </a:endParaRPr>
          </a:p>
        </p:txBody>
      </p:sp>
      <p:sp>
        <p:nvSpPr>
          <p:cNvPr id="330" name="Google Shape;330;p16"/>
          <p:cNvSpPr/>
          <p:nvPr/>
        </p:nvSpPr>
        <p:spPr>
          <a:xfrm>
            <a:off x="494590" y="6876256"/>
            <a:ext cx="1764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私たちのお役立ちポイント</a:t>
            </a:r>
            <a:endParaRPr sz="1000" b="0" i="0" u="none" strike="noStrike" cap="none">
              <a:solidFill>
                <a:schemeClr val="lt1"/>
              </a:solidFill>
              <a:latin typeface="Meiryo"/>
              <a:ea typeface="Meiryo"/>
              <a:cs typeface="Meiryo"/>
              <a:sym typeface="Meiryo"/>
            </a:endParaRPr>
          </a:p>
        </p:txBody>
      </p:sp>
      <p:sp>
        <p:nvSpPr>
          <p:cNvPr id="331" name="Google Shape;331;p16"/>
          <p:cNvSpPr/>
          <p:nvPr/>
        </p:nvSpPr>
        <p:spPr>
          <a:xfrm>
            <a:off x="491464" y="1565145"/>
            <a:ext cx="5832153" cy="453743"/>
          </a:xfrm>
          <a:prstGeom prst="roundRect">
            <a:avLst>
              <a:gd name="adj" fmla="val 16667"/>
            </a:avLst>
          </a:prstGeom>
          <a:solidFill>
            <a:srgbClr val="EFEFEF"/>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595959"/>
                </a:solidFill>
                <a:latin typeface="Meiryo"/>
                <a:ea typeface="Meiryo"/>
                <a:cs typeface="Meiryo"/>
                <a:sym typeface="Meiryo"/>
              </a:rPr>
              <a:t>「競合先に新患が流れているようで、ホームページはじめ増患対策を打っていきたいが、効果的なやり方はないか」と、E院長（医療法人理事長）からご相談を頂きました。</a:t>
            </a:r>
            <a:endParaRPr sz="1400" b="0" i="0" u="none" strike="noStrike" cap="none">
              <a:solidFill>
                <a:srgbClr val="000000"/>
              </a:solidFill>
              <a:latin typeface="Arial"/>
              <a:ea typeface="Arial"/>
              <a:cs typeface="Arial"/>
              <a:sym typeface="Arial"/>
            </a:endParaRPr>
          </a:p>
        </p:txBody>
      </p:sp>
      <p:pic>
        <p:nvPicPr>
          <p:cNvPr id="332" name="Google Shape;332;p16"/>
          <p:cNvPicPr preferRelativeResize="0"/>
          <p:nvPr/>
        </p:nvPicPr>
        <p:blipFill rotWithShape="1">
          <a:blip r:embed="rId3">
            <a:alphaModFix/>
          </a:blip>
          <a:srcRect/>
          <a:stretch/>
        </p:blipFill>
        <p:spPr>
          <a:xfrm>
            <a:off x="620688" y="7344783"/>
            <a:ext cx="1088863" cy="1259665"/>
          </a:xfrm>
          <a:prstGeom prst="rect">
            <a:avLst/>
          </a:prstGeom>
          <a:noFill/>
          <a:ln>
            <a:noFill/>
          </a:ln>
        </p:spPr>
      </p:pic>
      <p:sp>
        <p:nvSpPr>
          <p:cNvPr id="333" name="Google Shape;333;p16"/>
          <p:cNvSpPr/>
          <p:nvPr/>
        </p:nvSpPr>
        <p:spPr>
          <a:xfrm rot="10800000">
            <a:off x="1700808" y="7830599"/>
            <a:ext cx="360040" cy="144016"/>
          </a:xfrm>
          <a:prstGeom prst="rtTriangle">
            <a:avLst/>
          </a:prstGeom>
          <a:solidFill>
            <a:srgbClr val="EFEFE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4" name="Google Shape;334;p16"/>
          <p:cNvSpPr txBox="1"/>
          <p:nvPr/>
        </p:nvSpPr>
        <p:spPr>
          <a:xfrm>
            <a:off x="4468397" y="8382010"/>
            <a:ext cx="1855220"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ja-JP" sz="800" b="0" i="0" u="none" strike="noStrike" cap="none">
                <a:solidFill>
                  <a:srgbClr val="595959"/>
                </a:solidFill>
                <a:latin typeface="Meiryo"/>
                <a:ea typeface="Meiryo"/>
                <a:cs typeface="Meiryo"/>
                <a:sym typeface="Meiryo"/>
              </a:rPr>
              <a:t>1週間無料で、自院のホームページづくりをお試しいただけます。</a:t>
            </a:r>
            <a:endParaRPr sz="800" b="0" i="0" u="none" strike="noStrike" cap="none">
              <a:solidFill>
                <a:srgbClr val="595959"/>
              </a:solidFill>
              <a:latin typeface="Meiryo"/>
              <a:ea typeface="Meiryo"/>
              <a:cs typeface="Meiryo"/>
              <a:sym typeface="Meiryo"/>
            </a:endParaRPr>
          </a:p>
        </p:txBody>
      </p:sp>
      <p:pic>
        <p:nvPicPr>
          <p:cNvPr id="335" name="Google Shape;335;p16" descr="集患対策に　更新もかんたん　SEO対策済　スマホ対応　初期作成費無料 30分で作成可"/>
          <p:cNvPicPr preferRelativeResize="0"/>
          <p:nvPr/>
        </p:nvPicPr>
        <p:blipFill rotWithShape="1">
          <a:blip r:embed="rId4">
            <a:alphaModFix/>
          </a:blip>
          <a:srcRect/>
          <a:stretch/>
        </p:blipFill>
        <p:spPr>
          <a:xfrm>
            <a:off x="4468397" y="6723972"/>
            <a:ext cx="1943694" cy="1529653"/>
          </a:xfrm>
          <a:prstGeom prst="rect">
            <a:avLst/>
          </a:prstGeom>
          <a:noFill/>
          <a:ln>
            <a:noFill/>
          </a:ln>
        </p:spPr>
      </p:pic>
      <p:sp>
        <p:nvSpPr>
          <p:cNvPr id="336" name="Google Shape;336;p16"/>
          <p:cNvSpPr/>
          <p:nvPr/>
        </p:nvSpPr>
        <p:spPr>
          <a:xfrm>
            <a:off x="476672" y="395536"/>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chemeClr val="lt1"/>
              </a:solidFill>
              <a:latin typeface="Calibri"/>
              <a:ea typeface="Calibri"/>
              <a:cs typeface="Calibri"/>
              <a:sym typeface="Calibri"/>
            </a:endParaRPr>
          </a:p>
        </p:txBody>
      </p:sp>
      <p:sp>
        <p:nvSpPr>
          <p:cNvPr id="337" name="Google Shape;337;p16"/>
          <p:cNvSpPr txBox="1"/>
          <p:nvPr/>
        </p:nvSpPr>
        <p:spPr>
          <a:xfrm>
            <a:off x="828396" y="403596"/>
            <a:ext cx="2721272" cy="345219"/>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7F7F7F"/>
                </a:solidFill>
                <a:latin typeface="Meiryo"/>
                <a:ea typeface="Meiryo"/>
                <a:cs typeface="Meiryo"/>
                <a:sym typeface="Meiryo"/>
              </a:rPr>
              <a:t>増患対策</a:t>
            </a:r>
            <a:endParaRPr sz="1400" b="1" i="0" u="none" strike="noStrike" cap="none">
              <a:solidFill>
                <a:srgbClr val="7F7F7F"/>
              </a:solidFill>
              <a:latin typeface="Meiryo"/>
              <a:ea typeface="Meiryo"/>
              <a:cs typeface="Meiryo"/>
              <a:sym typeface="Meiryo"/>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7"/>
          <p:cNvSpPr txBox="1"/>
          <p:nvPr/>
        </p:nvSpPr>
        <p:spPr>
          <a:xfrm>
            <a:off x="494590" y="809319"/>
            <a:ext cx="570465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dirty="0">
                <a:solidFill>
                  <a:srgbClr val="7F7F7F"/>
                </a:solidFill>
                <a:latin typeface="Meiryo"/>
                <a:ea typeface="Meiryo"/>
                <a:cs typeface="Meiryo"/>
                <a:sym typeface="Meiryo"/>
              </a:rPr>
              <a:t>数百件のホームページ構築ノウハウを凝縮した「Wevery!」で、診療所の情報を継続発信。</a:t>
            </a:r>
            <a:endParaRPr sz="90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dirty="0">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dirty="0">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0" i="0" u="none" strike="noStrike" cap="none" dirty="0">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dirty="0">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dirty="0">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00"/>
              <a:buFont typeface="Arial"/>
              <a:buNone/>
            </a:pPr>
            <a:endParaRPr sz="1000" b="0" i="0" u="none" strike="noStrike" cap="none" dirty="0">
              <a:solidFill>
                <a:srgbClr val="7F7F7F"/>
              </a:solidFill>
              <a:latin typeface="Meiryo"/>
              <a:ea typeface="Meiryo"/>
              <a:cs typeface="Meiryo"/>
              <a:sym typeface="Meiryo"/>
            </a:endParaRPr>
          </a:p>
          <a:p>
            <a:pPr marL="0" marR="0" lvl="0" indent="0" algn="l" rtl="0">
              <a:lnSpc>
                <a:spcPct val="120000"/>
              </a:lnSpc>
              <a:spcBef>
                <a:spcPts val="0"/>
              </a:spcBef>
              <a:spcAft>
                <a:spcPts val="0"/>
              </a:spcAft>
              <a:buClr>
                <a:schemeClr val="dk1"/>
              </a:buClr>
              <a:buSzPts val="1600"/>
              <a:buFont typeface="Arial"/>
              <a:buNone/>
            </a:pPr>
            <a:endParaRPr sz="1600" b="0" i="0" u="none" strike="noStrike" cap="none" dirty="0">
              <a:solidFill>
                <a:srgbClr val="7F7F7F"/>
              </a:solidFill>
              <a:latin typeface="Meiryo"/>
              <a:ea typeface="Meiryo"/>
              <a:cs typeface="Meiryo"/>
              <a:sym typeface="Meiryo"/>
            </a:endParaRPr>
          </a:p>
        </p:txBody>
      </p:sp>
      <p:sp>
        <p:nvSpPr>
          <p:cNvPr id="344" name="Google Shape;344;p17"/>
          <p:cNvSpPr txBox="1"/>
          <p:nvPr/>
        </p:nvSpPr>
        <p:spPr>
          <a:xfrm>
            <a:off x="836712" y="7794626"/>
            <a:ext cx="1121687"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“かんたん” なのに本格的！　</a:t>
            </a:r>
            <a:endParaRPr sz="900" b="0" i="0" u="none" strike="noStrike" cap="none">
              <a:solidFill>
                <a:srgbClr val="595959"/>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クリニックのオフィシャルホームページ制作システム Wevery! </a:t>
            </a:r>
            <a:endParaRPr sz="900" b="0" i="0" u="none" strike="noStrike" cap="none">
              <a:solidFill>
                <a:schemeClr val="dk1"/>
              </a:solidFill>
              <a:latin typeface="Meiryo"/>
              <a:ea typeface="Meiryo"/>
              <a:cs typeface="Meiryo"/>
              <a:sym typeface="Meiryo"/>
            </a:endParaRPr>
          </a:p>
        </p:txBody>
      </p:sp>
      <p:sp>
        <p:nvSpPr>
          <p:cNvPr id="345" name="Google Shape;345;p17"/>
          <p:cNvSpPr/>
          <p:nvPr/>
        </p:nvSpPr>
        <p:spPr>
          <a:xfrm>
            <a:off x="494590" y="454017"/>
            <a:ext cx="1548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dirty="0">
                <a:solidFill>
                  <a:schemeClr val="lt1"/>
                </a:solidFill>
                <a:latin typeface="Meiryo"/>
                <a:ea typeface="Meiryo"/>
                <a:cs typeface="Meiryo"/>
                <a:sym typeface="Meiryo"/>
              </a:rPr>
              <a:t>ご提案サービスの概要</a:t>
            </a:r>
            <a:endParaRPr sz="1000" b="0" i="0" u="none" strike="noStrike" cap="none" dirty="0">
              <a:solidFill>
                <a:schemeClr val="lt1"/>
              </a:solidFill>
              <a:latin typeface="Meiryo"/>
              <a:ea typeface="Meiryo"/>
              <a:cs typeface="Meiryo"/>
              <a:sym typeface="Meiryo"/>
            </a:endParaRPr>
          </a:p>
        </p:txBody>
      </p:sp>
      <p:graphicFrame>
        <p:nvGraphicFramePr>
          <p:cNvPr id="346" name="Google Shape;346;p17"/>
          <p:cNvGraphicFramePr/>
          <p:nvPr>
            <p:extLst>
              <p:ext uri="{D42A27DB-BD31-4B8C-83A1-F6EECF244321}">
                <p14:modId xmlns:p14="http://schemas.microsoft.com/office/powerpoint/2010/main" val="2002025287"/>
              </p:ext>
            </p:extLst>
          </p:nvPr>
        </p:nvGraphicFramePr>
        <p:xfrm>
          <a:off x="581370" y="1176728"/>
          <a:ext cx="5578575" cy="650670"/>
        </p:xfrm>
        <a:graphic>
          <a:graphicData uri="http://schemas.openxmlformats.org/drawingml/2006/table">
            <a:tbl>
              <a:tblPr>
                <a:noFill/>
                <a:tableStyleId>{B35AD8DF-36D4-45B5-B94E-0A3CF39191EF}</a:tableStyleId>
              </a:tblPr>
              <a:tblGrid>
                <a:gridCol w="1180425">
                  <a:extLst>
                    <a:ext uri="{9D8B030D-6E8A-4147-A177-3AD203B41FA5}">
                      <a16:colId xmlns:a16="http://schemas.microsoft.com/office/drawing/2014/main" xmlns="" val="20000"/>
                    </a:ext>
                  </a:extLst>
                </a:gridCol>
                <a:gridCol w="4398150">
                  <a:extLst>
                    <a:ext uri="{9D8B030D-6E8A-4147-A177-3AD203B41FA5}">
                      <a16:colId xmlns:a16="http://schemas.microsoft.com/office/drawing/2014/main" xmlns="" val="20001"/>
                    </a:ext>
                  </a:extLst>
                </a:gridCol>
              </a:tblGrid>
              <a:tr h="157575">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dirty="0">
                          <a:latin typeface="Calibri"/>
                          <a:ea typeface="Calibri"/>
                          <a:cs typeface="Calibri"/>
                          <a:sym typeface="Calibri"/>
                        </a:rPr>
                        <a:t>テーマ</a:t>
                      </a:r>
                      <a:endParaRPr sz="1050" b="0" i="0" u="none" strike="noStrike" cap="none" dirty="0">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dirty="0">
                          <a:latin typeface="Calibri"/>
                          <a:ea typeface="Calibri"/>
                          <a:cs typeface="Calibri"/>
                          <a:sym typeface="Calibri"/>
                        </a:rPr>
                        <a:t>内容</a:t>
                      </a:r>
                      <a:endParaRPr sz="1050" b="0" i="0" u="none" strike="noStrike" cap="none" dirty="0">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r h="26362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ホームページ</a:t>
                      </a:r>
                      <a:endParaRPr sz="1000" b="0" i="0" u="none" strike="noStrike" cap="none">
                        <a:latin typeface="Meiryo"/>
                        <a:ea typeface="Meiryo"/>
                        <a:cs typeface="Meiryo"/>
                        <a:sym typeface="Meiryo"/>
                      </a:endParaRPr>
                    </a:p>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リニューアル</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dirty="0">
                          <a:solidFill>
                            <a:srgbClr val="7F7F7F"/>
                          </a:solidFill>
                          <a:latin typeface="Meiryo"/>
                          <a:ea typeface="Meiryo"/>
                          <a:cs typeface="Meiryo"/>
                          <a:sym typeface="Meiryo"/>
                        </a:rPr>
                        <a:t>1週間無料でホームページの使用感をお試しいただき、継続的に更新できる実感をお持ちいただいた上で公開し情報発信します。</a:t>
                      </a:r>
                      <a:endParaRPr sz="1400" u="none" strike="noStrike" cap="none" dirty="0"/>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bl>
          </a:graphicData>
        </a:graphic>
      </p:graphicFrame>
      <p:sp>
        <p:nvSpPr>
          <p:cNvPr id="347" name="Google Shape;347;p17"/>
          <p:cNvSpPr txBox="1"/>
          <p:nvPr/>
        </p:nvSpPr>
        <p:spPr>
          <a:xfrm>
            <a:off x="1097707" y="2141257"/>
            <a:ext cx="462453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dirty="0">
                <a:solidFill>
                  <a:srgbClr val="7F7F7F"/>
                </a:solidFill>
                <a:latin typeface="Meiryo"/>
                <a:ea typeface="Meiryo"/>
                <a:cs typeface="Meiryo"/>
                <a:sym typeface="Meiryo"/>
              </a:rPr>
              <a:t>必要な予算については、事業規模や難易度に応じて、個別にお見積り差し上げます。</a:t>
            </a:r>
            <a:endParaRPr sz="90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0"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0" i="0" u="none" strike="noStrike" cap="none" dirty="0">
              <a:solidFill>
                <a:srgbClr val="7F7F7F"/>
              </a:solidFill>
              <a:latin typeface="Meiryo"/>
              <a:ea typeface="Meiryo"/>
              <a:cs typeface="Meiryo"/>
              <a:sym typeface="Meiryo"/>
            </a:endParaRPr>
          </a:p>
        </p:txBody>
      </p:sp>
      <p:sp>
        <p:nvSpPr>
          <p:cNvPr id="348" name="Google Shape;348;p17"/>
          <p:cNvSpPr/>
          <p:nvPr/>
        </p:nvSpPr>
        <p:spPr>
          <a:xfrm>
            <a:off x="494590" y="2151368"/>
            <a:ext cx="612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dirty="0">
                <a:solidFill>
                  <a:schemeClr val="lt1"/>
                </a:solidFill>
                <a:latin typeface="Meiryo"/>
                <a:ea typeface="Meiryo"/>
                <a:cs typeface="Meiryo"/>
                <a:sym typeface="Meiryo"/>
              </a:rPr>
              <a:t>ご予算</a:t>
            </a:r>
            <a:endParaRPr sz="1000" b="0" i="0" u="none" strike="noStrike" cap="none" dirty="0">
              <a:solidFill>
                <a:schemeClr val="lt1"/>
              </a:solidFill>
              <a:latin typeface="Meiryo"/>
              <a:ea typeface="Meiryo"/>
              <a:cs typeface="Meiryo"/>
              <a:sym typeface="Meiryo"/>
            </a:endParaRPr>
          </a:p>
        </p:txBody>
      </p:sp>
      <p:pic>
        <p:nvPicPr>
          <p:cNvPr id="349" name="Google Shape;349;p17"/>
          <p:cNvPicPr preferRelativeResize="0"/>
          <p:nvPr/>
        </p:nvPicPr>
        <p:blipFill rotWithShape="1">
          <a:blip r:embed="rId3">
            <a:alphaModFix/>
          </a:blip>
          <a:srcRect/>
          <a:stretch/>
        </p:blipFill>
        <p:spPr>
          <a:xfrm>
            <a:off x="890660" y="6614813"/>
            <a:ext cx="953405" cy="1102958"/>
          </a:xfrm>
          <a:prstGeom prst="rect">
            <a:avLst/>
          </a:prstGeom>
          <a:noFill/>
          <a:ln>
            <a:noFill/>
          </a:ln>
        </p:spPr>
      </p:pic>
      <p:sp>
        <p:nvSpPr>
          <p:cNvPr id="350" name="Google Shape;350;p17"/>
          <p:cNvSpPr txBox="1"/>
          <p:nvPr/>
        </p:nvSpPr>
        <p:spPr>
          <a:xfrm>
            <a:off x="2359905" y="6656852"/>
            <a:ext cx="3478473"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診療所のホームページ構築は</a:t>
            </a:r>
            <a:endParaRPr sz="1800" b="0" i="0" u="none" strike="noStrike" cap="none">
              <a:solidFill>
                <a:srgbClr val="538CD5"/>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Wevery! をご検討ください。</a:t>
            </a:r>
            <a:endParaRPr sz="1800" b="0" i="0" u="none" strike="noStrike" cap="none">
              <a:solidFill>
                <a:srgbClr val="538CD5"/>
              </a:solidFill>
              <a:latin typeface="Meiryo"/>
              <a:ea typeface="Meiryo"/>
              <a:cs typeface="Meiryo"/>
              <a:sym typeface="Meiryo"/>
            </a:endParaRPr>
          </a:p>
        </p:txBody>
      </p:sp>
      <p:sp>
        <p:nvSpPr>
          <p:cNvPr id="351" name="Google Shape;351;p17"/>
          <p:cNvSpPr/>
          <p:nvPr/>
        </p:nvSpPr>
        <p:spPr>
          <a:xfrm>
            <a:off x="2291259" y="7445345"/>
            <a:ext cx="652598" cy="270183"/>
          </a:xfrm>
          <a:prstGeom prst="roundRect">
            <a:avLst>
              <a:gd name="adj" fmla="val 16667"/>
            </a:avLst>
          </a:prstGeom>
          <a:solidFill>
            <a:schemeClr val="dk1"/>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提携先</a:t>
            </a:r>
            <a:endParaRPr sz="1000" b="0" i="0" u="none" strike="noStrike" cap="none">
              <a:solidFill>
                <a:schemeClr val="lt1"/>
              </a:solidFill>
              <a:latin typeface="Meiryo"/>
              <a:ea typeface="Meiryo"/>
              <a:cs typeface="Meiryo"/>
              <a:sym typeface="Meiryo"/>
            </a:endParaRPr>
          </a:p>
        </p:txBody>
      </p:sp>
      <p:sp>
        <p:nvSpPr>
          <p:cNvPr id="352" name="Google Shape;352;p17"/>
          <p:cNvSpPr txBox="1"/>
          <p:nvPr/>
        </p:nvSpPr>
        <p:spPr>
          <a:xfrm>
            <a:off x="3047987" y="7413082"/>
            <a:ext cx="2947802" cy="33470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chemeClr val="dk1"/>
                </a:solidFill>
                <a:latin typeface="Meiryo"/>
                <a:ea typeface="Meiryo"/>
                <a:cs typeface="Meiryo"/>
                <a:sym typeface="Meiryo"/>
              </a:rPr>
              <a:t>日本経営グループ</a:t>
            </a:r>
            <a:endParaRPr sz="1200" b="0" i="0" u="none" strike="noStrike" cap="none">
              <a:solidFill>
                <a:schemeClr val="dk1"/>
              </a:solidFill>
              <a:latin typeface="Meiryo"/>
              <a:ea typeface="Meiryo"/>
              <a:cs typeface="Meiryo"/>
              <a:sym typeface="Meiryo"/>
            </a:endParaRPr>
          </a:p>
        </p:txBody>
      </p:sp>
      <p:sp>
        <p:nvSpPr>
          <p:cNvPr id="353" name="Google Shape;353;p17"/>
          <p:cNvSpPr txBox="1"/>
          <p:nvPr/>
        </p:nvSpPr>
        <p:spPr>
          <a:xfrm>
            <a:off x="2276872" y="7747789"/>
            <a:ext cx="3744416" cy="111953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　Wevery! サポートセンター（メディキャスト株式会社）</a:t>
            </a:r>
            <a:r>
              <a:rPr lang="ja-JP" sz="1050" b="0" i="0" u="none" strike="noStrike" cap="none">
                <a:solidFill>
                  <a:srgbClr val="595959"/>
                </a:solidFill>
                <a:latin typeface="Meiryo"/>
                <a:ea typeface="Meiryo"/>
                <a:cs typeface="Meiryo"/>
                <a:sym typeface="Meiryo"/>
              </a:rPr>
              <a:t>　</a:t>
            </a:r>
            <a:endParaRPr sz="1050" b="0" i="0" u="none" strike="noStrike" cap="none">
              <a:solidFill>
                <a:srgbClr val="595959"/>
              </a:solidFill>
              <a:latin typeface="Meiryo"/>
              <a:ea typeface="Meiryo"/>
              <a:cs typeface="Meiryo"/>
              <a:sym typeface="Meiryo"/>
            </a:endParaRPr>
          </a:p>
          <a:p>
            <a:pPr marL="0" marR="0" lvl="0" indent="0" algn="ctr" rtl="0">
              <a:lnSpc>
                <a:spcPct val="150000"/>
              </a:lnSpc>
              <a:spcBef>
                <a:spcPts val="0"/>
              </a:spcBef>
              <a:spcAft>
                <a:spcPts val="0"/>
              </a:spcAft>
              <a:buClr>
                <a:srgbClr val="000000"/>
              </a:buClr>
              <a:buSzPts val="1400"/>
              <a:buFont typeface="Arial"/>
              <a:buNone/>
            </a:pPr>
            <a:r>
              <a:rPr lang="ja-JP" sz="1400" b="0" i="0" u="none" strike="noStrike" cap="none">
                <a:solidFill>
                  <a:srgbClr val="595959"/>
                </a:solidFill>
                <a:latin typeface="Meiryo"/>
                <a:ea typeface="Meiryo"/>
                <a:cs typeface="Meiryo"/>
                <a:sym typeface="Meiryo"/>
              </a:rPr>
              <a:t>　</a:t>
            </a:r>
            <a:r>
              <a:rPr lang="ja-JP" sz="2000" b="0" i="0" u="none" strike="noStrike" cap="none">
                <a:solidFill>
                  <a:srgbClr val="538CD5"/>
                </a:solidFill>
                <a:latin typeface="Arial"/>
                <a:ea typeface="Arial"/>
                <a:cs typeface="Arial"/>
                <a:sym typeface="Arial"/>
              </a:rPr>
              <a:t>0120-154-198</a:t>
            </a:r>
            <a:endParaRPr sz="1400" b="0" i="0" u="none" strike="noStrike" cap="none">
              <a:solidFill>
                <a:srgbClr val="538CD5"/>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400"/>
              <a:buFont typeface="Arial"/>
              <a:buNone/>
            </a:pPr>
            <a:r>
              <a:rPr lang="ja-JP" sz="1400" b="0" i="0" u="none" strike="noStrike" cap="none">
                <a:solidFill>
                  <a:srgbClr val="538CD5"/>
                </a:solidFill>
                <a:latin typeface="Meiryo"/>
                <a:ea typeface="Meiryo"/>
                <a:cs typeface="Meiryo"/>
                <a:sym typeface="Meiryo"/>
              </a:rPr>
              <a:t> </a:t>
            </a:r>
            <a:r>
              <a:rPr lang="ja-JP" sz="1200" b="0" i="0" u="none" strike="noStrike" cap="none">
                <a:solidFill>
                  <a:srgbClr val="538CD5"/>
                </a:solidFill>
                <a:latin typeface="Meiryo"/>
                <a:ea typeface="Meiryo"/>
                <a:cs typeface="Meiryo"/>
                <a:sym typeface="Meiryo"/>
              </a:rPr>
              <a:t>（平日9:00～18:00）</a:t>
            </a:r>
            <a:endParaRPr sz="1200" b="0" i="0" u="none" strike="noStrike" cap="none">
              <a:solidFill>
                <a:srgbClr val="538CD5"/>
              </a:solidFill>
              <a:latin typeface="Meiryo"/>
              <a:ea typeface="Meiryo"/>
              <a:cs typeface="Meiryo"/>
              <a:sym typeface="Meiryo"/>
            </a:endParaRPr>
          </a:p>
        </p:txBody>
      </p:sp>
      <p:sp>
        <p:nvSpPr>
          <p:cNvPr id="354" name="Google Shape;354;p17"/>
          <p:cNvSpPr/>
          <p:nvPr/>
        </p:nvSpPr>
        <p:spPr>
          <a:xfrm>
            <a:off x="620689" y="6444208"/>
            <a:ext cx="5605852" cy="2592288"/>
          </a:xfrm>
          <a:prstGeom prst="rect">
            <a:avLst/>
          </a:prstGeom>
          <a:noFill/>
          <a:ln w="28575"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aphicFrame>
        <p:nvGraphicFramePr>
          <p:cNvPr id="357" name="Google Shape;357;p17"/>
          <p:cNvGraphicFramePr/>
          <p:nvPr>
            <p:extLst>
              <p:ext uri="{D42A27DB-BD31-4B8C-83A1-F6EECF244321}">
                <p14:modId xmlns:p14="http://schemas.microsoft.com/office/powerpoint/2010/main" val="1796807028"/>
              </p:ext>
            </p:extLst>
          </p:nvPr>
        </p:nvGraphicFramePr>
        <p:xfrm>
          <a:off x="828594" y="2705329"/>
          <a:ext cx="4256025" cy="441950"/>
        </p:xfrm>
        <a:graphic>
          <a:graphicData uri="http://schemas.openxmlformats.org/drawingml/2006/table">
            <a:tbl>
              <a:tblPr>
                <a:noFill/>
                <a:tableStyleId>{B35AD8DF-36D4-45B5-B94E-0A3CF39191EF}</a:tableStyleId>
              </a:tblPr>
              <a:tblGrid>
                <a:gridCol w="4256025">
                  <a:extLst>
                    <a:ext uri="{9D8B030D-6E8A-4147-A177-3AD203B41FA5}">
                      <a16:colId xmlns:a16="http://schemas.microsoft.com/office/drawing/2014/main" xmlns="" val="20000"/>
                    </a:ext>
                  </a:extLst>
                </a:gridCol>
              </a:tblGrid>
              <a:tr h="0">
                <a:tc>
                  <a:txBody>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dirty="0">
                          <a:solidFill>
                            <a:srgbClr val="7F7F7F"/>
                          </a:solidFill>
                        </a:rPr>
                        <a:t>　事例：①ホームページ ： 月額 5,000円（初期費用０円）</a:t>
                      </a:r>
                      <a:endParaRPr sz="1400" u="none" strike="noStrike" cap="none" dirty="0"/>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dirty="0">
                          <a:solidFill>
                            <a:srgbClr val="7F7F7F"/>
                          </a:solidFill>
                        </a:rPr>
                        <a:t>　　　　②クラーク養成講座 ： お一人様90,000円×3名＝270,000円</a:t>
                      </a:r>
                      <a:endParaRPr sz="1000" b="0" i="0" u="none" strike="noStrike" cap="none" dirty="0">
                        <a:solidFill>
                          <a:srgbClr val="7F7F7F"/>
                        </a:solidFill>
                      </a:endParaRPr>
                    </a:p>
                  </a:txBody>
                  <a:tcPr marL="68575" marR="68575" marT="68575" marB="6857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bl>
          </a:graphicData>
        </a:graphic>
      </p:graphicFrame>
      <p:sp>
        <p:nvSpPr>
          <p:cNvPr id="358" name="Google Shape;358;p17"/>
          <p:cNvSpPr txBox="1"/>
          <p:nvPr/>
        </p:nvSpPr>
        <p:spPr>
          <a:xfrm>
            <a:off x="692693" y="5589365"/>
            <a:ext cx="553384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dirty="0">
                <a:solidFill>
                  <a:srgbClr val="7F7F7F"/>
                </a:solidFill>
                <a:latin typeface="Meiryo"/>
                <a:ea typeface="Meiryo"/>
                <a:cs typeface="Meiryo"/>
                <a:sym typeface="Meiryo"/>
              </a:rPr>
              <a:t>※ 実例をもとにしていますが、内容が特定されないように適宜変更してご紹介しています。</a:t>
            </a:r>
            <a:endParaRPr sz="900" b="0" i="0" u="none" strike="noStrike" cap="none" dirty="0">
              <a:solidFill>
                <a:srgbClr val="7F7F7F"/>
              </a:solidFill>
              <a:latin typeface="Meiryo"/>
              <a:ea typeface="Meiryo"/>
              <a:cs typeface="Meiryo"/>
              <a:sym typeface="Meiryo"/>
            </a:endParaRPr>
          </a:p>
        </p:txBody>
      </p:sp>
      <p:sp>
        <p:nvSpPr>
          <p:cNvPr id="359" name="Google Shape;359;p17"/>
          <p:cNvSpPr txBox="1"/>
          <p:nvPr/>
        </p:nvSpPr>
        <p:spPr>
          <a:xfrm>
            <a:off x="1545779" y="3449769"/>
            <a:ext cx="4176464" cy="287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dirty="0">
                <a:solidFill>
                  <a:srgbClr val="7F7F7F"/>
                </a:solidFill>
                <a:latin typeface="Meiryo"/>
                <a:ea typeface="Meiryo"/>
                <a:cs typeface="Meiryo"/>
                <a:sym typeface="Meiryo"/>
              </a:rPr>
              <a:t>ホームページとクラークの再構築で、診療所の体制を一新することができた。</a:t>
            </a:r>
            <a:endParaRPr sz="105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dirty="0">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1" u="none" strike="noStrike" cap="none" dirty="0">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rgbClr val="7F7F7F"/>
              </a:buClr>
              <a:buSzPts val="900"/>
              <a:buFont typeface="Arial"/>
              <a:buNone/>
            </a:pPr>
            <a:r>
              <a:rPr lang="ja-JP" sz="900" b="1" i="0" u="none" strike="noStrike" cap="none" dirty="0">
                <a:solidFill>
                  <a:srgbClr val="7F7F7F"/>
                </a:solidFill>
                <a:latin typeface="Meiryo"/>
                <a:ea typeface="Meiryo"/>
                <a:cs typeface="Meiryo"/>
                <a:sym typeface="Meiryo"/>
              </a:rPr>
              <a:t>　</a:t>
            </a:r>
            <a:endParaRPr sz="90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dirty="0">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0" i="0" u="none" strike="noStrike" cap="none" dirty="0">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dirty="0">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dirty="0">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00"/>
              <a:buFont typeface="Arial"/>
              <a:buNone/>
            </a:pPr>
            <a:endParaRPr sz="1000" b="0" i="0" u="none" strike="noStrike" cap="none" dirty="0">
              <a:solidFill>
                <a:srgbClr val="7F7F7F"/>
              </a:solidFill>
              <a:latin typeface="Meiryo"/>
              <a:ea typeface="Meiryo"/>
              <a:cs typeface="Meiryo"/>
              <a:sym typeface="Meiryo"/>
            </a:endParaRPr>
          </a:p>
          <a:p>
            <a:pPr marL="0" marR="0" lvl="0" indent="0" algn="l" rtl="0">
              <a:lnSpc>
                <a:spcPct val="120000"/>
              </a:lnSpc>
              <a:spcBef>
                <a:spcPts val="0"/>
              </a:spcBef>
              <a:spcAft>
                <a:spcPts val="0"/>
              </a:spcAft>
              <a:buClr>
                <a:schemeClr val="dk1"/>
              </a:buClr>
              <a:buSzPts val="1600"/>
              <a:buFont typeface="Arial"/>
              <a:buNone/>
            </a:pPr>
            <a:endParaRPr sz="1600" b="0" i="0" u="none" strike="noStrike" cap="none" dirty="0">
              <a:solidFill>
                <a:srgbClr val="7F7F7F"/>
              </a:solidFill>
              <a:latin typeface="Meiryo"/>
              <a:ea typeface="Meiryo"/>
              <a:cs typeface="Meiryo"/>
              <a:sym typeface="Meiryo"/>
            </a:endParaRPr>
          </a:p>
        </p:txBody>
      </p:sp>
      <p:sp>
        <p:nvSpPr>
          <p:cNvPr id="360" name="Google Shape;360;p17"/>
          <p:cNvSpPr/>
          <p:nvPr/>
        </p:nvSpPr>
        <p:spPr>
          <a:xfrm>
            <a:off x="395369" y="3465819"/>
            <a:ext cx="113421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dirty="0">
                <a:solidFill>
                  <a:schemeClr val="lt1"/>
                </a:solidFill>
                <a:latin typeface="Meiryo"/>
                <a:ea typeface="Meiryo"/>
                <a:cs typeface="Meiryo"/>
                <a:sym typeface="Meiryo"/>
              </a:rPr>
              <a:t>ケーススタディ</a:t>
            </a:r>
            <a:endParaRPr sz="1000" b="0" i="0" u="none" strike="noStrike" cap="none" dirty="0">
              <a:solidFill>
                <a:schemeClr val="lt1"/>
              </a:solidFill>
              <a:latin typeface="Meiryo"/>
              <a:ea typeface="Meiryo"/>
              <a:cs typeface="Meiryo"/>
              <a:sym typeface="Meiryo"/>
            </a:endParaRPr>
          </a:p>
        </p:txBody>
      </p:sp>
      <p:graphicFrame>
        <p:nvGraphicFramePr>
          <p:cNvPr id="361" name="Google Shape;361;p17"/>
          <p:cNvGraphicFramePr/>
          <p:nvPr>
            <p:extLst>
              <p:ext uri="{D42A27DB-BD31-4B8C-83A1-F6EECF244321}">
                <p14:modId xmlns:p14="http://schemas.microsoft.com/office/powerpoint/2010/main" val="4052146636"/>
              </p:ext>
            </p:extLst>
          </p:nvPr>
        </p:nvGraphicFramePr>
        <p:xfrm>
          <a:off x="620688" y="3959678"/>
          <a:ext cx="5605850" cy="1286540"/>
        </p:xfrm>
        <a:graphic>
          <a:graphicData uri="http://schemas.openxmlformats.org/drawingml/2006/table">
            <a:tbl>
              <a:tblPr>
                <a:noFill/>
                <a:tableStyleId>{B35AD8DF-36D4-45B5-B94E-0A3CF39191EF}</a:tableStyleId>
              </a:tblPr>
              <a:tblGrid>
                <a:gridCol w="648075">
                  <a:extLst>
                    <a:ext uri="{9D8B030D-6E8A-4147-A177-3AD203B41FA5}">
                      <a16:colId xmlns:a16="http://schemas.microsoft.com/office/drawing/2014/main" xmlns="" val="20000"/>
                    </a:ext>
                  </a:extLst>
                </a:gridCol>
                <a:gridCol w="4957775">
                  <a:extLst>
                    <a:ext uri="{9D8B030D-6E8A-4147-A177-3AD203B41FA5}">
                      <a16:colId xmlns:a16="http://schemas.microsoft.com/office/drawing/2014/main" xmlns="" val="20001"/>
                    </a:ext>
                  </a:extLst>
                </a:gridCol>
              </a:tblGrid>
              <a:tr h="26362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dirty="0">
                          <a:latin typeface="Meiryo"/>
                          <a:ea typeface="Meiryo"/>
                          <a:cs typeface="Meiryo"/>
                          <a:sym typeface="Meiryo"/>
                        </a:rPr>
                        <a:t>課題</a:t>
                      </a:r>
                      <a:endParaRPr sz="1400" u="none" strike="noStrike" cap="none" dirty="0"/>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00000"/>
                        </a:lnSpc>
                        <a:spcBef>
                          <a:spcPts val="0"/>
                        </a:spcBef>
                        <a:spcAft>
                          <a:spcPts val="0"/>
                        </a:spcAft>
                        <a:buClr>
                          <a:srgbClr val="7F7F7F"/>
                        </a:buClr>
                        <a:buSzPts val="720"/>
                        <a:buFont typeface="Arial"/>
                        <a:buChar char="•"/>
                      </a:pPr>
                      <a:r>
                        <a:rPr lang="ja-JP" sz="900" u="none" strike="noStrike" cap="none" dirty="0">
                          <a:solidFill>
                            <a:srgbClr val="7F7F7F"/>
                          </a:solidFill>
                          <a:latin typeface="Meiryo"/>
                          <a:ea typeface="Meiryo"/>
                          <a:cs typeface="Meiryo"/>
                          <a:sym typeface="Meiryo"/>
                        </a:rPr>
                        <a:t>ホームページのデザインが古く、スマホ対応もしていなかった。</a:t>
                      </a:r>
                      <a:endParaRPr sz="900" u="none" strike="noStrike" cap="none" dirty="0">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720"/>
                        <a:buFont typeface="Arial"/>
                        <a:buChar char="•"/>
                      </a:pPr>
                      <a:r>
                        <a:rPr lang="ja-JP" sz="900" u="none" strike="noStrike" cap="none" dirty="0">
                          <a:solidFill>
                            <a:srgbClr val="7F7F7F"/>
                          </a:solidFill>
                          <a:latin typeface="Meiryo"/>
                          <a:ea typeface="Meiryo"/>
                          <a:cs typeface="Meiryo"/>
                          <a:sym typeface="Meiryo"/>
                        </a:rPr>
                        <a:t>電子カルテを導入したがクラークがうまく機能せず、待ち時間が改善されなかった。</a:t>
                      </a:r>
                      <a:endParaRPr sz="900" u="none" strike="noStrike" cap="none" dirty="0">
                        <a:solidFill>
                          <a:srgbClr val="7F7F7F"/>
                        </a:solidFill>
                        <a:latin typeface="Meiryo"/>
                        <a:ea typeface="Meiryo"/>
                        <a:cs typeface="Meiryo"/>
                        <a:sym typeface="Meiryo"/>
                      </a:endParaRPr>
                    </a:p>
                  </a:txBody>
                  <a:tcPr marL="72000" marR="72000" marT="72000" marB="72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0"/>
                  </a:ext>
                </a:extLst>
              </a:tr>
              <a:tr h="28432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改善策</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00000"/>
                        </a:lnSpc>
                        <a:spcBef>
                          <a:spcPts val="0"/>
                        </a:spcBef>
                        <a:spcAft>
                          <a:spcPts val="0"/>
                        </a:spcAft>
                        <a:buClr>
                          <a:srgbClr val="7F7F7F"/>
                        </a:buClr>
                        <a:buSzPts val="720"/>
                        <a:buFont typeface="Arial"/>
                        <a:buChar char="•"/>
                      </a:pPr>
                      <a:r>
                        <a:rPr lang="ja-JP" sz="900" u="none" strike="noStrike" cap="none">
                          <a:solidFill>
                            <a:srgbClr val="7F7F7F"/>
                          </a:solidFill>
                          <a:latin typeface="Meiryo"/>
                          <a:ea typeface="Meiryo"/>
                          <a:cs typeface="Meiryo"/>
                          <a:sym typeface="Meiryo"/>
                        </a:rPr>
                        <a:t>スタッフにも考えてもらい、ホームページでイベントやトピックスを継続的に情報発信した。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720"/>
                        <a:buFont typeface="Arial"/>
                        <a:buChar char="•"/>
                      </a:pPr>
                      <a:r>
                        <a:rPr lang="ja-JP" sz="900" u="none" strike="noStrike" cap="none">
                          <a:solidFill>
                            <a:srgbClr val="7F7F7F"/>
                          </a:solidFill>
                          <a:latin typeface="Meiryo"/>
                          <a:ea typeface="Meiryo"/>
                          <a:cs typeface="Meiryo"/>
                          <a:sym typeface="Meiryo"/>
                        </a:rPr>
                        <a:t>スタッフと十分なコミュニケーションを図りながら、クラーク体制を再構築した。</a:t>
                      </a:r>
                      <a:endParaRPr sz="1400" u="none" strike="noStrike" cap="none"/>
                    </a:p>
                  </a:txBody>
                  <a:tcPr marL="72000" marR="72000" marT="72000" marB="72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449900">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dirty="0">
                          <a:latin typeface="Meiryo"/>
                          <a:ea typeface="Meiryo"/>
                          <a:cs typeface="Meiryo"/>
                          <a:sym typeface="Meiryo"/>
                        </a:rPr>
                        <a:t>結果</a:t>
                      </a:r>
                      <a:endParaRPr sz="1400" u="none" strike="noStrike" cap="none" dirty="0"/>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00000"/>
                        </a:lnSpc>
                        <a:spcBef>
                          <a:spcPts val="0"/>
                        </a:spcBef>
                        <a:spcAft>
                          <a:spcPts val="0"/>
                        </a:spcAft>
                        <a:buClr>
                          <a:srgbClr val="7F7F7F"/>
                        </a:buClr>
                        <a:buSzPts val="720"/>
                        <a:buFont typeface="Arial"/>
                        <a:buChar char="•"/>
                      </a:pPr>
                      <a:r>
                        <a:rPr lang="ja-JP" sz="900" u="none" strike="noStrike" cap="none" dirty="0">
                          <a:solidFill>
                            <a:srgbClr val="7F7F7F"/>
                          </a:solidFill>
                          <a:latin typeface="Meiryo"/>
                          <a:ea typeface="Meiryo"/>
                          <a:cs typeface="Meiryo"/>
                          <a:sym typeface="Meiryo"/>
                        </a:rPr>
                        <a:t>ホームページで検索上位に上がり、新患数が目に見えて増加した。</a:t>
                      </a:r>
                      <a:endParaRPr sz="900" u="none" strike="noStrike" cap="none" dirty="0">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720"/>
                        <a:buFont typeface="Arial"/>
                        <a:buChar char="•"/>
                      </a:pPr>
                      <a:r>
                        <a:rPr lang="ja-JP" sz="900" u="none" strike="noStrike" cap="none" dirty="0">
                          <a:solidFill>
                            <a:srgbClr val="7F7F7F"/>
                          </a:solidFill>
                          <a:latin typeface="Meiryo"/>
                          <a:ea typeface="Meiryo"/>
                          <a:cs typeface="Meiryo"/>
                          <a:sym typeface="Meiryo"/>
                        </a:rPr>
                        <a:t>院長とスタッフの役割分担が進み、院長が診察に集中できるようになった。</a:t>
                      </a:r>
                      <a:endParaRPr sz="900" u="none" strike="noStrike" cap="none" dirty="0">
                        <a:solidFill>
                          <a:srgbClr val="7F7F7F"/>
                        </a:solidFill>
                        <a:latin typeface="Meiryo"/>
                        <a:ea typeface="Meiryo"/>
                        <a:cs typeface="Meiryo"/>
                        <a:sym typeface="Meiryo"/>
                      </a:endParaRPr>
                    </a:p>
                  </a:txBody>
                  <a:tcPr marL="72000" marR="72000" marT="72000" marB="72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bl>
          </a:graphicData>
        </a:graphic>
      </p:graphicFrame>
      <p:sp>
        <p:nvSpPr>
          <p:cNvPr id="362" name="Google Shape;362;p17"/>
          <p:cNvSpPr txBox="1"/>
          <p:nvPr/>
        </p:nvSpPr>
        <p:spPr>
          <a:xfrm>
            <a:off x="4852062" y="323528"/>
            <a:ext cx="1601274" cy="262943"/>
          </a:xfrm>
          <a:prstGeom prst="rect">
            <a:avLst/>
          </a:prstGeom>
          <a:solidFill>
            <a:srgbClr val="93B3D7"/>
          </a:solidFill>
          <a:ln>
            <a:noFill/>
          </a:ln>
        </p:spPr>
        <p:txBody>
          <a:bodyPr spcFirstLastPara="1" wrap="square" lIns="91425" tIns="72000" rIns="91425" bIns="360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診療所の経営支援</a:t>
            </a:r>
            <a:endParaRPr sz="1000" b="0" i="0" u="none" strike="noStrike" cap="none">
              <a:solidFill>
                <a:schemeClr val="lt1"/>
              </a:solidFill>
              <a:latin typeface="Meiryo"/>
              <a:ea typeface="Meiryo"/>
              <a:cs typeface="Meiryo"/>
              <a:sym typeface="Meiryo"/>
            </a:endParaRPr>
          </a:p>
        </p:txBody>
      </p:sp>
      <p:sp>
        <p:nvSpPr>
          <p:cNvPr id="363" name="Google Shape;363;p17"/>
          <p:cNvSpPr/>
          <p:nvPr/>
        </p:nvSpPr>
        <p:spPr>
          <a:xfrm>
            <a:off x="2304009" y="7445345"/>
            <a:ext cx="652598" cy="270183"/>
          </a:xfrm>
          <a:prstGeom prst="roundRect">
            <a:avLst>
              <a:gd name="adj" fmla="val 16667"/>
            </a:avLst>
          </a:prstGeom>
          <a:solidFill>
            <a:schemeClr val="dk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連絡先</a:t>
            </a:r>
            <a:endParaRPr sz="1000" b="0" i="0" u="none" strike="noStrike" cap="none">
              <a:solidFill>
                <a:schemeClr val="lt1"/>
              </a:solidFill>
              <a:latin typeface="Meiryo"/>
              <a:ea typeface="Meiryo"/>
              <a:cs typeface="Meiryo"/>
              <a:sym typeface="Meiryo"/>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18"/>
          <p:cNvSpPr txBox="1"/>
          <p:nvPr/>
        </p:nvSpPr>
        <p:spPr>
          <a:xfrm>
            <a:off x="494590" y="1155600"/>
            <a:ext cx="5904740" cy="1674985"/>
          </a:xfrm>
          <a:prstGeom prst="rect">
            <a:avLst/>
          </a:prstGeom>
          <a:noFill/>
          <a:ln>
            <a:noFill/>
          </a:ln>
        </p:spPr>
        <p:txBody>
          <a:bodyPr spcFirstLastPara="1" wrap="square" lIns="0" tIns="52150" rIns="0" bIns="5215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1" i="0" u="none" strike="noStrike" cap="none">
                <a:solidFill>
                  <a:srgbClr val="366092"/>
                </a:solidFill>
                <a:latin typeface="Meiryo"/>
                <a:ea typeface="Meiryo"/>
                <a:cs typeface="Meiryo"/>
                <a:sym typeface="Meiryo"/>
              </a:rPr>
              <a:t>一生涯 頼られるパートナーとして</a:t>
            </a:r>
            <a:endParaRPr sz="2800" b="1" i="0" u="none" strike="noStrike" cap="none">
              <a:solidFill>
                <a:srgbClr val="366092"/>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800"/>
              <a:buFont typeface="Arial"/>
              <a:buNone/>
            </a:pPr>
            <a:r>
              <a:rPr lang="ja-JP" sz="2800" b="1" i="0" u="none" strike="noStrike" cap="none">
                <a:solidFill>
                  <a:srgbClr val="366092"/>
                </a:solidFill>
                <a:latin typeface="Meiryo"/>
                <a:ea typeface="Meiryo"/>
                <a:cs typeface="Meiryo"/>
                <a:sym typeface="Meiryo"/>
              </a:rPr>
              <a:t>貴社の経営をサポート</a:t>
            </a:r>
            <a:endParaRPr sz="2800" b="1" i="0" u="none" strike="noStrike" cap="none">
              <a:solidFill>
                <a:srgbClr val="366092"/>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366092"/>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800"/>
              <a:buFont typeface="Arial"/>
              <a:buNone/>
            </a:pPr>
            <a:endParaRPr sz="2800" b="1" i="0" u="none" strike="noStrike" cap="none">
              <a:solidFill>
                <a:srgbClr val="366092"/>
              </a:solidFill>
              <a:latin typeface="Meiryo"/>
              <a:ea typeface="Meiryo"/>
              <a:cs typeface="Meiryo"/>
              <a:sym typeface="Meiryo"/>
            </a:endParaRPr>
          </a:p>
        </p:txBody>
      </p:sp>
      <p:sp>
        <p:nvSpPr>
          <p:cNvPr id="370" name="Google Shape;370;p18"/>
          <p:cNvSpPr txBox="1"/>
          <p:nvPr/>
        </p:nvSpPr>
        <p:spPr>
          <a:xfrm>
            <a:off x="513664" y="2562638"/>
            <a:ext cx="5939671" cy="1196854"/>
          </a:xfrm>
          <a:prstGeom prst="rect">
            <a:avLst/>
          </a:prstGeom>
          <a:noFill/>
          <a:ln>
            <a:noFill/>
          </a:ln>
        </p:spPr>
        <p:txBody>
          <a:bodyPr spcFirstLastPara="1" wrap="square" lIns="91425" tIns="45700" rIns="91425" bIns="45700" anchor="t" anchorCtr="0">
            <a:noAutofit/>
          </a:bodyPr>
          <a:lstStyle/>
          <a:p>
            <a:pPr marL="180975" marR="0" lvl="0" indent="-180975" algn="l" rtl="0">
              <a:lnSpc>
                <a:spcPct val="120000"/>
              </a:lnSpc>
              <a:spcBef>
                <a:spcPts val="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決算や税務申告の時だけでなく、定期的に相談できる機会が欲しい。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会計・税務以外にも法務、人事労務などについても相談したい。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家族や従業員のために保険に加入してきたが本当に診療所にとって必要な保険なのだろうか。</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外部へ依頼せず、自院で経理処理した方がよいのだろうか。</a:t>
            </a:r>
            <a:endParaRPr sz="1000" b="0" i="0" u="none" strike="noStrike" cap="none">
              <a:solidFill>
                <a:srgbClr val="7F7F7F"/>
              </a:solidFill>
              <a:latin typeface="Meiryo"/>
              <a:ea typeface="Meiryo"/>
              <a:cs typeface="Meiryo"/>
              <a:sym typeface="Meiryo"/>
            </a:endParaRPr>
          </a:p>
          <a:p>
            <a:pPr marL="180975" marR="0" lvl="0" indent="-117475" algn="l" rtl="0">
              <a:lnSpc>
                <a:spcPct val="120000"/>
              </a:lnSpc>
              <a:spcBef>
                <a:spcPts val="300"/>
              </a:spcBef>
              <a:spcAft>
                <a:spcPts val="0"/>
              </a:spcAft>
              <a:buClr>
                <a:schemeClr val="dk1"/>
              </a:buClr>
              <a:buSzPts val="1000"/>
              <a:buFont typeface="Noto Sans Symbols"/>
              <a:buNone/>
            </a:pPr>
            <a:endParaRPr sz="1000" b="0" i="0" u="none" strike="noStrike" cap="none">
              <a:solidFill>
                <a:srgbClr val="7F7F7F"/>
              </a:solidFill>
              <a:latin typeface="Meiryo"/>
              <a:ea typeface="Meiryo"/>
              <a:cs typeface="Meiryo"/>
              <a:sym typeface="Meiryo"/>
            </a:endParaRPr>
          </a:p>
          <a:p>
            <a:pPr marL="180975" marR="0" lvl="0" indent="-117475" algn="l" rtl="0">
              <a:lnSpc>
                <a:spcPct val="120000"/>
              </a:lnSpc>
              <a:spcBef>
                <a:spcPts val="300"/>
              </a:spcBef>
              <a:spcAft>
                <a:spcPts val="0"/>
              </a:spcAft>
              <a:buClr>
                <a:schemeClr val="dk1"/>
              </a:buClr>
              <a:buSzPts val="1000"/>
              <a:buFont typeface="Noto Sans Symbols"/>
              <a:buNone/>
            </a:pPr>
            <a:endParaRPr sz="1000" b="0"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rgbClr val="366092"/>
              </a:buClr>
              <a:buSzPts val="1200"/>
              <a:buFont typeface="Arial"/>
              <a:buNone/>
            </a:pPr>
            <a:r>
              <a:rPr lang="ja-JP" sz="1200" b="1" i="0" u="none" strike="noStrike" cap="none">
                <a:solidFill>
                  <a:srgbClr val="366092"/>
                </a:solidFill>
                <a:latin typeface="Meiryo"/>
                <a:ea typeface="Meiryo"/>
                <a:cs typeface="Meiryo"/>
                <a:sym typeface="Meiryo"/>
              </a:rPr>
              <a:t>「会計顧問」についての、私たちの考え方</a:t>
            </a:r>
            <a:endParaRPr sz="1050" b="0" i="0" u="none" strike="noStrike" cap="none">
              <a:solidFill>
                <a:srgbClr val="366092"/>
              </a:solidFill>
              <a:latin typeface="Meiryo"/>
              <a:ea typeface="Meiryo"/>
              <a:cs typeface="Meiryo"/>
              <a:sym typeface="Meiryo"/>
            </a:endParaRPr>
          </a:p>
          <a:p>
            <a:pPr marL="72000" marR="0" lvl="0" indent="0" algn="l" rtl="0">
              <a:lnSpc>
                <a:spcPct val="100000"/>
              </a:lnSpc>
              <a:spcBef>
                <a:spcPts val="300"/>
              </a:spcBef>
              <a:spcAft>
                <a:spcPts val="0"/>
              </a:spcAft>
              <a:buClr>
                <a:srgbClr val="7F7F7F"/>
              </a:buClr>
              <a:buSzPts val="1000"/>
              <a:buFont typeface="Arial"/>
              <a:buNone/>
            </a:pPr>
            <a:r>
              <a:rPr lang="ja-JP" sz="1000" b="0" i="0" u="none" strike="noStrike" cap="none">
                <a:solidFill>
                  <a:srgbClr val="7F7F7F"/>
                </a:solidFill>
                <a:latin typeface="Meiryo"/>
                <a:ea typeface="Meiryo"/>
                <a:cs typeface="Meiryo"/>
                <a:sym typeface="Meiryo"/>
              </a:rPr>
              <a:t>診療所を取り巻く環境が日々変化していく中、経営課題も多様化しています。その中で会計・税務に限らず法務、人事労務、資金調達などあらゆる角度から貴院の永続的な発展をサポートします。</a:t>
            </a:r>
            <a:endParaRPr sz="100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p:txBody>
      </p:sp>
      <p:sp>
        <p:nvSpPr>
          <p:cNvPr id="371" name="Google Shape;371;p18"/>
          <p:cNvSpPr/>
          <p:nvPr/>
        </p:nvSpPr>
        <p:spPr>
          <a:xfrm>
            <a:off x="620688" y="2129556"/>
            <a:ext cx="1494250"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よくあるご相談内容</a:t>
            </a:r>
            <a:endParaRPr sz="1000" b="0" i="0" u="none" strike="noStrike" cap="none">
              <a:solidFill>
                <a:schemeClr val="lt1"/>
              </a:solidFill>
              <a:latin typeface="Meiryo"/>
              <a:ea typeface="Meiryo"/>
              <a:cs typeface="Meiryo"/>
              <a:sym typeface="Meiryo"/>
            </a:endParaRPr>
          </a:p>
        </p:txBody>
      </p:sp>
      <p:sp>
        <p:nvSpPr>
          <p:cNvPr id="372" name="Google Shape;372;p18"/>
          <p:cNvSpPr/>
          <p:nvPr/>
        </p:nvSpPr>
        <p:spPr>
          <a:xfrm>
            <a:off x="525266" y="4590146"/>
            <a:ext cx="5723648" cy="1710046"/>
          </a:xfrm>
          <a:prstGeom prst="rect">
            <a:avLst/>
          </a:prstGeom>
          <a:solidFill>
            <a:srgbClr val="DAE5F1"/>
          </a:solidFill>
          <a:ln>
            <a:noFill/>
          </a:ln>
        </p:spPr>
        <p:txBody>
          <a:bodyPr spcFirstLastPara="1" wrap="square" lIns="91425" tIns="45700" rIns="91425" bIns="45700" anchor="ctr" anchorCtr="0">
            <a:noAutofit/>
          </a:bodyPr>
          <a:lstStyle/>
          <a:p>
            <a:pPr marL="171450" marR="0" lvl="0" indent="-171450" algn="l" rtl="0">
              <a:lnSpc>
                <a:spcPct val="120000"/>
              </a:lnSpc>
              <a:spcBef>
                <a:spcPts val="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定期的に顔を合わせて話すからこそ、ともに考え、ともに経営課題を解決できます。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多様化する経営課題に対応するためには、各専門家の協力が必要です。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診療所の経営状態、将来の事業計画、個人のライフプランなどを考慮して加入すべき保険を決める必要があります。　</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自院で経理処理をする事で、タイムリーな経営状態の把握や意思決定が可能となります。</a:t>
            </a:r>
            <a:endParaRPr sz="1000" b="0" i="0" u="none" strike="noStrike" cap="none">
              <a:solidFill>
                <a:srgbClr val="7F7F7F"/>
              </a:solidFill>
              <a:latin typeface="Meiryo"/>
              <a:ea typeface="Meiryo"/>
              <a:cs typeface="Meiryo"/>
              <a:sym typeface="Meiryo"/>
            </a:endParaRPr>
          </a:p>
        </p:txBody>
      </p:sp>
      <p:sp>
        <p:nvSpPr>
          <p:cNvPr id="373" name="Google Shape;373;p18"/>
          <p:cNvSpPr/>
          <p:nvPr/>
        </p:nvSpPr>
        <p:spPr>
          <a:xfrm>
            <a:off x="595847" y="6646623"/>
            <a:ext cx="1782282"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私たちのお役立ちポイント</a:t>
            </a:r>
            <a:endParaRPr sz="1000" b="0" i="0" u="none" strike="noStrike" cap="none">
              <a:solidFill>
                <a:schemeClr val="lt1"/>
              </a:solidFill>
              <a:latin typeface="Meiryo"/>
              <a:ea typeface="Meiryo"/>
              <a:cs typeface="Meiryo"/>
              <a:sym typeface="Meiryo"/>
            </a:endParaRPr>
          </a:p>
        </p:txBody>
      </p:sp>
      <p:sp>
        <p:nvSpPr>
          <p:cNvPr id="374" name="Google Shape;374;p18"/>
          <p:cNvSpPr txBox="1"/>
          <p:nvPr/>
        </p:nvSpPr>
        <p:spPr>
          <a:xfrm>
            <a:off x="607257" y="7020272"/>
            <a:ext cx="5486040" cy="943335"/>
          </a:xfrm>
          <a:prstGeom prst="rect">
            <a:avLst/>
          </a:prstGeom>
          <a:noFill/>
          <a:ln>
            <a:noFill/>
          </a:ln>
        </p:spPr>
        <p:txBody>
          <a:bodyPr spcFirstLastPara="1" wrap="square" lIns="91425" tIns="45700" rIns="91425" bIns="45700" anchor="t" anchorCtr="0">
            <a:spAutoFit/>
          </a:bodyPr>
          <a:lstStyle/>
          <a:p>
            <a:pPr marL="180975" marR="0" lvl="0" indent="-180975" algn="l" rtl="0">
              <a:lnSpc>
                <a:spcPct val="120000"/>
              </a:lnSpc>
              <a:spcBef>
                <a:spcPts val="0"/>
              </a:spcBef>
              <a:spcAft>
                <a:spcPts val="0"/>
              </a:spcAft>
              <a:buClr>
                <a:srgbClr val="538CD5"/>
              </a:buClr>
              <a:buSzPts val="1100"/>
              <a:buFont typeface="Noto Sans Symbols"/>
              <a:buChar char="✔"/>
            </a:pPr>
            <a:r>
              <a:rPr lang="ja-JP" sz="1100" b="1" i="0" u="none" strike="noStrike" cap="none">
                <a:solidFill>
                  <a:srgbClr val="538CD5"/>
                </a:solidFill>
                <a:latin typeface="Meiryo"/>
                <a:ea typeface="Meiryo"/>
                <a:cs typeface="Meiryo"/>
                <a:sym typeface="Meiryo"/>
              </a:rPr>
              <a:t>定期訪問による‘Face to Face‘のコミュニケーションを重視し、一生涯頼られる信頼関係を築きます。</a:t>
            </a:r>
            <a:endParaRPr sz="1100" b="1" i="0" u="none" strike="noStrike" cap="none">
              <a:solidFill>
                <a:srgbClr val="538CD5"/>
              </a:solidFill>
              <a:latin typeface="Meiryo"/>
              <a:ea typeface="Meiryo"/>
              <a:cs typeface="Meiryo"/>
              <a:sym typeface="Meiryo"/>
            </a:endParaRPr>
          </a:p>
          <a:p>
            <a:pPr marL="180975" marR="0" lvl="0" indent="-180975" algn="l" rtl="0">
              <a:lnSpc>
                <a:spcPct val="120000"/>
              </a:lnSpc>
              <a:spcBef>
                <a:spcPts val="300"/>
              </a:spcBef>
              <a:spcAft>
                <a:spcPts val="0"/>
              </a:spcAft>
              <a:buClr>
                <a:srgbClr val="538CD5"/>
              </a:buClr>
              <a:buSzPts val="1100"/>
              <a:buFont typeface="Noto Sans Symbols"/>
              <a:buChar char="✔"/>
            </a:pPr>
            <a:r>
              <a:rPr lang="ja-JP" sz="1100" b="1" i="0" u="none" strike="noStrike" cap="none">
                <a:solidFill>
                  <a:srgbClr val="538CD5"/>
                </a:solidFill>
                <a:latin typeface="Meiryo"/>
                <a:ea typeface="Meiryo"/>
                <a:cs typeface="Meiryo"/>
                <a:sym typeface="Meiryo"/>
              </a:rPr>
              <a:t>各専門分野に特化したプロフェッショナルが集う集団だからこそお客様のニーズに合ったワンストップサービスが実現できます。</a:t>
            </a:r>
            <a:endParaRPr sz="1100" b="1" i="0" u="none" strike="noStrike" cap="none">
              <a:solidFill>
                <a:srgbClr val="538CD5"/>
              </a:solidFill>
              <a:latin typeface="Meiryo"/>
              <a:ea typeface="Meiryo"/>
              <a:cs typeface="Meiryo"/>
              <a:sym typeface="Meiryo"/>
            </a:endParaRPr>
          </a:p>
        </p:txBody>
      </p:sp>
      <p:grpSp>
        <p:nvGrpSpPr>
          <p:cNvPr id="375" name="Google Shape;375;p18"/>
          <p:cNvGrpSpPr/>
          <p:nvPr/>
        </p:nvGrpSpPr>
        <p:grpSpPr>
          <a:xfrm>
            <a:off x="475200" y="648105"/>
            <a:ext cx="3125078" cy="360040"/>
            <a:chOff x="1628800" y="6228184"/>
            <a:chExt cx="3125078" cy="360040"/>
          </a:xfrm>
        </p:grpSpPr>
        <p:sp>
          <p:nvSpPr>
            <p:cNvPr id="376" name="Google Shape;376;p18"/>
            <p:cNvSpPr/>
            <p:nvPr/>
          </p:nvSpPr>
          <p:spPr>
            <a:xfrm>
              <a:off x="1628800" y="6228184"/>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chemeClr val="lt1"/>
                </a:solidFill>
                <a:latin typeface="Calibri"/>
                <a:ea typeface="Calibri"/>
                <a:cs typeface="Calibri"/>
                <a:sym typeface="Calibri"/>
              </a:endParaRPr>
            </a:p>
          </p:txBody>
        </p:sp>
        <p:sp>
          <p:nvSpPr>
            <p:cNvPr id="377" name="Google Shape;377;p18"/>
            <p:cNvSpPr txBox="1"/>
            <p:nvPr/>
          </p:nvSpPr>
          <p:spPr>
            <a:xfrm>
              <a:off x="2032606" y="6243005"/>
              <a:ext cx="2721272" cy="345219"/>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7F7F7F"/>
                  </a:solidFill>
                  <a:latin typeface="Meiryo"/>
                  <a:ea typeface="Meiryo"/>
                  <a:cs typeface="Meiryo"/>
                  <a:sym typeface="Meiryo"/>
                </a:rPr>
                <a:t>会計顧問</a:t>
              </a:r>
              <a:endParaRPr sz="1400" b="1" i="0" u="none" strike="noStrike" cap="none">
                <a:solidFill>
                  <a:srgbClr val="7F7F7F"/>
                </a:solidFill>
                <a:latin typeface="Meiryo"/>
                <a:ea typeface="Meiryo"/>
                <a:cs typeface="Meiryo"/>
                <a:sym typeface="Meiryo"/>
              </a:endParaRPr>
            </a:p>
          </p:txBody>
        </p:sp>
      </p:gr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19"/>
          <p:cNvSpPr txBox="1"/>
          <p:nvPr/>
        </p:nvSpPr>
        <p:spPr>
          <a:xfrm>
            <a:off x="513665" y="1211428"/>
            <a:ext cx="570465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595959"/>
              </a:buClr>
              <a:buSzPts val="1050"/>
              <a:buFont typeface="Arial"/>
              <a:buNone/>
            </a:pPr>
            <a:r>
              <a:rPr lang="ja-JP" sz="1050" b="1" i="0" u="none" strike="noStrike" cap="none">
                <a:solidFill>
                  <a:srgbClr val="595959"/>
                </a:solidFill>
                <a:latin typeface="Meiryo"/>
                <a:ea typeface="Meiryo"/>
                <a:cs typeface="Meiryo"/>
                <a:sym typeface="Meiryo"/>
              </a:rPr>
              <a:t>組織だからこそ実現できるワンストップサービスをご提供いたします。</a:t>
            </a:r>
            <a:endParaRPr sz="1050" b="1" i="0" u="none" strike="noStrike" cap="none">
              <a:solidFill>
                <a:srgbClr val="595959"/>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00"/>
              <a:buFont typeface="Arial"/>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0"/>
              </a:spcBef>
              <a:spcAft>
                <a:spcPts val="0"/>
              </a:spcAft>
              <a:buClr>
                <a:schemeClr val="dk1"/>
              </a:buClr>
              <a:buSzPts val="1600"/>
              <a:buFont typeface="Arial"/>
              <a:buNone/>
            </a:pPr>
            <a:endParaRPr sz="1600" b="0" i="0" u="none" strike="noStrike" cap="none">
              <a:solidFill>
                <a:srgbClr val="000000"/>
              </a:solidFill>
              <a:latin typeface="Meiryo"/>
              <a:ea typeface="Meiryo"/>
              <a:cs typeface="Meiryo"/>
              <a:sym typeface="Meiryo"/>
            </a:endParaRPr>
          </a:p>
        </p:txBody>
      </p:sp>
      <p:graphicFrame>
        <p:nvGraphicFramePr>
          <p:cNvPr id="384" name="Google Shape;384;p19"/>
          <p:cNvGraphicFramePr/>
          <p:nvPr/>
        </p:nvGraphicFramePr>
        <p:xfrm>
          <a:off x="513665" y="1600982"/>
          <a:ext cx="5795650" cy="4709430"/>
        </p:xfrm>
        <a:graphic>
          <a:graphicData uri="http://schemas.openxmlformats.org/drawingml/2006/table">
            <a:tbl>
              <a:tblPr>
                <a:noFill/>
                <a:tableStyleId>{B35AD8DF-36D4-45B5-B94E-0A3CF39191EF}</a:tableStyleId>
              </a:tblPr>
              <a:tblGrid>
                <a:gridCol w="1763200">
                  <a:extLst>
                    <a:ext uri="{9D8B030D-6E8A-4147-A177-3AD203B41FA5}">
                      <a16:colId xmlns:a16="http://schemas.microsoft.com/office/drawing/2014/main" xmlns="" val="20000"/>
                    </a:ext>
                  </a:extLst>
                </a:gridCol>
                <a:gridCol w="4032450">
                  <a:extLst>
                    <a:ext uri="{9D8B030D-6E8A-4147-A177-3AD203B41FA5}">
                      <a16:colId xmlns:a16="http://schemas.microsoft.com/office/drawing/2014/main" xmlns="" val="20001"/>
                    </a:ext>
                  </a:extLst>
                </a:gridCol>
              </a:tblGrid>
              <a:tr h="114300">
                <a:tc>
                  <a:txBody>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latin typeface="Meiryo"/>
                          <a:ea typeface="Meiryo"/>
                          <a:cs typeface="Meiryo"/>
                          <a:sym typeface="Meiryo"/>
                        </a:rPr>
                        <a:t>サービス</a:t>
                      </a:r>
                      <a:endParaRPr sz="900" b="0" i="0" u="none" strike="noStrike" cap="none">
                        <a:latin typeface="Meiryo"/>
                        <a:ea typeface="Meiryo"/>
                        <a:cs typeface="Meiryo"/>
                        <a:sym typeface="Meiryo"/>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latin typeface="Meiryo"/>
                          <a:ea typeface="Meiryo"/>
                          <a:cs typeface="Meiryo"/>
                          <a:sym typeface="Meiryo"/>
                        </a:rPr>
                        <a:t>内容</a:t>
                      </a:r>
                      <a:endParaRPr sz="900" b="0" i="0" u="none" strike="noStrike" cap="none">
                        <a:latin typeface="Meiryo"/>
                        <a:ea typeface="Meiryo"/>
                        <a:cs typeface="Meiryo"/>
                        <a:sym typeface="Meiryo"/>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r h="223125">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毎月訪問による帳票確認</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診療所も各規定に従った正確な経理処理が求められています。弊社では会計基準や税法と照らし合わせ、経理処理の正確性および網羅性を確認いたします。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174850">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財務面からの経営相談</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経営者の方とともに弊社では財務情報を基にして将来の資金繰り、設備投資、人材の雇用など経営全般に関するアドバイスをいたします。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r h="292750">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決算予測に基づく納税</a:t>
                      </a:r>
                      <a:endParaRPr sz="900" u="none" strike="noStrike" cap="none">
                        <a:solidFill>
                          <a:srgbClr val="7F7F7F"/>
                        </a:solidFill>
                        <a:latin typeface="Meiryo"/>
                        <a:ea typeface="Meiryo"/>
                        <a:cs typeface="Meiryo"/>
                        <a:sym typeface="Meiryo"/>
                      </a:endParaRPr>
                    </a:p>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シュミレーション</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将来の納税を事前に把握しておくことは資金繰り計画に重要なポイントとなります。弊社では決算2ヶ月前に納税シュミレーションをご提供いたします。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3"/>
                  </a:ext>
                </a:extLst>
              </a:tr>
              <a:tr h="140025">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相続税評価に基づく出資金算定</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後継者への事業承継は医療法人の永続発展に不可欠なことです。弊社では毎年の出資金評価額を算定し、事業承継をサポートいたします。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4"/>
                  </a:ext>
                </a:extLst>
              </a:tr>
              <a:tr h="174850">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加入保険の整理・管理</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事業環境の変化が激しい昨今、保険への加入は必須となります。グループ内の保険の専門部署と連携し最適な保険をご提案するとともに毎年の見直しも実施いたします。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5"/>
                  </a:ext>
                </a:extLst>
              </a:tr>
              <a:tr h="174850">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自計化支援</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適宜経営判断を行う為には、自印内で正確かつ迅速に日々発生する取引を処理していく必要があります。自計化のメリットを享受できるように経理体制を構築いたします。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6"/>
                  </a:ext>
                </a:extLst>
              </a:tr>
              <a:tr h="174850">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フィンテック対応</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ITサービスの利用が欠かせない時代となっております。弊社では自計化支援と合わせて、より効率的な経理処理を実現できるフィンテックの活用をご提案いたします。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7"/>
                  </a:ext>
                </a:extLst>
              </a:tr>
            </a:tbl>
          </a:graphicData>
        </a:graphic>
      </p:graphicFrame>
      <p:sp>
        <p:nvSpPr>
          <p:cNvPr id="385" name="Google Shape;385;p19"/>
          <p:cNvSpPr/>
          <p:nvPr/>
        </p:nvSpPr>
        <p:spPr>
          <a:xfrm>
            <a:off x="638606" y="827584"/>
            <a:ext cx="1638266"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会計顧問サービスの内容</a:t>
            </a:r>
            <a:endParaRPr sz="1000" b="0" i="0" u="none" strike="noStrike" cap="none">
              <a:solidFill>
                <a:schemeClr val="lt1"/>
              </a:solidFill>
              <a:latin typeface="Meiryo"/>
              <a:ea typeface="Meiryo"/>
              <a:cs typeface="Meiryo"/>
              <a:sym typeface="Meiryo"/>
            </a:endParaRPr>
          </a:p>
        </p:txBody>
      </p:sp>
      <p:pic>
        <p:nvPicPr>
          <p:cNvPr id="386" name="Google Shape;386;p19" descr="\\Flsve04\広報室\共有資料\日本経営のマーケティング\キャラクター\提案するシンイチ.jpg"/>
          <p:cNvPicPr preferRelativeResize="0"/>
          <p:nvPr/>
        </p:nvPicPr>
        <p:blipFill rotWithShape="1">
          <a:blip r:embed="rId3">
            <a:alphaModFix/>
          </a:blip>
          <a:srcRect/>
          <a:stretch/>
        </p:blipFill>
        <p:spPr>
          <a:xfrm>
            <a:off x="659736" y="6444869"/>
            <a:ext cx="1041072" cy="1205949"/>
          </a:xfrm>
          <a:prstGeom prst="rect">
            <a:avLst/>
          </a:prstGeom>
          <a:noFill/>
          <a:ln>
            <a:noFill/>
          </a:ln>
        </p:spPr>
      </p:pic>
      <p:sp>
        <p:nvSpPr>
          <p:cNvPr id="387" name="Google Shape;387;p19"/>
          <p:cNvSpPr txBox="1"/>
          <p:nvPr/>
        </p:nvSpPr>
        <p:spPr>
          <a:xfrm>
            <a:off x="473788" y="7731925"/>
            <a:ext cx="1515052"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dk1"/>
                </a:solidFill>
                <a:latin typeface="Meiryo"/>
                <a:ea typeface="Meiryo"/>
                <a:cs typeface="Meiryo"/>
                <a:sym typeface="Meiryo"/>
              </a:rPr>
              <a:t>50年にも渡り、多種多様なお客様に対して経営指導させて頂いた豊富な経験を基にお客様と一体になって経営をサポートいたします。</a:t>
            </a:r>
            <a:endParaRPr sz="900" b="0" i="0" u="none" strike="noStrike" cap="none">
              <a:solidFill>
                <a:schemeClr val="dk1"/>
              </a:solidFill>
              <a:latin typeface="Meiryo"/>
              <a:ea typeface="Meiryo"/>
              <a:cs typeface="Meiryo"/>
              <a:sym typeface="Meiryo"/>
            </a:endParaRPr>
          </a:p>
        </p:txBody>
      </p:sp>
      <p:sp>
        <p:nvSpPr>
          <p:cNvPr id="388" name="Google Shape;388;p19"/>
          <p:cNvSpPr txBox="1"/>
          <p:nvPr/>
        </p:nvSpPr>
        <p:spPr>
          <a:xfrm>
            <a:off x="2432073" y="6530649"/>
            <a:ext cx="3877242"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会計・税務顧問については、</a:t>
            </a:r>
            <a:endParaRPr sz="1800" b="0" i="0" u="none" strike="noStrike" cap="none">
              <a:solidFill>
                <a:srgbClr val="538CD5"/>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お気軽にご相談ください。</a:t>
            </a:r>
            <a:endParaRPr sz="1800" b="0" i="0" u="none" strike="noStrike" cap="none">
              <a:solidFill>
                <a:srgbClr val="538CD5"/>
              </a:solidFill>
              <a:latin typeface="Meiryo"/>
              <a:ea typeface="Meiryo"/>
              <a:cs typeface="Meiryo"/>
              <a:sym typeface="Meiryo"/>
            </a:endParaRPr>
          </a:p>
        </p:txBody>
      </p:sp>
      <p:sp>
        <p:nvSpPr>
          <p:cNvPr id="389" name="Google Shape;389;p19"/>
          <p:cNvSpPr txBox="1"/>
          <p:nvPr/>
        </p:nvSpPr>
        <p:spPr>
          <a:xfrm>
            <a:off x="3011871" y="7143617"/>
            <a:ext cx="3384376" cy="33470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日本経営グループ　日本経営ウィル 税理士法人</a:t>
            </a:r>
            <a:endParaRPr sz="1200" b="0" i="0" u="none" strike="noStrike" cap="none">
              <a:solidFill>
                <a:srgbClr val="538CD5"/>
              </a:solidFill>
              <a:latin typeface="Meiryo"/>
              <a:ea typeface="Meiryo"/>
              <a:cs typeface="Meiryo"/>
              <a:sym typeface="Meiryo"/>
            </a:endParaRPr>
          </a:p>
        </p:txBody>
      </p:sp>
      <p:sp>
        <p:nvSpPr>
          <p:cNvPr id="390" name="Google Shape;390;p19"/>
          <p:cNvSpPr txBox="1"/>
          <p:nvPr/>
        </p:nvSpPr>
        <p:spPr>
          <a:xfrm>
            <a:off x="4725144" y="564641"/>
            <a:ext cx="1601274" cy="262943"/>
          </a:xfrm>
          <a:prstGeom prst="rect">
            <a:avLst/>
          </a:prstGeom>
          <a:solidFill>
            <a:srgbClr val="93B3D7"/>
          </a:solidFill>
          <a:ln>
            <a:noFill/>
          </a:ln>
        </p:spPr>
        <p:txBody>
          <a:bodyPr spcFirstLastPara="1" wrap="square" lIns="91425" tIns="72000" rIns="91425" bIns="360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診療所の税務・法務</a:t>
            </a:r>
            <a:endParaRPr sz="1000" b="0" i="0" u="none" strike="noStrike" cap="none">
              <a:solidFill>
                <a:schemeClr val="lt1"/>
              </a:solidFill>
              <a:latin typeface="Meiryo"/>
              <a:ea typeface="Meiryo"/>
              <a:cs typeface="Meiryo"/>
              <a:sym typeface="Meiryo"/>
            </a:endParaRPr>
          </a:p>
        </p:txBody>
      </p:sp>
      <p:sp>
        <p:nvSpPr>
          <p:cNvPr id="391" name="Google Shape;391;p19"/>
          <p:cNvSpPr/>
          <p:nvPr/>
        </p:nvSpPr>
        <p:spPr>
          <a:xfrm>
            <a:off x="2364619" y="7176980"/>
            <a:ext cx="652598" cy="270183"/>
          </a:xfrm>
          <a:prstGeom prst="roundRect">
            <a:avLst>
              <a:gd name="adj" fmla="val 16667"/>
            </a:avLst>
          </a:prstGeom>
          <a:solidFill>
            <a:schemeClr val="dk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連絡先</a:t>
            </a:r>
            <a:endParaRPr sz="1000" b="0" i="0" u="none" strike="noStrike" cap="none">
              <a:solidFill>
                <a:schemeClr val="lt1"/>
              </a:solidFill>
              <a:latin typeface="Meiryo"/>
              <a:ea typeface="Meiryo"/>
              <a:cs typeface="Meiryo"/>
              <a:sym typeface="Meiryo"/>
            </a:endParaRPr>
          </a:p>
        </p:txBody>
      </p:sp>
      <p:sp>
        <p:nvSpPr>
          <p:cNvPr id="392" name="Google Shape;392;p19"/>
          <p:cNvSpPr txBox="1"/>
          <p:nvPr/>
        </p:nvSpPr>
        <p:spPr>
          <a:xfrm>
            <a:off x="2133935" y="7397217"/>
            <a:ext cx="4175380" cy="170812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［大阪本社］   〒561-8510　大阪府豊中市寺内2-13-3　</a:t>
            </a:r>
            <a:endParaRPr sz="1050" b="0" i="0" u="none" strike="noStrike" cap="none" dirty="0">
              <a:solidFill>
                <a:srgbClr val="538CD5"/>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a:t>
            </a:r>
            <a:r>
              <a:rPr lang="ja-JP" sz="1400" b="0" i="0" u="none" strike="noStrike" cap="none" dirty="0">
                <a:solidFill>
                  <a:srgbClr val="538CD5"/>
                </a:solidFill>
                <a:latin typeface="Meiryo"/>
                <a:ea typeface="Meiryo"/>
                <a:cs typeface="Meiryo"/>
                <a:sym typeface="Meiryo"/>
              </a:rPr>
              <a:t>06-6868-1351</a:t>
            </a:r>
            <a:r>
              <a:rPr lang="ja-JP" sz="1050" b="0" i="0" u="none" strike="noStrike" cap="none" dirty="0">
                <a:solidFill>
                  <a:srgbClr val="538CD5"/>
                </a:solidFill>
                <a:latin typeface="Meiryo"/>
                <a:ea typeface="Meiryo"/>
                <a:cs typeface="Meiryo"/>
                <a:sym typeface="Meiryo"/>
              </a:rPr>
              <a:t>（担当：</a:t>
            </a:r>
            <a:r>
              <a:rPr lang="ja-JP" altLang="en-US" sz="1050" dirty="0">
                <a:solidFill>
                  <a:srgbClr val="538CD5"/>
                </a:solidFill>
                <a:latin typeface="Meiryo"/>
                <a:ea typeface="Meiryo"/>
                <a:cs typeface="Meiryo"/>
                <a:sym typeface="Meiryo"/>
              </a:rPr>
              <a:t>小松</a:t>
            </a:r>
            <a:r>
              <a:rPr lang="ja-JP" sz="1050" b="0" i="0" u="none" strike="noStrike" cap="none" dirty="0">
                <a:solidFill>
                  <a:srgbClr val="538CD5"/>
                </a:solidFill>
                <a:latin typeface="Meiryo"/>
                <a:ea typeface="Meiryo"/>
                <a:cs typeface="Meiryo"/>
                <a:sym typeface="Meiryo"/>
              </a:rPr>
              <a:t>）</a:t>
            </a:r>
            <a:endParaRPr sz="1050" b="0" i="0" u="none" strike="noStrike" cap="none" dirty="0">
              <a:solidFill>
                <a:srgbClr val="538CD5"/>
              </a:solidFill>
              <a:latin typeface="Meiryo"/>
              <a:ea typeface="Meiryo"/>
              <a:cs typeface="Meiryo"/>
              <a:sym typeface="Meiryo"/>
            </a:endParaRPr>
          </a:p>
          <a:p>
            <a:pPr marL="0" marR="0" lvl="0" indent="0" algn="l"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［東京事務所］〒140-0002　東京都品川区東品川2-2-20</a:t>
            </a:r>
            <a:endParaRPr dirty="0"/>
          </a:p>
          <a:p>
            <a:pPr marL="0" marR="0" lvl="0" indent="0" algn="l" rtl="0">
              <a:lnSpc>
                <a:spcPct val="150000"/>
              </a:lnSpc>
              <a:spcBef>
                <a:spcPts val="0"/>
              </a:spcBef>
              <a:spcAft>
                <a:spcPts val="0"/>
              </a:spcAft>
              <a:buNone/>
            </a:pPr>
            <a:r>
              <a:rPr lang="ja-JP" sz="1050" b="0" i="0" u="none" strike="noStrike" cap="none" dirty="0">
                <a:solidFill>
                  <a:srgbClr val="538CD5"/>
                </a:solidFill>
                <a:latin typeface="Meiryo"/>
                <a:ea typeface="Meiryo"/>
                <a:cs typeface="Meiryo"/>
                <a:sym typeface="Meiryo"/>
              </a:rPr>
              <a:t>　　　　　　　　　　　　　　天王洲オーシャンスクエア22F</a:t>
            </a:r>
            <a:endParaRPr dirty="0"/>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a:t>
            </a:r>
            <a:r>
              <a:rPr lang="ja-JP" sz="1400" b="0" i="0" u="none" strike="noStrike" cap="none" dirty="0">
                <a:solidFill>
                  <a:srgbClr val="538CD5"/>
                </a:solidFill>
                <a:latin typeface="Meiryo"/>
                <a:ea typeface="Meiryo"/>
                <a:cs typeface="Meiryo"/>
                <a:sym typeface="Meiryo"/>
              </a:rPr>
              <a:t>03-5781-0760</a:t>
            </a:r>
            <a:r>
              <a:rPr lang="ja-JP" sz="1050" b="0" i="0" u="none" strike="noStrike" cap="none" dirty="0">
                <a:solidFill>
                  <a:srgbClr val="538CD5"/>
                </a:solidFill>
                <a:latin typeface="Meiryo"/>
                <a:ea typeface="Meiryo"/>
                <a:cs typeface="Meiryo"/>
                <a:sym typeface="Meiryo"/>
              </a:rPr>
              <a:t>（担当：三浦）</a:t>
            </a:r>
            <a:endParaRPr sz="1050" b="0" i="0" u="none" strike="noStrike" cap="none" dirty="0">
              <a:solidFill>
                <a:srgbClr val="000000"/>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（平日9:00～17:30）</a:t>
            </a:r>
            <a:endParaRPr sz="1050" b="0" i="0" u="none" strike="noStrike" cap="none" dirty="0">
              <a:solidFill>
                <a:srgbClr val="538CD5"/>
              </a:solidFill>
              <a:latin typeface="Meiryo"/>
              <a:ea typeface="Meiryo"/>
              <a:cs typeface="Meiryo"/>
              <a:sym typeface="Meiryo"/>
            </a:endParaRPr>
          </a:p>
        </p:txBody>
      </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20"/>
          <p:cNvSpPr/>
          <p:nvPr/>
        </p:nvSpPr>
        <p:spPr>
          <a:xfrm>
            <a:off x="2012851" y="7677482"/>
            <a:ext cx="3864421" cy="942016"/>
          </a:xfrm>
          <a:prstGeom prst="roundRect">
            <a:avLst>
              <a:gd name="adj" fmla="val 8287"/>
            </a:avLst>
          </a:prstGeom>
          <a:solidFill>
            <a:srgbClr val="EFEFEF"/>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これまでの多数の診療所、クリニク様への支援実績を活かし、複雑化する労務問題や労務管理、また、法制度に基づいた院内ルールの浸透についても対応いたします。</a:t>
            </a:r>
            <a:endParaRPr sz="900" b="0" i="0" u="none" strike="noStrike" cap="none">
              <a:solidFill>
                <a:srgbClr val="595959"/>
              </a:solidFill>
              <a:latin typeface="Meiryo"/>
              <a:ea typeface="Meiryo"/>
              <a:cs typeface="Meiryo"/>
              <a:sym typeface="Meiryo"/>
            </a:endParaRPr>
          </a:p>
        </p:txBody>
      </p:sp>
      <p:sp>
        <p:nvSpPr>
          <p:cNvPr id="399" name="Google Shape;399;p20"/>
          <p:cNvSpPr txBox="1"/>
          <p:nvPr/>
        </p:nvSpPr>
        <p:spPr>
          <a:xfrm>
            <a:off x="489554" y="2774366"/>
            <a:ext cx="5742722" cy="2049941"/>
          </a:xfrm>
          <a:prstGeom prst="rect">
            <a:avLst/>
          </a:prstGeom>
          <a:noFill/>
          <a:ln>
            <a:noFill/>
          </a:ln>
        </p:spPr>
        <p:txBody>
          <a:bodyPr spcFirstLastPara="1" wrap="square" lIns="91425" tIns="45700" rIns="91425" bIns="45700" anchor="t" anchorCtr="0">
            <a:noAutofit/>
          </a:bodyPr>
          <a:lstStyle/>
          <a:p>
            <a:pPr marL="180975" marR="0" lvl="0" indent="-180975" algn="l" rtl="0">
              <a:lnSpc>
                <a:spcPct val="120000"/>
              </a:lnSpc>
              <a:spcBef>
                <a:spcPts val="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就業規則はあるが、何年も改定を行っていない。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職員とのやりとりは口頭で行うことが多く、書面に残して管理していない。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ルールが曖昧で、退職時に職員とトラブルになることが多い。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メンタルヘルス不調者、ハラスメントなど、これまではなかった問題が発生しており、対応方法がわからない。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スタッフの教育や育成をどのように行えば良いのかわからない。</a:t>
            </a:r>
            <a:endParaRPr sz="600" b="0" i="0" u="none" strike="noStrike" cap="none">
              <a:solidFill>
                <a:srgbClr val="7F7F7F"/>
              </a:solidFill>
              <a:latin typeface="Meiryo"/>
              <a:ea typeface="Meiryo"/>
              <a:cs typeface="Meiryo"/>
              <a:sym typeface="Meiryo"/>
            </a:endParaRPr>
          </a:p>
          <a:p>
            <a:pPr marL="180975" marR="0" lvl="0" indent="-142875" algn="l" rtl="0">
              <a:lnSpc>
                <a:spcPct val="120000"/>
              </a:lnSpc>
              <a:spcBef>
                <a:spcPts val="300"/>
              </a:spcBef>
              <a:spcAft>
                <a:spcPts val="0"/>
              </a:spcAft>
              <a:buClr>
                <a:schemeClr val="dk1"/>
              </a:buClr>
              <a:buSzPts val="600"/>
              <a:buFont typeface="Noto Sans Symbols"/>
              <a:buNone/>
            </a:pPr>
            <a:endParaRPr sz="600" b="0" i="0" u="none" strike="noStrike" cap="none">
              <a:solidFill>
                <a:srgbClr val="7F7F7F"/>
              </a:solidFill>
              <a:latin typeface="Meiryo"/>
              <a:ea typeface="Meiryo"/>
              <a:cs typeface="Meiryo"/>
              <a:sym typeface="Meiryo"/>
            </a:endParaRPr>
          </a:p>
          <a:p>
            <a:pPr marL="0" marR="0" lvl="0" indent="0" algn="l" rtl="0">
              <a:lnSpc>
                <a:spcPct val="120000"/>
              </a:lnSpc>
              <a:spcBef>
                <a:spcPts val="30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「労務管理体制構築支援」についての私たちの考え方</a:t>
            </a:r>
            <a:endParaRPr sz="120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rgbClr val="7F7F7F"/>
              </a:buClr>
              <a:buSzPts val="1000"/>
              <a:buFont typeface="Arial"/>
              <a:buNone/>
            </a:pPr>
            <a:r>
              <a:rPr lang="ja-JP" sz="1000" b="1" i="0" u="none" strike="noStrike" cap="none">
                <a:solidFill>
                  <a:srgbClr val="7F7F7F"/>
                </a:solidFill>
                <a:latin typeface="Meiryo"/>
                <a:ea typeface="Meiryo"/>
                <a:cs typeface="Meiryo"/>
                <a:sym typeface="Meiryo"/>
              </a:rPr>
              <a:t>　法令遵守だけが労務管理ではありません。院長または幹部スタッフを中心とした現場における個別管理が重要であると考えます。また、適切に院内環境を整えることで、院内風紀の維持や職員の生産性の向上を図ることができると考えます。</a:t>
            </a: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p:txBody>
      </p:sp>
      <p:sp>
        <p:nvSpPr>
          <p:cNvPr id="400" name="Google Shape;400;p20"/>
          <p:cNvSpPr/>
          <p:nvPr/>
        </p:nvSpPr>
        <p:spPr>
          <a:xfrm>
            <a:off x="615653" y="5110756"/>
            <a:ext cx="5616624" cy="2025066"/>
          </a:xfrm>
          <a:prstGeom prst="rect">
            <a:avLst/>
          </a:prstGeom>
          <a:solidFill>
            <a:srgbClr val="DAE5F1"/>
          </a:solidFill>
          <a:ln>
            <a:noFill/>
          </a:ln>
        </p:spPr>
        <p:txBody>
          <a:bodyPr spcFirstLastPara="1" wrap="square" lIns="91425" tIns="45700" rIns="91425" bIns="45700" anchor="ctr" anchorCtr="0">
            <a:noAutofit/>
          </a:bodyPr>
          <a:lstStyle/>
          <a:p>
            <a:pPr marL="171450" marR="0" lvl="0" indent="-171450" algn="l" rtl="0">
              <a:lnSpc>
                <a:spcPct val="120000"/>
              </a:lnSpc>
              <a:spcBef>
                <a:spcPts val="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労務管理の本質は、「理念を果たし、組織が永続的に発展、成長していくための個別人材管理のあり方」であると考えます。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法令遵守、規程類の整備（マイナスを防止する労務管理）だけではなく、良好な職場環境づくりや定着率のアップなど、プラスを創る労務管理が重要であると考えます。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就業規則は“いざ”というときに医院と従業員を守るセーフティネットの役割を果たします。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現場での運用においては、管理職の初期対応が重要であると考えます。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適切な労務管理のためには、まず組織の考え方や価値観を明示し、それに基づいた教育体制を考える必要があります。</a:t>
            </a:r>
            <a:endParaRPr sz="1000" b="0" i="0" u="none" strike="noStrike" cap="none">
              <a:solidFill>
                <a:srgbClr val="7F7F7F"/>
              </a:solidFill>
              <a:latin typeface="Meiryo"/>
              <a:ea typeface="Meiryo"/>
              <a:cs typeface="Meiryo"/>
              <a:sym typeface="Meiryo"/>
            </a:endParaRPr>
          </a:p>
        </p:txBody>
      </p:sp>
      <p:sp>
        <p:nvSpPr>
          <p:cNvPr id="401" name="Google Shape;401;p20"/>
          <p:cNvSpPr/>
          <p:nvPr/>
        </p:nvSpPr>
        <p:spPr>
          <a:xfrm>
            <a:off x="569949" y="2027399"/>
            <a:ext cx="5787438" cy="658364"/>
          </a:xfrm>
          <a:prstGeom prst="roundRect">
            <a:avLst>
              <a:gd name="adj" fmla="val 16667"/>
            </a:avLst>
          </a:prstGeom>
          <a:solidFill>
            <a:srgbClr val="EFEFEF"/>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595959"/>
                </a:solidFill>
                <a:latin typeface="Meiryo"/>
                <a:ea typeface="Meiryo"/>
                <a:cs typeface="Meiryo"/>
                <a:sym typeface="Meiryo"/>
              </a:rPr>
              <a:t>「最近、労働基準監督署の調査が厳しくなっていると聞いた。職員とのトラブルを未然に防ぐために、また、採用力強化や定着率の向上を図るために、労務面をきちんと整備をしていきたい。」とクリニックの院長よりご相談いただきました。</a:t>
            </a:r>
            <a:endParaRPr sz="1000" b="0" i="0" u="none" strike="noStrike" cap="none">
              <a:solidFill>
                <a:srgbClr val="595959"/>
              </a:solidFill>
              <a:latin typeface="Meiryo"/>
              <a:ea typeface="Meiryo"/>
              <a:cs typeface="Meiryo"/>
              <a:sym typeface="Meiryo"/>
            </a:endParaRPr>
          </a:p>
        </p:txBody>
      </p:sp>
      <p:pic>
        <p:nvPicPr>
          <p:cNvPr id="402" name="Google Shape;402;p20"/>
          <p:cNvPicPr preferRelativeResize="0"/>
          <p:nvPr/>
        </p:nvPicPr>
        <p:blipFill rotWithShape="1">
          <a:blip r:embed="rId3">
            <a:alphaModFix/>
          </a:blip>
          <a:srcRect/>
          <a:stretch/>
        </p:blipFill>
        <p:spPr>
          <a:xfrm>
            <a:off x="693087" y="7605472"/>
            <a:ext cx="1088863" cy="1259665"/>
          </a:xfrm>
          <a:prstGeom prst="rect">
            <a:avLst/>
          </a:prstGeom>
          <a:noFill/>
          <a:ln>
            <a:noFill/>
          </a:ln>
        </p:spPr>
      </p:pic>
      <p:sp>
        <p:nvSpPr>
          <p:cNvPr id="403" name="Google Shape;403;p20"/>
          <p:cNvSpPr/>
          <p:nvPr/>
        </p:nvSpPr>
        <p:spPr>
          <a:xfrm rot="10800000">
            <a:off x="1700808" y="8163297"/>
            <a:ext cx="360040" cy="144016"/>
          </a:xfrm>
          <a:prstGeom prst="rtTriangle">
            <a:avLst/>
          </a:prstGeom>
          <a:solidFill>
            <a:srgbClr val="EFEFE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404" name="Google Shape;404;p20"/>
          <p:cNvGrpSpPr/>
          <p:nvPr/>
        </p:nvGrpSpPr>
        <p:grpSpPr>
          <a:xfrm>
            <a:off x="326228" y="367607"/>
            <a:ext cx="3081312" cy="360040"/>
            <a:chOff x="895486" y="5194193"/>
            <a:chExt cx="3081312" cy="360040"/>
          </a:xfrm>
        </p:grpSpPr>
        <p:sp>
          <p:nvSpPr>
            <p:cNvPr id="405" name="Google Shape;405;p20"/>
            <p:cNvSpPr/>
            <p:nvPr/>
          </p:nvSpPr>
          <p:spPr>
            <a:xfrm>
              <a:off x="895486" y="5194193"/>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chemeClr val="lt1"/>
                </a:solidFill>
                <a:latin typeface="Calibri"/>
                <a:ea typeface="Calibri"/>
                <a:cs typeface="Calibri"/>
                <a:sym typeface="Calibri"/>
              </a:endParaRPr>
            </a:p>
          </p:txBody>
        </p:sp>
        <p:sp>
          <p:nvSpPr>
            <p:cNvPr id="406" name="Google Shape;406;p20"/>
            <p:cNvSpPr txBox="1"/>
            <p:nvPr/>
          </p:nvSpPr>
          <p:spPr>
            <a:xfrm>
              <a:off x="1255526" y="5202253"/>
              <a:ext cx="2721272" cy="345219"/>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7F7F7F"/>
                  </a:solidFill>
                  <a:latin typeface="Meiryo"/>
                  <a:ea typeface="Meiryo"/>
                  <a:cs typeface="Meiryo"/>
                  <a:sym typeface="Meiryo"/>
                </a:rPr>
                <a:t>労務顧問</a:t>
              </a:r>
              <a:endParaRPr sz="1400" b="1" i="0" u="none" strike="noStrike" cap="none">
                <a:solidFill>
                  <a:srgbClr val="7F7F7F"/>
                </a:solidFill>
                <a:latin typeface="Meiryo"/>
                <a:ea typeface="Meiryo"/>
                <a:cs typeface="Meiryo"/>
                <a:sym typeface="Meiryo"/>
              </a:endParaRPr>
            </a:p>
          </p:txBody>
        </p:sp>
      </p:grpSp>
      <p:sp>
        <p:nvSpPr>
          <p:cNvPr id="407" name="Google Shape;407;p20"/>
          <p:cNvSpPr txBox="1"/>
          <p:nvPr/>
        </p:nvSpPr>
        <p:spPr>
          <a:xfrm>
            <a:off x="357060" y="934999"/>
            <a:ext cx="6368446" cy="720878"/>
          </a:xfrm>
          <a:prstGeom prst="rect">
            <a:avLst/>
          </a:prstGeom>
          <a:noFill/>
          <a:ln>
            <a:noFill/>
          </a:ln>
        </p:spPr>
        <p:txBody>
          <a:bodyPr spcFirstLastPara="1" wrap="square" lIns="0" tIns="52150" rIns="0" bIns="5215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sz="2000" b="1" i="0" u="none" strike="noStrike" cap="none">
                <a:solidFill>
                  <a:srgbClr val="366092"/>
                </a:solidFill>
                <a:latin typeface="Meiryo"/>
                <a:ea typeface="Meiryo"/>
                <a:cs typeface="Meiryo"/>
                <a:sym typeface="Meiryo"/>
              </a:rPr>
              <a:t>適切な労務管理が必須の時代</a:t>
            </a:r>
            <a:endParaRPr sz="2000" b="1" i="0" u="none" strike="noStrike" cap="none">
              <a:solidFill>
                <a:srgbClr val="366092"/>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sz="2000" b="1" i="0" u="none" strike="noStrike" cap="none">
                <a:solidFill>
                  <a:srgbClr val="366092"/>
                </a:solidFill>
                <a:latin typeface="Meiryo"/>
                <a:ea typeface="Meiryo"/>
                <a:cs typeface="Meiryo"/>
                <a:sym typeface="Meiryo"/>
              </a:rPr>
              <a:t>トラブルを防止し 快適な職場環境づくりを支援します</a:t>
            </a:r>
            <a:endParaRPr sz="2000" b="1" i="0" u="none" strike="noStrike" cap="none">
              <a:solidFill>
                <a:srgbClr val="366092"/>
              </a:solidFill>
              <a:latin typeface="Meiryo"/>
              <a:ea typeface="Meiryo"/>
              <a:cs typeface="Meiryo"/>
              <a:sym typeface="Meiryo"/>
            </a:endParaRPr>
          </a:p>
        </p:txBody>
      </p:sp>
      <p:sp>
        <p:nvSpPr>
          <p:cNvPr id="408" name="Google Shape;408;p20"/>
          <p:cNvSpPr/>
          <p:nvPr/>
        </p:nvSpPr>
        <p:spPr>
          <a:xfrm>
            <a:off x="506248" y="1691680"/>
            <a:ext cx="978536" cy="236827"/>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ご相談内容</a:t>
            </a:r>
            <a:endParaRPr sz="1000" b="0" i="0" u="none" strike="noStrike" cap="none">
              <a:solidFill>
                <a:schemeClr val="lt1"/>
              </a:solidFill>
              <a:latin typeface="Meiryo"/>
              <a:ea typeface="Meiryo"/>
              <a:cs typeface="Meiryo"/>
              <a:sym typeface="Meiryo"/>
            </a:endParaRPr>
          </a:p>
        </p:txBody>
      </p:sp>
      <p:sp>
        <p:nvSpPr>
          <p:cNvPr id="409" name="Google Shape;409;p20"/>
          <p:cNvSpPr/>
          <p:nvPr/>
        </p:nvSpPr>
        <p:spPr>
          <a:xfrm>
            <a:off x="511298" y="7236398"/>
            <a:ext cx="1782282"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私たちのお役立ちポイント</a:t>
            </a:r>
            <a:endParaRPr sz="1000" b="0" i="0" u="none" strike="noStrike" cap="none">
              <a:solidFill>
                <a:schemeClr val="lt1"/>
              </a:solidFill>
              <a:latin typeface="Meiryo"/>
              <a:ea typeface="Meiryo"/>
              <a:cs typeface="Meiryo"/>
              <a:sym typeface="Meiryo"/>
            </a:endParaRPr>
          </a:p>
        </p:txBody>
      </p:sp>
    </p:spTree>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21"/>
          <p:cNvSpPr txBox="1"/>
          <p:nvPr/>
        </p:nvSpPr>
        <p:spPr>
          <a:xfrm>
            <a:off x="494590" y="777010"/>
            <a:ext cx="570465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1050"/>
              <a:buFont typeface="Arial"/>
              <a:buNone/>
            </a:pPr>
            <a:r>
              <a:rPr lang="ja-JP" sz="1050" b="1" i="0" u="none" strike="noStrike" cap="none">
                <a:solidFill>
                  <a:srgbClr val="7F7F7F"/>
                </a:solidFill>
                <a:latin typeface="Meiryo"/>
                <a:ea typeface="Meiryo"/>
                <a:cs typeface="Meiryo"/>
                <a:sym typeface="Meiryo"/>
              </a:rPr>
              <a:t>法令遵守とより良い職場環境づくりを目指し、御社の課題にあったご提案を行います。</a:t>
            </a: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00"/>
              <a:buFont typeface="Arial"/>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0"/>
              </a:spcBef>
              <a:spcAft>
                <a:spcPts val="0"/>
              </a:spcAft>
              <a:buClr>
                <a:schemeClr val="dk1"/>
              </a:buClr>
              <a:buSzPts val="1600"/>
              <a:buFont typeface="Arial"/>
              <a:buNone/>
            </a:pPr>
            <a:endParaRPr sz="1600" b="0" i="0" u="none" strike="noStrike" cap="none">
              <a:solidFill>
                <a:srgbClr val="7F7F7F"/>
              </a:solidFill>
              <a:latin typeface="Meiryo"/>
              <a:ea typeface="Meiryo"/>
              <a:cs typeface="Meiryo"/>
              <a:sym typeface="Meiryo"/>
            </a:endParaRPr>
          </a:p>
        </p:txBody>
      </p:sp>
      <p:sp>
        <p:nvSpPr>
          <p:cNvPr id="416" name="Google Shape;416;p21"/>
          <p:cNvSpPr txBox="1"/>
          <p:nvPr/>
        </p:nvSpPr>
        <p:spPr>
          <a:xfrm>
            <a:off x="705748" y="8069845"/>
            <a:ext cx="1571124" cy="7848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dk1"/>
                </a:solidFill>
                <a:latin typeface="Meiryo"/>
                <a:ea typeface="Meiryo"/>
                <a:cs typeface="Meiryo"/>
                <a:sym typeface="Meiryo"/>
              </a:rPr>
              <a:t>職場環境の改善は、職員のモチベーションの向上につながります。どんなお悩みでも、お気軽にお問い合わせください。</a:t>
            </a:r>
            <a:endParaRPr sz="900" b="0" i="0" u="none" strike="noStrike" cap="none">
              <a:solidFill>
                <a:schemeClr val="dk1"/>
              </a:solidFill>
              <a:latin typeface="Meiryo"/>
              <a:ea typeface="Meiryo"/>
              <a:cs typeface="Meiryo"/>
              <a:sym typeface="Meiryo"/>
            </a:endParaRPr>
          </a:p>
        </p:txBody>
      </p:sp>
      <p:graphicFrame>
        <p:nvGraphicFramePr>
          <p:cNvPr id="417" name="Google Shape;417;p21"/>
          <p:cNvGraphicFramePr/>
          <p:nvPr/>
        </p:nvGraphicFramePr>
        <p:xfrm>
          <a:off x="620689" y="1100808"/>
          <a:ext cx="5605850" cy="2821795"/>
        </p:xfrm>
        <a:graphic>
          <a:graphicData uri="http://schemas.openxmlformats.org/drawingml/2006/table">
            <a:tbl>
              <a:tblPr>
                <a:noFill/>
                <a:tableStyleId>{B35AD8DF-36D4-45B5-B94E-0A3CF39191EF}</a:tableStyleId>
              </a:tblPr>
              <a:tblGrid>
                <a:gridCol w="504800">
                  <a:extLst>
                    <a:ext uri="{9D8B030D-6E8A-4147-A177-3AD203B41FA5}">
                      <a16:colId xmlns:a16="http://schemas.microsoft.com/office/drawing/2014/main" xmlns="" val="20000"/>
                    </a:ext>
                  </a:extLst>
                </a:gridCol>
                <a:gridCol w="1442275">
                  <a:extLst>
                    <a:ext uri="{9D8B030D-6E8A-4147-A177-3AD203B41FA5}">
                      <a16:colId xmlns:a16="http://schemas.microsoft.com/office/drawing/2014/main" xmlns="" val="20001"/>
                    </a:ext>
                  </a:extLst>
                </a:gridCol>
                <a:gridCol w="3658775">
                  <a:extLst>
                    <a:ext uri="{9D8B030D-6E8A-4147-A177-3AD203B41FA5}">
                      <a16:colId xmlns:a16="http://schemas.microsoft.com/office/drawing/2014/main" xmlns="" val="20002"/>
                    </a:ext>
                  </a:extLst>
                </a:gridCol>
              </a:tblGrid>
              <a:tr h="157575">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Phase</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テーマ</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内容</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r h="3588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1</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現状の把握</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規程類の確認および院長、スタッフへのヒアリングを実施し、現状の課題を洗い出します。また、改善案もあわせてご提示します。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402725">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2</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就業規則の見直し</a:t>
                      </a:r>
                      <a:endParaRPr sz="1000" b="0" i="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法令遵守および“法人を守る”リスクヘッジの視点による改定を行い、あわせて現場での労務管理方法（ルール）についても検討します。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r h="3600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3</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労務関連書式の見直し</a:t>
                      </a:r>
                      <a:endParaRPr sz="1000" b="0" i="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採用時の回収書類（誓約書等）、指導記録など、労務管理においては書面に残すことが重要です。必要な労務書式を整備します。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3"/>
                  </a:ext>
                </a:extLst>
              </a:tr>
              <a:tr h="3319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4</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職員ハンドブックなど浸透ツールの作成</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7F7F7F"/>
                        </a:buClr>
                        <a:buSzPts val="900"/>
                        <a:buFont typeface="Meiryo"/>
                        <a:buNone/>
                      </a:pPr>
                      <a:r>
                        <a:rPr lang="ja-JP" sz="900" b="0" i="0" u="none" strike="noStrike" cap="none">
                          <a:solidFill>
                            <a:srgbClr val="7F7F7F"/>
                          </a:solidFill>
                          <a:latin typeface="Meiryo"/>
                          <a:ea typeface="Meiryo"/>
                          <a:cs typeface="Meiryo"/>
                          <a:sym typeface="Meiryo"/>
                        </a:rPr>
                        <a:t>職場ルールは職員に浸透しなければ意味がありません。Phase２・３で整備した職場ルールを、職員へ浸透させるためのツールを作成します。</a:t>
                      </a:r>
                      <a:endParaRPr sz="900" b="0" i="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4"/>
                  </a:ext>
                </a:extLst>
              </a:tr>
              <a:tr h="3453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5</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管理職研修</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現場の労務管理を幹部職員（管理職）に担ってもらうべく、その役割や責任等をご理解頂き、意識の浸透を図るための管理職研修を行います。</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5"/>
                  </a:ext>
                </a:extLst>
              </a:tr>
              <a:tr h="3600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6</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職員説明会の実施</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必要に応じて就業規則、書式に関する職員説明会を実施します。</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6"/>
                  </a:ext>
                </a:extLst>
              </a:tr>
            </a:tbl>
          </a:graphicData>
        </a:graphic>
      </p:graphicFrame>
      <p:sp>
        <p:nvSpPr>
          <p:cNvPr id="418" name="Google Shape;418;p21"/>
          <p:cNvSpPr txBox="1"/>
          <p:nvPr/>
        </p:nvSpPr>
        <p:spPr>
          <a:xfrm>
            <a:off x="548680" y="4416280"/>
            <a:ext cx="5257989" cy="254354"/>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1050"/>
              <a:buFont typeface="Arial"/>
              <a:buNone/>
            </a:pPr>
            <a:r>
              <a:rPr lang="ja-JP" sz="1050" b="1" i="0" u="none" strike="noStrike" cap="none">
                <a:solidFill>
                  <a:srgbClr val="7F7F7F"/>
                </a:solidFill>
                <a:latin typeface="Meiryo"/>
                <a:ea typeface="Meiryo"/>
                <a:cs typeface="Meiryo"/>
                <a:sym typeface="Meiryo"/>
              </a:rPr>
              <a:t>ほとんどの労務問題を現場の管理職で対応し、解決できるようになった。</a:t>
            </a:r>
            <a:endParaRPr sz="1050" b="1" i="0" u="none" strike="noStrike" cap="none">
              <a:solidFill>
                <a:srgbClr val="7F7F7F"/>
              </a:solidFill>
              <a:latin typeface="Meiryo"/>
              <a:ea typeface="Meiryo"/>
              <a:cs typeface="Meiryo"/>
              <a:sym typeface="Meiryo"/>
            </a:endParaRPr>
          </a:p>
        </p:txBody>
      </p:sp>
      <p:graphicFrame>
        <p:nvGraphicFramePr>
          <p:cNvPr id="419" name="Google Shape;419;p21"/>
          <p:cNvGraphicFramePr/>
          <p:nvPr/>
        </p:nvGraphicFramePr>
        <p:xfrm>
          <a:off x="626085" y="4400737"/>
          <a:ext cx="5605850" cy="2513885"/>
        </p:xfrm>
        <a:graphic>
          <a:graphicData uri="http://schemas.openxmlformats.org/drawingml/2006/table">
            <a:tbl>
              <a:tblPr>
                <a:noFill/>
                <a:tableStyleId>{B35AD8DF-36D4-45B5-B94E-0A3CF39191EF}</a:tableStyleId>
              </a:tblPr>
              <a:tblGrid>
                <a:gridCol w="648075">
                  <a:extLst>
                    <a:ext uri="{9D8B030D-6E8A-4147-A177-3AD203B41FA5}">
                      <a16:colId xmlns:a16="http://schemas.microsoft.com/office/drawing/2014/main" xmlns="" val="20000"/>
                    </a:ext>
                  </a:extLst>
                </a:gridCol>
                <a:gridCol w="4957775">
                  <a:extLst>
                    <a:ext uri="{9D8B030D-6E8A-4147-A177-3AD203B41FA5}">
                      <a16:colId xmlns:a16="http://schemas.microsoft.com/office/drawing/2014/main" xmlns="" val="20001"/>
                    </a:ext>
                  </a:extLst>
                </a:gridCol>
              </a:tblGrid>
              <a:tr h="66227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課題</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44444"/>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規程類は整備されているが、近年の法改正を就業規則に反映していなかった。</a:t>
                      </a:r>
                      <a:endParaRPr sz="900" u="none" strike="noStrike" cap="none">
                        <a:solidFill>
                          <a:srgbClr val="7F7F7F"/>
                        </a:solidFill>
                        <a:latin typeface="Meiryo"/>
                        <a:ea typeface="Meiryo"/>
                        <a:cs typeface="Meiryo"/>
                        <a:sym typeface="Meiryo"/>
                      </a:endParaRPr>
                    </a:p>
                    <a:p>
                      <a:pPr marL="85725" marR="0" lvl="0" indent="-85725" algn="l" rtl="0">
                        <a:lnSpc>
                          <a:spcPct val="144444"/>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有給休暇、時間外勤務の管理方法等統一ルールがなかった。</a:t>
                      </a:r>
                      <a:endParaRPr sz="900" u="none" strike="noStrike" cap="none">
                        <a:solidFill>
                          <a:srgbClr val="7F7F7F"/>
                        </a:solidFill>
                        <a:latin typeface="Meiryo"/>
                        <a:ea typeface="Meiryo"/>
                        <a:cs typeface="Meiryo"/>
                        <a:sym typeface="Meiryo"/>
                      </a:endParaRPr>
                    </a:p>
                    <a:p>
                      <a:pPr marL="85725" marR="0" lvl="0" indent="-85725" algn="l" rtl="0">
                        <a:lnSpc>
                          <a:spcPct val="144444"/>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定年後再雇用職員の労働条件の決定方法等についてルールがなく個別対応をしていた。</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0"/>
                  </a:ext>
                </a:extLst>
              </a:tr>
              <a:tr h="84782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改善策</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44444"/>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規程類について、法改正の反映と現状の運用に則した内容に改定した。</a:t>
                      </a:r>
                      <a:endParaRPr sz="900" u="none" strike="noStrike" cap="none">
                        <a:solidFill>
                          <a:srgbClr val="7F7F7F"/>
                        </a:solidFill>
                        <a:latin typeface="Meiryo"/>
                        <a:ea typeface="Meiryo"/>
                        <a:cs typeface="Meiryo"/>
                        <a:sym typeface="Meiryo"/>
                      </a:endParaRPr>
                    </a:p>
                    <a:p>
                      <a:pPr marL="85725" marR="0" lvl="0" indent="-85725" algn="l" rtl="0">
                        <a:lnSpc>
                          <a:spcPct val="144444"/>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職員と定期的にミーティングを行い、有給休暇や時間外勤務の申請方法等について、統一ルールを作成、書式も整備した。さらに管理職に対して労務管理に関する研修を行った。</a:t>
                      </a:r>
                      <a:endParaRPr sz="900" u="none" strike="noStrike" cap="none">
                        <a:solidFill>
                          <a:srgbClr val="7F7F7F"/>
                        </a:solidFill>
                        <a:latin typeface="Meiryo"/>
                        <a:ea typeface="Meiryo"/>
                        <a:cs typeface="Meiryo"/>
                        <a:sym typeface="Meiryo"/>
                      </a:endParaRPr>
                    </a:p>
                    <a:p>
                      <a:pPr marL="85725" marR="0" lvl="0" indent="-85725" algn="l" rtl="0">
                        <a:lnSpc>
                          <a:spcPct val="144444"/>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定年後再雇用職員の労働条件（基本給の決定方法など）について一定のルールを作成した。</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84782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結果</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44444"/>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職員とのトラブルについても就業規則を根拠に対応できるようになった。</a:t>
                      </a:r>
                      <a:endParaRPr sz="900" u="none" strike="noStrike" cap="none">
                        <a:solidFill>
                          <a:srgbClr val="7F7F7F"/>
                        </a:solidFill>
                        <a:latin typeface="Meiryo"/>
                        <a:ea typeface="Meiryo"/>
                        <a:cs typeface="Meiryo"/>
                        <a:sym typeface="Meiryo"/>
                      </a:endParaRPr>
                    </a:p>
                    <a:p>
                      <a:pPr marL="85725" marR="0" lvl="0" indent="-85725" algn="l" rtl="0">
                        <a:lnSpc>
                          <a:spcPct val="144444"/>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職員間の不公平感がなくなり、また、管理職の現場での労務管理レベルが向上し、労務トラブルが減少した。</a:t>
                      </a:r>
                      <a:endParaRPr sz="900" u="none" strike="noStrike" cap="none">
                        <a:solidFill>
                          <a:srgbClr val="7F7F7F"/>
                        </a:solidFill>
                        <a:latin typeface="Meiryo"/>
                        <a:ea typeface="Meiryo"/>
                        <a:cs typeface="Meiryo"/>
                        <a:sym typeface="Meiryo"/>
                      </a:endParaRPr>
                    </a:p>
                    <a:p>
                      <a:pPr marL="85725" marR="0" lvl="0" indent="-85725" algn="l" rtl="0">
                        <a:lnSpc>
                          <a:spcPct val="144444"/>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定年退職後再雇用職員についてルールに沿った運用が可能になった。</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bl>
          </a:graphicData>
        </a:graphic>
      </p:graphicFrame>
      <p:sp>
        <p:nvSpPr>
          <p:cNvPr id="420" name="Google Shape;420;p21"/>
          <p:cNvSpPr txBox="1"/>
          <p:nvPr/>
        </p:nvSpPr>
        <p:spPr>
          <a:xfrm>
            <a:off x="1428750" y="6995750"/>
            <a:ext cx="51198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7F7F7F"/>
                </a:solidFill>
                <a:latin typeface="Meiryo"/>
                <a:ea typeface="Meiryo"/>
                <a:cs typeface="Meiryo"/>
                <a:sym typeface="Meiryo"/>
              </a:rPr>
              <a:t>※ 実例をもとにしていますが、内容が特定されないように適宜変更してご紹介しています。</a:t>
            </a:r>
            <a:endParaRPr sz="900" b="0" i="0" u="none" strike="noStrike" cap="none">
              <a:solidFill>
                <a:srgbClr val="7F7F7F"/>
              </a:solidFill>
              <a:latin typeface="Meiryo"/>
              <a:ea typeface="Meiryo"/>
              <a:cs typeface="Meiryo"/>
              <a:sym typeface="Meiryo"/>
            </a:endParaRPr>
          </a:p>
        </p:txBody>
      </p:sp>
      <p:pic>
        <p:nvPicPr>
          <p:cNvPr id="421" name="Google Shape;421;p21"/>
          <p:cNvPicPr preferRelativeResize="0"/>
          <p:nvPr/>
        </p:nvPicPr>
        <p:blipFill rotWithShape="1">
          <a:blip r:embed="rId3">
            <a:alphaModFix/>
          </a:blip>
          <a:srcRect/>
          <a:stretch/>
        </p:blipFill>
        <p:spPr>
          <a:xfrm>
            <a:off x="705758" y="6995750"/>
            <a:ext cx="953405" cy="1102958"/>
          </a:xfrm>
          <a:prstGeom prst="rect">
            <a:avLst/>
          </a:prstGeom>
          <a:noFill/>
          <a:ln>
            <a:noFill/>
          </a:ln>
        </p:spPr>
      </p:pic>
      <p:sp>
        <p:nvSpPr>
          <p:cNvPr id="422" name="Google Shape;422;p21"/>
          <p:cNvSpPr txBox="1"/>
          <p:nvPr/>
        </p:nvSpPr>
        <p:spPr>
          <a:xfrm>
            <a:off x="1764449" y="7181002"/>
            <a:ext cx="4799100" cy="52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dirty="0">
                <a:solidFill>
                  <a:srgbClr val="538CD5"/>
                </a:solidFill>
                <a:latin typeface="Meiryo"/>
                <a:ea typeface="Meiryo"/>
                <a:cs typeface="Meiryo"/>
                <a:sym typeface="Meiryo"/>
              </a:rPr>
              <a:t>「</a:t>
            </a:r>
            <a:r>
              <a:rPr lang="ja-JP" sz="1100" b="0" i="0" u="none" strike="noStrike" cap="none" dirty="0">
                <a:solidFill>
                  <a:srgbClr val="538CD5"/>
                </a:solidFill>
                <a:latin typeface="Meiryo"/>
                <a:ea typeface="Meiryo"/>
                <a:cs typeface="Meiryo"/>
                <a:sym typeface="Meiryo"/>
              </a:rPr>
              <a:t>労務管理体制見直し」をご検討の際は、  お気軽にお問合せください。</a:t>
            </a:r>
            <a:endParaRPr sz="1100" b="0" i="0" u="none" strike="noStrike" cap="none" dirty="0">
              <a:solidFill>
                <a:srgbClr val="538CD5"/>
              </a:solidFill>
              <a:latin typeface="Meiryo"/>
              <a:ea typeface="Meiryo"/>
              <a:cs typeface="Meiryo"/>
              <a:sym typeface="Meiryo"/>
            </a:endParaRPr>
          </a:p>
        </p:txBody>
      </p:sp>
      <p:sp>
        <p:nvSpPr>
          <p:cNvPr id="423" name="Google Shape;423;p21"/>
          <p:cNvSpPr txBox="1"/>
          <p:nvPr/>
        </p:nvSpPr>
        <p:spPr>
          <a:xfrm>
            <a:off x="3125321" y="7441335"/>
            <a:ext cx="3778358" cy="33470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日本経営グループ　社会保険労務士法人 日本経営</a:t>
            </a:r>
            <a:endParaRPr sz="1200" b="0" i="0" u="none" strike="noStrike" cap="none" dirty="0">
              <a:solidFill>
                <a:srgbClr val="538CD5"/>
              </a:solidFill>
              <a:latin typeface="Meiryo"/>
              <a:ea typeface="Meiryo"/>
              <a:cs typeface="Meiryo"/>
              <a:sym typeface="Meiryo"/>
            </a:endParaRPr>
          </a:p>
        </p:txBody>
      </p:sp>
      <p:sp>
        <p:nvSpPr>
          <p:cNvPr id="424" name="Google Shape;424;p21"/>
          <p:cNvSpPr txBox="1"/>
          <p:nvPr/>
        </p:nvSpPr>
        <p:spPr>
          <a:xfrm>
            <a:off x="2187615" y="7743663"/>
            <a:ext cx="4038924" cy="136187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[大阪本社] 〒561-8510　大阪府豊中市寺内</a:t>
            </a:r>
            <a:r>
              <a:rPr lang="ja-JP" sz="1050" b="0" i="0" u="none" strike="noStrike" cap="none" dirty="0" smtClean="0">
                <a:solidFill>
                  <a:srgbClr val="538CD5"/>
                </a:solidFill>
                <a:latin typeface="Meiryo"/>
                <a:ea typeface="Meiryo"/>
                <a:cs typeface="Meiryo"/>
                <a:sym typeface="Meiryo"/>
              </a:rPr>
              <a:t>2-</a:t>
            </a:r>
            <a:r>
              <a:rPr lang="en-US" altLang="ja-JP" sz="1050" b="0" i="0" u="none" strike="noStrike" cap="none" dirty="0" smtClean="0">
                <a:solidFill>
                  <a:srgbClr val="538CD5"/>
                </a:solidFill>
                <a:latin typeface="Meiryo"/>
                <a:ea typeface="Meiryo"/>
                <a:cs typeface="Meiryo"/>
                <a:sym typeface="Meiryo"/>
              </a:rPr>
              <a:t>4</a:t>
            </a:r>
            <a:r>
              <a:rPr lang="ja-JP" sz="1050" b="0" i="0" u="none" strike="noStrike" cap="none" dirty="0" smtClean="0">
                <a:solidFill>
                  <a:srgbClr val="538CD5"/>
                </a:solidFill>
                <a:latin typeface="Meiryo"/>
                <a:ea typeface="Meiryo"/>
                <a:cs typeface="Meiryo"/>
                <a:sym typeface="Meiryo"/>
              </a:rPr>
              <a:t>-</a:t>
            </a:r>
            <a:r>
              <a:rPr lang="en-US" altLang="ja-JP" sz="1050" b="0" i="0" u="none" strike="noStrike" cap="none" dirty="0" smtClean="0">
                <a:solidFill>
                  <a:srgbClr val="538CD5"/>
                </a:solidFill>
                <a:latin typeface="Meiryo"/>
                <a:ea typeface="Meiryo"/>
                <a:cs typeface="Meiryo"/>
                <a:sym typeface="Meiryo"/>
              </a:rPr>
              <a:t>1</a:t>
            </a:r>
          </a:p>
          <a:p>
            <a:pPr marL="0" marR="0" lvl="0" indent="0" algn="l" rtl="0">
              <a:lnSpc>
                <a:spcPct val="150000"/>
              </a:lnSpc>
              <a:spcBef>
                <a:spcPts val="0"/>
              </a:spcBef>
              <a:spcAft>
                <a:spcPts val="0"/>
              </a:spcAft>
              <a:buClr>
                <a:srgbClr val="000000"/>
              </a:buClr>
              <a:buSzPts val="1050"/>
              <a:buFont typeface="Arial"/>
              <a:buNone/>
            </a:pPr>
            <a:r>
              <a:rPr lang="ja-JP" altLang="en-US" sz="1050" dirty="0">
                <a:solidFill>
                  <a:srgbClr val="538CD5"/>
                </a:solidFill>
                <a:latin typeface="Meiryo"/>
                <a:ea typeface="Meiryo"/>
                <a:cs typeface="Meiryo"/>
                <a:sym typeface="Meiryo"/>
              </a:rPr>
              <a:t>　</a:t>
            </a:r>
            <a:r>
              <a:rPr lang="ja-JP" altLang="en-US" sz="1050" dirty="0" smtClean="0">
                <a:solidFill>
                  <a:srgbClr val="538CD5"/>
                </a:solidFill>
                <a:latin typeface="Meiryo"/>
                <a:ea typeface="Meiryo"/>
                <a:cs typeface="Meiryo"/>
                <a:sym typeface="Meiryo"/>
              </a:rPr>
              <a:t>　　　　　　　　　　　　　緑地駅ビル</a:t>
            </a:r>
            <a:r>
              <a:rPr lang="en-US" altLang="ja-JP" sz="1050" dirty="0" smtClean="0">
                <a:solidFill>
                  <a:srgbClr val="538CD5"/>
                </a:solidFill>
                <a:latin typeface="Meiryo"/>
                <a:ea typeface="Meiryo"/>
                <a:cs typeface="Meiryo"/>
                <a:sym typeface="Meiryo"/>
              </a:rPr>
              <a:t>4</a:t>
            </a:r>
            <a:r>
              <a:rPr lang="ja-JP" altLang="en-US" sz="1050" dirty="0" smtClean="0">
                <a:solidFill>
                  <a:srgbClr val="538CD5"/>
                </a:solidFill>
                <a:latin typeface="Meiryo"/>
                <a:ea typeface="Meiryo"/>
                <a:cs typeface="Meiryo"/>
                <a:sym typeface="Meiryo"/>
              </a:rPr>
              <a:t>階</a:t>
            </a:r>
            <a:r>
              <a:rPr lang="ja-JP" sz="1050" b="0" i="0" u="none" strike="noStrike" cap="none" dirty="0">
                <a:solidFill>
                  <a:srgbClr val="538CD5"/>
                </a:solidFill>
                <a:latin typeface="Meiryo"/>
                <a:ea typeface="Meiryo"/>
                <a:cs typeface="Meiryo"/>
                <a:sym typeface="Meiryo"/>
              </a:rPr>
              <a:t>　</a:t>
            </a:r>
            <a:endParaRPr sz="1050" b="0" i="0" u="none" strike="noStrike" cap="none" dirty="0">
              <a:solidFill>
                <a:srgbClr val="538CD5"/>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400"/>
              <a:buFont typeface="Arial"/>
              <a:buNone/>
            </a:pPr>
            <a:r>
              <a:rPr lang="ja-JP" sz="1400" b="0" i="0" u="none" strike="noStrike" cap="none" dirty="0">
                <a:solidFill>
                  <a:srgbClr val="538CD5"/>
                </a:solidFill>
                <a:latin typeface="Meiryo"/>
                <a:ea typeface="Meiryo"/>
                <a:cs typeface="Meiryo"/>
                <a:sym typeface="Meiryo"/>
              </a:rPr>
              <a:t>　</a:t>
            </a:r>
            <a:r>
              <a:rPr lang="ja-JP" sz="2000" b="0" i="0" u="none" strike="noStrike" cap="none" dirty="0">
                <a:solidFill>
                  <a:srgbClr val="538CD5"/>
                </a:solidFill>
                <a:latin typeface="Arial"/>
                <a:ea typeface="Arial"/>
                <a:cs typeface="Arial"/>
                <a:sym typeface="Arial"/>
              </a:rPr>
              <a:t>06-6868-1193</a:t>
            </a:r>
            <a:r>
              <a:rPr lang="ja-JP" sz="1400" b="0" i="0" u="none" strike="noStrike" cap="none" dirty="0">
                <a:solidFill>
                  <a:srgbClr val="538CD5"/>
                </a:solidFill>
                <a:latin typeface="Meiryo"/>
                <a:ea typeface="Meiryo"/>
                <a:cs typeface="Meiryo"/>
                <a:sym typeface="Meiryo"/>
              </a:rPr>
              <a:t> </a:t>
            </a:r>
            <a:r>
              <a:rPr lang="ja-JP" sz="1200" b="0" i="0" u="none" strike="noStrike" cap="none" dirty="0">
                <a:solidFill>
                  <a:srgbClr val="538CD5"/>
                </a:solidFill>
                <a:latin typeface="Meiryo"/>
                <a:ea typeface="Meiryo"/>
                <a:cs typeface="Meiryo"/>
                <a:sym typeface="Meiryo"/>
              </a:rPr>
              <a:t>（担当　</a:t>
            </a:r>
            <a:r>
              <a:rPr lang="ja-JP" sz="1200" b="0" i="0" u="none" strike="noStrike" cap="none" dirty="0" smtClean="0">
                <a:solidFill>
                  <a:srgbClr val="538CD5"/>
                </a:solidFill>
                <a:latin typeface="Meiryo"/>
                <a:ea typeface="Meiryo"/>
                <a:cs typeface="Meiryo"/>
                <a:sym typeface="Meiryo"/>
              </a:rPr>
              <a:t>岩田</a:t>
            </a:r>
            <a:r>
              <a:rPr lang="ja-JP" altLang="en-US" sz="1200" b="0" i="0" u="none" strike="noStrike" cap="none" dirty="0" smtClean="0">
                <a:solidFill>
                  <a:srgbClr val="538CD5"/>
                </a:solidFill>
                <a:latin typeface="Meiryo"/>
                <a:ea typeface="Meiryo"/>
                <a:cs typeface="Meiryo"/>
                <a:sym typeface="Meiryo"/>
              </a:rPr>
              <a:t>・児島・田邊</a:t>
            </a:r>
            <a:r>
              <a:rPr lang="ja-JP" sz="1200" b="0" i="0" u="none" strike="noStrike" cap="none" dirty="0" smtClean="0">
                <a:solidFill>
                  <a:srgbClr val="538CD5"/>
                </a:solidFill>
                <a:latin typeface="Meiryo"/>
                <a:ea typeface="Meiryo"/>
                <a:cs typeface="Meiryo"/>
                <a:sym typeface="Meiryo"/>
              </a:rPr>
              <a:t>）</a:t>
            </a:r>
            <a:r>
              <a:rPr lang="ja-JP" sz="1400" b="0" i="0" u="none" strike="noStrike" cap="none" dirty="0" smtClean="0">
                <a:solidFill>
                  <a:srgbClr val="538CD5"/>
                </a:solidFill>
                <a:latin typeface="Meiryo"/>
                <a:ea typeface="Meiryo"/>
                <a:cs typeface="Meiryo"/>
                <a:sym typeface="Meiryo"/>
              </a:rPr>
              <a:t>  </a:t>
            </a:r>
            <a:endParaRPr sz="1400" b="0" i="0" u="none" strike="noStrike" cap="none" dirty="0">
              <a:solidFill>
                <a:srgbClr val="000000"/>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400"/>
              <a:buFont typeface="Arial"/>
              <a:buNone/>
            </a:pPr>
            <a:r>
              <a:rPr lang="ja-JP" sz="1400" b="0" i="0" u="none" strike="noStrike" cap="none" dirty="0">
                <a:solidFill>
                  <a:srgbClr val="538CD5"/>
                </a:solidFill>
                <a:latin typeface="Meiryo"/>
                <a:ea typeface="Meiryo"/>
                <a:cs typeface="Meiryo"/>
                <a:sym typeface="Meiryo"/>
              </a:rPr>
              <a:t> </a:t>
            </a:r>
            <a:r>
              <a:rPr lang="ja-JP" sz="1200" b="0" i="0" u="none" strike="noStrike" cap="none" dirty="0">
                <a:solidFill>
                  <a:srgbClr val="538CD5"/>
                </a:solidFill>
                <a:latin typeface="Meiryo"/>
                <a:ea typeface="Meiryo"/>
                <a:cs typeface="Meiryo"/>
                <a:sym typeface="Meiryo"/>
              </a:rPr>
              <a:t>（平日9:00～17:30）</a:t>
            </a:r>
            <a:endParaRPr sz="1200" b="0" i="0" u="none" strike="noStrike" cap="none" dirty="0">
              <a:solidFill>
                <a:srgbClr val="538CD5"/>
              </a:solidFill>
              <a:latin typeface="Meiryo"/>
              <a:ea typeface="Meiryo"/>
              <a:cs typeface="Meiryo"/>
              <a:sym typeface="Meiryo"/>
            </a:endParaRPr>
          </a:p>
        </p:txBody>
      </p:sp>
      <p:sp>
        <p:nvSpPr>
          <p:cNvPr id="425" name="Google Shape;425;p21"/>
          <p:cNvSpPr/>
          <p:nvPr/>
        </p:nvSpPr>
        <p:spPr>
          <a:xfrm>
            <a:off x="506414" y="523915"/>
            <a:ext cx="1782282"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ご提案サービスの概要</a:t>
            </a:r>
            <a:endParaRPr sz="1000" b="0" i="0" u="none" strike="noStrike" cap="none">
              <a:solidFill>
                <a:schemeClr val="lt1"/>
              </a:solidFill>
              <a:latin typeface="Meiryo"/>
              <a:ea typeface="Meiryo"/>
              <a:cs typeface="Meiryo"/>
              <a:sym typeface="Meiryo"/>
            </a:endParaRPr>
          </a:p>
        </p:txBody>
      </p:sp>
      <p:sp>
        <p:nvSpPr>
          <p:cNvPr id="426" name="Google Shape;426;p21"/>
          <p:cNvSpPr/>
          <p:nvPr/>
        </p:nvSpPr>
        <p:spPr>
          <a:xfrm>
            <a:off x="508977" y="4157801"/>
            <a:ext cx="1782282"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ケーススタディ</a:t>
            </a:r>
            <a:endParaRPr sz="1000" b="0" i="0" u="none" strike="noStrike" cap="none">
              <a:solidFill>
                <a:schemeClr val="lt1"/>
              </a:solidFill>
              <a:latin typeface="Meiryo"/>
              <a:ea typeface="Meiryo"/>
              <a:cs typeface="Meiryo"/>
              <a:sym typeface="Meiryo"/>
            </a:endParaRPr>
          </a:p>
        </p:txBody>
      </p:sp>
      <p:sp>
        <p:nvSpPr>
          <p:cNvPr id="427" name="Google Shape;427;p21"/>
          <p:cNvSpPr txBox="1"/>
          <p:nvPr/>
        </p:nvSpPr>
        <p:spPr>
          <a:xfrm>
            <a:off x="4852062" y="323528"/>
            <a:ext cx="1601274" cy="262943"/>
          </a:xfrm>
          <a:prstGeom prst="rect">
            <a:avLst/>
          </a:prstGeom>
          <a:solidFill>
            <a:srgbClr val="93B3D7"/>
          </a:solidFill>
          <a:ln>
            <a:noFill/>
          </a:ln>
        </p:spPr>
        <p:txBody>
          <a:bodyPr spcFirstLastPara="1" wrap="square" lIns="91425" tIns="72000" rIns="91425" bIns="360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診療所の労務</a:t>
            </a:r>
            <a:endParaRPr sz="1000" b="0" i="0" u="none" strike="noStrike" cap="none">
              <a:solidFill>
                <a:schemeClr val="lt1"/>
              </a:solidFill>
              <a:latin typeface="Meiryo"/>
              <a:ea typeface="Meiryo"/>
              <a:cs typeface="Meiryo"/>
              <a:sym typeface="Meiryo"/>
            </a:endParaRPr>
          </a:p>
        </p:txBody>
      </p:sp>
      <p:sp>
        <p:nvSpPr>
          <p:cNvPr id="428" name="Google Shape;428;p21"/>
          <p:cNvSpPr/>
          <p:nvPr/>
        </p:nvSpPr>
        <p:spPr>
          <a:xfrm>
            <a:off x="2472723" y="7480549"/>
            <a:ext cx="652598" cy="270183"/>
          </a:xfrm>
          <a:prstGeom prst="roundRect">
            <a:avLst>
              <a:gd name="adj" fmla="val 16667"/>
            </a:avLst>
          </a:prstGeom>
          <a:solidFill>
            <a:schemeClr val="dk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連絡先</a:t>
            </a:r>
            <a:endParaRPr sz="1000" b="0" i="0" u="none" strike="noStrike" cap="none">
              <a:solidFill>
                <a:schemeClr val="lt1"/>
              </a:solidFill>
              <a:latin typeface="Meiryo"/>
              <a:ea typeface="Meiryo"/>
              <a:cs typeface="Meiryo"/>
              <a:sym typeface="Meiryo"/>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3"/>
          <p:cNvSpPr txBox="1"/>
          <p:nvPr/>
        </p:nvSpPr>
        <p:spPr>
          <a:xfrm>
            <a:off x="494590" y="732572"/>
            <a:ext cx="570465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お客様の個別事情に応じた医療法人設立を、ご提案いたします。</a:t>
            </a: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00"/>
              <a:buFont typeface="Arial"/>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0"/>
              </a:spcBef>
              <a:spcAft>
                <a:spcPts val="0"/>
              </a:spcAft>
              <a:buClr>
                <a:schemeClr val="dk1"/>
              </a:buClr>
              <a:buSzPts val="1600"/>
              <a:buFont typeface="Arial"/>
              <a:buNone/>
            </a:pPr>
            <a:endParaRPr sz="1600" b="0" i="0" u="none" strike="noStrike" cap="none">
              <a:solidFill>
                <a:srgbClr val="7F7F7F"/>
              </a:solidFill>
              <a:latin typeface="Meiryo"/>
              <a:ea typeface="Meiryo"/>
              <a:cs typeface="Meiryo"/>
              <a:sym typeface="Meiryo"/>
            </a:endParaRPr>
          </a:p>
        </p:txBody>
      </p:sp>
      <p:sp>
        <p:nvSpPr>
          <p:cNvPr id="93" name="Google Shape;93;p3"/>
          <p:cNvSpPr txBox="1"/>
          <p:nvPr/>
        </p:nvSpPr>
        <p:spPr>
          <a:xfrm>
            <a:off x="836712" y="7794626"/>
            <a:ext cx="1121687" cy="10618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院長先生の想いや医院の状況など様々な事情を踏まえて、医療法人設立のシミュレーション・ご提案を行わせて頂きます。</a:t>
            </a:r>
            <a:endParaRPr sz="900" b="0" i="0" u="none" strike="noStrike" cap="none">
              <a:solidFill>
                <a:schemeClr val="dk1"/>
              </a:solidFill>
              <a:latin typeface="Meiryo"/>
              <a:ea typeface="Meiryo"/>
              <a:cs typeface="Meiryo"/>
              <a:sym typeface="Meiryo"/>
            </a:endParaRPr>
          </a:p>
        </p:txBody>
      </p:sp>
      <p:sp>
        <p:nvSpPr>
          <p:cNvPr id="94" name="Google Shape;94;p3"/>
          <p:cNvSpPr/>
          <p:nvPr/>
        </p:nvSpPr>
        <p:spPr>
          <a:xfrm>
            <a:off x="494590" y="395536"/>
            <a:ext cx="1548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ご提案サービスの概要</a:t>
            </a:r>
            <a:endParaRPr sz="1000" b="0" i="0" u="none" strike="noStrike" cap="none">
              <a:solidFill>
                <a:schemeClr val="lt1"/>
              </a:solidFill>
              <a:latin typeface="Meiryo"/>
              <a:ea typeface="Meiryo"/>
              <a:cs typeface="Meiryo"/>
              <a:sym typeface="Meiryo"/>
            </a:endParaRPr>
          </a:p>
        </p:txBody>
      </p:sp>
      <p:graphicFrame>
        <p:nvGraphicFramePr>
          <p:cNvPr id="95" name="Google Shape;95;p3"/>
          <p:cNvGraphicFramePr/>
          <p:nvPr/>
        </p:nvGraphicFramePr>
        <p:xfrm>
          <a:off x="620689" y="1043608"/>
          <a:ext cx="5605850" cy="2089500"/>
        </p:xfrm>
        <a:graphic>
          <a:graphicData uri="http://schemas.openxmlformats.org/drawingml/2006/table">
            <a:tbl>
              <a:tblPr>
                <a:noFill/>
                <a:tableStyleId>{B35AD8DF-36D4-45B5-B94E-0A3CF39191EF}</a:tableStyleId>
              </a:tblPr>
              <a:tblGrid>
                <a:gridCol w="504800">
                  <a:extLst>
                    <a:ext uri="{9D8B030D-6E8A-4147-A177-3AD203B41FA5}">
                      <a16:colId xmlns:a16="http://schemas.microsoft.com/office/drawing/2014/main" xmlns="" val="20000"/>
                    </a:ext>
                  </a:extLst>
                </a:gridCol>
                <a:gridCol w="1442275">
                  <a:extLst>
                    <a:ext uri="{9D8B030D-6E8A-4147-A177-3AD203B41FA5}">
                      <a16:colId xmlns:a16="http://schemas.microsoft.com/office/drawing/2014/main" xmlns="" val="20001"/>
                    </a:ext>
                  </a:extLst>
                </a:gridCol>
                <a:gridCol w="3658775">
                  <a:extLst>
                    <a:ext uri="{9D8B030D-6E8A-4147-A177-3AD203B41FA5}">
                      <a16:colId xmlns:a16="http://schemas.microsoft.com/office/drawing/2014/main" xmlns="" val="20002"/>
                    </a:ext>
                  </a:extLst>
                </a:gridCol>
              </a:tblGrid>
              <a:tr h="157575">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Phase</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テーマ</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内容</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r h="263625">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1</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ヒアリング</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医療法人についての一般的なメリット・デメリットについてご紹介し、院長がどのような将来展望をお持ちかヒアリングします。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284325">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2</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医療法人成りの</a:t>
                      </a:r>
                      <a:endParaRPr sz="1400" u="none" strike="noStrike" cap="none"/>
                    </a:p>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シミュレーション</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院長の展望に基づき、典型的な３通りの事業計画・ライフプランと、それぞれの場合の医療法人成りをシミュレーションします。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r h="3567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3</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医療法人成りの支援</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司法書士・行政書士など専門家と連携し、医療法人成りを支援。法人成りのタイミング、医療機器や財産の扱い、役員報酬の設定など、納得感のある法人成りを実現します。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3"/>
                  </a:ext>
                </a:extLst>
              </a:tr>
              <a:tr h="4499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4</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継続フォロー</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税務顧問として、医療法人設立後の継続フォロー。事業の成長・展開・承継の時間軸のなかで、ライフイベント・マネープランと比較しながら実績をモニタリングします。</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4"/>
                  </a:ext>
                </a:extLst>
              </a:tr>
            </a:tbl>
          </a:graphicData>
        </a:graphic>
      </p:graphicFrame>
      <p:sp>
        <p:nvSpPr>
          <p:cNvPr id="96" name="Google Shape;96;p3"/>
          <p:cNvSpPr txBox="1"/>
          <p:nvPr/>
        </p:nvSpPr>
        <p:spPr>
          <a:xfrm>
            <a:off x="1134269" y="3404111"/>
            <a:ext cx="462453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必要な予算については、事業規模や難易度に応じて、個別にお見積り差し上げます。</a:t>
            </a: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p:txBody>
      </p:sp>
      <p:sp>
        <p:nvSpPr>
          <p:cNvPr id="97" name="Google Shape;97;p3"/>
          <p:cNvSpPr/>
          <p:nvPr/>
        </p:nvSpPr>
        <p:spPr>
          <a:xfrm>
            <a:off x="493200" y="3419872"/>
            <a:ext cx="612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ご予算</a:t>
            </a:r>
            <a:endParaRPr sz="1000" b="0" i="0" u="none" strike="noStrike" cap="none">
              <a:solidFill>
                <a:schemeClr val="lt1"/>
              </a:solidFill>
              <a:latin typeface="Meiryo"/>
              <a:ea typeface="Meiryo"/>
              <a:cs typeface="Meiryo"/>
              <a:sym typeface="Meiryo"/>
            </a:endParaRPr>
          </a:p>
        </p:txBody>
      </p:sp>
      <p:sp>
        <p:nvSpPr>
          <p:cNvPr id="98" name="Google Shape;98;p3"/>
          <p:cNvSpPr txBox="1"/>
          <p:nvPr/>
        </p:nvSpPr>
        <p:spPr>
          <a:xfrm>
            <a:off x="1638325" y="3976886"/>
            <a:ext cx="4176464"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出口まで見通した納得感のあるライフプラン・医療法人成りが実現できた。</a:t>
            </a: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00"/>
              <a:buFont typeface="Arial"/>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0"/>
              </a:spcBef>
              <a:spcAft>
                <a:spcPts val="0"/>
              </a:spcAft>
              <a:buClr>
                <a:schemeClr val="dk1"/>
              </a:buClr>
              <a:buSzPts val="1600"/>
              <a:buFont typeface="Arial"/>
              <a:buNone/>
            </a:pPr>
            <a:endParaRPr sz="1600" b="0" i="0" u="none" strike="noStrike" cap="none">
              <a:solidFill>
                <a:srgbClr val="7F7F7F"/>
              </a:solidFill>
              <a:latin typeface="Meiryo"/>
              <a:ea typeface="Meiryo"/>
              <a:cs typeface="Meiryo"/>
              <a:sym typeface="Meiryo"/>
            </a:endParaRPr>
          </a:p>
        </p:txBody>
      </p:sp>
      <p:sp>
        <p:nvSpPr>
          <p:cNvPr id="99" name="Google Shape;99;p3"/>
          <p:cNvSpPr/>
          <p:nvPr/>
        </p:nvSpPr>
        <p:spPr>
          <a:xfrm>
            <a:off x="494590" y="3995936"/>
            <a:ext cx="113421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ケーススタディ</a:t>
            </a:r>
            <a:endParaRPr sz="1000" b="0" i="0" u="none" strike="noStrike" cap="none">
              <a:solidFill>
                <a:schemeClr val="lt1"/>
              </a:solidFill>
              <a:latin typeface="Meiryo"/>
              <a:ea typeface="Meiryo"/>
              <a:cs typeface="Meiryo"/>
              <a:sym typeface="Meiryo"/>
            </a:endParaRPr>
          </a:p>
        </p:txBody>
      </p:sp>
      <p:graphicFrame>
        <p:nvGraphicFramePr>
          <p:cNvPr id="100" name="Google Shape;100;p3"/>
          <p:cNvGraphicFramePr/>
          <p:nvPr/>
        </p:nvGraphicFramePr>
        <p:xfrm>
          <a:off x="620689" y="4397480"/>
          <a:ext cx="5605850" cy="1575990"/>
        </p:xfrm>
        <a:graphic>
          <a:graphicData uri="http://schemas.openxmlformats.org/drawingml/2006/table">
            <a:tbl>
              <a:tblPr>
                <a:noFill/>
                <a:tableStyleId>{B35AD8DF-36D4-45B5-B94E-0A3CF39191EF}</a:tableStyleId>
              </a:tblPr>
              <a:tblGrid>
                <a:gridCol w="648075">
                  <a:extLst>
                    <a:ext uri="{9D8B030D-6E8A-4147-A177-3AD203B41FA5}">
                      <a16:colId xmlns:a16="http://schemas.microsoft.com/office/drawing/2014/main" xmlns="" val="20000"/>
                    </a:ext>
                  </a:extLst>
                </a:gridCol>
                <a:gridCol w="4957775">
                  <a:extLst>
                    <a:ext uri="{9D8B030D-6E8A-4147-A177-3AD203B41FA5}">
                      <a16:colId xmlns:a16="http://schemas.microsoft.com/office/drawing/2014/main" xmlns="" val="20001"/>
                    </a:ext>
                  </a:extLst>
                </a:gridCol>
              </a:tblGrid>
              <a:tr h="26362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課題</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事業が軌道に乗り、ある先輩から医療法人を勧められたが、逆に医療法人を否定する友人もいて、判断に迷っていた。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毎日診察に追われ、将来のことを考える余裕がなかった（先送りにしてきた）。</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0"/>
                  </a:ext>
                </a:extLst>
              </a:tr>
              <a:tr h="28432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改善策</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医療法人のメリット・デメリットを事例を挙げて紹介した。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事業展望・ライフイベントをヒアリングし、将来展望を検討した。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事業計画に基づき複数の医療法人成りのシミュレーションを提示した。</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449900">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結果</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医療法人成りによるメリットを、数字でも把握することができた。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ご子息への事業承継について、あらかじめ検証することができた。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診療所の承継という出口までを俯瞰した、納得感のある医療法人成りが実現できた。</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bl>
          </a:graphicData>
        </a:graphic>
      </p:graphicFrame>
      <p:sp>
        <p:nvSpPr>
          <p:cNvPr id="101" name="Google Shape;101;p3"/>
          <p:cNvSpPr txBox="1"/>
          <p:nvPr/>
        </p:nvSpPr>
        <p:spPr>
          <a:xfrm>
            <a:off x="684126" y="6000756"/>
            <a:ext cx="553384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7F7F7F"/>
                </a:solidFill>
                <a:latin typeface="Meiryo"/>
                <a:ea typeface="Meiryo"/>
                <a:cs typeface="Meiryo"/>
                <a:sym typeface="Meiryo"/>
              </a:rPr>
              <a:t>※ 実例をもとにしていますが、内容が特定されないように適宜変更してご紹介しています。</a:t>
            </a:r>
            <a:endParaRPr sz="900" b="0" i="0" u="none" strike="noStrike" cap="none">
              <a:solidFill>
                <a:srgbClr val="7F7F7F"/>
              </a:solidFill>
              <a:latin typeface="Meiryo"/>
              <a:ea typeface="Meiryo"/>
              <a:cs typeface="Meiryo"/>
              <a:sym typeface="Meiryo"/>
            </a:endParaRPr>
          </a:p>
        </p:txBody>
      </p:sp>
      <p:pic>
        <p:nvPicPr>
          <p:cNvPr id="102" name="Google Shape;102;p3"/>
          <p:cNvPicPr preferRelativeResize="0"/>
          <p:nvPr/>
        </p:nvPicPr>
        <p:blipFill rotWithShape="1">
          <a:blip r:embed="rId3">
            <a:alphaModFix/>
          </a:blip>
          <a:srcRect/>
          <a:stretch/>
        </p:blipFill>
        <p:spPr>
          <a:xfrm>
            <a:off x="890660" y="6614813"/>
            <a:ext cx="953405" cy="1102958"/>
          </a:xfrm>
          <a:prstGeom prst="rect">
            <a:avLst/>
          </a:prstGeom>
          <a:noFill/>
          <a:ln>
            <a:noFill/>
          </a:ln>
        </p:spPr>
      </p:pic>
      <p:sp>
        <p:nvSpPr>
          <p:cNvPr id="103" name="Google Shape;103;p3"/>
          <p:cNvSpPr txBox="1"/>
          <p:nvPr/>
        </p:nvSpPr>
        <p:spPr>
          <a:xfrm>
            <a:off x="2109461" y="6494948"/>
            <a:ext cx="341632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「医療法人」をご検討の際は、</a:t>
            </a:r>
            <a:endParaRPr sz="1800" b="0" i="0" u="none" strike="noStrike" cap="none">
              <a:solidFill>
                <a:srgbClr val="538CD5"/>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お気軽にお問合せください。</a:t>
            </a:r>
            <a:endParaRPr sz="1800" b="0" i="0" u="none" strike="noStrike" cap="none">
              <a:solidFill>
                <a:srgbClr val="538CD5"/>
              </a:solidFill>
              <a:latin typeface="Meiryo"/>
              <a:ea typeface="Meiryo"/>
              <a:cs typeface="Meiryo"/>
              <a:sym typeface="Meiryo"/>
            </a:endParaRPr>
          </a:p>
        </p:txBody>
      </p:sp>
      <p:sp>
        <p:nvSpPr>
          <p:cNvPr id="104" name="Google Shape;104;p3"/>
          <p:cNvSpPr/>
          <p:nvPr/>
        </p:nvSpPr>
        <p:spPr>
          <a:xfrm>
            <a:off x="2217080" y="7109479"/>
            <a:ext cx="652598" cy="270183"/>
          </a:xfrm>
          <a:prstGeom prst="roundRect">
            <a:avLst>
              <a:gd name="adj" fmla="val 16667"/>
            </a:avLst>
          </a:prstGeom>
          <a:solidFill>
            <a:schemeClr val="dk2"/>
          </a:solidFill>
          <a:ln w="25400" cap="flat" cmpd="sng">
            <a:solidFill>
              <a:schemeClr val="dk2"/>
            </a:solidFill>
            <a:prstDash val="solid"/>
            <a:round/>
            <a:headEnd type="none" w="sm" len="sm"/>
            <a:tailEnd type="none" w="sm" len="sm"/>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連絡先</a:t>
            </a:r>
            <a:endParaRPr sz="1000" b="0" i="0" u="none" strike="noStrike" cap="none">
              <a:solidFill>
                <a:schemeClr val="lt1"/>
              </a:solidFill>
              <a:latin typeface="Meiryo"/>
              <a:ea typeface="Meiryo"/>
              <a:cs typeface="Meiryo"/>
              <a:sym typeface="Meiryo"/>
            </a:endParaRPr>
          </a:p>
        </p:txBody>
      </p:sp>
      <p:sp>
        <p:nvSpPr>
          <p:cNvPr id="105" name="Google Shape;105;p3"/>
          <p:cNvSpPr txBox="1"/>
          <p:nvPr/>
        </p:nvSpPr>
        <p:spPr>
          <a:xfrm>
            <a:off x="2972480" y="7093942"/>
            <a:ext cx="3151259" cy="33470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chemeClr val="dk2"/>
                </a:solidFill>
                <a:latin typeface="Meiryo"/>
                <a:ea typeface="Meiryo"/>
                <a:cs typeface="Meiryo"/>
                <a:sym typeface="Meiryo"/>
              </a:rPr>
              <a:t>日本経営グループ　日本経営ウィル 税理士法人</a:t>
            </a:r>
            <a:endParaRPr sz="1200" b="0" i="0" u="none" strike="noStrike" cap="none">
              <a:solidFill>
                <a:schemeClr val="dk2"/>
              </a:solidFill>
              <a:latin typeface="Meiryo"/>
              <a:ea typeface="Meiryo"/>
              <a:cs typeface="Meiryo"/>
              <a:sym typeface="Meiryo"/>
            </a:endParaRPr>
          </a:p>
        </p:txBody>
      </p:sp>
      <p:sp>
        <p:nvSpPr>
          <p:cNvPr id="106" name="Google Shape;106;p3"/>
          <p:cNvSpPr txBox="1"/>
          <p:nvPr/>
        </p:nvSpPr>
        <p:spPr>
          <a:xfrm>
            <a:off x="2042590" y="7403006"/>
            <a:ext cx="4175380" cy="170812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［大阪本社］   〒561-8510　大阪府豊中市寺内2-13-3　</a:t>
            </a:r>
            <a:endParaRPr sz="1050" b="0" i="0" u="none" strike="noStrike" cap="none">
              <a:solidFill>
                <a:srgbClr val="538CD5"/>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　</a:t>
            </a:r>
            <a:r>
              <a:rPr lang="ja-JP" sz="1400" b="0" i="0" u="none" strike="noStrike" cap="none">
                <a:solidFill>
                  <a:srgbClr val="538CD5"/>
                </a:solidFill>
                <a:latin typeface="Meiryo"/>
                <a:ea typeface="Meiryo"/>
                <a:cs typeface="Meiryo"/>
                <a:sym typeface="Meiryo"/>
              </a:rPr>
              <a:t>06-6868-1351</a:t>
            </a:r>
            <a:r>
              <a:rPr lang="ja-JP" sz="1050" b="0" i="0" u="none" strike="noStrike" cap="none">
                <a:solidFill>
                  <a:srgbClr val="538CD5"/>
                </a:solidFill>
                <a:latin typeface="Meiryo"/>
                <a:ea typeface="Meiryo"/>
                <a:cs typeface="Meiryo"/>
                <a:sym typeface="Meiryo"/>
              </a:rPr>
              <a:t>（担当：小松）</a:t>
            </a:r>
            <a:endParaRPr sz="1050" b="0" i="0" u="none" strike="noStrike" cap="none">
              <a:solidFill>
                <a:srgbClr val="538CD5"/>
              </a:solidFill>
              <a:latin typeface="Meiryo"/>
              <a:ea typeface="Meiryo"/>
              <a:cs typeface="Meiryo"/>
              <a:sym typeface="Meiryo"/>
            </a:endParaRPr>
          </a:p>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［東京事務所］〒140-0002　東京都品川区東品川2-2-20</a:t>
            </a:r>
            <a:endParaRPr/>
          </a:p>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　　　　　　　　　　　　　　天王洲オーシャンスクエア22F</a:t>
            </a:r>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  </a:t>
            </a:r>
            <a:r>
              <a:rPr lang="ja-JP" sz="1400" b="0" i="0" u="none" strike="noStrike" cap="none">
                <a:solidFill>
                  <a:srgbClr val="538CD5"/>
                </a:solidFill>
                <a:latin typeface="Meiryo"/>
                <a:ea typeface="Meiryo"/>
                <a:cs typeface="Meiryo"/>
                <a:sym typeface="Meiryo"/>
              </a:rPr>
              <a:t>03-5781-0760</a:t>
            </a:r>
            <a:r>
              <a:rPr lang="ja-JP" sz="1050" b="0" i="0" u="none" strike="noStrike" cap="none">
                <a:solidFill>
                  <a:srgbClr val="538CD5"/>
                </a:solidFill>
                <a:latin typeface="Meiryo"/>
                <a:ea typeface="Meiryo"/>
                <a:cs typeface="Meiryo"/>
                <a:sym typeface="Meiryo"/>
              </a:rPr>
              <a:t>（担当：三浦）</a:t>
            </a:r>
            <a:endParaRPr sz="1050" b="0" i="0" u="none" strike="noStrike" cap="none">
              <a:solidFill>
                <a:srgbClr val="000000"/>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 （平日9:00～17:30）</a:t>
            </a:r>
            <a:endParaRPr sz="1050" b="0" i="0" u="none" strike="noStrike" cap="none">
              <a:solidFill>
                <a:srgbClr val="538CD5"/>
              </a:solidFill>
              <a:latin typeface="Meiryo"/>
              <a:ea typeface="Meiryo"/>
              <a:cs typeface="Meiryo"/>
              <a:sym typeface="Meiryo"/>
            </a:endParaRPr>
          </a:p>
        </p:txBody>
      </p:sp>
      <p:sp>
        <p:nvSpPr>
          <p:cNvPr id="107" name="Google Shape;107;p3"/>
          <p:cNvSpPr/>
          <p:nvPr/>
        </p:nvSpPr>
        <p:spPr>
          <a:xfrm>
            <a:off x="620689" y="6444208"/>
            <a:ext cx="5605852" cy="2592288"/>
          </a:xfrm>
          <a:prstGeom prst="rect">
            <a:avLst/>
          </a:prstGeom>
          <a:noFill/>
          <a:ln w="28575"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3"/>
          <p:cNvSpPr txBox="1"/>
          <p:nvPr/>
        </p:nvSpPr>
        <p:spPr>
          <a:xfrm>
            <a:off x="4725144" y="395536"/>
            <a:ext cx="1601274" cy="262943"/>
          </a:xfrm>
          <a:prstGeom prst="rect">
            <a:avLst/>
          </a:prstGeom>
          <a:solidFill>
            <a:srgbClr val="93B3D7"/>
          </a:solidFill>
          <a:ln>
            <a:noFill/>
          </a:ln>
        </p:spPr>
        <p:txBody>
          <a:bodyPr spcFirstLastPara="1" wrap="square" lIns="91425" tIns="72000" rIns="91425" bIns="360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診療所の税務・法務</a:t>
            </a:r>
            <a:endParaRPr sz="1000" b="0" i="0" u="none" strike="noStrike" cap="none">
              <a:solidFill>
                <a:schemeClr val="lt1"/>
              </a:solidFill>
              <a:latin typeface="Meiryo"/>
              <a:ea typeface="Meiryo"/>
              <a:cs typeface="Meiryo"/>
              <a:sym typeface="Meiryo"/>
            </a:endParaRPr>
          </a:p>
        </p:txBody>
      </p:sp>
    </p:spTree>
  </p:cSld>
  <p:clrMapOvr>
    <a:masterClrMapping/>
  </p:clrMapOvr>
  <p:transition spd="slow">
    <p:push/>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22"/>
          <p:cNvSpPr/>
          <p:nvPr/>
        </p:nvSpPr>
        <p:spPr>
          <a:xfrm>
            <a:off x="4931643" y="7200272"/>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435" name="Google Shape;435;p22"/>
          <p:cNvSpPr/>
          <p:nvPr/>
        </p:nvSpPr>
        <p:spPr>
          <a:xfrm>
            <a:off x="4869160" y="7137789"/>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436" name="Google Shape;436;p22"/>
          <p:cNvSpPr/>
          <p:nvPr/>
        </p:nvSpPr>
        <p:spPr>
          <a:xfrm>
            <a:off x="4797152" y="7065781"/>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437" name="Google Shape;437;p22"/>
          <p:cNvSpPr/>
          <p:nvPr/>
        </p:nvSpPr>
        <p:spPr>
          <a:xfrm>
            <a:off x="2012851" y="7488799"/>
            <a:ext cx="1992213" cy="1315870"/>
          </a:xfrm>
          <a:prstGeom prst="roundRect">
            <a:avLst>
              <a:gd name="adj" fmla="val 8287"/>
            </a:avLst>
          </a:prstGeom>
          <a:solidFill>
            <a:srgbClr val="EFEFE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ja-JP" sz="1100" b="1" i="0" u="none" strike="noStrike" cap="none">
                <a:solidFill>
                  <a:srgbClr val="7F7F7F"/>
                </a:solidFill>
                <a:latin typeface="Meiryo"/>
                <a:ea typeface="Meiryo"/>
                <a:cs typeface="Meiryo"/>
                <a:sym typeface="Meiryo"/>
              </a:rPr>
              <a:t>豊富な事例とデータを基に、貴院の実情に最適な経費構成と診療所運営におけるオペレーションをご提案いたします。</a:t>
            </a:r>
            <a:endParaRPr sz="1100" b="1" i="0" u="none" strike="noStrike" cap="none">
              <a:solidFill>
                <a:srgbClr val="7F7F7F"/>
              </a:solidFill>
              <a:latin typeface="Meiryo"/>
              <a:ea typeface="Meiryo"/>
              <a:cs typeface="Meiryo"/>
              <a:sym typeface="Meiryo"/>
            </a:endParaRPr>
          </a:p>
        </p:txBody>
      </p:sp>
      <p:sp>
        <p:nvSpPr>
          <p:cNvPr id="438" name="Google Shape;438;p22"/>
          <p:cNvSpPr txBox="1"/>
          <p:nvPr/>
        </p:nvSpPr>
        <p:spPr>
          <a:xfrm>
            <a:off x="513664" y="873500"/>
            <a:ext cx="5904740" cy="536212"/>
          </a:xfrm>
          <a:prstGeom prst="rect">
            <a:avLst/>
          </a:prstGeom>
          <a:noFill/>
          <a:ln>
            <a:noFill/>
          </a:ln>
        </p:spPr>
        <p:txBody>
          <a:bodyPr spcFirstLastPara="1" wrap="square" lIns="0" tIns="52150" rIns="0" bIns="5215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1" i="0" u="none" strike="noStrike" cap="none">
                <a:solidFill>
                  <a:srgbClr val="366092"/>
                </a:solidFill>
                <a:latin typeface="Meiryo"/>
                <a:ea typeface="Meiryo"/>
                <a:cs typeface="Meiryo"/>
                <a:sym typeface="Meiryo"/>
              </a:rPr>
              <a:t>眼科の運営 </a:t>
            </a:r>
            <a:r>
              <a:rPr lang="ja-JP" sz="2000" b="1" i="0" u="none" strike="noStrike" cap="none">
                <a:solidFill>
                  <a:srgbClr val="366092"/>
                </a:solidFill>
                <a:latin typeface="Meiryo"/>
                <a:ea typeface="Meiryo"/>
                <a:cs typeface="Meiryo"/>
                <a:sym typeface="Meiryo"/>
              </a:rPr>
              <a:t>をサポート</a:t>
            </a:r>
            <a:endParaRPr sz="2000" b="1" i="0" u="none" strike="noStrike" cap="none">
              <a:solidFill>
                <a:srgbClr val="366092"/>
              </a:solidFill>
              <a:latin typeface="Meiryo"/>
              <a:ea typeface="Meiryo"/>
              <a:cs typeface="Meiryo"/>
              <a:sym typeface="Meiryo"/>
            </a:endParaRPr>
          </a:p>
        </p:txBody>
      </p:sp>
      <p:sp>
        <p:nvSpPr>
          <p:cNvPr id="439" name="Google Shape;439;p22"/>
          <p:cNvSpPr txBox="1"/>
          <p:nvPr/>
        </p:nvSpPr>
        <p:spPr>
          <a:xfrm>
            <a:off x="489554" y="2184055"/>
            <a:ext cx="5742722" cy="2514684"/>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ご相談内容</a:t>
            </a:r>
            <a:endParaRPr sz="12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200"/>
              <a:buFont typeface="Noto Sans Symbols"/>
              <a:buChar char="✔"/>
            </a:pPr>
            <a:r>
              <a:rPr lang="ja-JP" sz="1200" b="0" i="0" u="none" strike="noStrike" cap="none">
                <a:solidFill>
                  <a:srgbClr val="7F7F7F"/>
                </a:solidFill>
                <a:latin typeface="Meiryo"/>
                <a:ea typeface="Meiryo"/>
                <a:cs typeface="Meiryo"/>
                <a:sym typeface="Meiryo"/>
              </a:rPr>
              <a:t>今後、診療所を運営していくうえでの方向性を明確にしたい。</a:t>
            </a:r>
            <a:endParaRPr sz="12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200"/>
              <a:buFont typeface="Noto Sans Symbols"/>
              <a:buChar char="✔"/>
            </a:pPr>
            <a:r>
              <a:rPr lang="ja-JP" sz="1200" b="0" i="0" u="none" strike="noStrike" cap="none">
                <a:solidFill>
                  <a:srgbClr val="7F7F7F"/>
                </a:solidFill>
                <a:latin typeface="Meiryo"/>
                <a:ea typeface="Meiryo"/>
                <a:cs typeface="Meiryo"/>
                <a:sym typeface="Meiryo"/>
              </a:rPr>
              <a:t>診療所の収入は上がっているが、利益が出ているかがわからない。</a:t>
            </a:r>
            <a:endParaRPr sz="12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200"/>
              <a:buFont typeface="Noto Sans Symbols"/>
              <a:buChar char="✔"/>
            </a:pPr>
            <a:r>
              <a:rPr lang="ja-JP" sz="1200" b="0" i="0" u="none" strike="noStrike" cap="none">
                <a:solidFill>
                  <a:srgbClr val="7F7F7F"/>
                </a:solidFill>
                <a:latin typeface="Meiryo"/>
                <a:ea typeface="Meiryo"/>
                <a:cs typeface="Meiryo"/>
                <a:sym typeface="Meiryo"/>
              </a:rPr>
              <a:t>オペの生産性を向上させる方法が分からない。</a:t>
            </a:r>
            <a:endParaRPr sz="12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200"/>
              <a:buFont typeface="Noto Sans Symbols"/>
              <a:buChar char="✔"/>
            </a:pPr>
            <a:r>
              <a:rPr lang="ja-JP" sz="1200" b="0" i="0" u="none" strike="noStrike" cap="none">
                <a:solidFill>
                  <a:srgbClr val="7F7F7F"/>
                </a:solidFill>
                <a:latin typeface="Meiryo"/>
                <a:ea typeface="Meiryo"/>
                <a:cs typeface="Meiryo"/>
                <a:sym typeface="Meiryo"/>
              </a:rPr>
              <a:t>同規模の眼科診療所に比べて、どうなっているのか教えてほしい</a:t>
            </a:r>
            <a:r>
              <a:rPr lang="ja-JP" sz="1200" b="0" i="0" u="none" strike="noStrike" cap="none">
                <a:solidFill>
                  <a:srgbClr val="7F7F7F"/>
                </a:solidFill>
                <a:latin typeface="MS Mincho"/>
                <a:ea typeface="MS Mincho"/>
                <a:cs typeface="MS Mincho"/>
                <a:sym typeface="MS Mincho"/>
              </a:rPr>
              <a:t>。</a:t>
            </a: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0" marR="0" lvl="0" indent="0" algn="l" rtl="0">
              <a:lnSpc>
                <a:spcPct val="120000"/>
              </a:lnSpc>
              <a:spcBef>
                <a:spcPts val="30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 </a:t>
            </a:r>
            <a:r>
              <a:rPr lang="ja-JP" sz="1600" b="1" i="0" u="none" strike="noStrike" cap="none">
                <a:solidFill>
                  <a:srgbClr val="538CD5"/>
                </a:solidFill>
                <a:latin typeface="Meiryo"/>
                <a:ea typeface="Meiryo"/>
                <a:cs typeface="Meiryo"/>
                <a:sym typeface="Meiryo"/>
              </a:rPr>
              <a:t>眼科運営 </a:t>
            </a:r>
            <a:r>
              <a:rPr lang="ja-JP" sz="1200" b="1" i="0" u="none" strike="noStrike" cap="none">
                <a:solidFill>
                  <a:srgbClr val="538CD5"/>
                </a:solidFill>
                <a:latin typeface="Meiryo"/>
                <a:ea typeface="Meiryo"/>
                <a:cs typeface="Meiryo"/>
                <a:sym typeface="Meiryo"/>
              </a:rPr>
              <a:t>」についての私たちの考え方</a:t>
            </a:r>
            <a:endParaRPr sz="1200" b="0" i="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200"/>
              <a:buFont typeface="Arial"/>
              <a:buNone/>
            </a:pPr>
            <a:r>
              <a:rPr lang="ja-JP" sz="1200" b="1" i="0" u="none" strike="noStrike" cap="none">
                <a:solidFill>
                  <a:srgbClr val="7F7F7F"/>
                </a:solidFill>
                <a:latin typeface="Meiryo"/>
                <a:ea typeface="Meiryo"/>
                <a:cs typeface="Meiryo"/>
                <a:sym typeface="Meiryo"/>
              </a:rPr>
              <a:t>『</a:t>
            </a:r>
            <a:r>
              <a:rPr lang="ja-JP" sz="1400" b="1" i="0" u="none" strike="noStrike" cap="none">
                <a:solidFill>
                  <a:srgbClr val="7F7F7F"/>
                </a:solidFill>
                <a:latin typeface="Meiryo"/>
                <a:ea typeface="Meiryo"/>
                <a:cs typeface="Meiryo"/>
                <a:sym typeface="Meiryo"/>
              </a:rPr>
              <a:t>財務面の健全化</a:t>
            </a:r>
            <a:r>
              <a:rPr lang="ja-JP" sz="1200" b="1" i="0" u="none" strike="noStrike" cap="none">
                <a:solidFill>
                  <a:srgbClr val="7F7F7F"/>
                </a:solidFill>
                <a:latin typeface="Meiryo"/>
                <a:ea typeface="Meiryo"/>
                <a:cs typeface="Meiryo"/>
                <a:sym typeface="Meiryo"/>
              </a:rPr>
              <a:t>』『</a:t>
            </a:r>
            <a:r>
              <a:rPr lang="ja-JP" sz="1400" b="1" i="0" u="none" strike="noStrike" cap="none">
                <a:solidFill>
                  <a:srgbClr val="7F7F7F"/>
                </a:solidFill>
                <a:latin typeface="Meiryo"/>
                <a:ea typeface="Meiryo"/>
                <a:cs typeface="Meiryo"/>
                <a:sym typeface="Meiryo"/>
              </a:rPr>
              <a:t>生産性の向上</a:t>
            </a:r>
            <a:r>
              <a:rPr lang="ja-JP" sz="1200" b="1" i="0" u="none" strike="noStrike" cap="none">
                <a:solidFill>
                  <a:srgbClr val="7F7F7F"/>
                </a:solidFill>
                <a:latin typeface="Meiryo"/>
                <a:ea typeface="Meiryo"/>
                <a:cs typeface="Meiryo"/>
                <a:sym typeface="Meiryo"/>
              </a:rPr>
              <a:t>』</a:t>
            </a:r>
            <a:r>
              <a:rPr lang="ja-JP" sz="1050" b="0" i="0" u="none" strike="noStrike" cap="none">
                <a:solidFill>
                  <a:srgbClr val="7F7F7F"/>
                </a:solidFill>
                <a:latin typeface="Meiryo"/>
                <a:ea typeface="Meiryo"/>
                <a:cs typeface="Meiryo"/>
                <a:sym typeface="Meiryo"/>
              </a:rPr>
              <a:t>が眼科運営の礎であると考えます。</a:t>
            </a:r>
            <a:endParaRPr sz="1050" b="0" i="0" u="none" strike="noStrike" cap="none">
              <a:solidFill>
                <a:srgbClr val="538CD5"/>
              </a:solidFill>
              <a:latin typeface="Meiryo"/>
              <a:ea typeface="Meiryo"/>
              <a:cs typeface="Meiryo"/>
              <a:sym typeface="Meiryo"/>
            </a:endParaRPr>
          </a:p>
        </p:txBody>
      </p:sp>
      <p:sp>
        <p:nvSpPr>
          <p:cNvPr id="440" name="Google Shape;440;p22"/>
          <p:cNvSpPr/>
          <p:nvPr/>
        </p:nvSpPr>
        <p:spPr>
          <a:xfrm>
            <a:off x="574684" y="4650316"/>
            <a:ext cx="5616624" cy="2040871"/>
          </a:xfrm>
          <a:prstGeom prst="rect">
            <a:avLst/>
          </a:prstGeom>
          <a:solidFill>
            <a:srgbClr val="DAE5F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rgbClr val="7F7F7F"/>
                </a:solidFill>
                <a:latin typeface="Meiryo"/>
                <a:ea typeface="Meiryo"/>
                <a:cs typeface="Meiryo"/>
                <a:sym typeface="Meiryo"/>
              </a:rPr>
              <a:t>財務のベンチマーク・診療データのベンチマークを行います。</a:t>
            </a:r>
            <a:endParaRPr sz="1200" b="0" i="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rgbClr val="7F7F7F"/>
                </a:solidFill>
                <a:latin typeface="Meiryo"/>
                <a:ea typeface="Meiryo"/>
                <a:cs typeface="Meiryo"/>
                <a:sym typeface="Meiryo"/>
              </a:rPr>
              <a:t>そうすることで、地域としてどのような診療を求められているのか、どの治療に経費が多くかかっているのか、他の眼科診療所と比べてどうなっているのかが分かり、医院の方向付けの判断材料となります。</a:t>
            </a:r>
            <a:endParaRPr sz="1200" b="0" i="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rgbClr val="7F7F7F"/>
                </a:solidFill>
                <a:latin typeface="Meiryo"/>
                <a:ea typeface="Meiryo"/>
                <a:cs typeface="Meiryo"/>
                <a:sym typeface="Meiryo"/>
              </a:rPr>
              <a:t>眼科診療所の運営を成功に導くためには、毎月の月次監査、自分自身の診療所の理解によって、適正なところに必要な費用をかけ、先生が行いたい診療を追及していく必要性があります。ただし、追求すれば良いと言うものではありません。先生ご自身が望まれる診療が医院の特徴となり、その特徴が患者様に求められ、診療を通じて貢献する事が重要です。</a:t>
            </a:r>
            <a:endParaRPr sz="1200" b="0" i="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7F7F7F"/>
              </a:solidFill>
              <a:latin typeface="Meiryo"/>
              <a:ea typeface="Meiryo"/>
              <a:cs typeface="Meiryo"/>
              <a:sym typeface="Meiryo"/>
            </a:endParaRPr>
          </a:p>
        </p:txBody>
      </p:sp>
      <p:sp>
        <p:nvSpPr>
          <p:cNvPr id="441" name="Google Shape;441;p22"/>
          <p:cNvSpPr/>
          <p:nvPr/>
        </p:nvSpPr>
        <p:spPr>
          <a:xfrm>
            <a:off x="494590" y="7020272"/>
            <a:ext cx="1764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私たちのお役立ちポイント</a:t>
            </a:r>
            <a:endParaRPr sz="1000" b="0" i="0" u="none" strike="noStrike" cap="none">
              <a:solidFill>
                <a:schemeClr val="lt1"/>
              </a:solidFill>
              <a:latin typeface="Meiryo"/>
              <a:ea typeface="Meiryo"/>
              <a:cs typeface="Meiryo"/>
              <a:sym typeface="Meiryo"/>
            </a:endParaRPr>
          </a:p>
        </p:txBody>
      </p:sp>
      <p:sp>
        <p:nvSpPr>
          <p:cNvPr id="442" name="Google Shape;442;p22"/>
          <p:cNvSpPr/>
          <p:nvPr/>
        </p:nvSpPr>
        <p:spPr>
          <a:xfrm>
            <a:off x="513664" y="1534441"/>
            <a:ext cx="5832153" cy="453743"/>
          </a:xfrm>
          <a:prstGeom prst="roundRect">
            <a:avLst>
              <a:gd name="adj" fmla="val 16667"/>
            </a:avLst>
          </a:prstGeom>
          <a:solidFill>
            <a:srgbClr val="EFEFEF"/>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595959"/>
                </a:solidFill>
                <a:latin typeface="Meiryo"/>
                <a:ea typeface="Meiryo"/>
                <a:cs typeface="Meiryo"/>
                <a:sym typeface="Meiryo"/>
              </a:rPr>
              <a:t>「患者様のために良い治療を行いたいと思い眼科診療所を運営してきたが、今後の運営に関して相談できる人がいない！」と、R院長からご相談を頂きました。</a:t>
            </a:r>
            <a:endParaRPr sz="1400" b="0" i="0" u="none" strike="noStrike" cap="none">
              <a:solidFill>
                <a:srgbClr val="000000"/>
              </a:solidFill>
              <a:latin typeface="Arial"/>
              <a:ea typeface="Arial"/>
              <a:cs typeface="Arial"/>
              <a:sym typeface="Arial"/>
            </a:endParaRPr>
          </a:p>
        </p:txBody>
      </p:sp>
      <p:pic>
        <p:nvPicPr>
          <p:cNvPr id="443" name="Google Shape;443;p22"/>
          <p:cNvPicPr preferRelativeResize="0"/>
          <p:nvPr/>
        </p:nvPicPr>
        <p:blipFill rotWithShape="1">
          <a:blip r:embed="rId3">
            <a:alphaModFix/>
          </a:blip>
          <a:srcRect/>
          <a:stretch/>
        </p:blipFill>
        <p:spPr>
          <a:xfrm>
            <a:off x="620688" y="7488799"/>
            <a:ext cx="1088863" cy="1259665"/>
          </a:xfrm>
          <a:prstGeom prst="rect">
            <a:avLst/>
          </a:prstGeom>
          <a:noFill/>
          <a:ln>
            <a:noFill/>
          </a:ln>
        </p:spPr>
      </p:pic>
      <p:sp>
        <p:nvSpPr>
          <p:cNvPr id="444" name="Google Shape;444;p22"/>
          <p:cNvSpPr/>
          <p:nvPr/>
        </p:nvSpPr>
        <p:spPr>
          <a:xfrm rot="10800000">
            <a:off x="1700808" y="7974615"/>
            <a:ext cx="360040" cy="144016"/>
          </a:xfrm>
          <a:prstGeom prst="rtTriangle">
            <a:avLst/>
          </a:prstGeom>
          <a:solidFill>
            <a:srgbClr val="EFEFE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5" name="Google Shape;445;p22"/>
          <p:cNvSpPr/>
          <p:nvPr/>
        </p:nvSpPr>
        <p:spPr>
          <a:xfrm>
            <a:off x="4643611" y="6995452"/>
            <a:ext cx="873621"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財務・診療　ベンチマーク</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lt1"/>
              </a:solidFill>
              <a:latin typeface="Meiryo"/>
              <a:ea typeface="Meiryo"/>
              <a:cs typeface="Meiryo"/>
              <a:sym typeface="Meiryo"/>
            </a:endParaRPr>
          </a:p>
        </p:txBody>
      </p:sp>
      <p:sp>
        <p:nvSpPr>
          <p:cNvPr id="446" name="Google Shape;446;p22"/>
          <p:cNvSpPr txBox="1"/>
          <p:nvPr/>
        </p:nvSpPr>
        <p:spPr>
          <a:xfrm>
            <a:off x="4437112" y="8382010"/>
            <a:ext cx="157465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顧問契約の中では、必要に応じて提供していきます。</a:t>
            </a:r>
            <a:endParaRPr sz="900" b="0" i="0" u="none" strike="noStrike" cap="none">
              <a:solidFill>
                <a:srgbClr val="595959"/>
              </a:solidFill>
              <a:latin typeface="Meiryo"/>
              <a:ea typeface="Meiryo"/>
              <a:cs typeface="Meiryo"/>
              <a:sym typeface="Meiryo"/>
            </a:endParaRPr>
          </a:p>
        </p:txBody>
      </p:sp>
      <p:grpSp>
        <p:nvGrpSpPr>
          <p:cNvPr id="447" name="Google Shape;447;p22"/>
          <p:cNvGrpSpPr/>
          <p:nvPr/>
        </p:nvGrpSpPr>
        <p:grpSpPr>
          <a:xfrm>
            <a:off x="404664" y="467544"/>
            <a:ext cx="3081312" cy="360040"/>
            <a:chOff x="895486" y="5194193"/>
            <a:chExt cx="3081312" cy="360040"/>
          </a:xfrm>
        </p:grpSpPr>
        <p:sp>
          <p:nvSpPr>
            <p:cNvPr id="448" name="Google Shape;448;p22"/>
            <p:cNvSpPr/>
            <p:nvPr/>
          </p:nvSpPr>
          <p:spPr>
            <a:xfrm>
              <a:off x="895486" y="5194193"/>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chemeClr val="lt1"/>
                </a:solidFill>
                <a:latin typeface="Calibri"/>
                <a:ea typeface="Calibri"/>
                <a:cs typeface="Calibri"/>
                <a:sym typeface="Calibri"/>
              </a:endParaRPr>
            </a:p>
          </p:txBody>
        </p:sp>
        <p:sp>
          <p:nvSpPr>
            <p:cNvPr id="449" name="Google Shape;449;p22"/>
            <p:cNvSpPr txBox="1"/>
            <p:nvPr/>
          </p:nvSpPr>
          <p:spPr>
            <a:xfrm>
              <a:off x="1255526" y="5202253"/>
              <a:ext cx="2721272" cy="345219"/>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7F7F7F"/>
                  </a:solidFill>
                  <a:latin typeface="Meiryo"/>
                  <a:ea typeface="Meiryo"/>
                  <a:cs typeface="Meiryo"/>
                  <a:sym typeface="Meiryo"/>
                </a:rPr>
                <a:t>眼科診療所の経営改善</a:t>
              </a:r>
              <a:endParaRPr sz="1400" b="1" i="0" u="none" strike="noStrike" cap="none">
                <a:solidFill>
                  <a:srgbClr val="7F7F7F"/>
                </a:solidFill>
                <a:latin typeface="Meiryo"/>
                <a:ea typeface="Meiryo"/>
                <a:cs typeface="Meiryo"/>
                <a:sym typeface="Meiryo"/>
              </a:endParaRPr>
            </a:p>
          </p:txBody>
        </p:sp>
      </p:grpSp>
    </p:spTree>
  </p:cSld>
  <p:clrMapOvr>
    <a:masterClrMapping/>
  </p:clrMapOvr>
  <p:transition spd="slow">
    <p:pu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23"/>
          <p:cNvSpPr txBox="1"/>
          <p:nvPr/>
        </p:nvSpPr>
        <p:spPr>
          <a:xfrm>
            <a:off x="534831" y="512534"/>
            <a:ext cx="570465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1050"/>
              <a:buFont typeface="Arial"/>
              <a:buNone/>
            </a:pPr>
            <a:r>
              <a:rPr lang="ja-JP" sz="1050" b="1" i="0" u="none" strike="noStrike" cap="none">
                <a:solidFill>
                  <a:srgbClr val="7F7F7F"/>
                </a:solidFill>
                <a:latin typeface="Meiryo"/>
                <a:ea typeface="Meiryo"/>
                <a:cs typeface="Meiryo"/>
                <a:sym typeface="Meiryo"/>
              </a:rPr>
              <a:t>眼科診療所の運営をサポートします。</a:t>
            </a: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00"/>
              <a:buFont typeface="Arial"/>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0"/>
              </a:spcBef>
              <a:spcAft>
                <a:spcPts val="0"/>
              </a:spcAft>
              <a:buClr>
                <a:schemeClr val="dk1"/>
              </a:buClr>
              <a:buSzPts val="1600"/>
              <a:buFont typeface="Arial"/>
              <a:buNone/>
            </a:pPr>
            <a:endParaRPr sz="1600" b="0" i="0" u="none" strike="noStrike" cap="none">
              <a:solidFill>
                <a:srgbClr val="7F7F7F"/>
              </a:solidFill>
              <a:latin typeface="Meiryo"/>
              <a:ea typeface="Meiryo"/>
              <a:cs typeface="Meiryo"/>
              <a:sym typeface="Meiryo"/>
            </a:endParaRPr>
          </a:p>
        </p:txBody>
      </p:sp>
      <p:sp>
        <p:nvSpPr>
          <p:cNvPr id="456" name="Google Shape;456;p23"/>
          <p:cNvSpPr txBox="1"/>
          <p:nvPr/>
        </p:nvSpPr>
        <p:spPr>
          <a:xfrm>
            <a:off x="836712" y="7794626"/>
            <a:ext cx="1121687" cy="7848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まずは簡易診断分析を行い、現状を把握しましょう。</a:t>
            </a:r>
            <a:endParaRPr sz="900" b="0" i="0" u="none" strike="noStrike" cap="none">
              <a:solidFill>
                <a:srgbClr val="595959"/>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お気軽にご相談ください。</a:t>
            </a:r>
            <a:endParaRPr sz="900" b="0" i="0" u="none" strike="noStrike" cap="none">
              <a:solidFill>
                <a:schemeClr val="dk1"/>
              </a:solidFill>
              <a:latin typeface="Meiryo"/>
              <a:ea typeface="Meiryo"/>
              <a:cs typeface="Meiryo"/>
              <a:sym typeface="Meiryo"/>
            </a:endParaRPr>
          </a:p>
        </p:txBody>
      </p:sp>
      <p:sp>
        <p:nvSpPr>
          <p:cNvPr id="457" name="Google Shape;457;p23"/>
          <p:cNvSpPr/>
          <p:nvPr/>
        </p:nvSpPr>
        <p:spPr>
          <a:xfrm>
            <a:off x="499573" y="305536"/>
            <a:ext cx="1548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ご提案サービスの概要</a:t>
            </a:r>
            <a:endParaRPr sz="1000" b="0" i="0" u="none" strike="noStrike" cap="none">
              <a:solidFill>
                <a:schemeClr val="lt1"/>
              </a:solidFill>
              <a:latin typeface="Meiryo"/>
              <a:ea typeface="Meiryo"/>
              <a:cs typeface="Meiryo"/>
              <a:sym typeface="Meiryo"/>
            </a:endParaRPr>
          </a:p>
        </p:txBody>
      </p:sp>
      <p:graphicFrame>
        <p:nvGraphicFramePr>
          <p:cNvPr id="458" name="Google Shape;458;p23"/>
          <p:cNvGraphicFramePr/>
          <p:nvPr/>
        </p:nvGraphicFramePr>
        <p:xfrm>
          <a:off x="606151" y="814537"/>
          <a:ext cx="5605850" cy="2744820"/>
        </p:xfrm>
        <a:graphic>
          <a:graphicData uri="http://schemas.openxmlformats.org/drawingml/2006/table">
            <a:tbl>
              <a:tblPr>
                <a:noFill/>
                <a:tableStyleId>{B35AD8DF-36D4-45B5-B94E-0A3CF39191EF}</a:tableStyleId>
              </a:tblPr>
              <a:tblGrid>
                <a:gridCol w="432050">
                  <a:extLst>
                    <a:ext uri="{9D8B030D-6E8A-4147-A177-3AD203B41FA5}">
                      <a16:colId xmlns:a16="http://schemas.microsoft.com/office/drawing/2014/main" xmlns="" val="20000"/>
                    </a:ext>
                  </a:extLst>
                </a:gridCol>
                <a:gridCol w="1515025">
                  <a:extLst>
                    <a:ext uri="{9D8B030D-6E8A-4147-A177-3AD203B41FA5}">
                      <a16:colId xmlns:a16="http://schemas.microsoft.com/office/drawing/2014/main" xmlns="" val="20001"/>
                    </a:ext>
                  </a:extLst>
                </a:gridCol>
                <a:gridCol w="3658775">
                  <a:extLst>
                    <a:ext uri="{9D8B030D-6E8A-4147-A177-3AD203B41FA5}">
                      <a16:colId xmlns:a16="http://schemas.microsoft.com/office/drawing/2014/main" xmlns="" val="20002"/>
                    </a:ext>
                  </a:extLst>
                </a:gridCol>
              </a:tblGrid>
              <a:tr h="1333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Phase</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テーマ</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内容</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r h="1939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1</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財務ベンチマーク</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現状の眼科診療所運営において、決算書による客観的な分析を行い、課題点の洗い出しを行います。また同規模の眼科診療所との比較を行うことで先生自身にも自院の特徴を見つめなおしていただきます。　　　　　　　　　　　　　　　　（無料）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1939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2</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診療データベンチマーク</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男女別・年齢別での診療圏分析を行うと共に、簡易なレセプト分析とを行うことで、課題を発見すると共に、今後の診療所のあり方について提言します。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r h="1939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3</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オペの生産性向上</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眼科診療所の経営において、オペをされている眼科診療所様であれば、オペが大きな収入源であるとともに、設備投資の対象ともなっていることと思います。豊富な成功事例を元に貴院に対して合ったオペを行うことで、生産性の向上へと導きます。</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3"/>
                  </a:ext>
                </a:extLst>
              </a:tr>
              <a:tr h="1939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4</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事業の展開</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開業から承継に至るまでに、事業展開についてお考えになることも　あることと思います。オペを強化すべきなのか、分院を出すべきなのか、それとも建替えを行うべきなのか等ステージに応じた御提案をさせて頂きます。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4"/>
                  </a:ext>
                </a:extLst>
              </a:tr>
            </a:tbl>
          </a:graphicData>
        </a:graphic>
      </p:graphicFrame>
      <p:sp>
        <p:nvSpPr>
          <p:cNvPr id="459" name="Google Shape;459;p23"/>
          <p:cNvSpPr txBox="1"/>
          <p:nvPr/>
        </p:nvSpPr>
        <p:spPr>
          <a:xfrm>
            <a:off x="1273573" y="3616946"/>
            <a:ext cx="5036289"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1000"/>
              <a:buFont typeface="Arial"/>
              <a:buNone/>
            </a:pPr>
            <a:r>
              <a:rPr lang="ja-JP" sz="1000" b="1" i="0" u="none" strike="noStrike" cap="none">
                <a:solidFill>
                  <a:srgbClr val="7F7F7F"/>
                </a:solidFill>
                <a:latin typeface="Meiryo"/>
                <a:ea typeface="Meiryo"/>
                <a:cs typeface="Meiryo"/>
                <a:sym typeface="Meiryo"/>
              </a:rPr>
              <a:t>必要な予算については、事業規模や難易度に応じて、個別にお見積り差し上げます。</a:t>
            </a:r>
            <a:endParaRPr sz="1000" b="0" i="0" u="none" strike="noStrike" cap="none">
              <a:solidFill>
                <a:srgbClr val="7F7F7F"/>
              </a:solidFill>
              <a:latin typeface="Meiryo"/>
              <a:ea typeface="Meiryo"/>
              <a:cs typeface="Meiryo"/>
              <a:sym typeface="Meiryo"/>
            </a:endParaRPr>
          </a:p>
        </p:txBody>
      </p:sp>
      <p:sp>
        <p:nvSpPr>
          <p:cNvPr id="460" name="Google Shape;460;p23"/>
          <p:cNvSpPr/>
          <p:nvPr/>
        </p:nvSpPr>
        <p:spPr>
          <a:xfrm>
            <a:off x="499573" y="3634420"/>
            <a:ext cx="612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ご予算</a:t>
            </a:r>
            <a:endParaRPr sz="1000" b="0" i="0" u="none" strike="noStrike" cap="none">
              <a:solidFill>
                <a:schemeClr val="lt1"/>
              </a:solidFill>
              <a:latin typeface="Meiryo"/>
              <a:ea typeface="Meiryo"/>
              <a:cs typeface="Meiryo"/>
              <a:sym typeface="Meiryo"/>
            </a:endParaRPr>
          </a:p>
        </p:txBody>
      </p:sp>
      <p:sp>
        <p:nvSpPr>
          <p:cNvPr id="461" name="Google Shape;461;p23"/>
          <p:cNvSpPr txBox="1"/>
          <p:nvPr/>
        </p:nvSpPr>
        <p:spPr>
          <a:xfrm>
            <a:off x="1653469" y="3906665"/>
            <a:ext cx="4382963" cy="310811"/>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0" i="0" u="none" strike="noStrike" cap="none">
                <a:solidFill>
                  <a:srgbClr val="7F7F7F"/>
                </a:solidFill>
                <a:latin typeface="Meiryo"/>
                <a:ea typeface="Meiryo"/>
                <a:cs typeface="Meiryo"/>
                <a:sym typeface="Meiryo"/>
              </a:rPr>
              <a:t>自院の特徴を再認識することで、今後の方向性を具体的に考えることができた。</a:t>
            </a:r>
            <a:endParaRPr sz="1600" b="0" i="0" u="none" strike="noStrike" cap="none">
              <a:solidFill>
                <a:srgbClr val="7F7F7F"/>
              </a:solidFill>
              <a:latin typeface="Meiryo"/>
              <a:ea typeface="Meiryo"/>
              <a:cs typeface="Meiryo"/>
              <a:sym typeface="Meiryo"/>
            </a:endParaRPr>
          </a:p>
        </p:txBody>
      </p:sp>
      <p:sp>
        <p:nvSpPr>
          <p:cNvPr id="462" name="Google Shape;462;p23"/>
          <p:cNvSpPr/>
          <p:nvPr/>
        </p:nvSpPr>
        <p:spPr>
          <a:xfrm>
            <a:off x="494590" y="3925019"/>
            <a:ext cx="113421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ケーススタディ</a:t>
            </a:r>
            <a:endParaRPr sz="1000" b="0" i="0" u="none" strike="noStrike" cap="none">
              <a:solidFill>
                <a:schemeClr val="lt1"/>
              </a:solidFill>
              <a:latin typeface="Meiryo"/>
              <a:ea typeface="Meiryo"/>
              <a:cs typeface="Meiryo"/>
              <a:sym typeface="Meiryo"/>
            </a:endParaRPr>
          </a:p>
        </p:txBody>
      </p:sp>
      <p:graphicFrame>
        <p:nvGraphicFramePr>
          <p:cNvPr id="463" name="Google Shape;463;p23"/>
          <p:cNvGraphicFramePr/>
          <p:nvPr/>
        </p:nvGraphicFramePr>
        <p:xfrm>
          <a:off x="606151" y="4206879"/>
          <a:ext cx="5605850" cy="2124630"/>
        </p:xfrm>
        <a:graphic>
          <a:graphicData uri="http://schemas.openxmlformats.org/drawingml/2006/table">
            <a:tbl>
              <a:tblPr>
                <a:noFill/>
                <a:tableStyleId>{B35AD8DF-36D4-45B5-B94E-0A3CF39191EF}</a:tableStyleId>
              </a:tblPr>
              <a:tblGrid>
                <a:gridCol w="648075">
                  <a:extLst>
                    <a:ext uri="{9D8B030D-6E8A-4147-A177-3AD203B41FA5}">
                      <a16:colId xmlns:a16="http://schemas.microsoft.com/office/drawing/2014/main" xmlns="" val="20000"/>
                    </a:ext>
                  </a:extLst>
                </a:gridCol>
                <a:gridCol w="4957775">
                  <a:extLst>
                    <a:ext uri="{9D8B030D-6E8A-4147-A177-3AD203B41FA5}">
                      <a16:colId xmlns:a16="http://schemas.microsoft.com/office/drawing/2014/main" xmlns="" val="20001"/>
                    </a:ext>
                  </a:extLst>
                </a:gridCol>
              </a:tblGrid>
              <a:tr h="58752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課題</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・オペでの売上は上がっているが、利益が出ているのか（投資が回収できているのか）</a:t>
                      </a:r>
                      <a:endParaRPr sz="9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　がわからない。</a:t>
                      </a:r>
                      <a:endParaRPr sz="9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300"/>
                        <a:buFont typeface="Arial"/>
                        <a:buNone/>
                      </a:pPr>
                      <a:endParaRPr sz="3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・自院の経費に関して、何が高いのか、他の診療所は何にどのくらい投資しているのか</a:t>
                      </a:r>
                      <a:endParaRPr sz="9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　基準がなく金額の適性がよく分からない。</a:t>
                      </a:r>
                      <a:endParaRPr sz="9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300"/>
                        <a:buFont typeface="Arial"/>
                        <a:buNone/>
                      </a:pPr>
                      <a:endParaRPr sz="3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・今の診療所での治療に限界を感じている。しかし、次にどうすればいいのか分からない。</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0"/>
                  </a:ext>
                </a:extLst>
              </a:tr>
              <a:tr h="28432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改善策</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・オペで使用している材料が高いことが分かった。</a:t>
                      </a:r>
                      <a:endParaRPr sz="9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300"/>
                        <a:buFont typeface="Arial"/>
                        <a:buNone/>
                      </a:pPr>
                      <a:endParaRPr sz="3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・経費の適正価格を知り、スタッフと一緒に改善に取り組めた。</a:t>
                      </a:r>
                      <a:endParaRPr sz="9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300"/>
                        <a:buFont typeface="Arial"/>
                        <a:buNone/>
                      </a:pPr>
                      <a:endParaRPr sz="3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・分院展開し、診療所のステージを一つ前に進めることができた。</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449900">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結果</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・業者に交渉し、材料の仕入れ価格を見直すことが出来た</a:t>
                      </a:r>
                      <a:endParaRPr sz="9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300"/>
                        <a:buFont typeface="Arial"/>
                        <a:buNone/>
                      </a:pPr>
                      <a:endParaRPr sz="3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・経費野無駄に気付き、スタッフと売上と経費に関して意識のベクトルが一致した。</a:t>
                      </a:r>
                      <a:endParaRPr sz="9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300"/>
                        <a:buFont typeface="Arial"/>
                        <a:buNone/>
                      </a:pPr>
                      <a:endParaRPr sz="3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・現在の診療所でできる治療野の幅を広げ、一層患者様に貢献できる診療所になった。</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bl>
          </a:graphicData>
        </a:graphic>
      </p:graphicFrame>
      <p:sp>
        <p:nvSpPr>
          <p:cNvPr id="464" name="Google Shape;464;p23"/>
          <p:cNvSpPr txBox="1"/>
          <p:nvPr/>
        </p:nvSpPr>
        <p:spPr>
          <a:xfrm>
            <a:off x="1484784" y="6336121"/>
            <a:ext cx="553384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7F7F7F"/>
                </a:solidFill>
                <a:latin typeface="Meiryo"/>
                <a:ea typeface="Meiryo"/>
                <a:cs typeface="Meiryo"/>
                <a:sym typeface="Meiryo"/>
              </a:rPr>
              <a:t>※ 実例をもとにしていますが、内容が特定されないように適宜変更してご紹介しています。</a:t>
            </a:r>
            <a:endParaRPr sz="900" b="0" i="0" u="none" strike="noStrike" cap="none">
              <a:solidFill>
                <a:srgbClr val="7F7F7F"/>
              </a:solidFill>
              <a:latin typeface="Meiryo"/>
              <a:ea typeface="Meiryo"/>
              <a:cs typeface="Meiryo"/>
              <a:sym typeface="Meiryo"/>
            </a:endParaRPr>
          </a:p>
        </p:txBody>
      </p:sp>
      <p:pic>
        <p:nvPicPr>
          <p:cNvPr id="465" name="Google Shape;465;p23"/>
          <p:cNvPicPr preferRelativeResize="0"/>
          <p:nvPr/>
        </p:nvPicPr>
        <p:blipFill rotWithShape="1">
          <a:blip r:embed="rId3">
            <a:alphaModFix/>
          </a:blip>
          <a:srcRect/>
          <a:stretch/>
        </p:blipFill>
        <p:spPr>
          <a:xfrm>
            <a:off x="890660" y="6614813"/>
            <a:ext cx="953405" cy="1102958"/>
          </a:xfrm>
          <a:prstGeom prst="rect">
            <a:avLst/>
          </a:prstGeom>
          <a:noFill/>
          <a:ln>
            <a:noFill/>
          </a:ln>
        </p:spPr>
      </p:pic>
      <p:sp>
        <p:nvSpPr>
          <p:cNvPr id="466" name="Google Shape;466;p23"/>
          <p:cNvSpPr txBox="1"/>
          <p:nvPr/>
        </p:nvSpPr>
        <p:spPr>
          <a:xfrm>
            <a:off x="2216716" y="6599133"/>
            <a:ext cx="387798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眼科診療所の運営にお悩みの方は、</a:t>
            </a:r>
            <a:endParaRPr sz="1800" b="0" i="0" u="none" strike="noStrike" cap="none">
              <a:solidFill>
                <a:srgbClr val="538CD5"/>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お気軽にお問合せください。</a:t>
            </a:r>
            <a:endParaRPr sz="1800" b="0" i="0" u="none" strike="noStrike" cap="none">
              <a:solidFill>
                <a:srgbClr val="538CD5"/>
              </a:solidFill>
              <a:latin typeface="Meiryo"/>
              <a:ea typeface="Meiryo"/>
              <a:cs typeface="Meiryo"/>
              <a:sym typeface="Meiryo"/>
            </a:endParaRPr>
          </a:p>
        </p:txBody>
      </p:sp>
      <p:sp>
        <p:nvSpPr>
          <p:cNvPr id="467" name="Google Shape;467;p23"/>
          <p:cNvSpPr txBox="1"/>
          <p:nvPr/>
        </p:nvSpPr>
        <p:spPr>
          <a:xfrm>
            <a:off x="2968295" y="7144046"/>
            <a:ext cx="3169757" cy="33470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日本経営グループ　日本経営ウィル 税理士法人</a:t>
            </a:r>
            <a:endParaRPr sz="1200" b="0" i="0" u="none" strike="noStrike" cap="none">
              <a:solidFill>
                <a:srgbClr val="538CD5"/>
              </a:solidFill>
              <a:latin typeface="Meiryo"/>
              <a:ea typeface="Meiryo"/>
              <a:cs typeface="Meiryo"/>
              <a:sym typeface="Meiryo"/>
            </a:endParaRPr>
          </a:p>
        </p:txBody>
      </p:sp>
      <p:sp>
        <p:nvSpPr>
          <p:cNvPr id="468" name="Google Shape;468;p23"/>
          <p:cNvSpPr/>
          <p:nvPr/>
        </p:nvSpPr>
        <p:spPr>
          <a:xfrm>
            <a:off x="732552" y="6548057"/>
            <a:ext cx="5605852" cy="2493137"/>
          </a:xfrm>
          <a:prstGeom prst="rect">
            <a:avLst/>
          </a:prstGeom>
          <a:noFill/>
          <a:ln w="28575"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9" name="Google Shape;469;p23"/>
          <p:cNvSpPr txBox="1"/>
          <p:nvPr/>
        </p:nvSpPr>
        <p:spPr>
          <a:xfrm>
            <a:off x="4653136" y="276609"/>
            <a:ext cx="1601274" cy="262943"/>
          </a:xfrm>
          <a:prstGeom prst="rect">
            <a:avLst/>
          </a:prstGeom>
          <a:solidFill>
            <a:srgbClr val="93B3D7"/>
          </a:solidFill>
          <a:ln>
            <a:noFill/>
          </a:ln>
        </p:spPr>
        <p:txBody>
          <a:bodyPr spcFirstLastPara="1" wrap="square" lIns="91425" tIns="72000" rIns="91425" bIns="360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診療所の経営支援</a:t>
            </a:r>
            <a:endParaRPr sz="1000" b="0" i="0" u="none" strike="noStrike" cap="none">
              <a:solidFill>
                <a:schemeClr val="lt1"/>
              </a:solidFill>
              <a:latin typeface="Meiryo"/>
              <a:ea typeface="Meiryo"/>
              <a:cs typeface="Meiryo"/>
              <a:sym typeface="Meiryo"/>
            </a:endParaRPr>
          </a:p>
        </p:txBody>
      </p:sp>
      <p:sp>
        <p:nvSpPr>
          <p:cNvPr id="470" name="Google Shape;470;p23"/>
          <p:cNvSpPr/>
          <p:nvPr/>
        </p:nvSpPr>
        <p:spPr>
          <a:xfrm>
            <a:off x="2235780" y="7176309"/>
            <a:ext cx="652598" cy="270183"/>
          </a:xfrm>
          <a:prstGeom prst="roundRect">
            <a:avLst>
              <a:gd name="adj" fmla="val 16667"/>
            </a:avLst>
          </a:prstGeom>
          <a:solidFill>
            <a:schemeClr val="dk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連絡先</a:t>
            </a:r>
            <a:endParaRPr sz="1000" b="0" i="0" u="none" strike="noStrike" cap="none">
              <a:solidFill>
                <a:schemeClr val="lt1"/>
              </a:solidFill>
              <a:latin typeface="Meiryo"/>
              <a:ea typeface="Meiryo"/>
              <a:cs typeface="Meiryo"/>
              <a:sym typeface="Meiryo"/>
            </a:endParaRPr>
          </a:p>
        </p:txBody>
      </p:sp>
      <p:sp>
        <p:nvSpPr>
          <p:cNvPr id="471" name="Google Shape;471;p23"/>
          <p:cNvSpPr txBox="1"/>
          <p:nvPr/>
        </p:nvSpPr>
        <p:spPr>
          <a:xfrm>
            <a:off x="2042590" y="7403006"/>
            <a:ext cx="4175380" cy="170812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［大阪本社］   〒561-8510　大阪府豊中市寺内2-13-3　</a:t>
            </a:r>
            <a:endParaRPr sz="1050" b="0" i="0" u="none" strike="noStrike" cap="none" dirty="0">
              <a:solidFill>
                <a:srgbClr val="538CD5"/>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a:t>
            </a:r>
            <a:r>
              <a:rPr lang="ja-JP" sz="1400" b="0" i="0" u="none" strike="noStrike" cap="none" dirty="0">
                <a:solidFill>
                  <a:srgbClr val="538CD5"/>
                </a:solidFill>
                <a:latin typeface="Meiryo"/>
                <a:ea typeface="Meiryo"/>
                <a:cs typeface="Meiryo"/>
                <a:sym typeface="Meiryo"/>
              </a:rPr>
              <a:t>06-6868-1351</a:t>
            </a:r>
            <a:r>
              <a:rPr lang="ja-JP" sz="1050" b="0" i="0" u="none" strike="noStrike" cap="none" dirty="0">
                <a:solidFill>
                  <a:srgbClr val="538CD5"/>
                </a:solidFill>
                <a:latin typeface="Meiryo"/>
                <a:ea typeface="Meiryo"/>
                <a:cs typeface="Meiryo"/>
                <a:sym typeface="Meiryo"/>
              </a:rPr>
              <a:t>（担当：</a:t>
            </a:r>
            <a:r>
              <a:rPr lang="ja-JP" altLang="en-US" sz="1050" dirty="0">
                <a:solidFill>
                  <a:srgbClr val="538CD5"/>
                </a:solidFill>
                <a:latin typeface="Meiryo"/>
                <a:ea typeface="Meiryo"/>
                <a:cs typeface="Meiryo"/>
                <a:sym typeface="Meiryo"/>
              </a:rPr>
              <a:t>八百</a:t>
            </a:r>
            <a:r>
              <a:rPr lang="ja-JP" sz="1050" b="0" i="0" u="none" strike="noStrike" cap="none" dirty="0">
                <a:solidFill>
                  <a:srgbClr val="538CD5"/>
                </a:solidFill>
                <a:latin typeface="Meiryo"/>
                <a:ea typeface="Meiryo"/>
                <a:cs typeface="Meiryo"/>
                <a:sym typeface="Meiryo"/>
              </a:rPr>
              <a:t>）</a:t>
            </a:r>
            <a:endParaRPr sz="1050" b="0" i="0" u="none" strike="noStrike" cap="none" dirty="0">
              <a:solidFill>
                <a:srgbClr val="538CD5"/>
              </a:solidFill>
              <a:latin typeface="Meiryo"/>
              <a:ea typeface="Meiryo"/>
              <a:cs typeface="Meiryo"/>
              <a:sym typeface="Meiryo"/>
            </a:endParaRPr>
          </a:p>
          <a:p>
            <a:pPr marL="0" marR="0" lvl="0" indent="0" algn="l"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［東京事務所］〒140-0002　東京都品川区東品川2-2-20</a:t>
            </a:r>
            <a:endParaRPr dirty="0"/>
          </a:p>
          <a:p>
            <a:pPr marL="0" marR="0" lvl="0" indent="0" algn="l" rtl="0">
              <a:lnSpc>
                <a:spcPct val="150000"/>
              </a:lnSpc>
              <a:spcBef>
                <a:spcPts val="0"/>
              </a:spcBef>
              <a:spcAft>
                <a:spcPts val="0"/>
              </a:spcAft>
              <a:buNone/>
            </a:pPr>
            <a:r>
              <a:rPr lang="ja-JP" sz="1050" b="0" i="0" u="none" strike="noStrike" cap="none" dirty="0">
                <a:solidFill>
                  <a:srgbClr val="538CD5"/>
                </a:solidFill>
                <a:latin typeface="Meiryo"/>
                <a:ea typeface="Meiryo"/>
                <a:cs typeface="Meiryo"/>
                <a:sym typeface="Meiryo"/>
              </a:rPr>
              <a:t>　　　　　　　　　　　　　　天王洲オーシャンスクエア22F</a:t>
            </a:r>
            <a:endParaRPr dirty="0"/>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a:t>
            </a:r>
            <a:r>
              <a:rPr lang="ja-JP" sz="1400" b="0" i="0" u="none" strike="noStrike" cap="none" dirty="0">
                <a:solidFill>
                  <a:srgbClr val="538CD5"/>
                </a:solidFill>
                <a:latin typeface="Meiryo"/>
                <a:ea typeface="Meiryo"/>
                <a:cs typeface="Meiryo"/>
                <a:sym typeface="Meiryo"/>
              </a:rPr>
              <a:t>03-5781-0760</a:t>
            </a:r>
            <a:r>
              <a:rPr lang="ja-JP" sz="1050" b="0" i="0" u="none" strike="noStrike" cap="none" dirty="0">
                <a:solidFill>
                  <a:srgbClr val="538CD5"/>
                </a:solidFill>
                <a:latin typeface="Meiryo"/>
                <a:ea typeface="Meiryo"/>
                <a:cs typeface="Meiryo"/>
                <a:sym typeface="Meiryo"/>
              </a:rPr>
              <a:t>（担当：三浦）</a:t>
            </a:r>
            <a:endParaRPr sz="1050" b="0" i="0" u="none" strike="noStrike" cap="none" dirty="0">
              <a:solidFill>
                <a:srgbClr val="000000"/>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（平日9:00～17:30）</a:t>
            </a:r>
            <a:endParaRPr sz="1050" b="0" i="0" u="none" strike="noStrike" cap="none" dirty="0">
              <a:solidFill>
                <a:srgbClr val="538CD5"/>
              </a:solidFill>
              <a:latin typeface="Meiryo"/>
              <a:ea typeface="Meiryo"/>
              <a:cs typeface="Meiryo"/>
              <a:sym typeface="Meiryo"/>
            </a:endParaRPr>
          </a:p>
        </p:txBody>
      </p:sp>
    </p:spTree>
  </p:cSld>
  <p:clrMapOvr>
    <a:masterClrMapping/>
  </p:clrMapOvr>
  <p:transition spd="slow">
    <p:push/>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24"/>
          <p:cNvSpPr/>
          <p:nvPr/>
        </p:nvSpPr>
        <p:spPr>
          <a:xfrm>
            <a:off x="4931643" y="7200272"/>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478" name="Google Shape;478;p24"/>
          <p:cNvSpPr/>
          <p:nvPr/>
        </p:nvSpPr>
        <p:spPr>
          <a:xfrm>
            <a:off x="4869160" y="7137789"/>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479" name="Google Shape;479;p24"/>
          <p:cNvSpPr/>
          <p:nvPr/>
        </p:nvSpPr>
        <p:spPr>
          <a:xfrm>
            <a:off x="4797152" y="7065781"/>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480" name="Google Shape;480;p24"/>
          <p:cNvSpPr txBox="1"/>
          <p:nvPr/>
        </p:nvSpPr>
        <p:spPr>
          <a:xfrm>
            <a:off x="513664" y="873500"/>
            <a:ext cx="5904740" cy="536212"/>
          </a:xfrm>
          <a:prstGeom prst="rect">
            <a:avLst/>
          </a:prstGeom>
          <a:noFill/>
          <a:ln>
            <a:noFill/>
          </a:ln>
        </p:spPr>
        <p:txBody>
          <a:bodyPr spcFirstLastPara="1" wrap="square" lIns="0" tIns="52150" rIns="0" bIns="5215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1" i="0" u="none" strike="noStrike" cap="none">
                <a:solidFill>
                  <a:srgbClr val="366092"/>
                </a:solidFill>
                <a:latin typeface="Meiryo"/>
                <a:ea typeface="Meiryo"/>
                <a:cs typeface="Meiryo"/>
                <a:sym typeface="Meiryo"/>
              </a:rPr>
              <a:t>歯科の経営改善 </a:t>
            </a:r>
            <a:r>
              <a:rPr lang="ja-JP" sz="2000" b="1" i="0" u="none" strike="noStrike" cap="none">
                <a:solidFill>
                  <a:srgbClr val="366092"/>
                </a:solidFill>
                <a:latin typeface="Meiryo"/>
                <a:ea typeface="Meiryo"/>
                <a:cs typeface="Meiryo"/>
                <a:sym typeface="Meiryo"/>
              </a:rPr>
              <a:t>をサポート</a:t>
            </a:r>
            <a:endParaRPr sz="2000" b="1" i="0" u="none" strike="noStrike" cap="none">
              <a:solidFill>
                <a:srgbClr val="366092"/>
              </a:solidFill>
              <a:latin typeface="Meiryo"/>
              <a:ea typeface="Meiryo"/>
              <a:cs typeface="Meiryo"/>
              <a:sym typeface="Meiryo"/>
            </a:endParaRPr>
          </a:p>
        </p:txBody>
      </p:sp>
      <p:sp>
        <p:nvSpPr>
          <p:cNvPr id="481" name="Google Shape;481;p24"/>
          <p:cNvSpPr txBox="1"/>
          <p:nvPr/>
        </p:nvSpPr>
        <p:spPr>
          <a:xfrm>
            <a:off x="489554" y="2264802"/>
            <a:ext cx="5742722" cy="2319240"/>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５つの経営ステップ</a:t>
            </a:r>
            <a:endParaRPr sz="12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50"/>
              <a:buFont typeface="Noto Sans Symbols"/>
              <a:buChar char="✔"/>
            </a:pPr>
            <a:r>
              <a:rPr lang="ja-JP" sz="1050" b="0" i="0" u="none" strike="noStrike" cap="none">
                <a:solidFill>
                  <a:srgbClr val="7F7F7F"/>
                </a:solidFill>
                <a:latin typeface="Meiryo"/>
                <a:ea typeface="Meiryo"/>
                <a:cs typeface="Meiryo"/>
                <a:sym typeface="Meiryo"/>
              </a:rPr>
              <a:t>経営理念の策定：医院経営の方針や考え方をスタッフ全員で共有する。</a:t>
            </a:r>
            <a:endParaRPr sz="105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50"/>
              <a:buFont typeface="Noto Sans Symbols"/>
              <a:buChar char="✔"/>
            </a:pPr>
            <a:r>
              <a:rPr lang="ja-JP" sz="1050" b="0" i="0" u="none" strike="noStrike" cap="none">
                <a:solidFill>
                  <a:srgbClr val="7F7F7F"/>
                </a:solidFill>
                <a:latin typeface="Meiryo"/>
                <a:ea typeface="Meiryo"/>
                <a:cs typeface="Meiryo"/>
                <a:sym typeface="Meiryo"/>
              </a:rPr>
              <a:t>ホスピタリティ向上：医院の運営体制の強化によって患者満足度を向上させる。</a:t>
            </a:r>
            <a:endParaRPr sz="105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50"/>
              <a:buFont typeface="Noto Sans Symbols"/>
              <a:buChar char="✔"/>
            </a:pPr>
            <a:r>
              <a:rPr lang="ja-JP" sz="1050" b="0" i="0" u="none" strike="noStrike" cap="none">
                <a:solidFill>
                  <a:srgbClr val="7F7F7F"/>
                </a:solidFill>
                <a:latin typeface="Meiryo"/>
                <a:ea typeface="Meiryo"/>
                <a:cs typeface="Meiryo"/>
                <a:sym typeface="Meiryo"/>
              </a:rPr>
              <a:t>診療効率向上：患者さんの待ち時間を減らし、増患に向けた診療体制の構築を行う。</a:t>
            </a:r>
            <a:endParaRPr sz="105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50"/>
              <a:buFont typeface="Noto Sans Symbols"/>
              <a:buChar char="✔"/>
            </a:pPr>
            <a:r>
              <a:rPr lang="ja-JP" sz="1050" b="0" i="0" u="none" strike="noStrike" cap="none">
                <a:solidFill>
                  <a:srgbClr val="7F7F7F"/>
                </a:solidFill>
                <a:latin typeface="Meiryo"/>
                <a:ea typeface="Meiryo"/>
                <a:cs typeface="Meiryo"/>
                <a:sym typeface="Meiryo"/>
              </a:rPr>
              <a:t>増患マーケティング：新患だけでなく、延患者数を増加させ収益を向上させる。</a:t>
            </a:r>
            <a:endParaRPr sz="105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50"/>
              <a:buFont typeface="Noto Sans Symbols"/>
              <a:buChar char="✔"/>
            </a:pPr>
            <a:r>
              <a:rPr lang="ja-JP" sz="1050" b="0" i="0" u="none" strike="noStrike" cap="none">
                <a:solidFill>
                  <a:srgbClr val="7F7F7F"/>
                </a:solidFill>
                <a:latin typeface="Meiryo"/>
                <a:ea typeface="Meiryo"/>
                <a:cs typeface="Meiryo"/>
                <a:sym typeface="Meiryo"/>
              </a:rPr>
              <a:t>自費率向上：患者さんに適切な治療内容の説明を行い、自費診療件数を増加させる。</a:t>
            </a:r>
            <a:endParaRPr sz="1050" b="0" i="0" u="none" strike="noStrike" cap="none">
              <a:solidFill>
                <a:srgbClr val="7F7F7F"/>
              </a:solidFill>
              <a:latin typeface="Meiryo"/>
              <a:ea typeface="Meiryo"/>
              <a:cs typeface="Meiryo"/>
              <a:sym typeface="Meiryo"/>
            </a:endParaRPr>
          </a:p>
          <a:p>
            <a:pPr marL="0" marR="0" lvl="0" indent="0" algn="l" rtl="0">
              <a:lnSpc>
                <a:spcPct val="120000"/>
              </a:lnSpc>
              <a:spcBef>
                <a:spcPts val="30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「歯科医院経営」についての私たちの考え方</a:t>
            </a:r>
            <a:endParaRPr sz="1200" b="1" i="0" u="none" strike="noStrike" cap="none">
              <a:solidFill>
                <a:srgbClr val="538CD5"/>
              </a:solidFill>
              <a:latin typeface="Meiryo"/>
              <a:ea typeface="Meiryo"/>
              <a:cs typeface="Meiryo"/>
              <a:sym typeface="Meiryo"/>
            </a:endParaRPr>
          </a:p>
          <a:p>
            <a:pPr marL="0" marR="0" lvl="0" indent="0" algn="l" rtl="0">
              <a:lnSpc>
                <a:spcPct val="120000"/>
              </a:lnSpc>
              <a:spcBef>
                <a:spcPts val="300"/>
              </a:spcBef>
              <a:spcAft>
                <a:spcPts val="0"/>
              </a:spcAft>
              <a:buClr>
                <a:srgbClr val="7F7F7F"/>
              </a:buClr>
              <a:buSzPts val="1200"/>
              <a:buFont typeface="Arial"/>
              <a:buNone/>
            </a:pPr>
            <a:r>
              <a:rPr lang="ja-JP" sz="1200" b="1" i="0" u="none" strike="noStrike" cap="none">
                <a:solidFill>
                  <a:srgbClr val="7F7F7F"/>
                </a:solidFill>
                <a:latin typeface="Meiryo"/>
                <a:ea typeface="Meiryo"/>
                <a:cs typeface="Meiryo"/>
                <a:sym typeface="Meiryo"/>
              </a:rPr>
              <a:t>　健全な歯科医院経営の目的は、医院に関わる全ての方が幸せになることです。　</a:t>
            </a:r>
            <a:endParaRPr sz="1200" b="1" i="0" u="none" strike="noStrike" cap="none">
              <a:solidFill>
                <a:srgbClr val="7F7F7F"/>
              </a:solidFill>
              <a:latin typeface="Meiryo"/>
              <a:ea typeface="Meiryo"/>
              <a:cs typeface="Meiryo"/>
              <a:sym typeface="Meiryo"/>
            </a:endParaRPr>
          </a:p>
          <a:p>
            <a:pPr marL="0" marR="0" lvl="0" indent="0" algn="l" rtl="0">
              <a:lnSpc>
                <a:spcPct val="120000"/>
              </a:lnSpc>
              <a:spcBef>
                <a:spcPts val="300"/>
              </a:spcBef>
              <a:spcAft>
                <a:spcPts val="0"/>
              </a:spcAft>
              <a:buClr>
                <a:srgbClr val="7F7F7F"/>
              </a:buClr>
              <a:buSzPts val="1200"/>
              <a:buFont typeface="Arial"/>
              <a:buNone/>
            </a:pPr>
            <a:r>
              <a:rPr lang="ja-JP" sz="1200" b="1" i="0" u="none" strike="noStrike" cap="none">
                <a:solidFill>
                  <a:srgbClr val="7F7F7F"/>
                </a:solidFill>
                <a:latin typeface="Meiryo"/>
                <a:ea typeface="Meiryo"/>
                <a:cs typeface="Meiryo"/>
                <a:sym typeface="Meiryo"/>
              </a:rPr>
              <a:t>　それらの目的を達成するためには、収益（患者さんからの評価）の最大化に</a:t>
            </a:r>
            <a:endParaRPr sz="1200" b="1" i="0" u="none" strike="noStrike" cap="none">
              <a:solidFill>
                <a:srgbClr val="7F7F7F"/>
              </a:solidFill>
              <a:latin typeface="Meiryo"/>
              <a:ea typeface="Meiryo"/>
              <a:cs typeface="Meiryo"/>
              <a:sym typeface="Meiryo"/>
            </a:endParaRPr>
          </a:p>
          <a:p>
            <a:pPr marL="0" marR="0" lvl="0" indent="0" algn="l" rtl="0">
              <a:lnSpc>
                <a:spcPct val="120000"/>
              </a:lnSpc>
              <a:spcBef>
                <a:spcPts val="300"/>
              </a:spcBef>
              <a:spcAft>
                <a:spcPts val="0"/>
              </a:spcAft>
              <a:buClr>
                <a:srgbClr val="7F7F7F"/>
              </a:buClr>
              <a:buSzPts val="1200"/>
              <a:buFont typeface="Arial"/>
              <a:buNone/>
            </a:pPr>
            <a:r>
              <a:rPr lang="ja-JP" sz="1200" b="1" i="0" u="none" strike="noStrike" cap="none">
                <a:solidFill>
                  <a:srgbClr val="7F7F7F"/>
                </a:solidFill>
                <a:latin typeface="Meiryo"/>
                <a:ea typeface="Meiryo"/>
                <a:cs typeface="Meiryo"/>
                <a:sym typeface="Meiryo"/>
              </a:rPr>
              <a:t>　取り組む必要があります。</a:t>
            </a:r>
            <a:endParaRPr sz="1200" b="1" i="0" u="none" strike="noStrike" cap="none">
              <a:solidFill>
                <a:srgbClr val="7F7F7F"/>
              </a:solidFill>
              <a:latin typeface="Meiryo"/>
              <a:ea typeface="Meiryo"/>
              <a:cs typeface="Meiryo"/>
              <a:sym typeface="Meiryo"/>
            </a:endParaRPr>
          </a:p>
          <a:p>
            <a:pPr marL="0" marR="0" lvl="0" indent="0" algn="l" rtl="0">
              <a:lnSpc>
                <a:spcPct val="120000"/>
              </a:lnSpc>
              <a:spcBef>
                <a:spcPts val="300"/>
              </a:spcBef>
              <a:spcAft>
                <a:spcPts val="0"/>
              </a:spcAft>
              <a:buClr>
                <a:srgbClr val="7F7F7F"/>
              </a:buClr>
              <a:buSzPts val="1200"/>
              <a:buFont typeface="Arial"/>
              <a:buNone/>
            </a:pPr>
            <a:r>
              <a:rPr lang="ja-JP" sz="1200" b="1" i="0" u="none" strike="noStrike" cap="none">
                <a:solidFill>
                  <a:srgbClr val="7F7F7F"/>
                </a:solidFill>
                <a:latin typeface="Meiryo"/>
                <a:ea typeface="Meiryo"/>
                <a:cs typeface="Meiryo"/>
                <a:sym typeface="Meiryo"/>
              </a:rPr>
              <a:t>　</a:t>
            </a:r>
            <a:endParaRPr sz="1200" b="1" i="0" u="none" strike="noStrike" cap="none">
              <a:solidFill>
                <a:srgbClr val="538CD5"/>
              </a:solidFill>
              <a:latin typeface="Meiryo"/>
              <a:ea typeface="Meiryo"/>
              <a:cs typeface="Meiryo"/>
              <a:sym typeface="Meiryo"/>
            </a:endParaRPr>
          </a:p>
        </p:txBody>
      </p:sp>
      <p:sp>
        <p:nvSpPr>
          <p:cNvPr id="482" name="Google Shape;482;p24"/>
          <p:cNvSpPr/>
          <p:nvPr/>
        </p:nvSpPr>
        <p:spPr>
          <a:xfrm>
            <a:off x="494590" y="7020272"/>
            <a:ext cx="1764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私たちのお役立ちポイント</a:t>
            </a:r>
            <a:endParaRPr sz="1000" b="0" i="0" u="none" strike="noStrike" cap="none">
              <a:solidFill>
                <a:schemeClr val="lt1"/>
              </a:solidFill>
              <a:latin typeface="Meiryo"/>
              <a:ea typeface="Meiryo"/>
              <a:cs typeface="Meiryo"/>
              <a:sym typeface="Meiryo"/>
            </a:endParaRPr>
          </a:p>
        </p:txBody>
      </p:sp>
      <p:sp>
        <p:nvSpPr>
          <p:cNvPr id="483" name="Google Shape;483;p24"/>
          <p:cNvSpPr/>
          <p:nvPr/>
        </p:nvSpPr>
        <p:spPr>
          <a:xfrm>
            <a:off x="491464" y="1565145"/>
            <a:ext cx="5832153" cy="453743"/>
          </a:xfrm>
          <a:prstGeom prst="roundRect">
            <a:avLst>
              <a:gd name="adj" fmla="val 16667"/>
            </a:avLst>
          </a:prstGeom>
          <a:solidFill>
            <a:srgbClr val="EFEFEF"/>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595959"/>
                </a:solidFill>
                <a:latin typeface="Meiryo"/>
                <a:ea typeface="Meiryo"/>
                <a:cs typeface="Meiryo"/>
                <a:sym typeface="Meiryo"/>
              </a:rPr>
              <a:t>　優良な歯科医院は、高い診療レベルと高い経営レベルを兼ね備えていらっしゃいます。</a:t>
            </a:r>
            <a:endParaRPr sz="1000" b="0" i="0" u="none" strike="noStrike" cap="none">
              <a:solidFill>
                <a:srgbClr val="595959"/>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595959"/>
                </a:solidFill>
                <a:latin typeface="Meiryo"/>
                <a:ea typeface="Meiryo"/>
                <a:cs typeface="Meiryo"/>
                <a:sym typeface="Meiryo"/>
              </a:rPr>
              <a:t>　私たちは、高い経営レベルを実現するため、５つのステップに基づいた経営支援を行います。</a:t>
            </a:r>
            <a:endParaRPr sz="1000" b="0" i="0" u="none" strike="noStrike" cap="none">
              <a:solidFill>
                <a:srgbClr val="595959"/>
              </a:solidFill>
              <a:latin typeface="Meiryo"/>
              <a:ea typeface="Meiryo"/>
              <a:cs typeface="Meiryo"/>
              <a:sym typeface="Meiryo"/>
            </a:endParaRPr>
          </a:p>
        </p:txBody>
      </p:sp>
      <p:pic>
        <p:nvPicPr>
          <p:cNvPr id="484" name="Google Shape;484;p24"/>
          <p:cNvPicPr preferRelativeResize="0"/>
          <p:nvPr/>
        </p:nvPicPr>
        <p:blipFill rotWithShape="1">
          <a:blip r:embed="rId3">
            <a:alphaModFix/>
          </a:blip>
          <a:srcRect/>
          <a:stretch/>
        </p:blipFill>
        <p:spPr>
          <a:xfrm>
            <a:off x="620688" y="7488799"/>
            <a:ext cx="1088863" cy="1259665"/>
          </a:xfrm>
          <a:prstGeom prst="rect">
            <a:avLst/>
          </a:prstGeom>
          <a:noFill/>
          <a:ln>
            <a:noFill/>
          </a:ln>
        </p:spPr>
      </p:pic>
      <p:sp>
        <p:nvSpPr>
          <p:cNvPr id="485" name="Google Shape;485;p24"/>
          <p:cNvSpPr/>
          <p:nvPr/>
        </p:nvSpPr>
        <p:spPr>
          <a:xfrm rot="10800000">
            <a:off x="1700808" y="7974615"/>
            <a:ext cx="360040" cy="144016"/>
          </a:xfrm>
          <a:prstGeom prst="rtTriangle">
            <a:avLst/>
          </a:prstGeom>
          <a:solidFill>
            <a:srgbClr val="EFEFE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6" name="Google Shape;486;p24"/>
          <p:cNvSpPr/>
          <p:nvPr/>
        </p:nvSpPr>
        <p:spPr>
          <a:xfrm>
            <a:off x="615653" y="4796852"/>
            <a:ext cx="5616624" cy="1983447"/>
          </a:xfrm>
          <a:prstGeom prst="rect">
            <a:avLst/>
          </a:prstGeom>
          <a:solidFill>
            <a:srgbClr val="DAE5F1"/>
          </a:solidFill>
          <a:ln>
            <a:noFill/>
          </a:ln>
        </p:spPr>
        <p:txBody>
          <a:bodyPr spcFirstLastPara="1" wrap="square" lIns="91425" tIns="45700" rIns="91425" bIns="45700" anchor="ctr" anchorCtr="0">
            <a:noAutofit/>
          </a:bodyPr>
          <a:lstStyle/>
          <a:p>
            <a:pPr marL="171450" marR="0" lvl="0" indent="-171450" algn="l" rtl="0">
              <a:lnSpc>
                <a:spcPct val="120000"/>
              </a:lnSpc>
              <a:spcBef>
                <a:spcPts val="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院長先生だけが得をする様な運営は、良い歯科医院経営が出来ているとは考えません。</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目先の売上だけを求める歯科医院は、良い歯科医院経営が出来ているとは考えません。</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一つひとつの結果に計画・根拠の裏づけがない経営は良い歯科医院経営と考えません。</a:t>
            </a: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300"/>
              </a:spcBef>
              <a:spcAft>
                <a:spcPts val="0"/>
              </a:spcAft>
              <a:buClr>
                <a:srgbClr val="000000"/>
              </a:buClr>
              <a:buSzPts val="1100"/>
              <a:buFont typeface="Arial"/>
              <a:buNone/>
            </a:pPr>
            <a:r>
              <a:rPr lang="ja-JP" sz="1100" b="1" i="0" u="sng" strike="noStrike" cap="none">
                <a:solidFill>
                  <a:srgbClr val="7F7F7F"/>
                </a:solidFill>
                <a:latin typeface="Meiryo"/>
                <a:ea typeface="Meiryo"/>
                <a:cs typeface="Meiryo"/>
                <a:sym typeface="Meiryo"/>
              </a:rPr>
              <a:t>高い診療レベルと高い経営レベル</a:t>
            </a:r>
            <a:endParaRPr sz="1100" b="1" i="0" u="sng" strike="noStrike" cap="none">
              <a:solidFill>
                <a:srgbClr val="7F7F7F"/>
              </a:solidFill>
              <a:latin typeface="Meiryo"/>
              <a:ea typeface="Meiryo"/>
              <a:cs typeface="Meiryo"/>
              <a:sym typeface="Meiryo"/>
            </a:endParaRPr>
          </a:p>
          <a:p>
            <a:pPr marL="0" marR="0" lvl="0" indent="0" algn="l" rtl="0">
              <a:lnSpc>
                <a:spcPct val="120000"/>
              </a:lnSpc>
              <a:spcBef>
                <a:spcPts val="300"/>
              </a:spcBef>
              <a:spcAft>
                <a:spcPts val="0"/>
              </a:spcAft>
              <a:buClr>
                <a:srgbClr val="000000"/>
              </a:buClr>
              <a:buSzPts val="1100"/>
              <a:buFont typeface="Arial"/>
              <a:buNone/>
            </a:pPr>
            <a:r>
              <a:rPr lang="ja-JP" sz="1100" b="1" i="0" u="sng" strike="noStrike" cap="none">
                <a:solidFill>
                  <a:srgbClr val="7F7F7F"/>
                </a:solidFill>
                <a:latin typeface="Meiryo"/>
                <a:ea typeface="Meiryo"/>
                <a:cs typeface="Meiryo"/>
                <a:sym typeface="Meiryo"/>
              </a:rPr>
              <a:t>これら２点のバランスを兼ね備えた医院を、私たちは良い歯科医院と考えています。</a:t>
            </a:r>
            <a:endParaRPr sz="1100" b="1" i="0" u="sng"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1" i="0" u="none" strike="noStrike" cap="none">
                <a:solidFill>
                  <a:srgbClr val="7F7F7F"/>
                </a:solidFill>
                <a:latin typeface="Meiryo"/>
                <a:ea typeface="Meiryo"/>
                <a:cs typeface="Meiryo"/>
                <a:sym typeface="Meiryo"/>
              </a:rPr>
              <a:t>「高い診療レベル」</a:t>
            </a:r>
            <a:r>
              <a:rPr lang="ja-JP" sz="1000" b="0" i="0" u="none" strike="noStrike" cap="none">
                <a:solidFill>
                  <a:srgbClr val="7F7F7F"/>
                </a:solidFill>
                <a:latin typeface="Meiryo"/>
                <a:ea typeface="Meiryo"/>
                <a:cs typeface="Meiryo"/>
                <a:sym typeface="Meiryo"/>
              </a:rPr>
              <a:t>　</a:t>
            </a:r>
            <a:r>
              <a:rPr lang="ja-JP" sz="1000" b="1" i="0" u="none" strike="noStrike" cap="none">
                <a:solidFill>
                  <a:srgbClr val="7F7F7F"/>
                </a:solidFill>
                <a:latin typeface="Meiryo"/>
                <a:ea typeface="Meiryo"/>
                <a:cs typeface="Meiryo"/>
                <a:sym typeface="Meiryo"/>
              </a:rPr>
              <a:t>⇒適切な処置や診断、最新・高度な治療方法の導入、正確で早い手技</a:t>
            </a:r>
            <a:endParaRPr sz="1000" b="1"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1" i="0" u="none" strike="noStrike" cap="none">
                <a:solidFill>
                  <a:srgbClr val="7F7F7F"/>
                </a:solidFill>
                <a:latin typeface="Meiryo"/>
                <a:ea typeface="Meiryo"/>
                <a:cs typeface="Meiryo"/>
                <a:sym typeface="Meiryo"/>
              </a:rPr>
              <a:t>「高い経営レベル」　⇒高い患者満足度、行き届いたスタッフ教育、継続的な高い医業収益</a:t>
            </a:r>
            <a:endParaRPr sz="1000" b="0" i="0" u="none" strike="noStrike" cap="none">
              <a:solidFill>
                <a:srgbClr val="7F7F7F"/>
              </a:solidFill>
              <a:latin typeface="Meiryo"/>
              <a:ea typeface="Meiryo"/>
              <a:cs typeface="Meiryo"/>
              <a:sym typeface="Meiryo"/>
            </a:endParaRPr>
          </a:p>
        </p:txBody>
      </p:sp>
      <p:sp>
        <p:nvSpPr>
          <p:cNvPr id="487" name="Google Shape;487;p24"/>
          <p:cNvSpPr/>
          <p:nvPr/>
        </p:nvSpPr>
        <p:spPr>
          <a:xfrm>
            <a:off x="2012851" y="7488799"/>
            <a:ext cx="2163254" cy="1315870"/>
          </a:xfrm>
          <a:prstGeom prst="roundRect">
            <a:avLst>
              <a:gd name="adj" fmla="val 8287"/>
            </a:avLst>
          </a:prstGeom>
          <a:solidFill>
            <a:srgbClr val="EFEFEF"/>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歯科医院は高い診療レベル、高い経営レベルのいずれかが突出していても良い歯科医院経営とはなりません。２つをバランス良く成長させ、２つの軸が掛け算のように効果を発揮する仕組みを創る事が、良い歯科医院経営といえるでしょう。</a:t>
            </a:r>
            <a:endParaRPr sz="900" b="0" i="0" u="none" strike="noStrike" cap="none">
              <a:solidFill>
                <a:srgbClr val="595959"/>
              </a:solidFill>
              <a:latin typeface="Meiryo"/>
              <a:ea typeface="Meiryo"/>
              <a:cs typeface="Meiryo"/>
              <a:sym typeface="Meiryo"/>
            </a:endParaRPr>
          </a:p>
        </p:txBody>
      </p:sp>
      <p:sp>
        <p:nvSpPr>
          <p:cNvPr id="488" name="Google Shape;488;p24"/>
          <p:cNvSpPr/>
          <p:nvPr/>
        </p:nvSpPr>
        <p:spPr>
          <a:xfrm>
            <a:off x="4725144" y="6995452"/>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歯科医院</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簡易診断</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（無料）</a:t>
            </a:r>
            <a:endParaRPr sz="900" b="0" i="0" u="none" strike="noStrike" cap="none">
              <a:solidFill>
                <a:schemeClr val="lt1"/>
              </a:solidFill>
              <a:latin typeface="Meiryo"/>
              <a:ea typeface="Meiryo"/>
              <a:cs typeface="Meiryo"/>
              <a:sym typeface="Meiryo"/>
            </a:endParaRPr>
          </a:p>
        </p:txBody>
      </p:sp>
      <p:sp>
        <p:nvSpPr>
          <p:cNvPr id="489" name="Google Shape;489;p24"/>
          <p:cNvSpPr txBox="1"/>
          <p:nvPr/>
        </p:nvSpPr>
        <p:spPr>
          <a:xfrm>
            <a:off x="4643611" y="8382010"/>
            <a:ext cx="1368152"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ja-JP" sz="800" b="0" i="0" u="none" strike="noStrike" cap="none">
                <a:solidFill>
                  <a:srgbClr val="595959"/>
                </a:solidFill>
                <a:latin typeface="Meiryo"/>
                <a:ea typeface="Meiryo"/>
                <a:cs typeface="Meiryo"/>
                <a:sym typeface="Meiryo"/>
              </a:rPr>
              <a:t>課題の抽出を行い、取り組み内容を明確にします。</a:t>
            </a:r>
            <a:endParaRPr sz="800" b="0" i="0" u="none" strike="noStrike" cap="none">
              <a:solidFill>
                <a:srgbClr val="595959"/>
              </a:solidFill>
              <a:latin typeface="Meiryo"/>
              <a:ea typeface="Meiryo"/>
              <a:cs typeface="Meiryo"/>
              <a:sym typeface="Meiryo"/>
            </a:endParaRPr>
          </a:p>
        </p:txBody>
      </p:sp>
      <p:sp>
        <p:nvSpPr>
          <p:cNvPr id="490" name="Google Shape;490;p24"/>
          <p:cNvSpPr/>
          <p:nvPr/>
        </p:nvSpPr>
        <p:spPr>
          <a:xfrm>
            <a:off x="428012" y="467544"/>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chemeClr val="lt1"/>
              </a:solidFill>
              <a:latin typeface="Calibri"/>
              <a:ea typeface="Calibri"/>
              <a:cs typeface="Calibri"/>
              <a:sym typeface="Calibri"/>
            </a:endParaRPr>
          </a:p>
        </p:txBody>
      </p:sp>
      <p:sp>
        <p:nvSpPr>
          <p:cNvPr id="491" name="Google Shape;491;p24"/>
          <p:cNvSpPr txBox="1"/>
          <p:nvPr/>
        </p:nvSpPr>
        <p:spPr>
          <a:xfrm>
            <a:off x="779736" y="475604"/>
            <a:ext cx="2721272" cy="345219"/>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7F7F7F"/>
                </a:solidFill>
                <a:latin typeface="Meiryo"/>
                <a:ea typeface="Meiryo"/>
                <a:cs typeface="Meiryo"/>
                <a:sym typeface="Meiryo"/>
              </a:rPr>
              <a:t>歯科経営改善</a:t>
            </a:r>
            <a:endParaRPr sz="1400" b="1" i="0" u="none" strike="noStrike" cap="none">
              <a:solidFill>
                <a:srgbClr val="7F7F7F"/>
              </a:solidFill>
              <a:latin typeface="Meiryo"/>
              <a:ea typeface="Meiryo"/>
              <a:cs typeface="Meiryo"/>
              <a:sym typeface="Meiryo"/>
            </a:endParaRPr>
          </a:p>
        </p:txBody>
      </p:sp>
    </p:spTree>
  </p:cSld>
  <p:clrMapOvr>
    <a:masterClrMapping/>
  </p:clrMapOvr>
  <p:transition spd="slow">
    <p:push/>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25"/>
          <p:cNvSpPr/>
          <p:nvPr/>
        </p:nvSpPr>
        <p:spPr>
          <a:xfrm>
            <a:off x="494590" y="395536"/>
            <a:ext cx="1548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ご提案サービスの概要</a:t>
            </a:r>
            <a:endParaRPr sz="1000" b="0" i="0" u="none" strike="noStrike" cap="none">
              <a:solidFill>
                <a:schemeClr val="lt1"/>
              </a:solidFill>
              <a:latin typeface="Meiryo"/>
              <a:ea typeface="Meiryo"/>
              <a:cs typeface="Meiryo"/>
              <a:sym typeface="Meiryo"/>
            </a:endParaRPr>
          </a:p>
        </p:txBody>
      </p:sp>
      <p:graphicFrame>
        <p:nvGraphicFramePr>
          <p:cNvPr id="498" name="Google Shape;498;p25"/>
          <p:cNvGraphicFramePr/>
          <p:nvPr/>
        </p:nvGraphicFramePr>
        <p:xfrm>
          <a:off x="620689" y="1540104"/>
          <a:ext cx="5605850" cy="1761390"/>
        </p:xfrm>
        <a:graphic>
          <a:graphicData uri="http://schemas.openxmlformats.org/drawingml/2006/table">
            <a:tbl>
              <a:tblPr>
                <a:noFill/>
                <a:tableStyleId>{B35AD8DF-36D4-45B5-B94E-0A3CF39191EF}</a:tableStyleId>
              </a:tblPr>
              <a:tblGrid>
                <a:gridCol w="1947075">
                  <a:extLst>
                    <a:ext uri="{9D8B030D-6E8A-4147-A177-3AD203B41FA5}">
                      <a16:colId xmlns:a16="http://schemas.microsoft.com/office/drawing/2014/main" xmlns="" val="20000"/>
                    </a:ext>
                  </a:extLst>
                </a:gridCol>
                <a:gridCol w="3658775">
                  <a:extLst>
                    <a:ext uri="{9D8B030D-6E8A-4147-A177-3AD203B41FA5}">
                      <a16:colId xmlns:a16="http://schemas.microsoft.com/office/drawing/2014/main" xmlns="" val="20001"/>
                    </a:ext>
                  </a:extLst>
                </a:gridCol>
              </a:tblGrid>
              <a:tr h="1333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テーマ</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内容</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r h="193900">
                <a:tc>
                  <a:txBody>
                    <a:bodyPr/>
                    <a:lstStyle/>
                    <a:p>
                      <a:pPr marL="0" marR="0" lvl="0" indent="0" algn="ctr" rtl="0">
                        <a:lnSpc>
                          <a:spcPct val="100000"/>
                        </a:lnSpc>
                        <a:spcBef>
                          <a:spcPts val="0"/>
                        </a:spcBef>
                        <a:spcAft>
                          <a:spcPts val="0"/>
                        </a:spcAft>
                        <a:buClr>
                          <a:schemeClr val="dk1"/>
                        </a:buClr>
                        <a:buSzPts val="1050"/>
                        <a:buFont typeface="Meiryo"/>
                        <a:buNone/>
                      </a:pPr>
                      <a:r>
                        <a:rPr lang="ja-JP" sz="1050" b="0" i="0" u="none" strike="noStrike" cap="none">
                          <a:solidFill>
                            <a:schemeClr val="dk1"/>
                          </a:solidFill>
                          <a:latin typeface="Meiryo"/>
                          <a:ea typeface="Meiryo"/>
                          <a:cs typeface="Meiryo"/>
                          <a:sym typeface="Meiryo"/>
                        </a:rPr>
                        <a:t>経営理念の策定</a:t>
                      </a:r>
                      <a:endParaRPr sz="1050" b="0" i="0" u="none" strike="noStrike" cap="none">
                        <a:solidFill>
                          <a:schemeClr val="dk1"/>
                        </a:solidFill>
                        <a:latin typeface="Meiryo"/>
                        <a:ea typeface="Meiryo"/>
                        <a:cs typeface="Meiryo"/>
                        <a:sym typeface="Meiryo"/>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7F7F7F"/>
                        </a:buClr>
                        <a:buSzPts val="900"/>
                        <a:buFont typeface="Meiryo"/>
                        <a:buNone/>
                      </a:pPr>
                      <a:r>
                        <a:rPr lang="ja-JP" sz="900" u="none" strike="noStrike" cap="none">
                          <a:solidFill>
                            <a:srgbClr val="7F7F7F"/>
                          </a:solidFill>
                          <a:latin typeface="Meiryo"/>
                          <a:ea typeface="Meiryo"/>
                          <a:cs typeface="Meiryo"/>
                          <a:sym typeface="Meiryo"/>
                        </a:rPr>
                        <a:t>どのような医院でありたいのかを明文化し、医院の行動指針を作成</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193900">
                <a:tc>
                  <a:txBody>
                    <a:bodyPr/>
                    <a:lstStyle/>
                    <a:p>
                      <a:pPr marL="0" marR="0" lvl="0" indent="0" algn="ctr" rtl="0">
                        <a:lnSpc>
                          <a:spcPct val="100000"/>
                        </a:lnSpc>
                        <a:spcBef>
                          <a:spcPts val="0"/>
                        </a:spcBef>
                        <a:spcAft>
                          <a:spcPts val="0"/>
                        </a:spcAft>
                        <a:buClr>
                          <a:schemeClr val="dk1"/>
                        </a:buClr>
                        <a:buSzPts val="1050"/>
                        <a:buFont typeface="Meiryo"/>
                        <a:buNone/>
                      </a:pPr>
                      <a:r>
                        <a:rPr lang="ja-JP" sz="1050" b="0" i="0" u="none" strike="noStrike" cap="none">
                          <a:solidFill>
                            <a:schemeClr val="dk1"/>
                          </a:solidFill>
                          <a:latin typeface="Meiryo"/>
                          <a:ea typeface="Meiryo"/>
                          <a:cs typeface="Meiryo"/>
                          <a:sym typeface="Meiryo"/>
                        </a:rPr>
                        <a:t>ホスピタリティの向上</a:t>
                      </a:r>
                      <a:endParaRPr sz="1050" b="0" i="0" u="none" strike="noStrike" cap="none">
                        <a:solidFill>
                          <a:schemeClr val="dk1"/>
                        </a:solidFill>
                        <a:latin typeface="Meiryo"/>
                        <a:ea typeface="Meiryo"/>
                        <a:cs typeface="Meiryo"/>
                        <a:sym typeface="Meiryo"/>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7F7F7F"/>
                        </a:buClr>
                        <a:buSzPts val="900"/>
                        <a:buFont typeface="Meiryo"/>
                        <a:buNone/>
                      </a:pPr>
                      <a:r>
                        <a:rPr lang="ja-JP" sz="900" u="none" strike="noStrike" cap="none">
                          <a:solidFill>
                            <a:srgbClr val="7F7F7F"/>
                          </a:solidFill>
                          <a:latin typeface="Meiryo"/>
                          <a:ea typeface="Meiryo"/>
                          <a:cs typeface="Meiryo"/>
                          <a:sym typeface="Meiryo"/>
                        </a:rPr>
                        <a:t>診療行為外での患者満足度の向上の施策を検討</a:t>
                      </a:r>
                      <a:endParaRPr sz="9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900"/>
                        <a:buFont typeface="Meiryo"/>
                        <a:buNone/>
                      </a:pPr>
                      <a:r>
                        <a:rPr lang="ja-JP" sz="900" u="none" strike="noStrike" cap="none">
                          <a:solidFill>
                            <a:srgbClr val="7F7F7F"/>
                          </a:solidFill>
                          <a:latin typeface="Meiryo"/>
                          <a:ea typeface="Meiryo"/>
                          <a:cs typeface="Meiryo"/>
                          <a:sym typeface="Meiryo"/>
                        </a:rPr>
                        <a:t>患者対応マニュアルや受付電話マニュアルの作成</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r h="1939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診療効率改善</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既存患者のキャンセル、中断対策方法の検討</a:t>
                      </a:r>
                      <a:endParaRPr sz="9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効率的なアポイント管理システムの構築</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3"/>
                  </a:ext>
                </a:extLst>
              </a:tr>
              <a:tr h="2459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Meiryo"/>
                          <a:ea typeface="Meiryo"/>
                          <a:cs typeface="Meiryo"/>
                          <a:sym typeface="Meiryo"/>
                        </a:rPr>
                        <a:t>増患マーケティング</a:t>
                      </a:r>
                      <a:endParaRPr sz="1050" b="0" i="0" u="none" strike="noStrike" cap="none">
                        <a:latin typeface="Meiryo"/>
                        <a:ea typeface="Meiryo"/>
                        <a:cs typeface="Meiryo"/>
                        <a:sym typeface="Meiryo"/>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新患の獲得から既存患者の定着への仕組みづくり</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4"/>
                  </a:ext>
                </a:extLst>
              </a:tr>
              <a:tr h="2459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Meiryo"/>
                          <a:ea typeface="Meiryo"/>
                          <a:cs typeface="Meiryo"/>
                          <a:sym typeface="Meiryo"/>
                        </a:rPr>
                        <a:t>自費率向上</a:t>
                      </a:r>
                      <a:endParaRPr sz="1050" b="0" i="0" u="none" strike="noStrike" cap="none">
                        <a:latin typeface="Meiryo"/>
                        <a:ea typeface="Meiryo"/>
                        <a:cs typeface="Meiryo"/>
                        <a:sym typeface="Meiryo"/>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治療ステージ別のカウンセリングシステムの構築</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5"/>
                  </a:ext>
                </a:extLst>
              </a:tr>
            </a:tbl>
          </a:graphicData>
        </a:graphic>
      </p:graphicFrame>
      <p:sp>
        <p:nvSpPr>
          <p:cNvPr id="499" name="Google Shape;499;p25"/>
          <p:cNvSpPr/>
          <p:nvPr/>
        </p:nvSpPr>
        <p:spPr>
          <a:xfrm>
            <a:off x="493200" y="3639516"/>
            <a:ext cx="612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ご予算</a:t>
            </a:r>
            <a:endParaRPr sz="1000" b="0" i="0" u="none" strike="noStrike" cap="none">
              <a:solidFill>
                <a:schemeClr val="lt1"/>
              </a:solidFill>
              <a:latin typeface="Meiryo"/>
              <a:ea typeface="Meiryo"/>
              <a:cs typeface="Meiryo"/>
              <a:sym typeface="Meiryo"/>
            </a:endParaRPr>
          </a:p>
        </p:txBody>
      </p:sp>
      <p:sp>
        <p:nvSpPr>
          <p:cNvPr id="500" name="Google Shape;500;p25"/>
          <p:cNvSpPr/>
          <p:nvPr/>
        </p:nvSpPr>
        <p:spPr>
          <a:xfrm>
            <a:off x="494590" y="4151199"/>
            <a:ext cx="113421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ケーススタディ</a:t>
            </a:r>
            <a:endParaRPr sz="1000" b="0" i="0" u="none" strike="noStrike" cap="none">
              <a:solidFill>
                <a:schemeClr val="lt1"/>
              </a:solidFill>
              <a:latin typeface="Meiryo"/>
              <a:ea typeface="Meiryo"/>
              <a:cs typeface="Meiryo"/>
              <a:sym typeface="Meiryo"/>
            </a:endParaRPr>
          </a:p>
        </p:txBody>
      </p:sp>
      <p:graphicFrame>
        <p:nvGraphicFramePr>
          <p:cNvPr id="501" name="Google Shape;501;p25"/>
          <p:cNvGraphicFramePr/>
          <p:nvPr/>
        </p:nvGraphicFramePr>
        <p:xfrm>
          <a:off x="620689" y="4619539"/>
          <a:ext cx="5605850" cy="1637720"/>
        </p:xfrm>
        <a:graphic>
          <a:graphicData uri="http://schemas.openxmlformats.org/drawingml/2006/table">
            <a:tbl>
              <a:tblPr>
                <a:noFill/>
                <a:tableStyleId>{B35AD8DF-36D4-45B5-B94E-0A3CF39191EF}</a:tableStyleId>
              </a:tblPr>
              <a:tblGrid>
                <a:gridCol w="648075">
                  <a:extLst>
                    <a:ext uri="{9D8B030D-6E8A-4147-A177-3AD203B41FA5}">
                      <a16:colId xmlns:a16="http://schemas.microsoft.com/office/drawing/2014/main" xmlns="" val="20000"/>
                    </a:ext>
                  </a:extLst>
                </a:gridCol>
                <a:gridCol w="4957775">
                  <a:extLst>
                    <a:ext uri="{9D8B030D-6E8A-4147-A177-3AD203B41FA5}">
                      <a16:colId xmlns:a16="http://schemas.microsoft.com/office/drawing/2014/main" xmlns="" val="20001"/>
                    </a:ext>
                  </a:extLst>
                </a:gridCol>
              </a:tblGrid>
              <a:tr h="26362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課題</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chemeClr val="dk1"/>
                        </a:buClr>
                        <a:buSzPts val="900"/>
                        <a:buFont typeface="Arial"/>
                        <a:buNone/>
                      </a:pPr>
                      <a:r>
                        <a:rPr lang="ja-JP" sz="900" u="none" strike="noStrike" cap="none">
                          <a:solidFill>
                            <a:schemeClr val="dk1"/>
                          </a:solidFill>
                          <a:latin typeface="Meiryo"/>
                          <a:ea typeface="Meiryo"/>
                          <a:cs typeface="Meiryo"/>
                          <a:sym typeface="Meiryo"/>
                        </a:rPr>
                        <a:t>・患者数が増加していたが、同時にキャンセル率も増加しており、アポイントに空きが</a:t>
                      </a:r>
                      <a:endParaRPr sz="9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900"/>
                        <a:buFont typeface="Arial"/>
                        <a:buNone/>
                      </a:pPr>
                      <a:r>
                        <a:rPr lang="ja-JP" sz="900" u="none" strike="noStrike" cap="none">
                          <a:solidFill>
                            <a:schemeClr val="dk1"/>
                          </a:solidFill>
                          <a:latin typeface="Meiryo"/>
                          <a:ea typeface="Meiryo"/>
                          <a:cs typeface="Meiryo"/>
                          <a:sym typeface="Meiryo"/>
                        </a:rPr>
                        <a:t>　目立つ様になった。</a:t>
                      </a:r>
                      <a:endParaRPr sz="9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900"/>
                        <a:buFont typeface="Arial"/>
                        <a:buNone/>
                      </a:pPr>
                      <a:r>
                        <a:rPr lang="ja-JP" sz="900" u="none" strike="noStrike" cap="none">
                          <a:solidFill>
                            <a:schemeClr val="dk1"/>
                          </a:solidFill>
                          <a:latin typeface="Meiryo"/>
                          <a:ea typeface="Meiryo"/>
                          <a:cs typeface="Meiryo"/>
                          <a:sym typeface="Meiryo"/>
                        </a:rPr>
                        <a:t>・自費収入を伸ばそうと、来院患者に自費治療を薦める様にしていた。</a:t>
                      </a:r>
                      <a:endParaRPr sz="900" u="none" strike="noStrike" cap="none">
                        <a:solidFill>
                          <a:schemeClr val="dk1"/>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0"/>
                  </a:ext>
                </a:extLst>
              </a:tr>
              <a:tr h="28432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改善案</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chemeClr val="dk1"/>
                        </a:buClr>
                        <a:buSzPts val="900"/>
                        <a:buFont typeface="Arial"/>
                        <a:buNone/>
                      </a:pPr>
                      <a:r>
                        <a:rPr lang="ja-JP" sz="900" u="none" strike="noStrike" cap="none">
                          <a:solidFill>
                            <a:schemeClr val="dk1"/>
                          </a:solidFill>
                          <a:latin typeface="Meiryo"/>
                          <a:ea typeface="Meiryo"/>
                          <a:cs typeface="Meiryo"/>
                          <a:sym typeface="Meiryo"/>
                        </a:rPr>
                        <a:t>・キャンセル=収益の逸失という考えを説明するとともに、診療効率改善プログラムに基づき</a:t>
                      </a:r>
                      <a:endParaRPr sz="9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900"/>
                        <a:buFont typeface="Arial"/>
                        <a:buNone/>
                      </a:pPr>
                      <a:r>
                        <a:rPr lang="ja-JP" sz="900" u="none" strike="noStrike" cap="none">
                          <a:solidFill>
                            <a:schemeClr val="dk1"/>
                          </a:solidFill>
                          <a:latin typeface="Meiryo"/>
                          <a:ea typeface="Meiryo"/>
                          <a:cs typeface="Meiryo"/>
                          <a:sym typeface="Meiryo"/>
                        </a:rPr>
                        <a:t>　キャンセルがあった際の、医院の取組み内容をルール化した。</a:t>
                      </a:r>
                      <a:endParaRPr sz="9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900"/>
                        <a:buFont typeface="Arial"/>
                        <a:buNone/>
                      </a:pPr>
                      <a:r>
                        <a:rPr lang="ja-JP" sz="900" u="none" strike="noStrike" cap="none">
                          <a:solidFill>
                            <a:schemeClr val="dk1"/>
                          </a:solidFill>
                          <a:latin typeface="Meiryo"/>
                          <a:ea typeface="Meiryo"/>
                          <a:cs typeface="Meiryo"/>
                          <a:sym typeface="Meiryo"/>
                        </a:rPr>
                        <a:t>・治療やメンテナンスといった工程ごとにカウンセリグを行い、患者さんに漏れなく情報が</a:t>
                      </a:r>
                      <a:endParaRPr sz="9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900"/>
                        <a:buFont typeface="Arial"/>
                        <a:buNone/>
                      </a:pPr>
                      <a:r>
                        <a:rPr lang="ja-JP" sz="900" u="none" strike="noStrike" cap="none">
                          <a:solidFill>
                            <a:schemeClr val="dk1"/>
                          </a:solidFill>
                          <a:latin typeface="Meiryo"/>
                          <a:ea typeface="Meiryo"/>
                          <a:cs typeface="Meiryo"/>
                          <a:sym typeface="Meiryo"/>
                        </a:rPr>
                        <a:t>　伝わる仕組みを作った。</a:t>
                      </a:r>
                      <a:endParaRPr sz="900" u="none" strike="noStrike" cap="none">
                        <a:solidFill>
                          <a:schemeClr val="dk1"/>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449900">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結果</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chemeClr val="dk1"/>
                        </a:buClr>
                        <a:buSzPts val="900"/>
                        <a:buFont typeface="Arial"/>
                        <a:buNone/>
                      </a:pPr>
                      <a:r>
                        <a:rPr lang="ja-JP" sz="900" u="none" strike="noStrike" cap="none">
                          <a:solidFill>
                            <a:schemeClr val="dk1"/>
                          </a:solidFill>
                          <a:latin typeface="Meiryo"/>
                          <a:ea typeface="Meiryo"/>
                          <a:cs typeface="Meiryo"/>
                          <a:sym typeface="Meiryo"/>
                        </a:rPr>
                        <a:t>・キャンセルに対するスタッフの意識が変わり、アポイントがしっかりと埋まる様になった。</a:t>
                      </a:r>
                      <a:endParaRPr sz="9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900"/>
                        <a:buFont typeface="Arial"/>
                        <a:buNone/>
                      </a:pPr>
                      <a:r>
                        <a:rPr lang="ja-JP" sz="900" u="none" strike="noStrike" cap="none">
                          <a:solidFill>
                            <a:schemeClr val="dk1"/>
                          </a:solidFill>
                          <a:latin typeface="Meiryo"/>
                          <a:ea typeface="Meiryo"/>
                          <a:cs typeface="Meiryo"/>
                          <a:sym typeface="Meiryo"/>
                        </a:rPr>
                        <a:t>・患者さんから自費治療をしたいという声が増え、自費収入が増加した。</a:t>
                      </a:r>
                      <a:endParaRPr sz="900" u="none" strike="noStrike" cap="none">
                        <a:solidFill>
                          <a:schemeClr val="dk1"/>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bl>
          </a:graphicData>
        </a:graphic>
      </p:graphicFrame>
      <p:pic>
        <p:nvPicPr>
          <p:cNvPr id="502" name="Google Shape;502;p25"/>
          <p:cNvPicPr preferRelativeResize="0"/>
          <p:nvPr/>
        </p:nvPicPr>
        <p:blipFill rotWithShape="1">
          <a:blip r:embed="rId3">
            <a:alphaModFix/>
          </a:blip>
          <a:srcRect/>
          <a:stretch/>
        </p:blipFill>
        <p:spPr>
          <a:xfrm>
            <a:off x="890660" y="6614813"/>
            <a:ext cx="953405" cy="1102958"/>
          </a:xfrm>
          <a:prstGeom prst="rect">
            <a:avLst/>
          </a:prstGeom>
          <a:noFill/>
          <a:ln>
            <a:noFill/>
          </a:ln>
        </p:spPr>
      </p:pic>
      <p:sp>
        <p:nvSpPr>
          <p:cNvPr id="503" name="Google Shape;503;p25"/>
          <p:cNvSpPr/>
          <p:nvPr/>
        </p:nvSpPr>
        <p:spPr>
          <a:xfrm>
            <a:off x="2282701" y="7166292"/>
            <a:ext cx="652598" cy="270183"/>
          </a:xfrm>
          <a:prstGeom prst="roundRect">
            <a:avLst>
              <a:gd name="adj" fmla="val 16667"/>
            </a:avLst>
          </a:prstGeom>
          <a:solidFill>
            <a:schemeClr val="dk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連絡先</a:t>
            </a:r>
            <a:endParaRPr sz="1000" b="0" i="0" u="none" strike="noStrike" cap="none">
              <a:solidFill>
                <a:schemeClr val="lt1"/>
              </a:solidFill>
              <a:latin typeface="Meiryo"/>
              <a:ea typeface="Meiryo"/>
              <a:cs typeface="Meiryo"/>
              <a:sym typeface="Meiryo"/>
            </a:endParaRPr>
          </a:p>
        </p:txBody>
      </p:sp>
      <p:sp>
        <p:nvSpPr>
          <p:cNvPr id="504" name="Google Shape;504;p25"/>
          <p:cNvSpPr txBox="1"/>
          <p:nvPr/>
        </p:nvSpPr>
        <p:spPr>
          <a:xfrm>
            <a:off x="3016335" y="7134029"/>
            <a:ext cx="3178554" cy="33470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chemeClr val="dk2"/>
                </a:solidFill>
                <a:latin typeface="Meiryo"/>
                <a:ea typeface="Meiryo"/>
                <a:cs typeface="Meiryo"/>
                <a:sym typeface="Meiryo"/>
              </a:rPr>
              <a:t>日本経営グループ　日本経営ウィル 税理士法人</a:t>
            </a:r>
            <a:endParaRPr sz="1200" b="0" i="0" u="none" strike="noStrike" cap="none">
              <a:solidFill>
                <a:schemeClr val="dk2"/>
              </a:solidFill>
              <a:latin typeface="Meiryo"/>
              <a:ea typeface="Meiryo"/>
              <a:cs typeface="Meiryo"/>
              <a:sym typeface="Meiryo"/>
            </a:endParaRPr>
          </a:p>
        </p:txBody>
      </p:sp>
      <p:sp>
        <p:nvSpPr>
          <p:cNvPr id="505" name="Google Shape;505;p25"/>
          <p:cNvSpPr/>
          <p:nvPr/>
        </p:nvSpPr>
        <p:spPr>
          <a:xfrm>
            <a:off x="620689" y="6444208"/>
            <a:ext cx="5605852" cy="2592288"/>
          </a:xfrm>
          <a:prstGeom prst="rect">
            <a:avLst/>
          </a:prstGeom>
          <a:noFill/>
          <a:ln w="28575"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6" name="Google Shape;506;p25"/>
          <p:cNvSpPr txBox="1"/>
          <p:nvPr/>
        </p:nvSpPr>
        <p:spPr>
          <a:xfrm>
            <a:off x="504754" y="623588"/>
            <a:ext cx="5742722" cy="636043"/>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7F7F7F"/>
              </a:buClr>
              <a:buSzPts val="1200"/>
              <a:buFont typeface="Arial"/>
              <a:buNone/>
            </a:pPr>
            <a:r>
              <a:rPr lang="ja-JP" sz="1200" b="1" i="0" u="none" strike="noStrike" cap="none">
                <a:solidFill>
                  <a:srgbClr val="7F7F7F"/>
                </a:solidFill>
                <a:latin typeface="Meiryo"/>
                <a:ea typeface="Meiryo"/>
                <a:cs typeface="Meiryo"/>
                <a:sym typeface="Meiryo"/>
              </a:rPr>
              <a:t>　高い経営レベルを実現するために、５つの経営ステップに基づいた</a:t>
            </a:r>
            <a:endParaRPr sz="1200" b="1" i="0" u="none" strike="noStrike" cap="none">
              <a:solidFill>
                <a:srgbClr val="7F7F7F"/>
              </a:solidFill>
              <a:latin typeface="Meiryo"/>
              <a:ea typeface="Meiryo"/>
              <a:cs typeface="Meiryo"/>
              <a:sym typeface="Meiryo"/>
            </a:endParaRPr>
          </a:p>
          <a:p>
            <a:pPr marL="0" marR="0" lvl="0" indent="0" algn="l" rtl="0">
              <a:lnSpc>
                <a:spcPct val="120000"/>
              </a:lnSpc>
              <a:spcBef>
                <a:spcPts val="300"/>
              </a:spcBef>
              <a:spcAft>
                <a:spcPts val="0"/>
              </a:spcAft>
              <a:buClr>
                <a:srgbClr val="7F7F7F"/>
              </a:buClr>
              <a:buSzPts val="1200"/>
              <a:buFont typeface="Arial"/>
              <a:buNone/>
            </a:pPr>
            <a:r>
              <a:rPr lang="ja-JP" sz="1200" b="1" i="0" u="none" strike="noStrike" cap="none">
                <a:solidFill>
                  <a:srgbClr val="7F7F7F"/>
                </a:solidFill>
                <a:latin typeface="Meiryo"/>
                <a:ea typeface="Meiryo"/>
                <a:cs typeface="Meiryo"/>
                <a:sym typeface="Meiryo"/>
              </a:rPr>
              <a:t>　改善プログラムをご提案します。</a:t>
            </a:r>
            <a:endParaRPr sz="1200" b="1" i="0" u="none" strike="noStrike" cap="none">
              <a:solidFill>
                <a:srgbClr val="7F7F7F"/>
              </a:solidFill>
              <a:latin typeface="Meiryo"/>
              <a:ea typeface="Meiryo"/>
              <a:cs typeface="Meiryo"/>
              <a:sym typeface="Meiryo"/>
            </a:endParaRPr>
          </a:p>
          <a:p>
            <a:pPr marL="0" marR="0" lvl="0" indent="0" algn="l" rtl="0">
              <a:lnSpc>
                <a:spcPct val="120000"/>
              </a:lnSpc>
              <a:spcBef>
                <a:spcPts val="300"/>
              </a:spcBef>
              <a:spcAft>
                <a:spcPts val="0"/>
              </a:spcAft>
              <a:buClr>
                <a:srgbClr val="7F7F7F"/>
              </a:buClr>
              <a:buSzPts val="1200"/>
              <a:buFont typeface="Arial"/>
              <a:buNone/>
            </a:pPr>
            <a:r>
              <a:rPr lang="ja-JP" sz="1200" b="1" i="0" u="none" strike="noStrike" cap="none">
                <a:solidFill>
                  <a:srgbClr val="7F7F7F"/>
                </a:solidFill>
                <a:latin typeface="Meiryo"/>
                <a:ea typeface="Meiryo"/>
                <a:cs typeface="Meiryo"/>
                <a:sym typeface="Meiryo"/>
              </a:rPr>
              <a:t>＜改善プログラム例＞</a:t>
            </a:r>
            <a:endParaRPr sz="1200" b="1" i="0" u="none" strike="noStrike" cap="none">
              <a:solidFill>
                <a:srgbClr val="7F7F7F"/>
              </a:solidFill>
              <a:latin typeface="Meiryo"/>
              <a:ea typeface="Meiryo"/>
              <a:cs typeface="Meiryo"/>
              <a:sym typeface="Meiryo"/>
            </a:endParaRPr>
          </a:p>
        </p:txBody>
      </p:sp>
      <p:sp>
        <p:nvSpPr>
          <p:cNvPr id="507" name="Google Shape;507;p25"/>
          <p:cNvSpPr txBox="1"/>
          <p:nvPr/>
        </p:nvSpPr>
        <p:spPr>
          <a:xfrm>
            <a:off x="2172563" y="6544541"/>
            <a:ext cx="387798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「歯科医院経営」にお困りの際は、</a:t>
            </a:r>
            <a:endParaRPr sz="1800" b="0" i="0" u="none" strike="noStrike" cap="none">
              <a:solidFill>
                <a:srgbClr val="538CD5"/>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お気軽にお問合せください。</a:t>
            </a:r>
            <a:endParaRPr sz="1800" b="0" i="0" u="none" strike="noStrike" cap="none">
              <a:solidFill>
                <a:srgbClr val="538CD5"/>
              </a:solidFill>
              <a:latin typeface="Meiryo"/>
              <a:ea typeface="Meiryo"/>
              <a:cs typeface="Meiryo"/>
              <a:sym typeface="Meiryo"/>
            </a:endParaRPr>
          </a:p>
        </p:txBody>
      </p:sp>
      <p:sp>
        <p:nvSpPr>
          <p:cNvPr id="508" name="Google Shape;508;p25"/>
          <p:cNvSpPr txBox="1"/>
          <p:nvPr/>
        </p:nvSpPr>
        <p:spPr>
          <a:xfrm>
            <a:off x="836712" y="7794626"/>
            <a:ext cx="1121687"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dk1"/>
                </a:solidFill>
                <a:latin typeface="Meiryo"/>
                <a:ea typeface="Meiryo"/>
                <a:cs typeface="Meiryo"/>
                <a:sym typeface="Meiryo"/>
              </a:rPr>
              <a:t>歯科医院経営を</a:t>
            </a:r>
            <a:endParaRPr sz="9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dk1"/>
                </a:solidFill>
                <a:latin typeface="Meiryo"/>
                <a:ea typeface="Meiryo"/>
                <a:cs typeface="Meiryo"/>
                <a:sym typeface="Meiryo"/>
              </a:rPr>
              <a:t>考える際、優先的にどのテーマに</a:t>
            </a:r>
            <a:endParaRPr sz="9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dk1"/>
                </a:solidFill>
                <a:latin typeface="Meiryo"/>
                <a:ea typeface="Meiryo"/>
                <a:cs typeface="Meiryo"/>
                <a:sym typeface="Meiryo"/>
              </a:rPr>
              <a:t>取り組む必要が</a:t>
            </a:r>
            <a:endParaRPr sz="9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dk1"/>
                </a:solidFill>
                <a:latin typeface="Meiryo"/>
                <a:ea typeface="Meiryo"/>
                <a:cs typeface="Meiryo"/>
                <a:sym typeface="Meiryo"/>
              </a:rPr>
              <a:t>あるのかをご一緒に検討します。</a:t>
            </a:r>
            <a:endParaRPr sz="900" b="0" i="0" u="none" strike="noStrike" cap="none">
              <a:solidFill>
                <a:schemeClr val="dk1"/>
              </a:solidFill>
              <a:latin typeface="Meiryo"/>
              <a:ea typeface="Meiryo"/>
              <a:cs typeface="Meiryo"/>
              <a:sym typeface="Meiryo"/>
            </a:endParaRPr>
          </a:p>
        </p:txBody>
      </p:sp>
      <p:sp>
        <p:nvSpPr>
          <p:cNvPr id="509" name="Google Shape;509;p25"/>
          <p:cNvSpPr txBox="1"/>
          <p:nvPr/>
        </p:nvSpPr>
        <p:spPr>
          <a:xfrm>
            <a:off x="1188170" y="3626790"/>
            <a:ext cx="462453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必要な予算については、事業規模や難易度に応じて、個別にお見積り差し上げます。</a:t>
            </a: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p:txBody>
      </p:sp>
      <p:sp>
        <p:nvSpPr>
          <p:cNvPr id="510" name="Google Shape;510;p25"/>
          <p:cNvSpPr txBox="1"/>
          <p:nvPr/>
        </p:nvSpPr>
        <p:spPr>
          <a:xfrm>
            <a:off x="1684784" y="4115483"/>
            <a:ext cx="4624536" cy="432048"/>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診療効率の改善に取り組み、キャンセル率が低下・患者数の増加に繋がった。</a:t>
            </a: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カウンセリングシステムの導入で、自費率の向上に繋がった。</a:t>
            </a:r>
            <a:endParaRPr sz="1400" b="0" i="0" u="none" strike="noStrike" cap="none">
              <a:solidFill>
                <a:srgbClr val="000000"/>
              </a:solidFill>
              <a:latin typeface="Arial"/>
              <a:ea typeface="Arial"/>
              <a:cs typeface="Arial"/>
              <a:sym typeface="Arial"/>
            </a:endParaRPr>
          </a:p>
        </p:txBody>
      </p:sp>
      <p:sp>
        <p:nvSpPr>
          <p:cNvPr id="511" name="Google Shape;511;p25"/>
          <p:cNvSpPr txBox="1"/>
          <p:nvPr/>
        </p:nvSpPr>
        <p:spPr>
          <a:xfrm>
            <a:off x="4797152" y="323528"/>
            <a:ext cx="1601274" cy="262943"/>
          </a:xfrm>
          <a:prstGeom prst="rect">
            <a:avLst/>
          </a:prstGeom>
          <a:solidFill>
            <a:srgbClr val="93B3D7"/>
          </a:solidFill>
          <a:ln>
            <a:noFill/>
          </a:ln>
        </p:spPr>
        <p:txBody>
          <a:bodyPr spcFirstLastPara="1" wrap="square" lIns="91425" tIns="72000" rIns="91425" bIns="360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診療所の経営支援</a:t>
            </a:r>
            <a:endParaRPr sz="1000" b="0" i="0" u="none" strike="noStrike" cap="none">
              <a:solidFill>
                <a:schemeClr val="lt1"/>
              </a:solidFill>
              <a:latin typeface="Meiryo"/>
              <a:ea typeface="Meiryo"/>
              <a:cs typeface="Meiryo"/>
              <a:sym typeface="Meiryo"/>
            </a:endParaRPr>
          </a:p>
        </p:txBody>
      </p:sp>
      <p:sp>
        <p:nvSpPr>
          <p:cNvPr id="512" name="Google Shape;512;p25"/>
          <p:cNvSpPr txBox="1"/>
          <p:nvPr/>
        </p:nvSpPr>
        <p:spPr>
          <a:xfrm>
            <a:off x="2042590" y="7403006"/>
            <a:ext cx="4175380" cy="170812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［大阪本社］   〒561-8510　大阪府豊中市寺内2-13-3　</a:t>
            </a:r>
            <a:endParaRPr sz="1050" b="0" i="0" u="none" strike="noStrike" cap="none">
              <a:solidFill>
                <a:srgbClr val="538CD5"/>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　</a:t>
            </a:r>
            <a:r>
              <a:rPr lang="ja-JP" sz="1400" b="0" i="0" u="none" strike="noStrike" cap="none">
                <a:solidFill>
                  <a:srgbClr val="538CD5"/>
                </a:solidFill>
                <a:latin typeface="Meiryo"/>
                <a:ea typeface="Meiryo"/>
                <a:cs typeface="Meiryo"/>
                <a:sym typeface="Meiryo"/>
              </a:rPr>
              <a:t>06-6868-1351</a:t>
            </a:r>
            <a:r>
              <a:rPr lang="ja-JP" sz="1050" b="0" i="0" u="none" strike="noStrike" cap="none">
                <a:solidFill>
                  <a:srgbClr val="538CD5"/>
                </a:solidFill>
                <a:latin typeface="Meiryo"/>
                <a:ea typeface="Meiryo"/>
                <a:cs typeface="Meiryo"/>
                <a:sym typeface="Meiryo"/>
              </a:rPr>
              <a:t>（担当：奥野）</a:t>
            </a:r>
            <a:endParaRPr sz="1050" b="0" i="0" u="none" strike="noStrike" cap="none">
              <a:solidFill>
                <a:srgbClr val="538CD5"/>
              </a:solidFill>
              <a:latin typeface="Meiryo"/>
              <a:ea typeface="Meiryo"/>
              <a:cs typeface="Meiryo"/>
              <a:sym typeface="Meiryo"/>
            </a:endParaRPr>
          </a:p>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［東京事務所］〒140-0002　東京都品川区東品川2-2-20</a:t>
            </a:r>
            <a:endParaRPr/>
          </a:p>
          <a:p>
            <a:pPr marL="0" marR="0" lvl="0" indent="0" algn="l" rtl="0">
              <a:lnSpc>
                <a:spcPct val="150000"/>
              </a:lnSpc>
              <a:spcBef>
                <a:spcPts val="0"/>
              </a:spcBef>
              <a:spcAft>
                <a:spcPts val="0"/>
              </a:spcAft>
              <a:buNone/>
            </a:pPr>
            <a:r>
              <a:rPr lang="ja-JP" sz="1050" b="0" i="0" u="none" strike="noStrike" cap="none">
                <a:solidFill>
                  <a:srgbClr val="538CD5"/>
                </a:solidFill>
                <a:latin typeface="Meiryo"/>
                <a:ea typeface="Meiryo"/>
                <a:cs typeface="Meiryo"/>
                <a:sym typeface="Meiryo"/>
              </a:rPr>
              <a:t>　　　　　　　　　　　　　　天王洲オーシャンスクエア22F</a:t>
            </a:r>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  </a:t>
            </a:r>
            <a:r>
              <a:rPr lang="ja-JP" sz="1400" b="0" i="0" u="none" strike="noStrike" cap="none">
                <a:solidFill>
                  <a:srgbClr val="538CD5"/>
                </a:solidFill>
                <a:latin typeface="Meiryo"/>
                <a:ea typeface="Meiryo"/>
                <a:cs typeface="Meiryo"/>
                <a:sym typeface="Meiryo"/>
              </a:rPr>
              <a:t>03-5781-0760</a:t>
            </a:r>
            <a:r>
              <a:rPr lang="ja-JP" sz="1050" b="0" i="0" u="none" strike="noStrike" cap="none">
                <a:solidFill>
                  <a:srgbClr val="538CD5"/>
                </a:solidFill>
                <a:latin typeface="Meiryo"/>
                <a:ea typeface="Meiryo"/>
                <a:cs typeface="Meiryo"/>
                <a:sym typeface="Meiryo"/>
              </a:rPr>
              <a:t>（担当：三浦）</a:t>
            </a:r>
            <a:endParaRPr sz="1050" b="0" i="0" u="none" strike="noStrike" cap="none">
              <a:solidFill>
                <a:srgbClr val="000000"/>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 （平日9:00～17:30）</a:t>
            </a:r>
            <a:endParaRPr sz="1050" b="0" i="0" u="none" strike="noStrike" cap="none">
              <a:solidFill>
                <a:srgbClr val="538CD5"/>
              </a:solidFill>
              <a:latin typeface="Meiryo"/>
              <a:ea typeface="Meiryo"/>
              <a:cs typeface="Meiryo"/>
              <a:sym typeface="Meiryo"/>
            </a:endParaRPr>
          </a:p>
        </p:txBody>
      </p:sp>
    </p:spTree>
  </p:cSld>
  <p:clrMapOvr>
    <a:masterClrMapping/>
  </p:clrMapOvr>
  <p:transition spd="slow">
    <p:push/>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26"/>
          <p:cNvSpPr/>
          <p:nvPr/>
        </p:nvSpPr>
        <p:spPr>
          <a:xfrm>
            <a:off x="4931643" y="7200272"/>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519" name="Google Shape;519;p26"/>
          <p:cNvSpPr/>
          <p:nvPr/>
        </p:nvSpPr>
        <p:spPr>
          <a:xfrm>
            <a:off x="4869160" y="7137789"/>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520" name="Google Shape;520;p26"/>
          <p:cNvSpPr/>
          <p:nvPr/>
        </p:nvSpPr>
        <p:spPr>
          <a:xfrm>
            <a:off x="4797152" y="7065781"/>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521" name="Google Shape;521;p26"/>
          <p:cNvSpPr/>
          <p:nvPr/>
        </p:nvSpPr>
        <p:spPr>
          <a:xfrm>
            <a:off x="2012851" y="7488799"/>
            <a:ext cx="1992213" cy="1315870"/>
          </a:xfrm>
          <a:prstGeom prst="roundRect">
            <a:avLst>
              <a:gd name="adj" fmla="val 8287"/>
            </a:avLst>
          </a:prstGeom>
          <a:solidFill>
            <a:srgbClr val="EFEFEF"/>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20年30年先のことは、どうなるか分かりません。</a:t>
            </a:r>
            <a:endParaRPr sz="900" b="0" i="0" u="none" strike="noStrike" cap="none">
              <a:solidFill>
                <a:srgbClr val="595959"/>
              </a:solidFill>
              <a:latin typeface="Meiryo"/>
              <a:ea typeface="Meiryo"/>
              <a:cs typeface="Meiryo"/>
              <a:sym typeface="Meiryo"/>
            </a:endParaRPr>
          </a:p>
          <a:p>
            <a:pPr marL="0" marR="0" lvl="0" indent="0" algn="l" rtl="0">
              <a:lnSpc>
                <a:spcPct val="120000"/>
              </a:lnSpc>
              <a:spcBef>
                <a:spcPts val="30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しかし、いつ無借金になり、いつ開業30年を迎え、いつリニューアルをしたいか、将来への希望・プランを可視化する中で、自ずと計画は具体化していくでしょう。</a:t>
            </a:r>
            <a:endParaRPr sz="900" b="0" i="0" u="none" strike="noStrike" cap="none">
              <a:solidFill>
                <a:srgbClr val="595959"/>
              </a:solidFill>
              <a:latin typeface="Meiryo"/>
              <a:ea typeface="Meiryo"/>
              <a:cs typeface="Meiryo"/>
              <a:sym typeface="Meiryo"/>
            </a:endParaRPr>
          </a:p>
        </p:txBody>
      </p:sp>
      <p:sp>
        <p:nvSpPr>
          <p:cNvPr id="522" name="Google Shape;522;p26"/>
          <p:cNvSpPr txBox="1"/>
          <p:nvPr/>
        </p:nvSpPr>
        <p:spPr>
          <a:xfrm>
            <a:off x="513664" y="873500"/>
            <a:ext cx="5904740" cy="536212"/>
          </a:xfrm>
          <a:prstGeom prst="rect">
            <a:avLst/>
          </a:prstGeom>
          <a:noFill/>
          <a:ln>
            <a:noFill/>
          </a:ln>
        </p:spPr>
        <p:txBody>
          <a:bodyPr spcFirstLastPara="1" wrap="square" lIns="0" tIns="52150" rIns="0" bIns="5215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1" i="0" u="none" strike="noStrike" cap="none">
                <a:solidFill>
                  <a:srgbClr val="366092"/>
                </a:solidFill>
                <a:latin typeface="Meiryo"/>
                <a:ea typeface="Meiryo"/>
                <a:cs typeface="Meiryo"/>
                <a:sym typeface="Meiryo"/>
              </a:rPr>
              <a:t>事業計画の策定 </a:t>
            </a:r>
            <a:r>
              <a:rPr lang="ja-JP" sz="2000" b="1" i="0" u="none" strike="noStrike" cap="none">
                <a:solidFill>
                  <a:srgbClr val="366092"/>
                </a:solidFill>
                <a:latin typeface="Meiryo"/>
                <a:ea typeface="Meiryo"/>
                <a:cs typeface="Meiryo"/>
                <a:sym typeface="Meiryo"/>
              </a:rPr>
              <a:t>をサポート</a:t>
            </a:r>
            <a:endParaRPr sz="2000" b="1" i="0" u="none" strike="noStrike" cap="none">
              <a:solidFill>
                <a:srgbClr val="366092"/>
              </a:solidFill>
              <a:latin typeface="Meiryo"/>
              <a:ea typeface="Meiryo"/>
              <a:cs typeface="Meiryo"/>
              <a:sym typeface="Meiryo"/>
            </a:endParaRPr>
          </a:p>
        </p:txBody>
      </p:sp>
      <p:sp>
        <p:nvSpPr>
          <p:cNvPr id="523" name="Google Shape;523;p26"/>
          <p:cNvSpPr txBox="1"/>
          <p:nvPr/>
        </p:nvSpPr>
        <p:spPr>
          <a:xfrm>
            <a:off x="489554" y="2339752"/>
            <a:ext cx="5742722" cy="2319240"/>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ご相談内容</a:t>
            </a:r>
            <a:endParaRPr sz="12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内装リニューアルや医療機器の入れ替えなど、将来、必ず資金が必要になる。</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いつ無借金経営になって、いつ老後資金に目処が立ち、いつリニューアルの余力が出てくるか、事業の推移について目安を持っておきたい。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お金はあると使ってしまうので、いまからでも、将来に備えて天引き貯金をスタートしたい。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将来を考えると、保険診療・外来一本ではリスクがある。在宅・介護事業や分院・他業種展開など、事業展開が可能か検討しておきたい。</a:t>
            </a:r>
            <a:endParaRPr sz="1000" b="0" i="0" u="none" strike="noStrike" cap="none">
              <a:solidFill>
                <a:srgbClr val="7F7F7F"/>
              </a:solidFill>
              <a:latin typeface="Meiryo"/>
              <a:ea typeface="Meiryo"/>
              <a:cs typeface="Meiryo"/>
              <a:sym typeface="Meiryo"/>
            </a:endParaRPr>
          </a:p>
          <a:p>
            <a:pPr marL="180975" marR="0" lvl="0" indent="-117475" algn="l" rtl="0">
              <a:lnSpc>
                <a:spcPct val="120000"/>
              </a:lnSpc>
              <a:spcBef>
                <a:spcPts val="300"/>
              </a:spcBef>
              <a:spcAft>
                <a:spcPts val="0"/>
              </a:spcAft>
              <a:buClr>
                <a:schemeClr val="dk1"/>
              </a:buClr>
              <a:buSzPts val="1000"/>
              <a:buFont typeface="Noto Sans Symbols"/>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30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「事業計画の策定」についての私たちの考え方</a:t>
            </a:r>
            <a:endParaRPr sz="120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rgbClr val="7F7F7F"/>
              </a:buClr>
              <a:buSzPts val="1000"/>
              <a:buFont typeface="Arial"/>
              <a:buNone/>
            </a:pPr>
            <a:r>
              <a:rPr lang="ja-JP" sz="1000" b="1" i="0" u="none" strike="noStrike" cap="none">
                <a:solidFill>
                  <a:srgbClr val="7F7F7F"/>
                </a:solidFill>
                <a:latin typeface="Meiryo"/>
                <a:ea typeface="Meiryo"/>
                <a:cs typeface="Meiryo"/>
                <a:sym typeface="Meiryo"/>
              </a:rPr>
              <a:t>夢やプランは、ただ思うのでなく具体的に数字にしなければ実現しないと、私たちは考えます。</a:t>
            </a: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p:txBody>
      </p:sp>
      <p:sp>
        <p:nvSpPr>
          <p:cNvPr id="524" name="Google Shape;524;p26"/>
          <p:cNvSpPr/>
          <p:nvPr/>
        </p:nvSpPr>
        <p:spPr>
          <a:xfrm>
            <a:off x="615653" y="4644827"/>
            <a:ext cx="5616624" cy="1727373"/>
          </a:xfrm>
          <a:prstGeom prst="rect">
            <a:avLst/>
          </a:prstGeom>
          <a:solidFill>
            <a:srgbClr val="DAE5F1"/>
          </a:solidFill>
          <a:ln>
            <a:noFill/>
          </a:ln>
        </p:spPr>
        <p:txBody>
          <a:bodyPr spcFirstLastPara="1" wrap="square" lIns="91425" tIns="45700" rIns="91425" bIns="45700" anchor="ctr" anchorCtr="0">
            <a:noAutofit/>
          </a:bodyPr>
          <a:lstStyle/>
          <a:p>
            <a:pPr marL="171450" marR="0" lvl="0" indent="-171450" algn="l" rtl="0">
              <a:lnSpc>
                <a:spcPct val="120000"/>
              </a:lnSpc>
              <a:spcBef>
                <a:spcPts val="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夢やプランは、ただ漠然と思っているだけで実現することはないでしょう。</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具体的な目標を立てて、いつまでにどこまで達成しなければならないのかを明確にし、そのためにどのような行動をするのかを決めること。そのプランをスタッフや家族などとも共有して具体的に実行することでしか、思った姿に近づく道はありません。</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開業から閉院までの30年、40年のプランを可視化することは、たとえ仮の数字であったとしても、最も重要なベンチマーク指標になります。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「事業計画の策定」は、どのような将来を描き、そのためにどう努力するのかをご一緒に考える、私たちの顧問契約の基盤とも言えるサービスです。</a:t>
            </a:r>
            <a:endParaRPr sz="1000" b="0" i="0" u="none" strike="noStrike" cap="none">
              <a:solidFill>
                <a:srgbClr val="7F7F7F"/>
              </a:solidFill>
              <a:latin typeface="Meiryo"/>
              <a:ea typeface="Meiryo"/>
              <a:cs typeface="Meiryo"/>
              <a:sym typeface="Meiryo"/>
            </a:endParaRPr>
          </a:p>
        </p:txBody>
      </p:sp>
      <p:sp>
        <p:nvSpPr>
          <p:cNvPr id="525" name="Google Shape;525;p26"/>
          <p:cNvSpPr/>
          <p:nvPr/>
        </p:nvSpPr>
        <p:spPr>
          <a:xfrm>
            <a:off x="494590" y="7020272"/>
            <a:ext cx="1764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私たちのお役立ちポイント</a:t>
            </a:r>
            <a:endParaRPr sz="1000" b="0" i="0" u="none" strike="noStrike" cap="none">
              <a:solidFill>
                <a:schemeClr val="lt1"/>
              </a:solidFill>
              <a:latin typeface="Meiryo"/>
              <a:ea typeface="Meiryo"/>
              <a:cs typeface="Meiryo"/>
              <a:sym typeface="Meiryo"/>
            </a:endParaRPr>
          </a:p>
        </p:txBody>
      </p:sp>
      <p:sp>
        <p:nvSpPr>
          <p:cNvPr id="526" name="Google Shape;526;p26"/>
          <p:cNvSpPr/>
          <p:nvPr/>
        </p:nvSpPr>
        <p:spPr>
          <a:xfrm>
            <a:off x="491464" y="1565145"/>
            <a:ext cx="5832153" cy="453743"/>
          </a:xfrm>
          <a:prstGeom prst="roundRect">
            <a:avLst>
              <a:gd name="adj" fmla="val 16667"/>
            </a:avLst>
          </a:prstGeom>
          <a:solidFill>
            <a:srgbClr val="EFEFEF"/>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595959"/>
                </a:solidFill>
                <a:latin typeface="Meiryo"/>
                <a:ea typeface="Meiryo"/>
                <a:cs typeface="Meiryo"/>
                <a:sym typeface="Meiryo"/>
              </a:rPr>
              <a:t>「いつ無借金になって、いつ老後資金に目処が立ち、いつ余力が出てくるのか、事業の推移について目安を持ちたい」と、Ｗ院長（診療所経営）からご相談を頂きました。</a:t>
            </a:r>
            <a:endParaRPr sz="1400" b="0" i="0" u="none" strike="noStrike" cap="none">
              <a:solidFill>
                <a:srgbClr val="000000"/>
              </a:solidFill>
              <a:latin typeface="Arial"/>
              <a:ea typeface="Arial"/>
              <a:cs typeface="Arial"/>
              <a:sym typeface="Arial"/>
            </a:endParaRPr>
          </a:p>
        </p:txBody>
      </p:sp>
      <p:pic>
        <p:nvPicPr>
          <p:cNvPr id="527" name="Google Shape;527;p26"/>
          <p:cNvPicPr preferRelativeResize="0"/>
          <p:nvPr/>
        </p:nvPicPr>
        <p:blipFill rotWithShape="1">
          <a:blip r:embed="rId3">
            <a:alphaModFix/>
          </a:blip>
          <a:srcRect/>
          <a:stretch/>
        </p:blipFill>
        <p:spPr>
          <a:xfrm>
            <a:off x="620688" y="7488799"/>
            <a:ext cx="1088863" cy="1259665"/>
          </a:xfrm>
          <a:prstGeom prst="rect">
            <a:avLst/>
          </a:prstGeom>
          <a:noFill/>
          <a:ln>
            <a:noFill/>
          </a:ln>
        </p:spPr>
      </p:pic>
      <p:sp>
        <p:nvSpPr>
          <p:cNvPr id="528" name="Google Shape;528;p26"/>
          <p:cNvSpPr/>
          <p:nvPr/>
        </p:nvSpPr>
        <p:spPr>
          <a:xfrm rot="10800000">
            <a:off x="1700808" y="7974615"/>
            <a:ext cx="360040" cy="144016"/>
          </a:xfrm>
          <a:prstGeom prst="rtTriangle">
            <a:avLst/>
          </a:prstGeom>
          <a:solidFill>
            <a:srgbClr val="EFEFE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29" name="Google Shape;529;p26"/>
          <p:cNvSpPr/>
          <p:nvPr/>
        </p:nvSpPr>
        <p:spPr>
          <a:xfrm>
            <a:off x="4725144" y="6995452"/>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事業プラン</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事業計画</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（無料）</a:t>
            </a:r>
            <a:endParaRPr sz="900" b="0" i="0" u="none" strike="noStrike" cap="none">
              <a:solidFill>
                <a:schemeClr val="lt1"/>
              </a:solidFill>
              <a:latin typeface="Meiryo"/>
              <a:ea typeface="Meiryo"/>
              <a:cs typeface="Meiryo"/>
              <a:sym typeface="Meiryo"/>
            </a:endParaRPr>
          </a:p>
        </p:txBody>
      </p:sp>
      <p:sp>
        <p:nvSpPr>
          <p:cNvPr id="530" name="Google Shape;530;p26"/>
          <p:cNvSpPr txBox="1"/>
          <p:nvPr/>
        </p:nvSpPr>
        <p:spPr>
          <a:xfrm>
            <a:off x="4643611" y="8382010"/>
            <a:ext cx="136815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ja-JP" sz="800" b="0" i="0" u="none" strike="noStrike" cap="none">
                <a:solidFill>
                  <a:srgbClr val="595959"/>
                </a:solidFill>
                <a:latin typeface="Meiryo"/>
                <a:ea typeface="Meiryo"/>
                <a:cs typeface="Meiryo"/>
                <a:sym typeface="Meiryo"/>
              </a:rPr>
              <a:t>顧問契約の中で先生とご一緒に策定し、ブラッシュアップしていきます。</a:t>
            </a:r>
            <a:endParaRPr sz="800" b="0" i="0" u="none" strike="noStrike" cap="none">
              <a:solidFill>
                <a:srgbClr val="595959"/>
              </a:solidFill>
              <a:latin typeface="Meiryo"/>
              <a:ea typeface="Meiryo"/>
              <a:cs typeface="Meiryo"/>
              <a:sym typeface="Meiryo"/>
            </a:endParaRPr>
          </a:p>
        </p:txBody>
      </p:sp>
      <p:sp>
        <p:nvSpPr>
          <p:cNvPr id="531" name="Google Shape;531;p26"/>
          <p:cNvSpPr/>
          <p:nvPr/>
        </p:nvSpPr>
        <p:spPr>
          <a:xfrm>
            <a:off x="476672" y="395536"/>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chemeClr val="lt1"/>
              </a:solidFill>
              <a:latin typeface="Calibri"/>
              <a:ea typeface="Calibri"/>
              <a:cs typeface="Calibri"/>
              <a:sym typeface="Calibri"/>
            </a:endParaRPr>
          </a:p>
        </p:txBody>
      </p:sp>
      <p:sp>
        <p:nvSpPr>
          <p:cNvPr id="532" name="Google Shape;532;p26"/>
          <p:cNvSpPr txBox="1"/>
          <p:nvPr/>
        </p:nvSpPr>
        <p:spPr>
          <a:xfrm>
            <a:off x="828396" y="403596"/>
            <a:ext cx="2721272" cy="345219"/>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7F7F7F"/>
                </a:solidFill>
                <a:latin typeface="Meiryo"/>
                <a:ea typeface="Meiryo"/>
                <a:cs typeface="Meiryo"/>
                <a:sym typeface="Meiryo"/>
              </a:rPr>
              <a:t>事業計画策定支援</a:t>
            </a:r>
            <a:endParaRPr sz="1400" b="1" i="0" u="none" strike="noStrike" cap="none">
              <a:solidFill>
                <a:srgbClr val="7F7F7F"/>
              </a:solidFill>
              <a:latin typeface="Meiryo"/>
              <a:ea typeface="Meiryo"/>
              <a:cs typeface="Meiryo"/>
              <a:sym typeface="Meiryo"/>
            </a:endParaRPr>
          </a:p>
        </p:txBody>
      </p:sp>
    </p:spTree>
  </p:cSld>
  <p:clrMapOvr>
    <a:masterClrMapping/>
  </p:clrMapOvr>
  <p:transition spd="slow">
    <p:push/>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27"/>
          <p:cNvSpPr txBox="1"/>
          <p:nvPr/>
        </p:nvSpPr>
        <p:spPr>
          <a:xfrm>
            <a:off x="494590" y="732572"/>
            <a:ext cx="570465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閉院までの事業計画を形にし、先生・ご家族とご一緒に夢やプランを書き込んでいきます。</a:t>
            </a: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00"/>
              <a:buFont typeface="Arial"/>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0"/>
              </a:spcBef>
              <a:spcAft>
                <a:spcPts val="0"/>
              </a:spcAft>
              <a:buClr>
                <a:schemeClr val="dk1"/>
              </a:buClr>
              <a:buSzPts val="1600"/>
              <a:buFont typeface="Arial"/>
              <a:buNone/>
            </a:pPr>
            <a:endParaRPr sz="1600" b="0" i="0" u="none" strike="noStrike" cap="none">
              <a:solidFill>
                <a:srgbClr val="7F7F7F"/>
              </a:solidFill>
              <a:latin typeface="Meiryo"/>
              <a:ea typeface="Meiryo"/>
              <a:cs typeface="Meiryo"/>
              <a:sym typeface="Meiryo"/>
            </a:endParaRPr>
          </a:p>
        </p:txBody>
      </p:sp>
      <p:sp>
        <p:nvSpPr>
          <p:cNvPr id="539" name="Google Shape;539;p27"/>
          <p:cNvSpPr txBox="1"/>
          <p:nvPr/>
        </p:nvSpPr>
        <p:spPr>
          <a:xfrm>
            <a:off x="836712" y="7794626"/>
            <a:ext cx="1121687"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顧問契約の中で、私たちがどのように事業計画をご一緒に策定していくのか、ご体験していただけます。</a:t>
            </a:r>
            <a:endParaRPr sz="900" b="0" i="0" u="none" strike="noStrike" cap="none">
              <a:solidFill>
                <a:schemeClr val="dk1"/>
              </a:solidFill>
              <a:latin typeface="Meiryo"/>
              <a:ea typeface="Meiryo"/>
              <a:cs typeface="Meiryo"/>
              <a:sym typeface="Meiryo"/>
            </a:endParaRPr>
          </a:p>
        </p:txBody>
      </p:sp>
      <p:sp>
        <p:nvSpPr>
          <p:cNvPr id="540" name="Google Shape;540;p27"/>
          <p:cNvSpPr/>
          <p:nvPr/>
        </p:nvSpPr>
        <p:spPr>
          <a:xfrm>
            <a:off x="494590" y="395536"/>
            <a:ext cx="1548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ご提案サービスの概要</a:t>
            </a:r>
            <a:endParaRPr sz="1000" b="0" i="0" u="none" strike="noStrike" cap="none">
              <a:solidFill>
                <a:schemeClr val="lt1"/>
              </a:solidFill>
              <a:latin typeface="Meiryo"/>
              <a:ea typeface="Meiryo"/>
              <a:cs typeface="Meiryo"/>
              <a:sym typeface="Meiryo"/>
            </a:endParaRPr>
          </a:p>
        </p:txBody>
      </p:sp>
      <p:graphicFrame>
        <p:nvGraphicFramePr>
          <p:cNvPr id="541" name="Google Shape;541;p27"/>
          <p:cNvGraphicFramePr/>
          <p:nvPr/>
        </p:nvGraphicFramePr>
        <p:xfrm>
          <a:off x="620689" y="1043608"/>
          <a:ext cx="5605850" cy="1921860"/>
        </p:xfrm>
        <a:graphic>
          <a:graphicData uri="http://schemas.openxmlformats.org/drawingml/2006/table">
            <a:tbl>
              <a:tblPr>
                <a:noFill/>
                <a:tableStyleId>{B35AD8DF-36D4-45B5-B94E-0A3CF39191EF}</a:tableStyleId>
              </a:tblPr>
              <a:tblGrid>
                <a:gridCol w="504800">
                  <a:extLst>
                    <a:ext uri="{9D8B030D-6E8A-4147-A177-3AD203B41FA5}">
                      <a16:colId xmlns:a16="http://schemas.microsoft.com/office/drawing/2014/main" xmlns="" val="20000"/>
                    </a:ext>
                  </a:extLst>
                </a:gridCol>
                <a:gridCol w="1442275">
                  <a:extLst>
                    <a:ext uri="{9D8B030D-6E8A-4147-A177-3AD203B41FA5}">
                      <a16:colId xmlns:a16="http://schemas.microsoft.com/office/drawing/2014/main" xmlns="" val="20001"/>
                    </a:ext>
                  </a:extLst>
                </a:gridCol>
                <a:gridCol w="3658775">
                  <a:extLst>
                    <a:ext uri="{9D8B030D-6E8A-4147-A177-3AD203B41FA5}">
                      <a16:colId xmlns:a16="http://schemas.microsoft.com/office/drawing/2014/main" xmlns="" val="20002"/>
                    </a:ext>
                  </a:extLst>
                </a:gridCol>
              </a:tblGrid>
              <a:tr h="157575">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Phase</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テーマ</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内容</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r h="263625">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1</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将来推計の試算</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過去の推移をベースに、現状維持でいくと将来どう推計されるかを試算。事業計画を策定する上での、たたき台とします。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284325">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2</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ヒアリング</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ライフプラン、預貯金・借入残高、収益規模、スタッフ数、設備投資、イベントなど、将来展望をヒアリングします。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r h="3567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3</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事業計画の策定</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①基本プランをベースに、②収支分岐となる最低限のプラン、③2,3割増しの挑戦目標のプランの３通りをシミュレーションします。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3"/>
                  </a:ext>
                </a:extLst>
              </a:tr>
              <a:tr h="4499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4</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実績モニタリング</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税務・会計顧問として、事業計画を継続フォローします。事業の成長・展開・承継の時間軸のなかで、ライフイベント・マネープランと比較しながら実績をモニタリングします。</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4"/>
                  </a:ext>
                </a:extLst>
              </a:tr>
            </a:tbl>
          </a:graphicData>
        </a:graphic>
      </p:graphicFrame>
      <p:sp>
        <p:nvSpPr>
          <p:cNvPr id="542" name="Google Shape;542;p27"/>
          <p:cNvSpPr txBox="1"/>
          <p:nvPr/>
        </p:nvSpPr>
        <p:spPr>
          <a:xfrm>
            <a:off x="1134269" y="3404111"/>
            <a:ext cx="462453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顧問契約における基本業務の１つとして、必要なタイミングでご提供します。</a:t>
            </a:r>
            <a:endParaRPr sz="1050" b="0"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p:txBody>
      </p:sp>
      <p:sp>
        <p:nvSpPr>
          <p:cNvPr id="543" name="Google Shape;543;p27"/>
          <p:cNvSpPr/>
          <p:nvPr/>
        </p:nvSpPr>
        <p:spPr>
          <a:xfrm>
            <a:off x="493200" y="3419872"/>
            <a:ext cx="612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ご予算</a:t>
            </a:r>
            <a:endParaRPr sz="1000" b="0" i="0" u="none" strike="noStrike" cap="none">
              <a:solidFill>
                <a:schemeClr val="lt1"/>
              </a:solidFill>
              <a:latin typeface="Meiryo"/>
              <a:ea typeface="Meiryo"/>
              <a:cs typeface="Meiryo"/>
              <a:sym typeface="Meiryo"/>
            </a:endParaRPr>
          </a:p>
        </p:txBody>
      </p:sp>
      <p:sp>
        <p:nvSpPr>
          <p:cNvPr id="544" name="Google Shape;544;p27"/>
          <p:cNvSpPr txBox="1"/>
          <p:nvPr/>
        </p:nvSpPr>
        <p:spPr>
          <a:xfrm>
            <a:off x="1638325" y="3976886"/>
            <a:ext cx="458821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事業計画の策定によって、各事業ステージで何をしたいのか目標が設定できた。</a:t>
            </a:r>
            <a:endParaRPr sz="1050" b="1" i="1" u="none" strike="noStrike" cap="none">
              <a:solidFill>
                <a:srgbClr val="7F7F7F"/>
              </a:solidFill>
              <a:latin typeface="Meiryo"/>
              <a:ea typeface="Meiryo"/>
              <a:cs typeface="Meiryo"/>
              <a:sym typeface="Meiryo"/>
            </a:endParaRPr>
          </a:p>
        </p:txBody>
      </p:sp>
      <p:sp>
        <p:nvSpPr>
          <p:cNvPr id="545" name="Google Shape;545;p27"/>
          <p:cNvSpPr/>
          <p:nvPr/>
        </p:nvSpPr>
        <p:spPr>
          <a:xfrm>
            <a:off x="494590" y="3995936"/>
            <a:ext cx="113421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ケーススタディ</a:t>
            </a:r>
            <a:endParaRPr sz="1000" b="0" i="0" u="none" strike="noStrike" cap="none">
              <a:solidFill>
                <a:schemeClr val="lt1"/>
              </a:solidFill>
              <a:latin typeface="Meiryo"/>
              <a:ea typeface="Meiryo"/>
              <a:cs typeface="Meiryo"/>
              <a:sym typeface="Meiryo"/>
            </a:endParaRPr>
          </a:p>
        </p:txBody>
      </p:sp>
      <p:graphicFrame>
        <p:nvGraphicFramePr>
          <p:cNvPr id="546" name="Google Shape;546;p27"/>
          <p:cNvGraphicFramePr/>
          <p:nvPr/>
        </p:nvGraphicFramePr>
        <p:xfrm>
          <a:off x="620689" y="4397480"/>
          <a:ext cx="5605850" cy="1438830"/>
        </p:xfrm>
        <a:graphic>
          <a:graphicData uri="http://schemas.openxmlformats.org/drawingml/2006/table">
            <a:tbl>
              <a:tblPr>
                <a:noFill/>
                <a:tableStyleId>{B35AD8DF-36D4-45B5-B94E-0A3CF39191EF}</a:tableStyleId>
              </a:tblPr>
              <a:tblGrid>
                <a:gridCol w="648075">
                  <a:extLst>
                    <a:ext uri="{9D8B030D-6E8A-4147-A177-3AD203B41FA5}">
                      <a16:colId xmlns:a16="http://schemas.microsoft.com/office/drawing/2014/main" xmlns="" val="20000"/>
                    </a:ext>
                  </a:extLst>
                </a:gridCol>
                <a:gridCol w="4957775">
                  <a:extLst>
                    <a:ext uri="{9D8B030D-6E8A-4147-A177-3AD203B41FA5}">
                      <a16:colId xmlns:a16="http://schemas.microsoft.com/office/drawing/2014/main" xmlns="" val="20001"/>
                    </a:ext>
                  </a:extLst>
                </a:gridCol>
              </a:tblGrid>
              <a:tr h="26362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課題</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開業10年が経過し、毎日の診察の繰り返しに新しい目標も見出せず迷っていた。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利益は出ているのに手元にお金が残らず、このままでいいのか漠然と不安感があった。</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0"/>
                  </a:ext>
                </a:extLst>
              </a:tr>
              <a:tr h="28432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改善策</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過去10年の事業推移と資金の流れを数字にし、将来展望のたたき台を用意した。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事業展望・ライフイベントをヒアリングし、事業計画の基本プランを可視化した。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基本プランに基づき、必達プラン・目標プランをシミュレーションした。</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449900">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結果</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ただ漠然と診察をするのではなく、それぞれの事業年度の重点施策を明確にできた。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計画に対して実績がどうであったか比較するための、ベンチマーク値が設定できた。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将来の支出に備えてどう貯金していくかを明確にし、不安感が解消された。</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bl>
          </a:graphicData>
        </a:graphic>
      </p:graphicFrame>
      <p:sp>
        <p:nvSpPr>
          <p:cNvPr id="547" name="Google Shape;547;p27"/>
          <p:cNvSpPr txBox="1"/>
          <p:nvPr/>
        </p:nvSpPr>
        <p:spPr>
          <a:xfrm>
            <a:off x="684126" y="5868144"/>
            <a:ext cx="553384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7F7F7F"/>
                </a:solidFill>
                <a:latin typeface="Meiryo"/>
                <a:ea typeface="Meiryo"/>
                <a:cs typeface="Meiryo"/>
                <a:sym typeface="Meiryo"/>
              </a:rPr>
              <a:t>※ 実例をもとにしていますが、内容が特定されないように適宜変更してご紹介しています。</a:t>
            </a:r>
            <a:endParaRPr sz="900" b="0" i="0" u="none" strike="noStrike" cap="none">
              <a:solidFill>
                <a:srgbClr val="7F7F7F"/>
              </a:solidFill>
              <a:latin typeface="Meiryo"/>
              <a:ea typeface="Meiryo"/>
              <a:cs typeface="Meiryo"/>
              <a:sym typeface="Meiryo"/>
            </a:endParaRPr>
          </a:p>
        </p:txBody>
      </p:sp>
      <p:pic>
        <p:nvPicPr>
          <p:cNvPr id="548" name="Google Shape;548;p27"/>
          <p:cNvPicPr preferRelativeResize="0"/>
          <p:nvPr/>
        </p:nvPicPr>
        <p:blipFill rotWithShape="1">
          <a:blip r:embed="rId3">
            <a:alphaModFix/>
          </a:blip>
          <a:srcRect/>
          <a:stretch/>
        </p:blipFill>
        <p:spPr>
          <a:xfrm>
            <a:off x="890660" y="6614813"/>
            <a:ext cx="953405" cy="1102958"/>
          </a:xfrm>
          <a:prstGeom prst="rect">
            <a:avLst/>
          </a:prstGeom>
          <a:noFill/>
          <a:ln>
            <a:noFill/>
          </a:ln>
        </p:spPr>
      </p:pic>
      <p:sp>
        <p:nvSpPr>
          <p:cNvPr id="549" name="Google Shape;549;p27"/>
          <p:cNvSpPr txBox="1"/>
          <p:nvPr/>
        </p:nvSpPr>
        <p:spPr>
          <a:xfrm>
            <a:off x="2224273" y="6519961"/>
            <a:ext cx="341632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「事業計画」をご検討の際は、</a:t>
            </a:r>
            <a:endParaRPr sz="1800" b="0" i="0" u="none" strike="noStrike" cap="none">
              <a:solidFill>
                <a:srgbClr val="538CD5"/>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お気軽にお問合せください。</a:t>
            </a:r>
            <a:endParaRPr sz="1800" b="0" i="0" u="none" strike="noStrike" cap="none">
              <a:solidFill>
                <a:srgbClr val="538CD5"/>
              </a:solidFill>
              <a:latin typeface="Meiryo"/>
              <a:ea typeface="Meiryo"/>
              <a:cs typeface="Meiryo"/>
              <a:sym typeface="Meiryo"/>
            </a:endParaRPr>
          </a:p>
        </p:txBody>
      </p:sp>
      <p:sp>
        <p:nvSpPr>
          <p:cNvPr id="550" name="Google Shape;550;p27"/>
          <p:cNvSpPr/>
          <p:nvPr/>
        </p:nvSpPr>
        <p:spPr>
          <a:xfrm>
            <a:off x="2288880" y="7173657"/>
            <a:ext cx="652598" cy="270183"/>
          </a:xfrm>
          <a:prstGeom prst="roundRect">
            <a:avLst>
              <a:gd name="adj" fmla="val 16667"/>
            </a:avLst>
          </a:prstGeom>
          <a:solidFill>
            <a:schemeClr val="dk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連絡先</a:t>
            </a:r>
            <a:endParaRPr sz="1000" b="0" i="0" u="none" strike="noStrike" cap="none">
              <a:solidFill>
                <a:schemeClr val="lt1"/>
              </a:solidFill>
              <a:latin typeface="Meiryo"/>
              <a:ea typeface="Meiryo"/>
              <a:cs typeface="Meiryo"/>
              <a:sym typeface="Meiryo"/>
            </a:endParaRPr>
          </a:p>
        </p:txBody>
      </p:sp>
      <p:sp>
        <p:nvSpPr>
          <p:cNvPr id="551" name="Google Shape;551;p27"/>
          <p:cNvSpPr txBox="1"/>
          <p:nvPr/>
        </p:nvSpPr>
        <p:spPr>
          <a:xfrm>
            <a:off x="3075280" y="7141394"/>
            <a:ext cx="3151259" cy="33470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chemeClr val="dk2"/>
                </a:solidFill>
                <a:latin typeface="Meiryo"/>
                <a:ea typeface="Meiryo"/>
                <a:cs typeface="Meiryo"/>
                <a:sym typeface="Meiryo"/>
              </a:rPr>
              <a:t>日本経営グループ　日本経営ウィル 税理士法人</a:t>
            </a:r>
            <a:endParaRPr sz="1200" b="0" i="0" u="none" strike="noStrike" cap="none">
              <a:solidFill>
                <a:schemeClr val="dk2"/>
              </a:solidFill>
              <a:latin typeface="Meiryo"/>
              <a:ea typeface="Meiryo"/>
              <a:cs typeface="Meiryo"/>
              <a:sym typeface="Meiryo"/>
            </a:endParaRPr>
          </a:p>
        </p:txBody>
      </p:sp>
      <p:sp>
        <p:nvSpPr>
          <p:cNvPr id="552" name="Google Shape;552;p27"/>
          <p:cNvSpPr/>
          <p:nvPr/>
        </p:nvSpPr>
        <p:spPr>
          <a:xfrm>
            <a:off x="620689" y="6444208"/>
            <a:ext cx="5605852" cy="2592288"/>
          </a:xfrm>
          <a:prstGeom prst="rect">
            <a:avLst/>
          </a:prstGeom>
          <a:noFill/>
          <a:ln w="28575"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53" name="Google Shape;553;p27"/>
          <p:cNvSpPr txBox="1"/>
          <p:nvPr/>
        </p:nvSpPr>
        <p:spPr>
          <a:xfrm>
            <a:off x="4852062" y="323528"/>
            <a:ext cx="1601274" cy="262943"/>
          </a:xfrm>
          <a:prstGeom prst="rect">
            <a:avLst/>
          </a:prstGeom>
          <a:solidFill>
            <a:srgbClr val="93B3D7"/>
          </a:solidFill>
          <a:ln>
            <a:noFill/>
          </a:ln>
        </p:spPr>
        <p:txBody>
          <a:bodyPr spcFirstLastPara="1" wrap="square" lIns="91425" tIns="72000" rIns="91425" bIns="360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診療所の税務・会計</a:t>
            </a:r>
            <a:endParaRPr sz="1000" b="0" i="0" u="none" strike="noStrike" cap="none">
              <a:solidFill>
                <a:schemeClr val="lt1"/>
              </a:solidFill>
              <a:latin typeface="Meiryo"/>
              <a:ea typeface="Meiryo"/>
              <a:cs typeface="Meiryo"/>
              <a:sym typeface="Meiryo"/>
            </a:endParaRPr>
          </a:p>
        </p:txBody>
      </p:sp>
      <p:sp>
        <p:nvSpPr>
          <p:cNvPr id="554" name="Google Shape;554;p27"/>
          <p:cNvSpPr txBox="1"/>
          <p:nvPr/>
        </p:nvSpPr>
        <p:spPr>
          <a:xfrm>
            <a:off x="2042590" y="7403006"/>
            <a:ext cx="4175380" cy="170812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［大阪本社］   〒561-8510　大阪府豊中市寺内2-13-3　</a:t>
            </a:r>
            <a:endParaRPr sz="1050" b="0" i="0" u="none" strike="noStrike" cap="none">
              <a:solidFill>
                <a:srgbClr val="538CD5"/>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　</a:t>
            </a:r>
            <a:r>
              <a:rPr lang="ja-JP" sz="1400" b="0" i="0" u="none" strike="noStrike" cap="none">
                <a:solidFill>
                  <a:srgbClr val="538CD5"/>
                </a:solidFill>
                <a:latin typeface="Meiryo"/>
                <a:ea typeface="Meiryo"/>
                <a:cs typeface="Meiryo"/>
                <a:sym typeface="Meiryo"/>
              </a:rPr>
              <a:t>06-6868-1351</a:t>
            </a:r>
            <a:r>
              <a:rPr lang="ja-JP" sz="1050" b="0" i="0" u="none" strike="noStrike" cap="none">
                <a:solidFill>
                  <a:srgbClr val="538CD5"/>
                </a:solidFill>
                <a:latin typeface="Meiryo"/>
                <a:ea typeface="Meiryo"/>
                <a:cs typeface="Meiryo"/>
                <a:sym typeface="Meiryo"/>
              </a:rPr>
              <a:t>（担当：小松）</a:t>
            </a:r>
            <a:endParaRPr sz="1050" b="0" i="0" u="none" strike="noStrike" cap="none">
              <a:solidFill>
                <a:srgbClr val="538CD5"/>
              </a:solidFill>
              <a:latin typeface="Meiryo"/>
              <a:ea typeface="Meiryo"/>
              <a:cs typeface="Meiryo"/>
              <a:sym typeface="Meiryo"/>
            </a:endParaRPr>
          </a:p>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［東京事務所］〒140-0002　東京都品川区東品川2-2-20</a:t>
            </a:r>
            <a:endParaRPr/>
          </a:p>
          <a:p>
            <a:pPr marL="0" marR="0" lvl="0" indent="0" algn="l" rtl="0">
              <a:lnSpc>
                <a:spcPct val="150000"/>
              </a:lnSpc>
              <a:spcBef>
                <a:spcPts val="0"/>
              </a:spcBef>
              <a:spcAft>
                <a:spcPts val="0"/>
              </a:spcAft>
              <a:buNone/>
            </a:pPr>
            <a:r>
              <a:rPr lang="ja-JP" sz="1050" b="0" i="0" u="none" strike="noStrike" cap="none">
                <a:solidFill>
                  <a:srgbClr val="538CD5"/>
                </a:solidFill>
                <a:latin typeface="Meiryo"/>
                <a:ea typeface="Meiryo"/>
                <a:cs typeface="Meiryo"/>
                <a:sym typeface="Meiryo"/>
              </a:rPr>
              <a:t>　　　　　　　　　　　　　　天王洲オーシャンスクエア22F</a:t>
            </a:r>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  </a:t>
            </a:r>
            <a:r>
              <a:rPr lang="ja-JP" sz="1400" b="0" i="0" u="none" strike="noStrike" cap="none">
                <a:solidFill>
                  <a:srgbClr val="538CD5"/>
                </a:solidFill>
                <a:latin typeface="Meiryo"/>
                <a:ea typeface="Meiryo"/>
                <a:cs typeface="Meiryo"/>
                <a:sym typeface="Meiryo"/>
              </a:rPr>
              <a:t>03-5781-0760</a:t>
            </a:r>
            <a:r>
              <a:rPr lang="ja-JP" sz="1050" b="0" i="0" u="none" strike="noStrike" cap="none">
                <a:solidFill>
                  <a:srgbClr val="538CD5"/>
                </a:solidFill>
                <a:latin typeface="Meiryo"/>
                <a:ea typeface="Meiryo"/>
                <a:cs typeface="Meiryo"/>
                <a:sym typeface="Meiryo"/>
              </a:rPr>
              <a:t>（担当：三浦）</a:t>
            </a:r>
            <a:endParaRPr sz="1050" b="0" i="0" u="none" strike="noStrike" cap="none">
              <a:solidFill>
                <a:srgbClr val="000000"/>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 （平日9:00～17:30）</a:t>
            </a:r>
            <a:endParaRPr sz="1050" b="0" i="0" u="none" strike="noStrike" cap="none">
              <a:solidFill>
                <a:srgbClr val="538CD5"/>
              </a:solidFill>
              <a:latin typeface="Meiryo"/>
              <a:ea typeface="Meiryo"/>
              <a:cs typeface="Meiryo"/>
              <a:sym typeface="Meiryo"/>
            </a:endParaRPr>
          </a:p>
        </p:txBody>
      </p:sp>
    </p:spTree>
  </p:cSld>
  <p:clrMapOvr>
    <a:masterClrMapping/>
  </p:clrMapOvr>
  <p:transition spd="slow">
    <p:push/>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28"/>
          <p:cNvSpPr/>
          <p:nvPr/>
        </p:nvSpPr>
        <p:spPr>
          <a:xfrm>
            <a:off x="4931643" y="7200272"/>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561" name="Google Shape;561;p28"/>
          <p:cNvSpPr/>
          <p:nvPr/>
        </p:nvSpPr>
        <p:spPr>
          <a:xfrm>
            <a:off x="4869160" y="7137789"/>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562" name="Google Shape;562;p28"/>
          <p:cNvSpPr/>
          <p:nvPr/>
        </p:nvSpPr>
        <p:spPr>
          <a:xfrm>
            <a:off x="4797152" y="7065781"/>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563" name="Google Shape;563;p28"/>
          <p:cNvSpPr/>
          <p:nvPr/>
        </p:nvSpPr>
        <p:spPr>
          <a:xfrm>
            <a:off x="2012851" y="7488799"/>
            <a:ext cx="1992213" cy="1315870"/>
          </a:xfrm>
          <a:prstGeom prst="roundRect">
            <a:avLst>
              <a:gd name="adj" fmla="val 8287"/>
            </a:avLst>
          </a:prstGeom>
          <a:solidFill>
            <a:srgbClr val="EFEFEF"/>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残ったお金をすべて生活費として使うことはできません。繰上返済や将来への備えなどを次々と差し引いて、最後に残ったお金の中で生活をやりくりすることが、ライフプラン設計の目的と言えるでしょう。</a:t>
            </a:r>
            <a:endParaRPr sz="900" b="0" i="0" u="none" strike="noStrike" cap="none">
              <a:solidFill>
                <a:srgbClr val="595959"/>
              </a:solidFill>
              <a:latin typeface="Meiryo"/>
              <a:ea typeface="Meiryo"/>
              <a:cs typeface="Meiryo"/>
              <a:sym typeface="Meiryo"/>
            </a:endParaRPr>
          </a:p>
        </p:txBody>
      </p:sp>
      <p:sp>
        <p:nvSpPr>
          <p:cNvPr id="564" name="Google Shape;564;p28"/>
          <p:cNvSpPr txBox="1"/>
          <p:nvPr/>
        </p:nvSpPr>
        <p:spPr>
          <a:xfrm>
            <a:off x="513664" y="873500"/>
            <a:ext cx="5904740" cy="536212"/>
          </a:xfrm>
          <a:prstGeom prst="rect">
            <a:avLst/>
          </a:prstGeom>
          <a:noFill/>
          <a:ln>
            <a:noFill/>
          </a:ln>
        </p:spPr>
        <p:txBody>
          <a:bodyPr spcFirstLastPara="1" wrap="square" lIns="0" tIns="52150" rIns="0" bIns="5215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1" i="0" u="none" strike="noStrike" cap="none">
                <a:solidFill>
                  <a:srgbClr val="366092"/>
                </a:solidFill>
                <a:latin typeface="Meiryo"/>
                <a:ea typeface="Meiryo"/>
                <a:cs typeface="Meiryo"/>
                <a:sym typeface="Meiryo"/>
              </a:rPr>
              <a:t>ライフプランの設計 </a:t>
            </a:r>
            <a:r>
              <a:rPr lang="ja-JP" sz="2000" b="1" i="0" u="none" strike="noStrike" cap="none">
                <a:solidFill>
                  <a:srgbClr val="366092"/>
                </a:solidFill>
                <a:latin typeface="Meiryo"/>
                <a:ea typeface="Meiryo"/>
                <a:cs typeface="Meiryo"/>
                <a:sym typeface="Meiryo"/>
              </a:rPr>
              <a:t>をサポート</a:t>
            </a:r>
            <a:endParaRPr sz="2000" b="1" i="0" u="none" strike="noStrike" cap="none">
              <a:solidFill>
                <a:srgbClr val="366092"/>
              </a:solidFill>
              <a:latin typeface="Meiryo"/>
              <a:ea typeface="Meiryo"/>
              <a:cs typeface="Meiryo"/>
              <a:sym typeface="Meiryo"/>
            </a:endParaRPr>
          </a:p>
        </p:txBody>
      </p:sp>
      <p:sp>
        <p:nvSpPr>
          <p:cNvPr id="565" name="Google Shape;565;p28"/>
          <p:cNvSpPr txBox="1"/>
          <p:nvPr/>
        </p:nvSpPr>
        <p:spPr>
          <a:xfrm>
            <a:off x="489554" y="2339752"/>
            <a:ext cx="5742722" cy="2319240"/>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ご相談内容</a:t>
            </a:r>
            <a:endParaRPr sz="12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それなりの給与をとっているはずだが、手元にお金が残らない。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多忙にかまけて家族の生活費が膨らみ、生活水準を落せなくなっている。</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塾や学費にも次々とお金が入り用で、計画的に貯金ができていない。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住宅ローンの返済や老後資金がどうなるか、きちんとシミュレーションしておきたい。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勧められるままに保険に入ったが、いま考えると本当に必要なのかどうか疑問に感じる。</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老後は郊外でゆっくり楽しみたいと考えているが、そんな生活ができるのか不安がある。</a:t>
            </a:r>
            <a:endParaRPr sz="1000" b="0" i="0" u="none" strike="noStrike" cap="none">
              <a:solidFill>
                <a:srgbClr val="7F7F7F"/>
              </a:solidFill>
              <a:latin typeface="Meiryo"/>
              <a:ea typeface="Meiryo"/>
              <a:cs typeface="Meiryo"/>
              <a:sym typeface="Meiryo"/>
            </a:endParaRPr>
          </a:p>
          <a:p>
            <a:pPr marL="180975" marR="0" lvl="0" indent="-117475" algn="l" rtl="0">
              <a:lnSpc>
                <a:spcPct val="120000"/>
              </a:lnSpc>
              <a:spcBef>
                <a:spcPts val="300"/>
              </a:spcBef>
              <a:spcAft>
                <a:spcPts val="0"/>
              </a:spcAft>
              <a:buClr>
                <a:schemeClr val="dk1"/>
              </a:buClr>
              <a:buSzPts val="1000"/>
              <a:buFont typeface="Noto Sans Symbols"/>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30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「ライフプランの設計」についての私たちの考え方</a:t>
            </a:r>
            <a:endParaRPr sz="120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rgbClr val="7F7F7F"/>
              </a:buClr>
              <a:buSzPts val="1000"/>
              <a:buFont typeface="Arial"/>
              <a:buNone/>
            </a:pPr>
            <a:r>
              <a:rPr lang="ja-JP" sz="1000" b="1" i="0" u="none" strike="noStrike" cap="none">
                <a:solidFill>
                  <a:srgbClr val="7F7F7F"/>
                </a:solidFill>
                <a:latin typeface="Meiryo"/>
                <a:ea typeface="Meiryo"/>
                <a:cs typeface="Meiryo"/>
                <a:sym typeface="Meiryo"/>
              </a:rPr>
              <a:t>最後に残ったお金の中でやりくりすることがライフプランの目的だと、私たちは考えます。</a:t>
            </a: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p:txBody>
      </p:sp>
      <p:sp>
        <p:nvSpPr>
          <p:cNvPr id="566" name="Google Shape;566;p28"/>
          <p:cNvSpPr/>
          <p:nvPr/>
        </p:nvSpPr>
        <p:spPr>
          <a:xfrm>
            <a:off x="615653" y="4644826"/>
            <a:ext cx="5616624" cy="1925613"/>
          </a:xfrm>
          <a:prstGeom prst="rect">
            <a:avLst/>
          </a:prstGeom>
          <a:solidFill>
            <a:srgbClr val="DAE5F1"/>
          </a:solidFill>
          <a:ln>
            <a:noFill/>
          </a:ln>
        </p:spPr>
        <p:txBody>
          <a:bodyPr spcFirstLastPara="1" wrap="square" lIns="91425" tIns="45700" rIns="91425" bIns="45700" anchor="ctr" anchorCtr="0">
            <a:noAutofit/>
          </a:bodyPr>
          <a:lstStyle/>
          <a:p>
            <a:pPr marL="171450" marR="0" lvl="0" indent="-171450" algn="l" rtl="0">
              <a:lnSpc>
                <a:spcPct val="120000"/>
              </a:lnSpc>
              <a:spcBef>
                <a:spcPts val="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通帳に残ったお金は、そのまますべて使ってよいお金ではありません。</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ライフステージを俯瞰すれば、将来に備えて繰上返済や貯金をしなければならない時期もあれば、過去の貯金を切り崩して大きな支出に耐えなければならない時期もあります。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住宅の購入や教育資金、老後資金やご両親の介護費用など、どこでどのようなことを考えておかなければならないか、ライフイベントは概ね予測できるものです。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そのようなライフイベントに基づきマネープランを設計し、どの時期にどれくらいの支出があり、今のままで乗り切れるのか乗り切れないのかシミュレーションします。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今いくら返済・貯金しておかなければならないのか。生活費として使ってよいお金はいくらなのか。残ったお金を明確にすることがライフプランの目的だと、私たちは考えます。</a:t>
            </a:r>
            <a:endParaRPr sz="1000" b="0" i="0" u="none" strike="noStrike" cap="none">
              <a:solidFill>
                <a:srgbClr val="7F7F7F"/>
              </a:solidFill>
              <a:latin typeface="Meiryo"/>
              <a:ea typeface="Meiryo"/>
              <a:cs typeface="Meiryo"/>
              <a:sym typeface="Meiryo"/>
            </a:endParaRPr>
          </a:p>
        </p:txBody>
      </p:sp>
      <p:sp>
        <p:nvSpPr>
          <p:cNvPr id="567" name="Google Shape;567;p28"/>
          <p:cNvSpPr/>
          <p:nvPr/>
        </p:nvSpPr>
        <p:spPr>
          <a:xfrm>
            <a:off x="494590" y="7020272"/>
            <a:ext cx="1764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私たちのお役立ちポイント</a:t>
            </a:r>
            <a:endParaRPr sz="1000" b="0" i="0" u="none" strike="noStrike" cap="none">
              <a:solidFill>
                <a:schemeClr val="lt1"/>
              </a:solidFill>
              <a:latin typeface="Meiryo"/>
              <a:ea typeface="Meiryo"/>
              <a:cs typeface="Meiryo"/>
              <a:sym typeface="Meiryo"/>
            </a:endParaRPr>
          </a:p>
        </p:txBody>
      </p:sp>
      <p:sp>
        <p:nvSpPr>
          <p:cNvPr id="568" name="Google Shape;568;p28"/>
          <p:cNvSpPr/>
          <p:nvPr/>
        </p:nvSpPr>
        <p:spPr>
          <a:xfrm>
            <a:off x="491464" y="1565145"/>
            <a:ext cx="5832153" cy="453743"/>
          </a:xfrm>
          <a:prstGeom prst="roundRect">
            <a:avLst>
              <a:gd name="adj" fmla="val 16667"/>
            </a:avLst>
          </a:prstGeom>
          <a:solidFill>
            <a:srgbClr val="EFEFEF"/>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595959"/>
                </a:solidFill>
                <a:latin typeface="Meiryo"/>
                <a:ea typeface="Meiryo"/>
                <a:cs typeface="Meiryo"/>
                <a:sym typeface="Meiryo"/>
              </a:rPr>
              <a:t>「事業の借入や住宅ローンの返済、子供の学費など次々とお金が入り用で、このままで老後資金が貯蓄できるのか不安がある」と、Ｓ理事長（診療所経営）からご相談を頂きました。</a:t>
            </a:r>
            <a:endParaRPr sz="1400" b="0" i="0" u="none" strike="noStrike" cap="none">
              <a:solidFill>
                <a:srgbClr val="000000"/>
              </a:solidFill>
              <a:latin typeface="Arial"/>
              <a:ea typeface="Arial"/>
              <a:cs typeface="Arial"/>
              <a:sym typeface="Arial"/>
            </a:endParaRPr>
          </a:p>
        </p:txBody>
      </p:sp>
      <p:pic>
        <p:nvPicPr>
          <p:cNvPr id="569" name="Google Shape;569;p28"/>
          <p:cNvPicPr preferRelativeResize="0"/>
          <p:nvPr/>
        </p:nvPicPr>
        <p:blipFill rotWithShape="1">
          <a:blip r:embed="rId3">
            <a:alphaModFix/>
          </a:blip>
          <a:srcRect/>
          <a:stretch/>
        </p:blipFill>
        <p:spPr>
          <a:xfrm>
            <a:off x="620688" y="7488799"/>
            <a:ext cx="1088863" cy="1259665"/>
          </a:xfrm>
          <a:prstGeom prst="rect">
            <a:avLst/>
          </a:prstGeom>
          <a:noFill/>
          <a:ln>
            <a:noFill/>
          </a:ln>
        </p:spPr>
      </p:pic>
      <p:sp>
        <p:nvSpPr>
          <p:cNvPr id="570" name="Google Shape;570;p28"/>
          <p:cNvSpPr/>
          <p:nvPr/>
        </p:nvSpPr>
        <p:spPr>
          <a:xfrm rot="10800000">
            <a:off x="1700808" y="7974615"/>
            <a:ext cx="360040" cy="144016"/>
          </a:xfrm>
          <a:prstGeom prst="rtTriangle">
            <a:avLst/>
          </a:prstGeom>
          <a:solidFill>
            <a:srgbClr val="EFEFE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1" name="Google Shape;571;p28"/>
          <p:cNvSpPr/>
          <p:nvPr/>
        </p:nvSpPr>
        <p:spPr>
          <a:xfrm>
            <a:off x="4725144" y="6995452"/>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ライフプラン策定</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（無料）</a:t>
            </a:r>
            <a:endParaRPr sz="900" b="0" i="0" u="none" strike="noStrike" cap="none">
              <a:solidFill>
                <a:schemeClr val="lt1"/>
              </a:solidFill>
              <a:latin typeface="Meiryo"/>
              <a:ea typeface="Meiryo"/>
              <a:cs typeface="Meiryo"/>
              <a:sym typeface="Meiryo"/>
            </a:endParaRPr>
          </a:p>
        </p:txBody>
      </p:sp>
      <p:sp>
        <p:nvSpPr>
          <p:cNvPr id="572" name="Google Shape;572;p28"/>
          <p:cNvSpPr txBox="1"/>
          <p:nvPr/>
        </p:nvSpPr>
        <p:spPr>
          <a:xfrm>
            <a:off x="4643611" y="8382010"/>
            <a:ext cx="136815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ja-JP" sz="800" b="0" i="0" u="none" strike="noStrike" cap="none">
                <a:solidFill>
                  <a:srgbClr val="595959"/>
                </a:solidFill>
                <a:latin typeface="Meiryo"/>
                <a:ea typeface="Meiryo"/>
                <a:cs typeface="Meiryo"/>
                <a:sym typeface="Meiryo"/>
              </a:rPr>
              <a:t>顧問契約の中で先生とご一緒に策定し、ブラッシュアップしていきます。</a:t>
            </a:r>
            <a:endParaRPr sz="800" b="0" i="0" u="none" strike="noStrike" cap="none">
              <a:solidFill>
                <a:srgbClr val="595959"/>
              </a:solidFill>
              <a:latin typeface="Meiryo"/>
              <a:ea typeface="Meiryo"/>
              <a:cs typeface="Meiryo"/>
              <a:sym typeface="Meiryo"/>
            </a:endParaRPr>
          </a:p>
        </p:txBody>
      </p:sp>
      <p:sp>
        <p:nvSpPr>
          <p:cNvPr id="573" name="Google Shape;573;p28"/>
          <p:cNvSpPr/>
          <p:nvPr/>
        </p:nvSpPr>
        <p:spPr>
          <a:xfrm>
            <a:off x="428012" y="395536"/>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chemeClr val="lt1"/>
              </a:solidFill>
              <a:latin typeface="Calibri"/>
              <a:ea typeface="Calibri"/>
              <a:cs typeface="Calibri"/>
              <a:sym typeface="Calibri"/>
            </a:endParaRPr>
          </a:p>
        </p:txBody>
      </p:sp>
      <p:sp>
        <p:nvSpPr>
          <p:cNvPr id="574" name="Google Shape;574;p28"/>
          <p:cNvSpPr txBox="1"/>
          <p:nvPr/>
        </p:nvSpPr>
        <p:spPr>
          <a:xfrm>
            <a:off x="779736" y="403596"/>
            <a:ext cx="2721272" cy="345219"/>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7F7F7F"/>
                </a:solidFill>
                <a:latin typeface="Meiryo"/>
                <a:ea typeface="Meiryo"/>
                <a:cs typeface="Meiryo"/>
                <a:sym typeface="Meiryo"/>
              </a:rPr>
              <a:t>ライフプラン設計</a:t>
            </a:r>
            <a:endParaRPr sz="1400" b="1" i="0" u="none" strike="noStrike" cap="none">
              <a:solidFill>
                <a:srgbClr val="7F7F7F"/>
              </a:solidFill>
              <a:latin typeface="Meiryo"/>
              <a:ea typeface="Meiryo"/>
              <a:cs typeface="Meiryo"/>
              <a:sym typeface="Meiryo"/>
            </a:endParaRPr>
          </a:p>
        </p:txBody>
      </p:sp>
    </p:spTree>
  </p:cSld>
  <p:clrMapOvr>
    <a:masterClrMapping/>
  </p:clrMapOvr>
  <p:transition spd="slow">
    <p:push/>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29"/>
          <p:cNvSpPr txBox="1"/>
          <p:nvPr/>
        </p:nvSpPr>
        <p:spPr>
          <a:xfrm>
            <a:off x="494590" y="732572"/>
            <a:ext cx="570465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閉院までの事業計画を形にし、先生・ご家族とご一緒に夢やプランを書き込んでいきます。</a:t>
            </a: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00"/>
              <a:buFont typeface="Arial"/>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0"/>
              </a:spcBef>
              <a:spcAft>
                <a:spcPts val="0"/>
              </a:spcAft>
              <a:buClr>
                <a:schemeClr val="dk1"/>
              </a:buClr>
              <a:buSzPts val="1600"/>
              <a:buFont typeface="Arial"/>
              <a:buNone/>
            </a:pPr>
            <a:endParaRPr sz="1600" b="0" i="0" u="none" strike="noStrike" cap="none">
              <a:solidFill>
                <a:srgbClr val="7F7F7F"/>
              </a:solidFill>
              <a:latin typeface="Meiryo"/>
              <a:ea typeface="Meiryo"/>
              <a:cs typeface="Meiryo"/>
              <a:sym typeface="Meiryo"/>
            </a:endParaRPr>
          </a:p>
        </p:txBody>
      </p:sp>
      <p:sp>
        <p:nvSpPr>
          <p:cNvPr id="581" name="Google Shape;581;p29"/>
          <p:cNvSpPr txBox="1"/>
          <p:nvPr/>
        </p:nvSpPr>
        <p:spPr>
          <a:xfrm>
            <a:off x="836712" y="7794626"/>
            <a:ext cx="1121687"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顧問契約の中で、私たちがどのようにライフプランをご一緒に設計していくのか、ご体験していただけます。</a:t>
            </a:r>
            <a:endParaRPr sz="900" b="0" i="0" u="none" strike="noStrike" cap="none">
              <a:solidFill>
                <a:schemeClr val="dk1"/>
              </a:solidFill>
              <a:latin typeface="Meiryo"/>
              <a:ea typeface="Meiryo"/>
              <a:cs typeface="Meiryo"/>
              <a:sym typeface="Meiryo"/>
            </a:endParaRPr>
          </a:p>
        </p:txBody>
      </p:sp>
      <p:sp>
        <p:nvSpPr>
          <p:cNvPr id="582" name="Google Shape;582;p29"/>
          <p:cNvSpPr/>
          <p:nvPr/>
        </p:nvSpPr>
        <p:spPr>
          <a:xfrm>
            <a:off x="494590" y="395536"/>
            <a:ext cx="1548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ご提案サービスの概要</a:t>
            </a:r>
            <a:endParaRPr sz="1000" b="0" i="0" u="none" strike="noStrike" cap="none">
              <a:solidFill>
                <a:schemeClr val="lt1"/>
              </a:solidFill>
              <a:latin typeface="Meiryo"/>
              <a:ea typeface="Meiryo"/>
              <a:cs typeface="Meiryo"/>
              <a:sym typeface="Meiryo"/>
            </a:endParaRPr>
          </a:p>
        </p:txBody>
      </p:sp>
      <p:graphicFrame>
        <p:nvGraphicFramePr>
          <p:cNvPr id="583" name="Google Shape;583;p29"/>
          <p:cNvGraphicFramePr/>
          <p:nvPr/>
        </p:nvGraphicFramePr>
        <p:xfrm>
          <a:off x="620689" y="1043608"/>
          <a:ext cx="5605850" cy="1784700"/>
        </p:xfrm>
        <a:graphic>
          <a:graphicData uri="http://schemas.openxmlformats.org/drawingml/2006/table">
            <a:tbl>
              <a:tblPr>
                <a:noFill/>
                <a:tableStyleId>{B35AD8DF-36D4-45B5-B94E-0A3CF39191EF}</a:tableStyleId>
              </a:tblPr>
              <a:tblGrid>
                <a:gridCol w="504800">
                  <a:extLst>
                    <a:ext uri="{9D8B030D-6E8A-4147-A177-3AD203B41FA5}">
                      <a16:colId xmlns:a16="http://schemas.microsoft.com/office/drawing/2014/main" xmlns="" val="20000"/>
                    </a:ext>
                  </a:extLst>
                </a:gridCol>
                <a:gridCol w="1442275">
                  <a:extLst>
                    <a:ext uri="{9D8B030D-6E8A-4147-A177-3AD203B41FA5}">
                      <a16:colId xmlns:a16="http://schemas.microsoft.com/office/drawing/2014/main" xmlns="" val="20001"/>
                    </a:ext>
                  </a:extLst>
                </a:gridCol>
                <a:gridCol w="3658775">
                  <a:extLst>
                    <a:ext uri="{9D8B030D-6E8A-4147-A177-3AD203B41FA5}">
                      <a16:colId xmlns:a16="http://schemas.microsoft.com/office/drawing/2014/main" xmlns="" val="20002"/>
                    </a:ext>
                  </a:extLst>
                </a:gridCol>
              </a:tblGrid>
              <a:tr h="1333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Phase</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テーマ</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内容</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r h="1939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1</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人生設計のヒアリング</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ご家族の生活や予期されるイベントなどをヒアリングし、先生の人生設計・ご希望を確認します。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1939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2</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ライフプラン設計</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ライフプランを数字に落とし込み、実現可能なプランやギリギリのラインなど、複数のケースをシミュレーションします。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r h="1939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3</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課題の整理と見直し</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現在のライフプランにおける課題を整理。貯金（保険・年金等）や、万一の場合の備えなど、ご一緒に考え見直します。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3"/>
                  </a:ext>
                </a:extLst>
              </a:tr>
              <a:tr h="1939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4</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継続モニタリング</a:t>
                      </a:r>
                      <a:endParaRPr sz="1000" b="0" i="0" u="none" strike="noStrike" cap="none">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税務・会計顧問として、ライフプランを継続フォロー。事業の成長・展開・承継の時間軸のなかで、実績をモニタリングします。</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4"/>
                  </a:ext>
                </a:extLst>
              </a:tr>
            </a:tbl>
          </a:graphicData>
        </a:graphic>
      </p:graphicFrame>
      <p:sp>
        <p:nvSpPr>
          <p:cNvPr id="584" name="Google Shape;584;p29"/>
          <p:cNvSpPr txBox="1"/>
          <p:nvPr/>
        </p:nvSpPr>
        <p:spPr>
          <a:xfrm>
            <a:off x="1134269" y="3297290"/>
            <a:ext cx="462453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顧問契約における基本業務の１つとして、必要なタイミングでご提供します。</a:t>
            </a:r>
            <a:endParaRPr sz="1050" b="0"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p:txBody>
      </p:sp>
      <p:sp>
        <p:nvSpPr>
          <p:cNvPr id="585" name="Google Shape;585;p29"/>
          <p:cNvSpPr/>
          <p:nvPr/>
        </p:nvSpPr>
        <p:spPr>
          <a:xfrm>
            <a:off x="493200" y="3313051"/>
            <a:ext cx="612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ご予算</a:t>
            </a:r>
            <a:endParaRPr sz="1000" b="0" i="0" u="none" strike="noStrike" cap="none">
              <a:solidFill>
                <a:schemeClr val="lt1"/>
              </a:solidFill>
              <a:latin typeface="Meiryo"/>
              <a:ea typeface="Meiryo"/>
              <a:cs typeface="Meiryo"/>
              <a:sym typeface="Meiryo"/>
            </a:endParaRPr>
          </a:p>
        </p:txBody>
      </p:sp>
      <p:sp>
        <p:nvSpPr>
          <p:cNvPr id="586" name="Google Shape;586;p29"/>
          <p:cNvSpPr txBox="1"/>
          <p:nvPr/>
        </p:nvSpPr>
        <p:spPr>
          <a:xfrm>
            <a:off x="1638325" y="3923928"/>
            <a:ext cx="4176464"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ご夫婦でライフプランを共有し、将来への希望を共有できた。</a:t>
            </a:r>
            <a:endParaRPr sz="1600" b="0" i="0" u="none" strike="noStrike" cap="none">
              <a:solidFill>
                <a:srgbClr val="7F7F7F"/>
              </a:solidFill>
              <a:latin typeface="Meiryo"/>
              <a:ea typeface="Meiryo"/>
              <a:cs typeface="Meiryo"/>
              <a:sym typeface="Meiryo"/>
            </a:endParaRPr>
          </a:p>
        </p:txBody>
      </p:sp>
      <p:sp>
        <p:nvSpPr>
          <p:cNvPr id="587" name="Google Shape;587;p29"/>
          <p:cNvSpPr/>
          <p:nvPr/>
        </p:nvSpPr>
        <p:spPr>
          <a:xfrm>
            <a:off x="494590" y="3942978"/>
            <a:ext cx="113421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ケーススタディ</a:t>
            </a:r>
            <a:endParaRPr sz="1000" b="0" i="0" u="none" strike="noStrike" cap="none">
              <a:solidFill>
                <a:schemeClr val="lt1"/>
              </a:solidFill>
              <a:latin typeface="Meiryo"/>
              <a:ea typeface="Meiryo"/>
              <a:cs typeface="Meiryo"/>
              <a:sym typeface="Meiryo"/>
            </a:endParaRPr>
          </a:p>
        </p:txBody>
      </p:sp>
      <p:graphicFrame>
        <p:nvGraphicFramePr>
          <p:cNvPr id="588" name="Google Shape;588;p29"/>
          <p:cNvGraphicFramePr/>
          <p:nvPr/>
        </p:nvGraphicFramePr>
        <p:xfrm>
          <a:off x="620689" y="4344522"/>
          <a:ext cx="5605850" cy="1438830"/>
        </p:xfrm>
        <a:graphic>
          <a:graphicData uri="http://schemas.openxmlformats.org/drawingml/2006/table">
            <a:tbl>
              <a:tblPr>
                <a:noFill/>
                <a:tableStyleId>{B35AD8DF-36D4-45B5-B94E-0A3CF39191EF}</a:tableStyleId>
              </a:tblPr>
              <a:tblGrid>
                <a:gridCol w="648075">
                  <a:extLst>
                    <a:ext uri="{9D8B030D-6E8A-4147-A177-3AD203B41FA5}">
                      <a16:colId xmlns:a16="http://schemas.microsoft.com/office/drawing/2014/main" xmlns="" val="20000"/>
                    </a:ext>
                  </a:extLst>
                </a:gridCol>
                <a:gridCol w="4957775">
                  <a:extLst>
                    <a:ext uri="{9D8B030D-6E8A-4147-A177-3AD203B41FA5}">
                      <a16:colId xmlns:a16="http://schemas.microsoft.com/office/drawing/2014/main" xmlns="" val="20001"/>
                    </a:ext>
                  </a:extLst>
                </a:gridCol>
              </a:tblGrid>
              <a:tr h="26362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課題</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ともかく事業の立ち上げを優先し、家計の見直しをしてこなかった。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生活費がどんどん膨らみ、手元にお金が残らないことに不安感があった。</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0"/>
                  </a:ext>
                </a:extLst>
              </a:tr>
              <a:tr h="28432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改善策</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ご家族の生活をヒアリングし、現在のおおよその家計費を推計した。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事業展望・ライフイベントをヒアリングし、仮のライフプランを策定した。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仮のプランに基づき、ご夫婦交えてご希望を整理しシミュレーションした。</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449900">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結果</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将来に備えて、いつまでにいくらの貯金をしておかなければならないのか明確になった。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自動振替や保険・年金などによって、貯金が天引きされるようにした。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ご夫婦の希望に沿ったマネープランが整理でき、毎年の財産たな卸しの目安になった。</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bl>
          </a:graphicData>
        </a:graphic>
      </p:graphicFrame>
      <p:sp>
        <p:nvSpPr>
          <p:cNvPr id="589" name="Google Shape;589;p29"/>
          <p:cNvSpPr txBox="1"/>
          <p:nvPr/>
        </p:nvSpPr>
        <p:spPr>
          <a:xfrm>
            <a:off x="684126" y="5815186"/>
            <a:ext cx="553384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7F7F7F"/>
                </a:solidFill>
                <a:latin typeface="Meiryo"/>
                <a:ea typeface="Meiryo"/>
                <a:cs typeface="Meiryo"/>
                <a:sym typeface="Meiryo"/>
              </a:rPr>
              <a:t>※ 実例をもとにしていますが、内容が特定されないように適宜変更してご紹介しています。</a:t>
            </a:r>
            <a:endParaRPr sz="900" b="0" i="0" u="none" strike="noStrike" cap="none">
              <a:solidFill>
                <a:srgbClr val="7F7F7F"/>
              </a:solidFill>
              <a:latin typeface="Meiryo"/>
              <a:ea typeface="Meiryo"/>
              <a:cs typeface="Meiryo"/>
              <a:sym typeface="Meiryo"/>
            </a:endParaRPr>
          </a:p>
        </p:txBody>
      </p:sp>
      <p:pic>
        <p:nvPicPr>
          <p:cNvPr id="590" name="Google Shape;590;p29"/>
          <p:cNvPicPr preferRelativeResize="0"/>
          <p:nvPr/>
        </p:nvPicPr>
        <p:blipFill rotWithShape="1">
          <a:blip r:embed="rId3">
            <a:alphaModFix/>
          </a:blip>
          <a:srcRect/>
          <a:stretch/>
        </p:blipFill>
        <p:spPr>
          <a:xfrm>
            <a:off x="890660" y="6614813"/>
            <a:ext cx="953405" cy="1102958"/>
          </a:xfrm>
          <a:prstGeom prst="rect">
            <a:avLst/>
          </a:prstGeom>
          <a:noFill/>
          <a:ln>
            <a:noFill/>
          </a:ln>
        </p:spPr>
      </p:pic>
      <p:sp>
        <p:nvSpPr>
          <p:cNvPr id="591" name="Google Shape;591;p29"/>
          <p:cNvSpPr txBox="1"/>
          <p:nvPr/>
        </p:nvSpPr>
        <p:spPr>
          <a:xfrm>
            <a:off x="2210087" y="6519961"/>
            <a:ext cx="387798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「ライフプラン」をご検討の際は、</a:t>
            </a:r>
            <a:endParaRPr sz="1800" b="0" i="0" u="none" strike="noStrike" cap="none">
              <a:solidFill>
                <a:srgbClr val="538CD5"/>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お気軽にお問合せください。</a:t>
            </a:r>
            <a:endParaRPr sz="1800" b="0" i="0" u="none" strike="noStrike" cap="none">
              <a:solidFill>
                <a:srgbClr val="538CD5"/>
              </a:solidFill>
              <a:latin typeface="Meiryo"/>
              <a:ea typeface="Meiryo"/>
              <a:cs typeface="Meiryo"/>
              <a:sym typeface="Meiryo"/>
            </a:endParaRPr>
          </a:p>
        </p:txBody>
      </p:sp>
      <p:sp>
        <p:nvSpPr>
          <p:cNvPr id="592" name="Google Shape;592;p29"/>
          <p:cNvSpPr/>
          <p:nvPr/>
        </p:nvSpPr>
        <p:spPr>
          <a:xfrm>
            <a:off x="2279881" y="7117690"/>
            <a:ext cx="652598" cy="270183"/>
          </a:xfrm>
          <a:prstGeom prst="roundRect">
            <a:avLst>
              <a:gd name="adj" fmla="val 16667"/>
            </a:avLst>
          </a:prstGeom>
          <a:solidFill>
            <a:schemeClr val="dk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連絡先</a:t>
            </a:r>
            <a:endParaRPr sz="1000" b="0" i="0" u="none" strike="noStrike" cap="none">
              <a:solidFill>
                <a:schemeClr val="lt1"/>
              </a:solidFill>
              <a:latin typeface="Meiryo"/>
              <a:ea typeface="Meiryo"/>
              <a:cs typeface="Meiryo"/>
              <a:sym typeface="Meiryo"/>
            </a:endParaRPr>
          </a:p>
        </p:txBody>
      </p:sp>
      <p:sp>
        <p:nvSpPr>
          <p:cNvPr id="593" name="Google Shape;593;p29"/>
          <p:cNvSpPr txBox="1"/>
          <p:nvPr/>
        </p:nvSpPr>
        <p:spPr>
          <a:xfrm>
            <a:off x="2984426" y="7084442"/>
            <a:ext cx="3046714" cy="33470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chemeClr val="dk2"/>
                </a:solidFill>
                <a:latin typeface="Meiryo"/>
                <a:ea typeface="Meiryo"/>
                <a:cs typeface="Meiryo"/>
                <a:sym typeface="Meiryo"/>
              </a:rPr>
              <a:t>日本経営グループ　日本経営ウィル 税理士法人</a:t>
            </a:r>
            <a:endParaRPr sz="1200" b="0" i="0" u="none" strike="noStrike" cap="none">
              <a:solidFill>
                <a:schemeClr val="dk2"/>
              </a:solidFill>
              <a:latin typeface="Meiryo"/>
              <a:ea typeface="Meiryo"/>
              <a:cs typeface="Meiryo"/>
              <a:sym typeface="Meiryo"/>
            </a:endParaRPr>
          </a:p>
        </p:txBody>
      </p:sp>
      <p:sp>
        <p:nvSpPr>
          <p:cNvPr id="594" name="Google Shape;594;p29"/>
          <p:cNvSpPr/>
          <p:nvPr/>
        </p:nvSpPr>
        <p:spPr>
          <a:xfrm>
            <a:off x="620689" y="6444208"/>
            <a:ext cx="5605852" cy="2592288"/>
          </a:xfrm>
          <a:prstGeom prst="rect">
            <a:avLst/>
          </a:prstGeom>
          <a:noFill/>
          <a:ln w="28575"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95" name="Google Shape;595;p29"/>
          <p:cNvSpPr txBox="1"/>
          <p:nvPr/>
        </p:nvSpPr>
        <p:spPr>
          <a:xfrm>
            <a:off x="4780054" y="323528"/>
            <a:ext cx="1601274" cy="262943"/>
          </a:xfrm>
          <a:prstGeom prst="rect">
            <a:avLst/>
          </a:prstGeom>
          <a:solidFill>
            <a:srgbClr val="93B3D7"/>
          </a:solidFill>
          <a:ln>
            <a:noFill/>
          </a:ln>
        </p:spPr>
        <p:txBody>
          <a:bodyPr spcFirstLastPara="1" wrap="square" lIns="91425" tIns="72000" rIns="91425" bIns="360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個人資産の保全・運用</a:t>
            </a:r>
            <a:endParaRPr sz="1000" b="0" i="0" u="none" strike="noStrike" cap="none">
              <a:solidFill>
                <a:schemeClr val="lt1"/>
              </a:solidFill>
              <a:latin typeface="Meiryo"/>
              <a:ea typeface="Meiryo"/>
              <a:cs typeface="Meiryo"/>
              <a:sym typeface="Meiryo"/>
            </a:endParaRPr>
          </a:p>
        </p:txBody>
      </p:sp>
      <p:sp>
        <p:nvSpPr>
          <p:cNvPr id="596" name="Google Shape;596;p29"/>
          <p:cNvSpPr txBox="1"/>
          <p:nvPr/>
        </p:nvSpPr>
        <p:spPr>
          <a:xfrm>
            <a:off x="2042590" y="7403006"/>
            <a:ext cx="4175380" cy="170812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［大阪本社］   〒561-8510　大阪府豊中市寺内2-13-3　</a:t>
            </a:r>
            <a:endParaRPr sz="1050" b="0" i="0" u="none" strike="noStrike" cap="none" dirty="0">
              <a:solidFill>
                <a:srgbClr val="538CD5"/>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a:t>
            </a:r>
            <a:r>
              <a:rPr lang="ja-JP" sz="1400" b="0" i="0" u="none" strike="noStrike" cap="none" dirty="0">
                <a:solidFill>
                  <a:srgbClr val="538CD5"/>
                </a:solidFill>
                <a:latin typeface="Meiryo"/>
                <a:ea typeface="Meiryo"/>
                <a:cs typeface="Meiryo"/>
                <a:sym typeface="Meiryo"/>
              </a:rPr>
              <a:t>06-6868-1351</a:t>
            </a:r>
            <a:r>
              <a:rPr lang="ja-JP" sz="1050" b="0" i="0" u="none" strike="noStrike" cap="none" dirty="0">
                <a:solidFill>
                  <a:srgbClr val="538CD5"/>
                </a:solidFill>
                <a:latin typeface="Meiryo"/>
                <a:ea typeface="Meiryo"/>
                <a:cs typeface="Meiryo"/>
                <a:sym typeface="Meiryo"/>
              </a:rPr>
              <a:t>（担当：</a:t>
            </a:r>
            <a:r>
              <a:rPr lang="ja-JP" altLang="en-US" sz="1050" dirty="0">
                <a:solidFill>
                  <a:srgbClr val="538CD5"/>
                </a:solidFill>
                <a:latin typeface="Meiryo"/>
                <a:ea typeface="Meiryo"/>
                <a:cs typeface="Meiryo"/>
                <a:sym typeface="Meiryo"/>
              </a:rPr>
              <a:t>作田</a:t>
            </a:r>
            <a:r>
              <a:rPr lang="ja-JP" sz="1050" b="0" i="0" u="none" strike="noStrike" cap="none" dirty="0">
                <a:solidFill>
                  <a:srgbClr val="538CD5"/>
                </a:solidFill>
                <a:latin typeface="Meiryo"/>
                <a:ea typeface="Meiryo"/>
                <a:cs typeface="Meiryo"/>
                <a:sym typeface="Meiryo"/>
              </a:rPr>
              <a:t>）</a:t>
            </a:r>
            <a:endParaRPr sz="1050" b="0" i="0" u="none" strike="noStrike" cap="none" dirty="0">
              <a:solidFill>
                <a:srgbClr val="538CD5"/>
              </a:solidFill>
              <a:latin typeface="Meiryo"/>
              <a:ea typeface="Meiryo"/>
              <a:cs typeface="Meiryo"/>
              <a:sym typeface="Meiryo"/>
            </a:endParaRPr>
          </a:p>
          <a:p>
            <a:pPr marL="0" marR="0" lvl="0" indent="0" algn="l"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［東京事務所］〒140-0002　東京都品川区東品川2-2-20</a:t>
            </a:r>
            <a:endParaRPr dirty="0"/>
          </a:p>
          <a:p>
            <a:pPr marL="0" marR="0" lvl="0" indent="0" algn="l" rtl="0">
              <a:lnSpc>
                <a:spcPct val="150000"/>
              </a:lnSpc>
              <a:spcBef>
                <a:spcPts val="0"/>
              </a:spcBef>
              <a:spcAft>
                <a:spcPts val="0"/>
              </a:spcAft>
              <a:buNone/>
            </a:pPr>
            <a:r>
              <a:rPr lang="ja-JP" sz="1050" b="0" i="0" u="none" strike="noStrike" cap="none" dirty="0">
                <a:solidFill>
                  <a:srgbClr val="538CD5"/>
                </a:solidFill>
                <a:latin typeface="Meiryo"/>
                <a:ea typeface="Meiryo"/>
                <a:cs typeface="Meiryo"/>
                <a:sym typeface="Meiryo"/>
              </a:rPr>
              <a:t>　　　　　　　　　　　　　　天王洲オーシャンスクエア22F</a:t>
            </a:r>
            <a:endParaRPr dirty="0"/>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a:t>
            </a:r>
            <a:r>
              <a:rPr lang="ja-JP" sz="1400" b="0" i="0" u="none" strike="noStrike" cap="none" dirty="0">
                <a:solidFill>
                  <a:srgbClr val="538CD5"/>
                </a:solidFill>
                <a:latin typeface="Meiryo"/>
                <a:ea typeface="Meiryo"/>
                <a:cs typeface="Meiryo"/>
                <a:sym typeface="Meiryo"/>
              </a:rPr>
              <a:t>03-5781-0760</a:t>
            </a:r>
            <a:r>
              <a:rPr lang="ja-JP" sz="1050" b="0" i="0" u="none" strike="noStrike" cap="none" dirty="0">
                <a:solidFill>
                  <a:srgbClr val="538CD5"/>
                </a:solidFill>
                <a:latin typeface="Meiryo"/>
                <a:ea typeface="Meiryo"/>
                <a:cs typeface="Meiryo"/>
                <a:sym typeface="Meiryo"/>
              </a:rPr>
              <a:t>（担当：三浦）</a:t>
            </a:r>
            <a:endParaRPr sz="1050" b="0" i="0" u="none" strike="noStrike" cap="none" dirty="0">
              <a:solidFill>
                <a:srgbClr val="000000"/>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050"/>
              <a:buFont typeface="Arial"/>
              <a:buNone/>
            </a:pPr>
            <a:r>
              <a:rPr lang="ja-JP" sz="1050" b="0" i="0" u="none" strike="noStrike" cap="none" dirty="0">
                <a:solidFill>
                  <a:srgbClr val="538CD5"/>
                </a:solidFill>
                <a:latin typeface="Meiryo"/>
                <a:ea typeface="Meiryo"/>
                <a:cs typeface="Meiryo"/>
                <a:sym typeface="Meiryo"/>
              </a:rPr>
              <a:t> （平日9:00～17:30）</a:t>
            </a:r>
            <a:endParaRPr sz="1050" b="0" i="0" u="none" strike="noStrike" cap="none" dirty="0">
              <a:solidFill>
                <a:srgbClr val="538CD5"/>
              </a:solidFill>
              <a:latin typeface="Meiryo"/>
              <a:ea typeface="Meiryo"/>
              <a:cs typeface="Meiryo"/>
              <a:sym typeface="Meiryo"/>
            </a:endParaRPr>
          </a:p>
        </p:txBody>
      </p:sp>
    </p:spTree>
  </p:cSld>
  <p:clrMapOvr>
    <a:masterClrMapping/>
  </p:clrMapOvr>
  <p:transition spd="slow">
    <p:push/>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30"/>
          <p:cNvSpPr/>
          <p:nvPr/>
        </p:nvSpPr>
        <p:spPr>
          <a:xfrm>
            <a:off x="2012851" y="7488800"/>
            <a:ext cx="1992213" cy="942016"/>
          </a:xfrm>
          <a:prstGeom prst="roundRect">
            <a:avLst>
              <a:gd name="adj" fmla="val 8287"/>
            </a:avLst>
          </a:prstGeom>
          <a:solidFill>
            <a:srgbClr val="EFEFEF"/>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金融資産だけでなく、不動産・年金・保険・株式など、財産のポートフォリオや所有形態の最適化を、ご一緒に検討します。</a:t>
            </a:r>
            <a:endParaRPr sz="900" b="0" i="0" u="none" strike="noStrike" cap="none">
              <a:solidFill>
                <a:srgbClr val="595959"/>
              </a:solidFill>
              <a:latin typeface="Meiryo"/>
              <a:ea typeface="Meiryo"/>
              <a:cs typeface="Meiryo"/>
              <a:sym typeface="Meiryo"/>
            </a:endParaRPr>
          </a:p>
        </p:txBody>
      </p:sp>
      <p:sp>
        <p:nvSpPr>
          <p:cNvPr id="603" name="Google Shape;603;p30"/>
          <p:cNvSpPr txBox="1"/>
          <p:nvPr/>
        </p:nvSpPr>
        <p:spPr>
          <a:xfrm>
            <a:off x="489554" y="2774366"/>
            <a:ext cx="5742722" cy="2049941"/>
          </a:xfrm>
          <a:prstGeom prst="rect">
            <a:avLst/>
          </a:prstGeom>
          <a:noFill/>
          <a:ln>
            <a:noFill/>
          </a:ln>
        </p:spPr>
        <p:txBody>
          <a:bodyPr spcFirstLastPara="1" wrap="square" lIns="91425" tIns="45700" rIns="91425" bIns="45700" anchor="t" anchorCtr="0">
            <a:noAutofit/>
          </a:bodyPr>
          <a:lstStyle/>
          <a:p>
            <a:pPr marL="180975" marR="0" lvl="0" indent="-180975" algn="l" rtl="0">
              <a:lnSpc>
                <a:spcPct val="120000"/>
              </a:lnSpc>
              <a:spcBef>
                <a:spcPts val="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金融商品・不動産・年金など財産が順調に増えていっているか、定期的に棚卸しをしたい。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現在の財産構成のままで、遺産分割や相続税の納税に問題が生じないか確認したい。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それぞれの財産でどれだけの利回りを生んでいるのか把握したい。　</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不動産の時価と借入残高を把握し、将来必要のない不動産は換金化していきたい。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贈与や譲渡など、所有者を変更したほうがよい財産はないだろうか。</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収益不動産や遊休不動産について、より効率的な運用方法はないだろうか。</a:t>
            </a:r>
            <a:endParaRPr sz="1000" b="0" i="0" u="none" strike="noStrike" cap="none">
              <a:solidFill>
                <a:srgbClr val="7F7F7F"/>
              </a:solidFill>
              <a:latin typeface="Meiryo"/>
              <a:ea typeface="Meiryo"/>
              <a:cs typeface="Meiryo"/>
              <a:sym typeface="Meiryo"/>
            </a:endParaRPr>
          </a:p>
          <a:p>
            <a:pPr marL="180975" marR="0" lvl="0" indent="-142875" algn="l" rtl="0">
              <a:lnSpc>
                <a:spcPct val="120000"/>
              </a:lnSpc>
              <a:spcBef>
                <a:spcPts val="300"/>
              </a:spcBef>
              <a:spcAft>
                <a:spcPts val="0"/>
              </a:spcAft>
              <a:buClr>
                <a:schemeClr val="dk1"/>
              </a:buClr>
              <a:buSzPts val="600"/>
              <a:buFont typeface="Noto Sans Symbols"/>
              <a:buNone/>
            </a:pPr>
            <a:endParaRPr sz="600" b="0" i="0" u="none" strike="noStrike" cap="none">
              <a:solidFill>
                <a:srgbClr val="7F7F7F"/>
              </a:solidFill>
              <a:latin typeface="Meiryo"/>
              <a:ea typeface="Meiryo"/>
              <a:cs typeface="Meiryo"/>
              <a:sym typeface="Meiryo"/>
            </a:endParaRPr>
          </a:p>
          <a:p>
            <a:pPr marL="0" marR="0" lvl="0" indent="0" algn="l" rtl="0">
              <a:lnSpc>
                <a:spcPct val="120000"/>
              </a:lnSpc>
              <a:spcBef>
                <a:spcPts val="30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「総合資産管理のサポート」についての私たちの考え方</a:t>
            </a:r>
            <a:endParaRPr sz="120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rgbClr val="7F7F7F"/>
              </a:buClr>
              <a:buSzPts val="1000"/>
              <a:buFont typeface="Arial"/>
              <a:buNone/>
            </a:pPr>
            <a:r>
              <a:rPr lang="ja-JP" sz="1000" b="1" i="0" u="none" strike="noStrike" cap="none">
                <a:solidFill>
                  <a:srgbClr val="7F7F7F"/>
                </a:solidFill>
                <a:latin typeface="Meiryo"/>
                <a:ea typeface="Meiryo"/>
                <a:cs typeface="Meiryo"/>
                <a:sym typeface="Meiryo"/>
              </a:rPr>
              <a:t>時間軸の中で最適化することでリターンが大きく変わると、私たちは考えています。</a:t>
            </a: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p:txBody>
      </p:sp>
      <p:sp>
        <p:nvSpPr>
          <p:cNvPr id="604" name="Google Shape;604;p30"/>
          <p:cNvSpPr/>
          <p:nvPr/>
        </p:nvSpPr>
        <p:spPr>
          <a:xfrm>
            <a:off x="615653" y="4734125"/>
            <a:ext cx="5616624" cy="2214139"/>
          </a:xfrm>
          <a:prstGeom prst="rect">
            <a:avLst/>
          </a:prstGeom>
          <a:solidFill>
            <a:srgbClr val="DAE5F1"/>
          </a:solidFill>
          <a:ln>
            <a:noFill/>
          </a:ln>
        </p:spPr>
        <p:txBody>
          <a:bodyPr spcFirstLastPara="1" wrap="square" lIns="91425" tIns="45700" rIns="91425" bIns="45700" anchor="ctr" anchorCtr="0">
            <a:noAutofit/>
          </a:bodyPr>
          <a:lstStyle/>
          <a:p>
            <a:pPr marL="171450" marR="0" lvl="0" indent="-171450" algn="l" rtl="0">
              <a:lnSpc>
                <a:spcPct val="120000"/>
              </a:lnSpc>
              <a:spcBef>
                <a:spcPts val="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財産を棚卸しして、相続までの時間軸の中でポートフォリオを最適化すること。これによって財産から得られるリターンは大きく変わると、私たちは考えます。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相続シミュレーションにより分割、納税について試算をおこないます。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所有されている財産の中には、収支プラスとなる財産もあれば、収支マイナスとなって他の財産を食いつぶしている財産もあります。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時価が値上がりし価格下落リスクのある財産もあれば、底値なので買い時の財産もあります。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相続によって承継したほうがよい財産もあれば、所有形態を組み替えたほうがよい財産もあります。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このように、それぞれの財産が現在置かれている状況を分析して、適切に対処するのが「総合資産管理サポート」です。</a:t>
            </a:r>
            <a:endParaRPr sz="1000" b="0" i="0" u="none" strike="noStrike" cap="none">
              <a:solidFill>
                <a:srgbClr val="7F7F7F"/>
              </a:solidFill>
              <a:latin typeface="Meiryo"/>
              <a:ea typeface="Meiryo"/>
              <a:cs typeface="Meiryo"/>
              <a:sym typeface="Meiryo"/>
            </a:endParaRPr>
          </a:p>
        </p:txBody>
      </p:sp>
      <p:sp>
        <p:nvSpPr>
          <p:cNvPr id="605" name="Google Shape;605;p30"/>
          <p:cNvSpPr/>
          <p:nvPr/>
        </p:nvSpPr>
        <p:spPr>
          <a:xfrm>
            <a:off x="569949" y="2232019"/>
            <a:ext cx="5787438" cy="453743"/>
          </a:xfrm>
          <a:prstGeom prst="roundRect">
            <a:avLst>
              <a:gd name="adj" fmla="val 16667"/>
            </a:avLst>
          </a:prstGeom>
          <a:solidFill>
            <a:srgbClr val="EFEFEF"/>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595959"/>
                </a:solidFill>
                <a:latin typeface="Meiryo"/>
                <a:ea typeface="Meiryo"/>
                <a:cs typeface="Meiryo"/>
                <a:sym typeface="Meiryo"/>
              </a:rPr>
              <a:t>「預金・出資金・不動産・金融商品など、それぞれの財産を棚卸しして、最適な所有形態・運用方法を提案してほしい」と、Ａ社長からご相談を頂きました。</a:t>
            </a:r>
            <a:endParaRPr sz="1400" b="0" i="0" u="none" strike="noStrike" cap="none">
              <a:solidFill>
                <a:srgbClr val="000000"/>
              </a:solidFill>
              <a:latin typeface="Arial"/>
              <a:ea typeface="Arial"/>
              <a:cs typeface="Arial"/>
              <a:sym typeface="Arial"/>
            </a:endParaRPr>
          </a:p>
        </p:txBody>
      </p:sp>
      <p:pic>
        <p:nvPicPr>
          <p:cNvPr id="606" name="Google Shape;606;p30"/>
          <p:cNvPicPr preferRelativeResize="0"/>
          <p:nvPr/>
        </p:nvPicPr>
        <p:blipFill rotWithShape="1">
          <a:blip r:embed="rId3">
            <a:alphaModFix/>
          </a:blip>
          <a:srcRect/>
          <a:stretch/>
        </p:blipFill>
        <p:spPr>
          <a:xfrm>
            <a:off x="693087" y="7416790"/>
            <a:ext cx="1088863" cy="1259665"/>
          </a:xfrm>
          <a:prstGeom prst="rect">
            <a:avLst/>
          </a:prstGeom>
          <a:noFill/>
          <a:ln>
            <a:noFill/>
          </a:ln>
        </p:spPr>
      </p:pic>
      <p:sp>
        <p:nvSpPr>
          <p:cNvPr id="607" name="Google Shape;607;p30"/>
          <p:cNvSpPr/>
          <p:nvPr/>
        </p:nvSpPr>
        <p:spPr>
          <a:xfrm rot="10800000">
            <a:off x="1700808" y="7974615"/>
            <a:ext cx="360040" cy="144016"/>
          </a:xfrm>
          <a:prstGeom prst="rtTriangle">
            <a:avLst/>
          </a:prstGeom>
          <a:solidFill>
            <a:srgbClr val="EFEFE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608" name="Google Shape;608;p30"/>
          <p:cNvGrpSpPr/>
          <p:nvPr/>
        </p:nvGrpSpPr>
        <p:grpSpPr>
          <a:xfrm>
            <a:off x="4725144" y="7067460"/>
            <a:ext cx="998587" cy="1248955"/>
            <a:chOff x="4725144" y="6995452"/>
            <a:chExt cx="998587" cy="1248955"/>
          </a:xfrm>
        </p:grpSpPr>
        <p:sp>
          <p:nvSpPr>
            <p:cNvPr id="609" name="Google Shape;609;p30"/>
            <p:cNvSpPr/>
            <p:nvPr/>
          </p:nvSpPr>
          <p:spPr>
            <a:xfrm>
              <a:off x="4931643" y="7200272"/>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610" name="Google Shape;610;p30"/>
            <p:cNvSpPr/>
            <p:nvPr/>
          </p:nvSpPr>
          <p:spPr>
            <a:xfrm>
              <a:off x="4869160" y="7137789"/>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611" name="Google Shape;611;p30"/>
            <p:cNvSpPr/>
            <p:nvPr/>
          </p:nvSpPr>
          <p:spPr>
            <a:xfrm>
              <a:off x="4797152" y="7065781"/>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612" name="Google Shape;612;p30"/>
            <p:cNvSpPr/>
            <p:nvPr/>
          </p:nvSpPr>
          <p:spPr>
            <a:xfrm>
              <a:off x="4725144" y="6995452"/>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総合資産</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レポート</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lt1"/>
                </a:solidFill>
                <a:latin typeface="Meiryo"/>
                <a:ea typeface="Meiryo"/>
                <a:cs typeface="Meiryo"/>
                <a:sym typeface="Meiryo"/>
              </a:endParaRPr>
            </a:p>
          </p:txBody>
        </p:sp>
      </p:grpSp>
      <p:sp>
        <p:nvSpPr>
          <p:cNvPr id="613" name="Google Shape;613;p30"/>
          <p:cNvSpPr txBox="1"/>
          <p:nvPr/>
        </p:nvSpPr>
        <p:spPr>
          <a:xfrm>
            <a:off x="4643611" y="8430815"/>
            <a:ext cx="136815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ja-JP" sz="800" b="0" i="0" u="none" strike="noStrike" cap="none">
                <a:solidFill>
                  <a:srgbClr val="595959"/>
                </a:solidFill>
                <a:latin typeface="Meiryo"/>
                <a:ea typeface="Meiryo"/>
                <a:cs typeface="Meiryo"/>
                <a:sym typeface="Meiryo"/>
              </a:rPr>
              <a:t>財産の棚卸しを行い、社長とご一緒に最適化を検討していきます。</a:t>
            </a:r>
            <a:endParaRPr sz="800" b="0" i="0" u="none" strike="noStrike" cap="none">
              <a:solidFill>
                <a:srgbClr val="595959"/>
              </a:solidFill>
              <a:latin typeface="Meiryo"/>
              <a:ea typeface="Meiryo"/>
              <a:cs typeface="Meiryo"/>
              <a:sym typeface="Meiryo"/>
            </a:endParaRPr>
          </a:p>
        </p:txBody>
      </p:sp>
      <p:grpSp>
        <p:nvGrpSpPr>
          <p:cNvPr id="614" name="Google Shape;614;p30"/>
          <p:cNvGrpSpPr/>
          <p:nvPr/>
        </p:nvGrpSpPr>
        <p:grpSpPr>
          <a:xfrm>
            <a:off x="326228" y="367607"/>
            <a:ext cx="3081312" cy="360040"/>
            <a:chOff x="895486" y="5194193"/>
            <a:chExt cx="3081312" cy="360040"/>
          </a:xfrm>
        </p:grpSpPr>
        <p:sp>
          <p:nvSpPr>
            <p:cNvPr id="615" name="Google Shape;615;p30"/>
            <p:cNvSpPr/>
            <p:nvPr/>
          </p:nvSpPr>
          <p:spPr>
            <a:xfrm>
              <a:off x="895486" y="5194193"/>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chemeClr val="lt1"/>
                </a:solidFill>
                <a:latin typeface="Calibri"/>
                <a:ea typeface="Calibri"/>
                <a:cs typeface="Calibri"/>
                <a:sym typeface="Calibri"/>
              </a:endParaRPr>
            </a:p>
          </p:txBody>
        </p:sp>
        <p:sp>
          <p:nvSpPr>
            <p:cNvPr id="616" name="Google Shape;616;p30"/>
            <p:cNvSpPr txBox="1"/>
            <p:nvPr/>
          </p:nvSpPr>
          <p:spPr>
            <a:xfrm>
              <a:off x="1255526" y="5202253"/>
              <a:ext cx="2721272" cy="345219"/>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7F7F7F"/>
                  </a:solidFill>
                  <a:latin typeface="Meiryo"/>
                  <a:ea typeface="Meiryo"/>
                  <a:cs typeface="Meiryo"/>
                  <a:sym typeface="Meiryo"/>
                </a:rPr>
                <a:t>総合資産管理支援</a:t>
              </a:r>
              <a:endParaRPr sz="1400" b="1" i="0" u="none" strike="noStrike" cap="none">
                <a:solidFill>
                  <a:srgbClr val="7F7F7F"/>
                </a:solidFill>
                <a:latin typeface="Meiryo"/>
                <a:ea typeface="Meiryo"/>
                <a:cs typeface="Meiryo"/>
                <a:sym typeface="Meiryo"/>
              </a:endParaRPr>
            </a:p>
          </p:txBody>
        </p:sp>
      </p:grpSp>
      <p:sp>
        <p:nvSpPr>
          <p:cNvPr id="617" name="Google Shape;617;p30"/>
          <p:cNvSpPr txBox="1"/>
          <p:nvPr/>
        </p:nvSpPr>
        <p:spPr>
          <a:xfrm>
            <a:off x="357060" y="934999"/>
            <a:ext cx="6368446" cy="751655"/>
          </a:xfrm>
          <a:prstGeom prst="rect">
            <a:avLst/>
          </a:prstGeom>
          <a:noFill/>
          <a:ln>
            <a:noFill/>
          </a:ln>
        </p:spPr>
        <p:txBody>
          <a:bodyPr spcFirstLastPara="1" wrap="square" lIns="0" tIns="52150" rIns="0" bIns="52150"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ja-JP" sz="2100" b="1" i="0" u="none" strike="noStrike" cap="none">
                <a:solidFill>
                  <a:srgbClr val="366092"/>
                </a:solidFill>
                <a:latin typeface="Meiryo"/>
                <a:ea typeface="Meiryo"/>
                <a:cs typeface="Meiryo"/>
                <a:sym typeface="Meiryo"/>
              </a:rPr>
              <a:t>大切な財産を次世代に引き継ぐための、継続した</a:t>
            </a:r>
            <a:endParaRPr sz="2100" b="1" i="0" u="none" strike="noStrike" cap="none">
              <a:solidFill>
                <a:srgbClr val="366092"/>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100"/>
              <a:buFont typeface="Arial"/>
              <a:buNone/>
            </a:pPr>
            <a:r>
              <a:rPr lang="ja-JP" sz="2100" b="1" i="0" u="none" strike="noStrike" cap="none">
                <a:solidFill>
                  <a:srgbClr val="366092"/>
                </a:solidFill>
                <a:latin typeface="Meiryo"/>
                <a:ea typeface="Meiryo"/>
                <a:cs typeface="Meiryo"/>
                <a:sym typeface="Meiryo"/>
              </a:rPr>
              <a:t>相続税シミュレーション・ポートフォリオの最適化</a:t>
            </a:r>
            <a:endParaRPr sz="2100" b="1" i="0" u="none" strike="noStrike" cap="none">
              <a:solidFill>
                <a:srgbClr val="366092"/>
              </a:solidFill>
              <a:latin typeface="Meiryo"/>
              <a:ea typeface="Meiryo"/>
              <a:cs typeface="Meiryo"/>
              <a:sym typeface="Meiryo"/>
            </a:endParaRPr>
          </a:p>
        </p:txBody>
      </p:sp>
      <p:sp>
        <p:nvSpPr>
          <p:cNvPr id="618" name="Google Shape;618;p30"/>
          <p:cNvSpPr/>
          <p:nvPr/>
        </p:nvSpPr>
        <p:spPr>
          <a:xfrm>
            <a:off x="506248" y="1907704"/>
            <a:ext cx="978536" cy="236827"/>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ご相談内容</a:t>
            </a:r>
            <a:endParaRPr sz="1000" b="0" i="0" u="none" strike="noStrike" cap="none">
              <a:solidFill>
                <a:schemeClr val="lt1"/>
              </a:solidFill>
              <a:latin typeface="Meiryo"/>
              <a:ea typeface="Meiryo"/>
              <a:cs typeface="Meiryo"/>
              <a:sym typeface="Meiryo"/>
            </a:endParaRPr>
          </a:p>
        </p:txBody>
      </p:sp>
      <p:sp>
        <p:nvSpPr>
          <p:cNvPr id="619" name="Google Shape;619;p30"/>
          <p:cNvSpPr/>
          <p:nvPr/>
        </p:nvSpPr>
        <p:spPr>
          <a:xfrm>
            <a:off x="511298" y="7047716"/>
            <a:ext cx="1782282"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私たちのお役立ちポイント</a:t>
            </a:r>
            <a:endParaRPr sz="1000" b="0" i="0" u="none" strike="noStrike" cap="none">
              <a:solidFill>
                <a:schemeClr val="lt1"/>
              </a:solidFill>
              <a:latin typeface="Meiryo"/>
              <a:ea typeface="Meiryo"/>
              <a:cs typeface="Meiryo"/>
              <a:sym typeface="Meiryo"/>
            </a:endParaRPr>
          </a:p>
        </p:txBody>
      </p:sp>
    </p:spTree>
  </p:cSld>
  <p:clrMapOvr>
    <a:masterClrMapping/>
  </p:clrMapOvr>
  <p:transition spd="slow">
    <p:push/>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31"/>
          <p:cNvSpPr txBox="1"/>
          <p:nvPr/>
        </p:nvSpPr>
        <p:spPr>
          <a:xfrm>
            <a:off x="494590" y="861780"/>
            <a:ext cx="570465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財産・借入の棚卸しをし、相続までの時間軸の中でポートフォリオや所有形態の最適化を検討します。</a:t>
            </a: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00"/>
              <a:buFont typeface="Arial"/>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0"/>
              </a:spcBef>
              <a:spcAft>
                <a:spcPts val="0"/>
              </a:spcAft>
              <a:buClr>
                <a:schemeClr val="dk1"/>
              </a:buClr>
              <a:buSzPts val="1600"/>
              <a:buFont typeface="Arial"/>
              <a:buNone/>
            </a:pPr>
            <a:endParaRPr sz="1600" b="0" i="0" u="none" strike="noStrike" cap="none">
              <a:solidFill>
                <a:srgbClr val="7F7F7F"/>
              </a:solidFill>
              <a:latin typeface="Meiryo"/>
              <a:ea typeface="Meiryo"/>
              <a:cs typeface="Meiryo"/>
              <a:sym typeface="Meiryo"/>
            </a:endParaRPr>
          </a:p>
        </p:txBody>
      </p:sp>
      <p:sp>
        <p:nvSpPr>
          <p:cNvPr id="626" name="Google Shape;626;p31"/>
          <p:cNvSpPr txBox="1"/>
          <p:nvPr/>
        </p:nvSpPr>
        <p:spPr>
          <a:xfrm>
            <a:off x="836712" y="7668344"/>
            <a:ext cx="138000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相続までの時間軸の中で、財産全体のポートフォリオの最適化を検討します。</a:t>
            </a:r>
            <a:endParaRPr sz="900" b="0" i="0" u="none" strike="noStrike" cap="none">
              <a:solidFill>
                <a:schemeClr val="dk1"/>
              </a:solidFill>
              <a:latin typeface="Meiryo"/>
              <a:ea typeface="Meiryo"/>
              <a:cs typeface="Meiryo"/>
              <a:sym typeface="Meiryo"/>
            </a:endParaRPr>
          </a:p>
        </p:txBody>
      </p:sp>
      <p:graphicFrame>
        <p:nvGraphicFramePr>
          <p:cNvPr id="627" name="Google Shape;627;p31"/>
          <p:cNvGraphicFramePr/>
          <p:nvPr/>
        </p:nvGraphicFramePr>
        <p:xfrm>
          <a:off x="620689" y="1172816"/>
          <a:ext cx="5605850" cy="2130755"/>
        </p:xfrm>
        <a:graphic>
          <a:graphicData uri="http://schemas.openxmlformats.org/drawingml/2006/table">
            <a:tbl>
              <a:tblPr>
                <a:noFill/>
                <a:tableStyleId>{B35AD8DF-36D4-45B5-B94E-0A3CF39191EF}</a:tableStyleId>
              </a:tblPr>
              <a:tblGrid>
                <a:gridCol w="504800">
                  <a:extLst>
                    <a:ext uri="{9D8B030D-6E8A-4147-A177-3AD203B41FA5}">
                      <a16:colId xmlns:a16="http://schemas.microsoft.com/office/drawing/2014/main" xmlns="" val="20000"/>
                    </a:ext>
                  </a:extLst>
                </a:gridCol>
                <a:gridCol w="1442275">
                  <a:extLst>
                    <a:ext uri="{9D8B030D-6E8A-4147-A177-3AD203B41FA5}">
                      <a16:colId xmlns:a16="http://schemas.microsoft.com/office/drawing/2014/main" xmlns="" val="20001"/>
                    </a:ext>
                  </a:extLst>
                </a:gridCol>
                <a:gridCol w="3658775">
                  <a:extLst>
                    <a:ext uri="{9D8B030D-6E8A-4147-A177-3AD203B41FA5}">
                      <a16:colId xmlns:a16="http://schemas.microsoft.com/office/drawing/2014/main" xmlns="" val="20002"/>
                    </a:ext>
                  </a:extLst>
                </a:gridCol>
              </a:tblGrid>
              <a:tr h="157575">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Phase</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テーマ</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内容</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r h="263625">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1</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財産の把握</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ご家族の財産内容をヒアリングし、決算書・固定資産税通知書・謄本・郵送物などをもとに一覧化します。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284325">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2</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財産の評価</a:t>
                      </a:r>
                      <a:endParaRPr sz="1000" b="0" i="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出資金・不動産・金融資産などを評価します。（時価、相続税評価）</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r h="3567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3</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相続シミュレーション</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7F7F7F"/>
                          </a:solidFill>
                          <a:latin typeface="Meiryo"/>
                          <a:ea typeface="Meiryo"/>
                          <a:cs typeface="Meiryo"/>
                          <a:sym typeface="Meiryo"/>
                        </a:rPr>
                        <a:t>おおよその財産を棚卸し、簡易な相続シミュレーションを実施。納税資金と財産分割について、お考えを整理します。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3"/>
                  </a:ext>
                </a:extLst>
              </a:tr>
              <a:tr h="3567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4</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対策・立案</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財産の収支、リスク・リターン、所有形態、財産の有効活用、相続対策などを検討し、課題や問題点の解決等を検討・実行支援します。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4"/>
                  </a:ext>
                </a:extLst>
              </a:tr>
              <a:tr h="4499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5</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継続フォロー</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資産管理を継続フォロー。事業の成長・展開・承継の時間軸のなかで、適切なタイミングで対策・立案の支援します。</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5"/>
                  </a:ext>
                </a:extLst>
              </a:tr>
            </a:tbl>
          </a:graphicData>
        </a:graphic>
      </p:graphicFrame>
      <p:sp>
        <p:nvSpPr>
          <p:cNvPr id="628" name="Google Shape;628;p31"/>
          <p:cNvSpPr txBox="1"/>
          <p:nvPr/>
        </p:nvSpPr>
        <p:spPr>
          <a:xfrm>
            <a:off x="508977" y="3798782"/>
            <a:ext cx="5257989" cy="254354"/>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相続シミュレーションにより納税資金を把握し、財産構成を見直すきっかけとなった。</a:t>
            </a: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00"/>
              <a:buFont typeface="Arial"/>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0"/>
              </a:spcBef>
              <a:spcAft>
                <a:spcPts val="0"/>
              </a:spcAft>
              <a:buClr>
                <a:schemeClr val="dk1"/>
              </a:buClr>
              <a:buSzPts val="1600"/>
              <a:buFont typeface="Arial"/>
              <a:buNone/>
            </a:pPr>
            <a:endParaRPr sz="1600" b="0" i="0" u="none" strike="noStrike" cap="none">
              <a:solidFill>
                <a:srgbClr val="7F7F7F"/>
              </a:solidFill>
              <a:latin typeface="Meiryo"/>
              <a:ea typeface="Meiryo"/>
              <a:cs typeface="Meiryo"/>
              <a:sym typeface="Meiryo"/>
            </a:endParaRPr>
          </a:p>
        </p:txBody>
      </p:sp>
      <p:graphicFrame>
        <p:nvGraphicFramePr>
          <p:cNvPr id="629" name="Google Shape;629;p31"/>
          <p:cNvGraphicFramePr/>
          <p:nvPr/>
        </p:nvGraphicFramePr>
        <p:xfrm>
          <a:off x="626121" y="4125144"/>
          <a:ext cx="5605850" cy="2027675"/>
        </p:xfrm>
        <a:graphic>
          <a:graphicData uri="http://schemas.openxmlformats.org/drawingml/2006/table">
            <a:tbl>
              <a:tblPr>
                <a:noFill/>
                <a:tableStyleId>{B35AD8DF-36D4-45B5-B94E-0A3CF39191EF}</a:tableStyleId>
              </a:tblPr>
              <a:tblGrid>
                <a:gridCol w="648075">
                  <a:extLst>
                    <a:ext uri="{9D8B030D-6E8A-4147-A177-3AD203B41FA5}">
                      <a16:colId xmlns:a16="http://schemas.microsoft.com/office/drawing/2014/main" xmlns="" val="20000"/>
                    </a:ext>
                  </a:extLst>
                </a:gridCol>
                <a:gridCol w="4957775">
                  <a:extLst>
                    <a:ext uri="{9D8B030D-6E8A-4147-A177-3AD203B41FA5}">
                      <a16:colId xmlns:a16="http://schemas.microsoft.com/office/drawing/2014/main" xmlns="" val="20001"/>
                    </a:ext>
                  </a:extLst>
                </a:gridCol>
              </a:tblGrid>
              <a:tr h="738100">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課題</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44444"/>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金融資産や不動産について、時価や利回りをしっかり把握できていなかった。</a:t>
                      </a:r>
                      <a:endParaRPr sz="1400" u="none" strike="noStrike" cap="none"/>
                    </a:p>
                    <a:p>
                      <a:pPr marL="85725" marR="0" lvl="0" indent="-85725" algn="l" rtl="0">
                        <a:lnSpc>
                          <a:spcPct val="144444"/>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遊休資産や値下がりしている財産があるが、長年手が出せずに放置していた。</a:t>
                      </a:r>
                      <a:endParaRPr sz="900" u="none" strike="noStrike" cap="none">
                        <a:solidFill>
                          <a:srgbClr val="7F7F7F"/>
                        </a:solidFill>
                        <a:latin typeface="Meiryo"/>
                        <a:ea typeface="Meiryo"/>
                        <a:cs typeface="Meiryo"/>
                        <a:sym typeface="Meiryo"/>
                      </a:endParaRPr>
                    </a:p>
                    <a:p>
                      <a:pPr marL="85725" marR="0" lvl="0" indent="-85725" algn="l" rtl="0">
                        <a:lnSpc>
                          <a:spcPct val="144444"/>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相続が発生したときに、どれくらいの税負担があるか試算できていなかった。</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0"/>
                  </a:ext>
                </a:extLst>
              </a:tr>
              <a:tr h="738100">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改善策</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44444"/>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財産・借入を棚卸しし郵送物を整理するとともに、所有者・時価・収支などを一覧にした。</a:t>
                      </a:r>
                      <a:endParaRPr sz="1400" u="none" strike="noStrike" cap="none"/>
                    </a:p>
                    <a:p>
                      <a:pPr marL="85725" marR="0" lvl="0" indent="-85725" algn="l" rtl="0">
                        <a:lnSpc>
                          <a:spcPct val="144444"/>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不動産、株価を評価し、相続シミュレーションによりおおよその納税資金を推定した。</a:t>
                      </a:r>
                      <a:endParaRPr sz="900" u="none" strike="noStrike" cap="none">
                        <a:solidFill>
                          <a:srgbClr val="7F7F7F"/>
                        </a:solidFill>
                        <a:latin typeface="Meiryo"/>
                        <a:ea typeface="Meiryo"/>
                        <a:cs typeface="Meiryo"/>
                        <a:sym typeface="Meiryo"/>
                      </a:endParaRPr>
                    </a:p>
                    <a:p>
                      <a:pPr marL="85725" marR="0" lvl="0" indent="-85725" algn="l" rtl="0">
                        <a:lnSpc>
                          <a:spcPct val="144444"/>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遊休不動産について、組み換えや活用方法を提案した。</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55147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結果</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44444"/>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遊休不動産の活用や、利回りの悪い不動産・金融商品の組み換えを行うことができた。</a:t>
                      </a:r>
                      <a:endParaRPr sz="1400" u="none" strike="noStrike" cap="none"/>
                    </a:p>
                    <a:p>
                      <a:pPr marL="85725" marR="0" lvl="0" indent="-85725" algn="l" rtl="0">
                        <a:lnSpc>
                          <a:spcPct val="144444"/>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相続シミュレーションにより納税資金、財産分割を把握し財産構成を見直すことになった。</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bl>
          </a:graphicData>
        </a:graphic>
      </p:graphicFrame>
      <p:sp>
        <p:nvSpPr>
          <p:cNvPr id="630" name="Google Shape;630;p31"/>
          <p:cNvSpPr txBox="1"/>
          <p:nvPr/>
        </p:nvSpPr>
        <p:spPr>
          <a:xfrm>
            <a:off x="934219" y="6213376"/>
            <a:ext cx="4799037"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7F7F7F"/>
                </a:solidFill>
                <a:latin typeface="Meiryo"/>
                <a:ea typeface="Meiryo"/>
                <a:cs typeface="Meiryo"/>
                <a:sym typeface="Meiryo"/>
              </a:rPr>
              <a:t>※ 実例をもとにしていますが、内容が特定されないように適宜変更してご紹介しています。</a:t>
            </a:r>
            <a:endParaRPr sz="900" b="0" i="0" u="none" strike="noStrike" cap="none">
              <a:solidFill>
                <a:srgbClr val="7F7F7F"/>
              </a:solidFill>
              <a:latin typeface="Meiryo"/>
              <a:ea typeface="Meiryo"/>
              <a:cs typeface="Meiryo"/>
              <a:sym typeface="Meiryo"/>
            </a:endParaRPr>
          </a:p>
        </p:txBody>
      </p:sp>
      <p:pic>
        <p:nvPicPr>
          <p:cNvPr id="631" name="Google Shape;631;p31"/>
          <p:cNvPicPr preferRelativeResize="0"/>
          <p:nvPr/>
        </p:nvPicPr>
        <p:blipFill rotWithShape="1">
          <a:blip r:embed="rId3">
            <a:alphaModFix/>
          </a:blip>
          <a:srcRect/>
          <a:stretch/>
        </p:blipFill>
        <p:spPr>
          <a:xfrm>
            <a:off x="908720" y="6516216"/>
            <a:ext cx="953405" cy="1102958"/>
          </a:xfrm>
          <a:prstGeom prst="rect">
            <a:avLst/>
          </a:prstGeom>
          <a:noFill/>
          <a:ln>
            <a:noFill/>
          </a:ln>
        </p:spPr>
      </p:pic>
      <p:sp>
        <p:nvSpPr>
          <p:cNvPr id="632" name="Google Shape;632;p31"/>
          <p:cNvSpPr txBox="1"/>
          <p:nvPr/>
        </p:nvSpPr>
        <p:spPr>
          <a:xfrm>
            <a:off x="2216716" y="6661973"/>
            <a:ext cx="387798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「総合資産管理」をご検討の際は、</a:t>
            </a:r>
            <a:endParaRPr sz="1800" b="0" i="0" u="none" strike="noStrike" cap="none">
              <a:solidFill>
                <a:srgbClr val="538CD5"/>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  お気軽にお問合せください。</a:t>
            </a:r>
            <a:endParaRPr sz="1800" b="0" i="0" u="none" strike="noStrike" cap="none">
              <a:solidFill>
                <a:srgbClr val="538CD5"/>
              </a:solidFill>
              <a:latin typeface="Meiryo"/>
              <a:ea typeface="Meiryo"/>
              <a:cs typeface="Meiryo"/>
              <a:sym typeface="Meiryo"/>
            </a:endParaRPr>
          </a:p>
        </p:txBody>
      </p:sp>
      <p:sp>
        <p:nvSpPr>
          <p:cNvPr id="633" name="Google Shape;633;p31"/>
          <p:cNvSpPr txBox="1"/>
          <p:nvPr/>
        </p:nvSpPr>
        <p:spPr>
          <a:xfrm>
            <a:off x="3145493" y="7281826"/>
            <a:ext cx="3153379" cy="33470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chemeClr val="dk2"/>
                </a:solidFill>
                <a:latin typeface="Meiryo"/>
                <a:ea typeface="Meiryo"/>
                <a:cs typeface="Meiryo"/>
                <a:sym typeface="Meiryo"/>
              </a:rPr>
              <a:t>日本経営グループ　日本経営ウィル 税理士法人</a:t>
            </a:r>
            <a:endParaRPr sz="1200" b="0" i="0" u="none" strike="noStrike" cap="none">
              <a:solidFill>
                <a:schemeClr val="dk2"/>
              </a:solidFill>
              <a:latin typeface="Meiryo"/>
              <a:ea typeface="Meiryo"/>
              <a:cs typeface="Meiryo"/>
              <a:sym typeface="Meiryo"/>
            </a:endParaRPr>
          </a:p>
        </p:txBody>
      </p:sp>
      <p:sp>
        <p:nvSpPr>
          <p:cNvPr id="634" name="Google Shape;634;p31"/>
          <p:cNvSpPr txBox="1"/>
          <p:nvPr/>
        </p:nvSpPr>
        <p:spPr>
          <a:xfrm>
            <a:off x="2276872" y="7531765"/>
            <a:ext cx="3744416" cy="111953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　[大阪本社] 〒561-8510　大阪府豊中市寺内2-13-3　</a:t>
            </a:r>
            <a:endParaRPr sz="1050" b="0" i="0" u="none" strike="noStrike" cap="none">
              <a:solidFill>
                <a:srgbClr val="538CD5"/>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400"/>
              <a:buFont typeface="Arial"/>
              <a:buNone/>
            </a:pPr>
            <a:r>
              <a:rPr lang="ja-JP" sz="1400" b="0" i="0" u="none" strike="noStrike" cap="none">
                <a:solidFill>
                  <a:srgbClr val="538CD5"/>
                </a:solidFill>
                <a:latin typeface="Meiryo"/>
                <a:ea typeface="Meiryo"/>
                <a:cs typeface="Meiryo"/>
                <a:sym typeface="Meiryo"/>
              </a:rPr>
              <a:t>　</a:t>
            </a:r>
            <a:r>
              <a:rPr lang="ja-JP" sz="2000" b="0" i="0" u="none" strike="noStrike" cap="none">
                <a:solidFill>
                  <a:srgbClr val="538CD5"/>
                </a:solidFill>
                <a:latin typeface="Arial"/>
                <a:ea typeface="Arial"/>
                <a:cs typeface="Arial"/>
                <a:sym typeface="Arial"/>
              </a:rPr>
              <a:t>06-6868-1351</a:t>
            </a:r>
            <a:r>
              <a:rPr lang="ja-JP" sz="1400" b="0" i="0" u="none" strike="noStrike" cap="none">
                <a:solidFill>
                  <a:srgbClr val="538CD5"/>
                </a:solidFill>
                <a:latin typeface="Meiryo"/>
                <a:ea typeface="Meiryo"/>
                <a:cs typeface="Meiryo"/>
                <a:sym typeface="Meiryo"/>
              </a:rPr>
              <a:t> </a:t>
            </a:r>
            <a:r>
              <a:rPr lang="ja-JP" sz="1200" b="0" i="0" u="none" strike="noStrike" cap="none">
                <a:solidFill>
                  <a:srgbClr val="538CD5"/>
                </a:solidFill>
                <a:latin typeface="Meiryo"/>
                <a:ea typeface="Meiryo"/>
                <a:cs typeface="Meiryo"/>
                <a:sym typeface="Meiryo"/>
              </a:rPr>
              <a:t>（担当 和田）</a:t>
            </a:r>
            <a:r>
              <a:rPr lang="ja-JP" sz="1400" b="0" i="0" u="none" strike="noStrike" cap="none">
                <a:solidFill>
                  <a:srgbClr val="538CD5"/>
                </a:solidFill>
                <a:latin typeface="Meiryo"/>
                <a:ea typeface="Meiryo"/>
                <a:cs typeface="Meiryo"/>
                <a:sym typeface="Meiryo"/>
              </a:rPr>
              <a:t>  </a:t>
            </a:r>
            <a:endParaRPr sz="1400" b="0" i="0" u="none" strike="noStrike" cap="none">
              <a:solidFill>
                <a:srgbClr val="000000"/>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400"/>
              <a:buFont typeface="Arial"/>
              <a:buNone/>
            </a:pPr>
            <a:r>
              <a:rPr lang="ja-JP" sz="1400" b="0" i="0" u="none" strike="noStrike" cap="none">
                <a:solidFill>
                  <a:srgbClr val="538CD5"/>
                </a:solidFill>
                <a:latin typeface="Meiryo"/>
                <a:ea typeface="Meiryo"/>
                <a:cs typeface="Meiryo"/>
                <a:sym typeface="Meiryo"/>
              </a:rPr>
              <a:t> </a:t>
            </a:r>
            <a:r>
              <a:rPr lang="ja-JP" sz="1200" b="0" i="0" u="none" strike="noStrike" cap="none">
                <a:solidFill>
                  <a:srgbClr val="538CD5"/>
                </a:solidFill>
                <a:latin typeface="Meiryo"/>
                <a:ea typeface="Meiryo"/>
                <a:cs typeface="Meiryo"/>
                <a:sym typeface="Meiryo"/>
              </a:rPr>
              <a:t>（平日9:00～17:30）</a:t>
            </a:r>
            <a:endParaRPr sz="1200" b="0" i="0" u="none" strike="noStrike" cap="none">
              <a:solidFill>
                <a:srgbClr val="538CD5"/>
              </a:solidFill>
              <a:latin typeface="Meiryo"/>
              <a:ea typeface="Meiryo"/>
              <a:cs typeface="Meiryo"/>
              <a:sym typeface="Meiryo"/>
            </a:endParaRPr>
          </a:p>
        </p:txBody>
      </p:sp>
      <p:sp>
        <p:nvSpPr>
          <p:cNvPr id="635" name="Google Shape;635;p31"/>
          <p:cNvSpPr/>
          <p:nvPr/>
        </p:nvSpPr>
        <p:spPr>
          <a:xfrm>
            <a:off x="506414" y="523915"/>
            <a:ext cx="1782282"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ご提案サービスの概要</a:t>
            </a:r>
            <a:endParaRPr sz="1000" b="0" i="0" u="none" strike="noStrike" cap="none">
              <a:solidFill>
                <a:schemeClr val="lt1"/>
              </a:solidFill>
              <a:latin typeface="Meiryo"/>
              <a:ea typeface="Meiryo"/>
              <a:cs typeface="Meiryo"/>
              <a:sym typeface="Meiryo"/>
            </a:endParaRPr>
          </a:p>
        </p:txBody>
      </p:sp>
      <p:sp>
        <p:nvSpPr>
          <p:cNvPr id="636" name="Google Shape;636;p31"/>
          <p:cNvSpPr/>
          <p:nvPr/>
        </p:nvSpPr>
        <p:spPr>
          <a:xfrm>
            <a:off x="508977" y="3477072"/>
            <a:ext cx="1782282"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ケーススタディ</a:t>
            </a:r>
            <a:endParaRPr sz="1000" b="0" i="0" u="none" strike="noStrike" cap="none">
              <a:solidFill>
                <a:schemeClr val="lt1"/>
              </a:solidFill>
              <a:latin typeface="Meiryo"/>
              <a:ea typeface="Meiryo"/>
              <a:cs typeface="Meiryo"/>
              <a:sym typeface="Meiryo"/>
            </a:endParaRPr>
          </a:p>
        </p:txBody>
      </p:sp>
      <p:sp>
        <p:nvSpPr>
          <p:cNvPr id="637" name="Google Shape;637;p31"/>
          <p:cNvSpPr/>
          <p:nvPr/>
        </p:nvSpPr>
        <p:spPr>
          <a:xfrm>
            <a:off x="2420888" y="7297272"/>
            <a:ext cx="652598" cy="270183"/>
          </a:xfrm>
          <a:prstGeom prst="roundRect">
            <a:avLst>
              <a:gd name="adj" fmla="val 16667"/>
            </a:avLst>
          </a:prstGeom>
          <a:solidFill>
            <a:schemeClr val="dk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連絡先</a:t>
            </a:r>
            <a:endParaRPr sz="1000" b="0" i="0" u="none" strike="noStrike" cap="none">
              <a:solidFill>
                <a:schemeClr val="lt1"/>
              </a:solidFill>
              <a:latin typeface="Meiryo"/>
              <a:ea typeface="Meiryo"/>
              <a:cs typeface="Meiryo"/>
              <a:sym typeface="Meiryo"/>
            </a:endParaRPr>
          </a:p>
        </p:txBody>
      </p:sp>
      <p:sp>
        <p:nvSpPr>
          <p:cNvPr id="638" name="Google Shape;638;p31"/>
          <p:cNvSpPr txBox="1"/>
          <p:nvPr/>
        </p:nvSpPr>
        <p:spPr>
          <a:xfrm>
            <a:off x="4708046" y="449960"/>
            <a:ext cx="1601274" cy="262943"/>
          </a:xfrm>
          <a:prstGeom prst="rect">
            <a:avLst/>
          </a:prstGeom>
          <a:solidFill>
            <a:srgbClr val="93B3D7"/>
          </a:solidFill>
          <a:ln>
            <a:noFill/>
          </a:ln>
        </p:spPr>
        <p:txBody>
          <a:bodyPr spcFirstLastPara="1" wrap="square" lIns="91425" tIns="72000" rIns="91425" bIns="360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個人資産の保全・継承</a:t>
            </a:r>
            <a:endParaRPr sz="1000" b="0" i="0" u="none" strike="noStrike" cap="none">
              <a:solidFill>
                <a:schemeClr val="lt1"/>
              </a:solidFill>
              <a:latin typeface="Meiryo"/>
              <a:ea typeface="Meiryo"/>
              <a:cs typeface="Meiryo"/>
              <a:sym typeface="Meiryo"/>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メモ 17"/>
          <p:cNvSpPr/>
          <p:nvPr/>
        </p:nvSpPr>
        <p:spPr>
          <a:xfrm>
            <a:off x="4931643" y="7144067"/>
            <a:ext cx="792088" cy="1044136"/>
          </a:xfrm>
          <a:prstGeom prst="foldedCorner">
            <a:avLst>
              <a:gd name="adj" fmla="val 10880"/>
            </a:avLst>
          </a:prstGeom>
          <a:solidFill>
            <a:schemeClr val="bg1">
              <a:lumMod val="9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医療法人</a:t>
            </a:r>
            <a:endParaRPr lang="en-US" altLang="ja-JP"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設立シミュレーション</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7" name="メモ 16"/>
          <p:cNvSpPr/>
          <p:nvPr/>
        </p:nvSpPr>
        <p:spPr>
          <a:xfrm>
            <a:off x="4869160" y="7081584"/>
            <a:ext cx="792088" cy="1044136"/>
          </a:xfrm>
          <a:prstGeom prst="foldedCorner">
            <a:avLst>
              <a:gd name="adj" fmla="val 10880"/>
            </a:avLst>
          </a:prstGeom>
          <a:solidFill>
            <a:schemeClr val="bg1">
              <a:lumMod val="9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医療法人</a:t>
            </a:r>
            <a:endParaRPr lang="en-US" altLang="ja-JP"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設立シミュレーション</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 name="メモ 15"/>
          <p:cNvSpPr/>
          <p:nvPr/>
        </p:nvSpPr>
        <p:spPr>
          <a:xfrm>
            <a:off x="4797152" y="7009576"/>
            <a:ext cx="792088" cy="1044136"/>
          </a:xfrm>
          <a:prstGeom prst="foldedCorner">
            <a:avLst>
              <a:gd name="adj" fmla="val 10880"/>
            </a:avLst>
          </a:prstGeom>
          <a:solidFill>
            <a:schemeClr val="bg1">
              <a:lumMod val="9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医療法人</a:t>
            </a:r>
            <a:endParaRPr lang="en-US" altLang="ja-JP"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設立シミュレーション</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角丸四角形 3"/>
          <p:cNvSpPr/>
          <p:nvPr/>
        </p:nvSpPr>
        <p:spPr>
          <a:xfrm>
            <a:off x="2012851" y="7432594"/>
            <a:ext cx="1992213" cy="1315870"/>
          </a:xfrm>
          <a:prstGeom prst="roundRect">
            <a:avLst>
              <a:gd name="adj" fmla="val 8287"/>
            </a:avLst>
          </a:pr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豊富な事例とデータを基に、貴院の実情に最適な部門別損益計算書と分院長評価制度をご提案いたします。</a:t>
            </a:r>
            <a:endParaRPr lang="ja-JP" altLang="en-US" sz="1100" b="1"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0" name="Text Box 5"/>
          <p:cNvSpPr txBox="1">
            <a:spLocks noChangeArrowheads="1"/>
          </p:cNvSpPr>
          <p:nvPr/>
        </p:nvSpPr>
        <p:spPr bwMode="auto">
          <a:xfrm>
            <a:off x="513664" y="873500"/>
            <a:ext cx="5904740" cy="597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lIns="0" tIns="52153" rIns="0" bIns="52153">
            <a:spAutoFit/>
          </a:bodyPr>
          <a:lstStyle>
            <a:lvl1pPr defTabSz="1042988" eaLnBrk="0" hangingPunct="0">
              <a:defRPr kumimoji="1" sz="1600">
                <a:solidFill>
                  <a:srgbClr val="000099"/>
                </a:solidFill>
                <a:latin typeface="HGPｺﾞｼｯｸE" pitchFamily="50" charset="-128"/>
                <a:ea typeface="HGPｺﾞｼｯｸE" pitchFamily="50" charset="-128"/>
              </a:defRPr>
            </a:lvl1pPr>
            <a:lvl2pPr marL="742950" indent="-285750" defTabSz="1042988" eaLnBrk="0" hangingPunct="0">
              <a:defRPr kumimoji="1" sz="1600">
                <a:solidFill>
                  <a:srgbClr val="000099"/>
                </a:solidFill>
                <a:latin typeface="HGPｺﾞｼｯｸE" pitchFamily="50" charset="-128"/>
                <a:ea typeface="HGPｺﾞｼｯｸE" pitchFamily="50" charset="-128"/>
              </a:defRPr>
            </a:lvl2pPr>
            <a:lvl3pPr marL="1143000" indent="-228600" defTabSz="1042988" eaLnBrk="0" hangingPunct="0">
              <a:defRPr kumimoji="1" sz="1600">
                <a:solidFill>
                  <a:srgbClr val="000099"/>
                </a:solidFill>
                <a:latin typeface="HGPｺﾞｼｯｸE" pitchFamily="50" charset="-128"/>
                <a:ea typeface="HGPｺﾞｼｯｸE" pitchFamily="50" charset="-128"/>
              </a:defRPr>
            </a:lvl3pPr>
            <a:lvl4pPr marL="1600200" indent="-228600" defTabSz="1042988" eaLnBrk="0" hangingPunct="0">
              <a:defRPr kumimoji="1" sz="1600">
                <a:solidFill>
                  <a:srgbClr val="000099"/>
                </a:solidFill>
                <a:latin typeface="HGPｺﾞｼｯｸE" pitchFamily="50" charset="-128"/>
                <a:ea typeface="HGPｺﾞｼｯｸE" pitchFamily="50" charset="-128"/>
              </a:defRPr>
            </a:lvl4pPr>
            <a:lvl5pPr marL="2057400" indent="-228600" defTabSz="1042988" eaLnBrk="0" hangingPunct="0">
              <a:defRPr kumimoji="1" sz="1600">
                <a:solidFill>
                  <a:srgbClr val="000099"/>
                </a:solidFill>
                <a:latin typeface="HGPｺﾞｼｯｸE" pitchFamily="50" charset="-128"/>
                <a:ea typeface="HGPｺﾞｼｯｸE" pitchFamily="50" charset="-128"/>
              </a:defRPr>
            </a:lvl5pPr>
            <a:lvl6pPr marL="2514600" indent="-228600" defTabSz="1042988" eaLnBrk="0" fontAlgn="base" hangingPunct="0">
              <a:spcBef>
                <a:spcPct val="0"/>
              </a:spcBef>
              <a:spcAft>
                <a:spcPct val="0"/>
              </a:spcAft>
              <a:defRPr kumimoji="1" sz="1600">
                <a:solidFill>
                  <a:srgbClr val="000099"/>
                </a:solidFill>
                <a:latin typeface="HGPｺﾞｼｯｸE" pitchFamily="50" charset="-128"/>
                <a:ea typeface="HGPｺﾞｼｯｸE" pitchFamily="50" charset="-128"/>
              </a:defRPr>
            </a:lvl6pPr>
            <a:lvl7pPr marL="2971800" indent="-228600" defTabSz="1042988" eaLnBrk="0" fontAlgn="base" hangingPunct="0">
              <a:spcBef>
                <a:spcPct val="0"/>
              </a:spcBef>
              <a:spcAft>
                <a:spcPct val="0"/>
              </a:spcAft>
              <a:defRPr kumimoji="1" sz="1600">
                <a:solidFill>
                  <a:srgbClr val="000099"/>
                </a:solidFill>
                <a:latin typeface="HGPｺﾞｼｯｸE" pitchFamily="50" charset="-128"/>
                <a:ea typeface="HGPｺﾞｼｯｸE" pitchFamily="50" charset="-128"/>
              </a:defRPr>
            </a:lvl7pPr>
            <a:lvl8pPr marL="3429000" indent="-228600" defTabSz="1042988" eaLnBrk="0" fontAlgn="base" hangingPunct="0">
              <a:spcBef>
                <a:spcPct val="0"/>
              </a:spcBef>
              <a:spcAft>
                <a:spcPct val="0"/>
              </a:spcAft>
              <a:defRPr kumimoji="1" sz="1600">
                <a:solidFill>
                  <a:srgbClr val="000099"/>
                </a:solidFill>
                <a:latin typeface="HGPｺﾞｼｯｸE" pitchFamily="50" charset="-128"/>
                <a:ea typeface="HGPｺﾞｼｯｸE" pitchFamily="50" charset="-128"/>
              </a:defRPr>
            </a:lvl8pPr>
            <a:lvl9pPr marL="3886200" indent="-228600" defTabSz="1042988" eaLnBrk="0" fontAlgn="base" hangingPunct="0">
              <a:spcBef>
                <a:spcPct val="0"/>
              </a:spcBef>
              <a:spcAft>
                <a:spcPct val="0"/>
              </a:spcAft>
              <a:defRPr kumimoji="1" sz="1600">
                <a:solidFill>
                  <a:srgbClr val="000099"/>
                </a:solidFill>
                <a:latin typeface="HGPｺﾞｼｯｸE" pitchFamily="50" charset="-128"/>
                <a:ea typeface="HGPｺﾞｼｯｸE" pitchFamily="50" charset="-128"/>
              </a:defRPr>
            </a:lvl9pPr>
          </a:lstStyle>
          <a:p>
            <a:pPr eaLnBrk="1" hangingPunct="1"/>
            <a:r>
              <a:rPr lang="ja-JP" altLang="en-US" sz="2400" b="1" dirty="0" smtClean="0">
                <a:solidFill>
                  <a:schemeClr val="accent1">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分院</a:t>
            </a:r>
            <a:r>
              <a:rPr lang="ja-JP" altLang="en-US" sz="3200" b="1" dirty="0" smtClean="0">
                <a:solidFill>
                  <a:schemeClr val="accent1">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運営</a:t>
            </a:r>
            <a:r>
              <a:rPr lang="ja-JP" altLang="en-US" sz="2800" b="1" dirty="0" smtClean="0">
                <a:solidFill>
                  <a:schemeClr val="accent1">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2000" b="1" dirty="0" smtClean="0">
                <a:solidFill>
                  <a:schemeClr val="accent1">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をサポート</a:t>
            </a:r>
            <a:endParaRPr lang="en-US" altLang="ja-JP" sz="2000" b="1" dirty="0" smtClean="0">
              <a:solidFill>
                <a:schemeClr val="accent1">
                  <a:lumMod val="7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 name="テキスト プレースホルダー 9"/>
          <p:cNvSpPr txBox="1">
            <a:spLocks/>
          </p:cNvSpPr>
          <p:nvPr/>
        </p:nvSpPr>
        <p:spPr bwMode="auto">
          <a:xfrm>
            <a:off x="489554" y="2195736"/>
            <a:ext cx="5742722" cy="2514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30000"/>
              </a:lnSpc>
              <a:spcBef>
                <a:spcPts val="0"/>
              </a:spcBef>
              <a:spcAft>
                <a:spcPct val="0"/>
              </a:spcAft>
              <a:buClrTx/>
              <a:buSzTx/>
              <a:buFont typeface="Arial" panose="020B0604020202020204" pitchFamily="34" charset="0"/>
              <a:buNone/>
              <a:tabLst/>
              <a:defRPr kumimoji="1" sz="1600">
                <a:solidFill>
                  <a:schemeClr val="tx1"/>
                </a:solidFill>
                <a:latin typeface="+mn-ea"/>
                <a:ea typeface="+mn-ea"/>
                <a:cs typeface="+mn-cs"/>
              </a:defRPr>
            </a:lvl1pPr>
            <a:lvl2pPr marL="457200" indent="0" algn="l" rtl="0" fontAlgn="base">
              <a:lnSpc>
                <a:spcPct val="130000"/>
              </a:lnSpc>
              <a:spcBef>
                <a:spcPts val="0"/>
              </a:spcBef>
              <a:spcAft>
                <a:spcPct val="0"/>
              </a:spcAft>
              <a:buFont typeface="Arial" charset="0"/>
              <a:buNone/>
              <a:defRPr kumimoji="1" sz="1600">
                <a:solidFill>
                  <a:schemeClr val="tx1"/>
                </a:solidFill>
                <a:latin typeface="+mn-ea"/>
                <a:ea typeface="+mn-ea"/>
                <a:cs typeface="+mn-cs"/>
              </a:defRPr>
            </a:lvl2pPr>
            <a:lvl3pPr marL="11430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3pPr>
            <a:lvl4pPr marL="16002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4pPr>
            <a:lvl5pPr marL="20574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5pPr>
            <a:lvl6pPr marL="25146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6pPr>
            <a:lvl7pPr marL="29718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7pPr>
            <a:lvl8pPr marL="34290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8pPr>
            <a:lvl9pPr marL="38862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9pPr>
          </a:lstStyle>
          <a:p>
            <a:pPr>
              <a:lnSpc>
                <a:spcPct val="120000"/>
              </a:lnSpc>
              <a:spcBef>
                <a:spcPts val="300"/>
              </a:spcBef>
              <a:defRPr/>
            </a:pPr>
            <a:r>
              <a:rPr lang="ja-JP" altLang="en-US" sz="1200" b="1" kern="0" dirty="0">
                <a:solidFill>
                  <a:schemeClr val="tx2">
                    <a:lumMod val="60000"/>
                    <a:lumOff val="40000"/>
                  </a:schemeClr>
                </a:solidFill>
                <a:latin typeface="メイリオ"/>
                <a:ea typeface="メイリオ"/>
                <a:cs typeface="メイリオ"/>
              </a:rPr>
              <a:t>ご相談</a:t>
            </a:r>
            <a:r>
              <a:rPr lang="ja-JP" altLang="en-US" sz="1200" b="1" kern="0" dirty="0" smtClean="0">
                <a:solidFill>
                  <a:schemeClr val="tx2">
                    <a:lumMod val="60000"/>
                    <a:lumOff val="40000"/>
                  </a:schemeClr>
                </a:solidFill>
                <a:latin typeface="メイリオ"/>
                <a:ea typeface="メイリオ"/>
                <a:cs typeface="メイリオ"/>
              </a:rPr>
              <a:t>内容</a:t>
            </a:r>
            <a:endParaRPr lang="en-US" altLang="ja-JP" sz="12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180975" indent="-180975">
              <a:lnSpc>
                <a:spcPct val="120000"/>
              </a:lnSpc>
              <a:spcBef>
                <a:spcPts val="300"/>
              </a:spcBef>
              <a:buFont typeface="Wingdings" panose="05000000000000000000" pitchFamily="2" charset="2"/>
              <a:buChar char="ü"/>
              <a:defRPr/>
            </a:pPr>
            <a:r>
              <a:rPr kumimoji="0" lang="ja-JP" altLang="en-US"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今後、分院を展開していくうえでの方向性を明確にしたい。</a:t>
            </a:r>
            <a:endParaRPr kumimoji="0" lang="en-US" altLang="ja-JP"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180975" lvl="0" indent="-180975">
              <a:lnSpc>
                <a:spcPct val="120000"/>
              </a:lnSpc>
              <a:spcBef>
                <a:spcPts val="300"/>
              </a:spcBef>
              <a:buFont typeface="Wingdings" panose="05000000000000000000" pitchFamily="2" charset="2"/>
              <a:buChar char="ü"/>
              <a:defRPr/>
            </a:pPr>
            <a:r>
              <a:rPr kumimoji="0" lang="ja-JP" altLang="ja-JP"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分院</a:t>
            </a:r>
            <a:r>
              <a:rPr kumimoji="0" lang="ja-JP" altLang="ja-JP"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の収入は上がっているが、利益が出ているかがわからない</a:t>
            </a:r>
            <a:r>
              <a:rPr kumimoji="0" lang="ja-JP" altLang="ja-JP"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a:t>
            </a:r>
            <a:endParaRPr kumimoji="0" lang="en-US" altLang="ja-JP"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180975" indent="-180975">
              <a:lnSpc>
                <a:spcPct val="120000"/>
              </a:lnSpc>
              <a:spcBef>
                <a:spcPts val="300"/>
              </a:spcBef>
              <a:buFont typeface="Wingdings" panose="05000000000000000000" pitchFamily="2" charset="2"/>
              <a:buChar char="ü"/>
              <a:defRPr/>
            </a:pPr>
            <a:r>
              <a:rPr kumimoji="0" lang="ja-JP" altLang="ja-JP"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分院長の報酬をいくらにしたら良いかわから</a:t>
            </a:r>
            <a:r>
              <a:rPr kumimoji="0" lang="ja-JP" altLang="en-US"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ない為</a:t>
            </a:r>
            <a:r>
              <a:rPr kumimoji="0" lang="ja-JP" altLang="ja-JP"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、評価基準を設けたい</a:t>
            </a:r>
            <a:r>
              <a:rPr kumimoji="0" lang="ja-JP" altLang="ja-JP"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a:t>
            </a:r>
            <a:endParaRPr kumimoji="0" lang="ja-JP" altLang="ja-JP"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180975" lvl="0" indent="-180975">
              <a:lnSpc>
                <a:spcPct val="120000"/>
              </a:lnSpc>
              <a:spcBef>
                <a:spcPts val="300"/>
              </a:spcBef>
              <a:buFont typeface="Wingdings" panose="05000000000000000000" pitchFamily="2" charset="2"/>
              <a:buChar char="ü"/>
              <a:defRPr/>
            </a:pPr>
            <a:r>
              <a:rPr kumimoji="0" lang="ja-JP" altLang="ja-JP"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分院長に長期にわたり勤務してもらうため、モチベーションの向上を図りたい</a:t>
            </a:r>
            <a:r>
              <a:rPr kumimoji="0" lang="ja-JP" altLang="ja-JP" sz="1200" dirty="0" smtClean="0">
                <a:solidFill>
                  <a:schemeClr val="tx1">
                    <a:lumMod val="50000"/>
                    <a:lumOff val="50000"/>
                  </a:schemeClr>
                </a:solidFill>
                <a:latin typeface="ＭＳ 明朝" panose="02020609040205080304" pitchFamily="17" charset="-128"/>
                <a:ea typeface="ＭＳ 明朝" panose="02020609040205080304" pitchFamily="17" charset="-128"/>
                <a:cs typeface="Arial" panose="020B0604020202020204" pitchFamily="34" charset="0"/>
              </a:rPr>
              <a:t>。</a:t>
            </a:r>
            <a:endParaRPr lang="en-US" altLang="ja-JP"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nSpc>
                <a:spcPct val="120000"/>
              </a:lnSpc>
              <a:spcBef>
                <a:spcPts val="300"/>
              </a:spcBef>
              <a:defRPr/>
            </a:pPr>
            <a:endParaRPr lang="en-US" altLang="ja-JP" sz="1200" b="1" kern="0" dirty="0" smtClean="0">
              <a:solidFill>
                <a:schemeClr val="tx2">
                  <a:lumMod val="60000"/>
                  <a:lumOff val="40000"/>
                </a:schemeClr>
              </a:solidFill>
              <a:latin typeface="メイリオ"/>
              <a:ea typeface="メイリオ"/>
              <a:cs typeface="メイリオ"/>
            </a:endParaRPr>
          </a:p>
          <a:p>
            <a:pPr>
              <a:lnSpc>
                <a:spcPct val="120000"/>
              </a:lnSpc>
              <a:spcBef>
                <a:spcPts val="300"/>
              </a:spcBef>
              <a:defRPr/>
            </a:pPr>
            <a:r>
              <a:rPr lang="ja-JP" altLang="en-US" sz="1200" b="1" kern="0" dirty="0" smtClean="0">
                <a:solidFill>
                  <a:schemeClr val="tx2">
                    <a:lumMod val="60000"/>
                    <a:lumOff val="40000"/>
                  </a:schemeClr>
                </a:solidFill>
                <a:latin typeface="メイリオ"/>
                <a:ea typeface="メイリオ"/>
                <a:cs typeface="メイリオ"/>
              </a:rPr>
              <a:t>「 </a:t>
            </a:r>
            <a:r>
              <a:rPr lang="ja-JP" altLang="en-US" b="1" kern="0" dirty="0" smtClean="0">
                <a:solidFill>
                  <a:schemeClr val="tx2">
                    <a:lumMod val="60000"/>
                    <a:lumOff val="40000"/>
                  </a:schemeClr>
                </a:solidFill>
                <a:latin typeface="メイリオ"/>
                <a:ea typeface="メイリオ"/>
                <a:cs typeface="メイリオ"/>
              </a:rPr>
              <a:t>分院運営 </a:t>
            </a:r>
            <a:r>
              <a:rPr lang="ja-JP" altLang="en-US" sz="1200" b="1" kern="0" dirty="0" smtClean="0">
                <a:solidFill>
                  <a:schemeClr val="tx2">
                    <a:lumMod val="60000"/>
                    <a:lumOff val="40000"/>
                  </a:schemeClr>
                </a:solidFill>
                <a:latin typeface="メイリオ"/>
                <a:ea typeface="メイリオ"/>
                <a:cs typeface="メイリオ"/>
              </a:rPr>
              <a:t>」についての私たちの考え方</a:t>
            </a:r>
            <a:endParaRPr kumimoji="0" lang="en-US" altLang="ja-JP"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lvl="0" eaLnBrk="0" hangingPunct="0">
              <a:lnSpc>
                <a:spcPct val="100000"/>
              </a:lnSpc>
              <a:spcBef>
                <a:spcPct val="0"/>
              </a:spcBef>
            </a:pPr>
            <a:endParaRPr kumimoji="0" lang="en-US" altLang="ja-JP"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lvl="0" eaLnBrk="0" hangingPunct="0">
              <a:lnSpc>
                <a:spcPct val="100000"/>
              </a:lnSpc>
              <a:spcBef>
                <a:spcPct val="0"/>
              </a:spcBef>
            </a:pPr>
            <a:r>
              <a:rPr kumimoji="0" lang="ja-JP" altLang="ja-JP" sz="1200" b="1"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kumimoji="0" lang="ja-JP" altLang="ja-JP" sz="1200" b="1"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部門別損益計算』</a:t>
            </a:r>
            <a:r>
              <a:rPr kumimoji="0" lang="ja-JP" altLang="ja-JP" sz="105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と</a:t>
            </a:r>
            <a:r>
              <a:rPr kumimoji="0" lang="en-US" altLang="ja-JP" sz="1200" b="1"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kumimoji="0" lang="ja-JP" altLang="ja-JP" sz="1200" b="1"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分院長評価制度</a:t>
            </a:r>
            <a:r>
              <a:rPr kumimoji="0" lang="en-US" altLang="ja-JP" sz="1200" b="1"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kumimoji="0" lang="ja-JP" altLang="ja-JP" sz="105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が分院</a:t>
            </a:r>
            <a:r>
              <a:rPr kumimoji="0" lang="ja-JP" altLang="en-US" sz="105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運営</a:t>
            </a:r>
            <a:r>
              <a:rPr kumimoji="0" lang="ja-JP" altLang="ja-JP" sz="105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の</a:t>
            </a:r>
            <a:r>
              <a:rPr kumimoji="0" lang="ja-JP" altLang="ja-JP" sz="105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礎で</a:t>
            </a:r>
            <a:r>
              <a:rPr kumimoji="0" lang="ja-JP" altLang="ja-JP" sz="105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ある</a:t>
            </a:r>
            <a:r>
              <a:rPr lang="ja-JP" altLang="en-US" sz="1050" kern="0" dirty="0" smtClean="0">
                <a:solidFill>
                  <a:schemeClr val="tx1">
                    <a:lumMod val="50000"/>
                    <a:lumOff val="50000"/>
                  </a:schemeClr>
                </a:solidFill>
                <a:latin typeface="メイリオ"/>
                <a:ea typeface="メイリオ"/>
                <a:cs typeface="メイリオ"/>
              </a:rPr>
              <a:t>と私たちは考えます。</a:t>
            </a:r>
            <a:endParaRPr lang="en-US" altLang="ja-JP" sz="1050" kern="0" dirty="0" smtClean="0">
              <a:solidFill>
                <a:srgbClr val="1F497D">
                  <a:lumMod val="60000"/>
                  <a:lumOff val="40000"/>
                </a:srgb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正方形/長方形 2"/>
          <p:cNvSpPr/>
          <p:nvPr/>
        </p:nvSpPr>
        <p:spPr>
          <a:xfrm>
            <a:off x="574684" y="4644008"/>
            <a:ext cx="5616624" cy="204087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分院運営を</a:t>
            </a:r>
            <a:r>
              <a:rPr lang="ja-JP" altLang="en-US"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成功に導くためには、</a:t>
            </a:r>
            <a:r>
              <a:rPr lang="ja-JP" altLang="en-US" sz="14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部門別損益計算</a:t>
            </a:r>
            <a:r>
              <a:rPr lang="ja-JP" altLang="en-US"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に</a:t>
            </a:r>
            <a:r>
              <a:rPr lang="ja-JP" altLang="en-US"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よってグループ</a:t>
            </a:r>
            <a:r>
              <a:rPr lang="ja-JP" altLang="en-US"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全体の収支のみならず本院・分院の収支を明確に</a:t>
            </a:r>
            <a:r>
              <a:rPr lang="ja-JP" altLang="en-US"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区分します</a:t>
            </a:r>
            <a:r>
              <a:rPr lang="ja-JP" altLang="en-US"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ja-JP" altLang="en-US"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医院ごとの法人への貢献度を把握し、それに基づいた戦略を立て続けて</a:t>
            </a:r>
            <a:r>
              <a:rPr lang="ja-JP" altLang="en-US"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いくことが重要です。</a:t>
            </a:r>
            <a:endParaRPr lang="en-US" altLang="ja-JP"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endParaRPr lang="ja-JP" altLang="en-US"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また</a:t>
            </a:r>
            <a:r>
              <a:rPr lang="ja-JP" altLang="en-US"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パートナーとなる分院長の確保のためには、貢献度に</a:t>
            </a:r>
            <a:r>
              <a:rPr lang="ja-JP" altLang="en-US"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よって報酬</a:t>
            </a:r>
            <a:r>
              <a:rPr lang="ja-JP" altLang="en-US"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を決定する</a:t>
            </a:r>
            <a:r>
              <a:rPr lang="ja-JP" altLang="en-US" sz="14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評価制度</a:t>
            </a:r>
            <a:r>
              <a:rPr lang="ja-JP" altLang="en-US"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を</a:t>
            </a:r>
            <a:r>
              <a:rPr lang="ja-JP" altLang="en-US"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設けます。</a:t>
            </a:r>
            <a:endParaRPr lang="en-US" altLang="ja-JP"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分</a:t>
            </a:r>
            <a:r>
              <a:rPr lang="ja-JP" altLang="en-US"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院長に経営者としての感覚</a:t>
            </a:r>
            <a:r>
              <a:rPr lang="ja-JP" altLang="en-US"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を養って</a:t>
            </a:r>
            <a:r>
              <a:rPr lang="ja-JP" altLang="en-US"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頂くことで</a:t>
            </a:r>
            <a:r>
              <a:rPr lang="ja-JP" altLang="en-US"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、分</a:t>
            </a:r>
            <a:r>
              <a:rPr lang="ja-JP" altLang="en-US"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院長ご自身のモチベーションアップに</a:t>
            </a:r>
            <a:r>
              <a:rPr lang="ja-JP" altLang="en-US"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も繋げる</a:t>
            </a:r>
            <a:r>
              <a:rPr lang="ja-JP" altLang="en-US"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ことができます</a:t>
            </a:r>
            <a:r>
              <a:rPr lang="ja-JP" altLang="en-US" sz="120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2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 name="角丸四角形 8"/>
          <p:cNvSpPr/>
          <p:nvPr/>
        </p:nvSpPr>
        <p:spPr>
          <a:xfrm>
            <a:off x="494590" y="6964067"/>
            <a:ext cx="1764000" cy="180000"/>
          </a:xfrm>
          <a:prstGeom prst="roundRect">
            <a:avLst>
              <a:gd name="adj" fmla="val 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pPr algn="ctr"/>
            <a:r>
              <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私</a:t>
            </a:r>
            <a:r>
              <a:rPr lang="ja-JP" altLang="en-US" sz="10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たちのお役立ちポイント</a:t>
            </a:r>
            <a:endPar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4" name="角丸四角形 13"/>
          <p:cNvSpPr/>
          <p:nvPr/>
        </p:nvSpPr>
        <p:spPr>
          <a:xfrm>
            <a:off x="513664" y="1547664"/>
            <a:ext cx="5832153" cy="453743"/>
          </a:xfrm>
          <a:prstGeom prst="roundRect">
            <a:avLst/>
          </a:pr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r>
              <a:rPr lang="ja-JP" altLang="en-US" sz="10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「分院展開をしているが、分院長がすぐ辞めてしまうなど自分が思い描く経営ができていない！」</a:t>
            </a:r>
            <a:r>
              <a:rPr lang="ja-JP" altLang="en-US" sz="1000" dirty="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と</a:t>
            </a:r>
            <a:r>
              <a:rPr lang="ja-JP" altLang="en-US" sz="10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、Ｓ理事長から</a:t>
            </a:r>
            <a:r>
              <a:rPr lang="ja-JP" altLang="en-US" sz="1000" dirty="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ご相談を頂きました。</a:t>
            </a:r>
          </a:p>
        </p:txBody>
      </p:sp>
      <p:pic>
        <p:nvPicPr>
          <p:cNvPr id="2" name="図 1"/>
          <p:cNvPicPr>
            <a:picLocks noChangeAspect="1"/>
          </p:cNvPicPr>
          <p:nvPr/>
        </p:nvPicPr>
        <p:blipFill>
          <a:blip r:embed="rId3"/>
          <a:stretch>
            <a:fillRect/>
          </a:stretch>
        </p:blipFill>
        <p:spPr>
          <a:xfrm>
            <a:off x="620688" y="7432594"/>
            <a:ext cx="1088863" cy="1259665"/>
          </a:xfrm>
          <a:prstGeom prst="rect">
            <a:avLst/>
          </a:prstGeom>
        </p:spPr>
      </p:pic>
      <p:sp>
        <p:nvSpPr>
          <p:cNvPr id="5" name="直角三角形 4"/>
          <p:cNvSpPr/>
          <p:nvPr/>
        </p:nvSpPr>
        <p:spPr>
          <a:xfrm flipH="1" flipV="1">
            <a:off x="1700808" y="7918410"/>
            <a:ext cx="360040" cy="144016"/>
          </a:xfrm>
          <a:prstGeom prst="rtTriangle">
            <a:avLst/>
          </a:pr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メモ 5"/>
          <p:cNvSpPr/>
          <p:nvPr/>
        </p:nvSpPr>
        <p:spPr>
          <a:xfrm>
            <a:off x="4725144" y="6939247"/>
            <a:ext cx="792088" cy="1044136"/>
          </a:xfrm>
          <a:prstGeom prst="foldedCorner">
            <a:avLst>
              <a:gd name="adj" fmla="val 10880"/>
            </a:avLst>
          </a:prstGeom>
          <a:solidFill>
            <a:schemeClr val="bg1">
              <a:lumMod val="9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部門別損益計算書</a:t>
            </a:r>
            <a:endParaRPr lang="en-US" altLang="ja-JP"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ct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 name="テキスト ボックス 6"/>
          <p:cNvSpPr txBox="1"/>
          <p:nvPr/>
        </p:nvSpPr>
        <p:spPr>
          <a:xfrm>
            <a:off x="4643611" y="8325805"/>
            <a:ext cx="1368152" cy="369332"/>
          </a:xfrm>
          <a:prstGeom prst="rect">
            <a:avLst/>
          </a:prstGeom>
          <a:noFill/>
        </p:spPr>
        <p:txBody>
          <a:bodyPr wrap="square" rtlCol="0">
            <a:spAutoFit/>
          </a:bodyPr>
          <a:lstStyle/>
          <a:p>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顧問契約の中では、毎月提供していきます</a:t>
            </a:r>
            <a:r>
              <a:rPr kumimoji="1"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9" name="テキスト ボックス 18"/>
          <p:cNvSpPr txBox="1"/>
          <p:nvPr/>
        </p:nvSpPr>
        <p:spPr>
          <a:xfrm>
            <a:off x="513664" y="449960"/>
            <a:ext cx="1547184" cy="262943"/>
          </a:xfrm>
          <a:prstGeom prst="rect">
            <a:avLst/>
          </a:prstGeom>
          <a:solidFill>
            <a:schemeClr val="accent1"/>
          </a:solidFill>
        </p:spPr>
        <p:txBody>
          <a:bodyPr wrap="square" tIns="72000" bIns="36000" rtlCol="0">
            <a:spAutoFit/>
          </a:bodyPr>
          <a:lstStyle/>
          <a:p>
            <a:pPr algn="ctr"/>
            <a:r>
              <a:rPr lang="ja-JP" altLang="en-US" sz="10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診療所経営のサポート</a:t>
            </a:r>
            <a:endParaRPr kumimoji="1"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3640128016"/>
      </p:ext>
    </p:extLst>
  </p:cSld>
  <p:clrMapOvr>
    <a:masterClrMapping/>
  </p:clrMapOvr>
  <p:transition spd="slow">
    <p:push/>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32"/>
          <p:cNvSpPr/>
          <p:nvPr/>
        </p:nvSpPr>
        <p:spPr>
          <a:xfrm>
            <a:off x="4931643" y="7200272"/>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644" name="Google Shape;644;p32"/>
          <p:cNvSpPr/>
          <p:nvPr/>
        </p:nvSpPr>
        <p:spPr>
          <a:xfrm>
            <a:off x="4869160" y="7137789"/>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645" name="Google Shape;645;p32"/>
          <p:cNvSpPr/>
          <p:nvPr/>
        </p:nvSpPr>
        <p:spPr>
          <a:xfrm>
            <a:off x="4797152" y="7065781"/>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医療法人</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設立シミュレーション</a:t>
            </a:r>
            <a:endParaRPr sz="900" b="0" i="0" u="none" strike="noStrike" cap="none">
              <a:solidFill>
                <a:schemeClr val="lt1"/>
              </a:solidFill>
              <a:latin typeface="Meiryo"/>
              <a:ea typeface="Meiryo"/>
              <a:cs typeface="Meiryo"/>
              <a:sym typeface="Meiryo"/>
            </a:endParaRPr>
          </a:p>
        </p:txBody>
      </p:sp>
      <p:sp>
        <p:nvSpPr>
          <p:cNvPr id="646" name="Google Shape;646;p32"/>
          <p:cNvSpPr/>
          <p:nvPr/>
        </p:nvSpPr>
        <p:spPr>
          <a:xfrm>
            <a:off x="2012851" y="7488799"/>
            <a:ext cx="1992213" cy="1315870"/>
          </a:xfrm>
          <a:prstGeom prst="roundRect">
            <a:avLst>
              <a:gd name="adj" fmla="val 8287"/>
            </a:avLst>
          </a:prstGeom>
          <a:solidFill>
            <a:srgbClr val="EFEFEF"/>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保険証券やシミュレーションデータをフォルダにまとめ、それぞれの保険の目的を整理します。</a:t>
            </a:r>
            <a:endParaRPr sz="900" b="0" i="0" u="none" strike="noStrike" cap="none">
              <a:solidFill>
                <a:srgbClr val="595959"/>
              </a:solidFill>
              <a:latin typeface="Meiryo"/>
              <a:ea typeface="Meiryo"/>
              <a:cs typeface="Meiryo"/>
              <a:sym typeface="Meiryo"/>
            </a:endParaRPr>
          </a:p>
          <a:p>
            <a:pPr marL="0" marR="0" lvl="0" indent="0" algn="l" rtl="0">
              <a:lnSpc>
                <a:spcPct val="120000"/>
              </a:lnSpc>
              <a:spcBef>
                <a:spcPts val="30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また「保険分析レポート」を作成し、それぞれのリスクに対してどのような保険が手当てされているかを報告します。</a:t>
            </a:r>
            <a:endParaRPr sz="900" b="0" i="0" u="none" strike="noStrike" cap="none">
              <a:solidFill>
                <a:srgbClr val="595959"/>
              </a:solidFill>
              <a:latin typeface="Meiryo"/>
              <a:ea typeface="Meiryo"/>
              <a:cs typeface="Meiryo"/>
              <a:sym typeface="Meiryo"/>
            </a:endParaRPr>
          </a:p>
        </p:txBody>
      </p:sp>
      <p:sp>
        <p:nvSpPr>
          <p:cNvPr id="647" name="Google Shape;647;p32"/>
          <p:cNvSpPr txBox="1"/>
          <p:nvPr/>
        </p:nvSpPr>
        <p:spPr>
          <a:xfrm>
            <a:off x="513664" y="873500"/>
            <a:ext cx="5904740" cy="536212"/>
          </a:xfrm>
          <a:prstGeom prst="rect">
            <a:avLst/>
          </a:prstGeom>
          <a:noFill/>
          <a:ln>
            <a:noFill/>
          </a:ln>
        </p:spPr>
        <p:txBody>
          <a:bodyPr spcFirstLastPara="1" wrap="square" lIns="0" tIns="52150" rIns="0" bIns="5215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1" i="0" u="none" strike="noStrike" cap="none">
                <a:solidFill>
                  <a:srgbClr val="366092"/>
                </a:solidFill>
                <a:latin typeface="Meiryo"/>
                <a:ea typeface="Meiryo"/>
                <a:cs typeface="Meiryo"/>
                <a:sym typeface="Meiryo"/>
              </a:rPr>
              <a:t>生命保険・損害保険の分析と診断</a:t>
            </a:r>
            <a:endParaRPr sz="2800" b="1" i="0" u="none" strike="noStrike" cap="none">
              <a:solidFill>
                <a:srgbClr val="366092"/>
              </a:solidFill>
              <a:latin typeface="Meiryo"/>
              <a:ea typeface="Meiryo"/>
              <a:cs typeface="Meiryo"/>
              <a:sym typeface="Meiryo"/>
            </a:endParaRPr>
          </a:p>
        </p:txBody>
      </p:sp>
      <p:sp>
        <p:nvSpPr>
          <p:cNvPr id="648" name="Google Shape;648;p32"/>
          <p:cNvSpPr txBox="1"/>
          <p:nvPr/>
        </p:nvSpPr>
        <p:spPr>
          <a:xfrm>
            <a:off x="489554" y="2339752"/>
            <a:ext cx="5742722" cy="2319240"/>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ご相談内容</a:t>
            </a:r>
            <a:endParaRPr sz="12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若い頃に保険に加入し見直し、そのまま見直しをしていないが大丈夫だろうか。</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ともかく沢山入っているイメージがあるが、漏れている保障がないか心配だ。</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保険の提案をよく受けるが、営業なしに客観的な分析・意見を聞きたい。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火災や地震の場合に、どこまで保障されるのか実は内容がよく分かっていない。</a:t>
            </a:r>
            <a:endParaRPr sz="1400" b="0" i="0" u="none" strike="noStrike" cap="none">
              <a:solidFill>
                <a:srgbClr val="000000"/>
              </a:solidFill>
              <a:latin typeface="Arial"/>
              <a:ea typeface="Arial"/>
              <a:cs typeface="Arial"/>
              <a:sym typeface="Arial"/>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途中解約するはずの保険があったと思うが、そもそも加入目的が分からなくなってしまった。</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保険証券がバラバラでファイルが膨らんでいるので、不要なものを整理したい。</a:t>
            </a:r>
            <a:endParaRPr sz="1000" b="0" i="0" u="none" strike="noStrike" cap="none">
              <a:solidFill>
                <a:srgbClr val="7F7F7F"/>
              </a:solidFill>
              <a:latin typeface="Meiryo"/>
              <a:ea typeface="Meiryo"/>
              <a:cs typeface="Meiryo"/>
              <a:sym typeface="Meiryo"/>
            </a:endParaRPr>
          </a:p>
          <a:p>
            <a:pPr marL="180975" marR="0" lvl="0" indent="-117475" algn="l" rtl="0">
              <a:lnSpc>
                <a:spcPct val="120000"/>
              </a:lnSpc>
              <a:spcBef>
                <a:spcPts val="300"/>
              </a:spcBef>
              <a:spcAft>
                <a:spcPts val="0"/>
              </a:spcAft>
              <a:buClr>
                <a:schemeClr val="dk1"/>
              </a:buClr>
              <a:buSzPts val="1000"/>
              <a:buFont typeface="Noto Sans Symbols"/>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300"/>
              </a:spcBef>
              <a:spcAft>
                <a:spcPts val="0"/>
              </a:spcAft>
              <a:buClr>
                <a:srgbClr val="538CD5"/>
              </a:buClr>
              <a:buSzPts val="1200"/>
              <a:buFont typeface="Arial"/>
              <a:buNone/>
            </a:pPr>
            <a:r>
              <a:rPr lang="ja-JP" sz="1200" b="1" i="0" u="none" strike="noStrike" cap="none">
                <a:solidFill>
                  <a:srgbClr val="538CD5"/>
                </a:solidFill>
                <a:latin typeface="Meiryo"/>
                <a:ea typeface="Meiryo"/>
                <a:cs typeface="Meiryo"/>
                <a:sym typeface="Meiryo"/>
              </a:rPr>
              <a:t>私たちの考え方</a:t>
            </a:r>
            <a:endParaRPr sz="120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rgbClr val="7F7F7F"/>
              </a:buClr>
              <a:buSzPts val="1000"/>
              <a:buFont typeface="Arial"/>
              <a:buNone/>
            </a:pPr>
            <a:r>
              <a:rPr lang="ja-JP" sz="1000" b="1" i="0" u="none" strike="noStrike" cap="none">
                <a:solidFill>
                  <a:srgbClr val="7F7F7F"/>
                </a:solidFill>
                <a:latin typeface="Meiryo"/>
                <a:ea typeface="Meiryo"/>
                <a:cs typeface="Meiryo"/>
                <a:sym typeface="Meiryo"/>
              </a:rPr>
              <a:t>事業・人生を取り巻くリスクは定期的に見直す必要があります。</a:t>
            </a: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p:txBody>
      </p:sp>
      <p:sp>
        <p:nvSpPr>
          <p:cNvPr id="649" name="Google Shape;649;p32"/>
          <p:cNvSpPr/>
          <p:nvPr/>
        </p:nvSpPr>
        <p:spPr>
          <a:xfrm>
            <a:off x="615653" y="4644827"/>
            <a:ext cx="5616624" cy="1727373"/>
          </a:xfrm>
          <a:prstGeom prst="rect">
            <a:avLst/>
          </a:prstGeom>
          <a:solidFill>
            <a:srgbClr val="DAE5F1"/>
          </a:solidFill>
          <a:ln>
            <a:noFill/>
          </a:ln>
        </p:spPr>
        <p:txBody>
          <a:bodyPr spcFirstLastPara="1" wrap="square" lIns="91425" tIns="45700" rIns="91425" bIns="45700" anchor="ctr" anchorCtr="0">
            <a:noAutofit/>
          </a:bodyPr>
          <a:lstStyle/>
          <a:p>
            <a:pPr marL="171450" marR="0" lvl="0" indent="-171450" algn="l" rtl="0">
              <a:lnSpc>
                <a:spcPct val="120000"/>
              </a:lnSpc>
              <a:spcBef>
                <a:spcPts val="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事業を展開する中で、あるいは社長のご年齢によって、抱えるリスクは年々変化していくものです。</a:t>
            </a:r>
            <a:endParaRPr sz="1400" b="0" i="0" u="none" strike="noStrike" cap="none">
              <a:solidFill>
                <a:srgbClr val="000000"/>
              </a:solidFill>
              <a:latin typeface="Arial"/>
              <a:ea typeface="Arial"/>
              <a:cs typeface="Arial"/>
              <a:sym typeface="Arial"/>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当初は生命保険の重要性が大きかったが、年数を経る中で休業損害のほうが重要になっているケースも少なくありません。</a:t>
            </a:r>
            <a:endParaRPr sz="1400" b="0" i="0" u="none" strike="noStrike" cap="none">
              <a:solidFill>
                <a:srgbClr val="000000"/>
              </a:solidFill>
              <a:latin typeface="Arial"/>
              <a:ea typeface="Arial"/>
              <a:cs typeface="Arial"/>
              <a:sym typeface="Arial"/>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私たちは、リスクマネジメントの専門家として、想定されるリスクを洗い出し、規模・頻度を適正に評価し、不測の損害を最小の費用で回避・低減させるための支援をします。</a:t>
            </a:r>
            <a:endParaRPr sz="1400" b="0" i="0" u="none" strike="noStrike" cap="none">
              <a:solidFill>
                <a:srgbClr val="000000"/>
              </a:solidFill>
              <a:latin typeface="Arial"/>
              <a:ea typeface="Arial"/>
              <a:cs typeface="Arial"/>
              <a:sym typeface="Arial"/>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それぞれの保険の目的・使途を整理し、どの分野のリスクについて課題があるのか、リスクマネジメントの優先順位を明確にします。</a:t>
            </a:r>
            <a:endParaRPr sz="1400" b="0" i="0" u="none" strike="noStrike" cap="none">
              <a:solidFill>
                <a:srgbClr val="000000"/>
              </a:solidFill>
              <a:latin typeface="Arial"/>
              <a:ea typeface="Arial"/>
              <a:cs typeface="Arial"/>
              <a:sym typeface="Arial"/>
            </a:endParaRPr>
          </a:p>
        </p:txBody>
      </p:sp>
      <p:sp>
        <p:nvSpPr>
          <p:cNvPr id="650" name="Google Shape;650;p32"/>
          <p:cNvSpPr/>
          <p:nvPr/>
        </p:nvSpPr>
        <p:spPr>
          <a:xfrm>
            <a:off x="494590" y="7020272"/>
            <a:ext cx="1764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私たちのお役立ちポイント</a:t>
            </a:r>
            <a:endParaRPr sz="1000" b="0" i="0" u="none" strike="noStrike" cap="none">
              <a:solidFill>
                <a:schemeClr val="lt1"/>
              </a:solidFill>
              <a:latin typeface="Meiryo"/>
              <a:ea typeface="Meiryo"/>
              <a:cs typeface="Meiryo"/>
              <a:sym typeface="Meiryo"/>
            </a:endParaRPr>
          </a:p>
        </p:txBody>
      </p:sp>
      <p:sp>
        <p:nvSpPr>
          <p:cNvPr id="651" name="Google Shape;651;p32"/>
          <p:cNvSpPr/>
          <p:nvPr/>
        </p:nvSpPr>
        <p:spPr>
          <a:xfrm>
            <a:off x="491464" y="1565145"/>
            <a:ext cx="5832153" cy="453743"/>
          </a:xfrm>
          <a:prstGeom prst="roundRect">
            <a:avLst>
              <a:gd name="adj" fmla="val 16667"/>
            </a:avLst>
          </a:prstGeom>
          <a:solidFill>
            <a:srgbClr val="EFEFEF"/>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595959"/>
                </a:solidFill>
                <a:latin typeface="Meiryo"/>
                <a:ea typeface="Meiryo"/>
                <a:cs typeface="Meiryo"/>
                <a:sym typeface="Meiryo"/>
              </a:rPr>
              <a:t>「自分に万一のことがあった場合、借入を清算し家族が路頭に迷うことのないよう、必要な保険はカバーできているだろうか」と、B社長からご相談を頂きました。</a:t>
            </a:r>
            <a:endParaRPr sz="1400" b="0" i="0" u="none" strike="noStrike" cap="none">
              <a:solidFill>
                <a:srgbClr val="000000"/>
              </a:solidFill>
              <a:latin typeface="Arial"/>
              <a:ea typeface="Arial"/>
              <a:cs typeface="Arial"/>
              <a:sym typeface="Arial"/>
            </a:endParaRPr>
          </a:p>
        </p:txBody>
      </p:sp>
      <p:pic>
        <p:nvPicPr>
          <p:cNvPr id="652" name="Google Shape;652;p32"/>
          <p:cNvPicPr preferRelativeResize="0"/>
          <p:nvPr/>
        </p:nvPicPr>
        <p:blipFill rotWithShape="1">
          <a:blip r:embed="rId3">
            <a:alphaModFix/>
          </a:blip>
          <a:srcRect/>
          <a:stretch/>
        </p:blipFill>
        <p:spPr>
          <a:xfrm>
            <a:off x="620688" y="7488799"/>
            <a:ext cx="1088863" cy="1259665"/>
          </a:xfrm>
          <a:prstGeom prst="rect">
            <a:avLst/>
          </a:prstGeom>
          <a:noFill/>
          <a:ln>
            <a:noFill/>
          </a:ln>
        </p:spPr>
      </p:pic>
      <p:sp>
        <p:nvSpPr>
          <p:cNvPr id="653" name="Google Shape;653;p32"/>
          <p:cNvSpPr/>
          <p:nvPr/>
        </p:nvSpPr>
        <p:spPr>
          <a:xfrm rot="10800000">
            <a:off x="1700808" y="7974615"/>
            <a:ext cx="360040" cy="144016"/>
          </a:xfrm>
          <a:prstGeom prst="rtTriangle">
            <a:avLst/>
          </a:prstGeom>
          <a:solidFill>
            <a:srgbClr val="EFEFE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4" name="Google Shape;654;p32"/>
          <p:cNvSpPr/>
          <p:nvPr/>
        </p:nvSpPr>
        <p:spPr>
          <a:xfrm>
            <a:off x="4725144" y="6995452"/>
            <a:ext cx="792088" cy="1044136"/>
          </a:xfrm>
          <a:prstGeom prst="foldedCorner">
            <a:avLst>
              <a:gd name="adj" fmla="val 10880"/>
            </a:avLst>
          </a:prstGeom>
          <a:solidFill>
            <a:srgbClr val="F2F2F2"/>
          </a:solid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保険分析レポート</a:t>
            </a: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595959"/>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（無料）</a:t>
            </a:r>
            <a:endParaRPr sz="900" b="0" i="0" u="none" strike="noStrike" cap="none">
              <a:solidFill>
                <a:schemeClr val="lt1"/>
              </a:solidFill>
              <a:latin typeface="Meiryo"/>
              <a:ea typeface="Meiryo"/>
              <a:cs typeface="Meiryo"/>
              <a:sym typeface="Meiryo"/>
            </a:endParaRPr>
          </a:p>
        </p:txBody>
      </p:sp>
      <p:sp>
        <p:nvSpPr>
          <p:cNvPr id="655" name="Google Shape;655;p32"/>
          <p:cNvSpPr txBox="1"/>
          <p:nvPr/>
        </p:nvSpPr>
        <p:spPr>
          <a:xfrm>
            <a:off x="4643611" y="8382010"/>
            <a:ext cx="136815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ja-JP" sz="800" b="0" i="0" u="none" strike="noStrike" cap="none">
                <a:solidFill>
                  <a:srgbClr val="595959"/>
                </a:solidFill>
                <a:latin typeface="Meiryo"/>
                <a:ea typeface="Meiryo"/>
                <a:cs typeface="Meiryo"/>
                <a:sym typeface="Meiryo"/>
              </a:rPr>
              <a:t>必要資料をお預かりし、通常のシミュレーションは無料でご提供します。</a:t>
            </a:r>
            <a:endParaRPr sz="800" b="0" i="0" u="none" strike="noStrike" cap="none">
              <a:solidFill>
                <a:srgbClr val="595959"/>
              </a:solidFill>
              <a:latin typeface="Meiryo"/>
              <a:ea typeface="Meiryo"/>
              <a:cs typeface="Meiryo"/>
              <a:sym typeface="Meiryo"/>
            </a:endParaRPr>
          </a:p>
        </p:txBody>
      </p:sp>
      <p:sp>
        <p:nvSpPr>
          <p:cNvPr id="656" name="Google Shape;656;p32"/>
          <p:cNvSpPr/>
          <p:nvPr/>
        </p:nvSpPr>
        <p:spPr>
          <a:xfrm>
            <a:off x="326228" y="367607"/>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chemeClr val="lt1"/>
              </a:solidFill>
              <a:latin typeface="Calibri"/>
              <a:ea typeface="Calibri"/>
              <a:cs typeface="Calibri"/>
              <a:sym typeface="Calibri"/>
            </a:endParaRPr>
          </a:p>
        </p:txBody>
      </p:sp>
      <p:sp>
        <p:nvSpPr>
          <p:cNvPr id="657" name="Google Shape;657;p32"/>
          <p:cNvSpPr txBox="1"/>
          <p:nvPr/>
        </p:nvSpPr>
        <p:spPr>
          <a:xfrm>
            <a:off x="686268" y="375667"/>
            <a:ext cx="2721272" cy="345219"/>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7F7F7F"/>
                </a:solidFill>
                <a:latin typeface="Meiryo"/>
                <a:ea typeface="Meiryo"/>
                <a:cs typeface="Meiryo"/>
                <a:sym typeface="Meiryo"/>
              </a:rPr>
              <a:t>保険分析</a:t>
            </a:r>
            <a:endParaRPr sz="1400" b="1" i="0" u="none" strike="noStrike" cap="none">
              <a:solidFill>
                <a:srgbClr val="7F7F7F"/>
              </a:solidFill>
              <a:latin typeface="Meiryo"/>
              <a:ea typeface="Meiryo"/>
              <a:cs typeface="Meiryo"/>
              <a:sym typeface="Meiryo"/>
            </a:endParaRPr>
          </a:p>
        </p:txBody>
      </p:sp>
    </p:spTree>
  </p:cSld>
  <p:clrMapOvr>
    <a:masterClrMapping/>
  </p:clrMapOvr>
  <p:transition spd="slow">
    <p:push/>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33"/>
          <p:cNvSpPr txBox="1"/>
          <p:nvPr/>
        </p:nvSpPr>
        <p:spPr>
          <a:xfrm>
            <a:off x="494590" y="732572"/>
            <a:ext cx="570465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生命保険・損害保険の分析・診断を行い、それぞれの保険の目的と課題を整理します。</a:t>
            </a: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00"/>
              <a:buFont typeface="Arial"/>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0"/>
              </a:spcBef>
              <a:spcAft>
                <a:spcPts val="0"/>
              </a:spcAft>
              <a:buClr>
                <a:schemeClr val="dk1"/>
              </a:buClr>
              <a:buSzPts val="1600"/>
              <a:buFont typeface="Arial"/>
              <a:buNone/>
            </a:pPr>
            <a:endParaRPr sz="1600" b="0" i="0" u="none" strike="noStrike" cap="none">
              <a:solidFill>
                <a:srgbClr val="7F7F7F"/>
              </a:solidFill>
              <a:latin typeface="Meiryo"/>
              <a:ea typeface="Meiryo"/>
              <a:cs typeface="Meiryo"/>
              <a:sym typeface="Meiryo"/>
            </a:endParaRPr>
          </a:p>
        </p:txBody>
      </p:sp>
      <p:sp>
        <p:nvSpPr>
          <p:cNvPr id="663" name="Google Shape;663;p33"/>
          <p:cNvSpPr txBox="1"/>
          <p:nvPr/>
        </p:nvSpPr>
        <p:spPr>
          <a:xfrm>
            <a:off x="836712" y="7794626"/>
            <a:ext cx="1121687"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限りある予算の中で、ご家族や事業の状況を踏まえて、最適なプランをご提案させていただきます。</a:t>
            </a:r>
            <a:endParaRPr sz="900" b="0" i="0" u="none" strike="noStrike" cap="none">
              <a:solidFill>
                <a:schemeClr val="dk1"/>
              </a:solidFill>
              <a:latin typeface="Meiryo"/>
              <a:ea typeface="Meiryo"/>
              <a:cs typeface="Meiryo"/>
              <a:sym typeface="Meiryo"/>
            </a:endParaRPr>
          </a:p>
        </p:txBody>
      </p:sp>
      <p:sp>
        <p:nvSpPr>
          <p:cNvPr id="664" name="Google Shape;664;p33"/>
          <p:cNvSpPr/>
          <p:nvPr/>
        </p:nvSpPr>
        <p:spPr>
          <a:xfrm>
            <a:off x="494590" y="395536"/>
            <a:ext cx="1548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ご提案サービスの概要</a:t>
            </a:r>
            <a:endParaRPr sz="1000" b="0" i="0" u="none" strike="noStrike" cap="none">
              <a:solidFill>
                <a:schemeClr val="lt1"/>
              </a:solidFill>
              <a:latin typeface="Meiryo"/>
              <a:ea typeface="Meiryo"/>
              <a:cs typeface="Meiryo"/>
              <a:sym typeface="Meiryo"/>
            </a:endParaRPr>
          </a:p>
        </p:txBody>
      </p:sp>
      <p:graphicFrame>
        <p:nvGraphicFramePr>
          <p:cNvPr id="665" name="Google Shape;665;p33"/>
          <p:cNvGraphicFramePr/>
          <p:nvPr/>
        </p:nvGraphicFramePr>
        <p:xfrm>
          <a:off x="620689" y="1043608"/>
          <a:ext cx="5605850" cy="2153295"/>
        </p:xfrm>
        <a:graphic>
          <a:graphicData uri="http://schemas.openxmlformats.org/drawingml/2006/table">
            <a:tbl>
              <a:tblPr>
                <a:noFill/>
                <a:tableStyleId>{B35AD8DF-36D4-45B5-B94E-0A3CF39191EF}</a:tableStyleId>
              </a:tblPr>
              <a:tblGrid>
                <a:gridCol w="504800">
                  <a:extLst>
                    <a:ext uri="{9D8B030D-6E8A-4147-A177-3AD203B41FA5}">
                      <a16:colId xmlns:a16="http://schemas.microsoft.com/office/drawing/2014/main" xmlns="" val="20000"/>
                    </a:ext>
                  </a:extLst>
                </a:gridCol>
                <a:gridCol w="1442275">
                  <a:extLst>
                    <a:ext uri="{9D8B030D-6E8A-4147-A177-3AD203B41FA5}">
                      <a16:colId xmlns:a16="http://schemas.microsoft.com/office/drawing/2014/main" xmlns="" val="20001"/>
                    </a:ext>
                  </a:extLst>
                </a:gridCol>
                <a:gridCol w="3658775">
                  <a:extLst>
                    <a:ext uri="{9D8B030D-6E8A-4147-A177-3AD203B41FA5}">
                      <a16:colId xmlns:a16="http://schemas.microsoft.com/office/drawing/2014/main" xmlns="" val="20002"/>
                    </a:ext>
                  </a:extLst>
                </a:gridCol>
              </a:tblGrid>
              <a:tr h="157575">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Phase</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テーマ</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内容</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r h="263625">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1</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保険証券の整理</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ご加入の生命保険・損害保険・保険類似商品の証券やご契約内容の案内など、必要書類を整理しコピーをお預かりします。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284325">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2</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ヒアリング</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経営やご家族、リスクについてのお考えをヒアリングします。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r h="3567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3</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保険分析レポート</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それぞれの分野のリスクごとに、加入済み保険を分析・一覧化。ヒアリング内容・決算書などをもとに必要保障額を算出します。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3"/>
                  </a:ext>
                </a:extLst>
              </a:tr>
              <a:tr h="4499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latin typeface="Calibri"/>
                          <a:ea typeface="Calibri"/>
                          <a:cs typeface="Calibri"/>
                          <a:sym typeface="Calibri"/>
                        </a:rPr>
                        <a:t>4</a:t>
                      </a:r>
                      <a:endParaRPr sz="1050" b="0" i="0" u="none" strike="noStrike" cap="none">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プランと継続フォロー</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現在の保険契約を最大限生かしつつ、優先されるリスクや見直し目的に合わせて最適なプランをご提案・継続フォローします。</a:t>
                      </a:r>
                      <a:endParaRPr sz="9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400"/>
                        <a:buFont typeface="Arial"/>
                        <a:buNone/>
                      </a:pPr>
                      <a:endParaRPr sz="4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（見直し目的の例）</a:t>
                      </a:r>
                      <a:endParaRPr sz="9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企業防衛、コスト削減、相続・事業承継対策、決算対策、退職金積立、事務管理軽減など</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4"/>
                  </a:ext>
                </a:extLst>
              </a:tr>
            </a:tbl>
          </a:graphicData>
        </a:graphic>
      </p:graphicFrame>
      <p:sp>
        <p:nvSpPr>
          <p:cNvPr id="666" name="Google Shape;666;p33"/>
          <p:cNvSpPr txBox="1"/>
          <p:nvPr/>
        </p:nvSpPr>
        <p:spPr>
          <a:xfrm>
            <a:off x="1134269" y="3441306"/>
            <a:ext cx="5092272"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無料（遠方の場合やコスト削減目的などは、内容によっては事前に個別にお見積もり）</a:t>
            </a:r>
            <a:endParaRPr sz="1050" b="0"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p:txBody>
      </p:sp>
      <p:sp>
        <p:nvSpPr>
          <p:cNvPr id="667" name="Google Shape;667;p33"/>
          <p:cNvSpPr/>
          <p:nvPr/>
        </p:nvSpPr>
        <p:spPr>
          <a:xfrm>
            <a:off x="493200" y="3457067"/>
            <a:ext cx="61200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ご予算</a:t>
            </a:r>
            <a:endParaRPr sz="1000" b="0" i="0" u="none" strike="noStrike" cap="none">
              <a:solidFill>
                <a:schemeClr val="lt1"/>
              </a:solidFill>
              <a:latin typeface="Meiryo"/>
              <a:ea typeface="Meiryo"/>
              <a:cs typeface="Meiryo"/>
              <a:sym typeface="Meiryo"/>
            </a:endParaRPr>
          </a:p>
        </p:txBody>
      </p:sp>
      <p:sp>
        <p:nvSpPr>
          <p:cNvPr id="668" name="Google Shape;668;p33"/>
          <p:cNvSpPr txBox="1"/>
          <p:nvPr/>
        </p:nvSpPr>
        <p:spPr>
          <a:xfrm>
            <a:off x="1638325" y="3976886"/>
            <a:ext cx="4176464"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900"/>
              <a:buFont typeface="Arial"/>
              <a:buNone/>
            </a:pPr>
            <a:r>
              <a:rPr lang="ja-JP" sz="900" b="1" i="0" u="none" strike="noStrike" cap="none">
                <a:solidFill>
                  <a:srgbClr val="7F7F7F"/>
                </a:solidFill>
                <a:latin typeface="Meiryo"/>
                <a:ea typeface="Meiryo"/>
                <a:cs typeface="Meiryo"/>
                <a:sym typeface="Meiryo"/>
              </a:rPr>
              <a:t>出口まで見通した納得感のあるライフプランが実現できた。</a:t>
            </a: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00"/>
              <a:buFont typeface="Arial"/>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0"/>
              </a:spcBef>
              <a:spcAft>
                <a:spcPts val="0"/>
              </a:spcAft>
              <a:buClr>
                <a:schemeClr val="dk1"/>
              </a:buClr>
              <a:buSzPts val="1600"/>
              <a:buFont typeface="Arial"/>
              <a:buNone/>
            </a:pPr>
            <a:endParaRPr sz="1600" b="0" i="0" u="none" strike="noStrike" cap="none">
              <a:solidFill>
                <a:srgbClr val="7F7F7F"/>
              </a:solidFill>
              <a:latin typeface="Meiryo"/>
              <a:ea typeface="Meiryo"/>
              <a:cs typeface="Meiryo"/>
              <a:sym typeface="Meiryo"/>
            </a:endParaRPr>
          </a:p>
        </p:txBody>
      </p:sp>
      <p:sp>
        <p:nvSpPr>
          <p:cNvPr id="669" name="Google Shape;669;p33"/>
          <p:cNvSpPr/>
          <p:nvPr/>
        </p:nvSpPr>
        <p:spPr>
          <a:xfrm>
            <a:off x="494590" y="3995936"/>
            <a:ext cx="1134210" cy="180000"/>
          </a:xfrm>
          <a:prstGeom prst="roundRect">
            <a:avLst>
              <a:gd name="adj" fmla="val 0"/>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ケーススタディ</a:t>
            </a:r>
            <a:endParaRPr sz="1000" b="0" i="0" u="none" strike="noStrike" cap="none">
              <a:solidFill>
                <a:schemeClr val="lt1"/>
              </a:solidFill>
              <a:latin typeface="Meiryo"/>
              <a:ea typeface="Meiryo"/>
              <a:cs typeface="Meiryo"/>
              <a:sym typeface="Meiryo"/>
            </a:endParaRPr>
          </a:p>
        </p:txBody>
      </p:sp>
      <p:graphicFrame>
        <p:nvGraphicFramePr>
          <p:cNvPr id="670" name="Google Shape;670;p33"/>
          <p:cNvGraphicFramePr/>
          <p:nvPr/>
        </p:nvGraphicFramePr>
        <p:xfrm>
          <a:off x="620689" y="4397480"/>
          <a:ext cx="5605850" cy="1575990"/>
        </p:xfrm>
        <a:graphic>
          <a:graphicData uri="http://schemas.openxmlformats.org/drawingml/2006/table">
            <a:tbl>
              <a:tblPr>
                <a:noFill/>
                <a:tableStyleId>{B35AD8DF-36D4-45B5-B94E-0A3CF39191EF}</a:tableStyleId>
              </a:tblPr>
              <a:tblGrid>
                <a:gridCol w="648075">
                  <a:extLst>
                    <a:ext uri="{9D8B030D-6E8A-4147-A177-3AD203B41FA5}">
                      <a16:colId xmlns:a16="http://schemas.microsoft.com/office/drawing/2014/main" xmlns="" val="20000"/>
                    </a:ext>
                  </a:extLst>
                </a:gridCol>
                <a:gridCol w="4957775">
                  <a:extLst>
                    <a:ext uri="{9D8B030D-6E8A-4147-A177-3AD203B41FA5}">
                      <a16:colId xmlns:a16="http://schemas.microsoft.com/office/drawing/2014/main" xmlns="" val="20001"/>
                    </a:ext>
                  </a:extLst>
                </a:gridCol>
              </a:tblGrid>
              <a:tr h="26362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課題</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複数の代理店で契約しており目的を忘れてしまった保険も多く、資金繰りを圧迫していた。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個別提案で加入してきた結果、トータルな見直しと最適化をできていなかった。</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0"/>
                  </a:ext>
                </a:extLst>
              </a:tr>
              <a:tr h="284325">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改善策</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保険証券を一緒に整理し、それぞれの目的を再確認した。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保険分析レポートを作成・報告し、保険の過不足について検討した。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優先される目的に合わせて、複数のプランをご提案した。</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449900">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latin typeface="Meiryo"/>
                          <a:ea typeface="Meiryo"/>
                          <a:cs typeface="Meiryo"/>
                          <a:sym typeface="Meiryo"/>
                        </a:rPr>
                        <a:t>結果</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それぞれの保険の目的と将来の使途を明確にし、分析レポートの中に明記できた。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リスクを客観的に分析し、標準保障額と比較して課題を明確にできた。</a:t>
                      </a:r>
                      <a:endParaRPr sz="900" u="none" strike="noStrike" cap="none">
                        <a:solidFill>
                          <a:srgbClr val="7F7F7F"/>
                        </a:solidFill>
                        <a:latin typeface="Meiryo"/>
                        <a:ea typeface="Meiryo"/>
                        <a:cs typeface="Meiryo"/>
                        <a:sym typeface="Meiryo"/>
                      </a:endParaRPr>
                    </a:p>
                    <a:p>
                      <a:pPr marL="85725" marR="0" lvl="0" indent="-85725" algn="l" rtl="0">
                        <a:lnSpc>
                          <a:spcPct val="100000"/>
                        </a:lnSpc>
                        <a:spcBef>
                          <a:spcPts val="0"/>
                        </a:spcBef>
                        <a:spcAft>
                          <a:spcPts val="0"/>
                        </a:spcAft>
                        <a:buClr>
                          <a:srgbClr val="7F7F7F"/>
                        </a:buClr>
                        <a:buSzPts val="900"/>
                        <a:buFont typeface="Arial"/>
                        <a:buChar char="•"/>
                      </a:pPr>
                      <a:r>
                        <a:rPr lang="ja-JP" sz="900" u="none" strike="noStrike" cap="none">
                          <a:solidFill>
                            <a:srgbClr val="7F7F7F"/>
                          </a:solidFill>
                          <a:latin typeface="Meiryo"/>
                          <a:ea typeface="Meiryo"/>
                          <a:cs typeface="Meiryo"/>
                          <a:sym typeface="Meiryo"/>
                        </a:rPr>
                        <a:t>目的に合わせて、逓減する保険契約や解約返戻金のある保険契約を最適に組み合わせることができた。</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bl>
          </a:graphicData>
        </a:graphic>
      </p:graphicFrame>
      <p:sp>
        <p:nvSpPr>
          <p:cNvPr id="671" name="Google Shape;671;p33"/>
          <p:cNvSpPr txBox="1"/>
          <p:nvPr/>
        </p:nvSpPr>
        <p:spPr>
          <a:xfrm>
            <a:off x="684126" y="6000756"/>
            <a:ext cx="553384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7F7F7F"/>
                </a:solidFill>
                <a:latin typeface="Meiryo"/>
                <a:ea typeface="Meiryo"/>
                <a:cs typeface="Meiryo"/>
                <a:sym typeface="Meiryo"/>
              </a:rPr>
              <a:t>※ 実例をもとにしていますが、内容が特定されないように適宜変更してご紹介しています。</a:t>
            </a:r>
            <a:endParaRPr sz="900" b="0" i="0" u="none" strike="noStrike" cap="none">
              <a:solidFill>
                <a:srgbClr val="7F7F7F"/>
              </a:solidFill>
              <a:latin typeface="Meiryo"/>
              <a:ea typeface="Meiryo"/>
              <a:cs typeface="Meiryo"/>
              <a:sym typeface="Meiryo"/>
            </a:endParaRPr>
          </a:p>
        </p:txBody>
      </p:sp>
      <p:pic>
        <p:nvPicPr>
          <p:cNvPr id="672" name="Google Shape;672;p33"/>
          <p:cNvPicPr preferRelativeResize="0"/>
          <p:nvPr/>
        </p:nvPicPr>
        <p:blipFill rotWithShape="1">
          <a:blip r:embed="rId3">
            <a:alphaModFix/>
          </a:blip>
          <a:srcRect/>
          <a:stretch/>
        </p:blipFill>
        <p:spPr>
          <a:xfrm>
            <a:off x="890660" y="6614813"/>
            <a:ext cx="953405" cy="1102958"/>
          </a:xfrm>
          <a:prstGeom prst="rect">
            <a:avLst/>
          </a:prstGeom>
          <a:noFill/>
          <a:ln>
            <a:noFill/>
          </a:ln>
        </p:spPr>
      </p:pic>
      <p:sp>
        <p:nvSpPr>
          <p:cNvPr id="673" name="Google Shape;673;p33"/>
          <p:cNvSpPr txBox="1"/>
          <p:nvPr/>
        </p:nvSpPr>
        <p:spPr>
          <a:xfrm>
            <a:off x="2216716" y="6660232"/>
            <a:ext cx="387798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「保険の見直し」をご検討の際は、</a:t>
            </a:r>
            <a:endParaRPr sz="1800" b="0" i="0" u="none" strike="noStrike" cap="none">
              <a:solidFill>
                <a:srgbClr val="538CD5"/>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お気軽にお問合せください。</a:t>
            </a:r>
            <a:endParaRPr sz="1800" b="0" i="0" u="none" strike="noStrike" cap="none">
              <a:solidFill>
                <a:srgbClr val="538CD5"/>
              </a:solidFill>
              <a:latin typeface="Meiryo"/>
              <a:ea typeface="Meiryo"/>
              <a:cs typeface="Meiryo"/>
              <a:sym typeface="Meiryo"/>
            </a:endParaRPr>
          </a:p>
        </p:txBody>
      </p:sp>
      <p:sp>
        <p:nvSpPr>
          <p:cNvPr id="674" name="Google Shape;674;p33"/>
          <p:cNvSpPr/>
          <p:nvPr/>
        </p:nvSpPr>
        <p:spPr>
          <a:xfrm>
            <a:off x="2291259" y="7445345"/>
            <a:ext cx="652598" cy="270183"/>
          </a:xfrm>
          <a:prstGeom prst="roundRect">
            <a:avLst>
              <a:gd name="adj" fmla="val 16667"/>
            </a:avLst>
          </a:prstGeom>
          <a:solidFill>
            <a:schemeClr val="dk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連絡先</a:t>
            </a:r>
            <a:endParaRPr sz="1000" b="0" i="0" u="none" strike="noStrike" cap="none">
              <a:solidFill>
                <a:schemeClr val="lt1"/>
              </a:solidFill>
              <a:latin typeface="Meiryo"/>
              <a:ea typeface="Meiryo"/>
              <a:cs typeface="Meiryo"/>
              <a:sym typeface="Meiryo"/>
            </a:endParaRPr>
          </a:p>
        </p:txBody>
      </p:sp>
      <p:sp>
        <p:nvSpPr>
          <p:cNvPr id="675" name="Google Shape;675;p33"/>
          <p:cNvSpPr txBox="1"/>
          <p:nvPr/>
        </p:nvSpPr>
        <p:spPr>
          <a:xfrm>
            <a:off x="3047987" y="7413082"/>
            <a:ext cx="2947802" cy="33470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chemeClr val="dk2"/>
                </a:solidFill>
                <a:latin typeface="Meiryo"/>
                <a:ea typeface="Meiryo"/>
                <a:cs typeface="Meiryo"/>
                <a:sym typeface="Meiryo"/>
              </a:rPr>
              <a:t>日本経営グループ</a:t>
            </a:r>
            <a:r>
              <a:rPr lang="ja-JP" sz="1050" b="0" i="0" u="none" strike="noStrike" cap="none">
                <a:solidFill>
                  <a:schemeClr val="dk1"/>
                </a:solidFill>
                <a:latin typeface="Meiryo"/>
                <a:ea typeface="Meiryo"/>
                <a:cs typeface="Meiryo"/>
                <a:sym typeface="Meiryo"/>
              </a:rPr>
              <a:t>　</a:t>
            </a:r>
            <a:endParaRPr sz="1200" b="0" i="0" u="none" strike="noStrike" cap="none">
              <a:solidFill>
                <a:schemeClr val="dk1"/>
              </a:solidFill>
              <a:latin typeface="Meiryo"/>
              <a:ea typeface="Meiryo"/>
              <a:cs typeface="Meiryo"/>
              <a:sym typeface="Meiryo"/>
            </a:endParaRPr>
          </a:p>
        </p:txBody>
      </p:sp>
      <p:sp>
        <p:nvSpPr>
          <p:cNvPr id="676" name="Google Shape;676;p33"/>
          <p:cNvSpPr txBox="1"/>
          <p:nvPr/>
        </p:nvSpPr>
        <p:spPr>
          <a:xfrm>
            <a:off x="2276872" y="7747789"/>
            <a:ext cx="3744416" cy="111953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rgbClr val="538CD5"/>
                </a:solidFill>
                <a:latin typeface="Meiryo"/>
                <a:ea typeface="Meiryo"/>
                <a:cs typeface="Meiryo"/>
                <a:sym typeface="Meiryo"/>
              </a:rPr>
              <a:t>　[大阪本社] 〒561-8510　大阪府豊中市寺内2-13-3　</a:t>
            </a:r>
            <a:endParaRPr sz="1050" b="0" i="0" u="none" strike="noStrike" cap="none">
              <a:solidFill>
                <a:srgbClr val="538CD5"/>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400"/>
              <a:buFont typeface="Arial"/>
              <a:buNone/>
            </a:pPr>
            <a:r>
              <a:rPr lang="ja-JP" sz="1400" b="0" i="0" u="none" strike="noStrike" cap="none">
                <a:solidFill>
                  <a:srgbClr val="538CD5"/>
                </a:solidFill>
                <a:latin typeface="Meiryo"/>
                <a:ea typeface="Meiryo"/>
                <a:cs typeface="Meiryo"/>
                <a:sym typeface="Meiryo"/>
              </a:rPr>
              <a:t>　</a:t>
            </a:r>
            <a:r>
              <a:rPr lang="ja-JP" sz="2000" b="0" i="0" u="none" strike="noStrike" cap="none">
                <a:solidFill>
                  <a:srgbClr val="538CD5"/>
                </a:solidFill>
                <a:latin typeface="Arial"/>
                <a:ea typeface="Arial"/>
                <a:cs typeface="Arial"/>
                <a:sym typeface="Arial"/>
              </a:rPr>
              <a:t>06-6868-1173</a:t>
            </a:r>
            <a:r>
              <a:rPr lang="ja-JP" sz="1400" b="0" i="0" u="none" strike="noStrike" cap="none">
                <a:solidFill>
                  <a:srgbClr val="538CD5"/>
                </a:solidFill>
                <a:latin typeface="Meiryo"/>
                <a:ea typeface="Meiryo"/>
                <a:cs typeface="Meiryo"/>
                <a:sym typeface="Meiryo"/>
              </a:rPr>
              <a:t> </a:t>
            </a:r>
            <a:r>
              <a:rPr lang="ja-JP" sz="1200" b="0" i="0" u="none" strike="noStrike" cap="none">
                <a:solidFill>
                  <a:srgbClr val="538CD5"/>
                </a:solidFill>
                <a:latin typeface="Meiryo"/>
                <a:ea typeface="Meiryo"/>
                <a:cs typeface="Meiryo"/>
                <a:sym typeface="Meiryo"/>
              </a:rPr>
              <a:t>（担当 松村）</a:t>
            </a:r>
            <a:r>
              <a:rPr lang="ja-JP" sz="1400" b="0" i="0" u="none" strike="noStrike" cap="none">
                <a:solidFill>
                  <a:srgbClr val="538CD5"/>
                </a:solidFill>
                <a:latin typeface="Meiryo"/>
                <a:ea typeface="Meiryo"/>
                <a:cs typeface="Meiryo"/>
                <a:sym typeface="Meiryo"/>
              </a:rPr>
              <a:t>  </a:t>
            </a:r>
            <a:endParaRPr sz="1400" b="0" i="0" u="none" strike="noStrike" cap="none">
              <a:solidFill>
                <a:srgbClr val="000000"/>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400"/>
              <a:buFont typeface="Arial"/>
              <a:buNone/>
            </a:pPr>
            <a:r>
              <a:rPr lang="ja-JP" sz="1400" b="0" i="0" u="none" strike="noStrike" cap="none">
                <a:solidFill>
                  <a:srgbClr val="538CD5"/>
                </a:solidFill>
                <a:latin typeface="Meiryo"/>
                <a:ea typeface="Meiryo"/>
                <a:cs typeface="Meiryo"/>
                <a:sym typeface="Meiryo"/>
              </a:rPr>
              <a:t> </a:t>
            </a:r>
            <a:r>
              <a:rPr lang="ja-JP" sz="1200" b="0" i="0" u="none" strike="noStrike" cap="none">
                <a:solidFill>
                  <a:srgbClr val="538CD5"/>
                </a:solidFill>
                <a:latin typeface="Meiryo"/>
                <a:ea typeface="Meiryo"/>
                <a:cs typeface="Meiryo"/>
                <a:sym typeface="Meiryo"/>
              </a:rPr>
              <a:t>（平日9:00～17:30）</a:t>
            </a:r>
            <a:endParaRPr sz="1200" b="0" i="0" u="none" strike="noStrike" cap="none">
              <a:solidFill>
                <a:srgbClr val="538CD5"/>
              </a:solidFill>
              <a:latin typeface="Meiryo"/>
              <a:ea typeface="Meiryo"/>
              <a:cs typeface="Meiryo"/>
              <a:sym typeface="Meiryo"/>
            </a:endParaRPr>
          </a:p>
        </p:txBody>
      </p:sp>
      <p:sp>
        <p:nvSpPr>
          <p:cNvPr id="677" name="Google Shape;677;p33"/>
          <p:cNvSpPr/>
          <p:nvPr/>
        </p:nvSpPr>
        <p:spPr>
          <a:xfrm>
            <a:off x="620689" y="6444208"/>
            <a:ext cx="5605852" cy="2592288"/>
          </a:xfrm>
          <a:prstGeom prst="rect">
            <a:avLst/>
          </a:prstGeom>
          <a:noFill/>
          <a:ln w="28575"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8" name="Google Shape;678;p33"/>
          <p:cNvSpPr txBox="1"/>
          <p:nvPr/>
        </p:nvSpPr>
        <p:spPr>
          <a:xfrm>
            <a:off x="4708046" y="323528"/>
            <a:ext cx="1601274" cy="262943"/>
          </a:xfrm>
          <a:prstGeom prst="rect">
            <a:avLst/>
          </a:prstGeom>
          <a:solidFill>
            <a:srgbClr val="93B3D7"/>
          </a:solidFill>
          <a:ln>
            <a:noFill/>
          </a:ln>
        </p:spPr>
        <p:txBody>
          <a:bodyPr spcFirstLastPara="1" wrap="square" lIns="91425" tIns="72000" rIns="91425" bIns="360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個人資産の保全・運用</a:t>
            </a:r>
            <a:endParaRPr sz="1000" b="0" i="0" u="none" strike="noStrike" cap="none">
              <a:solidFill>
                <a:schemeClr val="lt1"/>
              </a:solidFill>
              <a:latin typeface="Meiryo"/>
              <a:ea typeface="Meiryo"/>
              <a:cs typeface="Meiryo"/>
              <a:sym typeface="Meiryo"/>
            </a:endParaRPr>
          </a:p>
        </p:txBody>
      </p:sp>
    </p:spTree>
  </p:cSld>
  <p:clrMapOvr>
    <a:masterClrMapping/>
  </p:clrMapOvr>
  <p:transition spd="slow">
    <p:push/>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34"/>
          <p:cNvSpPr txBox="1"/>
          <p:nvPr/>
        </p:nvSpPr>
        <p:spPr>
          <a:xfrm>
            <a:off x="488116" y="1245794"/>
            <a:ext cx="6408796" cy="797822"/>
          </a:xfrm>
          <a:prstGeom prst="rect">
            <a:avLst/>
          </a:prstGeom>
          <a:noFill/>
          <a:ln>
            <a:noFill/>
          </a:ln>
        </p:spPr>
        <p:txBody>
          <a:bodyPr spcFirstLastPara="1" wrap="square" lIns="0" tIns="52150" rIns="0" bIns="52150" anchor="t" anchorCtr="0">
            <a:spAutoFit/>
          </a:bodyPr>
          <a:lstStyle/>
          <a:p>
            <a:pPr marL="0" marR="0" lvl="0" indent="0" algn="l" rtl="0">
              <a:lnSpc>
                <a:spcPct val="100000"/>
              </a:lnSpc>
              <a:spcBef>
                <a:spcPts val="0"/>
              </a:spcBef>
              <a:spcAft>
                <a:spcPts val="0"/>
              </a:spcAft>
              <a:buClr>
                <a:srgbClr val="000000"/>
              </a:buClr>
              <a:buSzPts val="2250"/>
              <a:buFont typeface="Arial"/>
              <a:buNone/>
            </a:pPr>
            <a:r>
              <a:rPr lang="ja-JP" sz="2250" b="1" i="0" u="none" strike="noStrike" cap="none">
                <a:solidFill>
                  <a:srgbClr val="366092"/>
                </a:solidFill>
                <a:latin typeface="Meiryo"/>
                <a:ea typeface="Meiryo"/>
                <a:cs typeface="Meiryo"/>
                <a:sym typeface="Meiryo"/>
              </a:rPr>
              <a:t>不動産の有効活用・収益力アップのための</a:t>
            </a:r>
            <a:endParaRPr sz="2250" b="1" i="0" u="none" strike="noStrike" cap="none">
              <a:solidFill>
                <a:srgbClr val="366092"/>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200"/>
              <a:buFont typeface="Arial"/>
              <a:buNone/>
            </a:pPr>
            <a:r>
              <a:rPr lang="ja-JP" sz="2200" b="1" i="0" u="none" strike="noStrike" cap="none">
                <a:solidFill>
                  <a:srgbClr val="366092"/>
                </a:solidFill>
                <a:latin typeface="Meiryo"/>
                <a:ea typeface="Meiryo"/>
                <a:cs typeface="Meiryo"/>
                <a:sym typeface="Meiryo"/>
              </a:rPr>
              <a:t>不動産シミュレーションとソリューションの提案</a:t>
            </a:r>
            <a:endParaRPr sz="2200" b="1" i="0" u="none" strike="noStrike" cap="none">
              <a:solidFill>
                <a:srgbClr val="366092"/>
              </a:solidFill>
              <a:latin typeface="Meiryo"/>
              <a:ea typeface="Meiryo"/>
              <a:cs typeface="Meiryo"/>
              <a:sym typeface="Meiryo"/>
            </a:endParaRPr>
          </a:p>
        </p:txBody>
      </p:sp>
      <p:sp>
        <p:nvSpPr>
          <p:cNvPr id="684" name="Google Shape;684;p34"/>
          <p:cNvSpPr txBox="1"/>
          <p:nvPr/>
        </p:nvSpPr>
        <p:spPr>
          <a:xfrm>
            <a:off x="513665" y="2836577"/>
            <a:ext cx="5579632" cy="3967671"/>
          </a:xfrm>
          <a:prstGeom prst="rect">
            <a:avLst/>
          </a:prstGeom>
          <a:noFill/>
          <a:ln>
            <a:noFill/>
          </a:ln>
        </p:spPr>
        <p:txBody>
          <a:bodyPr spcFirstLastPara="1" wrap="square" lIns="91425" tIns="45700" rIns="91425" bIns="45700" anchor="t" anchorCtr="0">
            <a:noAutofit/>
          </a:bodyPr>
          <a:lstStyle/>
          <a:p>
            <a:pPr marL="180975" marR="0" lvl="0" indent="-180975" algn="l" rtl="0">
              <a:lnSpc>
                <a:spcPct val="120000"/>
              </a:lnSpc>
              <a:spcBef>
                <a:spcPts val="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事業展開のための新規事業所やマイホーム等の不動産の購入を検討している。</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収益力や資産性のより高い不動産への買換えを検討している。</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将来の相続を見据えた不動産面からの対策はないか。</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所有している収益不動産の稼働率を改善させたい。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毎年、高所得税率の所得税を納めているが、何か対策はないか。</a:t>
            </a: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300"/>
              </a:spcBef>
              <a:spcAft>
                <a:spcPts val="0"/>
              </a:spcAft>
              <a:buClr>
                <a:schemeClr val="dk1"/>
              </a:buClr>
              <a:buSzPts val="1200"/>
              <a:buFont typeface="Arial"/>
              <a:buNone/>
            </a:pPr>
            <a:endParaRPr sz="1200" b="0"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rgbClr val="366092"/>
              </a:buClr>
              <a:buSzPts val="1200"/>
              <a:buFont typeface="Arial"/>
              <a:buNone/>
            </a:pPr>
            <a:r>
              <a:rPr lang="ja-JP" sz="1200" b="1" i="0" u="none" strike="noStrike" cap="none">
                <a:solidFill>
                  <a:srgbClr val="366092"/>
                </a:solidFill>
                <a:latin typeface="Meiryo"/>
                <a:ea typeface="Meiryo"/>
                <a:cs typeface="Meiryo"/>
                <a:sym typeface="Meiryo"/>
              </a:rPr>
              <a:t>不動産ソリューションについての、私たちの考え方</a:t>
            </a:r>
            <a:endParaRPr sz="1050" b="0" i="0" u="none" strike="noStrike" cap="none">
              <a:solidFill>
                <a:srgbClr val="366092"/>
              </a:solidFill>
              <a:latin typeface="Meiryo"/>
              <a:ea typeface="Meiryo"/>
              <a:cs typeface="Meiryo"/>
              <a:sym typeface="Meiryo"/>
            </a:endParaRPr>
          </a:p>
          <a:p>
            <a:pPr marL="72000" marR="0" lvl="0" indent="0" algn="l" rtl="0">
              <a:lnSpc>
                <a:spcPct val="120000"/>
              </a:lnSpc>
              <a:spcBef>
                <a:spcPts val="300"/>
              </a:spcBef>
              <a:spcAft>
                <a:spcPts val="0"/>
              </a:spcAft>
              <a:buClr>
                <a:srgbClr val="7F7F7F"/>
              </a:buClr>
              <a:buSzPts val="1050"/>
              <a:buFont typeface="Arial"/>
              <a:buNone/>
            </a:pPr>
            <a:r>
              <a:rPr lang="ja-JP" sz="1050" b="1" i="0" u="none" strike="noStrike" cap="none">
                <a:solidFill>
                  <a:srgbClr val="7F7F7F"/>
                </a:solidFill>
                <a:latin typeface="Meiryo"/>
                <a:ea typeface="Meiryo"/>
                <a:cs typeface="Meiryo"/>
                <a:sym typeface="Meiryo"/>
              </a:rPr>
              <a:t>昨今の不動産事情では、不動産の将来性を加味し、慎重かつ早急な対応が不可欠です。</a:t>
            </a: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p:txBody>
      </p:sp>
      <p:sp>
        <p:nvSpPr>
          <p:cNvPr id="685" name="Google Shape;685;p34"/>
          <p:cNvSpPr/>
          <p:nvPr/>
        </p:nvSpPr>
        <p:spPr>
          <a:xfrm>
            <a:off x="620688" y="2501617"/>
            <a:ext cx="1494250"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よくあるご相談内容</a:t>
            </a:r>
            <a:endParaRPr sz="1000" b="0" i="0" u="none" strike="noStrike" cap="none">
              <a:solidFill>
                <a:schemeClr val="lt1"/>
              </a:solidFill>
              <a:latin typeface="Meiryo"/>
              <a:ea typeface="Meiryo"/>
              <a:cs typeface="Meiryo"/>
              <a:sym typeface="Meiryo"/>
            </a:endParaRPr>
          </a:p>
        </p:txBody>
      </p:sp>
      <p:sp>
        <p:nvSpPr>
          <p:cNvPr id="686" name="Google Shape;686;p34"/>
          <p:cNvSpPr/>
          <p:nvPr/>
        </p:nvSpPr>
        <p:spPr>
          <a:xfrm>
            <a:off x="620689" y="4788024"/>
            <a:ext cx="5472608" cy="1512168"/>
          </a:xfrm>
          <a:prstGeom prst="rect">
            <a:avLst/>
          </a:prstGeom>
          <a:solidFill>
            <a:srgbClr val="DAE5F1"/>
          </a:solidFill>
          <a:ln>
            <a:noFill/>
          </a:ln>
        </p:spPr>
        <p:txBody>
          <a:bodyPr spcFirstLastPara="1" wrap="square" lIns="91425" tIns="45700" rIns="91425" bIns="45700" anchor="ctr" anchorCtr="0">
            <a:noAutofit/>
          </a:bodyPr>
          <a:lstStyle/>
          <a:p>
            <a:pPr marL="171450" marR="0" lvl="0" indent="-171450" algn="l" rtl="0">
              <a:lnSpc>
                <a:spcPct val="120000"/>
              </a:lnSpc>
              <a:spcBef>
                <a:spcPts val="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ニーズを確認したうえで、長期的な観点から周辺調査・不動産情報の紹介を行います。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既にお持ちの不動産の将来性を検討した上で、必要であれば売却・買換えの提案を行います。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様々な角度からヒアリングを行い、お客様のニーズにあった収益物件を豊富な情報を元に提供します。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まずは問題点を分析し、改善提案・各種関連会社等の紹介をサポートします。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所得税の負担が小さくなる海外不動産の提案もいたします。</a:t>
            </a:r>
            <a:endParaRPr sz="1000" b="0" i="0" u="none" strike="noStrike" cap="none">
              <a:solidFill>
                <a:srgbClr val="7F7F7F"/>
              </a:solidFill>
              <a:latin typeface="Meiryo"/>
              <a:ea typeface="Meiryo"/>
              <a:cs typeface="Meiryo"/>
              <a:sym typeface="Meiryo"/>
            </a:endParaRPr>
          </a:p>
        </p:txBody>
      </p:sp>
      <p:sp>
        <p:nvSpPr>
          <p:cNvPr id="687" name="Google Shape;687;p34"/>
          <p:cNvSpPr/>
          <p:nvPr/>
        </p:nvSpPr>
        <p:spPr>
          <a:xfrm>
            <a:off x="638606" y="6444208"/>
            <a:ext cx="1782282"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私たちのお役立ちポイント</a:t>
            </a:r>
            <a:endParaRPr sz="1000" b="0" i="0" u="none" strike="noStrike" cap="none">
              <a:solidFill>
                <a:schemeClr val="lt1"/>
              </a:solidFill>
              <a:latin typeface="Meiryo"/>
              <a:ea typeface="Meiryo"/>
              <a:cs typeface="Meiryo"/>
              <a:sym typeface="Meiryo"/>
            </a:endParaRPr>
          </a:p>
        </p:txBody>
      </p:sp>
      <p:sp>
        <p:nvSpPr>
          <p:cNvPr id="688" name="Google Shape;688;p34"/>
          <p:cNvSpPr txBox="1"/>
          <p:nvPr/>
        </p:nvSpPr>
        <p:spPr>
          <a:xfrm>
            <a:off x="607257" y="6815369"/>
            <a:ext cx="5486040" cy="1591205"/>
          </a:xfrm>
          <a:prstGeom prst="rect">
            <a:avLst/>
          </a:prstGeom>
          <a:noFill/>
          <a:ln>
            <a:noFill/>
          </a:ln>
        </p:spPr>
        <p:txBody>
          <a:bodyPr spcFirstLastPara="1" wrap="square" lIns="91425" tIns="45700" rIns="91425" bIns="45700" anchor="t" anchorCtr="0">
            <a:spAutoFit/>
          </a:bodyPr>
          <a:lstStyle/>
          <a:p>
            <a:pPr marL="171450" marR="0" lvl="0" indent="-171450" algn="l" rtl="0">
              <a:lnSpc>
                <a:spcPct val="120000"/>
              </a:lnSpc>
              <a:spcBef>
                <a:spcPts val="0"/>
              </a:spcBef>
              <a:spcAft>
                <a:spcPts val="0"/>
              </a:spcAft>
              <a:buClr>
                <a:srgbClr val="538CD5"/>
              </a:buClr>
              <a:buSzPts val="1100"/>
              <a:buFont typeface="Noto Sans Symbols"/>
              <a:buChar char="✔"/>
            </a:pPr>
            <a:r>
              <a:rPr lang="ja-JP" sz="1100" b="1" i="0" u="none" strike="noStrike" cap="none">
                <a:solidFill>
                  <a:srgbClr val="538CD5"/>
                </a:solidFill>
                <a:latin typeface="Meiryo"/>
                <a:ea typeface="Meiryo"/>
                <a:cs typeface="Meiryo"/>
                <a:sym typeface="Meiryo"/>
              </a:rPr>
              <a:t>事業用地の新規購入、支店（分院）の開設や移転などの事業用、自宅などの居住用、投資用のため等、様々な目的に応じて購入（賃貸）を検討している不動産を当社で分析することで、購入等の判断材料とすることができます。</a:t>
            </a:r>
            <a:endParaRPr sz="1100" b="1" i="0" u="none" strike="noStrike" cap="none">
              <a:solidFill>
                <a:srgbClr val="538CD5"/>
              </a:solidFill>
              <a:latin typeface="Meiryo"/>
              <a:ea typeface="Meiryo"/>
              <a:cs typeface="Meiryo"/>
              <a:sym typeface="Meiryo"/>
            </a:endParaRPr>
          </a:p>
          <a:p>
            <a:pPr marL="171450" marR="0" lvl="0" indent="-171450" algn="l" rtl="0">
              <a:lnSpc>
                <a:spcPct val="120000"/>
              </a:lnSpc>
              <a:spcBef>
                <a:spcPts val="300"/>
              </a:spcBef>
              <a:spcAft>
                <a:spcPts val="0"/>
              </a:spcAft>
              <a:buClr>
                <a:srgbClr val="538CD5"/>
              </a:buClr>
              <a:buSzPts val="1100"/>
              <a:buFont typeface="Noto Sans Symbols"/>
              <a:buChar char="✔"/>
            </a:pPr>
            <a:r>
              <a:rPr lang="ja-JP" sz="1100" b="1" i="0" u="none" strike="noStrike" cap="none">
                <a:solidFill>
                  <a:srgbClr val="538CD5"/>
                </a:solidFill>
                <a:latin typeface="Meiryo"/>
                <a:ea typeface="Meiryo"/>
                <a:cs typeface="Meiryo"/>
                <a:sym typeface="Meiryo"/>
              </a:rPr>
              <a:t>収益性･資産性・リスク面等、将来を見据えた様々な視点から有益な情報・アドバイスを提供いたします。</a:t>
            </a:r>
            <a:endParaRPr sz="1100" b="1" i="0" u="none" strike="noStrike" cap="none">
              <a:solidFill>
                <a:srgbClr val="538CD5"/>
              </a:solidFill>
              <a:latin typeface="Meiryo"/>
              <a:ea typeface="Meiryo"/>
              <a:cs typeface="Meiryo"/>
              <a:sym typeface="Meiryo"/>
            </a:endParaRPr>
          </a:p>
          <a:p>
            <a:pPr marL="171450" marR="0" lvl="0" indent="-171450" algn="l" rtl="0">
              <a:lnSpc>
                <a:spcPct val="120000"/>
              </a:lnSpc>
              <a:spcBef>
                <a:spcPts val="300"/>
              </a:spcBef>
              <a:spcAft>
                <a:spcPts val="0"/>
              </a:spcAft>
              <a:buClr>
                <a:srgbClr val="538CD5"/>
              </a:buClr>
              <a:buSzPts val="1100"/>
              <a:buFont typeface="Noto Sans Symbols"/>
              <a:buChar char="✔"/>
            </a:pPr>
            <a:r>
              <a:rPr lang="ja-JP" sz="1100" b="1" i="0" u="none" strike="noStrike" cap="none">
                <a:solidFill>
                  <a:srgbClr val="538CD5"/>
                </a:solidFill>
                <a:latin typeface="Meiryo"/>
                <a:ea typeface="Meiryo"/>
                <a:cs typeface="Meiryo"/>
                <a:sym typeface="Meiryo"/>
              </a:rPr>
              <a:t>国内の不動産に限らず、海外不動産に関する税制も考慮し、収益性・安全性の高い国外不動産の購入もサポートいたします。</a:t>
            </a:r>
            <a:endParaRPr sz="1100" b="1" i="0" u="none" strike="noStrike" cap="none">
              <a:solidFill>
                <a:srgbClr val="538CD5"/>
              </a:solidFill>
              <a:latin typeface="Meiryo"/>
              <a:ea typeface="Meiryo"/>
              <a:cs typeface="Meiryo"/>
              <a:sym typeface="Meiryo"/>
            </a:endParaRPr>
          </a:p>
        </p:txBody>
      </p:sp>
      <p:sp>
        <p:nvSpPr>
          <p:cNvPr id="689" name="Google Shape;689;p34"/>
          <p:cNvSpPr/>
          <p:nvPr/>
        </p:nvSpPr>
        <p:spPr>
          <a:xfrm>
            <a:off x="475200" y="611560"/>
            <a:ext cx="371526"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chemeClr val="lt1"/>
              </a:solidFill>
              <a:latin typeface="Calibri"/>
              <a:ea typeface="Calibri"/>
              <a:cs typeface="Calibri"/>
              <a:sym typeface="Calibri"/>
            </a:endParaRPr>
          </a:p>
        </p:txBody>
      </p:sp>
      <p:sp>
        <p:nvSpPr>
          <p:cNvPr id="690" name="Google Shape;690;p34"/>
          <p:cNvSpPr txBox="1"/>
          <p:nvPr/>
        </p:nvSpPr>
        <p:spPr>
          <a:xfrm>
            <a:off x="836937" y="641928"/>
            <a:ext cx="4536279" cy="345219"/>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7F7F7F"/>
                </a:solidFill>
                <a:latin typeface="Meiryo"/>
                <a:ea typeface="Meiryo"/>
                <a:cs typeface="Meiryo"/>
                <a:sym typeface="Meiryo"/>
              </a:rPr>
              <a:t>不動産ソリューション</a:t>
            </a:r>
            <a:endParaRPr sz="1400" b="1" i="0" u="none" strike="noStrike" cap="none">
              <a:solidFill>
                <a:srgbClr val="7F7F7F"/>
              </a:solidFill>
              <a:latin typeface="Meiryo"/>
              <a:ea typeface="Meiryo"/>
              <a:cs typeface="Meiryo"/>
              <a:sym typeface="Meiryo"/>
            </a:endParaRPr>
          </a:p>
        </p:txBody>
      </p:sp>
    </p:spTree>
  </p:cSld>
  <p:clrMapOvr>
    <a:masterClrMapping/>
  </p:clrMapOvr>
  <p:transition spd="slow">
    <p:push/>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695" name="Google Shape;695;p35"/>
          <p:cNvSpPr txBox="1"/>
          <p:nvPr/>
        </p:nvSpPr>
        <p:spPr>
          <a:xfrm>
            <a:off x="480659" y="1281024"/>
            <a:ext cx="570465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595959"/>
              </a:buClr>
              <a:buSzPts val="1050"/>
              <a:buFont typeface="Arial"/>
              <a:buNone/>
            </a:pPr>
            <a:r>
              <a:rPr lang="ja-JP" sz="1050" b="1" i="0" u="none" strike="noStrike" cap="none">
                <a:solidFill>
                  <a:srgbClr val="595959"/>
                </a:solidFill>
                <a:latin typeface="Meiryo"/>
                <a:ea typeface="Meiryo"/>
                <a:cs typeface="Meiryo"/>
                <a:sym typeface="Meiryo"/>
              </a:rPr>
              <a:t>お客様のご要望に沿った不動産活用パターンをご提案いたします。</a:t>
            </a:r>
            <a:endParaRPr sz="1050" b="1" i="0" u="none" strike="noStrike" cap="none">
              <a:solidFill>
                <a:srgbClr val="595959"/>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00"/>
              <a:buFont typeface="Arial"/>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0"/>
              </a:spcBef>
              <a:spcAft>
                <a:spcPts val="0"/>
              </a:spcAft>
              <a:buClr>
                <a:schemeClr val="dk1"/>
              </a:buClr>
              <a:buSzPts val="1600"/>
              <a:buFont typeface="Arial"/>
              <a:buNone/>
            </a:pPr>
            <a:endParaRPr sz="1600" b="0" i="0" u="none" strike="noStrike" cap="none">
              <a:solidFill>
                <a:srgbClr val="000000"/>
              </a:solidFill>
              <a:latin typeface="Meiryo"/>
              <a:ea typeface="Meiryo"/>
              <a:cs typeface="Meiryo"/>
              <a:sym typeface="Meiryo"/>
            </a:endParaRPr>
          </a:p>
        </p:txBody>
      </p:sp>
      <p:graphicFrame>
        <p:nvGraphicFramePr>
          <p:cNvPr id="696" name="Google Shape;696;p35"/>
          <p:cNvGraphicFramePr/>
          <p:nvPr/>
        </p:nvGraphicFramePr>
        <p:xfrm>
          <a:off x="696725" y="1677613"/>
          <a:ext cx="5272525" cy="4346150"/>
        </p:xfrm>
        <a:graphic>
          <a:graphicData uri="http://schemas.openxmlformats.org/drawingml/2006/table">
            <a:tbl>
              <a:tblPr>
                <a:noFill/>
                <a:tableStyleId>{B35AD8DF-36D4-45B5-B94E-0A3CF39191EF}</a:tableStyleId>
              </a:tblPr>
              <a:tblGrid>
                <a:gridCol w="474775">
                  <a:extLst>
                    <a:ext uri="{9D8B030D-6E8A-4147-A177-3AD203B41FA5}">
                      <a16:colId xmlns:a16="http://schemas.microsoft.com/office/drawing/2014/main" xmlns="" val="20000"/>
                    </a:ext>
                  </a:extLst>
                </a:gridCol>
                <a:gridCol w="1356525">
                  <a:extLst>
                    <a:ext uri="{9D8B030D-6E8A-4147-A177-3AD203B41FA5}">
                      <a16:colId xmlns:a16="http://schemas.microsoft.com/office/drawing/2014/main" xmlns="" val="20001"/>
                    </a:ext>
                  </a:extLst>
                </a:gridCol>
                <a:gridCol w="3441225">
                  <a:extLst>
                    <a:ext uri="{9D8B030D-6E8A-4147-A177-3AD203B41FA5}">
                      <a16:colId xmlns:a16="http://schemas.microsoft.com/office/drawing/2014/main" xmlns="" val="20002"/>
                    </a:ext>
                  </a:extLst>
                </a:gridCol>
              </a:tblGrid>
              <a:tr h="277950">
                <a:tc>
                  <a:txBody>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AE5F1"/>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テーマ</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AE5F1"/>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内容</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AE5F1"/>
                    </a:solidFill>
                  </a:tcPr>
                </a:tc>
                <a:extLst>
                  <a:ext uri="{0D108BD9-81ED-4DB2-BD59-A6C34878D82A}">
                    <a16:rowId xmlns:a16="http://schemas.microsoft.com/office/drawing/2014/main" xmlns="" val="10000"/>
                  </a:ext>
                </a:extLst>
              </a:tr>
              <a:tr h="825250">
                <a:tc>
                  <a:txBody>
                    <a:bodyPr/>
                    <a:lstStyle/>
                    <a:p>
                      <a:pPr marL="0" marR="0" lvl="0" indent="0" algn="ctr" rtl="0">
                        <a:lnSpc>
                          <a:spcPct val="100000"/>
                        </a:lnSpc>
                        <a:spcBef>
                          <a:spcPts val="0"/>
                        </a:spcBef>
                        <a:spcAft>
                          <a:spcPts val="0"/>
                        </a:spcAft>
                        <a:buClr>
                          <a:srgbClr val="000000"/>
                        </a:buClr>
                        <a:buSzPts val="1400"/>
                        <a:buFont typeface="Arial"/>
                        <a:buNone/>
                      </a:pPr>
                      <a:r>
                        <a:rPr lang="ja-JP" sz="1400" b="0" i="0" u="none" strike="noStrike" cap="none">
                          <a:solidFill>
                            <a:srgbClr val="7F7F7F"/>
                          </a:solidFill>
                          <a:latin typeface="Calibri"/>
                          <a:ea typeface="Calibri"/>
                          <a:cs typeface="Calibri"/>
                          <a:sym typeface="Calibri"/>
                        </a:rPr>
                        <a:t>1</a:t>
                      </a:r>
                      <a:endParaRPr sz="140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AE5F1"/>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有効活用</a:t>
                      </a:r>
                      <a:endParaRPr sz="1000" b="0" i="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AE5F1"/>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現地調査を行い、周辺の状況・環境を勘案して、最適な活用方法を提案いたします。空き地にも、テナントをご紹介するなど土地貸しとして有効活用できるようサポートいたします。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825250">
                <a:tc>
                  <a:txBody>
                    <a:bodyPr/>
                    <a:lstStyle/>
                    <a:p>
                      <a:pPr marL="0" marR="0" lvl="0" indent="0" algn="ctr" rtl="0">
                        <a:lnSpc>
                          <a:spcPct val="100000"/>
                        </a:lnSpc>
                        <a:spcBef>
                          <a:spcPts val="0"/>
                        </a:spcBef>
                        <a:spcAft>
                          <a:spcPts val="0"/>
                        </a:spcAft>
                        <a:buClr>
                          <a:srgbClr val="000000"/>
                        </a:buClr>
                        <a:buSzPts val="1400"/>
                        <a:buFont typeface="Arial"/>
                        <a:buNone/>
                      </a:pPr>
                      <a:r>
                        <a:rPr lang="ja-JP" sz="1400" b="0" i="0" u="none" strike="noStrike" cap="none">
                          <a:solidFill>
                            <a:srgbClr val="7F7F7F"/>
                          </a:solidFill>
                          <a:latin typeface="Calibri"/>
                          <a:ea typeface="Calibri"/>
                          <a:cs typeface="Calibri"/>
                          <a:sym typeface="Calibri"/>
                        </a:rPr>
                        <a:t>2</a:t>
                      </a:r>
                      <a:endParaRPr sz="140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AE5F1"/>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売却・買換え</a:t>
                      </a:r>
                      <a:endParaRPr sz="1000" b="0" i="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AE5F1"/>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お客様の資産を総合的に管理し、資産全体の中での売却の必要性を検討します。必要であれば、迅速かつ慎重な売却・買換えをサポートいたします。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r h="805900">
                <a:tc>
                  <a:txBody>
                    <a:bodyPr/>
                    <a:lstStyle/>
                    <a:p>
                      <a:pPr marL="0" marR="0" lvl="0" indent="0" algn="ctr" rtl="0">
                        <a:lnSpc>
                          <a:spcPct val="100000"/>
                        </a:lnSpc>
                        <a:spcBef>
                          <a:spcPts val="0"/>
                        </a:spcBef>
                        <a:spcAft>
                          <a:spcPts val="0"/>
                        </a:spcAft>
                        <a:buClr>
                          <a:srgbClr val="000000"/>
                        </a:buClr>
                        <a:buSzPts val="1400"/>
                        <a:buFont typeface="Arial"/>
                        <a:buNone/>
                      </a:pPr>
                      <a:r>
                        <a:rPr lang="ja-JP" sz="1400" b="0" i="0" u="none" strike="noStrike" cap="none">
                          <a:solidFill>
                            <a:srgbClr val="7F7F7F"/>
                          </a:solidFill>
                          <a:latin typeface="Calibri"/>
                          <a:ea typeface="Calibri"/>
                          <a:cs typeface="Calibri"/>
                          <a:sym typeface="Calibri"/>
                        </a:rPr>
                        <a:t>3</a:t>
                      </a:r>
                      <a:endParaRPr sz="140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AE5F1"/>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購入・賃貸</a:t>
                      </a:r>
                      <a:endParaRPr sz="1000" b="0" i="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AE5F1"/>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独自のルートを活かし、お客様のご要望に沿った安全な不動産を紹介いたします。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3"/>
                  </a:ext>
                </a:extLst>
              </a:tr>
              <a:tr h="805900">
                <a:tc>
                  <a:txBody>
                    <a:bodyPr/>
                    <a:lstStyle/>
                    <a:p>
                      <a:pPr marL="0" marR="0" lvl="0" indent="0" algn="ctr" rtl="0">
                        <a:lnSpc>
                          <a:spcPct val="100000"/>
                        </a:lnSpc>
                        <a:spcBef>
                          <a:spcPts val="0"/>
                        </a:spcBef>
                        <a:spcAft>
                          <a:spcPts val="0"/>
                        </a:spcAft>
                        <a:buClr>
                          <a:srgbClr val="000000"/>
                        </a:buClr>
                        <a:buSzPts val="1400"/>
                        <a:buFont typeface="Arial"/>
                        <a:buNone/>
                      </a:pPr>
                      <a:r>
                        <a:rPr lang="ja-JP" sz="1400" b="0" i="0" u="none" strike="noStrike" cap="none">
                          <a:solidFill>
                            <a:srgbClr val="7F7F7F"/>
                          </a:solidFill>
                          <a:latin typeface="Calibri"/>
                          <a:ea typeface="Calibri"/>
                          <a:cs typeface="Calibri"/>
                          <a:sym typeface="Calibri"/>
                        </a:rPr>
                        <a:t>4</a:t>
                      </a:r>
                      <a:endParaRPr sz="140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AE5F1"/>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相続対策</a:t>
                      </a:r>
                      <a:endParaRPr sz="1000" b="0" i="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AE5F1"/>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上記のサービスを総合的に活用し、事業承継に長けた税務の専門家が最初から最後までお客様をサポートいたします。</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4"/>
                  </a:ext>
                </a:extLst>
              </a:tr>
              <a:tr h="805900">
                <a:tc>
                  <a:txBody>
                    <a:bodyPr/>
                    <a:lstStyle/>
                    <a:p>
                      <a:pPr marL="0" marR="0" lvl="0" indent="0" algn="ctr" rtl="0">
                        <a:lnSpc>
                          <a:spcPct val="100000"/>
                        </a:lnSpc>
                        <a:spcBef>
                          <a:spcPts val="0"/>
                        </a:spcBef>
                        <a:spcAft>
                          <a:spcPts val="0"/>
                        </a:spcAft>
                        <a:buClr>
                          <a:srgbClr val="000000"/>
                        </a:buClr>
                        <a:buSzPts val="1400"/>
                        <a:buFont typeface="Arial"/>
                        <a:buNone/>
                      </a:pPr>
                      <a:r>
                        <a:rPr lang="ja-JP" sz="1400" b="0" i="0" u="none" strike="noStrike" cap="none">
                          <a:solidFill>
                            <a:srgbClr val="7F7F7F"/>
                          </a:solidFill>
                          <a:latin typeface="Calibri"/>
                          <a:ea typeface="Calibri"/>
                          <a:cs typeface="Calibri"/>
                          <a:sym typeface="Calibri"/>
                        </a:rPr>
                        <a:t>5</a:t>
                      </a:r>
                      <a:endParaRPr sz="140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AE5F1"/>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財産総合管理</a:t>
                      </a:r>
                      <a:endParaRPr sz="1000" b="0" i="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AE5F1"/>
                    </a:solidFill>
                  </a:tcPr>
                </a:tc>
                <a:tc>
                  <a:txBody>
                    <a:bodyPr/>
                    <a:lstStyle/>
                    <a:p>
                      <a:pPr marL="0" marR="0" lvl="0" indent="0" algn="l" rtl="0">
                        <a:lnSpc>
                          <a:spcPct val="15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価値･収益性・資産性・換金性の観点から財産を一覧にして将来の承継をサポートいたします。</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5"/>
                  </a:ext>
                </a:extLst>
              </a:tr>
            </a:tbl>
          </a:graphicData>
        </a:graphic>
      </p:graphicFrame>
      <p:sp>
        <p:nvSpPr>
          <p:cNvPr id="697" name="Google Shape;697;p35"/>
          <p:cNvSpPr/>
          <p:nvPr/>
        </p:nvSpPr>
        <p:spPr>
          <a:xfrm>
            <a:off x="566598" y="755576"/>
            <a:ext cx="1782282"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ご提案サービスの概要</a:t>
            </a:r>
            <a:endParaRPr sz="1000" b="0" i="0" u="none" strike="noStrike" cap="none">
              <a:solidFill>
                <a:schemeClr val="lt1"/>
              </a:solidFill>
              <a:latin typeface="Meiryo"/>
              <a:ea typeface="Meiryo"/>
              <a:cs typeface="Meiryo"/>
              <a:sym typeface="Meiryo"/>
            </a:endParaRPr>
          </a:p>
        </p:txBody>
      </p:sp>
      <p:pic>
        <p:nvPicPr>
          <p:cNvPr id="698" name="Google Shape;698;p35" descr="\\Flsve04\広報室\共有資料\日本経営のマーケティング\キャラクター\提案するシンイチ.jpg"/>
          <p:cNvPicPr preferRelativeResize="0"/>
          <p:nvPr/>
        </p:nvPicPr>
        <p:blipFill rotWithShape="1">
          <a:blip r:embed="rId3">
            <a:alphaModFix/>
          </a:blip>
          <a:srcRect/>
          <a:stretch/>
        </p:blipFill>
        <p:spPr>
          <a:xfrm>
            <a:off x="803588" y="6289316"/>
            <a:ext cx="1041072" cy="1205949"/>
          </a:xfrm>
          <a:prstGeom prst="rect">
            <a:avLst/>
          </a:prstGeom>
          <a:noFill/>
          <a:ln>
            <a:noFill/>
          </a:ln>
        </p:spPr>
      </p:pic>
      <p:sp>
        <p:nvSpPr>
          <p:cNvPr id="699" name="Google Shape;699;p35"/>
          <p:cNvSpPr txBox="1"/>
          <p:nvPr/>
        </p:nvSpPr>
        <p:spPr>
          <a:xfrm>
            <a:off x="586690" y="7394856"/>
            <a:ext cx="1515052"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595959"/>
                </a:solidFill>
                <a:latin typeface="Meiryo"/>
                <a:ea typeface="Meiryo"/>
                <a:cs typeface="Meiryo"/>
                <a:sym typeface="Meiryo"/>
              </a:rPr>
              <a:t>ご所有の資産を様々な観点から、全体的に見直し、ご自身の家計に最適な資産状況に転換することで、問題点を表面化し、問題解決をお手伝いします。</a:t>
            </a:r>
            <a:endParaRPr sz="900" b="0" i="0" u="none" strike="noStrike" cap="none">
              <a:solidFill>
                <a:srgbClr val="595959"/>
              </a:solidFill>
              <a:latin typeface="Meiryo"/>
              <a:ea typeface="Meiryo"/>
              <a:cs typeface="Meiryo"/>
              <a:sym typeface="Meiryo"/>
            </a:endParaRPr>
          </a:p>
        </p:txBody>
      </p:sp>
      <p:sp>
        <p:nvSpPr>
          <p:cNvPr id="700" name="Google Shape;700;p35"/>
          <p:cNvSpPr txBox="1"/>
          <p:nvPr/>
        </p:nvSpPr>
        <p:spPr>
          <a:xfrm>
            <a:off x="2504086" y="6326008"/>
            <a:ext cx="3877242"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不動産に関するお悩みは、</a:t>
            </a:r>
            <a:endParaRPr sz="1800" b="0" i="0" u="none" strike="noStrike" cap="none">
              <a:solidFill>
                <a:srgbClr val="538CD5"/>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お気軽にご相談ください。</a:t>
            </a:r>
            <a:endParaRPr sz="1800" b="0" i="0" u="none" strike="noStrike" cap="none">
              <a:solidFill>
                <a:srgbClr val="538CD5"/>
              </a:solidFill>
              <a:latin typeface="Meiryo"/>
              <a:ea typeface="Meiryo"/>
              <a:cs typeface="Meiryo"/>
              <a:sym typeface="Meiryo"/>
            </a:endParaRPr>
          </a:p>
        </p:txBody>
      </p:sp>
      <p:sp>
        <p:nvSpPr>
          <p:cNvPr id="701" name="Google Shape;701;p35"/>
          <p:cNvSpPr txBox="1"/>
          <p:nvPr/>
        </p:nvSpPr>
        <p:spPr>
          <a:xfrm>
            <a:off x="3315312" y="7053185"/>
            <a:ext cx="2947802" cy="31451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chemeClr val="dk2"/>
                </a:solidFill>
                <a:latin typeface="Meiryo"/>
                <a:ea typeface="Meiryo"/>
                <a:cs typeface="Meiryo"/>
                <a:sym typeface="Meiryo"/>
              </a:rPr>
              <a:t>日本経営グループ</a:t>
            </a:r>
            <a:endParaRPr sz="1200" b="0" i="0" u="none" strike="noStrike" cap="none">
              <a:solidFill>
                <a:schemeClr val="dk2"/>
              </a:solidFill>
              <a:latin typeface="Meiryo"/>
              <a:ea typeface="Meiryo"/>
              <a:cs typeface="Meiryo"/>
              <a:sym typeface="Meiryo"/>
            </a:endParaRPr>
          </a:p>
        </p:txBody>
      </p:sp>
      <p:sp>
        <p:nvSpPr>
          <p:cNvPr id="702" name="Google Shape;702;p35"/>
          <p:cNvSpPr txBox="1"/>
          <p:nvPr/>
        </p:nvSpPr>
        <p:spPr>
          <a:xfrm>
            <a:off x="2372547" y="7367695"/>
            <a:ext cx="3744416" cy="111953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rgbClr val="366092"/>
                </a:solidFill>
                <a:latin typeface="Meiryo"/>
                <a:ea typeface="Meiryo"/>
                <a:cs typeface="Meiryo"/>
                <a:sym typeface="Meiryo"/>
              </a:rPr>
              <a:t>　</a:t>
            </a:r>
            <a:r>
              <a:rPr lang="ja-JP" sz="1050" b="0" i="0" u="none" strike="noStrike" cap="none">
                <a:solidFill>
                  <a:srgbClr val="538CD5"/>
                </a:solidFill>
                <a:latin typeface="Meiryo"/>
                <a:ea typeface="Meiryo"/>
                <a:cs typeface="Meiryo"/>
                <a:sym typeface="Meiryo"/>
              </a:rPr>
              <a:t>[大阪本社] 〒561-8510　大阪府豊中市寺内2-13-3　</a:t>
            </a:r>
            <a:endParaRPr sz="1050" b="0" i="0" u="none" strike="noStrike" cap="none">
              <a:solidFill>
                <a:srgbClr val="538CD5"/>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400"/>
              <a:buFont typeface="Arial"/>
              <a:buNone/>
            </a:pPr>
            <a:r>
              <a:rPr lang="ja-JP" sz="1400" b="0" i="0" u="none" strike="noStrike" cap="none">
                <a:solidFill>
                  <a:srgbClr val="538CD5"/>
                </a:solidFill>
                <a:latin typeface="Meiryo"/>
                <a:ea typeface="Meiryo"/>
                <a:cs typeface="Meiryo"/>
                <a:sym typeface="Meiryo"/>
              </a:rPr>
              <a:t>　</a:t>
            </a:r>
            <a:r>
              <a:rPr lang="ja-JP" sz="2000" b="0" i="0" u="none" strike="noStrike" cap="none">
                <a:solidFill>
                  <a:srgbClr val="538CD5"/>
                </a:solidFill>
                <a:latin typeface="Arial"/>
                <a:ea typeface="Arial"/>
                <a:cs typeface="Arial"/>
                <a:sym typeface="Arial"/>
              </a:rPr>
              <a:t>06-6868-1351</a:t>
            </a:r>
            <a:r>
              <a:rPr lang="ja-JP" sz="1400" b="0" i="0" u="none" strike="noStrike" cap="none">
                <a:solidFill>
                  <a:srgbClr val="538CD5"/>
                </a:solidFill>
                <a:latin typeface="Meiryo"/>
                <a:ea typeface="Meiryo"/>
                <a:cs typeface="Meiryo"/>
                <a:sym typeface="Meiryo"/>
              </a:rPr>
              <a:t> </a:t>
            </a:r>
            <a:r>
              <a:rPr lang="ja-JP" sz="1200" b="0" i="0" u="none" strike="noStrike" cap="none">
                <a:solidFill>
                  <a:srgbClr val="538CD5"/>
                </a:solidFill>
                <a:latin typeface="Meiryo"/>
                <a:ea typeface="Meiryo"/>
                <a:cs typeface="Meiryo"/>
                <a:sym typeface="Meiryo"/>
              </a:rPr>
              <a:t>（担当 和田）</a:t>
            </a:r>
            <a:r>
              <a:rPr lang="ja-JP" sz="1400" b="0" i="0" u="none" strike="noStrike" cap="none">
                <a:solidFill>
                  <a:srgbClr val="538CD5"/>
                </a:solidFill>
                <a:latin typeface="Meiryo"/>
                <a:ea typeface="Meiryo"/>
                <a:cs typeface="Meiryo"/>
                <a:sym typeface="Meiryo"/>
              </a:rPr>
              <a:t>  </a:t>
            </a:r>
            <a:endParaRPr sz="1400" b="0" i="0" u="none" strike="noStrike" cap="none">
              <a:solidFill>
                <a:srgbClr val="000000"/>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400"/>
              <a:buFont typeface="Arial"/>
              <a:buNone/>
            </a:pPr>
            <a:r>
              <a:rPr lang="ja-JP" sz="1400" b="0" i="0" u="none" strike="noStrike" cap="none">
                <a:solidFill>
                  <a:srgbClr val="538CD5"/>
                </a:solidFill>
                <a:latin typeface="Meiryo"/>
                <a:ea typeface="Meiryo"/>
                <a:cs typeface="Meiryo"/>
                <a:sym typeface="Meiryo"/>
              </a:rPr>
              <a:t> </a:t>
            </a:r>
            <a:r>
              <a:rPr lang="ja-JP" sz="1200" b="0" i="0" u="none" strike="noStrike" cap="none">
                <a:solidFill>
                  <a:srgbClr val="538CD5"/>
                </a:solidFill>
                <a:latin typeface="Meiryo"/>
                <a:ea typeface="Meiryo"/>
                <a:cs typeface="Meiryo"/>
                <a:sym typeface="Meiryo"/>
              </a:rPr>
              <a:t>（平日9:00～17:30）</a:t>
            </a:r>
            <a:endParaRPr sz="1200" b="0" i="0" u="none" strike="noStrike" cap="none">
              <a:solidFill>
                <a:srgbClr val="538CD5"/>
              </a:solidFill>
              <a:latin typeface="Meiryo"/>
              <a:ea typeface="Meiryo"/>
              <a:cs typeface="Meiryo"/>
              <a:sym typeface="Meiryo"/>
            </a:endParaRPr>
          </a:p>
        </p:txBody>
      </p:sp>
      <p:sp>
        <p:nvSpPr>
          <p:cNvPr id="703" name="Google Shape;703;p35"/>
          <p:cNvSpPr txBox="1"/>
          <p:nvPr/>
        </p:nvSpPr>
        <p:spPr>
          <a:xfrm>
            <a:off x="4437112" y="708657"/>
            <a:ext cx="1601274" cy="262943"/>
          </a:xfrm>
          <a:prstGeom prst="rect">
            <a:avLst/>
          </a:prstGeom>
          <a:solidFill>
            <a:srgbClr val="93B3D7"/>
          </a:solidFill>
          <a:ln>
            <a:noFill/>
          </a:ln>
        </p:spPr>
        <p:txBody>
          <a:bodyPr spcFirstLastPara="1" wrap="square" lIns="91425" tIns="72000" rIns="91425" bIns="360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個人資産の保全・運用</a:t>
            </a:r>
            <a:endParaRPr sz="1000" b="0" i="0" u="none" strike="noStrike" cap="none">
              <a:solidFill>
                <a:schemeClr val="lt1"/>
              </a:solidFill>
              <a:latin typeface="Meiryo"/>
              <a:ea typeface="Meiryo"/>
              <a:cs typeface="Meiryo"/>
              <a:sym typeface="Meiryo"/>
            </a:endParaRPr>
          </a:p>
        </p:txBody>
      </p:sp>
      <p:sp>
        <p:nvSpPr>
          <p:cNvPr id="704" name="Google Shape;704;p35"/>
          <p:cNvSpPr/>
          <p:nvPr/>
        </p:nvSpPr>
        <p:spPr>
          <a:xfrm>
            <a:off x="2662714" y="7034925"/>
            <a:ext cx="652598" cy="270183"/>
          </a:xfrm>
          <a:prstGeom prst="roundRect">
            <a:avLst>
              <a:gd name="adj" fmla="val 16667"/>
            </a:avLst>
          </a:prstGeom>
          <a:solidFill>
            <a:schemeClr val="dk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連絡先</a:t>
            </a:r>
            <a:endParaRPr sz="1000" b="0" i="0" u="none" strike="noStrike" cap="none">
              <a:solidFill>
                <a:schemeClr val="lt1"/>
              </a:solidFill>
              <a:latin typeface="Meiryo"/>
              <a:ea typeface="Meiryo"/>
              <a:cs typeface="Meiryo"/>
              <a:sym typeface="Meiryo"/>
            </a:endParaRPr>
          </a:p>
        </p:txBody>
      </p:sp>
    </p:spTree>
  </p:cSld>
  <p:clrMapOvr>
    <a:masterClrMapping/>
  </p:clrMapOvr>
  <p:transition spd="slow">
    <p:push/>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36"/>
          <p:cNvSpPr txBox="1"/>
          <p:nvPr/>
        </p:nvSpPr>
        <p:spPr>
          <a:xfrm>
            <a:off x="513638" y="2041483"/>
            <a:ext cx="5742722" cy="1478415"/>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chemeClr val="dk1"/>
              </a:buClr>
              <a:buSzPts val="1000"/>
              <a:buFont typeface="Arial"/>
              <a:buNone/>
            </a:pP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相続が発生した場合、どれほどの税金がかかるのか事前に把握しておきたい。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長男に株式を譲り事業を引き継がせたいが、子供のいない長男に万が一のことがあった場合、奥さんに会社経営権が引き継がれるのではないかと心配。</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収益マンションや今ある不動産を将来は息子に譲りたいと考えているが、息子のためには、いつ、どうやって譲ったらいいのか分からない。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遺言書の作成の仕方が分からない。</a:t>
            </a:r>
            <a:endParaRPr sz="1000" b="0" i="0" u="none" strike="noStrike" cap="none">
              <a:solidFill>
                <a:srgbClr val="7F7F7F"/>
              </a:solidFill>
              <a:latin typeface="Meiryo"/>
              <a:ea typeface="Meiryo"/>
              <a:cs typeface="Meiryo"/>
              <a:sym typeface="Meiryo"/>
            </a:endParaRPr>
          </a:p>
          <a:p>
            <a:pPr marL="180975" marR="0" lvl="0" indent="-117475" algn="l" rtl="0">
              <a:lnSpc>
                <a:spcPct val="120000"/>
              </a:lnSpc>
              <a:spcBef>
                <a:spcPts val="300"/>
              </a:spcBef>
              <a:spcAft>
                <a:spcPts val="0"/>
              </a:spcAft>
              <a:buClr>
                <a:schemeClr val="dk1"/>
              </a:buClr>
              <a:buSzPts val="1000"/>
              <a:buFont typeface="Noto Sans Symbols"/>
              <a:buNone/>
            </a:pPr>
            <a:endParaRPr sz="1000" b="0" i="0" u="none" strike="noStrike" cap="none">
              <a:solidFill>
                <a:srgbClr val="7F7F7F"/>
              </a:solidFill>
              <a:latin typeface="Meiryo"/>
              <a:ea typeface="Meiryo"/>
              <a:cs typeface="Meiryo"/>
              <a:sym typeface="Meiryo"/>
            </a:endParaRPr>
          </a:p>
        </p:txBody>
      </p:sp>
      <p:sp>
        <p:nvSpPr>
          <p:cNvPr id="710" name="Google Shape;710;p36"/>
          <p:cNvSpPr/>
          <p:nvPr/>
        </p:nvSpPr>
        <p:spPr>
          <a:xfrm>
            <a:off x="607257" y="4644008"/>
            <a:ext cx="5616624" cy="1523297"/>
          </a:xfrm>
          <a:prstGeom prst="rect">
            <a:avLst/>
          </a:prstGeom>
          <a:solidFill>
            <a:srgbClr val="DAE5F1"/>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000000"/>
              </a:buClr>
              <a:buSzPts val="1000"/>
              <a:buFont typeface="Arial"/>
              <a:buNone/>
            </a:pP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財産一覧表を作成し、相続税額の試算をすることが可能です。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信託を活用すれば誰がどの財産を承継するのかについて、ご自身の相続だけでなく、その次や次の次など、先の相続まで指定することが可能です。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信託を活用すれば、財産の管理運用や処分などについても、細やかにオーダーメイドで決めておくことができます。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より確実に実現できる公正証書での遺言作成を、行政書士、司法書士、税理士、弁護士などの専門家がサポートします。</a:t>
            </a:r>
            <a:endParaRPr sz="1000" b="0" i="0" u="none" strike="noStrike" cap="none">
              <a:solidFill>
                <a:srgbClr val="7F7F7F"/>
              </a:solidFill>
              <a:latin typeface="Meiryo"/>
              <a:ea typeface="Meiryo"/>
              <a:cs typeface="Meiryo"/>
              <a:sym typeface="Meiryo"/>
            </a:endParaRPr>
          </a:p>
          <a:p>
            <a:pPr marL="171450" marR="0" lvl="0" indent="-127000" algn="l" rtl="0">
              <a:lnSpc>
                <a:spcPct val="120000"/>
              </a:lnSpc>
              <a:spcBef>
                <a:spcPts val="300"/>
              </a:spcBef>
              <a:spcAft>
                <a:spcPts val="0"/>
              </a:spcAft>
              <a:buClr>
                <a:schemeClr val="lt1"/>
              </a:buClr>
              <a:buSzPts val="700"/>
              <a:buFont typeface="Noto Sans Symbols"/>
              <a:buNone/>
            </a:pPr>
            <a:endParaRPr sz="1000" b="0" i="0" u="none" strike="noStrike" cap="none">
              <a:solidFill>
                <a:srgbClr val="7F7F7F"/>
              </a:solidFill>
              <a:latin typeface="Meiryo"/>
              <a:ea typeface="Meiryo"/>
              <a:cs typeface="Meiryo"/>
              <a:sym typeface="Meiryo"/>
            </a:endParaRPr>
          </a:p>
        </p:txBody>
      </p:sp>
      <p:grpSp>
        <p:nvGrpSpPr>
          <p:cNvPr id="711" name="Google Shape;711;p36"/>
          <p:cNvGrpSpPr/>
          <p:nvPr/>
        </p:nvGrpSpPr>
        <p:grpSpPr>
          <a:xfrm>
            <a:off x="326228" y="367607"/>
            <a:ext cx="3081312" cy="360040"/>
            <a:chOff x="895486" y="5194193"/>
            <a:chExt cx="3081312" cy="360040"/>
          </a:xfrm>
        </p:grpSpPr>
        <p:sp>
          <p:nvSpPr>
            <p:cNvPr id="712" name="Google Shape;712;p36"/>
            <p:cNvSpPr/>
            <p:nvPr/>
          </p:nvSpPr>
          <p:spPr>
            <a:xfrm>
              <a:off x="895486" y="5194193"/>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chemeClr val="lt1"/>
                </a:solidFill>
                <a:latin typeface="Calibri"/>
                <a:ea typeface="Calibri"/>
                <a:cs typeface="Calibri"/>
                <a:sym typeface="Calibri"/>
              </a:endParaRPr>
            </a:p>
          </p:txBody>
        </p:sp>
        <p:sp>
          <p:nvSpPr>
            <p:cNvPr id="713" name="Google Shape;713;p36"/>
            <p:cNvSpPr txBox="1"/>
            <p:nvPr/>
          </p:nvSpPr>
          <p:spPr>
            <a:xfrm>
              <a:off x="1255526" y="5202253"/>
              <a:ext cx="2721272" cy="345219"/>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7F7F7F"/>
                  </a:solidFill>
                  <a:latin typeface="Meiryo"/>
                  <a:ea typeface="Meiryo"/>
                  <a:cs typeface="Meiryo"/>
                  <a:sym typeface="Meiryo"/>
                </a:rPr>
                <a:t>遺言書・信託</a:t>
              </a:r>
              <a:endParaRPr sz="1400" b="1" i="0" u="none" strike="noStrike" cap="none">
                <a:solidFill>
                  <a:srgbClr val="7F7F7F"/>
                </a:solidFill>
                <a:latin typeface="Meiryo"/>
                <a:ea typeface="Meiryo"/>
                <a:cs typeface="Meiryo"/>
                <a:sym typeface="Meiryo"/>
              </a:endParaRPr>
            </a:p>
          </p:txBody>
        </p:sp>
      </p:grpSp>
      <p:sp>
        <p:nvSpPr>
          <p:cNvPr id="714" name="Google Shape;714;p36"/>
          <p:cNvSpPr txBox="1"/>
          <p:nvPr/>
        </p:nvSpPr>
        <p:spPr>
          <a:xfrm>
            <a:off x="506248" y="950796"/>
            <a:ext cx="6230070" cy="843988"/>
          </a:xfrm>
          <a:prstGeom prst="rect">
            <a:avLst/>
          </a:prstGeom>
          <a:noFill/>
          <a:ln>
            <a:noFill/>
          </a:ln>
        </p:spPr>
        <p:txBody>
          <a:bodyPr spcFirstLastPara="1" wrap="square" lIns="0" tIns="52150" rIns="0" bIns="52150" anchor="t" anchorCtr="0">
            <a:spAutoFit/>
          </a:bodyPr>
          <a:lstStyle/>
          <a:p>
            <a:pPr marL="0" marR="0" lvl="0" indent="0" algn="l" rtl="0">
              <a:lnSpc>
                <a:spcPct val="100000"/>
              </a:lnSpc>
              <a:spcBef>
                <a:spcPts val="0"/>
              </a:spcBef>
              <a:spcAft>
                <a:spcPts val="0"/>
              </a:spcAft>
              <a:buClr>
                <a:srgbClr val="000000"/>
              </a:buClr>
              <a:buSzPts val="2300"/>
              <a:buFont typeface="Arial"/>
              <a:buNone/>
            </a:pPr>
            <a:r>
              <a:rPr lang="ja-JP" sz="2300" b="1" i="0" u="none" strike="noStrike" cap="none">
                <a:solidFill>
                  <a:srgbClr val="366092"/>
                </a:solidFill>
                <a:latin typeface="Meiryo"/>
                <a:ea typeface="Meiryo"/>
                <a:cs typeface="Meiryo"/>
                <a:sym typeface="Meiryo"/>
              </a:rPr>
              <a:t>円満な遺産分割・事業承継を実現するための</a:t>
            </a:r>
            <a:endParaRPr sz="2300" b="1" i="0" u="none" strike="noStrike" cap="none">
              <a:solidFill>
                <a:srgbClr val="366092"/>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300"/>
              <a:buFont typeface="Arial"/>
              <a:buNone/>
            </a:pPr>
            <a:r>
              <a:rPr lang="ja-JP" sz="2300" b="1" i="0" u="none" strike="noStrike" cap="none">
                <a:solidFill>
                  <a:srgbClr val="366092"/>
                </a:solidFill>
                <a:latin typeface="Meiryo"/>
                <a:ea typeface="Meiryo"/>
                <a:cs typeface="Meiryo"/>
                <a:sym typeface="Meiryo"/>
              </a:rPr>
              <a:t>信託の設計提案と遺言書の作成サポート</a:t>
            </a:r>
            <a:endParaRPr sz="2300" b="1" i="0" u="none" strike="noStrike" cap="none">
              <a:solidFill>
                <a:srgbClr val="366092"/>
              </a:solidFill>
              <a:latin typeface="Meiryo"/>
              <a:ea typeface="Meiryo"/>
              <a:cs typeface="Meiryo"/>
              <a:sym typeface="Meiryo"/>
            </a:endParaRPr>
          </a:p>
        </p:txBody>
      </p:sp>
      <p:sp>
        <p:nvSpPr>
          <p:cNvPr id="715" name="Google Shape;715;p36"/>
          <p:cNvSpPr/>
          <p:nvPr/>
        </p:nvSpPr>
        <p:spPr>
          <a:xfrm>
            <a:off x="610014" y="1959429"/>
            <a:ext cx="1494250"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よくあるご相談内容</a:t>
            </a:r>
            <a:endParaRPr sz="1000" b="0" i="0" u="none" strike="noStrike" cap="none">
              <a:solidFill>
                <a:schemeClr val="lt1"/>
              </a:solidFill>
              <a:latin typeface="Meiryo"/>
              <a:ea typeface="Meiryo"/>
              <a:cs typeface="Meiryo"/>
              <a:sym typeface="Meiryo"/>
            </a:endParaRPr>
          </a:p>
        </p:txBody>
      </p:sp>
      <p:sp>
        <p:nvSpPr>
          <p:cNvPr id="716" name="Google Shape;716;p36"/>
          <p:cNvSpPr txBox="1"/>
          <p:nvPr/>
        </p:nvSpPr>
        <p:spPr>
          <a:xfrm>
            <a:off x="611934" y="3762925"/>
            <a:ext cx="5570756" cy="754053"/>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sz="1200" b="1" i="0" u="none" strike="noStrike" cap="none">
                <a:solidFill>
                  <a:srgbClr val="366092"/>
                </a:solidFill>
                <a:latin typeface="Meiryo"/>
                <a:ea typeface="Meiryo"/>
                <a:cs typeface="Meiryo"/>
                <a:sym typeface="Meiryo"/>
              </a:rPr>
              <a:t>遺言書・信託についての、私たちの考え方</a:t>
            </a:r>
            <a:endParaRPr sz="1200" b="1" i="0" u="none" strike="noStrike" cap="none">
              <a:solidFill>
                <a:srgbClr val="366092"/>
              </a:solidFill>
              <a:latin typeface="Meiryo"/>
              <a:ea typeface="Meiryo"/>
              <a:cs typeface="Meiryo"/>
              <a:sym typeface="Meiryo"/>
            </a:endParaRPr>
          </a:p>
          <a:p>
            <a:pPr marL="0" marR="0" lvl="0" indent="0" algn="l" rtl="0">
              <a:lnSpc>
                <a:spcPct val="15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財産を遺す方と受け取る方の双方が満足のいくものとするために、豊富な経験をもつ専門家が</a:t>
            </a:r>
            <a:endParaRPr sz="1000" b="0" i="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サポートいたします。遺言書だけでなくニーズによっては信託の活用も提案いたします。</a:t>
            </a:r>
            <a:endParaRPr sz="1000" b="0" i="0" u="none" strike="noStrike" cap="none">
              <a:solidFill>
                <a:srgbClr val="7F7F7F"/>
              </a:solidFill>
              <a:latin typeface="Meiryo"/>
              <a:ea typeface="Meiryo"/>
              <a:cs typeface="Meiryo"/>
              <a:sym typeface="Meiryo"/>
            </a:endParaRPr>
          </a:p>
        </p:txBody>
      </p:sp>
      <p:sp>
        <p:nvSpPr>
          <p:cNvPr id="717" name="Google Shape;717;p36"/>
          <p:cNvSpPr/>
          <p:nvPr/>
        </p:nvSpPr>
        <p:spPr>
          <a:xfrm>
            <a:off x="607257" y="6410332"/>
            <a:ext cx="1782282"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私たちのお役立ちポイント</a:t>
            </a:r>
            <a:endParaRPr sz="1000" b="0" i="0" u="none" strike="noStrike" cap="none">
              <a:solidFill>
                <a:schemeClr val="lt1"/>
              </a:solidFill>
              <a:latin typeface="Meiryo"/>
              <a:ea typeface="Meiryo"/>
              <a:cs typeface="Meiryo"/>
              <a:sym typeface="Meiryo"/>
            </a:endParaRPr>
          </a:p>
        </p:txBody>
      </p:sp>
      <p:sp>
        <p:nvSpPr>
          <p:cNvPr id="718" name="Google Shape;718;p36"/>
          <p:cNvSpPr txBox="1"/>
          <p:nvPr/>
        </p:nvSpPr>
        <p:spPr>
          <a:xfrm>
            <a:off x="611934" y="6923542"/>
            <a:ext cx="5486040" cy="1184940"/>
          </a:xfrm>
          <a:prstGeom prst="rect">
            <a:avLst/>
          </a:prstGeom>
          <a:noFill/>
          <a:ln>
            <a:noFill/>
          </a:ln>
        </p:spPr>
        <p:txBody>
          <a:bodyPr spcFirstLastPara="1" wrap="square" lIns="91425" tIns="45700" rIns="91425" bIns="45700" anchor="t" anchorCtr="0">
            <a:spAutoFit/>
          </a:bodyPr>
          <a:lstStyle/>
          <a:p>
            <a:pPr marL="180975" marR="0" lvl="0" indent="-180975" algn="l" rtl="0">
              <a:lnSpc>
                <a:spcPct val="120000"/>
              </a:lnSpc>
              <a:spcBef>
                <a:spcPts val="0"/>
              </a:spcBef>
              <a:spcAft>
                <a:spcPts val="0"/>
              </a:spcAft>
              <a:buClr>
                <a:srgbClr val="538CD5"/>
              </a:buClr>
              <a:buSzPts val="1100"/>
              <a:buFont typeface="Noto Sans Symbols"/>
              <a:buChar char="✔"/>
            </a:pPr>
            <a:r>
              <a:rPr lang="ja-JP" sz="1100" b="1" i="0" u="none" strike="noStrike" cap="none">
                <a:solidFill>
                  <a:srgbClr val="538CD5"/>
                </a:solidFill>
                <a:latin typeface="Meiryo"/>
                <a:ea typeface="Meiryo"/>
                <a:cs typeface="Meiryo"/>
                <a:sym typeface="Meiryo"/>
              </a:rPr>
              <a:t>財産一覧表、家族相関図を作成し、円滑な遺産分割協議ができるようにサポートします。</a:t>
            </a:r>
            <a:endParaRPr sz="1100" b="1" i="0" u="none" strike="noStrike" cap="none">
              <a:solidFill>
                <a:srgbClr val="538CD5"/>
              </a:solidFill>
              <a:latin typeface="Meiryo"/>
              <a:ea typeface="Meiryo"/>
              <a:cs typeface="Meiryo"/>
              <a:sym typeface="Meiryo"/>
            </a:endParaRPr>
          </a:p>
          <a:p>
            <a:pPr marL="180975" marR="0" lvl="0" indent="-180975" algn="l" rtl="0">
              <a:lnSpc>
                <a:spcPct val="120000"/>
              </a:lnSpc>
              <a:spcBef>
                <a:spcPts val="300"/>
              </a:spcBef>
              <a:spcAft>
                <a:spcPts val="0"/>
              </a:spcAft>
              <a:buClr>
                <a:srgbClr val="538CD5"/>
              </a:buClr>
              <a:buSzPts val="1100"/>
              <a:buFont typeface="Noto Sans Symbols"/>
              <a:buChar char="✔"/>
            </a:pPr>
            <a:r>
              <a:rPr lang="ja-JP" sz="1100" b="1" i="0" u="none" strike="noStrike" cap="none">
                <a:solidFill>
                  <a:srgbClr val="538CD5"/>
                </a:solidFill>
                <a:latin typeface="Meiryo"/>
                <a:ea typeface="Meiryo"/>
                <a:cs typeface="Meiryo"/>
                <a:sym typeface="Meiryo"/>
              </a:rPr>
              <a:t>相続の経験豊かな税理士が多数在籍しており、相続の悩みや問題を解決します。</a:t>
            </a:r>
            <a:endParaRPr sz="1100" b="1" i="0" u="none" strike="noStrike" cap="none">
              <a:solidFill>
                <a:srgbClr val="538CD5"/>
              </a:solidFill>
              <a:latin typeface="Meiryo"/>
              <a:ea typeface="Meiryo"/>
              <a:cs typeface="Meiryo"/>
              <a:sym typeface="Meiryo"/>
            </a:endParaRPr>
          </a:p>
          <a:p>
            <a:pPr marL="180975" marR="0" lvl="0" indent="-180975" algn="l" rtl="0">
              <a:lnSpc>
                <a:spcPct val="120000"/>
              </a:lnSpc>
              <a:spcBef>
                <a:spcPts val="300"/>
              </a:spcBef>
              <a:spcAft>
                <a:spcPts val="0"/>
              </a:spcAft>
              <a:buClr>
                <a:srgbClr val="538CD5"/>
              </a:buClr>
              <a:buSzPts val="1100"/>
              <a:buFont typeface="Noto Sans Symbols"/>
              <a:buChar char="✔"/>
            </a:pPr>
            <a:r>
              <a:rPr lang="ja-JP" sz="1100" b="1" i="0" u="none" strike="noStrike" cap="none">
                <a:solidFill>
                  <a:srgbClr val="538CD5"/>
                </a:solidFill>
                <a:latin typeface="Meiryo"/>
                <a:ea typeface="Meiryo"/>
                <a:cs typeface="Meiryo"/>
                <a:sym typeface="Meiryo"/>
              </a:rPr>
              <a:t>お客様のニーズ、論点整理、そこから実現可能な方法を提示し、お客様の財産承継を支援します。</a:t>
            </a:r>
            <a:endParaRPr sz="1100" b="1" i="0" u="none" strike="noStrike" cap="none">
              <a:solidFill>
                <a:srgbClr val="538CD5"/>
              </a:solidFill>
              <a:latin typeface="Meiryo"/>
              <a:ea typeface="Meiryo"/>
              <a:cs typeface="Meiryo"/>
              <a:sym typeface="Meiryo"/>
            </a:endParaRPr>
          </a:p>
        </p:txBody>
      </p:sp>
    </p:spTree>
  </p:cSld>
  <p:clrMapOvr>
    <a:masterClrMapping/>
  </p:clrMapOvr>
  <p:transition spd="slow">
    <p:push/>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37"/>
          <p:cNvSpPr/>
          <p:nvPr/>
        </p:nvSpPr>
        <p:spPr>
          <a:xfrm>
            <a:off x="617628" y="395536"/>
            <a:ext cx="2019284"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信託のケーススタディ</a:t>
            </a:r>
            <a:endParaRPr sz="1000" b="0" i="0" u="none" strike="noStrike" cap="none">
              <a:solidFill>
                <a:schemeClr val="lt1"/>
              </a:solidFill>
              <a:latin typeface="Meiryo"/>
              <a:ea typeface="Meiryo"/>
              <a:cs typeface="Meiryo"/>
              <a:sym typeface="Meiryo"/>
            </a:endParaRPr>
          </a:p>
        </p:txBody>
      </p:sp>
      <p:graphicFrame>
        <p:nvGraphicFramePr>
          <p:cNvPr id="724" name="Google Shape;724;p37"/>
          <p:cNvGraphicFramePr/>
          <p:nvPr/>
        </p:nvGraphicFramePr>
        <p:xfrm>
          <a:off x="908720" y="764126"/>
          <a:ext cx="5187625" cy="5896125"/>
        </p:xfrm>
        <a:graphic>
          <a:graphicData uri="http://schemas.openxmlformats.org/drawingml/2006/table">
            <a:tbl>
              <a:tblPr>
                <a:noFill/>
                <a:tableStyleId>{B35AD8DF-36D4-45B5-B94E-0A3CF39191EF}</a:tableStyleId>
              </a:tblPr>
              <a:tblGrid>
                <a:gridCol w="497350">
                  <a:extLst>
                    <a:ext uri="{9D8B030D-6E8A-4147-A177-3AD203B41FA5}">
                      <a16:colId xmlns:a16="http://schemas.microsoft.com/office/drawing/2014/main" xmlns="" val="20000"/>
                    </a:ext>
                  </a:extLst>
                </a:gridCol>
                <a:gridCol w="4690275">
                  <a:extLst>
                    <a:ext uri="{9D8B030D-6E8A-4147-A177-3AD203B41FA5}">
                      <a16:colId xmlns:a16="http://schemas.microsoft.com/office/drawing/2014/main" xmlns="" val="20001"/>
                    </a:ext>
                  </a:extLst>
                </a:gridCol>
              </a:tblGrid>
              <a:tr h="556450">
                <a:tc rowSpan="3">
                  <a:txBody>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7F7F7F"/>
                          </a:solidFill>
                          <a:latin typeface="Meiryo"/>
                          <a:ea typeface="Meiryo"/>
                          <a:cs typeface="Meiryo"/>
                          <a:sym typeface="Meiryo"/>
                        </a:rPr>
                        <a:t>事例</a:t>
                      </a:r>
                      <a:endParaRPr sz="1400" u="none" strike="noStrike" cap="none"/>
                    </a:p>
                  </a:txBody>
                  <a:tcPr marL="8225" marR="8225" marT="82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2F2F2"/>
                    </a:solidFill>
                  </a:tcPr>
                </a:tc>
                <a:tc>
                  <a:txBody>
                    <a:bodyPr/>
                    <a:lstStyle/>
                    <a:p>
                      <a:pPr marL="0" marR="0" lvl="0" indent="0" algn="l" rtl="0">
                        <a:lnSpc>
                          <a:spcPct val="120000"/>
                        </a:lnSpc>
                        <a:spcBef>
                          <a:spcPts val="0"/>
                        </a:spcBef>
                        <a:spcAft>
                          <a:spcPts val="0"/>
                        </a:spcAft>
                        <a:buClr>
                          <a:srgbClr val="000000"/>
                        </a:buClr>
                        <a:buSzPts val="1000"/>
                        <a:buFont typeface="Arial"/>
                        <a:buNone/>
                      </a:pPr>
                      <a:r>
                        <a:rPr lang="ja-JP" sz="1000" b="0" i="0" u="none" strike="noStrike" cap="none">
                          <a:solidFill>
                            <a:srgbClr val="808080"/>
                          </a:solidFill>
                          <a:latin typeface="Meiryo"/>
                          <a:ea typeface="Meiryo"/>
                          <a:cs typeface="Meiryo"/>
                          <a:sym typeface="Meiryo"/>
                        </a:rPr>
                        <a:t>①1人暮らしをしている80歳の母親がいます。介護付きの高齢者施設への入居を考えています。自宅はとりあえずそのままにしておくつもりです。</a:t>
                      </a:r>
                      <a:endParaRPr sz="1400" u="none" strike="noStrike" cap="none"/>
                    </a:p>
                  </a:txBody>
                  <a:tcPr marL="8225" marR="8225" marT="82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xmlns="" val="10000"/>
                  </a:ext>
                </a:extLst>
              </a:tr>
              <a:tr h="299625">
                <a:tc vMerge="1">
                  <a:txBody>
                    <a:bodyPr/>
                    <a:lstStyle/>
                    <a:p>
                      <a:endParaRPr lang="ja-JP"/>
                    </a:p>
                  </a:txBody>
                  <a:tcPr/>
                </a:tc>
                <a:tc>
                  <a:txBody>
                    <a:bodyPr/>
                    <a:lstStyle/>
                    <a:p>
                      <a:pPr marL="0" marR="0" lvl="0" indent="0" algn="l" rtl="0">
                        <a:lnSpc>
                          <a:spcPct val="120000"/>
                        </a:lnSpc>
                        <a:spcBef>
                          <a:spcPts val="0"/>
                        </a:spcBef>
                        <a:spcAft>
                          <a:spcPts val="0"/>
                        </a:spcAft>
                        <a:buClr>
                          <a:srgbClr val="000000"/>
                        </a:buClr>
                        <a:buSzPts val="1000"/>
                        <a:buFont typeface="Arial"/>
                        <a:buNone/>
                      </a:pPr>
                      <a:r>
                        <a:rPr lang="ja-JP" sz="1000" b="0" i="0" u="none" strike="noStrike" cap="none">
                          <a:solidFill>
                            <a:srgbClr val="808080"/>
                          </a:solidFill>
                          <a:latin typeface="Meiryo"/>
                          <a:ea typeface="Meiryo"/>
                          <a:cs typeface="Meiryo"/>
                          <a:sym typeface="Meiryo"/>
                        </a:rPr>
                        <a:t>②高齢の父親がマンションを2つ所有。子供は、長男と長女の2人です。</a:t>
                      </a:r>
                      <a:endParaRPr sz="1400" u="none" strike="noStrike" cap="none"/>
                    </a:p>
                  </a:txBody>
                  <a:tcPr marL="8225" marR="8225" marT="82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xmlns="" val="10001"/>
                  </a:ext>
                </a:extLst>
              </a:tr>
              <a:tr h="567150">
                <a:tc vMerge="1">
                  <a:txBody>
                    <a:bodyPr/>
                    <a:lstStyle/>
                    <a:p>
                      <a:endParaRPr lang="ja-JP"/>
                    </a:p>
                  </a:txBody>
                  <a:tcPr/>
                </a:tc>
                <a:tc>
                  <a:txBody>
                    <a:bodyPr/>
                    <a:lstStyle/>
                    <a:p>
                      <a:pPr marL="0" marR="0" lvl="0" indent="0" algn="l" rtl="0">
                        <a:lnSpc>
                          <a:spcPct val="120000"/>
                        </a:lnSpc>
                        <a:spcBef>
                          <a:spcPts val="0"/>
                        </a:spcBef>
                        <a:spcAft>
                          <a:spcPts val="0"/>
                        </a:spcAft>
                        <a:buClr>
                          <a:srgbClr val="000000"/>
                        </a:buClr>
                        <a:buSzPts val="1000"/>
                        <a:buFont typeface="Arial"/>
                        <a:buNone/>
                      </a:pPr>
                      <a:r>
                        <a:rPr lang="ja-JP" sz="1000" b="0" i="0" u="none" strike="noStrike" cap="none">
                          <a:solidFill>
                            <a:srgbClr val="808080"/>
                          </a:solidFill>
                          <a:latin typeface="Meiryo"/>
                          <a:ea typeface="Meiryo"/>
                          <a:cs typeface="Meiryo"/>
                          <a:sym typeface="Meiryo"/>
                        </a:rPr>
                        <a:t>③創業者が社長を退き、会長に就任しました。新社長は長男です。まだ、株式を譲って経営を任せることに不安を覚えます。</a:t>
                      </a:r>
                      <a:endParaRPr sz="1000" b="0" i="0" u="none" strike="noStrike" cap="none">
                        <a:solidFill>
                          <a:srgbClr val="808080"/>
                        </a:solidFill>
                        <a:latin typeface="Meiryo"/>
                        <a:ea typeface="Meiryo"/>
                        <a:cs typeface="Meiryo"/>
                        <a:sym typeface="Meiryo"/>
                      </a:endParaRPr>
                    </a:p>
                  </a:txBody>
                  <a:tcPr marL="8225" marR="8225" marT="82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2"/>
                  </a:ext>
                </a:extLst>
              </a:tr>
              <a:tr h="631350">
                <a:tc rowSpan="3">
                  <a:txBody>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7F7F7F"/>
                          </a:solidFill>
                          <a:latin typeface="Meiryo"/>
                          <a:ea typeface="Meiryo"/>
                          <a:cs typeface="Meiryo"/>
                          <a:sym typeface="Meiryo"/>
                        </a:rPr>
                        <a:t>課題</a:t>
                      </a:r>
                      <a:endParaRPr sz="1400" u="none" strike="noStrike" cap="none"/>
                    </a:p>
                  </a:txBody>
                  <a:tcPr marL="8225" marR="8225" marT="82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808080"/>
                          </a:solidFill>
                          <a:latin typeface="Meiryo"/>
                          <a:ea typeface="Meiryo"/>
                          <a:cs typeface="Meiryo"/>
                          <a:sym typeface="Meiryo"/>
                        </a:rPr>
                        <a:t>①母親が、入所後に認知症などになってしまった場合、自宅の管理や修繕などはできますが、母親の生活費や施設での費用のために自宅の売却などを代わりに行なうことはできません。</a:t>
                      </a:r>
                      <a:endParaRPr sz="1400" u="none" strike="noStrike" cap="none"/>
                    </a:p>
                  </a:txBody>
                  <a:tcPr marL="8225" marR="8225" marT="82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xmlns="" val="10003"/>
                  </a:ext>
                </a:extLst>
              </a:tr>
              <a:tr h="567150">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808080"/>
                          </a:solidFill>
                          <a:latin typeface="Meiryo"/>
                          <a:ea typeface="Meiryo"/>
                          <a:cs typeface="Meiryo"/>
                          <a:sym typeface="Meiryo"/>
                        </a:rPr>
                        <a:t>②もしも、父親がケガなどで意思判断ができない状態になったら、入居者と賃貸借契約を新しく結ぶことも修繕や立替、売却などをすることも難しくなってしまいます。</a:t>
                      </a:r>
                      <a:endParaRPr sz="1400" u="none" strike="noStrike" cap="none"/>
                    </a:p>
                  </a:txBody>
                  <a:tcPr marL="8225" marR="8225" marT="82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xmlns="" val="10004"/>
                  </a:ext>
                </a:extLst>
              </a:tr>
              <a:tr h="888150">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808080"/>
                          </a:solidFill>
                          <a:latin typeface="Meiryo"/>
                          <a:ea typeface="Meiryo"/>
                          <a:cs typeface="Meiryo"/>
                          <a:sym typeface="Meiryo"/>
                        </a:rPr>
                        <a:t>③前社長である会長への退職金支払のため、今期は利益が少なくなり株式の評価額が低くなっています。しかし、会社の議決権を手放したくなければ、株式を社長に承継させることはできず、今後株価があがってからの承継になり、税負担が高くなる可能性があります。</a:t>
                      </a:r>
                      <a:endParaRPr sz="1400" u="none" strike="noStrike" cap="none"/>
                    </a:p>
                  </a:txBody>
                  <a:tcPr marL="8225" marR="8225" marT="82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5"/>
                  </a:ext>
                </a:extLst>
              </a:tr>
              <a:tr h="770450">
                <a:tc rowSpan="3">
                  <a:txBody>
                    <a:bodyPr/>
                    <a:lstStyle/>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7F7F7F"/>
                          </a:solidFill>
                          <a:latin typeface="Meiryo"/>
                          <a:ea typeface="Meiryo"/>
                          <a:cs typeface="Meiryo"/>
                          <a:sym typeface="Meiryo"/>
                        </a:rPr>
                        <a:t>信託の</a:t>
                      </a:r>
                      <a:endParaRPr sz="900" b="0" i="0" u="none" strike="noStrike" cap="none">
                        <a:solidFill>
                          <a:srgbClr val="7F7F7F"/>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rgbClr val="7F7F7F"/>
                          </a:solidFill>
                          <a:latin typeface="Meiryo"/>
                          <a:ea typeface="Meiryo"/>
                          <a:cs typeface="Meiryo"/>
                          <a:sym typeface="Meiryo"/>
                        </a:rPr>
                        <a:t>活用</a:t>
                      </a:r>
                      <a:endParaRPr sz="900" b="0" i="0" u="none" strike="noStrike" cap="none">
                        <a:solidFill>
                          <a:srgbClr val="7F7F7F"/>
                        </a:solidFill>
                        <a:latin typeface="Meiryo"/>
                        <a:ea typeface="Meiryo"/>
                        <a:cs typeface="Meiryo"/>
                        <a:sym typeface="Meiryo"/>
                      </a:endParaRPr>
                    </a:p>
                  </a:txBody>
                  <a:tcPr marL="8225" marR="8225" marT="82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808080"/>
                          </a:solidFill>
                          <a:latin typeface="Meiryo"/>
                          <a:ea typeface="Meiryo"/>
                          <a:cs typeface="Meiryo"/>
                          <a:sym typeface="Meiryo"/>
                        </a:rPr>
                        <a:t>①施設入所と同時に、母親と息子の間で信託契約を結びます。これによって、万一、母親の意思判断能力が落ちてしまっても、息子が、不動産を処分したりすることができます。</a:t>
                      </a:r>
                      <a:endParaRPr sz="1400" u="none" strike="noStrike" cap="none"/>
                    </a:p>
                  </a:txBody>
                  <a:tcPr marL="8225" marR="8225" marT="82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xmlns="" val="10006"/>
                  </a:ext>
                </a:extLst>
              </a:tr>
              <a:tr h="770450">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808080"/>
                          </a:solidFill>
                          <a:latin typeface="Meiryo"/>
                          <a:ea typeface="Meiryo"/>
                          <a:cs typeface="Meiryo"/>
                          <a:sym typeface="Meiryo"/>
                        </a:rPr>
                        <a:t>②父親と長男・長女の間でそれぞれ信託契約を結びます。それぞれのマンションについて、長男・長女が管理していきます。万一、父親が意思判断能力を失ったときは、子供たちが「賃貸借契約」「建替え」や「売却」を行うことが可能です。</a:t>
                      </a:r>
                      <a:endParaRPr sz="1400" u="none" strike="noStrike" cap="none"/>
                    </a:p>
                  </a:txBody>
                  <a:tcPr marL="8225" marR="8225" marT="82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xmlns="" val="10007"/>
                  </a:ext>
                </a:extLst>
              </a:tr>
              <a:tr h="845350">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808080"/>
                          </a:solidFill>
                          <a:latin typeface="Meiryo"/>
                          <a:ea typeface="Meiryo"/>
                          <a:cs typeface="Meiryo"/>
                          <a:sym typeface="Meiryo"/>
                        </a:rPr>
                        <a:t>③信託では、株式は議決権と財産権にわけて考えます。そして議決権は会長が、財産権は新社長がもつことになります。つまり、信託することで、株価の安いうちに、会長が議決権を持ったまま長男に株式を譲ることができます。</a:t>
                      </a:r>
                      <a:endParaRPr sz="1400" u="none" strike="noStrike" cap="none"/>
                    </a:p>
                  </a:txBody>
                  <a:tcPr marL="8225" marR="8225" marT="82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8"/>
                  </a:ext>
                </a:extLst>
              </a:tr>
            </a:tbl>
          </a:graphicData>
        </a:graphic>
      </p:graphicFrame>
      <p:pic>
        <p:nvPicPr>
          <p:cNvPr id="725" name="Google Shape;725;p37" descr="\\Flsve04\広報室\共有資料\日本経営のマーケティング\キャラクター\提案するシンイチ.jpg"/>
          <p:cNvPicPr preferRelativeResize="0"/>
          <p:nvPr/>
        </p:nvPicPr>
        <p:blipFill rotWithShape="1">
          <a:blip r:embed="rId3">
            <a:alphaModFix/>
          </a:blip>
          <a:srcRect/>
          <a:stretch/>
        </p:blipFill>
        <p:spPr>
          <a:xfrm>
            <a:off x="1106734" y="6785139"/>
            <a:ext cx="1041072" cy="1205949"/>
          </a:xfrm>
          <a:prstGeom prst="rect">
            <a:avLst/>
          </a:prstGeom>
          <a:noFill/>
          <a:ln>
            <a:noFill/>
          </a:ln>
        </p:spPr>
      </p:pic>
      <p:sp>
        <p:nvSpPr>
          <p:cNvPr id="726" name="Google Shape;726;p37"/>
          <p:cNvSpPr txBox="1"/>
          <p:nvPr/>
        </p:nvSpPr>
        <p:spPr>
          <a:xfrm>
            <a:off x="695334" y="7920632"/>
            <a:ext cx="2018501"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sz="1100" b="0" i="0" u="none" strike="noStrike" cap="none">
                <a:solidFill>
                  <a:srgbClr val="7F7F7F"/>
                </a:solidFill>
                <a:latin typeface="Meiryo"/>
                <a:ea typeface="Meiryo"/>
                <a:cs typeface="Meiryo"/>
                <a:sym typeface="Meiryo"/>
              </a:rPr>
              <a:t>相続対策は「今、はじめる」</a:t>
            </a:r>
            <a:endParaRPr sz="1100" b="0" i="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100"/>
              <a:buFont typeface="Arial"/>
              <a:buNone/>
            </a:pPr>
            <a:r>
              <a:rPr lang="ja-JP" sz="1100" b="0" i="0" u="none" strike="noStrike" cap="none">
                <a:solidFill>
                  <a:srgbClr val="7F7F7F"/>
                </a:solidFill>
                <a:latin typeface="Meiryo"/>
                <a:ea typeface="Meiryo"/>
                <a:cs typeface="Meiryo"/>
                <a:sym typeface="Meiryo"/>
              </a:rPr>
              <a:t>が肝心。それぞれの想いを</a:t>
            </a:r>
            <a:endParaRPr sz="1100" b="0" i="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100"/>
              <a:buFont typeface="Arial"/>
              <a:buNone/>
            </a:pPr>
            <a:r>
              <a:rPr lang="ja-JP" sz="1100" b="0" i="0" u="none" strike="noStrike" cap="none">
                <a:solidFill>
                  <a:srgbClr val="7F7F7F"/>
                </a:solidFill>
                <a:latin typeface="Meiryo"/>
                <a:ea typeface="Meiryo"/>
                <a:cs typeface="Meiryo"/>
                <a:sym typeface="Meiryo"/>
              </a:rPr>
              <a:t>形にするため、私たちが</a:t>
            </a:r>
            <a:endParaRPr sz="1100" b="0" i="0" u="none" strike="noStrike" cap="none">
              <a:solidFill>
                <a:srgbClr val="7F7F7F"/>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rgbClr val="7F7F7F"/>
                </a:solidFill>
                <a:latin typeface="Meiryo"/>
                <a:ea typeface="Meiryo"/>
                <a:cs typeface="Meiryo"/>
                <a:sym typeface="Meiryo"/>
              </a:rPr>
              <a:t>サポートいたします。</a:t>
            </a:r>
            <a:endParaRPr sz="1100" b="0" i="0" u="none" strike="noStrike" cap="none">
              <a:solidFill>
                <a:srgbClr val="7F7F7F"/>
              </a:solidFill>
              <a:latin typeface="Meiryo"/>
              <a:ea typeface="Meiryo"/>
              <a:cs typeface="Meiryo"/>
              <a:sym typeface="Meiryo"/>
            </a:endParaRPr>
          </a:p>
        </p:txBody>
      </p:sp>
      <p:sp>
        <p:nvSpPr>
          <p:cNvPr id="727" name="Google Shape;727;p37"/>
          <p:cNvSpPr txBox="1"/>
          <p:nvPr/>
        </p:nvSpPr>
        <p:spPr>
          <a:xfrm>
            <a:off x="2929469" y="7353834"/>
            <a:ext cx="3166885" cy="33470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chemeClr val="dk2"/>
                </a:solidFill>
                <a:latin typeface="Meiryo"/>
                <a:ea typeface="Meiryo"/>
                <a:cs typeface="Meiryo"/>
                <a:sym typeface="Meiryo"/>
              </a:rPr>
              <a:t>日本経営グループ　日本経営ウィル 税理士法人</a:t>
            </a:r>
            <a:endParaRPr sz="1200" b="0" i="0" u="none" strike="noStrike" cap="none">
              <a:solidFill>
                <a:schemeClr val="dk2"/>
              </a:solidFill>
              <a:latin typeface="Meiryo"/>
              <a:ea typeface="Meiryo"/>
              <a:cs typeface="Meiryo"/>
              <a:sym typeface="Meiryo"/>
            </a:endParaRPr>
          </a:p>
        </p:txBody>
      </p:sp>
      <p:sp>
        <p:nvSpPr>
          <p:cNvPr id="728" name="Google Shape;728;p37"/>
          <p:cNvSpPr txBox="1"/>
          <p:nvPr/>
        </p:nvSpPr>
        <p:spPr>
          <a:xfrm>
            <a:off x="2515220" y="7628927"/>
            <a:ext cx="3744416" cy="111953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rgbClr val="366092"/>
                </a:solidFill>
                <a:latin typeface="Meiryo"/>
                <a:ea typeface="Meiryo"/>
                <a:cs typeface="Meiryo"/>
                <a:sym typeface="Meiryo"/>
              </a:rPr>
              <a:t>　</a:t>
            </a:r>
            <a:r>
              <a:rPr lang="ja-JP" sz="1050" b="0" i="0" u="none" strike="noStrike" cap="none">
                <a:solidFill>
                  <a:srgbClr val="538CD5"/>
                </a:solidFill>
                <a:latin typeface="Meiryo"/>
                <a:ea typeface="Meiryo"/>
                <a:cs typeface="Meiryo"/>
                <a:sym typeface="Meiryo"/>
              </a:rPr>
              <a:t>[大阪本社] 〒561-8510　大阪府豊中市寺内2-13-3　</a:t>
            </a:r>
            <a:endParaRPr sz="1050" b="0" i="0" u="none" strike="noStrike" cap="none">
              <a:solidFill>
                <a:srgbClr val="538CD5"/>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400"/>
              <a:buFont typeface="Arial"/>
              <a:buNone/>
            </a:pPr>
            <a:r>
              <a:rPr lang="ja-JP" sz="1400" b="0" i="0" u="none" strike="noStrike" cap="none">
                <a:solidFill>
                  <a:srgbClr val="538CD5"/>
                </a:solidFill>
                <a:latin typeface="Meiryo"/>
                <a:ea typeface="Meiryo"/>
                <a:cs typeface="Meiryo"/>
                <a:sym typeface="Meiryo"/>
              </a:rPr>
              <a:t>　</a:t>
            </a:r>
            <a:r>
              <a:rPr lang="ja-JP" sz="2000" b="0" i="0" u="none" strike="noStrike" cap="none">
                <a:solidFill>
                  <a:srgbClr val="538CD5"/>
                </a:solidFill>
                <a:latin typeface="Arial"/>
                <a:ea typeface="Arial"/>
                <a:cs typeface="Arial"/>
                <a:sym typeface="Arial"/>
              </a:rPr>
              <a:t>06-6868-1351</a:t>
            </a:r>
            <a:r>
              <a:rPr lang="ja-JP" sz="1400" b="0" i="0" u="none" strike="noStrike" cap="none">
                <a:solidFill>
                  <a:srgbClr val="538CD5"/>
                </a:solidFill>
                <a:latin typeface="Meiryo"/>
                <a:ea typeface="Meiryo"/>
                <a:cs typeface="Meiryo"/>
                <a:sym typeface="Meiryo"/>
              </a:rPr>
              <a:t> </a:t>
            </a:r>
            <a:r>
              <a:rPr lang="ja-JP" sz="1200" b="0" i="0" u="none" strike="noStrike" cap="none">
                <a:solidFill>
                  <a:srgbClr val="538CD5"/>
                </a:solidFill>
                <a:latin typeface="Meiryo"/>
                <a:ea typeface="Meiryo"/>
                <a:cs typeface="Meiryo"/>
                <a:sym typeface="Meiryo"/>
              </a:rPr>
              <a:t>（担当 由上）</a:t>
            </a:r>
            <a:r>
              <a:rPr lang="ja-JP" sz="1400" b="0" i="0" u="none" strike="noStrike" cap="none">
                <a:solidFill>
                  <a:srgbClr val="538CD5"/>
                </a:solidFill>
                <a:latin typeface="Meiryo"/>
                <a:ea typeface="Meiryo"/>
                <a:cs typeface="Meiryo"/>
                <a:sym typeface="Meiryo"/>
              </a:rPr>
              <a:t>  </a:t>
            </a:r>
            <a:endParaRPr sz="1400" b="0" i="0" u="none" strike="noStrike" cap="none">
              <a:solidFill>
                <a:srgbClr val="000000"/>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400"/>
              <a:buFont typeface="Arial"/>
              <a:buNone/>
            </a:pPr>
            <a:r>
              <a:rPr lang="ja-JP" sz="1400" b="0" i="0" u="none" strike="noStrike" cap="none">
                <a:solidFill>
                  <a:srgbClr val="538CD5"/>
                </a:solidFill>
                <a:latin typeface="Meiryo"/>
                <a:ea typeface="Meiryo"/>
                <a:cs typeface="Meiryo"/>
                <a:sym typeface="Meiryo"/>
              </a:rPr>
              <a:t> </a:t>
            </a:r>
            <a:r>
              <a:rPr lang="ja-JP" sz="1200" b="0" i="0" u="none" strike="noStrike" cap="none">
                <a:solidFill>
                  <a:srgbClr val="538CD5"/>
                </a:solidFill>
                <a:latin typeface="Meiryo"/>
                <a:ea typeface="Meiryo"/>
                <a:cs typeface="Meiryo"/>
                <a:sym typeface="Meiryo"/>
              </a:rPr>
              <a:t>（平日9:00～17:30）</a:t>
            </a:r>
            <a:endParaRPr sz="1200" b="0" i="0" u="none" strike="noStrike" cap="none">
              <a:solidFill>
                <a:srgbClr val="538CD5"/>
              </a:solidFill>
              <a:latin typeface="Meiryo"/>
              <a:ea typeface="Meiryo"/>
              <a:cs typeface="Meiryo"/>
              <a:sym typeface="Meiryo"/>
            </a:endParaRPr>
          </a:p>
        </p:txBody>
      </p:sp>
      <p:sp>
        <p:nvSpPr>
          <p:cNvPr id="729" name="Google Shape;729;p37"/>
          <p:cNvSpPr txBox="1"/>
          <p:nvPr/>
        </p:nvSpPr>
        <p:spPr>
          <a:xfrm>
            <a:off x="2147806" y="6757648"/>
            <a:ext cx="410445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遺言書や信託に関心がおありでしたら</a:t>
            </a:r>
            <a:endParaRPr sz="1800" b="0" i="0" u="none" strike="noStrike" cap="none">
              <a:solidFill>
                <a:srgbClr val="538CD5"/>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お気軽にご相談ください。</a:t>
            </a:r>
            <a:endParaRPr sz="1800" b="0" i="0" u="none" strike="noStrike" cap="none">
              <a:solidFill>
                <a:srgbClr val="538CD5"/>
              </a:solidFill>
              <a:latin typeface="Meiryo"/>
              <a:ea typeface="Meiryo"/>
              <a:cs typeface="Meiryo"/>
              <a:sym typeface="Meiryo"/>
            </a:endParaRPr>
          </a:p>
        </p:txBody>
      </p:sp>
      <p:sp>
        <p:nvSpPr>
          <p:cNvPr id="730" name="Google Shape;730;p37"/>
          <p:cNvSpPr/>
          <p:nvPr/>
        </p:nvSpPr>
        <p:spPr>
          <a:xfrm>
            <a:off x="2204864" y="7380312"/>
            <a:ext cx="652598" cy="270183"/>
          </a:xfrm>
          <a:prstGeom prst="roundRect">
            <a:avLst>
              <a:gd name="adj" fmla="val 16667"/>
            </a:avLst>
          </a:prstGeom>
          <a:solidFill>
            <a:schemeClr val="dk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連絡先</a:t>
            </a:r>
            <a:endParaRPr sz="1000" b="0" i="0" u="none" strike="noStrike" cap="none">
              <a:solidFill>
                <a:schemeClr val="lt1"/>
              </a:solidFill>
              <a:latin typeface="Meiryo"/>
              <a:ea typeface="Meiryo"/>
              <a:cs typeface="Meiryo"/>
              <a:sym typeface="Meiryo"/>
            </a:endParaRPr>
          </a:p>
        </p:txBody>
      </p:sp>
      <p:sp>
        <p:nvSpPr>
          <p:cNvPr id="731" name="Google Shape;731;p37"/>
          <p:cNvSpPr txBox="1"/>
          <p:nvPr/>
        </p:nvSpPr>
        <p:spPr>
          <a:xfrm>
            <a:off x="4581128" y="323528"/>
            <a:ext cx="1601274" cy="262943"/>
          </a:xfrm>
          <a:prstGeom prst="rect">
            <a:avLst/>
          </a:prstGeom>
          <a:solidFill>
            <a:srgbClr val="93B3D7"/>
          </a:solidFill>
          <a:ln>
            <a:noFill/>
          </a:ln>
        </p:spPr>
        <p:txBody>
          <a:bodyPr spcFirstLastPara="1" wrap="square" lIns="91425" tIns="72000" rIns="91425" bIns="360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個人資産の保全・承継</a:t>
            </a:r>
            <a:endParaRPr sz="1000" b="0" i="0" u="none" strike="noStrike" cap="none">
              <a:solidFill>
                <a:schemeClr val="lt1"/>
              </a:solidFill>
              <a:latin typeface="Meiryo"/>
              <a:ea typeface="Meiryo"/>
              <a:cs typeface="Meiryo"/>
              <a:sym typeface="Meiryo"/>
            </a:endParaRPr>
          </a:p>
        </p:txBody>
      </p:sp>
    </p:spTree>
  </p:cSld>
  <p:clrMapOvr>
    <a:masterClrMapping/>
  </p:clrMapOvr>
  <p:transition spd="slow">
    <p:push/>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p38"/>
          <p:cNvSpPr txBox="1"/>
          <p:nvPr/>
        </p:nvSpPr>
        <p:spPr>
          <a:xfrm>
            <a:off x="401769" y="1197293"/>
            <a:ext cx="6184372" cy="843988"/>
          </a:xfrm>
          <a:prstGeom prst="rect">
            <a:avLst/>
          </a:prstGeom>
          <a:noFill/>
          <a:ln>
            <a:noFill/>
          </a:ln>
        </p:spPr>
        <p:txBody>
          <a:bodyPr spcFirstLastPara="1" wrap="square" lIns="0" tIns="52150" rIns="0" bIns="5215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rgbClr val="366092"/>
                </a:solidFill>
                <a:latin typeface="Meiryo"/>
                <a:ea typeface="Meiryo"/>
                <a:cs typeface="Meiryo"/>
                <a:sym typeface="Meiryo"/>
              </a:rPr>
              <a:t>相続手続・相続申告の負担を軽減するための</a:t>
            </a:r>
            <a:endParaRPr sz="2400" b="1" i="0" u="none" strike="noStrike" cap="none">
              <a:solidFill>
                <a:srgbClr val="366092"/>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rgbClr val="366092"/>
                </a:solidFill>
                <a:latin typeface="Meiryo"/>
                <a:ea typeface="Meiryo"/>
                <a:cs typeface="Meiryo"/>
                <a:sym typeface="Meiryo"/>
              </a:rPr>
              <a:t>専門家コーディネイト・手続きサポート</a:t>
            </a:r>
            <a:endParaRPr sz="2400" b="1" i="0" u="none" strike="noStrike" cap="none">
              <a:solidFill>
                <a:srgbClr val="366092"/>
              </a:solidFill>
              <a:latin typeface="Meiryo"/>
              <a:ea typeface="Meiryo"/>
              <a:cs typeface="Meiryo"/>
              <a:sym typeface="Meiryo"/>
            </a:endParaRPr>
          </a:p>
        </p:txBody>
      </p:sp>
      <p:sp>
        <p:nvSpPr>
          <p:cNvPr id="737" name="Google Shape;737;p38"/>
          <p:cNvSpPr txBox="1"/>
          <p:nvPr/>
        </p:nvSpPr>
        <p:spPr>
          <a:xfrm>
            <a:off x="513664" y="2562637"/>
            <a:ext cx="6344336" cy="1692385"/>
          </a:xfrm>
          <a:prstGeom prst="rect">
            <a:avLst/>
          </a:prstGeom>
          <a:noFill/>
          <a:ln>
            <a:noFill/>
          </a:ln>
        </p:spPr>
        <p:txBody>
          <a:bodyPr spcFirstLastPara="1" wrap="square" lIns="91425" tIns="45700" rIns="91425" bIns="45700" anchor="t" anchorCtr="0">
            <a:noAutofit/>
          </a:bodyPr>
          <a:lstStyle/>
          <a:p>
            <a:pPr marL="180975" marR="0" lvl="0" indent="-180975" algn="l" rtl="0">
              <a:lnSpc>
                <a:spcPct val="120000"/>
              </a:lnSpc>
              <a:spcBef>
                <a:spcPts val="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身内が亡くなった。これからいったい何をしなければならないのか分からない。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相続税は税額が多額であるため、信頼できる税理士に依頼したい。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相続申告は税務調査が4人に1人くらい入ると聞いた。相続について知見のある税理士に依頼をしたい。</a:t>
            </a:r>
            <a:endParaRPr sz="1000" b="0" i="0" u="none" strike="noStrike" cap="none">
              <a:solidFill>
                <a:srgbClr val="7F7F7F"/>
              </a:solidFill>
              <a:latin typeface="Meiryo"/>
              <a:ea typeface="Meiryo"/>
              <a:cs typeface="Meiryo"/>
              <a:sym typeface="Meiryo"/>
            </a:endParaRPr>
          </a:p>
          <a:p>
            <a:pPr marL="180975" marR="0" lvl="0" indent="-180975" algn="l" rtl="0">
              <a:lnSpc>
                <a:spcPct val="120000"/>
              </a:lnSpc>
              <a:spcBef>
                <a:spcPts val="300"/>
              </a:spcBef>
              <a:spcAft>
                <a:spcPts val="0"/>
              </a:spcAft>
              <a:buClr>
                <a:srgbClr val="7F7F7F"/>
              </a:buClr>
              <a:buSzPts val="1000"/>
              <a:buFont typeface="Noto Sans Symbols"/>
              <a:buChar char="✔"/>
            </a:pPr>
            <a:r>
              <a:rPr lang="ja-JP" sz="1000" b="0" i="0" u="none" strike="noStrike" cap="none">
                <a:solidFill>
                  <a:srgbClr val="7F7F7F"/>
                </a:solidFill>
                <a:latin typeface="Meiryo"/>
                <a:ea typeface="Meiryo"/>
                <a:cs typeface="Meiryo"/>
                <a:sym typeface="Meiryo"/>
              </a:rPr>
              <a:t>着実に遺言を執行してもらうためには、誰に依頼すればよいかわからない。</a:t>
            </a:r>
            <a:endParaRPr sz="1000" b="0" i="0" u="none" strike="noStrike" cap="none">
              <a:solidFill>
                <a:srgbClr val="7F7F7F"/>
              </a:solidFill>
              <a:latin typeface="Meiryo"/>
              <a:ea typeface="Meiryo"/>
              <a:cs typeface="Meiryo"/>
              <a:sym typeface="Meiryo"/>
            </a:endParaRPr>
          </a:p>
          <a:p>
            <a:pPr marL="180975" marR="0" lvl="0" indent="-117475" algn="l" rtl="0">
              <a:lnSpc>
                <a:spcPct val="120000"/>
              </a:lnSpc>
              <a:spcBef>
                <a:spcPts val="300"/>
              </a:spcBef>
              <a:spcAft>
                <a:spcPts val="0"/>
              </a:spcAft>
              <a:buClr>
                <a:schemeClr val="dk1"/>
              </a:buClr>
              <a:buSzPts val="1000"/>
              <a:buFont typeface="Noto Sans Symbols"/>
              <a:buNone/>
            </a:pPr>
            <a:endParaRPr sz="1000" b="0"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rgbClr val="366092"/>
              </a:buClr>
              <a:buSzPts val="1200"/>
              <a:buFont typeface="Arial"/>
              <a:buNone/>
            </a:pPr>
            <a:r>
              <a:rPr lang="ja-JP" sz="1200" b="1" i="0" u="none" strike="noStrike" cap="none">
                <a:solidFill>
                  <a:srgbClr val="366092"/>
                </a:solidFill>
                <a:latin typeface="Meiryo"/>
                <a:ea typeface="Meiryo"/>
                <a:cs typeface="Meiryo"/>
                <a:sym typeface="Meiryo"/>
              </a:rPr>
              <a:t>「相続手続支援」についての、私たちの考え方</a:t>
            </a:r>
            <a:endParaRPr sz="1050" b="0" i="0" u="none" strike="noStrike" cap="none">
              <a:solidFill>
                <a:srgbClr val="366092"/>
              </a:solidFill>
              <a:latin typeface="Meiryo"/>
              <a:ea typeface="Meiryo"/>
              <a:cs typeface="Meiryo"/>
              <a:sym typeface="Meiryo"/>
            </a:endParaRPr>
          </a:p>
          <a:p>
            <a:pPr marL="72000" marR="0" lvl="0" indent="0" algn="l" rtl="0">
              <a:lnSpc>
                <a:spcPct val="100000"/>
              </a:lnSpc>
              <a:spcBef>
                <a:spcPts val="300"/>
              </a:spcBef>
              <a:spcAft>
                <a:spcPts val="0"/>
              </a:spcAft>
              <a:buClr>
                <a:srgbClr val="7F7F7F"/>
              </a:buClr>
              <a:buSzPts val="1000"/>
              <a:buFont typeface="Arial"/>
              <a:buNone/>
            </a:pPr>
            <a:r>
              <a:rPr lang="ja-JP" sz="1000" b="0" i="0" u="none" strike="noStrike" cap="none">
                <a:solidFill>
                  <a:srgbClr val="7F7F7F"/>
                </a:solidFill>
                <a:latin typeface="Meiryo"/>
                <a:ea typeface="Meiryo"/>
                <a:cs typeface="Meiryo"/>
                <a:sym typeface="Meiryo"/>
              </a:rPr>
              <a:t>相続は葬儀などで心身ともに疲れ果てているところに否応無しに降りかかってきます。</a:t>
            </a:r>
            <a:endParaRPr sz="1000" b="0" i="0" u="none" strike="noStrike" cap="none">
              <a:solidFill>
                <a:srgbClr val="7F7F7F"/>
              </a:solidFill>
              <a:latin typeface="Meiryo"/>
              <a:ea typeface="Meiryo"/>
              <a:cs typeface="Meiryo"/>
              <a:sym typeface="Meiryo"/>
            </a:endParaRPr>
          </a:p>
          <a:p>
            <a:pPr marL="72000" marR="0" lvl="0" indent="0" algn="l" rtl="0">
              <a:lnSpc>
                <a:spcPct val="100000"/>
              </a:lnSpc>
              <a:spcBef>
                <a:spcPts val="300"/>
              </a:spcBef>
              <a:spcAft>
                <a:spcPts val="0"/>
              </a:spcAft>
              <a:buClr>
                <a:srgbClr val="7F7F7F"/>
              </a:buClr>
              <a:buSzPts val="1000"/>
              <a:buFont typeface="Arial"/>
              <a:buNone/>
            </a:pPr>
            <a:r>
              <a:rPr lang="ja-JP" sz="1000" b="0" i="0" u="none" strike="noStrike" cap="none">
                <a:solidFill>
                  <a:srgbClr val="7F7F7F"/>
                </a:solidFill>
                <a:latin typeface="Meiryo"/>
                <a:ea typeface="Meiryo"/>
                <a:cs typeface="Meiryo"/>
                <a:sym typeface="Meiryo"/>
              </a:rPr>
              <a:t>相続の複雑な手続きをスムーズに行うことで、経済的な不利益及び心理的なストレスを最小限にし、</a:t>
            </a:r>
            <a:endParaRPr sz="1000" b="0" i="0" u="none" strike="noStrike" cap="none">
              <a:solidFill>
                <a:srgbClr val="7F7F7F"/>
              </a:solidFill>
              <a:latin typeface="Meiryo"/>
              <a:ea typeface="Meiryo"/>
              <a:cs typeface="Meiryo"/>
              <a:sym typeface="Meiryo"/>
            </a:endParaRPr>
          </a:p>
          <a:p>
            <a:pPr marL="72000" marR="0" lvl="0" indent="0" algn="l" rtl="0">
              <a:lnSpc>
                <a:spcPct val="100000"/>
              </a:lnSpc>
              <a:spcBef>
                <a:spcPts val="300"/>
              </a:spcBef>
              <a:spcAft>
                <a:spcPts val="0"/>
              </a:spcAft>
              <a:buClr>
                <a:srgbClr val="7F7F7F"/>
              </a:buClr>
              <a:buSzPts val="1000"/>
              <a:buFont typeface="Arial"/>
              <a:buNone/>
            </a:pPr>
            <a:r>
              <a:rPr lang="ja-JP" sz="1000" b="0" i="0" u="none" strike="noStrike" cap="none">
                <a:solidFill>
                  <a:srgbClr val="7F7F7F"/>
                </a:solidFill>
                <a:latin typeface="Meiryo"/>
                <a:ea typeface="Meiryo"/>
                <a:cs typeface="Meiryo"/>
                <a:sym typeface="Meiryo"/>
              </a:rPr>
              <a:t>相続での争いをできるだけ防ぐお手伝いをします。</a:t>
            </a:r>
            <a:endParaRPr sz="100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000000"/>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538CD5"/>
              </a:solidFill>
              <a:latin typeface="Meiryo"/>
              <a:ea typeface="Meiryo"/>
              <a:cs typeface="Meiryo"/>
              <a:sym typeface="Meiryo"/>
            </a:endParaRPr>
          </a:p>
        </p:txBody>
      </p:sp>
      <p:sp>
        <p:nvSpPr>
          <p:cNvPr id="738" name="Google Shape;738;p38"/>
          <p:cNvSpPr/>
          <p:nvPr/>
        </p:nvSpPr>
        <p:spPr>
          <a:xfrm>
            <a:off x="620688" y="2264648"/>
            <a:ext cx="1494250"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よくあるご相談内容</a:t>
            </a:r>
            <a:endParaRPr sz="1000" b="0" i="0" u="none" strike="noStrike" cap="none">
              <a:solidFill>
                <a:schemeClr val="lt1"/>
              </a:solidFill>
              <a:latin typeface="Meiryo"/>
              <a:ea typeface="Meiryo"/>
              <a:cs typeface="Meiryo"/>
              <a:sym typeface="Meiryo"/>
            </a:endParaRPr>
          </a:p>
        </p:txBody>
      </p:sp>
      <p:sp>
        <p:nvSpPr>
          <p:cNvPr id="739" name="Google Shape;739;p38"/>
          <p:cNvSpPr/>
          <p:nvPr/>
        </p:nvSpPr>
        <p:spPr>
          <a:xfrm>
            <a:off x="513471" y="4693931"/>
            <a:ext cx="5850692" cy="1928978"/>
          </a:xfrm>
          <a:prstGeom prst="rect">
            <a:avLst/>
          </a:prstGeom>
          <a:solidFill>
            <a:srgbClr val="DAE5F1"/>
          </a:solidFill>
          <a:ln>
            <a:noFill/>
          </a:ln>
        </p:spPr>
        <p:txBody>
          <a:bodyPr spcFirstLastPara="1" wrap="square" lIns="91425" tIns="45700" rIns="91425" bIns="45700" anchor="ctr" anchorCtr="0">
            <a:noAutofit/>
          </a:bodyPr>
          <a:lstStyle/>
          <a:p>
            <a:pPr marL="171450" marR="0" lvl="0" indent="-171450" algn="l" rtl="0">
              <a:lnSpc>
                <a:spcPct val="120000"/>
              </a:lnSpc>
              <a:spcBef>
                <a:spcPts val="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死亡届、社会保険・年金手続き、謄本等調査、相続財産の把握、預貯金等の名義書換、不動産の相続登記などのさまざまな手続きをする必要があります。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相続税の申告はノウハウや経験で税金が大きく異なってくることがあります。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税務調査は、適正で明確な申告でないと、調査を受ける可能性が高くなります。そのため適正な申告書を作成できる相続申告の経験が豊富な税理士に依頼する必要があります。</a:t>
            </a:r>
            <a:endParaRPr sz="1000" b="0" i="0" u="none" strike="noStrike" cap="none">
              <a:solidFill>
                <a:srgbClr val="7F7F7F"/>
              </a:solidFill>
              <a:latin typeface="Meiryo"/>
              <a:ea typeface="Meiryo"/>
              <a:cs typeface="Meiryo"/>
              <a:sym typeface="Meiryo"/>
            </a:endParaRPr>
          </a:p>
          <a:p>
            <a:pPr marL="171450" marR="0" lvl="0" indent="-171450" algn="l" rtl="0">
              <a:lnSpc>
                <a:spcPct val="120000"/>
              </a:lnSpc>
              <a:spcBef>
                <a:spcPts val="300"/>
              </a:spcBef>
              <a:spcAft>
                <a:spcPts val="0"/>
              </a:spcAft>
              <a:buClr>
                <a:srgbClr val="7F7F7F"/>
              </a:buClr>
              <a:buSzPts val="700"/>
              <a:buFont typeface="Noto Sans Symbols"/>
              <a:buChar char="●"/>
            </a:pPr>
            <a:r>
              <a:rPr lang="ja-JP" sz="1000" b="0" i="0" u="none" strike="noStrike" cap="none">
                <a:solidFill>
                  <a:srgbClr val="7F7F7F"/>
                </a:solidFill>
                <a:latin typeface="Meiryo"/>
                <a:ea typeface="Meiryo"/>
                <a:cs typeface="Meiryo"/>
                <a:sym typeface="Meiryo"/>
              </a:rPr>
              <a:t>遺言書の内容を早期かつ忠実的に実現する為には、相続人同士の利害を調整しながら適正な対応をとることのできる相続に精通した法律専門職に遺言の執行を依頼する必要があります。</a:t>
            </a:r>
            <a:endParaRPr sz="1000" b="0" i="0" u="none" strike="noStrike" cap="none">
              <a:solidFill>
                <a:srgbClr val="7F7F7F"/>
              </a:solidFill>
              <a:latin typeface="Meiryo"/>
              <a:ea typeface="Meiryo"/>
              <a:cs typeface="Meiryo"/>
              <a:sym typeface="Meiryo"/>
            </a:endParaRPr>
          </a:p>
        </p:txBody>
      </p:sp>
      <p:sp>
        <p:nvSpPr>
          <p:cNvPr id="740" name="Google Shape;740;p38"/>
          <p:cNvSpPr/>
          <p:nvPr/>
        </p:nvSpPr>
        <p:spPr>
          <a:xfrm>
            <a:off x="620688" y="6934078"/>
            <a:ext cx="1782282"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私たちのお役立ちポイント</a:t>
            </a:r>
            <a:endParaRPr sz="1000" b="0" i="0" u="none" strike="noStrike" cap="none">
              <a:solidFill>
                <a:schemeClr val="lt1"/>
              </a:solidFill>
              <a:latin typeface="Meiryo"/>
              <a:ea typeface="Meiryo"/>
              <a:cs typeface="Meiryo"/>
              <a:sym typeface="Meiryo"/>
            </a:endParaRPr>
          </a:p>
        </p:txBody>
      </p:sp>
      <p:sp>
        <p:nvSpPr>
          <p:cNvPr id="741" name="Google Shape;741;p38"/>
          <p:cNvSpPr txBox="1"/>
          <p:nvPr/>
        </p:nvSpPr>
        <p:spPr>
          <a:xfrm>
            <a:off x="607257" y="7263238"/>
            <a:ext cx="5486040" cy="981807"/>
          </a:xfrm>
          <a:prstGeom prst="rect">
            <a:avLst/>
          </a:prstGeom>
          <a:noFill/>
          <a:ln>
            <a:noFill/>
          </a:ln>
        </p:spPr>
        <p:txBody>
          <a:bodyPr spcFirstLastPara="1" wrap="square" lIns="91425" tIns="45700" rIns="91425" bIns="45700" anchor="t" anchorCtr="0">
            <a:spAutoFit/>
          </a:bodyPr>
          <a:lstStyle/>
          <a:p>
            <a:pPr marL="180975" marR="0" lvl="0" indent="-180975" algn="l" rtl="0">
              <a:lnSpc>
                <a:spcPct val="120000"/>
              </a:lnSpc>
              <a:spcBef>
                <a:spcPts val="0"/>
              </a:spcBef>
              <a:spcAft>
                <a:spcPts val="0"/>
              </a:spcAft>
              <a:buClr>
                <a:srgbClr val="538CD5"/>
              </a:buClr>
              <a:buSzPts val="1100"/>
              <a:buFont typeface="Noto Sans Symbols"/>
              <a:buChar char="✔"/>
            </a:pPr>
            <a:r>
              <a:rPr lang="ja-JP" sz="1100" b="1" i="0" u="none" strike="noStrike" cap="none">
                <a:solidFill>
                  <a:srgbClr val="538CD5"/>
                </a:solidFill>
                <a:latin typeface="Meiryo"/>
                <a:ea typeface="Meiryo"/>
                <a:cs typeface="Meiryo"/>
                <a:sym typeface="Meiryo"/>
              </a:rPr>
              <a:t>創業以来40年以上、蓄積されたノウハウと経験をもとに、外部ブレーンも積極的に活用し相続に対するあらゆる分野をサポートします。</a:t>
            </a:r>
            <a:endParaRPr sz="1100" b="1" i="0" u="none" strike="noStrike" cap="none">
              <a:solidFill>
                <a:srgbClr val="538CD5"/>
              </a:solidFill>
              <a:latin typeface="Meiryo"/>
              <a:ea typeface="Meiryo"/>
              <a:cs typeface="Meiryo"/>
              <a:sym typeface="Meiryo"/>
            </a:endParaRPr>
          </a:p>
          <a:p>
            <a:pPr marL="180975" marR="0" lvl="0" indent="-180975" algn="l" rtl="0">
              <a:lnSpc>
                <a:spcPct val="120000"/>
              </a:lnSpc>
              <a:spcBef>
                <a:spcPts val="300"/>
              </a:spcBef>
              <a:spcAft>
                <a:spcPts val="0"/>
              </a:spcAft>
              <a:buClr>
                <a:srgbClr val="538CD5"/>
              </a:buClr>
              <a:buSzPts val="1100"/>
              <a:buFont typeface="Noto Sans Symbols"/>
              <a:buChar char="✔"/>
            </a:pPr>
            <a:r>
              <a:rPr lang="ja-JP" sz="1100" b="1" i="0" u="none" strike="noStrike" cap="none">
                <a:solidFill>
                  <a:srgbClr val="538CD5"/>
                </a:solidFill>
                <a:latin typeface="Meiryo"/>
                <a:ea typeface="Meiryo"/>
                <a:cs typeface="Meiryo"/>
                <a:sym typeface="Meiryo"/>
              </a:rPr>
              <a:t>永続的な企業グループだからこそ、安心して遺言執行を任せていただけます。</a:t>
            </a:r>
            <a:endParaRPr sz="1100" b="1" i="0" u="none" strike="noStrike" cap="none">
              <a:solidFill>
                <a:srgbClr val="538CD5"/>
              </a:solidFill>
              <a:latin typeface="Meiryo"/>
              <a:ea typeface="Meiryo"/>
              <a:cs typeface="Meiryo"/>
              <a:sym typeface="Meiryo"/>
            </a:endParaRPr>
          </a:p>
          <a:p>
            <a:pPr marL="0" marR="0" lvl="0" indent="0" algn="l" rtl="0">
              <a:lnSpc>
                <a:spcPct val="120000"/>
              </a:lnSpc>
              <a:spcBef>
                <a:spcPts val="300"/>
              </a:spcBef>
              <a:spcAft>
                <a:spcPts val="0"/>
              </a:spcAft>
              <a:buClr>
                <a:srgbClr val="000000"/>
              </a:buClr>
              <a:buSzPts val="1100"/>
              <a:buFont typeface="Arial"/>
              <a:buNone/>
            </a:pPr>
            <a:endParaRPr sz="1100" b="1" i="0" u="none" strike="noStrike" cap="none">
              <a:solidFill>
                <a:srgbClr val="538CD5"/>
              </a:solidFill>
              <a:latin typeface="Meiryo"/>
              <a:ea typeface="Meiryo"/>
              <a:cs typeface="Meiryo"/>
              <a:sym typeface="Meiryo"/>
            </a:endParaRPr>
          </a:p>
        </p:txBody>
      </p:sp>
      <p:grpSp>
        <p:nvGrpSpPr>
          <p:cNvPr id="742" name="Google Shape;742;p38"/>
          <p:cNvGrpSpPr/>
          <p:nvPr/>
        </p:nvGrpSpPr>
        <p:grpSpPr>
          <a:xfrm>
            <a:off x="340972" y="663729"/>
            <a:ext cx="3081312" cy="360040"/>
            <a:chOff x="895486" y="5194193"/>
            <a:chExt cx="3081312" cy="360040"/>
          </a:xfrm>
        </p:grpSpPr>
        <p:sp>
          <p:nvSpPr>
            <p:cNvPr id="743" name="Google Shape;743;p38"/>
            <p:cNvSpPr/>
            <p:nvPr/>
          </p:nvSpPr>
          <p:spPr>
            <a:xfrm>
              <a:off x="895486" y="5194193"/>
              <a:ext cx="360040" cy="36004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chemeClr val="lt1"/>
                </a:solidFill>
                <a:latin typeface="Calibri"/>
                <a:ea typeface="Calibri"/>
                <a:cs typeface="Calibri"/>
                <a:sym typeface="Calibri"/>
              </a:endParaRPr>
            </a:p>
          </p:txBody>
        </p:sp>
        <p:sp>
          <p:nvSpPr>
            <p:cNvPr id="744" name="Google Shape;744;p38"/>
            <p:cNvSpPr txBox="1"/>
            <p:nvPr/>
          </p:nvSpPr>
          <p:spPr>
            <a:xfrm>
              <a:off x="1255526" y="5202253"/>
              <a:ext cx="2721272" cy="345219"/>
            </a:xfrm>
            <a:prstGeom prst="rect">
              <a:avLst/>
            </a:prstGeom>
            <a:noFill/>
            <a:ln>
              <a:noFill/>
            </a:ln>
          </p:spPr>
          <p:txBody>
            <a:bodyPr spcFirstLastPara="1" wrap="square" lIns="91425" tIns="828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7F7F7F"/>
                  </a:solidFill>
                  <a:latin typeface="Meiryo"/>
                  <a:ea typeface="Meiryo"/>
                  <a:cs typeface="Meiryo"/>
                  <a:sym typeface="Meiryo"/>
                </a:rPr>
                <a:t>相続手続支援</a:t>
              </a:r>
              <a:endParaRPr sz="1400" b="1" i="0" u="none" strike="noStrike" cap="none">
                <a:solidFill>
                  <a:srgbClr val="7F7F7F"/>
                </a:solidFill>
                <a:latin typeface="Meiryo"/>
                <a:ea typeface="Meiryo"/>
                <a:cs typeface="Meiryo"/>
                <a:sym typeface="Meiryo"/>
              </a:endParaRPr>
            </a:p>
          </p:txBody>
        </p:sp>
      </p:grpSp>
    </p:spTree>
  </p:cSld>
  <p:clrMapOvr>
    <a:masterClrMapping/>
  </p:clrMapOvr>
  <p:transition spd="slow">
    <p:push/>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sp>
        <p:nvSpPr>
          <p:cNvPr id="749" name="Google Shape;749;p39"/>
          <p:cNvSpPr txBox="1"/>
          <p:nvPr/>
        </p:nvSpPr>
        <p:spPr>
          <a:xfrm>
            <a:off x="480878" y="1156743"/>
            <a:ext cx="570465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rgbClr val="7F7F7F"/>
              </a:buClr>
              <a:buSzPts val="1050"/>
              <a:buFont typeface="Arial"/>
              <a:buNone/>
            </a:pPr>
            <a:r>
              <a:rPr lang="ja-JP" sz="1050" b="1" i="0" u="none" strike="noStrike" cap="none">
                <a:solidFill>
                  <a:srgbClr val="7F7F7F"/>
                </a:solidFill>
                <a:latin typeface="Meiryo"/>
                <a:ea typeface="Meiryo"/>
                <a:cs typeface="Meiryo"/>
                <a:sym typeface="Meiryo"/>
              </a:rPr>
              <a:t>煩雑な手続きをお手伝いし、適正な相続申告を行います。</a:t>
            </a: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00"/>
              <a:buFont typeface="Arial"/>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0"/>
              </a:spcBef>
              <a:spcAft>
                <a:spcPts val="0"/>
              </a:spcAft>
              <a:buClr>
                <a:schemeClr val="dk1"/>
              </a:buClr>
              <a:buSzPts val="1600"/>
              <a:buFont typeface="Arial"/>
              <a:buNone/>
            </a:pPr>
            <a:endParaRPr sz="1600" b="0" i="0" u="none" strike="noStrike" cap="none">
              <a:solidFill>
                <a:srgbClr val="7F7F7F"/>
              </a:solidFill>
              <a:latin typeface="Meiryo"/>
              <a:ea typeface="Meiryo"/>
              <a:cs typeface="Meiryo"/>
              <a:sym typeface="Meiryo"/>
            </a:endParaRPr>
          </a:p>
        </p:txBody>
      </p:sp>
      <p:sp>
        <p:nvSpPr>
          <p:cNvPr id="750" name="Google Shape;750;p39"/>
          <p:cNvSpPr txBox="1"/>
          <p:nvPr/>
        </p:nvSpPr>
        <p:spPr>
          <a:xfrm>
            <a:off x="858508" y="7460171"/>
            <a:ext cx="1224136" cy="5078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dk1"/>
                </a:solidFill>
                <a:latin typeface="Meiryo"/>
                <a:ea typeface="Meiryo"/>
                <a:cs typeface="Meiryo"/>
                <a:sym typeface="Meiryo"/>
              </a:rPr>
              <a:t>豊富な実績とノウハウで相続全般のサポートを致します。</a:t>
            </a:r>
            <a:endParaRPr sz="900" b="0" i="0" u="none" strike="noStrike" cap="none">
              <a:solidFill>
                <a:schemeClr val="dk1"/>
              </a:solidFill>
              <a:latin typeface="Meiryo"/>
              <a:ea typeface="Meiryo"/>
              <a:cs typeface="Meiryo"/>
              <a:sym typeface="Meiryo"/>
            </a:endParaRPr>
          </a:p>
        </p:txBody>
      </p:sp>
      <p:graphicFrame>
        <p:nvGraphicFramePr>
          <p:cNvPr id="751" name="Google Shape;751;p39"/>
          <p:cNvGraphicFramePr/>
          <p:nvPr/>
        </p:nvGraphicFramePr>
        <p:xfrm>
          <a:off x="548005" y="1526572"/>
          <a:ext cx="5646875" cy="4074550"/>
        </p:xfrm>
        <a:graphic>
          <a:graphicData uri="http://schemas.openxmlformats.org/drawingml/2006/table">
            <a:tbl>
              <a:tblPr>
                <a:noFill/>
                <a:tableStyleId>{B35AD8DF-36D4-45B5-B94E-0A3CF39191EF}</a:tableStyleId>
              </a:tblPr>
              <a:tblGrid>
                <a:gridCol w="508500">
                  <a:extLst>
                    <a:ext uri="{9D8B030D-6E8A-4147-A177-3AD203B41FA5}">
                      <a16:colId xmlns:a16="http://schemas.microsoft.com/office/drawing/2014/main" xmlns="" val="20000"/>
                    </a:ext>
                  </a:extLst>
                </a:gridCol>
                <a:gridCol w="1452825">
                  <a:extLst>
                    <a:ext uri="{9D8B030D-6E8A-4147-A177-3AD203B41FA5}">
                      <a16:colId xmlns:a16="http://schemas.microsoft.com/office/drawing/2014/main" xmlns="" val="20001"/>
                    </a:ext>
                  </a:extLst>
                </a:gridCol>
                <a:gridCol w="3685550">
                  <a:extLst>
                    <a:ext uri="{9D8B030D-6E8A-4147-A177-3AD203B41FA5}">
                      <a16:colId xmlns:a16="http://schemas.microsoft.com/office/drawing/2014/main" xmlns="" val="20002"/>
                    </a:ext>
                  </a:extLst>
                </a:gridCol>
              </a:tblGrid>
              <a:tr h="26680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Phase</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テーマ</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内容</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r h="3061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1</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死亡届の提出</a:t>
                      </a:r>
                      <a:endParaRPr sz="1000" b="0" i="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死亡の事実を知った日から7日以内に死亡届を提出します。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1"/>
                  </a:ext>
                </a:extLst>
              </a:tr>
              <a:tr h="4463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2</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相続人の確定</a:t>
                      </a:r>
                      <a:endParaRPr sz="1000" b="0" i="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除籍謄本・改製原戸籍謄本等を調査の上、民法にもとづき相続人を確定します。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2"/>
                  </a:ext>
                </a:extLst>
              </a:tr>
              <a:tr h="4463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3</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相続の放棄・限定承認</a:t>
                      </a:r>
                      <a:endParaRPr sz="1000" b="0" i="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放棄や限定承認の場合は、家庭裁判所に申述する必要があります。債務や保証債務が多い場合は検討します。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3"/>
                  </a:ext>
                </a:extLst>
              </a:tr>
              <a:tr h="4463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4</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所得税の申告・納付</a:t>
                      </a:r>
                      <a:endParaRPr sz="1000" b="0" i="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「年金と不動産所得」があった方等の場合は、4ヶ月以内に所得税の申告が必要です。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4"/>
                  </a:ext>
                </a:extLst>
              </a:tr>
              <a:tr h="3061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5</a:t>
                      </a:r>
                      <a:endParaRPr sz="1400" u="none" strike="noStrike" cap="none"/>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遺産調査</a:t>
                      </a:r>
                      <a:endParaRPr sz="1000" b="0" i="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相続人の財産調査を行い、財産目録を作成します。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5"/>
                  </a:ext>
                </a:extLst>
              </a:tr>
              <a:tr h="4463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6</a:t>
                      </a:r>
                      <a:endParaRPr sz="1400" u="none" strike="noStrike" cap="none"/>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7F7F7F"/>
                        </a:buClr>
                        <a:buSzPts val="1000"/>
                        <a:buFont typeface="Meiryo"/>
                        <a:buNone/>
                      </a:pPr>
                      <a:r>
                        <a:rPr lang="ja-JP" sz="1000" b="0" i="0" u="none" strike="noStrike" cap="none">
                          <a:solidFill>
                            <a:srgbClr val="7F7F7F"/>
                          </a:solidFill>
                          <a:latin typeface="Meiryo"/>
                          <a:ea typeface="Meiryo"/>
                          <a:cs typeface="Meiryo"/>
                          <a:sym typeface="Meiryo"/>
                        </a:rPr>
                        <a:t>相続財産評価</a:t>
                      </a:r>
                      <a:endParaRPr sz="1000" b="0" i="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出資金・株価・不動産・金融資産などを評価します。</a:t>
                      </a:r>
                      <a:endParaRPr sz="9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(時価、相続税評価）</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6"/>
                  </a:ext>
                </a:extLst>
              </a:tr>
              <a:tr h="4463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7</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7F7F7F"/>
                        </a:buClr>
                        <a:buSzPts val="1000"/>
                        <a:buFont typeface="Meiryo"/>
                        <a:buNone/>
                      </a:pPr>
                      <a:r>
                        <a:rPr lang="ja-JP" sz="1000" b="0" i="0" u="none" strike="noStrike" cap="none">
                          <a:solidFill>
                            <a:srgbClr val="7F7F7F"/>
                          </a:solidFill>
                          <a:latin typeface="Meiryo"/>
                          <a:ea typeface="Meiryo"/>
                          <a:cs typeface="Meiryo"/>
                          <a:sym typeface="Meiryo"/>
                        </a:rPr>
                        <a:t>遺産分割協議書作成</a:t>
                      </a:r>
                      <a:endParaRPr sz="1000" b="0" i="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rgbClr val="7F7F7F"/>
                          </a:solidFill>
                          <a:latin typeface="Meiryo"/>
                          <a:ea typeface="Meiryo"/>
                          <a:cs typeface="Meiryo"/>
                          <a:sym typeface="Meiryo"/>
                        </a:rPr>
                        <a:t>遺言書が無い場合に、相続人全員で遺産分割を行い財産をどのように分割するか決定します。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7"/>
                  </a:ext>
                </a:extLst>
              </a:tr>
              <a:tr h="4463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8</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7F7F7F"/>
                          </a:solidFill>
                          <a:latin typeface="Meiryo"/>
                          <a:ea typeface="Meiryo"/>
                          <a:cs typeface="Meiryo"/>
                          <a:sym typeface="Meiryo"/>
                        </a:rPr>
                        <a:t>相続登記等</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遺産分割協議にもとづき、預貯金、有価証券、不動産などの名義変更を行います。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8"/>
                  </a:ext>
                </a:extLst>
              </a:tr>
              <a:tr h="517350">
                <a:tc>
                  <a:txBody>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rgbClr val="7F7F7F"/>
                          </a:solidFill>
                          <a:latin typeface="Calibri"/>
                          <a:ea typeface="Calibri"/>
                          <a:cs typeface="Calibri"/>
                          <a:sym typeface="Calibri"/>
                        </a:rPr>
                        <a:t>9</a:t>
                      </a:r>
                      <a:endParaRPr sz="1050" b="0" i="0" u="none" strike="noStrike" cap="none">
                        <a:solidFill>
                          <a:srgbClr val="7F7F7F"/>
                        </a:solidFill>
                        <a:latin typeface="Calibri"/>
                        <a:ea typeface="Calibri"/>
                        <a:cs typeface="Calibri"/>
                        <a:sym typeface="Calibri"/>
                      </a:endParaRPr>
                    </a:p>
                  </a:txBody>
                  <a:tcPr marL="36000" marR="36000" marT="36000" marB="360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7F7F7F"/>
                        </a:buClr>
                        <a:buSzPts val="1000"/>
                        <a:buFont typeface="Meiryo"/>
                        <a:buNone/>
                      </a:pPr>
                      <a:r>
                        <a:rPr lang="ja-JP" sz="1000" b="0" i="0" u="none" strike="noStrike" cap="none">
                          <a:solidFill>
                            <a:srgbClr val="7F7F7F"/>
                          </a:solidFill>
                          <a:latin typeface="Meiryo"/>
                          <a:ea typeface="Meiryo"/>
                          <a:cs typeface="Meiryo"/>
                          <a:sym typeface="Meiryo"/>
                        </a:rPr>
                        <a:t>相続申告書作成</a:t>
                      </a:r>
                      <a:endParaRPr sz="1400" u="none" strike="noStrike" cap="none"/>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相続発生から10ヶ月以内に相続税の申告・納付を行います。</a:t>
                      </a:r>
                      <a:endParaRPr sz="900" u="none" strike="noStrike" cap="none">
                        <a:solidFill>
                          <a:srgbClr val="7F7F7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7F7F7F"/>
                          </a:solidFill>
                          <a:latin typeface="Meiryo"/>
                          <a:ea typeface="Meiryo"/>
                          <a:cs typeface="Meiryo"/>
                          <a:sym typeface="Meiryo"/>
                        </a:rPr>
                        <a:t>延納や物納を申請する場合もあります。</a:t>
                      </a:r>
                      <a:endParaRPr sz="900" u="none" strike="noStrike" cap="none">
                        <a:solidFill>
                          <a:srgbClr val="7F7F7F"/>
                        </a:solidFill>
                        <a:latin typeface="Meiryo"/>
                        <a:ea typeface="Meiryo"/>
                        <a:cs typeface="Meiryo"/>
                        <a:sym typeface="Meiryo"/>
                      </a:endParaRPr>
                    </a:p>
                  </a:txBody>
                  <a:tcPr marL="56925" marR="56925" marT="56925" marB="569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xmlns="" val="10009"/>
                  </a:ext>
                </a:extLst>
              </a:tr>
            </a:tbl>
          </a:graphicData>
        </a:graphic>
      </p:graphicFrame>
      <p:sp>
        <p:nvSpPr>
          <p:cNvPr id="752" name="Google Shape;752;p39"/>
          <p:cNvSpPr txBox="1"/>
          <p:nvPr/>
        </p:nvSpPr>
        <p:spPr>
          <a:xfrm>
            <a:off x="1638325" y="3950289"/>
            <a:ext cx="445637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1"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1"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200"/>
              <a:buFont typeface="Arial"/>
              <a:buNone/>
            </a:pPr>
            <a:endParaRPr sz="12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1"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900"/>
              <a:buFont typeface="Arial"/>
              <a:buNone/>
            </a:pPr>
            <a:endParaRPr sz="90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2000" marR="0" lvl="0" indent="0" algn="l" rtl="0">
              <a:lnSpc>
                <a:spcPct val="120000"/>
              </a:lnSpc>
              <a:spcBef>
                <a:spcPts val="300"/>
              </a:spcBef>
              <a:spcAft>
                <a:spcPts val="0"/>
              </a:spcAft>
              <a:buClr>
                <a:schemeClr val="dk1"/>
              </a:buClr>
              <a:buSzPts val="1000"/>
              <a:buFont typeface="Arial"/>
              <a:buNone/>
            </a:pPr>
            <a:endParaRPr sz="1000" b="0" i="0" u="none" strike="noStrike" cap="none">
              <a:solidFill>
                <a:srgbClr val="7F7F7F"/>
              </a:solidFill>
              <a:latin typeface="Meiryo"/>
              <a:ea typeface="Meiryo"/>
              <a:cs typeface="Meiryo"/>
              <a:sym typeface="Meiryo"/>
            </a:endParaRPr>
          </a:p>
          <a:p>
            <a:pPr marL="0" marR="0" lvl="0" indent="0" algn="l" rtl="0">
              <a:lnSpc>
                <a:spcPct val="120000"/>
              </a:lnSpc>
              <a:spcBef>
                <a:spcPts val="0"/>
              </a:spcBef>
              <a:spcAft>
                <a:spcPts val="0"/>
              </a:spcAft>
              <a:buClr>
                <a:schemeClr val="dk1"/>
              </a:buClr>
              <a:buSzPts val="1600"/>
              <a:buFont typeface="Arial"/>
              <a:buNone/>
            </a:pPr>
            <a:endParaRPr sz="1600" b="0" i="0" u="none" strike="noStrike" cap="none">
              <a:solidFill>
                <a:srgbClr val="7F7F7F"/>
              </a:solidFill>
              <a:latin typeface="Meiryo"/>
              <a:ea typeface="Meiryo"/>
              <a:cs typeface="Meiryo"/>
              <a:sym typeface="Meiryo"/>
            </a:endParaRPr>
          </a:p>
        </p:txBody>
      </p:sp>
      <p:pic>
        <p:nvPicPr>
          <p:cNvPr id="753" name="Google Shape;753;p39"/>
          <p:cNvPicPr preferRelativeResize="0"/>
          <p:nvPr/>
        </p:nvPicPr>
        <p:blipFill rotWithShape="1">
          <a:blip r:embed="rId3">
            <a:alphaModFix/>
          </a:blip>
          <a:srcRect/>
          <a:stretch/>
        </p:blipFill>
        <p:spPr>
          <a:xfrm>
            <a:off x="890660" y="6084168"/>
            <a:ext cx="953405" cy="1102958"/>
          </a:xfrm>
          <a:prstGeom prst="rect">
            <a:avLst/>
          </a:prstGeom>
          <a:noFill/>
          <a:ln>
            <a:noFill/>
          </a:ln>
        </p:spPr>
      </p:pic>
      <p:sp>
        <p:nvSpPr>
          <p:cNvPr id="754" name="Google Shape;754;p39"/>
          <p:cNvSpPr txBox="1"/>
          <p:nvPr/>
        </p:nvSpPr>
        <p:spPr>
          <a:xfrm>
            <a:off x="2216716" y="5984803"/>
            <a:ext cx="3647152"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「相続手続き」にお悩みの方は、</a:t>
            </a:r>
            <a:endParaRPr sz="1800" b="0" i="0" u="none" strike="noStrike" cap="none">
              <a:solidFill>
                <a:srgbClr val="538CD5"/>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538CD5"/>
                </a:solidFill>
                <a:latin typeface="Meiryo"/>
                <a:ea typeface="Meiryo"/>
                <a:cs typeface="Meiryo"/>
                <a:sym typeface="Meiryo"/>
              </a:rPr>
              <a:t>  お気軽にお問合せください。</a:t>
            </a:r>
            <a:endParaRPr sz="1800" b="0" i="0" u="none" strike="noStrike" cap="none">
              <a:solidFill>
                <a:srgbClr val="538CD5"/>
              </a:solidFill>
              <a:latin typeface="Meiryo"/>
              <a:ea typeface="Meiryo"/>
              <a:cs typeface="Meiryo"/>
              <a:sym typeface="Meiryo"/>
            </a:endParaRPr>
          </a:p>
        </p:txBody>
      </p:sp>
      <p:sp>
        <p:nvSpPr>
          <p:cNvPr id="755" name="Google Shape;755;p39"/>
          <p:cNvSpPr txBox="1"/>
          <p:nvPr/>
        </p:nvSpPr>
        <p:spPr>
          <a:xfrm>
            <a:off x="1134269" y="3225282"/>
            <a:ext cx="4624536" cy="338606"/>
          </a:xfrm>
          <a:prstGeom prst="rect">
            <a:avLst/>
          </a:prstGeom>
          <a:noFill/>
          <a:ln>
            <a:noFill/>
          </a:ln>
        </p:spPr>
        <p:txBody>
          <a:bodyPr spcFirstLastPara="1" wrap="square" lIns="91425" tIns="45700" rIns="91425" bIns="45700" anchor="t" anchorCtr="0">
            <a:noAutofit/>
          </a:bodyPr>
          <a:lstStyle/>
          <a:p>
            <a:pPr marL="71438" marR="0" lvl="0" indent="-71438" algn="l" rtl="0">
              <a:lnSpc>
                <a:spcPct val="120000"/>
              </a:lnSpc>
              <a:spcBef>
                <a:spcPts val="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a:p>
            <a:pPr marL="71438" marR="0" lvl="0" indent="-71438" algn="l" rtl="0">
              <a:lnSpc>
                <a:spcPct val="120000"/>
              </a:lnSpc>
              <a:spcBef>
                <a:spcPts val="300"/>
              </a:spcBef>
              <a:spcAft>
                <a:spcPts val="0"/>
              </a:spcAft>
              <a:buClr>
                <a:schemeClr val="dk1"/>
              </a:buClr>
              <a:buSzPts val="1050"/>
              <a:buFont typeface="Arial"/>
              <a:buNone/>
            </a:pPr>
            <a:endParaRPr sz="1050" b="0" i="0" u="none" strike="noStrike" cap="none">
              <a:solidFill>
                <a:srgbClr val="7F7F7F"/>
              </a:solidFill>
              <a:latin typeface="Meiryo"/>
              <a:ea typeface="Meiryo"/>
              <a:cs typeface="Meiryo"/>
              <a:sym typeface="Meiryo"/>
            </a:endParaRPr>
          </a:p>
        </p:txBody>
      </p:sp>
      <p:sp>
        <p:nvSpPr>
          <p:cNvPr id="756" name="Google Shape;756;p39"/>
          <p:cNvSpPr/>
          <p:nvPr/>
        </p:nvSpPr>
        <p:spPr>
          <a:xfrm>
            <a:off x="566598" y="755576"/>
            <a:ext cx="1782282" cy="270183"/>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ご提案サービスの概要</a:t>
            </a:r>
            <a:endParaRPr sz="1000" b="0" i="0" u="none" strike="noStrike" cap="none">
              <a:solidFill>
                <a:schemeClr val="lt1"/>
              </a:solidFill>
              <a:latin typeface="Meiryo"/>
              <a:ea typeface="Meiryo"/>
              <a:cs typeface="Meiryo"/>
              <a:sym typeface="Meiryo"/>
            </a:endParaRPr>
          </a:p>
        </p:txBody>
      </p:sp>
      <p:sp>
        <p:nvSpPr>
          <p:cNvPr id="757" name="Google Shape;757;p39"/>
          <p:cNvSpPr txBox="1"/>
          <p:nvPr/>
        </p:nvSpPr>
        <p:spPr>
          <a:xfrm>
            <a:off x="2564904" y="7154319"/>
            <a:ext cx="3744416" cy="111953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dirty="0">
                <a:solidFill>
                  <a:srgbClr val="366092"/>
                </a:solidFill>
                <a:latin typeface="Meiryo"/>
                <a:ea typeface="Meiryo"/>
                <a:cs typeface="Meiryo"/>
                <a:sym typeface="Meiryo"/>
              </a:rPr>
              <a:t>　</a:t>
            </a:r>
            <a:r>
              <a:rPr lang="ja-JP" sz="1050" b="0" i="0" u="none" strike="noStrike" cap="none" dirty="0">
                <a:solidFill>
                  <a:srgbClr val="538CD5"/>
                </a:solidFill>
                <a:latin typeface="Meiryo"/>
                <a:ea typeface="Meiryo"/>
                <a:cs typeface="Meiryo"/>
                <a:sym typeface="Meiryo"/>
              </a:rPr>
              <a:t>[大阪本社] 〒561-8510　大阪府豊中市寺内2-13-3　</a:t>
            </a:r>
            <a:endParaRPr sz="1050" b="0" i="0" u="none" strike="noStrike" cap="none" dirty="0">
              <a:solidFill>
                <a:srgbClr val="538CD5"/>
              </a:solidFill>
              <a:latin typeface="Meiryo"/>
              <a:ea typeface="Meiryo"/>
              <a:cs typeface="Meiryo"/>
              <a:sym typeface="Meiryo"/>
            </a:endParaRPr>
          </a:p>
          <a:p>
            <a:pPr marL="0" marR="0" lvl="0" indent="0" algn="r" rtl="0">
              <a:lnSpc>
                <a:spcPct val="150000"/>
              </a:lnSpc>
              <a:spcBef>
                <a:spcPts val="0"/>
              </a:spcBef>
              <a:spcAft>
                <a:spcPts val="0"/>
              </a:spcAft>
              <a:buClr>
                <a:srgbClr val="000000"/>
              </a:buClr>
              <a:buSzPts val="1400"/>
              <a:buFont typeface="Arial"/>
              <a:buNone/>
            </a:pPr>
            <a:r>
              <a:rPr lang="ja-JP" sz="1400" b="0" i="0" u="none" strike="noStrike" cap="none" dirty="0">
                <a:solidFill>
                  <a:srgbClr val="538CD5"/>
                </a:solidFill>
                <a:latin typeface="Meiryo"/>
                <a:ea typeface="Meiryo"/>
                <a:cs typeface="Meiryo"/>
                <a:sym typeface="Meiryo"/>
              </a:rPr>
              <a:t>　</a:t>
            </a:r>
            <a:r>
              <a:rPr lang="ja-JP" sz="2000" b="0" i="0" u="none" strike="noStrike" cap="none" dirty="0">
                <a:solidFill>
                  <a:srgbClr val="538CD5"/>
                </a:solidFill>
                <a:latin typeface="Arial"/>
                <a:ea typeface="Arial"/>
                <a:cs typeface="Arial"/>
                <a:sym typeface="Arial"/>
              </a:rPr>
              <a:t>06-6868-1351</a:t>
            </a:r>
            <a:r>
              <a:rPr lang="ja-JP" sz="1400" b="0" i="0" u="none" strike="noStrike" cap="none" dirty="0">
                <a:solidFill>
                  <a:srgbClr val="538CD5"/>
                </a:solidFill>
                <a:latin typeface="Meiryo"/>
                <a:ea typeface="Meiryo"/>
                <a:cs typeface="Meiryo"/>
                <a:sym typeface="Meiryo"/>
              </a:rPr>
              <a:t> </a:t>
            </a:r>
            <a:r>
              <a:rPr lang="ja-JP" sz="1200" b="0" i="0" u="none" strike="noStrike" cap="none" dirty="0">
                <a:solidFill>
                  <a:srgbClr val="538CD5"/>
                </a:solidFill>
                <a:latin typeface="Meiryo"/>
                <a:ea typeface="Meiryo"/>
                <a:cs typeface="Meiryo"/>
                <a:sym typeface="Meiryo"/>
              </a:rPr>
              <a:t>（担当  </a:t>
            </a:r>
            <a:r>
              <a:rPr lang="ja-JP" altLang="en-US" sz="1200" dirty="0" smtClean="0">
                <a:solidFill>
                  <a:srgbClr val="538CD5"/>
                </a:solidFill>
                <a:latin typeface="Meiryo"/>
                <a:ea typeface="Meiryo"/>
                <a:cs typeface="Meiryo"/>
                <a:sym typeface="Meiryo"/>
              </a:rPr>
              <a:t>由</a:t>
            </a:r>
            <a:r>
              <a:rPr lang="ja-JP" altLang="en-US" sz="1200" dirty="0">
                <a:solidFill>
                  <a:srgbClr val="538CD5"/>
                </a:solidFill>
                <a:latin typeface="Meiryo"/>
                <a:ea typeface="Meiryo"/>
                <a:cs typeface="Meiryo"/>
                <a:sym typeface="Meiryo"/>
              </a:rPr>
              <a:t>上</a:t>
            </a:r>
            <a:r>
              <a:rPr lang="ja-JP" sz="1200" b="0" i="0" u="none" strike="noStrike" cap="none" dirty="0" smtClean="0">
                <a:solidFill>
                  <a:srgbClr val="538CD5"/>
                </a:solidFill>
                <a:latin typeface="Meiryo"/>
                <a:ea typeface="Meiryo"/>
                <a:cs typeface="Meiryo"/>
                <a:sym typeface="Meiryo"/>
              </a:rPr>
              <a:t>）</a:t>
            </a:r>
            <a:r>
              <a:rPr lang="ja-JP" sz="1400" b="0" i="0" u="none" strike="noStrike" cap="none" dirty="0" smtClean="0">
                <a:solidFill>
                  <a:srgbClr val="538CD5"/>
                </a:solidFill>
                <a:latin typeface="Meiryo"/>
                <a:ea typeface="Meiryo"/>
                <a:cs typeface="Meiryo"/>
                <a:sym typeface="Meiryo"/>
              </a:rPr>
              <a:t>  </a:t>
            </a:r>
            <a:endParaRPr sz="1400" b="0" i="0" u="none" strike="noStrike" cap="none" dirty="0">
              <a:solidFill>
                <a:srgbClr val="000000"/>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400"/>
              <a:buFont typeface="Arial"/>
              <a:buNone/>
            </a:pPr>
            <a:r>
              <a:rPr lang="ja-JP" sz="1400" b="0" i="0" u="none" strike="noStrike" cap="none" dirty="0">
                <a:solidFill>
                  <a:srgbClr val="538CD5"/>
                </a:solidFill>
                <a:latin typeface="Meiryo"/>
                <a:ea typeface="Meiryo"/>
                <a:cs typeface="Meiryo"/>
                <a:sym typeface="Meiryo"/>
              </a:rPr>
              <a:t> </a:t>
            </a:r>
            <a:r>
              <a:rPr lang="ja-JP" sz="1200" b="0" i="0" u="none" strike="noStrike" cap="none" dirty="0">
                <a:solidFill>
                  <a:srgbClr val="538CD5"/>
                </a:solidFill>
                <a:latin typeface="Meiryo"/>
                <a:ea typeface="Meiryo"/>
                <a:cs typeface="Meiryo"/>
                <a:sym typeface="Meiryo"/>
              </a:rPr>
              <a:t>（平日9:00～17:30）</a:t>
            </a:r>
            <a:endParaRPr sz="1200" b="0" i="0" u="none" strike="noStrike" cap="none" dirty="0">
              <a:solidFill>
                <a:srgbClr val="538CD5"/>
              </a:solidFill>
              <a:latin typeface="Meiryo"/>
              <a:ea typeface="Meiryo"/>
              <a:cs typeface="Meiryo"/>
              <a:sym typeface="Meiryo"/>
            </a:endParaRPr>
          </a:p>
        </p:txBody>
      </p:sp>
      <p:sp>
        <p:nvSpPr>
          <p:cNvPr id="758" name="Google Shape;758;p39"/>
          <p:cNvSpPr txBox="1"/>
          <p:nvPr/>
        </p:nvSpPr>
        <p:spPr>
          <a:xfrm>
            <a:off x="3146898" y="6813129"/>
            <a:ext cx="3047965" cy="33470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050"/>
              <a:buFont typeface="Arial"/>
              <a:buNone/>
            </a:pPr>
            <a:r>
              <a:rPr lang="ja-JP" sz="1050" b="0" i="0" u="none" strike="noStrike" cap="none">
                <a:solidFill>
                  <a:schemeClr val="dk2"/>
                </a:solidFill>
                <a:latin typeface="Meiryo"/>
                <a:ea typeface="Meiryo"/>
                <a:cs typeface="Meiryo"/>
                <a:sym typeface="Meiryo"/>
              </a:rPr>
              <a:t>日本経営グループ　日本経営ウィル 税理士法人</a:t>
            </a:r>
            <a:endParaRPr sz="1200" b="0" i="0" u="none" strike="noStrike" cap="none">
              <a:solidFill>
                <a:schemeClr val="dk2"/>
              </a:solidFill>
              <a:latin typeface="Meiryo"/>
              <a:ea typeface="Meiryo"/>
              <a:cs typeface="Meiryo"/>
              <a:sym typeface="Meiryo"/>
            </a:endParaRPr>
          </a:p>
        </p:txBody>
      </p:sp>
      <p:sp>
        <p:nvSpPr>
          <p:cNvPr id="759" name="Google Shape;759;p39"/>
          <p:cNvSpPr/>
          <p:nvPr/>
        </p:nvSpPr>
        <p:spPr>
          <a:xfrm>
            <a:off x="2430339" y="6876256"/>
            <a:ext cx="652598" cy="270183"/>
          </a:xfrm>
          <a:prstGeom prst="roundRect">
            <a:avLst>
              <a:gd name="adj" fmla="val 16667"/>
            </a:avLst>
          </a:prstGeom>
          <a:solidFill>
            <a:schemeClr val="dk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連絡先</a:t>
            </a:r>
            <a:endParaRPr sz="1000" b="0" i="0" u="none" strike="noStrike" cap="none">
              <a:solidFill>
                <a:schemeClr val="lt1"/>
              </a:solidFill>
              <a:latin typeface="Meiryo"/>
              <a:ea typeface="Meiryo"/>
              <a:cs typeface="Meiryo"/>
              <a:sym typeface="Meiryo"/>
            </a:endParaRPr>
          </a:p>
        </p:txBody>
      </p:sp>
      <p:sp>
        <p:nvSpPr>
          <p:cNvPr id="760" name="Google Shape;760;p39"/>
          <p:cNvSpPr txBox="1"/>
          <p:nvPr/>
        </p:nvSpPr>
        <p:spPr>
          <a:xfrm>
            <a:off x="4653136" y="708657"/>
            <a:ext cx="1601274" cy="262943"/>
          </a:xfrm>
          <a:prstGeom prst="rect">
            <a:avLst/>
          </a:prstGeom>
          <a:solidFill>
            <a:srgbClr val="93B3D7"/>
          </a:solidFill>
          <a:ln>
            <a:noFill/>
          </a:ln>
        </p:spPr>
        <p:txBody>
          <a:bodyPr spcFirstLastPara="1" wrap="square" lIns="91425" tIns="72000" rIns="91425" bIns="360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個人資産の保全・承継</a:t>
            </a:r>
            <a:endParaRPr sz="1000" b="0" i="0" u="none" strike="noStrike" cap="none">
              <a:solidFill>
                <a:schemeClr val="lt1"/>
              </a:solidFill>
              <a:latin typeface="Meiryo"/>
              <a:ea typeface="Meiryo"/>
              <a:cs typeface="Meiryo"/>
              <a:sym typeface="Meiryo"/>
            </a:endParaRPr>
          </a:p>
        </p:txBody>
      </p:sp>
    </p:spTree>
  </p:cSld>
  <p:clrMapOvr>
    <a:masterClrMapping/>
  </p:clrMapOvr>
  <p:transition spd="slow">
    <p:push/>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cxnSp>
        <p:nvCxnSpPr>
          <p:cNvPr id="765" name="Google Shape;765;p40"/>
          <p:cNvCxnSpPr/>
          <p:nvPr/>
        </p:nvCxnSpPr>
        <p:spPr>
          <a:xfrm>
            <a:off x="0" y="8891592"/>
            <a:ext cx="6858000" cy="0"/>
          </a:xfrm>
          <a:prstGeom prst="straightConnector1">
            <a:avLst/>
          </a:prstGeom>
          <a:noFill/>
          <a:ln w="25400" cap="flat" cmpd="sng">
            <a:solidFill>
              <a:srgbClr val="366092"/>
            </a:solidFill>
            <a:prstDash val="solid"/>
            <a:round/>
            <a:headEnd type="none" w="sm" len="sm"/>
            <a:tailEnd type="none" w="sm" len="sm"/>
          </a:ln>
        </p:spPr>
      </p:cxnSp>
      <p:cxnSp>
        <p:nvCxnSpPr>
          <p:cNvPr id="766" name="Google Shape;766;p40"/>
          <p:cNvCxnSpPr/>
          <p:nvPr/>
        </p:nvCxnSpPr>
        <p:spPr>
          <a:xfrm>
            <a:off x="0" y="8820472"/>
            <a:ext cx="6858000" cy="0"/>
          </a:xfrm>
          <a:prstGeom prst="straightConnector1">
            <a:avLst/>
          </a:prstGeom>
          <a:noFill/>
          <a:ln w="57150" cap="flat" cmpd="sng">
            <a:solidFill>
              <a:srgbClr val="366092"/>
            </a:solidFill>
            <a:prstDash val="solid"/>
            <a:round/>
            <a:headEnd type="none" w="sm" len="sm"/>
            <a:tailEnd type="none" w="sm" len="sm"/>
          </a:ln>
        </p:spPr>
      </p:cxnSp>
      <p:pic>
        <p:nvPicPr>
          <p:cNvPr id="767" name="Google Shape;767;p40"/>
          <p:cNvPicPr preferRelativeResize="0"/>
          <p:nvPr/>
        </p:nvPicPr>
        <p:blipFill rotWithShape="1">
          <a:blip r:embed="rId3">
            <a:alphaModFix/>
          </a:blip>
          <a:srcRect/>
          <a:stretch/>
        </p:blipFill>
        <p:spPr>
          <a:xfrm>
            <a:off x="1916832" y="6372200"/>
            <a:ext cx="965314" cy="249165"/>
          </a:xfrm>
          <a:prstGeom prst="rect">
            <a:avLst/>
          </a:prstGeom>
          <a:noFill/>
          <a:ln>
            <a:noFill/>
          </a:ln>
        </p:spPr>
      </p:pic>
      <p:sp>
        <p:nvSpPr>
          <p:cNvPr id="768" name="Google Shape;768;p40"/>
          <p:cNvSpPr/>
          <p:nvPr/>
        </p:nvSpPr>
        <p:spPr>
          <a:xfrm>
            <a:off x="1484784" y="7835455"/>
            <a:ext cx="878391" cy="257322"/>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東京事務所</a:t>
            </a:r>
            <a:endParaRPr sz="1000" b="0" i="0" u="none" strike="noStrike" cap="none">
              <a:solidFill>
                <a:schemeClr val="lt1"/>
              </a:solidFill>
              <a:latin typeface="Meiryo"/>
              <a:ea typeface="Meiryo"/>
              <a:cs typeface="Meiryo"/>
              <a:sym typeface="Meiryo"/>
            </a:endParaRPr>
          </a:p>
        </p:txBody>
      </p:sp>
      <p:sp>
        <p:nvSpPr>
          <p:cNvPr id="769" name="Google Shape;769;p40"/>
          <p:cNvSpPr/>
          <p:nvPr/>
        </p:nvSpPr>
        <p:spPr>
          <a:xfrm>
            <a:off x="1484785" y="7255930"/>
            <a:ext cx="878391" cy="257322"/>
          </a:xfrm>
          <a:prstGeom prst="roundRect">
            <a:avLst>
              <a:gd name="adj" fmla="val 16667"/>
            </a:avLst>
          </a:prstGeom>
          <a:solidFill>
            <a:srgbClr val="366092"/>
          </a:solidFill>
          <a:ln>
            <a:noFill/>
          </a:ln>
        </p:spPr>
        <p:txBody>
          <a:bodyPr spcFirstLastPara="1" wrap="square" lIns="91425" tIns="72000" rIns="91425"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chemeClr val="lt1"/>
                </a:solidFill>
                <a:latin typeface="Meiryo"/>
                <a:ea typeface="Meiryo"/>
                <a:cs typeface="Meiryo"/>
                <a:sym typeface="Meiryo"/>
              </a:rPr>
              <a:t>大阪本社</a:t>
            </a:r>
            <a:endParaRPr sz="1000" b="0" i="0" u="none" strike="noStrike" cap="none">
              <a:solidFill>
                <a:schemeClr val="lt1"/>
              </a:solidFill>
              <a:latin typeface="Meiryo"/>
              <a:ea typeface="Meiryo"/>
              <a:cs typeface="Meiryo"/>
              <a:sym typeface="Meiryo"/>
            </a:endParaRPr>
          </a:p>
        </p:txBody>
      </p:sp>
      <p:sp>
        <p:nvSpPr>
          <p:cNvPr id="770" name="Google Shape;770;p40"/>
          <p:cNvSpPr txBox="1"/>
          <p:nvPr/>
        </p:nvSpPr>
        <p:spPr>
          <a:xfrm>
            <a:off x="2354764" y="7190698"/>
            <a:ext cx="2989693" cy="5539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〒561-8510</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大阪府豊中市寺内2-13-3　日本経営ビル</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TEL:06-6868-1351 (代)</a:t>
            </a:r>
            <a:endParaRPr sz="1000" b="0" i="0" u="none" strike="noStrike" cap="none">
              <a:solidFill>
                <a:schemeClr val="dk1"/>
              </a:solidFill>
              <a:latin typeface="Meiryo"/>
              <a:ea typeface="Meiryo"/>
              <a:cs typeface="Meiryo"/>
              <a:sym typeface="Meiryo"/>
            </a:endParaRPr>
          </a:p>
        </p:txBody>
      </p:sp>
      <p:sp>
        <p:nvSpPr>
          <p:cNvPr id="771" name="Google Shape;771;p40"/>
          <p:cNvSpPr txBox="1"/>
          <p:nvPr/>
        </p:nvSpPr>
        <p:spPr>
          <a:xfrm>
            <a:off x="2354764" y="7774606"/>
            <a:ext cx="3710234"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〒140-0002</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東京都品川区東品川2-2-20天王洲オーシャンスクエア22F</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TEL : 03-5781-0760（代）</a:t>
            </a:r>
            <a:endParaRPr sz="1000" b="0" i="0" u="none" strike="noStrike" cap="none">
              <a:solidFill>
                <a:schemeClr val="dk1"/>
              </a:solidFill>
              <a:latin typeface="Meiryo"/>
              <a:ea typeface="Meiryo"/>
              <a:cs typeface="Meiryo"/>
              <a:sym typeface="Meiryo"/>
            </a:endParaRPr>
          </a:p>
        </p:txBody>
      </p:sp>
      <p:sp>
        <p:nvSpPr>
          <p:cNvPr id="772" name="Google Shape;772;p40"/>
          <p:cNvSpPr txBox="1"/>
          <p:nvPr/>
        </p:nvSpPr>
        <p:spPr>
          <a:xfrm>
            <a:off x="1293691" y="8330980"/>
            <a:ext cx="5087637"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http://nkgr.co.jp/ta/(もしくは「日本経営ウィル税理士法人」と検索ください)</a:t>
            </a:r>
            <a:endParaRPr sz="1000" b="0" i="0" u="none" strike="noStrike" cap="none">
              <a:solidFill>
                <a:schemeClr val="dk1"/>
              </a:solidFill>
              <a:latin typeface="Meiryo"/>
              <a:ea typeface="Meiryo"/>
              <a:cs typeface="Meiryo"/>
              <a:sym typeface="Meiryo"/>
            </a:endParaRPr>
          </a:p>
        </p:txBody>
      </p:sp>
      <p:sp>
        <p:nvSpPr>
          <p:cNvPr id="773" name="Google Shape;773;p40"/>
          <p:cNvSpPr/>
          <p:nvPr/>
        </p:nvSpPr>
        <p:spPr>
          <a:xfrm>
            <a:off x="387340" y="453818"/>
            <a:ext cx="5752095" cy="5409565"/>
          </a:xfrm>
          <a:prstGeom prst="rect">
            <a:avLst/>
          </a:prstGeom>
          <a:solidFill>
            <a:srgbClr val="DAE5F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74" name="Google Shape;774;p40"/>
          <p:cNvSpPr txBox="1"/>
          <p:nvPr/>
        </p:nvSpPr>
        <p:spPr>
          <a:xfrm>
            <a:off x="507072" y="544840"/>
            <a:ext cx="5519395" cy="289991"/>
          </a:xfrm>
          <a:prstGeom prst="rect">
            <a:avLst/>
          </a:prstGeom>
          <a:noFill/>
          <a:ln>
            <a:noFill/>
          </a:ln>
        </p:spPr>
        <p:txBody>
          <a:bodyPr spcFirstLastPara="1" wrap="square" lIns="0" tIns="52150" rIns="0" bIns="5215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ja-JP" sz="1200" b="1" i="0" u="none" strike="noStrike" cap="none">
                <a:solidFill>
                  <a:srgbClr val="366092"/>
                </a:solidFill>
                <a:latin typeface="Meiryo"/>
                <a:ea typeface="Meiryo"/>
                <a:cs typeface="Meiryo"/>
                <a:sym typeface="Meiryo"/>
              </a:rPr>
              <a:t>日本経営グループ 概要</a:t>
            </a:r>
            <a:endParaRPr sz="1200" b="1" i="0" u="none" strike="noStrike" cap="none">
              <a:solidFill>
                <a:srgbClr val="FF0000"/>
              </a:solidFill>
              <a:latin typeface="Meiryo"/>
              <a:ea typeface="Meiryo"/>
              <a:cs typeface="Meiryo"/>
              <a:sym typeface="Meiryo"/>
            </a:endParaRPr>
          </a:p>
        </p:txBody>
      </p:sp>
      <p:sp>
        <p:nvSpPr>
          <p:cNvPr id="775" name="Google Shape;775;p40"/>
          <p:cNvSpPr/>
          <p:nvPr/>
        </p:nvSpPr>
        <p:spPr>
          <a:xfrm>
            <a:off x="465548" y="910984"/>
            <a:ext cx="5599450" cy="4154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ja-JP" sz="1050" b="0" i="0" u="none" strike="noStrike" cap="none">
                <a:solidFill>
                  <a:srgbClr val="333333"/>
                </a:solidFill>
                <a:latin typeface="Meiryo"/>
                <a:ea typeface="Meiryo"/>
                <a:cs typeface="Meiryo"/>
                <a:sym typeface="Meiryo"/>
              </a:rPr>
              <a:t>日本経営グループは各分野のプロフェッショナルファームの総称であり、主なメンバーファームはそれぞれ次の業務を展開しています。</a:t>
            </a:r>
            <a:endParaRPr sz="1050" b="0" i="0" u="none" strike="noStrike" cap="none">
              <a:solidFill>
                <a:schemeClr val="dk1"/>
              </a:solidFill>
              <a:latin typeface="Meiryo"/>
              <a:ea typeface="Meiryo"/>
              <a:cs typeface="Meiryo"/>
              <a:sym typeface="Meiryo"/>
            </a:endParaRPr>
          </a:p>
        </p:txBody>
      </p:sp>
      <p:sp>
        <p:nvSpPr>
          <p:cNvPr id="776" name="Google Shape;776;p40"/>
          <p:cNvSpPr txBox="1"/>
          <p:nvPr/>
        </p:nvSpPr>
        <p:spPr>
          <a:xfrm>
            <a:off x="465548" y="1595279"/>
            <a:ext cx="5459748" cy="1538883"/>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000"/>
              <a:buFont typeface="Arial"/>
              <a:buNone/>
            </a:pPr>
            <a:r>
              <a:rPr lang="ja-JP" sz="1000" b="0" i="0" u="none" strike="noStrike" cap="none">
                <a:solidFill>
                  <a:srgbClr val="595959"/>
                </a:solidFill>
                <a:latin typeface="Meiryo"/>
                <a:ea typeface="Meiryo"/>
                <a:cs typeface="Meiryo"/>
                <a:sym typeface="Meiryo"/>
              </a:rPr>
              <a:t>経営戦略、組織・人事戦略、財務戦略・業績管理、プロセス・品質改善、行政・業界情報、Ｍ＆Ａ・事業承継・事業再生、教育研修、リスク・マネジメント、資産保全・運用、電子カルテ・医療関連サービスの選定、マーケティング・プロモーション、病院情報システム・グループウェア　ほか</a:t>
            </a:r>
            <a:endParaRPr sz="1000" b="0" i="0" u="none" strike="noStrike" cap="none">
              <a:solidFill>
                <a:srgbClr val="595959"/>
              </a:solidFill>
              <a:latin typeface="Meiryo"/>
              <a:ea typeface="Meiryo"/>
              <a:cs typeface="Meiryo"/>
              <a:sym typeface="Meiryo"/>
            </a:endParaRPr>
          </a:p>
          <a:p>
            <a:pPr marL="0" marR="0" lvl="0" indent="0" algn="l" rtl="0">
              <a:lnSpc>
                <a:spcPct val="12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0"/>
              </a:spcBef>
              <a:spcAft>
                <a:spcPts val="0"/>
              </a:spcAft>
              <a:buClr>
                <a:srgbClr val="000000"/>
              </a:buClr>
              <a:buSzPts val="1000"/>
              <a:buFont typeface="Arial"/>
              <a:buNone/>
            </a:pPr>
            <a:r>
              <a:rPr lang="ja-JP" sz="1000" b="1" i="0" u="none" strike="noStrike" cap="none">
                <a:solidFill>
                  <a:srgbClr val="0070C0"/>
                </a:solidFill>
                <a:latin typeface="Meiryo"/>
                <a:ea typeface="Meiryo"/>
                <a:cs typeface="Meiryo"/>
                <a:sym typeface="Meiryo"/>
              </a:rPr>
              <a:t>株式会社 日本経営		  NKGRコンサルティング 株式会社</a:t>
            </a:r>
            <a:endParaRPr sz="1000" b="1" i="0" u="none" strike="noStrike" cap="none">
              <a:solidFill>
                <a:srgbClr val="0070C0"/>
              </a:solidFill>
              <a:latin typeface="Meiryo"/>
              <a:ea typeface="Meiryo"/>
              <a:cs typeface="Meiryo"/>
              <a:sym typeface="Meiryo"/>
            </a:endParaRPr>
          </a:p>
          <a:p>
            <a:pPr marL="0" marR="0" lvl="0" indent="0" algn="l" rtl="0">
              <a:lnSpc>
                <a:spcPct val="120000"/>
              </a:lnSpc>
              <a:spcBef>
                <a:spcPts val="0"/>
              </a:spcBef>
              <a:spcAft>
                <a:spcPts val="0"/>
              </a:spcAft>
              <a:buClr>
                <a:srgbClr val="000000"/>
              </a:buClr>
              <a:buSzPts val="1000"/>
              <a:buFont typeface="Arial"/>
              <a:buNone/>
            </a:pPr>
            <a:r>
              <a:rPr lang="ja-JP" sz="1000" b="1" i="0" u="none" strike="noStrike" cap="none">
                <a:solidFill>
                  <a:srgbClr val="0070C0"/>
                </a:solidFill>
                <a:latin typeface="Meiryo"/>
                <a:ea typeface="Meiryo"/>
                <a:cs typeface="Meiryo"/>
                <a:sym typeface="Meiryo"/>
              </a:rPr>
              <a:t>株式会社 日本経営リスクマネジメント               メディキャスト 株式会社</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Calibri"/>
              <a:ea typeface="Calibri"/>
              <a:cs typeface="Calibri"/>
              <a:sym typeface="Calibri"/>
            </a:endParaRPr>
          </a:p>
        </p:txBody>
      </p:sp>
      <p:sp>
        <p:nvSpPr>
          <p:cNvPr id="777" name="Google Shape;777;p40"/>
          <p:cNvSpPr txBox="1"/>
          <p:nvPr/>
        </p:nvSpPr>
        <p:spPr>
          <a:xfrm>
            <a:off x="465548" y="3467487"/>
            <a:ext cx="5455344" cy="1938992"/>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000"/>
              <a:buFont typeface="Arial"/>
              <a:buNone/>
            </a:pPr>
            <a:r>
              <a:rPr lang="ja-JP" sz="1000" b="1" i="0" u="none" strike="noStrike" cap="none">
                <a:solidFill>
                  <a:srgbClr val="0070C0"/>
                </a:solidFill>
                <a:latin typeface="Meiryo"/>
                <a:ea typeface="Meiryo"/>
                <a:cs typeface="Meiryo"/>
                <a:sym typeface="Meiryo"/>
              </a:rPr>
              <a:t>日本経営ウィル 税理士法人</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0"/>
              </a:spcBef>
              <a:spcAft>
                <a:spcPts val="0"/>
              </a:spcAft>
              <a:buClr>
                <a:srgbClr val="000000"/>
              </a:buClr>
              <a:buSzPts val="1000"/>
              <a:buFont typeface="Arial"/>
              <a:buNone/>
            </a:pPr>
            <a:r>
              <a:rPr lang="ja-JP" sz="1000" b="0" i="0" u="none" strike="noStrike" cap="none">
                <a:solidFill>
                  <a:srgbClr val="595959"/>
                </a:solidFill>
                <a:latin typeface="Meiryo"/>
                <a:ea typeface="Meiryo"/>
                <a:cs typeface="Meiryo"/>
                <a:sym typeface="Meiryo"/>
              </a:rPr>
              <a:t>前 税理士法人近畿合同会計事務所。税務顧問、会計顧問、税務申告業務（所得税・法人税・消費税・相続税）、相続対策・事業承継対策、医業会計、社会福祉法人会計、公益法人会計、　</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0"/>
              </a:spcBef>
              <a:spcAft>
                <a:spcPts val="0"/>
              </a:spcAft>
              <a:buClr>
                <a:srgbClr val="000000"/>
              </a:buClr>
              <a:buSzPts val="1000"/>
              <a:buFont typeface="Arial"/>
              <a:buNone/>
            </a:pPr>
            <a:r>
              <a:rPr lang="ja-JP" sz="1000" b="0" i="0" u="none" strike="noStrike" cap="none">
                <a:solidFill>
                  <a:srgbClr val="595959"/>
                </a:solidFill>
                <a:latin typeface="Meiryo"/>
                <a:ea typeface="Meiryo"/>
                <a:cs typeface="Meiryo"/>
                <a:sym typeface="Meiryo"/>
              </a:rPr>
              <a:t>組織再編税務・連結納税、国際税務、事業承継、事業再生、M&amp;A、IPO（株式公開）、信託など。</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0"/>
              </a:spcBef>
              <a:spcAft>
                <a:spcPts val="0"/>
              </a:spcAft>
              <a:buClr>
                <a:srgbClr val="000000"/>
              </a:buClr>
              <a:buSzPts val="500"/>
              <a:buFont typeface="Arial"/>
              <a:buNone/>
            </a:pPr>
            <a:endParaRPr sz="500" b="0" i="0" u="none" strike="noStrike" cap="none">
              <a:solidFill>
                <a:schemeClr val="dk1"/>
              </a:solidFill>
              <a:latin typeface="Meiryo"/>
              <a:ea typeface="Meiryo"/>
              <a:cs typeface="Meiryo"/>
              <a:sym typeface="Meiryo"/>
            </a:endParaRPr>
          </a:p>
          <a:p>
            <a:pPr marL="0" marR="0" lvl="0" indent="0" algn="l" rtl="0">
              <a:lnSpc>
                <a:spcPct val="120000"/>
              </a:lnSpc>
              <a:spcBef>
                <a:spcPts val="0"/>
              </a:spcBef>
              <a:spcAft>
                <a:spcPts val="0"/>
              </a:spcAft>
              <a:buClr>
                <a:srgbClr val="000000"/>
              </a:buClr>
              <a:buSzPts val="1000"/>
              <a:buFont typeface="Arial"/>
              <a:buNone/>
            </a:pPr>
            <a:r>
              <a:rPr lang="ja-JP" sz="1000" b="1" i="0" u="none" strike="noStrike" cap="none">
                <a:solidFill>
                  <a:srgbClr val="0070C0"/>
                </a:solidFill>
                <a:latin typeface="Meiryo"/>
                <a:ea typeface="Meiryo"/>
                <a:cs typeface="Meiryo"/>
                <a:sym typeface="Meiryo"/>
              </a:rPr>
              <a:t>社会保険労務士法人 日本経営</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0"/>
              </a:spcBef>
              <a:spcAft>
                <a:spcPts val="0"/>
              </a:spcAft>
              <a:buClr>
                <a:srgbClr val="000000"/>
              </a:buClr>
              <a:buSzPts val="1000"/>
              <a:buFont typeface="Arial"/>
              <a:buNone/>
            </a:pPr>
            <a:r>
              <a:rPr lang="ja-JP" sz="1000" b="0" i="0" u="none" strike="noStrike" cap="none">
                <a:solidFill>
                  <a:srgbClr val="595959"/>
                </a:solidFill>
                <a:latin typeface="Meiryo"/>
                <a:ea typeface="Meiryo"/>
                <a:cs typeface="Meiryo"/>
                <a:sym typeface="Meiryo"/>
              </a:rPr>
              <a:t>労務顧問、労務戦略の立案推進、社会保険・労働保険に関する諸手続・相談、年金相談など。</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0"/>
              </a:spcBef>
              <a:spcAft>
                <a:spcPts val="0"/>
              </a:spcAft>
              <a:buClr>
                <a:srgbClr val="000000"/>
              </a:buClr>
              <a:buSzPts val="500"/>
              <a:buFont typeface="Arial"/>
              <a:buNone/>
            </a:pPr>
            <a:endParaRPr sz="500" b="0" i="0" u="none" strike="noStrike" cap="none">
              <a:solidFill>
                <a:schemeClr val="dk1"/>
              </a:solidFill>
              <a:latin typeface="Meiryo"/>
              <a:ea typeface="Meiryo"/>
              <a:cs typeface="Meiryo"/>
              <a:sym typeface="Meiryo"/>
            </a:endParaRPr>
          </a:p>
          <a:p>
            <a:pPr marL="0" marR="0" lvl="0" indent="0" algn="l" rtl="0">
              <a:lnSpc>
                <a:spcPct val="120000"/>
              </a:lnSpc>
              <a:spcBef>
                <a:spcPts val="0"/>
              </a:spcBef>
              <a:spcAft>
                <a:spcPts val="0"/>
              </a:spcAft>
              <a:buClr>
                <a:srgbClr val="000000"/>
              </a:buClr>
              <a:buSzPts val="1000"/>
              <a:buFont typeface="Arial"/>
              <a:buNone/>
            </a:pPr>
            <a:r>
              <a:rPr lang="ja-JP" sz="1000" b="1" i="0" u="none" strike="noStrike" cap="none">
                <a:solidFill>
                  <a:srgbClr val="0070C0"/>
                </a:solidFill>
                <a:latin typeface="Meiryo"/>
                <a:ea typeface="Meiryo"/>
                <a:cs typeface="Meiryo"/>
                <a:sym typeface="Meiryo"/>
              </a:rPr>
              <a:t>行政書士法人 日本経営</a:t>
            </a:r>
            <a:endParaRPr sz="1000" b="1" i="0" u="none" strike="noStrike" cap="none">
              <a:solidFill>
                <a:srgbClr val="0070C0"/>
              </a:solidFill>
              <a:latin typeface="Meiryo"/>
              <a:ea typeface="Meiryo"/>
              <a:cs typeface="Meiryo"/>
              <a:sym typeface="Meiryo"/>
            </a:endParaRPr>
          </a:p>
          <a:p>
            <a:pPr marL="0" marR="0" lvl="0" indent="0" algn="l" rtl="0">
              <a:lnSpc>
                <a:spcPct val="120000"/>
              </a:lnSpc>
              <a:spcBef>
                <a:spcPts val="0"/>
              </a:spcBef>
              <a:spcAft>
                <a:spcPts val="0"/>
              </a:spcAft>
              <a:buClr>
                <a:srgbClr val="000000"/>
              </a:buClr>
              <a:buSzPts val="1000"/>
              <a:buFont typeface="Arial"/>
              <a:buNone/>
            </a:pPr>
            <a:r>
              <a:rPr lang="ja-JP" sz="1000" b="0" i="0" u="none" strike="noStrike" cap="none">
                <a:solidFill>
                  <a:srgbClr val="595959"/>
                </a:solidFill>
                <a:latin typeface="Meiryo"/>
                <a:ea typeface="Meiryo"/>
                <a:cs typeface="Meiryo"/>
                <a:sym typeface="Meiryo"/>
              </a:rPr>
              <a:t>遺言書作成、遺言執行、相続手続・相続支援など。</a:t>
            </a:r>
            <a:endParaRPr sz="1000" b="0" i="0" u="none" strike="noStrike" cap="none">
              <a:solidFill>
                <a:srgbClr val="595959"/>
              </a:solidFill>
              <a:latin typeface="Calibri"/>
              <a:ea typeface="Calibri"/>
              <a:cs typeface="Calibri"/>
              <a:sym typeface="Calibri"/>
            </a:endParaRPr>
          </a:p>
        </p:txBody>
      </p:sp>
      <p:sp>
        <p:nvSpPr>
          <p:cNvPr id="778" name="Google Shape;778;p40"/>
          <p:cNvSpPr/>
          <p:nvPr/>
        </p:nvSpPr>
        <p:spPr>
          <a:xfrm>
            <a:off x="454713" y="1379255"/>
            <a:ext cx="1431615" cy="220667"/>
          </a:xfrm>
          <a:prstGeom prst="rect">
            <a:avLst/>
          </a:prstGeom>
          <a:solidFill>
            <a:schemeClr val="lt1"/>
          </a:solidFill>
          <a:ln w="127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1" i="0" u="none" strike="noStrike" cap="none">
                <a:solidFill>
                  <a:srgbClr val="595959"/>
                </a:solidFill>
                <a:latin typeface="Meiryo"/>
                <a:ea typeface="Meiryo"/>
                <a:cs typeface="Meiryo"/>
                <a:sym typeface="Meiryo"/>
              </a:rPr>
              <a:t>コンサルティング業務</a:t>
            </a:r>
            <a:endParaRPr sz="900" b="1" i="0" u="none" strike="noStrike" cap="none">
              <a:solidFill>
                <a:srgbClr val="595959"/>
              </a:solidFill>
              <a:latin typeface="Meiryo"/>
              <a:ea typeface="Meiryo"/>
              <a:cs typeface="Meiryo"/>
              <a:sym typeface="Meiryo"/>
            </a:endParaRPr>
          </a:p>
        </p:txBody>
      </p:sp>
      <p:sp>
        <p:nvSpPr>
          <p:cNvPr id="779" name="Google Shape;779;p40"/>
          <p:cNvSpPr/>
          <p:nvPr/>
        </p:nvSpPr>
        <p:spPr>
          <a:xfrm>
            <a:off x="479006" y="3239688"/>
            <a:ext cx="1431615" cy="220667"/>
          </a:xfrm>
          <a:prstGeom prst="rect">
            <a:avLst/>
          </a:prstGeom>
          <a:solidFill>
            <a:schemeClr val="lt1"/>
          </a:solidFill>
          <a:ln w="127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JP" sz="900" b="1" i="0" u="none" strike="noStrike" cap="none">
                <a:solidFill>
                  <a:srgbClr val="595959"/>
                </a:solidFill>
                <a:latin typeface="Meiryo"/>
                <a:ea typeface="Meiryo"/>
                <a:cs typeface="Meiryo"/>
                <a:sym typeface="Meiryo"/>
              </a:rPr>
              <a:t>コンプライアンス業務</a:t>
            </a:r>
            <a:endParaRPr sz="900" b="1" i="0" u="none" strike="noStrike" cap="none">
              <a:solidFill>
                <a:srgbClr val="595959"/>
              </a:solidFill>
              <a:latin typeface="Meiryo"/>
              <a:ea typeface="Meiryo"/>
              <a:cs typeface="Meiryo"/>
              <a:sym typeface="Meiryo"/>
            </a:endParaRPr>
          </a:p>
        </p:txBody>
      </p:sp>
      <p:pic>
        <p:nvPicPr>
          <p:cNvPr id="780" name="Google Shape;780;p40"/>
          <p:cNvPicPr preferRelativeResize="0"/>
          <p:nvPr/>
        </p:nvPicPr>
        <p:blipFill rotWithShape="1">
          <a:blip r:embed="rId4">
            <a:alphaModFix/>
          </a:blip>
          <a:srcRect/>
          <a:stretch/>
        </p:blipFill>
        <p:spPr>
          <a:xfrm>
            <a:off x="1521158" y="6703439"/>
            <a:ext cx="3131683" cy="480258"/>
          </a:xfrm>
          <a:prstGeom prst="rect">
            <a:avLst/>
          </a:prstGeom>
          <a:noFill/>
          <a:ln>
            <a:noFill/>
          </a:ln>
        </p:spPr>
      </p:pic>
      <p:sp>
        <p:nvSpPr>
          <p:cNvPr id="781" name="Google Shape;781;p40"/>
          <p:cNvSpPr/>
          <p:nvPr/>
        </p:nvSpPr>
        <p:spPr>
          <a:xfrm>
            <a:off x="1518484" y="6680186"/>
            <a:ext cx="705710" cy="526764"/>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プレースホルダー 9"/>
          <p:cNvSpPr txBox="1">
            <a:spLocks/>
          </p:cNvSpPr>
          <p:nvPr/>
        </p:nvSpPr>
        <p:spPr bwMode="auto">
          <a:xfrm>
            <a:off x="534831" y="750160"/>
            <a:ext cx="5704656" cy="338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30000"/>
              </a:lnSpc>
              <a:spcBef>
                <a:spcPts val="0"/>
              </a:spcBef>
              <a:spcAft>
                <a:spcPct val="0"/>
              </a:spcAft>
              <a:buClrTx/>
              <a:buSzTx/>
              <a:buFont typeface="Arial" panose="020B0604020202020204" pitchFamily="34" charset="0"/>
              <a:buNone/>
              <a:tabLst/>
              <a:defRPr kumimoji="1" sz="1600">
                <a:solidFill>
                  <a:schemeClr val="tx1"/>
                </a:solidFill>
                <a:latin typeface="+mn-ea"/>
                <a:ea typeface="+mn-ea"/>
                <a:cs typeface="+mn-cs"/>
              </a:defRPr>
            </a:lvl1pPr>
            <a:lvl2pPr marL="457200" indent="0" algn="l" rtl="0" fontAlgn="base">
              <a:lnSpc>
                <a:spcPct val="130000"/>
              </a:lnSpc>
              <a:spcBef>
                <a:spcPts val="0"/>
              </a:spcBef>
              <a:spcAft>
                <a:spcPct val="0"/>
              </a:spcAft>
              <a:buFont typeface="Arial" charset="0"/>
              <a:buNone/>
              <a:defRPr kumimoji="1" sz="1600">
                <a:solidFill>
                  <a:schemeClr val="tx1"/>
                </a:solidFill>
                <a:latin typeface="+mn-ea"/>
                <a:ea typeface="+mn-ea"/>
                <a:cs typeface="+mn-cs"/>
              </a:defRPr>
            </a:lvl2pPr>
            <a:lvl3pPr marL="11430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3pPr>
            <a:lvl4pPr marL="16002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4pPr>
            <a:lvl5pPr marL="20574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5pPr>
            <a:lvl6pPr marL="25146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6pPr>
            <a:lvl7pPr marL="29718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7pPr>
            <a:lvl8pPr marL="34290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8pPr>
            <a:lvl9pPr marL="38862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9pPr>
          </a:lstStyle>
          <a:p>
            <a:pPr marL="71438" lvl="0" indent="-71438">
              <a:lnSpc>
                <a:spcPct val="120000"/>
              </a:lnSpc>
              <a:spcBef>
                <a:spcPts val="300"/>
              </a:spcBef>
              <a:defRPr/>
            </a:pPr>
            <a:r>
              <a:rPr lang="ja-JP" altLang="en-US" sz="1050" b="1" kern="0" dirty="0" smtClean="0">
                <a:solidFill>
                  <a:schemeClr val="tx1">
                    <a:lumMod val="50000"/>
                    <a:lumOff val="50000"/>
                  </a:schemeClr>
                </a:solidFill>
                <a:latin typeface="メイリオ"/>
                <a:ea typeface="メイリオ"/>
                <a:cs typeface="メイリオ"/>
              </a:rPr>
              <a:t>分院の運営をサポートします。</a:t>
            </a:r>
            <a:endParaRPr lang="en-US" altLang="ja-JP" sz="1050" b="1" kern="0" dirty="0" smtClean="0">
              <a:solidFill>
                <a:schemeClr val="tx1">
                  <a:lumMod val="50000"/>
                  <a:lumOff val="50000"/>
                </a:schemeClr>
              </a:solidFill>
              <a:latin typeface="メイリオ"/>
              <a:ea typeface="メイリオ"/>
              <a:cs typeface="メイリオ"/>
            </a:endParaRPr>
          </a:p>
          <a:p>
            <a:pPr marL="71438" indent="-71438">
              <a:lnSpc>
                <a:spcPct val="120000"/>
              </a:lnSpc>
              <a:spcBef>
                <a:spcPts val="300"/>
              </a:spcBef>
              <a:defRPr/>
            </a:pPr>
            <a:endParaRPr lang="en-US" altLang="ja-JP" sz="1050" b="1" kern="0" dirty="0">
              <a:solidFill>
                <a:schemeClr val="tx1">
                  <a:lumMod val="50000"/>
                  <a:lumOff val="50000"/>
                </a:schemeClr>
              </a:solidFill>
              <a:latin typeface="メイリオ"/>
              <a:ea typeface="メイリオ"/>
              <a:cs typeface="メイリオ"/>
            </a:endParaRPr>
          </a:p>
          <a:p>
            <a:pPr marL="71438" indent="-71438">
              <a:lnSpc>
                <a:spcPct val="120000"/>
              </a:lnSpc>
              <a:spcBef>
                <a:spcPts val="300"/>
              </a:spcBef>
              <a:defRPr/>
            </a:pPr>
            <a:endParaRPr lang="en-US" altLang="ja-JP" sz="1050" b="1" kern="0" dirty="0" smtClean="0">
              <a:solidFill>
                <a:schemeClr val="tx1">
                  <a:lumMod val="50000"/>
                  <a:lumOff val="50000"/>
                </a:schemeClr>
              </a:solidFill>
              <a:latin typeface="メイリオ"/>
              <a:ea typeface="メイリオ"/>
              <a:cs typeface="メイリオ"/>
            </a:endParaRPr>
          </a:p>
          <a:p>
            <a:pPr marL="71438" indent="-71438">
              <a:lnSpc>
                <a:spcPct val="120000"/>
              </a:lnSpc>
              <a:spcBef>
                <a:spcPts val="300"/>
              </a:spcBef>
              <a:defRPr/>
            </a:pPr>
            <a:endParaRPr lang="en-US" altLang="ja-JP" sz="1050" b="1" kern="0" dirty="0">
              <a:solidFill>
                <a:schemeClr val="tx1">
                  <a:lumMod val="50000"/>
                  <a:lumOff val="50000"/>
                </a:schemeClr>
              </a:solidFill>
              <a:latin typeface="メイリオ"/>
              <a:ea typeface="メイリオ"/>
              <a:cs typeface="メイリオ"/>
            </a:endParaRPr>
          </a:p>
          <a:p>
            <a:pPr marL="71438" lvl="0" indent="-71438">
              <a:lnSpc>
                <a:spcPct val="120000"/>
              </a:lnSpc>
              <a:spcBef>
                <a:spcPts val="300"/>
              </a:spcBef>
              <a:defRPr/>
            </a:pPr>
            <a:endParaRPr lang="en-US" altLang="ja-JP" sz="1200" b="1" kern="0" dirty="0" smtClean="0">
              <a:solidFill>
                <a:schemeClr val="tx1">
                  <a:lumMod val="50000"/>
                  <a:lumOff val="50000"/>
                </a:schemeClr>
              </a:solidFill>
              <a:latin typeface="メイリオ"/>
              <a:ea typeface="メイリオ"/>
              <a:cs typeface="メイリオ"/>
            </a:endParaRPr>
          </a:p>
          <a:p>
            <a:pPr marL="71438" lvl="0" indent="-71438">
              <a:lnSpc>
                <a:spcPct val="120000"/>
              </a:lnSpc>
              <a:spcBef>
                <a:spcPts val="300"/>
              </a:spcBef>
              <a:defRPr/>
            </a:pPr>
            <a:endParaRPr lang="en-US" altLang="ja-JP" sz="1200" b="1" kern="0" dirty="0">
              <a:solidFill>
                <a:schemeClr val="tx1">
                  <a:lumMod val="50000"/>
                  <a:lumOff val="50000"/>
                </a:schemeClr>
              </a:solidFill>
              <a:latin typeface="メイリオ"/>
              <a:ea typeface="メイリオ"/>
              <a:cs typeface="メイリオ"/>
            </a:endParaRPr>
          </a:p>
          <a:p>
            <a:pPr marL="71438" lvl="0" indent="-71438">
              <a:lnSpc>
                <a:spcPct val="120000"/>
              </a:lnSpc>
              <a:spcBef>
                <a:spcPts val="300"/>
              </a:spcBef>
              <a:defRPr/>
            </a:pPr>
            <a:endParaRPr lang="en-US" altLang="ja-JP" sz="1200" b="1" kern="0" dirty="0" smtClean="0">
              <a:solidFill>
                <a:schemeClr val="tx1">
                  <a:lumMod val="50000"/>
                  <a:lumOff val="50000"/>
                </a:schemeClr>
              </a:solidFill>
              <a:latin typeface="メイリオ"/>
              <a:ea typeface="メイリオ"/>
              <a:cs typeface="メイリオ"/>
            </a:endParaRPr>
          </a:p>
          <a:p>
            <a:pPr marL="71438" lvl="0" indent="-71438">
              <a:lnSpc>
                <a:spcPct val="120000"/>
              </a:lnSpc>
              <a:spcBef>
                <a:spcPts val="300"/>
              </a:spcBef>
              <a:defRPr/>
            </a:pPr>
            <a:endParaRPr lang="en-US" altLang="ja-JP" sz="1200" b="1" kern="0" dirty="0" smtClean="0">
              <a:solidFill>
                <a:schemeClr val="tx1">
                  <a:lumMod val="50000"/>
                  <a:lumOff val="50000"/>
                </a:schemeClr>
              </a:solidFill>
              <a:latin typeface="メイリオ"/>
              <a:ea typeface="メイリオ"/>
              <a:cs typeface="メイリオ"/>
            </a:endParaRPr>
          </a:p>
          <a:p>
            <a:pPr marL="71438" lvl="0" indent="-71438">
              <a:lnSpc>
                <a:spcPct val="120000"/>
              </a:lnSpc>
              <a:spcBef>
                <a:spcPts val="300"/>
              </a:spcBef>
              <a:defRPr/>
            </a:pPr>
            <a:endParaRPr lang="en-US" altLang="ja-JP" sz="1200" b="1" kern="0" dirty="0" smtClean="0">
              <a:solidFill>
                <a:schemeClr val="tx1">
                  <a:lumMod val="50000"/>
                  <a:lumOff val="50000"/>
                </a:schemeClr>
              </a:solidFill>
              <a:latin typeface="メイリオ"/>
              <a:ea typeface="メイリオ"/>
              <a:cs typeface="メイリオ"/>
            </a:endParaRPr>
          </a:p>
          <a:p>
            <a:pPr marL="72000" marR="0" lvl="0" indent="0" algn="l" defTabSz="914400" rtl="0" eaLnBrk="1" fontAlgn="base" latinLnBrk="0" hangingPunct="1">
              <a:lnSpc>
                <a:spcPct val="120000"/>
              </a:lnSpc>
              <a:spcBef>
                <a:spcPts val="300"/>
              </a:spcBef>
              <a:spcAft>
                <a:spcPct val="0"/>
              </a:spcAft>
              <a:buClrTx/>
              <a:buSzTx/>
              <a:buFont typeface="Arial" panose="020B0604020202020204" pitchFamily="34" charset="0"/>
              <a:buNone/>
              <a:tabLst/>
              <a:defRPr/>
            </a:pPr>
            <a:endParaRPr kumimoji="1" lang="en-US" altLang="ja-JP" sz="1050" b="1" i="0" u="none" strike="noStrike" kern="0" cap="none" spc="0" normalizeH="0" baseline="0" noProof="0" dirty="0" smtClean="0">
              <a:ln>
                <a:noFill/>
              </a:ln>
              <a:solidFill>
                <a:schemeClr val="tx1">
                  <a:lumMod val="50000"/>
                  <a:lumOff val="50000"/>
                </a:schemeClr>
              </a:solidFill>
              <a:effectLst/>
              <a:uLnTx/>
              <a:uFillTx/>
              <a:latin typeface="メイリオ"/>
              <a:ea typeface="メイリオ"/>
              <a:cs typeface="メイリオ"/>
            </a:endParaRPr>
          </a:p>
          <a:p>
            <a:pPr marL="72000" marR="0" lvl="0" indent="0" algn="l" defTabSz="914400" rtl="0" eaLnBrk="1" fontAlgn="base" latinLnBrk="0" hangingPunct="1">
              <a:lnSpc>
                <a:spcPct val="120000"/>
              </a:lnSpc>
              <a:spcBef>
                <a:spcPts val="300"/>
              </a:spcBef>
              <a:spcAft>
                <a:spcPct val="0"/>
              </a:spcAft>
              <a:buClrTx/>
              <a:buSzTx/>
              <a:buFont typeface="Arial" panose="020B0604020202020204" pitchFamily="34" charset="0"/>
              <a:buNone/>
              <a:tabLst/>
              <a:defRPr/>
            </a:pPr>
            <a:endParaRPr kumimoji="1" lang="en-US" altLang="ja-JP" sz="1050" b="1" i="0" u="none" strike="noStrike" kern="0" cap="none" spc="0" normalizeH="0" baseline="0" noProof="0" dirty="0" smtClean="0">
              <a:ln>
                <a:noFill/>
              </a:ln>
              <a:solidFill>
                <a:schemeClr val="tx1">
                  <a:lumMod val="50000"/>
                  <a:lumOff val="50000"/>
                </a:schemeClr>
              </a:solidFill>
              <a:effectLst/>
              <a:uLnTx/>
              <a:uFillTx/>
              <a:latin typeface="メイリオ"/>
              <a:ea typeface="メイリオ"/>
              <a:cs typeface="メイリオ"/>
            </a:endParaRPr>
          </a:p>
          <a:p>
            <a:pPr marL="71438" marR="0" lvl="0" indent="-71438" algn="l" defTabSz="914400" rtl="0" eaLnBrk="1" fontAlgn="base" latinLnBrk="0" hangingPunct="1">
              <a:lnSpc>
                <a:spcPct val="120000"/>
              </a:lnSpc>
              <a:spcBef>
                <a:spcPts val="300"/>
              </a:spcBef>
              <a:spcAft>
                <a:spcPct val="0"/>
              </a:spcAft>
              <a:buClrTx/>
              <a:buSzTx/>
              <a:buFont typeface="Arial" panose="020B0604020202020204" pitchFamily="34" charset="0"/>
              <a:buNone/>
              <a:tabLst/>
              <a:defRPr/>
            </a:pPr>
            <a:endParaRPr kumimoji="1" lang="en-US" altLang="ja-JP" sz="1200" b="1" i="0" u="none" strike="noStrike" kern="0" cap="none" spc="0" normalizeH="0" baseline="0" noProof="0" dirty="0" smtClean="0">
              <a:ln>
                <a:noFill/>
              </a:ln>
              <a:solidFill>
                <a:schemeClr val="tx1">
                  <a:lumMod val="50000"/>
                  <a:lumOff val="50000"/>
                </a:schemeClr>
              </a:solidFill>
              <a:effectLst/>
              <a:uLnTx/>
              <a:uFillTx/>
              <a:latin typeface="メイリオ"/>
              <a:ea typeface="メイリオ"/>
              <a:cs typeface="メイリオ"/>
            </a:endParaRPr>
          </a:p>
          <a:p>
            <a:pPr marL="71438" lvl="0" indent="-71438">
              <a:lnSpc>
                <a:spcPct val="120000"/>
              </a:lnSpc>
              <a:spcBef>
                <a:spcPts val="300"/>
              </a:spcBef>
              <a:defRPr/>
            </a:pPr>
            <a:endParaRPr kumimoji="1" lang="en-US" altLang="ja-JP" sz="900" b="1" i="0" u="none" strike="noStrike" kern="0" cap="none" spc="0" normalizeH="0" baseline="0" noProof="0" dirty="0" smtClean="0">
              <a:ln>
                <a:noFill/>
              </a:ln>
              <a:solidFill>
                <a:schemeClr val="tx1">
                  <a:lumMod val="50000"/>
                  <a:lumOff val="50000"/>
                </a:scheme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71438" lvl="0" indent="-71438">
              <a:lnSpc>
                <a:spcPct val="120000"/>
              </a:lnSpc>
              <a:spcBef>
                <a:spcPts val="300"/>
              </a:spcBef>
              <a:defRPr/>
            </a:pPr>
            <a:endParaRPr kumimoji="1" lang="en-US" altLang="ja-JP" sz="900" b="1" i="0" u="none" strike="noStrike" kern="0" cap="none" spc="0" normalizeH="0" baseline="0" noProof="0" dirty="0">
              <a:ln>
                <a:noFill/>
              </a:ln>
              <a:solidFill>
                <a:schemeClr val="tx1">
                  <a:lumMod val="50000"/>
                  <a:lumOff val="50000"/>
                </a:scheme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71438" lvl="0" indent="-71438">
              <a:lnSpc>
                <a:spcPct val="120000"/>
              </a:lnSpc>
              <a:spcBef>
                <a:spcPts val="300"/>
              </a:spcBef>
              <a:defRPr/>
            </a:pPr>
            <a:endParaRPr lang="en-US" altLang="ja-JP" sz="900" b="1"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71438" lvl="0" indent="-71438">
              <a:lnSpc>
                <a:spcPct val="120000"/>
              </a:lnSpc>
              <a:spcBef>
                <a:spcPts val="300"/>
              </a:spcBef>
              <a:defRPr/>
            </a:pPr>
            <a:endParaRPr kumimoji="1" lang="en-US" altLang="ja-JP" sz="900" b="1" i="0" u="none" strike="noStrike" kern="0" cap="none" spc="0" normalizeH="0" baseline="0" noProof="0" dirty="0">
              <a:ln>
                <a:noFill/>
              </a:ln>
              <a:solidFill>
                <a:schemeClr val="tx1">
                  <a:lumMod val="50000"/>
                  <a:lumOff val="50000"/>
                </a:scheme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71438" lvl="0" indent="-71438">
              <a:lnSpc>
                <a:spcPct val="120000"/>
              </a:lnSpc>
              <a:spcBef>
                <a:spcPts val="300"/>
              </a:spcBef>
              <a:defRPr/>
            </a:pPr>
            <a:endParaRPr lang="en-US" altLang="ja-JP" sz="900" b="1"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71438" lvl="0" indent="-71438">
              <a:lnSpc>
                <a:spcPct val="120000"/>
              </a:lnSpc>
              <a:spcBef>
                <a:spcPts val="300"/>
              </a:spcBef>
              <a:defRPr/>
            </a:pPr>
            <a:endParaRPr kumimoji="1" lang="en-US" altLang="ja-JP" sz="900" b="0" i="0" u="none" strike="noStrike" kern="0" cap="none" spc="0" normalizeH="0" baseline="0" noProof="0" dirty="0" smtClean="0">
              <a:ln>
                <a:noFill/>
              </a:ln>
              <a:solidFill>
                <a:schemeClr val="tx1">
                  <a:lumMod val="50000"/>
                  <a:lumOff val="50000"/>
                </a:scheme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72000" marR="0" lvl="0" algn="l" defTabSz="914400" rtl="0" eaLnBrk="1" fontAlgn="base" latinLnBrk="0" hangingPunct="1">
              <a:lnSpc>
                <a:spcPct val="120000"/>
              </a:lnSpc>
              <a:spcBef>
                <a:spcPts val="300"/>
              </a:spcBef>
              <a:spcAft>
                <a:spcPct val="0"/>
              </a:spcAft>
              <a:buClrTx/>
              <a:buSzTx/>
              <a:tabLst/>
              <a:defRPr/>
            </a:pPr>
            <a:endParaRPr lang="en-US" altLang="ja-JP" sz="1050" kern="0" dirty="0">
              <a:solidFill>
                <a:schemeClr val="tx1">
                  <a:lumMod val="50000"/>
                  <a:lumOff val="50000"/>
                </a:schemeClr>
              </a:solidFill>
              <a:latin typeface="メイリオ"/>
              <a:ea typeface="メイリオ"/>
              <a:cs typeface="メイリオ"/>
            </a:endParaRPr>
          </a:p>
          <a:p>
            <a:pPr marL="72000" marR="0" lvl="0" algn="l" defTabSz="914400" rtl="0" eaLnBrk="1" fontAlgn="base" latinLnBrk="0" hangingPunct="1">
              <a:lnSpc>
                <a:spcPct val="120000"/>
              </a:lnSpc>
              <a:spcBef>
                <a:spcPts val="300"/>
              </a:spcBef>
              <a:spcAft>
                <a:spcPct val="0"/>
              </a:spcAft>
              <a:buClrTx/>
              <a:buSzTx/>
              <a:tabLst/>
              <a:defRPr/>
            </a:pPr>
            <a:endParaRPr kumimoji="1" lang="en-US" altLang="ja-JP" sz="1050" b="0" i="0" u="none" strike="noStrike" kern="0" cap="none" spc="0" normalizeH="0" baseline="0" noProof="0" dirty="0" smtClean="0">
              <a:ln>
                <a:noFill/>
              </a:ln>
              <a:solidFill>
                <a:schemeClr val="tx1">
                  <a:lumMod val="50000"/>
                  <a:lumOff val="50000"/>
                </a:schemeClr>
              </a:solidFill>
              <a:effectLst/>
              <a:uLnTx/>
              <a:uFillTx/>
              <a:latin typeface="メイリオ"/>
              <a:ea typeface="メイリオ"/>
              <a:cs typeface="メイリオ"/>
            </a:endParaRPr>
          </a:p>
          <a:p>
            <a:pPr marL="72000" marR="0" lvl="0" algn="l" defTabSz="914400" rtl="0" eaLnBrk="1" fontAlgn="base" latinLnBrk="0" hangingPunct="1">
              <a:lnSpc>
                <a:spcPct val="120000"/>
              </a:lnSpc>
              <a:spcBef>
                <a:spcPts val="300"/>
              </a:spcBef>
              <a:spcAft>
                <a:spcPct val="0"/>
              </a:spcAft>
              <a:buClrTx/>
              <a:buSzTx/>
              <a:tabLst/>
              <a:defRPr/>
            </a:pPr>
            <a:endParaRPr lang="ja-JP" altLang="en-US" sz="1000" kern="0" dirty="0">
              <a:solidFill>
                <a:schemeClr val="tx1">
                  <a:lumMod val="50000"/>
                  <a:lumOff val="50000"/>
                </a:schemeClr>
              </a:solidFill>
              <a:latin typeface="メイリオ"/>
              <a:ea typeface="メイリオ"/>
              <a:cs typeface="メイリオ"/>
            </a:endParaRPr>
          </a:p>
          <a:p>
            <a:pPr marL="0" marR="0" lvl="0" indent="0" algn="l" defTabSz="914400" rtl="0" eaLnBrk="1" fontAlgn="base" latinLnBrk="0" hangingPunct="1">
              <a:lnSpc>
                <a:spcPct val="120000"/>
              </a:lnSpc>
              <a:spcBef>
                <a:spcPts val="0"/>
              </a:spcBef>
              <a:spcAft>
                <a:spcPct val="0"/>
              </a:spcAft>
              <a:buClrTx/>
              <a:buSzTx/>
              <a:buFont typeface="Arial" panose="020B0604020202020204" pitchFamily="34" charset="0"/>
              <a:buNone/>
              <a:tabLst/>
              <a:defRPr/>
            </a:pPr>
            <a:endParaRPr kumimoji="1" lang="ja-JP" altLang="en-US" sz="1600" b="0" i="0" u="none" strike="noStrike" kern="0" cap="none" spc="0" normalizeH="0" baseline="0" noProof="0" dirty="0">
              <a:ln>
                <a:noFill/>
              </a:ln>
              <a:solidFill>
                <a:schemeClr val="tx1">
                  <a:lumMod val="50000"/>
                  <a:lumOff val="50000"/>
                </a:schemeClr>
              </a:solidFill>
              <a:effectLst/>
              <a:uLnTx/>
              <a:uFillTx/>
              <a:latin typeface="メイリオ"/>
              <a:ea typeface="メイリオ"/>
              <a:cs typeface="メイリオ"/>
            </a:endParaRPr>
          </a:p>
        </p:txBody>
      </p:sp>
      <p:sp>
        <p:nvSpPr>
          <p:cNvPr id="16" name="テキスト ボックス 15"/>
          <p:cNvSpPr txBox="1"/>
          <p:nvPr/>
        </p:nvSpPr>
        <p:spPr>
          <a:xfrm>
            <a:off x="836712" y="7650610"/>
            <a:ext cx="1121687" cy="784830"/>
          </a:xfrm>
          <a:prstGeom prst="rect">
            <a:avLst/>
          </a:prstGeom>
          <a:noFill/>
        </p:spPr>
        <p:txBody>
          <a:bodyPr wrap="square" rtlCol="0">
            <a:spAutoFit/>
          </a:bodyPr>
          <a:lstStyle/>
          <a:p>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まずは簡易診断分析を行い、現状を把握しましょう。</a:t>
            </a:r>
            <a:endParaRPr lang="en-US" altLang="ja-JP"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お気軽にご相談ください。</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8" name="角丸四角形 17"/>
          <p:cNvSpPr/>
          <p:nvPr/>
        </p:nvSpPr>
        <p:spPr>
          <a:xfrm>
            <a:off x="494590" y="395536"/>
            <a:ext cx="1548000" cy="180000"/>
          </a:xfrm>
          <a:prstGeom prst="roundRect">
            <a:avLst>
              <a:gd name="adj" fmla="val 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pPr algn="ctr"/>
            <a:r>
              <a:rPr lang="ja-JP" altLang="en-US" sz="10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ご提案サービスの概要</a:t>
            </a:r>
            <a:endPar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graphicFrame>
        <p:nvGraphicFramePr>
          <p:cNvPr id="19" name="表 18"/>
          <p:cNvGraphicFramePr>
            <a:graphicFrameLocks noGrp="1"/>
          </p:cNvGraphicFramePr>
          <p:nvPr>
            <p:extLst/>
          </p:nvPr>
        </p:nvGraphicFramePr>
        <p:xfrm>
          <a:off x="620689" y="1043608"/>
          <a:ext cx="5605852" cy="1784700"/>
        </p:xfrm>
        <a:graphic>
          <a:graphicData uri="http://schemas.openxmlformats.org/drawingml/2006/table">
            <a:tbl>
              <a:tblPr/>
              <a:tblGrid>
                <a:gridCol w="504796"/>
                <a:gridCol w="1442274"/>
                <a:gridCol w="3658782"/>
              </a:tblGrid>
              <a:tr h="0">
                <a:tc>
                  <a:txBody>
                    <a:bodyPr/>
                    <a:lstStyle>
                      <a:lvl1pPr marL="0" algn="l" defTabSz="914400" rtl="0" eaLnBrk="1" latinLnBrk="0" hangingPunct="1">
                        <a:defRPr kumimoji="1" sz="1800" kern="1200">
                          <a:solidFill>
                            <a:schemeClr val="tx1"/>
                          </a:solidFill>
                          <a:latin typeface="メイリオ"/>
                          <a:ea typeface="メイリオ"/>
                          <a:cs typeface="メイリオ"/>
                        </a:defRPr>
                      </a:lvl1pPr>
                      <a:lvl2pPr marL="457200" algn="l" defTabSz="914400" rtl="0" eaLnBrk="1" latinLnBrk="0" hangingPunct="1">
                        <a:defRPr kumimoji="1" sz="1800" kern="1200">
                          <a:solidFill>
                            <a:schemeClr val="tx1"/>
                          </a:solidFill>
                          <a:latin typeface="メイリオ"/>
                          <a:ea typeface="メイリオ"/>
                          <a:cs typeface="メイリオ"/>
                        </a:defRPr>
                      </a:lvl2pPr>
                      <a:lvl3pPr marL="914400" algn="l" defTabSz="914400" rtl="0" eaLnBrk="1" latinLnBrk="0" hangingPunct="1">
                        <a:defRPr kumimoji="1" sz="1800" kern="1200">
                          <a:solidFill>
                            <a:schemeClr val="tx1"/>
                          </a:solidFill>
                          <a:latin typeface="メイリオ"/>
                          <a:ea typeface="メイリオ"/>
                          <a:cs typeface="メイリオ"/>
                        </a:defRPr>
                      </a:lvl3pPr>
                      <a:lvl4pPr marL="1371600" algn="l" defTabSz="914400" rtl="0" eaLnBrk="1" latinLnBrk="0" hangingPunct="1">
                        <a:defRPr kumimoji="1" sz="1800" kern="1200">
                          <a:solidFill>
                            <a:schemeClr val="tx1"/>
                          </a:solidFill>
                          <a:latin typeface="メイリオ"/>
                          <a:ea typeface="メイリオ"/>
                          <a:cs typeface="メイリオ"/>
                        </a:defRPr>
                      </a:lvl4pPr>
                      <a:lvl5pPr marL="1828800" algn="l" defTabSz="914400" rtl="0" eaLnBrk="1" latinLnBrk="0" hangingPunct="1">
                        <a:defRPr kumimoji="1" sz="1800" kern="1200">
                          <a:solidFill>
                            <a:schemeClr val="tx1"/>
                          </a:solidFill>
                          <a:latin typeface="メイリオ"/>
                          <a:ea typeface="メイリオ"/>
                          <a:cs typeface="メイリオ"/>
                        </a:defRPr>
                      </a:lvl5pPr>
                      <a:lvl6pPr marL="2286000" algn="l" defTabSz="914400" rtl="0" eaLnBrk="1" latinLnBrk="0" hangingPunct="1">
                        <a:defRPr kumimoji="1" sz="1800" kern="1200">
                          <a:solidFill>
                            <a:schemeClr val="tx1"/>
                          </a:solidFill>
                          <a:latin typeface="メイリオ"/>
                          <a:ea typeface="メイリオ"/>
                          <a:cs typeface="メイリオ"/>
                        </a:defRPr>
                      </a:lvl6pPr>
                      <a:lvl7pPr marL="2743200" algn="l" defTabSz="914400" rtl="0" eaLnBrk="1" latinLnBrk="0" hangingPunct="1">
                        <a:defRPr kumimoji="1" sz="1800" kern="1200">
                          <a:solidFill>
                            <a:schemeClr val="tx1"/>
                          </a:solidFill>
                          <a:latin typeface="メイリオ"/>
                          <a:ea typeface="メイリオ"/>
                          <a:cs typeface="メイリオ"/>
                        </a:defRPr>
                      </a:lvl7pPr>
                      <a:lvl8pPr marL="3200400" algn="l" defTabSz="914400" rtl="0" eaLnBrk="1" latinLnBrk="0" hangingPunct="1">
                        <a:defRPr kumimoji="1" sz="1800" kern="1200">
                          <a:solidFill>
                            <a:schemeClr val="tx1"/>
                          </a:solidFill>
                          <a:latin typeface="メイリオ"/>
                          <a:ea typeface="メイリオ"/>
                          <a:cs typeface="メイリオ"/>
                        </a:defRPr>
                      </a:lvl8pPr>
                      <a:lvl9pPr marL="3657600" algn="l" defTabSz="914400" rtl="0" eaLnBrk="1" latinLnBrk="0" hangingPunct="1">
                        <a:defRPr kumimoji="1" sz="1800" kern="1200">
                          <a:solidFill>
                            <a:schemeClr val="tx1"/>
                          </a:solidFill>
                          <a:latin typeface="メイリオ"/>
                          <a:ea typeface="メイリオ"/>
                          <a:cs typeface="メイリオ"/>
                        </a:defRPr>
                      </a:lvl9pPr>
                    </a:lstStyle>
                    <a:p>
                      <a:pPr algn="ctr"/>
                      <a:r>
                        <a:rPr lang="en-US" sz="1050" b="0" i="0" dirty="0" smtClean="0">
                          <a:effectLst/>
                          <a:latin typeface="+mn-lt"/>
                        </a:rPr>
                        <a:t>Phase</a:t>
                      </a:r>
                      <a:endParaRPr lang="en-US"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lvl1pPr marL="0" algn="l" defTabSz="914400" rtl="0" eaLnBrk="1" latinLnBrk="0" hangingPunct="1">
                        <a:defRPr kumimoji="1" sz="1800" kern="1200">
                          <a:solidFill>
                            <a:schemeClr val="tx1"/>
                          </a:solidFill>
                          <a:latin typeface="メイリオ"/>
                          <a:ea typeface="メイリオ"/>
                          <a:cs typeface="メイリオ"/>
                        </a:defRPr>
                      </a:lvl1pPr>
                      <a:lvl2pPr marL="457200" algn="l" defTabSz="914400" rtl="0" eaLnBrk="1" latinLnBrk="0" hangingPunct="1">
                        <a:defRPr kumimoji="1" sz="1800" kern="1200">
                          <a:solidFill>
                            <a:schemeClr val="tx1"/>
                          </a:solidFill>
                          <a:latin typeface="メイリオ"/>
                          <a:ea typeface="メイリオ"/>
                          <a:cs typeface="メイリオ"/>
                        </a:defRPr>
                      </a:lvl2pPr>
                      <a:lvl3pPr marL="914400" algn="l" defTabSz="914400" rtl="0" eaLnBrk="1" latinLnBrk="0" hangingPunct="1">
                        <a:defRPr kumimoji="1" sz="1800" kern="1200">
                          <a:solidFill>
                            <a:schemeClr val="tx1"/>
                          </a:solidFill>
                          <a:latin typeface="メイリオ"/>
                          <a:ea typeface="メイリオ"/>
                          <a:cs typeface="メイリオ"/>
                        </a:defRPr>
                      </a:lvl3pPr>
                      <a:lvl4pPr marL="1371600" algn="l" defTabSz="914400" rtl="0" eaLnBrk="1" latinLnBrk="0" hangingPunct="1">
                        <a:defRPr kumimoji="1" sz="1800" kern="1200">
                          <a:solidFill>
                            <a:schemeClr val="tx1"/>
                          </a:solidFill>
                          <a:latin typeface="メイリオ"/>
                          <a:ea typeface="メイリオ"/>
                          <a:cs typeface="メイリオ"/>
                        </a:defRPr>
                      </a:lvl4pPr>
                      <a:lvl5pPr marL="1828800" algn="l" defTabSz="914400" rtl="0" eaLnBrk="1" latinLnBrk="0" hangingPunct="1">
                        <a:defRPr kumimoji="1" sz="1800" kern="1200">
                          <a:solidFill>
                            <a:schemeClr val="tx1"/>
                          </a:solidFill>
                          <a:latin typeface="メイリオ"/>
                          <a:ea typeface="メイリオ"/>
                          <a:cs typeface="メイリオ"/>
                        </a:defRPr>
                      </a:lvl5pPr>
                      <a:lvl6pPr marL="2286000" algn="l" defTabSz="914400" rtl="0" eaLnBrk="1" latinLnBrk="0" hangingPunct="1">
                        <a:defRPr kumimoji="1" sz="1800" kern="1200">
                          <a:solidFill>
                            <a:schemeClr val="tx1"/>
                          </a:solidFill>
                          <a:latin typeface="メイリオ"/>
                          <a:ea typeface="メイリオ"/>
                          <a:cs typeface="メイリオ"/>
                        </a:defRPr>
                      </a:lvl6pPr>
                      <a:lvl7pPr marL="2743200" algn="l" defTabSz="914400" rtl="0" eaLnBrk="1" latinLnBrk="0" hangingPunct="1">
                        <a:defRPr kumimoji="1" sz="1800" kern="1200">
                          <a:solidFill>
                            <a:schemeClr val="tx1"/>
                          </a:solidFill>
                          <a:latin typeface="メイリオ"/>
                          <a:ea typeface="メイリオ"/>
                          <a:cs typeface="メイリオ"/>
                        </a:defRPr>
                      </a:lvl7pPr>
                      <a:lvl8pPr marL="3200400" algn="l" defTabSz="914400" rtl="0" eaLnBrk="1" latinLnBrk="0" hangingPunct="1">
                        <a:defRPr kumimoji="1" sz="1800" kern="1200">
                          <a:solidFill>
                            <a:schemeClr val="tx1"/>
                          </a:solidFill>
                          <a:latin typeface="メイリオ"/>
                          <a:ea typeface="メイリオ"/>
                          <a:cs typeface="メイリオ"/>
                        </a:defRPr>
                      </a:lvl8pPr>
                      <a:lvl9pPr marL="3657600" algn="l" defTabSz="914400" rtl="0" eaLnBrk="1" latinLnBrk="0" hangingPunct="1">
                        <a:defRPr kumimoji="1" sz="1800" kern="1200">
                          <a:solidFill>
                            <a:schemeClr val="tx1"/>
                          </a:solidFill>
                          <a:latin typeface="メイリオ"/>
                          <a:ea typeface="メイリオ"/>
                          <a:cs typeface="メイリオ"/>
                        </a:defRPr>
                      </a:lvl9pPr>
                    </a:lstStyle>
                    <a:p>
                      <a:pPr algn="ctr"/>
                      <a:r>
                        <a:rPr lang="ja-JP" altLang="en-US" sz="1050" b="0" i="0" dirty="0" smtClean="0">
                          <a:effectLst/>
                          <a:latin typeface="+mn-lt"/>
                        </a:rPr>
                        <a:t>テーマ</a:t>
                      </a:r>
                      <a:endParaRPr lang="ja-JP" altLang="en-US"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lvl1pPr marL="0" algn="l" defTabSz="914400" rtl="0" eaLnBrk="1" latinLnBrk="0" hangingPunct="1">
                        <a:defRPr kumimoji="1" sz="1800" kern="1200">
                          <a:solidFill>
                            <a:schemeClr val="tx1"/>
                          </a:solidFill>
                          <a:latin typeface="メイリオ"/>
                          <a:ea typeface="メイリオ"/>
                          <a:cs typeface="メイリオ"/>
                        </a:defRPr>
                      </a:lvl1pPr>
                      <a:lvl2pPr marL="457200" algn="l" defTabSz="914400" rtl="0" eaLnBrk="1" latinLnBrk="0" hangingPunct="1">
                        <a:defRPr kumimoji="1" sz="1800" kern="1200">
                          <a:solidFill>
                            <a:schemeClr val="tx1"/>
                          </a:solidFill>
                          <a:latin typeface="メイリオ"/>
                          <a:ea typeface="メイリオ"/>
                          <a:cs typeface="メイリオ"/>
                        </a:defRPr>
                      </a:lvl2pPr>
                      <a:lvl3pPr marL="914400" algn="l" defTabSz="914400" rtl="0" eaLnBrk="1" latinLnBrk="0" hangingPunct="1">
                        <a:defRPr kumimoji="1" sz="1800" kern="1200">
                          <a:solidFill>
                            <a:schemeClr val="tx1"/>
                          </a:solidFill>
                          <a:latin typeface="メイリオ"/>
                          <a:ea typeface="メイリオ"/>
                          <a:cs typeface="メイリオ"/>
                        </a:defRPr>
                      </a:lvl3pPr>
                      <a:lvl4pPr marL="1371600" algn="l" defTabSz="914400" rtl="0" eaLnBrk="1" latinLnBrk="0" hangingPunct="1">
                        <a:defRPr kumimoji="1" sz="1800" kern="1200">
                          <a:solidFill>
                            <a:schemeClr val="tx1"/>
                          </a:solidFill>
                          <a:latin typeface="メイリオ"/>
                          <a:ea typeface="メイリオ"/>
                          <a:cs typeface="メイリオ"/>
                        </a:defRPr>
                      </a:lvl4pPr>
                      <a:lvl5pPr marL="1828800" algn="l" defTabSz="914400" rtl="0" eaLnBrk="1" latinLnBrk="0" hangingPunct="1">
                        <a:defRPr kumimoji="1" sz="1800" kern="1200">
                          <a:solidFill>
                            <a:schemeClr val="tx1"/>
                          </a:solidFill>
                          <a:latin typeface="メイリオ"/>
                          <a:ea typeface="メイリオ"/>
                          <a:cs typeface="メイリオ"/>
                        </a:defRPr>
                      </a:lvl5pPr>
                      <a:lvl6pPr marL="2286000" algn="l" defTabSz="914400" rtl="0" eaLnBrk="1" latinLnBrk="0" hangingPunct="1">
                        <a:defRPr kumimoji="1" sz="1800" kern="1200">
                          <a:solidFill>
                            <a:schemeClr val="tx1"/>
                          </a:solidFill>
                          <a:latin typeface="メイリオ"/>
                          <a:ea typeface="メイリオ"/>
                          <a:cs typeface="メイリオ"/>
                        </a:defRPr>
                      </a:lvl6pPr>
                      <a:lvl7pPr marL="2743200" algn="l" defTabSz="914400" rtl="0" eaLnBrk="1" latinLnBrk="0" hangingPunct="1">
                        <a:defRPr kumimoji="1" sz="1800" kern="1200">
                          <a:solidFill>
                            <a:schemeClr val="tx1"/>
                          </a:solidFill>
                          <a:latin typeface="メイリオ"/>
                          <a:ea typeface="メイリオ"/>
                          <a:cs typeface="メイリオ"/>
                        </a:defRPr>
                      </a:lvl7pPr>
                      <a:lvl8pPr marL="3200400" algn="l" defTabSz="914400" rtl="0" eaLnBrk="1" latinLnBrk="0" hangingPunct="1">
                        <a:defRPr kumimoji="1" sz="1800" kern="1200">
                          <a:solidFill>
                            <a:schemeClr val="tx1"/>
                          </a:solidFill>
                          <a:latin typeface="メイリオ"/>
                          <a:ea typeface="メイリオ"/>
                          <a:cs typeface="メイリオ"/>
                        </a:defRPr>
                      </a:lvl8pPr>
                      <a:lvl9pPr marL="3657600" algn="l" defTabSz="914400" rtl="0" eaLnBrk="1" latinLnBrk="0" hangingPunct="1">
                        <a:defRPr kumimoji="1" sz="1800" kern="1200">
                          <a:solidFill>
                            <a:schemeClr val="tx1"/>
                          </a:solidFill>
                          <a:latin typeface="メイリオ"/>
                          <a:ea typeface="メイリオ"/>
                          <a:cs typeface="メイリオ"/>
                        </a:defRPr>
                      </a:lvl9pPr>
                    </a:lstStyle>
                    <a:p>
                      <a:pPr algn="ctr"/>
                      <a:r>
                        <a:rPr lang="ja-JP" altLang="en-US" sz="1050" b="0" i="0" dirty="0" smtClean="0">
                          <a:effectLst/>
                          <a:latin typeface="+mn-lt"/>
                        </a:rPr>
                        <a:t>内容</a:t>
                      </a:r>
                      <a:endParaRPr lang="ja-JP" altLang="en-US"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r>
              <a:tr h="193893">
                <a:tc>
                  <a:txBody>
                    <a:bodyPr/>
                    <a:lstStyle>
                      <a:lvl1pPr marL="0" algn="l" defTabSz="914400" rtl="0" eaLnBrk="1" latinLnBrk="0" hangingPunct="1">
                        <a:defRPr kumimoji="1" sz="1800" kern="1200">
                          <a:solidFill>
                            <a:schemeClr val="tx1"/>
                          </a:solidFill>
                          <a:latin typeface="メイリオ"/>
                          <a:ea typeface="メイリオ"/>
                          <a:cs typeface="メイリオ"/>
                        </a:defRPr>
                      </a:lvl1pPr>
                      <a:lvl2pPr marL="457200" algn="l" defTabSz="914400" rtl="0" eaLnBrk="1" latinLnBrk="0" hangingPunct="1">
                        <a:defRPr kumimoji="1" sz="1800" kern="1200">
                          <a:solidFill>
                            <a:schemeClr val="tx1"/>
                          </a:solidFill>
                          <a:latin typeface="メイリオ"/>
                          <a:ea typeface="メイリオ"/>
                          <a:cs typeface="メイリオ"/>
                        </a:defRPr>
                      </a:lvl2pPr>
                      <a:lvl3pPr marL="914400" algn="l" defTabSz="914400" rtl="0" eaLnBrk="1" latinLnBrk="0" hangingPunct="1">
                        <a:defRPr kumimoji="1" sz="1800" kern="1200">
                          <a:solidFill>
                            <a:schemeClr val="tx1"/>
                          </a:solidFill>
                          <a:latin typeface="メイリオ"/>
                          <a:ea typeface="メイリオ"/>
                          <a:cs typeface="メイリオ"/>
                        </a:defRPr>
                      </a:lvl3pPr>
                      <a:lvl4pPr marL="1371600" algn="l" defTabSz="914400" rtl="0" eaLnBrk="1" latinLnBrk="0" hangingPunct="1">
                        <a:defRPr kumimoji="1" sz="1800" kern="1200">
                          <a:solidFill>
                            <a:schemeClr val="tx1"/>
                          </a:solidFill>
                          <a:latin typeface="メイリオ"/>
                          <a:ea typeface="メイリオ"/>
                          <a:cs typeface="メイリオ"/>
                        </a:defRPr>
                      </a:lvl4pPr>
                      <a:lvl5pPr marL="1828800" algn="l" defTabSz="914400" rtl="0" eaLnBrk="1" latinLnBrk="0" hangingPunct="1">
                        <a:defRPr kumimoji="1" sz="1800" kern="1200">
                          <a:solidFill>
                            <a:schemeClr val="tx1"/>
                          </a:solidFill>
                          <a:latin typeface="メイリオ"/>
                          <a:ea typeface="メイリオ"/>
                          <a:cs typeface="メイリオ"/>
                        </a:defRPr>
                      </a:lvl5pPr>
                      <a:lvl6pPr marL="2286000" algn="l" defTabSz="914400" rtl="0" eaLnBrk="1" latinLnBrk="0" hangingPunct="1">
                        <a:defRPr kumimoji="1" sz="1800" kern="1200">
                          <a:solidFill>
                            <a:schemeClr val="tx1"/>
                          </a:solidFill>
                          <a:latin typeface="メイリオ"/>
                          <a:ea typeface="メイリオ"/>
                          <a:cs typeface="メイリオ"/>
                        </a:defRPr>
                      </a:lvl6pPr>
                      <a:lvl7pPr marL="2743200" algn="l" defTabSz="914400" rtl="0" eaLnBrk="1" latinLnBrk="0" hangingPunct="1">
                        <a:defRPr kumimoji="1" sz="1800" kern="1200">
                          <a:solidFill>
                            <a:schemeClr val="tx1"/>
                          </a:solidFill>
                          <a:latin typeface="メイリオ"/>
                          <a:ea typeface="メイリオ"/>
                          <a:cs typeface="メイリオ"/>
                        </a:defRPr>
                      </a:lvl7pPr>
                      <a:lvl8pPr marL="3200400" algn="l" defTabSz="914400" rtl="0" eaLnBrk="1" latinLnBrk="0" hangingPunct="1">
                        <a:defRPr kumimoji="1" sz="1800" kern="1200">
                          <a:solidFill>
                            <a:schemeClr val="tx1"/>
                          </a:solidFill>
                          <a:latin typeface="メイリオ"/>
                          <a:ea typeface="メイリオ"/>
                          <a:cs typeface="メイリオ"/>
                        </a:defRPr>
                      </a:lvl8pPr>
                      <a:lvl9pPr marL="3657600" algn="l" defTabSz="914400" rtl="0" eaLnBrk="1" latinLnBrk="0" hangingPunct="1">
                        <a:defRPr kumimoji="1" sz="1800" kern="1200">
                          <a:solidFill>
                            <a:schemeClr val="tx1"/>
                          </a:solidFill>
                          <a:latin typeface="メイリオ"/>
                          <a:ea typeface="メイリオ"/>
                          <a:cs typeface="メイリオ"/>
                        </a:defRPr>
                      </a:lvl9pPr>
                    </a:lstStyle>
                    <a:p>
                      <a:pPr algn="ctr"/>
                      <a:r>
                        <a:rPr lang="en-US" altLang="ja-JP" sz="1050" b="0" i="0" dirty="0" smtClean="0">
                          <a:effectLst/>
                          <a:latin typeface="+mn-lt"/>
                        </a:rPr>
                        <a:t>1</a:t>
                      </a:r>
                      <a:endParaRPr lang="en-US" altLang="ja-JP"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gn="ctr"/>
                      <a:r>
                        <a:rPr lang="ja-JP" altLang="en-US" sz="1000" b="0" i="0" dirty="0" smtClean="0">
                          <a:effectLst/>
                          <a:latin typeface="メイリオ" panose="020B0604030504040204" pitchFamily="50" charset="-128"/>
                          <a:ea typeface="メイリオ" panose="020B0604030504040204" pitchFamily="50" charset="-128"/>
                          <a:cs typeface="メイリオ" panose="020B0604030504040204" pitchFamily="50" charset="-128"/>
                        </a:rPr>
                        <a:t>簡易診断分析</a:t>
                      </a:r>
                      <a:endParaRPr lang="en-US" altLang="ja-JP" sz="1000" b="0" i="0" dirty="0">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nSpc>
                          <a:spcPct val="100000"/>
                        </a:lnSpc>
                      </a:pPr>
                      <a:r>
                        <a:rPr lang="ja-JP" altLang="en-US"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現状の分院運営において、決算書による客観的な分析を行い、課題点の洗い出しを行います。（無料）</a:t>
                      </a:r>
                      <a:endParaRPr lang="ja-JP" altLang="en-US" sz="900" dirty="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3893">
                <a:tc>
                  <a:txBody>
                    <a:bodyPr/>
                    <a:lstStyle>
                      <a:lvl1pPr marL="0" algn="l" defTabSz="914400" rtl="0" eaLnBrk="1" latinLnBrk="0" hangingPunct="1">
                        <a:defRPr kumimoji="1" sz="1800" kern="1200">
                          <a:solidFill>
                            <a:schemeClr val="tx1"/>
                          </a:solidFill>
                          <a:latin typeface="メイリオ"/>
                          <a:ea typeface="メイリオ"/>
                          <a:cs typeface="メイリオ"/>
                        </a:defRPr>
                      </a:lvl1pPr>
                      <a:lvl2pPr marL="457200" algn="l" defTabSz="914400" rtl="0" eaLnBrk="1" latinLnBrk="0" hangingPunct="1">
                        <a:defRPr kumimoji="1" sz="1800" kern="1200">
                          <a:solidFill>
                            <a:schemeClr val="tx1"/>
                          </a:solidFill>
                          <a:latin typeface="メイリオ"/>
                          <a:ea typeface="メイリオ"/>
                          <a:cs typeface="メイリオ"/>
                        </a:defRPr>
                      </a:lvl2pPr>
                      <a:lvl3pPr marL="914400" algn="l" defTabSz="914400" rtl="0" eaLnBrk="1" latinLnBrk="0" hangingPunct="1">
                        <a:defRPr kumimoji="1" sz="1800" kern="1200">
                          <a:solidFill>
                            <a:schemeClr val="tx1"/>
                          </a:solidFill>
                          <a:latin typeface="メイリオ"/>
                          <a:ea typeface="メイリオ"/>
                          <a:cs typeface="メイリオ"/>
                        </a:defRPr>
                      </a:lvl3pPr>
                      <a:lvl4pPr marL="1371600" algn="l" defTabSz="914400" rtl="0" eaLnBrk="1" latinLnBrk="0" hangingPunct="1">
                        <a:defRPr kumimoji="1" sz="1800" kern="1200">
                          <a:solidFill>
                            <a:schemeClr val="tx1"/>
                          </a:solidFill>
                          <a:latin typeface="メイリオ"/>
                          <a:ea typeface="メイリオ"/>
                          <a:cs typeface="メイリオ"/>
                        </a:defRPr>
                      </a:lvl4pPr>
                      <a:lvl5pPr marL="1828800" algn="l" defTabSz="914400" rtl="0" eaLnBrk="1" latinLnBrk="0" hangingPunct="1">
                        <a:defRPr kumimoji="1" sz="1800" kern="1200">
                          <a:solidFill>
                            <a:schemeClr val="tx1"/>
                          </a:solidFill>
                          <a:latin typeface="メイリオ"/>
                          <a:ea typeface="メイリオ"/>
                          <a:cs typeface="メイリオ"/>
                        </a:defRPr>
                      </a:lvl5pPr>
                      <a:lvl6pPr marL="2286000" algn="l" defTabSz="914400" rtl="0" eaLnBrk="1" latinLnBrk="0" hangingPunct="1">
                        <a:defRPr kumimoji="1" sz="1800" kern="1200">
                          <a:solidFill>
                            <a:schemeClr val="tx1"/>
                          </a:solidFill>
                          <a:latin typeface="メイリオ"/>
                          <a:ea typeface="メイリオ"/>
                          <a:cs typeface="メイリオ"/>
                        </a:defRPr>
                      </a:lvl6pPr>
                      <a:lvl7pPr marL="2743200" algn="l" defTabSz="914400" rtl="0" eaLnBrk="1" latinLnBrk="0" hangingPunct="1">
                        <a:defRPr kumimoji="1" sz="1800" kern="1200">
                          <a:solidFill>
                            <a:schemeClr val="tx1"/>
                          </a:solidFill>
                          <a:latin typeface="メイリオ"/>
                          <a:ea typeface="メイリオ"/>
                          <a:cs typeface="メイリオ"/>
                        </a:defRPr>
                      </a:lvl7pPr>
                      <a:lvl8pPr marL="3200400" algn="l" defTabSz="914400" rtl="0" eaLnBrk="1" latinLnBrk="0" hangingPunct="1">
                        <a:defRPr kumimoji="1" sz="1800" kern="1200">
                          <a:solidFill>
                            <a:schemeClr val="tx1"/>
                          </a:solidFill>
                          <a:latin typeface="メイリオ"/>
                          <a:ea typeface="メイリオ"/>
                          <a:cs typeface="メイリオ"/>
                        </a:defRPr>
                      </a:lvl8pPr>
                      <a:lvl9pPr marL="3657600" algn="l" defTabSz="914400" rtl="0" eaLnBrk="1" latinLnBrk="0" hangingPunct="1">
                        <a:defRPr kumimoji="1" sz="1800" kern="1200">
                          <a:solidFill>
                            <a:schemeClr val="tx1"/>
                          </a:solidFill>
                          <a:latin typeface="メイリオ"/>
                          <a:ea typeface="メイリオ"/>
                          <a:cs typeface="メイリオ"/>
                        </a:defRPr>
                      </a:lvl9pPr>
                    </a:lstStyle>
                    <a:p>
                      <a:pPr algn="ctr"/>
                      <a:r>
                        <a:rPr lang="en-US" altLang="ja-JP" sz="1050" b="0" i="0" dirty="0" smtClean="0">
                          <a:effectLst/>
                          <a:latin typeface="+mn-lt"/>
                        </a:rPr>
                        <a:t>2</a:t>
                      </a:r>
                      <a:endParaRPr lang="en-US" altLang="ja-JP"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gn="ctr"/>
                      <a:r>
                        <a:rPr lang="ja-JP" altLang="en-US" sz="1000" b="0" i="0" dirty="0" smtClean="0">
                          <a:effectLst/>
                          <a:latin typeface="メイリオ" panose="020B0604030504040204" pitchFamily="50" charset="-128"/>
                          <a:ea typeface="メイリオ" panose="020B0604030504040204" pitchFamily="50" charset="-128"/>
                          <a:cs typeface="メイリオ" panose="020B0604030504040204" pitchFamily="50" charset="-128"/>
                        </a:rPr>
                        <a:t>分院事業計画</a:t>
                      </a:r>
                      <a:endParaRPr lang="en-US" altLang="ja-JP" sz="1000" b="0" i="0" dirty="0">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nSpc>
                          <a:spcPct val="100000"/>
                        </a:lnSpc>
                      </a:pPr>
                      <a:r>
                        <a:rPr lang="ja-JP" altLang="en-US"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本院と分院の事業計画を見直し、今後予想される納税・投資計画を整理することにより、やるべき事を明確にしていきます。</a:t>
                      </a:r>
                      <a:endParaRPr lang="en-US" altLang="ja-JP"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3893">
                <a:tc>
                  <a:txBody>
                    <a:bodyPr/>
                    <a:lstStyle>
                      <a:lvl1pPr marL="0" algn="l" defTabSz="914400" rtl="0" eaLnBrk="1" latinLnBrk="0" hangingPunct="1">
                        <a:defRPr kumimoji="1" sz="1800" kern="1200">
                          <a:solidFill>
                            <a:schemeClr val="tx1"/>
                          </a:solidFill>
                          <a:latin typeface="メイリオ"/>
                          <a:ea typeface="メイリオ"/>
                          <a:cs typeface="メイリオ"/>
                        </a:defRPr>
                      </a:lvl1pPr>
                      <a:lvl2pPr marL="457200" algn="l" defTabSz="914400" rtl="0" eaLnBrk="1" latinLnBrk="0" hangingPunct="1">
                        <a:defRPr kumimoji="1" sz="1800" kern="1200">
                          <a:solidFill>
                            <a:schemeClr val="tx1"/>
                          </a:solidFill>
                          <a:latin typeface="メイリオ"/>
                          <a:ea typeface="メイリオ"/>
                          <a:cs typeface="メイリオ"/>
                        </a:defRPr>
                      </a:lvl2pPr>
                      <a:lvl3pPr marL="914400" algn="l" defTabSz="914400" rtl="0" eaLnBrk="1" latinLnBrk="0" hangingPunct="1">
                        <a:defRPr kumimoji="1" sz="1800" kern="1200">
                          <a:solidFill>
                            <a:schemeClr val="tx1"/>
                          </a:solidFill>
                          <a:latin typeface="メイリオ"/>
                          <a:ea typeface="メイリオ"/>
                          <a:cs typeface="メイリオ"/>
                        </a:defRPr>
                      </a:lvl3pPr>
                      <a:lvl4pPr marL="1371600" algn="l" defTabSz="914400" rtl="0" eaLnBrk="1" latinLnBrk="0" hangingPunct="1">
                        <a:defRPr kumimoji="1" sz="1800" kern="1200">
                          <a:solidFill>
                            <a:schemeClr val="tx1"/>
                          </a:solidFill>
                          <a:latin typeface="メイリオ"/>
                          <a:ea typeface="メイリオ"/>
                          <a:cs typeface="メイリオ"/>
                        </a:defRPr>
                      </a:lvl4pPr>
                      <a:lvl5pPr marL="1828800" algn="l" defTabSz="914400" rtl="0" eaLnBrk="1" latinLnBrk="0" hangingPunct="1">
                        <a:defRPr kumimoji="1" sz="1800" kern="1200">
                          <a:solidFill>
                            <a:schemeClr val="tx1"/>
                          </a:solidFill>
                          <a:latin typeface="メイリオ"/>
                          <a:ea typeface="メイリオ"/>
                          <a:cs typeface="メイリオ"/>
                        </a:defRPr>
                      </a:lvl5pPr>
                      <a:lvl6pPr marL="2286000" algn="l" defTabSz="914400" rtl="0" eaLnBrk="1" latinLnBrk="0" hangingPunct="1">
                        <a:defRPr kumimoji="1" sz="1800" kern="1200">
                          <a:solidFill>
                            <a:schemeClr val="tx1"/>
                          </a:solidFill>
                          <a:latin typeface="メイリオ"/>
                          <a:ea typeface="メイリオ"/>
                          <a:cs typeface="メイリオ"/>
                        </a:defRPr>
                      </a:lvl6pPr>
                      <a:lvl7pPr marL="2743200" algn="l" defTabSz="914400" rtl="0" eaLnBrk="1" latinLnBrk="0" hangingPunct="1">
                        <a:defRPr kumimoji="1" sz="1800" kern="1200">
                          <a:solidFill>
                            <a:schemeClr val="tx1"/>
                          </a:solidFill>
                          <a:latin typeface="メイリオ"/>
                          <a:ea typeface="メイリオ"/>
                          <a:cs typeface="メイリオ"/>
                        </a:defRPr>
                      </a:lvl7pPr>
                      <a:lvl8pPr marL="3200400" algn="l" defTabSz="914400" rtl="0" eaLnBrk="1" latinLnBrk="0" hangingPunct="1">
                        <a:defRPr kumimoji="1" sz="1800" kern="1200">
                          <a:solidFill>
                            <a:schemeClr val="tx1"/>
                          </a:solidFill>
                          <a:latin typeface="メイリオ"/>
                          <a:ea typeface="メイリオ"/>
                          <a:cs typeface="メイリオ"/>
                        </a:defRPr>
                      </a:lvl8pPr>
                      <a:lvl9pPr marL="3657600" algn="l" defTabSz="914400" rtl="0" eaLnBrk="1" latinLnBrk="0" hangingPunct="1">
                        <a:defRPr kumimoji="1" sz="1800" kern="1200">
                          <a:solidFill>
                            <a:schemeClr val="tx1"/>
                          </a:solidFill>
                          <a:latin typeface="メイリオ"/>
                          <a:ea typeface="メイリオ"/>
                          <a:cs typeface="メイリオ"/>
                        </a:defRPr>
                      </a:lvl9pPr>
                    </a:lstStyle>
                    <a:p>
                      <a:pPr algn="ctr"/>
                      <a:r>
                        <a:rPr lang="en-US" altLang="ja-JP" sz="1050" b="0" i="0" dirty="0" smtClean="0">
                          <a:effectLst/>
                          <a:latin typeface="+mn-lt"/>
                        </a:rPr>
                        <a:t>3</a:t>
                      </a:r>
                      <a:endParaRPr lang="en-US" altLang="ja-JP"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gn="ctr"/>
                      <a:r>
                        <a:rPr lang="ja-JP" altLang="en-US" sz="1000" b="0" i="0" dirty="0" smtClean="0">
                          <a:effectLst/>
                          <a:latin typeface="メイリオ" panose="020B0604030504040204" pitchFamily="50" charset="-128"/>
                          <a:ea typeface="メイリオ" panose="020B0604030504040204" pitchFamily="50" charset="-128"/>
                          <a:cs typeface="メイリオ" panose="020B0604030504040204" pitchFamily="50" charset="-128"/>
                        </a:rPr>
                        <a:t>部門別損益計算</a:t>
                      </a:r>
                      <a:endParaRPr lang="en-US" altLang="ja-JP" sz="1000" b="0" i="0" dirty="0">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nSpc>
                          <a:spcPct val="100000"/>
                        </a:lnSpc>
                      </a:pPr>
                      <a:r>
                        <a:rPr lang="ja-JP" altLang="en-US"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本院と分院の経営収支を明確に分け、損益分岐点を確認します。</a:t>
                      </a:r>
                      <a:endParaRPr lang="en-US" altLang="ja-JP"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a:lnSpc>
                          <a:spcPct val="100000"/>
                        </a:lnSpc>
                      </a:pPr>
                      <a:r>
                        <a:rPr lang="ja-JP" altLang="en-US"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明確に分けることで、今後の意思決定を迅速にしていきます。</a:t>
                      </a: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3893">
                <a:tc>
                  <a:txBody>
                    <a:bodyPr/>
                    <a:lstStyle/>
                    <a:p>
                      <a:pPr algn="ctr"/>
                      <a:r>
                        <a:rPr lang="en-US" altLang="ja-JP" sz="1050" b="0" i="0" dirty="0" smtClean="0">
                          <a:effectLst/>
                          <a:latin typeface="+mn-lt"/>
                        </a:rPr>
                        <a:t>4</a:t>
                      </a:r>
                      <a:endParaRPr lang="en-US" altLang="ja-JP"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gn="ctr"/>
                      <a:r>
                        <a:rPr lang="ja-JP" altLang="en-US" sz="1000" b="0" i="0" dirty="0" smtClean="0">
                          <a:effectLst/>
                          <a:latin typeface="メイリオ" panose="020B0604030504040204" pitchFamily="50" charset="-128"/>
                          <a:ea typeface="メイリオ" panose="020B0604030504040204" pitchFamily="50" charset="-128"/>
                          <a:cs typeface="メイリオ" panose="020B0604030504040204" pitchFamily="50" charset="-128"/>
                        </a:rPr>
                        <a:t>評価制度構築</a:t>
                      </a:r>
                      <a:endParaRPr lang="en-US" altLang="ja-JP" sz="1000" b="0" i="0" dirty="0">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nSpc>
                          <a:spcPct val="100000"/>
                        </a:lnSpc>
                      </a:pPr>
                      <a:r>
                        <a:rPr lang="ja-JP" altLang="en-US"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分院長の給与や退職金を決定していくための基準を構築いたします。各医院独自の評価基準にカスタマイズいたします。</a:t>
                      </a:r>
                      <a:endParaRPr lang="ja-JP" altLang="en-US" sz="900" dirty="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bl>
          </a:graphicData>
        </a:graphic>
      </p:graphicFrame>
      <p:sp>
        <p:nvSpPr>
          <p:cNvPr id="21" name="テキスト プレースホルダー 9"/>
          <p:cNvSpPr txBox="1">
            <a:spLocks/>
          </p:cNvSpPr>
          <p:nvPr/>
        </p:nvSpPr>
        <p:spPr bwMode="auto">
          <a:xfrm>
            <a:off x="1146831" y="3059832"/>
            <a:ext cx="5036289" cy="338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30000"/>
              </a:lnSpc>
              <a:spcBef>
                <a:spcPts val="0"/>
              </a:spcBef>
              <a:spcAft>
                <a:spcPct val="0"/>
              </a:spcAft>
              <a:buClrTx/>
              <a:buSzTx/>
              <a:buFont typeface="Arial" panose="020B0604020202020204" pitchFamily="34" charset="0"/>
              <a:buNone/>
              <a:tabLst/>
              <a:defRPr kumimoji="1" sz="1600">
                <a:solidFill>
                  <a:schemeClr val="tx1"/>
                </a:solidFill>
                <a:latin typeface="+mn-ea"/>
                <a:ea typeface="+mn-ea"/>
                <a:cs typeface="+mn-cs"/>
              </a:defRPr>
            </a:lvl1pPr>
            <a:lvl2pPr marL="457200" indent="0" algn="l" rtl="0" fontAlgn="base">
              <a:lnSpc>
                <a:spcPct val="130000"/>
              </a:lnSpc>
              <a:spcBef>
                <a:spcPts val="0"/>
              </a:spcBef>
              <a:spcAft>
                <a:spcPct val="0"/>
              </a:spcAft>
              <a:buFont typeface="Arial" charset="0"/>
              <a:buNone/>
              <a:defRPr kumimoji="1" sz="1600">
                <a:solidFill>
                  <a:schemeClr val="tx1"/>
                </a:solidFill>
                <a:latin typeface="+mn-ea"/>
                <a:ea typeface="+mn-ea"/>
                <a:cs typeface="+mn-cs"/>
              </a:defRPr>
            </a:lvl2pPr>
            <a:lvl3pPr marL="11430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3pPr>
            <a:lvl4pPr marL="16002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4pPr>
            <a:lvl5pPr marL="20574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5pPr>
            <a:lvl6pPr marL="25146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6pPr>
            <a:lvl7pPr marL="29718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7pPr>
            <a:lvl8pPr marL="34290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8pPr>
            <a:lvl9pPr marL="38862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9pPr>
          </a:lstStyle>
          <a:p>
            <a:pPr marL="71438" indent="-71438">
              <a:lnSpc>
                <a:spcPct val="120000"/>
              </a:lnSpc>
              <a:spcBef>
                <a:spcPts val="300"/>
              </a:spcBef>
              <a:defRPr/>
            </a:pPr>
            <a:r>
              <a:rPr lang="ja-JP" altLang="en-US" sz="1000" b="1" kern="0" dirty="0">
                <a:solidFill>
                  <a:schemeClr val="tx1">
                    <a:lumMod val="50000"/>
                    <a:lumOff val="50000"/>
                  </a:schemeClr>
                </a:solidFill>
                <a:latin typeface="メイリオ"/>
                <a:ea typeface="メイリオ"/>
                <a:cs typeface="メイリオ"/>
              </a:rPr>
              <a:t>必要な予算については、事業規模や難易度に応じて、個別にお見積り</a:t>
            </a:r>
            <a:r>
              <a:rPr lang="ja-JP" altLang="en-US" sz="1000" b="1" kern="0" dirty="0" smtClean="0">
                <a:solidFill>
                  <a:schemeClr val="tx1">
                    <a:lumMod val="50000"/>
                    <a:lumOff val="50000"/>
                  </a:schemeClr>
                </a:solidFill>
                <a:latin typeface="メイリオ"/>
                <a:ea typeface="メイリオ"/>
                <a:cs typeface="メイリオ"/>
              </a:rPr>
              <a:t>差し上げます。</a:t>
            </a:r>
            <a:endParaRPr lang="en-US" altLang="ja-JP" sz="1000" kern="0" dirty="0" smtClean="0">
              <a:solidFill>
                <a:schemeClr val="tx1">
                  <a:lumMod val="50000"/>
                  <a:lumOff val="50000"/>
                </a:schemeClr>
              </a:solidFill>
              <a:latin typeface="メイリオ"/>
              <a:ea typeface="メイリオ"/>
              <a:cs typeface="メイリオ"/>
            </a:endParaRPr>
          </a:p>
        </p:txBody>
      </p:sp>
      <p:sp>
        <p:nvSpPr>
          <p:cNvPr id="23" name="角丸四角形 22"/>
          <p:cNvSpPr/>
          <p:nvPr/>
        </p:nvSpPr>
        <p:spPr>
          <a:xfrm>
            <a:off x="493200" y="3066730"/>
            <a:ext cx="612000" cy="180000"/>
          </a:xfrm>
          <a:prstGeom prst="roundRect">
            <a:avLst>
              <a:gd name="adj" fmla="val 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pPr algn="ctr"/>
            <a:r>
              <a:rPr lang="ja-JP" altLang="en-US" sz="10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ご予算</a:t>
            </a:r>
            <a:endPar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8" name="テキスト プレースホルダー 9"/>
          <p:cNvSpPr txBox="1">
            <a:spLocks/>
          </p:cNvSpPr>
          <p:nvPr/>
        </p:nvSpPr>
        <p:spPr bwMode="auto">
          <a:xfrm>
            <a:off x="1638325" y="3635896"/>
            <a:ext cx="4176464" cy="338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30000"/>
              </a:lnSpc>
              <a:spcBef>
                <a:spcPts val="0"/>
              </a:spcBef>
              <a:spcAft>
                <a:spcPct val="0"/>
              </a:spcAft>
              <a:buClrTx/>
              <a:buSzTx/>
              <a:buFont typeface="Arial" panose="020B0604020202020204" pitchFamily="34" charset="0"/>
              <a:buNone/>
              <a:tabLst/>
              <a:defRPr kumimoji="1" sz="1600">
                <a:solidFill>
                  <a:schemeClr val="tx1"/>
                </a:solidFill>
                <a:latin typeface="+mn-ea"/>
                <a:ea typeface="+mn-ea"/>
                <a:cs typeface="+mn-cs"/>
              </a:defRPr>
            </a:lvl1pPr>
            <a:lvl2pPr marL="457200" indent="0" algn="l" rtl="0" fontAlgn="base">
              <a:lnSpc>
                <a:spcPct val="130000"/>
              </a:lnSpc>
              <a:spcBef>
                <a:spcPts val="0"/>
              </a:spcBef>
              <a:spcAft>
                <a:spcPct val="0"/>
              </a:spcAft>
              <a:buFont typeface="Arial" charset="0"/>
              <a:buNone/>
              <a:defRPr kumimoji="1" sz="1600">
                <a:solidFill>
                  <a:schemeClr val="tx1"/>
                </a:solidFill>
                <a:latin typeface="+mn-ea"/>
                <a:ea typeface="+mn-ea"/>
                <a:cs typeface="+mn-cs"/>
              </a:defRPr>
            </a:lvl2pPr>
            <a:lvl3pPr marL="11430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3pPr>
            <a:lvl4pPr marL="16002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4pPr>
            <a:lvl5pPr marL="20574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5pPr>
            <a:lvl6pPr marL="25146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6pPr>
            <a:lvl7pPr marL="29718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7pPr>
            <a:lvl8pPr marL="34290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8pPr>
            <a:lvl9pPr marL="38862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9pPr>
          </a:lstStyle>
          <a:p>
            <a:pPr marL="71438" lvl="0" indent="-71438">
              <a:lnSpc>
                <a:spcPct val="120000"/>
              </a:lnSpc>
              <a:spcBef>
                <a:spcPts val="300"/>
              </a:spcBef>
              <a:defRPr/>
            </a:pPr>
            <a:r>
              <a:rPr lang="ja-JP" altLang="ja-JP" sz="90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今まで感覚で行っていたものを『見える化』</a:t>
            </a:r>
            <a:r>
              <a:rPr lang="ja-JP" altLang="en-US" sz="9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できた</a:t>
            </a:r>
            <a:r>
              <a:rPr lang="ja-JP" altLang="en-US" sz="900" kern="0" dirty="0" smtClean="0">
                <a:solidFill>
                  <a:schemeClr val="tx1">
                    <a:lumMod val="50000"/>
                    <a:lumOff val="50000"/>
                  </a:schemeClr>
                </a:solidFill>
                <a:latin typeface="メイリオ"/>
                <a:ea typeface="メイリオ"/>
                <a:cs typeface="メイリオ"/>
              </a:rPr>
              <a:t>。</a:t>
            </a:r>
            <a:endParaRPr kumimoji="1" lang="ja-JP" altLang="en-US" sz="1600" i="0" u="none" strike="noStrike" kern="0" cap="none" spc="0" normalizeH="0" baseline="0" noProof="0" dirty="0">
              <a:ln>
                <a:noFill/>
              </a:ln>
              <a:solidFill>
                <a:schemeClr val="tx1">
                  <a:lumMod val="50000"/>
                  <a:lumOff val="50000"/>
                </a:schemeClr>
              </a:solidFill>
              <a:effectLst/>
              <a:uLnTx/>
              <a:uFillTx/>
              <a:latin typeface="メイリオ"/>
              <a:ea typeface="メイリオ"/>
              <a:cs typeface="メイリオ"/>
            </a:endParaRPr>
          </a:p>
        </p:txBody>
      </p:sp>
      <p:sp>
        <p:nvSpPr>
          <p:cNvPr id="29" name="角丸四角形 28"/>
          <p:cNvSpPr/>
          <p:nvPr/>
        </p:nvSpPr>
        <p:spPr>
          <a:xfrm>
            <a:off x="494590" y="3654946"/>
            <a:ext cx="1134210" cy="180000"/>
          </a:xfrm>
          <a:prstGeom prst="roundRect">
            <a:avLst>
              <a:gd name="adj" fmla="val 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pPr algn="ctr"/>
            <a:r>
              <a:rPr lang="ja-JP" altLang="en-US" sz="10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ケーススタディ</a:t>
            </a:r>
            <a:endPar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graphicFrame>
        <p:nvGraphicFramePr>
          <p:cNvPr id="30" name="表 29"/>
          <p:cNvGraphicFramePr>
            <a:graphicFrameLocks noGrp="1"/>
          </p:cNvGraphicFramePr>
          <p:nvPr>
            <p:extLst/>
          </p:nvPr>
        </p:nvGraphicFramePr>
        <p:xfrm>
          <a:off x="620689" y="3995936"/>
          <a:ext cx="5605852" cy="1713150"/>
        </p:xfrm>
        <a:graphic>
          <a:graphicData uri="http://schemas.openxmlformats.org/drawingml/2006/table">
            <a:tbl>
              <a:tblPr/>
              <a:tblGrid>
                <a:gridCol w="648071"/>
                <a:gridCol w="4957781"/>
              </a:tblGrid>
              <a:tr h="587518">
                <a:tc>
                  <a:txBody>
                    <a:bodyPr/>
                    <a:lstStyle/>
                    <a:p>
                      <a:pPr algn="ctr"/>
                      <a:r>
                        <a:rPr lang="ja-JP" altLang="en-US" sz="1000" b="0" i="0" dirty="0" smtClean="0">
                          <a:effectLst/>
                          <a:latin typeface="メイリオ" panose="020B0604030504040204" pitchFamily="50" charset="-128"/>
                          <a:ea typeface="メイリオ" panose="020B0604030504040204" pitchFamily="50" charset="-128"/>
                          <a:cs typeface="メイリオ" panose="020B0604030504040204" pitchFamily="50" charset="-128"/>
                        </a:rPr>
                        <a:t>課題</a:t>
                      </a: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r>
                        <a:rPr kumimoji="1" lang="ja-JP" altLang="ja-JP" sz="900" kern="1200" baseline="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・分院の収入は上がっているが、利益が出ているのか（投資が回収できているの</a:t>
                      </a:r>
                      <a:r>
                        <a:rPr kumimoji="1" lang="ja-JP" altLang="en-US" sz="900" kern="1200" baseline="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か）</a:t>
                      </a:r>
                      <a:endParaRPr kumimoji="1" lang="en-US" altLang="ja-JP" sz="900" kern="1200" baseline="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900" kern="1200" baseline="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　</a:t>
                      </a:r>
                      <a:r>
                        <a:rPr kumimoji="1" lang="ja-JP" altLang="ja-JP" sz="900" kern="1200" baseline="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がわからなかった。</a:t>
                      </a:r>
                    </a:p>
                    <a:p>
                      <a:r>
                        <a:rPr kumimoji="1" lang="ja-JP" altLang="ja-JP" sz="900" kern="1200" baseline="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・分院長の評価</a:t>
                      </a:r>
                      <a:r>
                        <a:rPr kumimoji="1" lang="ja-JP" altLang="en-US" sz="900" kern="1200" baseline="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を</a:t>
                      </a:r>
                      <a:r>
                        <a:rPr kumimoji="1" lang="ja-JP" altLang="ja-JP" sz="900" kern="1200" baseline="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どのように行えばよいかわからず、明確な基準がなかったため</a:t>
                      </a:r>
                      <a:endParaRPr kumimoji="1" lang="en-US" altLang="ja-JP" sz="900" kern="1200" baseline="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900" kern="1200" baseline="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　</a:t>
                      </a:r>
                      <a:r>
                        <a:rPr kumimoji="1" lang="ja-JP" altLang="ja-JP" sz="900" kern="1200" baseline="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不満が出ていた。</a:t>
                      </a: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284313">
                <a:tc>
                  <a:txBody>
                    <a:bodyPr/>
                    <a:lstStyle/>
                    <a:p>
                      <a:pPr algn="ctr"/>
                      <a:r>
                        <a:rPr lang="ja-JP" altLang="en-US" sz="1000" b="0" i="0" dirty="0" smtClean="0">
                          <a:effectLst/>
                          <a:latin typeface="メイリオ" panose="020B0604030504040204" pitchFamily="50" charset="-128"/>
                          <a:ea typeface="メイリオ" panose="020B0604030504040204" pitchFamily="50" charset="-128"/>
                          <a:cs typeface="メイリオ" panose="020B0604030504040204" pitchFamily="50" charset="-128"/>
                        </a:rPr>
                        <a:t>改善策</a:t>
                      </a: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r>
                        <a:rPr kumimoji="1" lang="ja-JP" altLang="en-US" sz="9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ja-JP" sz="9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本院と分院できっちりと収支を分けた。</a:t>
                      </a:r>
                    </a:p>
                    <a:p>
                      <a:r>
                        <a:rPr kumimoji="1" lang="ja-JP" altLang="ja-JP" sz="9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・分院長の評価基準を設け、明示した。</a:t>
                      </a:r>
                    </a:p>
                    <a:p>
                      <a:r>
                        <a:rPr kumimoji="1" lang="ja-JP" altLang="ja-JP" sz="9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・長く勤務してもらえるよう退職金制度の導入等の施策を実施した。</a:t>
                      </a:r>
                      <a:endParaRPr lang="ja-JP" altLang="en-US" sz="900" dirty="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449910">
                <a:tc>
                  <a:txBody>
                    <a:bodyPr/>
                    <a:lstStyle/>
                    <a:p>
                      <a:pPr algn="ctr"/>
                      <a:r>
                        <a:rPr lang="ja-JP" altLang="en-US" sz="1000" b="0" i="0" dirty="0" smtClean="0">
                          <a:effectLst/>
                          <a:latin typeface="メイリオ" panose="020B0604030504040204" pitchFamily="50" charset="-128"/>
                          <a:ea typeface="メイリオ" panose="020B0604030504040204" pitchFamily="50" charset="-128"/>
                          <a:cs typeface="メイリオ" panose="020B0604030504040204" pitchFamily="50" charset="-128"/>
                        </a:rPr>
                        <a:t>結果</a:t>
                      </a: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r>
                        <a:rPr kumimoji="1" lang="ja-JP" altLang="en-US" sz="9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ja-JP" sz="9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分院の経営状況を把握することができ、今後の方針を立てることが可能になった。</a:t>
                      </a:r>
                    </a:p>
                    <a:p>
                      <a:r>
                        <a:rPr kumimoji="1" lang="ja-JP" altLang="ja-JP" sz="9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・分院長の評価を分院の</a:t>
                      </a:r>
                      <a:r>
                        <a:rPr kumimoji="1" lang="ja-JP" altLang="en-US" sz="9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業績</a:t>
                      </a:r>
                      <a:r>
                        <a:rPr kumimoji="1" lang="ja-JP" altLang="ja-JP" sz="9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と連動させることで、業績と評価のベクトルが一致した。</a:t>
                      </a:r>
                    </a:p>
                    <a:p>
                      <a:r>
                        <a:rPr kumimoji="1" lang="ja-JP" altLang="ja-JP" sz="900" kern="12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・制度の導入により分院長のモチベーションの維持・向上を図ることができた。</a:t>
                      </a: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bl>
          </a:graphicData>
        </a:graphic>
      </p:graphicFrame>
      <p:pic>
        <p:nvPicPr>
          <p:cNvPr id="10" name="図 9"/>
          <p:cNvPicPr>
            <a:picLocks noChangeAspect="1"/>
          </p:cNvPicPr>
          <p:nvPr/>
        </p:nvPicPr>
        <p:blipFill>
          <a:blip r:embed="rId3"/>
          <a:stretch>
            <a:fillRect/>
          </a:stretch>
        </p:blipFill>
        <p:spPr>
          <a:xfrm>
            <a:off x="890660" y="6470797"/>
            <a:ext cx="953405" cy="1102958"/>
          </a:xfrm>
          <a:prstGeom prst="rect">
            <a:avLst/>
          </a:prstGeom>
        </p:spPr>
      </p:pic>
      <p:sp>
        <p:nvSpPr>
          <p:cNvPr id="12" name="テキスト ボックス 11"/>
          <p:cNvSpPr txBox="1"/>
          <p:nvPr/>
        </p:nvSpPr>
        <p:spPr>
          <a:xfrm>
            <a:off x="2556336" y="6417239"/>
            <a:ext cx="3185487" cy="646331"/>
          </a:xfrm>
          <a:prstGeom prst="rect">
            <a:avLst/>
          </a:prstGeom>
          <a:noFill/>
        </p:spPr>
        <p:txBody>
          <a:bodyPr wrap="none" rtlCol="0">
            <a:spAutoFit/>
          </a:bodyPr>
          <a:lstStyle/>
          <a:p>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分院の運営にお悩みの方は、</a:t>
            </a:r>
            <a:endParaRPr lang="en-US" altLang="ja-JP" dirty="0" smtClean="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お</a:t>
            </a:r>
            <a:r>
              <a:rPr kumimoji="1" lang="ja-JP" altLang="en-US" dirty="0">
                <a:latin typeface="メイリオ" panose="020B0604030504040204" pitchFamily="50" charset="-128"/>
                <a:ea typeface="メイリオ" panose="020B0604030504040204" pitchFamily="50" charset="-128"/>
                <a:cs typeface="メイリオ" panose="020B0604030504040204" pitchFamily="50" charset="-128"/>
              </a:rPr>
              <a:t>気軽</a:t>
            </a:r>
            <a:r>
              <a:rPr kumimoji="1"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にお問合せください。</a:t>
            </a:r>
            <a:endParaRPr kumimoji="1"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1" name="角丸四角形 30"/>
          <p:cNvSpPr/>
          <p:nvPr/>
        </p:nvSpPr>
        <p:spPr>
          <a:xfrm>
            <a:off x="2291259" y="7124543"/>
            <a:ext cx="652598" cy="270183"/>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pPr algn="ctr"/>
            <a:r>
              <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連絡先</a:t>
            </a:r>
          </a:p>
        </p:txBody>
      </p:sp>
      <p:sp>
        <p:nvSpPr>
          <p:cNvPr id="32" name="テキスト ボックス 31"/>
          <p:cNvSpPr txBox="1"/>
          <p:nvPr/>
        </p:nvSpPr>
        <p:spPr>
          <a:xfrm>
            <a:off x="3047987" y="7092280"/>
            <a:ext cx="2947802" cy="334707"/>
          </a:xfrm>
          <a:prstGeom prst="rect">
            <a:avLst/>
          </a:prstGeom>
          <a:noFill/>
        </p:spPr>
        <p:txBody>
          <a:bodyPr wrap="square" rtlCol="0">
            <a:spAutoFit/>
          </a:bodyPr>
          <a:lstStyle/>
          <a:p>
            <a:pPr>
              <a:lnSpc>
                <a:spcPct val="150000"/>
              </a:lnSpc>
            </a:pPr>
            <a:r>
              <a:rPr lang="ja-JP" altLang="en-US" sz="1050" dirty="0" smtClean="0">
                <a:latin typeface="メイリオ" panose="020B0604030504040204" pitchFamily="50" charset="-128"/>
                <a:ea typeface="メイリオ" panose="020B0604030504040204" pitchFamily="50" charset="-128"/>
                <a:cs typeface="メイリオ" panose="020B0604030504040204" pitchFamily="50" charset="-128"/>
              </a:rPr>
              <a:t>日本経営グループ</a:t>
            </a:r>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50" dirty="0" smtClean="0">
                <a:latin typeface="メイリオ" panose="020B0604030504040204" pitchFamily="50" charset="-128"/>
                <a:ea typeface="メイリオ" panose="020B0604030504040204" pitchFamily="50" charset="-128"/>
                <a:cs typeface="メイリオ" panose="020B0604030504040204" pitchFamily="50" charset="-128"/>
              </a:rPr>
              <a:t>日本経営ウィル税理士法人</a:t>
            </a:r>
            <a:endPar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3" name="テキスト ボックス 32"/>
          <p:cNvSpPr txBox="1"/>
          <p:nvPr/>
        </p:nvSpPr>
        <p:spPr>
          <a:xfrm>
            <a:off x="2276872" y="7603773"/>
            <a:ext cx="3744416" cy="1119537"/>
          </a:xfrm>
          <a:prstGeom prst="rect">
            <a:avLst/>
          </a:prstGeom>
          <a:noFill/>
        </p:spPr>
        <p:txBody>
          <a:bodyPr wrap="square" rtlCol="0">
            <a:spAutoFit/>
          </a:bodyPr>
          <a:lstStyle/>
          <a:p>
            <a:pPr>
              <a:lnSpc>
                <a:spcPct val="150000"/>
              </a:lnSpc>
            </a:pPr>
            <a:r>
              <a:rPr lang="ja-JP" altLang="en-US"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大阪本社</a:t>
            </a:r>
            <a:r>
              <a:rPr lang="en-US" altLang="ja-JP"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561-8510</a:t>
            </a:r>
            <a:r>
              <a:rPr lang="ja-JP" altLang="en-US"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大阪府豊中市寺内</a:t>
            </a:r>
            <a:r>
              <a:rPr lang="en-US" altLang="ja-JP"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2-13-3</a:t>
            </a:r>
            <a:r>
              <a:rPr lang="ja-JP" altLang="en-US"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r">
              <a:lnSpc>
                <a:spcPct val="150000"/>
              </a:lnSpc>
            </a:pPr>
            <a:r>
              <a:rPr lang="ja-JP" altLang="en-US" sz="14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2000" dirty="0" smtClean="0">
                <a:solidFill>
                  <a:schemeClr val="tx1">
                    <a:lumMod val="65000"/>
                    <a:lumOff val="35000"/>
                  </a:schemeClr>
                </a:solidFill>
                <a:latin typeface="Lucida Console" panose="020B0609040504020204" pitchFamily="49" charset="0"/>
                <a:ea typeface="メイリオ" panose="020B0604030504040204" pitchFamily="50" charset="-128"/>
                <a:cs typeface="メイリオ" panose="020B0604030504040204" pitchFamily="50" charset="-128"/>
              </a:rPr>
              <a:t>06-6868-1351</a:t>
            </a:r>
            <a:r>
              <a:rPr lang="en-US" altLang="ja-JP" sz="14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（担当 </a:t>
            </a:r>
            <a:r>
              <a:rPr lang="ja-JP" altLang="en-US" sz="1200" dirty="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菅原</a:t>
            </a:r>
            <a:r>
              <a:rPr lang="ja-JP" altLang="en-US" sz="12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4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a:t>
            </a:r>
          </a:p>
          <a:p>
            <a:pPr algn="r">
              <a:lnSpc>
                <a:spcPct val="150000"/>
              </a:lnSpc>
            </a:pPr>
            <a:r>
              <a:rPr lang="en-US" altLang="ja-JP" sz="14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kumimoji="1" lang="ja-JP" altLang="en-US" sz="12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（平日</a:t>
            </a:r>
            <a:r>
              <a:rPr lang="en-US" altLang="ja-JP" sz="12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9:00</a:t>
            </a:r>
            <a:r>
              <a:rPr lang="ja-JP" altLang="en-US" sz="12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2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19:00</a:t>
            </a:r>
            <a:r>
              <a:rPr lang="ja-JP" altLang="en-US" sz="12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ja-JP" altLang="en-US" sz="1200" dirty="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4" name="正方形/長方形 33"/>
          <p:cNvSpPr/>
          <p:nvPr/>
        </p:nvSpPr>
        <p:spPr>
          <a:xfrm>
            <a:off x="620689" y="6084168"/>
            <a:ext cx="5605852" cy="2736304"/>
          </a:xfrm>
          <a:prstGeom prst="rect">
            <a:avLst/>
          </a:prstGeom>
          <a:no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2878775916"/>
      </p:ext>
    </p:extLst>
  </p:cSld>
  <p:clrMapOvr>
    <a:masterClrMapping/>
  </p:clrMapOvr>
  <p:transition spd="slow">
    <p:pu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メモ 17"/>
          <p:cNvSpPr/>
          <p:nvPr/>
        </p:nvSpPr>
        <p:spPr>
          <a:xfrm>
            <a:off x="4931643" y="7200272"/>
            <a:ext cx="792088" cy="1044136"/>
          </a:xfrm>
          <a:prstGeom prst="foldedCorner">
            <a:avLst>
              <a:gd name="adj" fmla="val 10880"/>
            </a:avLst>
          </a:prstGeom>
          <a:solidFill>
            <a:schemeClr val="bg1">
              <a:lumMod val="9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医療法人</a:t>
            </a:r>
            <a:endParaRPr lang="en-US" altLang="ja-JP"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設立シミュレーション</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7" name="メモ 16"/>
          <p:cNvSpPr/>
          <p:nvPr/>
        </p:nvSpPr>
        <p:spPr>
          <a:xfrm>
            <a:off x="4869160" y="7137789"/>
            <a:ext cx="792088" cy="1044136"/>
          </a:xfrm>
          <a:prstGeom prst="foldedCorner">
            <a:avLst>
              <a:gd name="adj" fmla="val 10880"/>
            </a:avLst>
          </a:prstGeom>
          <a:solidFill>
            <a:schemeClr val="bg1">
              <a:lumMod val="9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医療法人</a:t>
            </a:r>
            <a:endParaRPr lang="en-US" altLang="ja-JP"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設立シミュレーション</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 name="メモ 15"/>
          <p:cNvSpPr/>
          <p:nvPr/>
        </p:nvSpPr>
        <p:spPr>
          <a:xfrm>
            <a:off x="4797152" y="7065781"/>
            <a:ext cx="792088" cy="1044136"/>
          </a:xfrm>
          <a:prstGeom prst="foldedCorner">
            <a:avLst>
              <a:gd name="adj" fmla="val 10880"/>
            </a:avLst>
          </a:prstGeom>
          <a:solidFill>
            <a:schemeClr val="bg1">
              <a:lumMod val="9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医療法人</a:t>
            </a:r>
            <a:endParaRPr lang="en-US" altLang="ja-JP"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設立シミュレーション</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角丸四角形 3"/>
          <p:cNvSpPr/>
          <p:nvPr/>
        </p:nvSpPr>
        <p:spPr>
          <a:xfrm>
            <a:off x="2012851" y="7668343"/>
            <a:ext cx="1992213" cy="864097"/>
          </a:xfrm>
          <a:prstGeom prst="roundRect">
            <a:avLst>
              <a:gd name="adj" fmla="val 8287"/>
            </a:avLst>
          </a:pr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auto">
              <a:lnSpc>
                <a:spcPct val="120000"/>
              </a:lnSpc>
              <a:spcBef>
                <a:spcPts val="300"/>
              </a:spcBef>
              <a:spcAft>
                <a:spcPts val="0"/>
              </a:spcAft>
              <a:defRPr/>
            </a:pPr>
            <a:r>
              <a:rPr lang="ja-JP" altLang="en-US" sz="900" kern="0" dirty="0" smtClean="0">
                <a:solidFill>
                  <a:schemeClr val="tx1">
                    <a:lumMod val="65000"/>
                    <a:lumOff val="35000"/>
                  </a:schemeClr>
                </a:solidFill>
                <a:latin typeface="メイリオ"/>
                <a:ea typeface="メイリオ"/>
                <a:cs typeface="メイリオ"/>
              </a:rPr>
              <a:t>現状把握を通じて戦略の妥当性から経営計画の策定、進捗管理等プロの視点で分院展開をサポートします。</a:t>
            </a:r>
            <a:endParaRPr lang="ja-JP" altLang="en-US" sz="900" kern="0" dirty="0">
              <a:solidFill>
                <a:schemeClr val="tx1">
                  <a:lumMod val="65000"/>
                  <a:lumOff val="35000"/>
                </a:schemeClr>
              </a:solidFill>
              <a:latin typeface="メイリオ"/>
              <a:ea typeface="メイリオ"/>
              <a:cs typeface="メイリオ"/>
            </a:endParaRPr>
          </a:p>
        </p:txBody>
      </p:sp>
      <p:sp>
        <p:nvSpPr>
          <p:cNvPr id="10" name="Text Box 5"/>
          <p:cNvSpPr txBox="1">
            <a:spLocks noChangeArrowheads="1"/>
          </p:cNvSpPr>
          <p:nvPr/>
        </p:nvSpPr>
        <p:spPr bwMode="auto">
          <a:xfrm>
            <a:off x="513664" y="873500"/>
            <a:ext cx="5904740" cy="597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lIns="0" tIns="52153" rIns="0" bIns="52153">
            <a:spAutoFit/>
          </a:bodyPr>
          <a:lstStyle>
            <a:lvl1pPr defTabSz="1042988" eaLnBrk="0" hangingPunct="0">
              <a:defRPr kumimoji="1" sz="1600">
                <a:solidFill>
                  <a:srgbClr val="000099"/>
                </a:solidFill>
                <a:latin typeface="HGPｺﾞｼｯｸE" pitchFamily="50" charset="-128"/>
                <a:ea typeface="HGPｺﾞｼｯｸE" pitchFamily="50" charset="-128"/>
              </a:defRPr>
            </a:lvl1pPr>
            <a:lvl2pPr marL="742950" indent="-285750" defTabSz="1042988" eaLnBrk="0" hangingPunct="0">
              <a:defRPr kumimoji="1" sz="1600">
                <a:solidFill>
                  <a:srgbClr val="000099"/>
                </a:solidFill>
                <a:latin typeface="HGPｺﾞｼｯｸE" pitchFamily="50" charset="-128"/>
                <a:ea typeface="HGPｺﾞｼｯｸE" pitchFamily="50" charset="-128"/>
              </a:defRPr>
            </a:lvl2pPr>
            <a:lvl3pPr marL="1143000" indent="-228600" defTabSz="1042988" eaLnBrk="0" hangingPunct="0">
              <a:defRPr kumimoji="1" sz="1600">
                <a:solidFill>
                  <a:srgbClr val="000099"/>
                </a:solidFill>
                <a:latin typeface="HGPｺﾞｼｯｸE" pitchFamily="50" charset="-128"/>
                <a:ea typeface="HGPｺﾞｼｯｸE" pitchFamily="50" charset="-128"/>
              </a:defRPr>
            </a:lvl3pPr>
            <a:lvl4pPr marL="1600200" indent="-228600" defTabSz="1042988" eaLnBrk="0" hangingPunct="0">
              <a:defRPr kumimoji="1" sz="1600">
                <a:solidFill>
                  <a:srgbClr val="000099"/>
                </a:solidFill>
                <a:latin typeface="HGPｺﾞｼｯｸE" pitchFamily="50" charset="-128"/>
                <a:ea typeface="HGPｺﾞｼｯｸE" pitchFamily="50" charset="-128"/>
              </a:defRPr>
            </a:lvl4pPr>
            <a:lvl5pPr marL="2057400" indent="-228600" defTabSz="1042988" eaLnBrk="0" hangingPunct="0">
              <a:defRPr kumimoji="1" sz="1600">
                <a:solidFill>
                  <a:srgbClr val="000099"/>
                </a:solidFill>
                <a:latin typeface="HGPｺﾞｼｯｸE" pitchFamily="50" charset="-128"/>
                <a:ea typeface="HGPｺﾞｼｯｸE" pitchFamily="50" charset="-128"/>
              </a:defRPr>
            </a:lvl5pPr>
            <a:lvl6pPr marL="2514600" indent="-228600" defTabSz="1042988" eaLnBrk="0" fontAlgn="base" hangingPunct="0">
              <a:spcBef>
                <a:spcPct val="0"/>
              </a:spcBef>
              <a:spcAft>
                <a:spcPct val="0"/>
              </a:spcAft>
              <a:defRPr kumimoji="1" sz="1600">
                <a:solidFill>
                  <a:srgbClr val="000099"/>
                </a:solidFill>
                <a:latin typeface="HGPｺﾞｼｯｸE" pitchFamily="50" charset="-128"/>
                <a:ea typeface="HGPｺﾞｼｯｸE" pitchFamily="50" charset="-128"/>
              </a:defRPr>
            </a:lvl6pPr>
            <a:lvl7pPr marL="2971800" indent="-228600" defTabSz="1042988" eaLnBrk="0" fontAlgn="base" hangingPunct="0">
              <a:spcBef>
                <a:spcPct val="0"/>
              </a:spcBef>
              <a:spcAft>
                <a:spcPct val="0"/>
              </a:spcAft>
              <a:defRPr kumimoji="1" sz="1600">
                <a:solidFill>
                  <a:srgbClr val="000099"/>
                </a:solidFill>
                <a:latin typeface="HGPｺﾞｼｯｸE" pitchFamily="50" charset="-128"/>
                <a:ea typeface="HGPｺﾞｼｯｸE" pitchFamily="50" charset="-128"/>
              </a:defRPr>
            </a:lvl7pPr>
            <a:lvl8pPr marL="3429000" indent="-228600" defTabSz="1042988" eaLnBrk="0" fontAlgn="base" hangingPunct="0">
              <a:spcBef>
                <a:spcPct val="0"/>
              </a:spcBef>
              <a:spcAft>
                <a:spcPct val="0"/>
              </a:spcAft>
              <a:defRPr kumimoji="1" sz="1600">
                <a:solidFill>
                  <a:srgbClr val="000099"/>
                </a:solidFill>
                <a:latin typeface="HGPｺﾞｼｯｸE" pitchFamily="50" charset="-128"/>
                <a:ea typeface="HGPｺﾞｼｯｸE" pitchFamily="50" charset="-128"/>
              </a:defRPr>
            </a:lvl8pPr>
            <a:lvl9pPr marL="3886200" indent="-228600" defTabSz="1042988" eaLnBrk="0" fontAlgn="base" hangingPunct="0">
              <a:spcBef>
                <a:spcPct val="0"/>
              </a:spcBef>
              <a:spcAft>
                <a:spcPct val="0"/>
              </a:spcAft>
              <a:defRPr kumimoji="1" sz="1600">
                <a:solidFill>
                  <a:srgbClr val="000099"/>
                </a:solidFill>
                <a:latin typeface="HGPｺﾞｼｯｸE" pitchFamily="50" charset="-128"/>
                <a:ea typeface="HGPｺﾞｼｯｸE" pitchFamily="50" charset="-128"/>
              </a:defRPr>
            </a:lvl9pPr>
          </a:lstStyle>
          <a:p>
            <a:pPr eaLnBrk="1" hangingPunct="1"/>
            <a:r>
              <a:rPr lang="ja-JP" altLang="en-US" sz="2400" b="1" dirty="0" smtClean="0">
                <a:solidFill>
                  <a:schemeClr val="accent1">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分院</a:t>
            </a:r>
            <a:r>
              <a:rPr lang="ja-JP" altLang="en-US" sz="3200" b="1" dirty="0" smtClean="0">
                <a:solidFill>
                  <a:schemeClr val="accent1">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開設</a:t>
            </a:r>
            <a:r>
              <a:rPr lang="ja-JP" altLang="en-US" sz="2400" b="1" dirty="0" smtClean="0">
                <a:solidFill>
                  <a:schemeClr val="accent1">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2000" b="1" dirty="0" smtClean="0">
                <a:solidFill>
                  <a:schemeClr val="accent1">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をサポート</a:t>
            </a:r>
            <a:endParaRPr lang="en-US" altLang="ja-JP" sz="2000" b="1" dirty="0" smtClean="0">
              <a:solidFill>
                <a:schemeClr val="accent1">
                  <a:lumMod val="7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 name="テキスト プレースホルダー 9"/>
          <p:cNvSpPr txBox="1">
            <a:spLocks/>
          </p:cNvSpPr>
          <p:nvPr/>
        </p:nvSpPr>
        <p:spPr bwMode="auto">
          <a:xfrm>
            <a:off x="489554" y="2339752"/>
            <a:ext cx="5742722" cy="2319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30000"/>
              </a:lnSpc>
              <a:spcBef>
                <a:spcPts val="0"/>
              </a:spcBef>
              <a:spcAft>
                <a:spcPct val="0"/>
              </a:spcAft>
              <a:buClrTx/>
              <a:buSzTx/>
              <a:buFont typeface="Arial" panose="020B0604020202020204" pitchFamily="34" charset="0"/>
              <a:buNone/>
              <a:tabLst/>
              <a:defRPr kumimoji="1" sz="1600">
                <a:solidFill>
                  <a:schemeClr val="tx1"/>
                </a:solidFill>
                <a:latin typeface="+mn-ea"/>
                <a:ea typeface="+mn-ea"/>
                <a:cs typeface="+mn-cs"/>
              </a:defRPr>
            </a:lvl1pPr>
            <a:lvl2pPr marL="457200" indent="0" algn="l" rtl="0" fontAlgn="base">
              <a:lnSpc>
                <a:spcPct val="130000"/>
              </a:lnSpc>
              <a:spcBef>
                <a:spcPts val="0"/>
              </a:spcBef>
              <a:spcAft>
                <a:spcPct val="0"/>
              </a:spcAft>
              <a:buFont typeface="Arial" charset="0"/>
              <a:buNone/>
              <a:defRPr kumimoji="1" sz="1600">
                <a:solidFill>
                  <a:schemeClr val="tx1"/>
                </a:solidFill>
                <a:latin typeface="+mn-ea"/>
                <a:ea typeface="+mn-ea"/>
                <a:cs typeface="+mn-cs"/>
              </a:defRPr>
            </a:lvl2pPr>
            <a:lvl3pPr marL="11430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3pPr>
            <a:lvl4pPr marL="16002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4pPr>
            <a:lvl5pPr marL="20574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5pPr>
            <a:lvl6pPr marL="25146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6pPr>
            <a:lvl7pPr marL="29718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7pPr>
            <a:lvl8pPr marL="34290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8pPr>
            <a:lvl9pPr marL="38862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9pPr>
          </a:lstStyle>
          <a:p>
            <a:pPr>
              <a:lnSpc>
                <a:spcPct val="120000"/>
              </a:lnSpc>
              <a:spcBef>
                <a:spcPts val="300"/>
              </a:spcBef>
              <a:defRPr/>
            </a:pPr>
            <a:r>
              <a:rPr lang="ja-JP" altLang="en-US" sz="1200" b="1" kern="0" dirty="0">
                <a:solidFill>
                  <a:schemeClr val="tx2">
                    <a:lumMod val="60000"/>
                    <a:lumOff val="40000"/>
                  </a:schemeClr>
                </a:solidFill>
                <a:latin typeface="メイリオ"/>
                <a:ea typeface="メイリオ"/>
                <a:cs typeface="メイリオ"/>
              </a:rPr>
              <a:t>ご相談</a:t>
            </a:r>
            <a:r>
              <a:rPr lang="ja-JP" altLang="en-US" sz="1200" b="1" kern="0" dirty="0" smtClean="0">
                <a:solidFill>
                  <a:schemeClr val="tx2">
                    <a:lumMod val="60000"/>
                    <a:lumOff val="40000"/>
                  </a:schemeClr>
                </a:solidFill>
                <a:latin typeface="メイリオ"/>
                <a:ea typeface="メイリオ"/>
                <a:cs typeface="メイリオ"/>
              </a:rPr>
              <a:t>内容</a:t>
            </a:r>
            <a:endParaRPr lang="en-US" altLang="ja-JP" sz="12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180975" lvl="0" indent="-180975">
              <a:lnSpc>
                <a:spcPct val="120000"/>
              </a:lnSpc>
              <a:spcBef>
                <a:spcPts val="300"/>
              </a:spcBef>
              <a:buFont typeface="Wingdings" panose="05000000000000000000" pitchFamily="2" charset="2"/>
              <a:buChar char="ü"/>
              <a:defRPr/>
            </a:pP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経営の多角化を図って将来の基盤づくりを強化したい。</a:t>
            </a:r>
            <a:endParaRPr lang="en-US" altLang="ja-JP"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180975" lvl="0" indent="-180975">
              <a:lnSpc>
                <a:spcPct val="120000"/>
              </a:lnSpc>
              <a:spcBef>
                <a:spcPts val="300"/>
              </a:spcBef>
              <a:buFont typeface="Wingdings" panose="05000000000000000000" pitchFamily="2" charset="2"/>
              <a:buChar char="ü"/>
              <a:defRPr/>
            </a:pP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個人の独立開業が難しい時代とのことだが、むしろチャンスではないかと考えている。</a:t>
            </a:r>
            <a:endParaRPr lang="en-US" altLang="ja-JP"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180975" lvl="0" indent="-180975">
              <a:lnSpc>
                <a:spcPct val="120000"/>
              </a:lnSpc>
              <a:spcBef>
                <a:spcPts val="300"/>
              </a:spcBef>
              <a:buFont typeface="Wingdings" panose="05000000000000000000" pitchFamily="2" charset="2"/>
              <a:buChar char="ü"/>
              <a:defRPr/>
            </a:pP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現在</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の診療所と連携できる診療科をつくることで相乗効果を創出できないか。</a:t>
            </a:r>
            <a:endParaRPr lang="en-US" altLang="ja-JP"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180975" lvl="0" indent="-180975">
              <a:lnSpc>
                <a:spcPct val="120000"/>
              </a:lnSpc>
              <a:spcBef>
                <a:spcPts val="300"/>
              </a:spcBef>
              <a:buFont typeface="Wingdings" panose="05000000000000000000" pitchFamily="2" charset="2"/>
              <a:buChar char="ü"/>
              <a:defRPr/>
            </a:pP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子供が独立開業するが、まだ承継する気はない。でも何か手助けは出来ないか考えている。</a:t>
            </a:r>
            <a:endPar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180975" lvl="0" indent="-180975">
              <a:lnSpc>
                <a:spcPct val="120000"/>
              </a:lnSpc>
              <a:spcBef>
                <a:spcPts val="300"/>
              </a:spcBef>
              <a:buFont typeface="Wingdings" panose="05000000000000000000" pitchFamily="2" charset="2"/>
              <a:buChar char="ü"/>
              <a:defRPr/>
            </a:pP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連携していた診療所が廃業するようだが、代替診療所がなく、患者の負担が増加する。</a:t>
            </a:r>
            <a:endParaRPr lang="en-US" altLang="ja-JP"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180975" lvl="0" indent="-180975">
              <a:lnSpc>
                <a:spcPct val="120000"/>
              </a:lnSpc>
              <a:spcBef>
                <a:spcPts val="300"/>
              </a:spcBef>
              <a:buFont typeface="Wingdings" panose="05000000000000000000" pitchFamily="2" charset="2"/>
              <a:buChar char="ü"/>
              <a:defRPr/>
            </a:pP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今までの診療所経営で今後の時代の変化に対応できるか不安である。</a:t>
            </a:r>
            <a:endPar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180975" lvl="0" indent="-180975">
              <a:lnSpc>
                <a:spcPct val="120000"/>
              </a:lnSpc>
              <a:spcBef>
                <a:spcPts val="300"/>
              </a:spcBef>
              <a:buFont typeface="Wingdings" panose="05000000000000000000" pitchFamily="2" charset="2"/>
              <a:buChar char="ü"/>
              <a:defRPr/>
            </a:pPr>
            <a:endParaRPr lang="en-US" altLang="ja-JP"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nSpc>
                <a:spcPct val="120000"/>
              </a:lnSpc>
              <a:spcBef>
                <a:spcPts val="300"/>
              </a:spcBef>
              <a:defRPr/>
            </a:pPr>
            <a:r>
              <a:rPr lang="ja-JP" altLang="en-US" sz="1200" b="1" kern="0" dirty="0" smtClean="0">
                <a:solidFill>
                  <a:schemeClr val="tx2">
                    <a:lumMod val="60000"/>
                    <a:lumOff val="40000"/>
                  </a:schemeClr>
                </a:solidFill>
                <a:latin typeface="メイリオ"/>
                <a:ea typeface="メイリオ"/>
                <a:cs typeface="メイリオ"/>
              </a:rPr>
              <a:t>「分院展開」についての私たちの考え方</a:t>
            </a:r>
            <a:endParaRPr lang="en-US" altLang="ja-JP" sz="1200" kern="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a:p>
            <a:pPr marL="72000">
              <a:lnSpc>
                <a:spcPct val="120000"/>
              </a:lnSpc>
              <a:spcBef>
                <a:spcPts val="300"/>
              </a:spcBef>
              <a:defRPr/>
            </a:pPr>
            <a:r>
              <a:rPr lang="en-US" altLang="ja-JP" sz="1000" b="1" kern="0" dirty="0" smtClean="0">
                <a:solidFill>
                  <a:schemeClr val="tx1">
                    <a:lumMod val="50000"/>
                    <a:lumOff val="50000"/>
                  </a:schemeClr>
                </a:solidFill>
                <a:latin typeface="メイリオ"/>
                <a:ea typeface="メイリオ"/>
                <a:cs typeface="メイリオ"/>
              </a:rPr>
              <a:t>『</a:t>
            </a:r>
            <a:r>
              <a:rPr lang="ja-JP" altLang="en-US" sz="1000" b="1" kern="0" dirty="0" smtClean="0">
                <a:solidFill>
                  <a:schemeClr val="tx1">
                    <a:lumMod val="50000"/>
                    <a:lumOff val="50000"/>
                  </a:schemeClr>
                </a:solidFill>
                <a:latin typeface="メイリオ"/>
                <a:ea typeface="メイリオ"/>
                <a:cs typeface="メイリオ"/>
              </a:rPr>
              <a:t>現状</a:t>
            </a:r>
            <a:r>
              <a:rPr lang="ja-JP" altLang="en-US" sz="1000" b="1" kern="0" dirty="0">
                <a:solidFill>
                  <a:schemeClr val="tx1">
                    <a:lumMod val="50000"/>
                    <a:lumOff val="50000"/>
                  </a:schemeClr>
                </a:solidFill>
                <a:latin typeface="メイリオ"/>
                <a:ea typeface="メイリオ"/>
                <a:cs typeface="メイリオ"/>
              </a:rPr>
              <a:t>把握</a:t>
            </a:r>
            <a:r>
              <a:rPr lang="en-US" altLang="ja-JP" sz="1000" b="1" kern="0" dirty="0" smtClean="0">
                <a:solidFill>
                  <a:schemeClr val="tx1">
                    <a:lumMod val="50000"/>
                    <a:lumOff val="50000"/>
                  </a:schemeClr>
                </a:solidFill>
                <a:latin typeface="メイリオ"/>
                <a:ea typeface="メイリオ"/>
                <a:cs typeface="メイリオ"/>
              </a:rPr>
              <a:t>』</a:t>
            </a:r>
            <a:r>
              <a:rPr lang="ja-JP" altLang="en-US" sz="1000" b="1" kern="0" dirty="0">
                <a:solidFill>
                  <a:schemeClr val="tx1">
                    <a:lumMod val="50000"/>
                    <a:lumOff val="50000"/>
                  </a:schemeClr>
                </a:solidFill>
                <a:latin typeface="メイリオ"/>
                <a:ea typeface="メイリオ"/>
                <a:cs typeface="メイリオ"/>
              </a:rPr>
              <a:t>と</a:t>
            </a:r>
            <a:r>
              <a:rPr lang="en-US" altLang="ja-JP" sz="1000" b="1" kern="0" dirty="0" smtClean="0">
                <a:solidFill>
                  <a:schemeClr val="tx1">
                    <a:lumMod val="50000"/>
                    <a:lumOff val="50000"/>
                  </a:schemeClr>
                </a:solidFill>
                <a:latin typeface="メイリオ"/>
                <a:ea typeface="メイリオ"/>
                <a:cs typeface="メイリオ"/>
              </a:rPr>
              <a:t>『</a:t>
            </a:r>
            <a:r>
              <a:rPr lang="ja-JP" altLang="en-US" sz="1000" b="1" kern="0" dirty="0" smtClean="0">
                <a:solidFill>
                  <a:schemeClr val="tx1">
                    <a:lumMod val="50000"/>
                    <a:lumOff val="50000"/>
                  </a:schemeClr>
                </a:solidFill>
                <a:latin typeface="メイリオ"/>
                <a:ea typeface="メイリオ"/>
                <a:cs typeface="メイリオ"/>
              </a:rPr>
              <a:t>経営計画</a:t>
            </a:r>
            <a:r>
              <a:rPr lang="en-US" altLang="ja-JP" sz="1000" b="1" kern="0" dirty="0" smtClean="0">
                <a:solidFill>
                  <a:schemeClr val="tx1">
                    <a:lumMod val="50000"/>
                    <a:lumOff val="50000"/>
                  </a:schemeClr>
                </a:solidFill>
                <a:latin typeface="メイリオ"/>
                <a:ea typeface="メイリオ"/>
                <a:cs typeface="メイリオ"/>
              </a:rPr>
              <a:t>』</a:t>
            </a:r>
            <a:r>
              <a:rPr lang="ja-JP" altLang="en-US" sz="1000" b="1" kern="0" dirty="0">
                <a:solidFill>
                  <a:schemeClr val="tx1">
                    <a:lumMod val="50000"/>
                    <a:lumOff val="50000"/>
                  </a:schemeClr>
                </a:solidFill>
                <a:latin typeface="メイリオ"/>
                <a:ea typeface="メイリオ"/>
                <a:cs typeface="メイリオ"/>
              </a:rPr>
              <a:t>が</a:t>
            </a:r>
            <a:r>
              <a:rPr lang="ja-JP" altLang="en-US" sz="1000" b="1" kern="0" dirty="0" smtClean="0">
                <a:solidFill>
                  <a:schemeClr val="tx1">
                    <a:lumMod val="50000"/>
                    <a:lumOff val="50000"/>
                  </a:schemeClr>
                </a:solidFill>
                <a:latin typeface="メイリオ"/>
                <a:ea typeface="メイリオ"/>
                <a:cs typeface="メイリオ"/>
              </a:rPr>
              <a:t>分院</a:t>
            </a:r>
            <a:r>
              <a:rPr lang="ja-JP" altLang="en-US" sz="1000" b="1" kern="0" dirty="0">
                <a:solidFill>
                  <a:schemeClr val="tx1">
                    <a:lumMod val="50000"/>
                    <a:lumOff val="50000"/>
                  </a:schemeClr>
                </a:solidFill>
                <a:latin typeface="メイリオ"/>
                <a:ea typeface="メイリオ"/>
                <a:cs typeface="メイリオ"/>
              </a:rPr>
              <a:t>展開</a:t>
            </a:r>
            <a:r>
              <a:rPr lang="ja-JP" altLang="en-US" sz="1000" b="1" kern="0" dirty="0" smtClean="0">
                <a:solidFill>
                  <a:schemeClr val="tx1">
                    <a:lumMod val="50000"/>
                    <a:lumOff val="50000"/>
                  </a:schemeClr>
                </a:solidFill>
                <a:latin typeface="メイリオ"/>
                <a:ea typeface="メイリオ"/>
                <a:cs typeface="メイリオ"/>
              </a:rPr>
              <a:t>の</a:t>
            </a:r>
            <a:r>
              <a:rPr lang="ja-JP" altLang="en-US" sz="1000" b="1" kern="0" dirty="0">
                <a:solidFill>
                  <a:schemeClr val="tx1">
                    <a:lumMod val="50000"/>
                    <a:lumOff val="50000"/>
                  </a:schemeClr>
                </a:solidFill>
                <a:latin typeface="メイリオ"/>
                <a:ea typeface="メイリオ"/>
                <a:cs typeface="メイリオ"/>
              </a:rPr>
              <a:t>基礎</a:t>
            </a:r>
            <a:r>
              <a:rPr lang="ja-JP" altLang="en-US" sz="1000" b="1" kern="0" dirty="0" smtClean="0">
                <a:solidFill>
                  <a:schemeClr val="tx1">
                    <a:lumMod val="50000"/>
                    <a:lumOff val="50000"/>
                  </a:schemeClr>
                </a:solidFill>
                <a:latin typeface="メイリオ"/>
                <a:ea typeface="メイリオ"/>
                <a:cs typeface="メイリオ"/>
              </a:rPr>
              <a:t>で</a:t>
            </a:r>
            <a:r>
              <a:rPr lang="ja-JP" altLang="en-US" sz="1000" b="1" kern="0" dirty="0">
                <a:solidFill>
                  <a:schemeClr val="tx1">
                    <a:lumMod val="50000"/>
                    <a:lumOff val="50000"/>
                  </a:schemeClr>
                </a:solidFill>
                <a:latin typeface="メイリオ"/>
                <a:ea typeface="メイリオ"/>
                <a:cs typeface="メイリオ"/>
              </a:rPr>
              <a:t>あると私たちは考えます。</a:t>
            </a:r>
          </a:p>
          <a:p>
            <a:pPr marL="71438" lvl="0" indent="-71438" fontAlgn="auto">
              <a:lnSpc>
                <a:spcPct val="120000"/>
              </a:lnSpc>
              <a:spcBef>
                <a:spcPts val="300"/>
              </a:spcBef>
              <a:spcAft>
                <a:spcPts val="0"/>
              </a:spcAft>
              <a:defRPr/>
            </a:pPr>
            <a:endParaRPr lang="en-US" altLang="ja-JP" sz="1200" b="1" kern="0" dirty="0" smtClean="0">
              <a:solidFill>
                <a:srgbClr val="1F497D">
                  <a:lumMod val="60000"/>
                  <a:lumOff val="40000"/>
                </a:srgb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正方形/長方形 2"/>
          <p:cNvSpPr/>
          <p:nvPr/>
        </p:nvSpPr>
        <p:spPr>
          <a:xfrm>
            <a:off x="615653" y="4779301"/>
            <a:ext cx="5616624" cy="192561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fontAlgn="base">
              <a:lnSpc>
                <a:spcPct val="120000"/>
              </a:lnSpc>
              <a:spcBef>
                <a:spcPts val="300"/>
              </a:spcBef>
              <a:spcAft>
                <a:spcPct val="0"/>
              </a:spcAft>
              <a:buSzPct val="70000"/>
              <a:buFont typeface="Wingdings" panose="05000000000000000000" pitchFamily="2" charset="2"/>
              <a:buChar char="l"/>
              <a:defRPr/>
            </a:pP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新しい事業にチャレンジしようと思えば</a:t>
            </a:r>
            <a:r>
              <a:rPr lang="ja-JP" altLang="en-US" sz="1000" kern="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、まず今の状態</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を客観的に把握する</a:t>
            </a: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必要</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があります。</a:t>
            </a:r>
            <a:endParaRPr lang="en-US" altLang="ja-JP"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171450" indent="-171450" fontAlgn="base">
              <a:lnSpc>
                <a:spcPct val="120000"/>
              </a:lnSpc>
              <a:spcBef>
                <a:spcPts val="300"/>
              </a:spcBef>
              <a:spcAft>
                <a:spcPct val="0"/>
              </a:spcAft>
              <a:buSzPct val="70000"/>
              <a:buFont typeface="Wingdings" panose="05000000000000000000" pitchFamily="2" charset="2"/>
              <a:buChar char="l"/>
              <a:defRPr/>
            </a:pP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分院運営についても同様で、法人の現状を正しく認識することから始めます。財務的な視点だけでなく、地域内でのポジションや患者の年齢層など体感的な部分の再確認を行います。</a:t>
            </a:r>
            <a:endPar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171450" indent="-171450" fontAlgn="base">
              <a:lnSpc>
                <a:spcPct val="120000"/>
              </a:lnSpc>
              <a:spcBef>
                <a:spcPts val="300"/>
              </a:spcBef>
              <a:spcAft>
                <a:spcPct val="0"/>
              </a:spcAft>
              <a:buSzPct val="70000"/>
              <a:buFont typeface="Wingdings" panose="05000000000000000000" pitchFamily="2" charset="2"/>
              <a:buChar char="l"/>
              <a:defRPr/>
            </a:pP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その上で、分院展開という経営戦略を検討します。診療所の増設や移転等よりも分院展開が有効であると判断した上で、経営計画を策定していきます。</a:t>
            </a:r>
          </a:p>
          <a:p>
            <a:pPr marL="171450" indent="-171450" fontAlgn="base">
              <a:lnSpc>
                <a:spcPct val="120000"/>
              </a:lnSpc>
              <a:spcBef>
                <a:spcPts val="300"/>
              </a:spcBef>
              <a:spcAft>
                <a:spcPct val="0"/>
              </a:spcAft>
              <a:buSzPct val="70000"/>
              <a:buFont typeface="Wingdings" panose="05000000000000000000" pitchFamily="2" charset="2"/>
              <a:buChar char="l"/>
              <a:defRPr/>
            </a:pP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経営計画</a:t>
            </a: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に</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従って立地やドクターなど</a:t>
            </a: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を決定します</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。現状と計画にギャップが生じた場合には適宜修正していきます。</a:t>
            </a:r>
            <a:endPar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 name="角丸四角形 8"/>
          <p:cNvSpPr/>
          <p:nvPr/>
        </p:nvSpPr>
        <p:spPr>
          <a:xfrm>
            <a:off x="584880" y="7020272"/>
            <a:ext cx="1764000" cy="234262"/>
          </a:xfrm>
          <a:prstGeom prst="roundRect">
            <a:avLst>
              <a:gd name="adj" fmla="val 0"/>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pPr algn="ctr"/>
            <a:r>
              <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私</a:t>
            </a:r>
            <a:r>
              <a:rPr lang="ja-JP" altLang="en-US" sz="10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たちのお役立ちポイント</a:t>
            </a:r>
            <a:endPar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4" name="角丸四角形 13"/>
          <p:cNvSpPr/>
          <p:nvPr/>
        </p:nvSpPr>
        <p:spPr>
          <a:xfrm>
            <a:off x="491464" y="1523546"/>
            <a:ext cx="5832153" cy="574522"/>
          </a:xfrm>
          <a:prstGeom prst="roundRect">
            <a:avLst/>
          </a:pr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r>
              <a:rPr lang="ja-JP" altLang="en-US" sz="10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「開業して</a:t>
            </a:r>
            <a:r>
              <a:rPr lang="en-US" altLang="ja-JP" sz="10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5</a:t>
            </a:r>
            <a:r>
              <a:rPr lang="ja-JP" altLang="en-US" sz="10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年経ち、経営も安定してきました。ですが、今後の医療業界を考えると一つの診療科・診療所では診療報酬改定の影響を大きく受けてしまいます。経営の多角化ために分院展開を考えているのですが、どうでしょうか」</a:t>
            </a:r>
            <a:r>
              <a:rPr lang="ja-JP" altLang="en-US" sz="1000" dirty="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と、Ｔ理事長からご相談を頂きました。</a:t>
            </a:r>
          </a:p>
        </p:txBody>
      </p:sp>
      <p:pic>
        <p:nvPicPr>
          <p:cNvPr id="2" name="図 1"/>
          <p:cNvPicPr>
            <a:picLocks noChangeAspect="1"/>
          </p:cNvPicPr>
          <p:nvPr/>
        </p:nvPicPr>
        <p:blipFill>
          <a:blip r:embed="rId3"/>
          <a:stretch>
            <a:fillRect/>
          </a:stretch>
        </p:blipFill>
        <p:spPr>
          <a:xfrm>
            <a:off x="620688" y="7488799"/>
            <a:ext cx="1088863" cy="1259665"/>
          </a:xfrm>
          <a:prstGeom prst="rect">
            <a:avLst/>
          </a:prstGeom>
        </p:spPr>
      </p:pic>
      <p:sp>
        <p:nvSpPr>
          <p:cNvPr id="5" name="直角三角形 4"/>
          <p:cNvSpPr/>
          <p:nvPr/>
        </p:nvSpPr>
        <p:spPr>
          <a:xfrm flipH="1" flipV="1">
            <a:off x="1700808" y="7974615"/>
            <a:ext cx="360040" cy="144016"/>
          </a:xfrm>
          <a:prstGeom prst="rtTriangle">
            <a:avLst/>
          </a:pr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メモ 5"/>
          <p:cNvSpPr/>
          <p:nvPr/>
        </p:nvSpPr>
        <p:spPr>
          <a:xfrm>
            <a:off x="4725144" y="6995452"/>
            <a:ext cx="792088" cy="1044136"/>
          </a:xfrm>
          <a:prstGeom prst="foldedCorner">
            <a:avLst>
              <a:gd name="adj" fmla="val 10880"/>
            </a:avLst>
          </a:prstGeom>
          <a:solidFill>
            <a:schemeClr val="bg1">
              <a:lumMod val="9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事業計画書</a:t>
            </a:r>
            <a:endParaRPr lang="en-US" altLang="ja-JP"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 name="テキスト ボックス 6"/>
          <p:cNvSpPr txBox="1"/>
          <p:nvPr/>
        </p:nvSpPr>
        <p:spPr>
          <a:xfrm>
            <a:off x="4710856" y="8382010"/>
            <a:ext cx="1521421" cy="338554"/>
          </a:xfrm>
          <a:prstGeom prst="rect">
            <a:avLst/>
          </a:prstGeom>
          <a:noFill/>
        </p:spPr>
        <p:txBody>
          <a:bodyPr wrap="square" rtlCol="0">
            <a:spAutoFit/>
          </a:bodyPr>
          <a:lstStyle/>
          <a:p>
            <a:r>
              <a:rPr lang="ja-JP" altLang="en-US" sz="8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顧問契約の場合、</a:t>
            </a:r>
            <a:endParaRPr lang="en-US" altLang="ja-JP" sz="8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定期的にご提供していきます</a:t>
            </a:r>
            <a:r>
              <a:rPr kumimoji="1" lang="ja-JP" altLang="en-US" sz="8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8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9" name="テキスト ボックス 18"/>
          <p:cNvSpPr txBox="1"/>
          <p:nvPr/>
        </p:nvSpPr>
        <p:spPr>
          <a:xfrm>
            <a:off x="513664" y="449960"/>
            <a:ext cx="1547184" cy="262943"/>
          </a:xfrm>
          <a:prstGeom prst="rect">
            <a:avLst/>
          </a:prstGeom>
          <a:solidFill>
            <a:schemeClr val="accent1"/>
          </a:solidFill>
        </p:spPr>
        <p:txBody>
          <a:bodyPr wrap="square" tIns="72000" bIns="36000" rtlCol="0">
            <a:spAutoFit/>
          </a:bodyPr>
          <a:lstStyle/>
          <a:p>
            <a:pPr algn="ctr"/>
            <a:r>
              <a:rPr lang="ja-JP" altLang="en-US" sz="10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診療所経営のサポート</a:t>
            </a:r>
            <a:endParaRPr kumimoji="1"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1189588949"/>
      </p:ext>
    </p:extLst>
  </p:cSld>
  <p:clrMapOvr>
    <a:masterClrMapping/>
  </p:clrMapOvr>
  <p:transition spd="slow">
    <p:pu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p:cNvSpPr txBox="1"/>
          <p:nvPr/>
        </p:nvSpPr>
        <p:spPr>
          <a:xfrm>
            <a:off x="836712" y="7819618"/>
            <a:ext cx="1121687" cy="784830"/>
          </a:xfrm>
          <a:prstGeom prst="rect">
            <a:avLst/>
          </a:prstGeom>
          <a:noFill/>
        </p:spPr>
        <p:txBody>
          <a:bodyPr wrap="square" rtlCol="0">
            <a:spAutoFit/>
          </a:bodyPr>
          <a:lstStyle/>
          <a:p>
            <a:r>
              <a:rPr lang="ja-JP" altLang="en-US" sz="900" dirty="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まずは簡易診断分析を行い、現状を把握しましょう。</a:t>
            </a:r>
          </a:p>
          <a:p>
            <a:r>
              <a:rPr lang="ja-JP" altLang="en-US" sz="900" dirty="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お気軽にご相談ください</a:t>
            </a: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900" dirty="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8" name="角丸四角形 17"/>
          <p:cNvSpPr/>
          <p:nvPr/>
        </p:nvSpPr>
        <p:spPr>
          <a:xfrm>
            <a:off x="548680" y="461873"/>
            <a:ext cx="1584176" cy="246873"/>
          </a:xfrm>
          <a:prstGeom prst="roundRect">
            <a:avLst>
              <a:gd name="adj" fmla="val 0"/>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pPr algn="ctr"/>
            <a:r>
              <a:rPr lang="ja-JP" altLang="en-US" sz="10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ご提案サービスの概要</a:t>
            </a:r>
            <a:endPar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graphicFrame>
        <p:nvGraphicFramePr>
          <p:cNvPr id="19" name="表 18"/>
          <p:cNvGraphicFramePr>
            <a:graphicFrameLocks noGrp="1"/>
          </p:cNvGraphicFramePr>
          <p:nvPr>
            <p:extLst/>
          </p:nvPr>
        </p:nvGraphicFramePr>
        <p:xfrm>
          <a:off x="531038" y="908686"/>
          <a:ext cx="5744256" cy="4178864"/>
        </p:xfrm>
        <a:graphic>
          <a:graphicData uri="http://schemas.openxmlformats.org/drawingml/2006/table">
            <a:tbl>
              <a:tblPr/>
              <a:tblGrid>
                <a:gridCol w="517260"/>
                <a:gridCol w="1477882"/>
                <a:gridCol w="3749114"/>
              </a:tblGrid>
              <a:tr h="236548">
                <a:tc>
                  <a:txBody>
                    <a:bodyPr/>
                    <a:lstStyle>
                      <a:lvl1pPr marL="0" algn="l" defTabSz="914400" rtl="0" eaLnBrk="1" latinLnBrk="0" hangingPunct="1">
                        <a:defRPr kumimoji="1" sz="1800" kern="1200">
                          <a:solidFill>
                            <a:schemeClr val="tx1"/>
                          </a:solidFill>
                          <a:latin typeface="メイリオ"/>
                          <a:ea typeface="メイリオ"/>
                          <a:cs typeface="メイリオ"/>
                        </a:defRPr>
                      </a:lvl1pPr>
                      <a:lvl2pPr marL="457200" algn="l" defTabSz="914400" rtl="0" eaLnBrk="1" latinLnBrk="0" hangingPunct="1">
                        <a:defRPr kumimoji="1" sz="1800" kern="1200">
                          <a:solidFill>
                            <a:schemeClr val="tx1"/>
                          </a:solidFill>
                          <a:latin typeface="メイリオ"/>
                          <a:ea typeface="メイリオ"/>
                          <a:cs typeface="メイリオ"/>
                        </a:defRPr>
                      </a:lvl2pPr>
                      <a:lvl3pPr marL="914400" algn="l" defTabSz="914400" rtl="0" eaLnBrk="1" latinLnBrk="0" hangingPunct="1">
                        <a:defRPr kumimoji="1" sz="1800" kern="1200">
                          <a:solidFill>
                            <a:schemeClr val="tx1"/>
                          </a:solidFill>
                          <a:latin typeface="メイリオ"/>
                          <a:ea typeface="メイリオ"/>
                          <a:cs typeface="メイリオ"/>
                        </a:defRPr>
                      </a:lvl3pPr>
                      <a:lvl4pPr marL="1371600" algn="l" defTabSz="914400" rtl="0" eaLnBrk="1" latinLnBrk="0" hangingPunct="1">
                        <a:defRPr kumimoji="1" sz="1800" kern="1200">
                          <a:solidFill>
                            <a:schemeClr val="tx1"/>
                          </a:solidFill>
                          <a:latin typeface="メイリオ"/>
                          <a:ea typeface="メイリオ"/>
                          <a:cs typeface="メイリオ"/>
                        </a:defRPr>
                      </a:lvl4pPr>
                      <a:lvl5pPr marL="1828800" algn="l" defTabSz="914400" rtl="0" eaLnBrk="1" latinLnBrk="0" hangingPunct="1">
                        <a:defRPr kumimoji="1" sz="1800" kern="1200">
                          <a:solidFill>
                            <a:schemeClr val="tx1"/>
                          </a:solidFill>
                          <a:latin typeface="メイリオ"/>
                          <a:ea typeface="メイリオ"/>
                          <a:cs typeface="メイリオ"/>
                        </a:defRPr>
                      </a:lvl5pPr>
                      <a:lvl6pPr marL="2286000" algn="l" defTabSz="914400" rtl="0" eaLnBrk="1" latinLnBrk="0" hangingPunct="1">
                        <a:defRPr kumimoji="1" sz="1800" kern="1200">
                          <a:solidFill>
                            <a:schemeClr val="tx1"/>
                          </a:solidFill>
                          <a:latin typeface="メイリオ"/>
                          <a:ea typeface="メイリオ"/>
                          <a:cs typeface="メイリオ"/>
                        </a:defRPr>
                      </a:lvl6pPr>
                      <a:lvl7pPr marL="2743200" algn="l" defTabSz="914400" rtl="0" eaLnBrk="1" latinLnBrk="0" hangingPunct="1">
                        <a:defRPr kumimoji="1" sz="1800" kern="1200">
                          <a:solidFill>
                            <a:schemeClr val="tx1"/>
                          </a:solidFill>
                          <a:latin typeface="メイリオ"/>
                          <a:ea typeface="メイリオ"/>
                          <a:cs typeface="メイリオ"/>
                        </a:defRPr>
                      </a:lvl7pPr>
                      <a:lvl8pPr marL="3200400" algn="l" defTabSz="914400" rtl="0" eaLnBrk="1" latinLnBrk="0" hangingPunct="1">
                        <a:defRPr kumimoji="1" sz="1800" kern="1200">
                          <a:solidFill>
                            <a:schemeClr val="tx1"/>
                          </a:solidFill>
                          <a:latin typeface="メイリオ"/>
                          <a:ea typeface="メイリオ"/>
                          <a:cs typeface="メイリオ"/>
                        </a:defRPr>
                      </a:lvl8pPr>
                      <a:lvl9pPr marL="3657600" algn="l" defTabSz="914400" rtl="0" eaLnBrk="1" latinLnBrk="0" hangingPunct="1">
                        <a:defRPr kumimoji="1" sz="1800" kern="1200">
                          <a:solidFill>
                            <a:schemeClr val="tx1"/>
                          </a:solidFill>
                          <a:latin typeface="メイリオ"/>
                          <a:ea typeface="メイリオ"/>
                          <a:cs typeface="メイリオ"/>
                        </a:defRPr>
                      </a:lvl9pPr>
                    </a:lstStyle>
                    <a:p>
                      <a:pPr algn="ctr"/>
                      <a:endParaRPr lang="en-US"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lvl1pPr marL="0" algn="l" defTabSz="914400" rtl="0" eaLnBrk="1" latinLnBrk="0" hangingPunct="1">
                        <a:defRPr kumimoji="1" sz="1800" kern="1200">
                          <a:solidFill>
                            <a:schemeClr val="tx1"/>
                          </a:solidFill>
                          <a:latin typeface="メイリオ"/>
                          <a:ea typeface="メイリオ"/>
                          <a:cs typeface="メイリオ"/>
                        </a:defRPr>
                      </a:lvl1pPr>
                      <a:lvl2pPr marL="457200" algn="l" defTabSz="914400" rtl="0" eaLnBrk="1" latinLnBrk="0" hangingPunct="1">
                        <a:defRPr kumimoji="1" sz="1800" kern="1200">
                          <a:solidFill>
                            <a:schemeClr val="tx1"/>
                          </a:solidFill>
                          <a:latin typeface="メイリオ"/>
                          <a:ea typeface="メイリオ"/>
                          <a:cs typeface="メイリオ"/>
                        </a:defRPr>
                      </a:lvl2pPr>
                      <a:lvl3pPr marL="914400" algn="l" defTabSz="914400" rtl="0" eaLnBrk="1" latinLnBrk="0" hangingPunct="1">
                        <a:defRPr kumimoji="1" sz="1800" kern="1200">
                          <a:solidFill>
                            <a:schemeClr val="tx1"/>
                          </a:solidFill>
                          <a:latin typeface="メイリオ"/>
                          <a:ea typeface="メイリオ"/>
                          <a:cs typeface="メイリオ"/>
                        </a:defRPr>
                      </a:lvl3pPr>
                      <a:lvl4pPr marL="1371600" algn="l" defTabSz="914400" rtl="0" eaLnBrk="1" latinLnBrk="0" hangingPunct="1">
                        <a:defRPr kumimoji="1" sz="1800" kern="1200">
                          <a:solidFill>
                            <a:schemeClr val="tx1"/>
                          </a:solidFill>
                          <a:latin typeface="メイリオ"/>
                          <a:ea typeface="メイリオ"/>
                          <a:cs typeface="メイリオ"/>
                        </a:defRPr>
                      </a:lvl4pPr>
                      <a:lvl5pPr marL="1828800" algn="l" defTabSz="914400" rtl="0" eaLnBrk="1" latinLnBrk="0" hangingPunct="1">
                        <a:defRPr kumimoji="1" sz="1800" kern="1200">
                          <a:solidFill>
                            <a:schemeClr val="tx1"/>
                          </a:solidFill>
                          <a:latin typeface="メイリオ"/>
                          <a:ea typeface="メイリオ"/>
                          <a:cs typeface="メイリオ"/>
                        </a:defRPr>
                      </a:lvl5pPr>
                      <a:lvl6pPr marL="2286000" algn="l" defTabSz="914400" rtl="0" eaLnBrk="1" latinLnBrk="0" hangingPunct="1">
                        <a:defRPr kumimoji="1" sz="1800" kern="1200">
                          <a:solidFill>
                            <a:schemeClr val="tx1"/>
                          </a:solidFill>
                          <a:latin typeface="メイリオ"/>
                          <a:ea typeface="メイリオ"/>
                          <a:cs typeface="メイリオ"/>
                        </a:defRPr>
                      </a:lvl6pPr>
                      <a:lvl7pPr marL="2743200" algn="l" defTabSz="914400" rtl="0" eaLnBrk="1" latinLnBrk="0" hangingPunct="1">
                        <a:defRPr kumimoji="1" sz="1800" kern="1200">
                          <a:solidFill>
                            <a:schemeClr val="tx1"/>
                          </a:solidFill>
                          <a:latin typeface="メイリオ"/>
                          <a:ea typeface="メイリオ"/>
                          <a:cs typeface="メイリオ"/>
                        </a:defRPr>
                      </a:lvl7pPr>
                      <a:lvl8pPr marL="3200400" algn="l" defTabSz="914400" rtl="0" eaLnBrk="1" latinLnBrk="0" hangingPunct="1">
                        <a:defRPr kumimoji="1" sz="1800" kern="1200">
                          <a:solidFill>
                            <a:schemeClr val="tx1"/>
                          </a:solidFill>
                          <a:latin typeface="メイリオ"/>
                          <a:ea typeface="メイリオ"/>
                          <a:cs typeface="メイリオ"/>
                        </a:defRPr>
                      </a:lvl8pPr>
                      <a:lvl9pPr marL="3657600" algn="l" defTabSz="914400" rtl="0" eaLnBrk="1" latinLnBrk="0" hangingPunct="1">
                        <a:defRPr kumimoji="1" sz="1800" kern="1200">
                          <a:solidFill>
                            <a:schemeClr val="tx1"/>
                          </a:solidFill>
                          <a:latin typeface="メイリオ"/>
                          <a:ea typeface="メイリオ"/>
                          <a:cs typeface="メイリオ"/>
                        </a:defRPr>
                      </a:lvl9pPr>
                    </a:lstStyle>
                    <a:p>
                      <a:pPr algn="ctr"/>
                      <a:r>
                        <a:rPr lang="ja-JP" altLang="en-US" sz="1050" b="0" i="0" dirty="0" smtClean="0">
                          <a:effectLst/>
                          <a:latin typeface="+mn-lt"/>
                        </a:rPr>
                        <a:t>テーマ</a:t>
                      </a:r>
                      <a:endParaRPr lang="ja-JP" altLang="en-US"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lvl1pPr marL="0" algn="l" defTabSz="914400" rtl="0" eaLnBrk="1" latinLnBrk="0" hangingPunct="1">
                        <a:defRPr kumimoji="1" sz="1800" kern="1200">
                          <a:solidFill>
                            <a:schemeClr val="tx1"/>
                          </a:solidFill>
                          <a:latin typeface="メイリオ"/>
                          <a:ea typeface="メイリオ"/>
                          <a:cs typeface="メイリオ"/>
                        </a:defRPr>
                      </a:lvl1pPr>
                      <a:lvl2pPr marL="457200" algn="l" defTabSz="914400" rtl="0" eaLnBrk="1" latinLnBrk="0" hangingPunct="1">
                        <a:defRPr kumimoji="1" sz="1800" kern="1200">
                          <a:solidFill>
                            <a:schemeClr val="tx1"/>
                          </a:solidFill>
                          <a:latin typeface="メイリオ"/>
                          <a:ea typeface="メイリオ"/>
                          <a:cs typeface="メイリオ"/>
                        </a:defRPr>
                      </a:lvl2pPr>
                      <a:lvl3pPr marL="914400" algn="l" defTabSz="914400" rtl="0" eaLnBrk="1" latinLnBrk="0" hangingPunct="1">
                        <a:defRPr kumimoji="1" sz="1800" kern="1200">
                          <a:solidFill>
                            <a:schemeClr val="tx1"/>
                          </a:solidFill>
                          <a:latin typeface="メイリオ"/>
                          <a:ea typeface="メイリオ"/>
                          <a:cs typeface="メイリオ"/>
                        </a:defRPr>
                      </a:lvl3pPr>
                      <a:lvl4pPr marL="1371600" algn="l" defTabSz="914400" rtl="0" eaLnBrk="1" latinLnBrk="0" hangingPunct="1">
                        <a:defRPr kumimoji="1" sz="1800" kern="1200">
                          <a:solidFill>
                            <a:schemeClr val="tx1"/>
                          </a:solidFill>
                          <a:latin typeface="メイリオ"/>
                          <a:ea typeface="メイリオ"/>
                          <a:cs typeface="メイリオ"/>
                        </a:defRPr>
                      </a:lvl4pPr>
                      <a:lvl5pPr marL="1828800" algn="l" defTabSz="914400" rtl="0" eaLnBrk="1" latinLnBrk="0" hangingPunct="1">
                        <a:defRPr kumimoji="1" sz="1800" kern="1200">
                          <a:solidFill>
                            <a:schemeClr val="tx1"/>
                          </a:solidFill>
                          <a:latin typeface="メイリオ"/>
                          <a:ea typeface="メイリオ"/>
                          <a:cs typeface="メイリオ"/>
                        </a:defRPr>
                      </a:lvl5pPr>
                      <a:lvl6pPr marL="2286000" algn="l" defTabSz="914400" rtl="0" eaLnBrk="1" latinLnBrk="0" hangingPunct="1">
                        <a:defRPr kumimoji="1" sz="1800" kern="1200">
                          <a:solidFill>
                            <a:schemeClr val="tx1"/>
                          </a:solidFill>
                          <a:latin typeface="メイリオ"/>
                          <a:ea typeface="メイリオ"/>
                          <a:cs typeface="メイリオ"/>
                        </a:defRPr>
                      </a:lvl6pPr>
                      <a:lvl7pPr marL="2743200" algn="l" defTabSz="914400" rtl="0" eaLnBrk="1" latinLnBrk="0" hangingPunct="1">
                        <a:defRPr kumimoji="1" sz="1800" kern="1200">
                          <a:solidFill>
                            <a:schemeClr val="tx1"/>
                          </a:solidFill>
                          <a:latin typeface="メイリオ"/>
                          <a:ea typeface="メイリオ"/>
                          <a:cs typeface="メイリオ"/>
                        </a:defRPr>
                      </a:lvl7pPr>
                      <a:lvl8pPr marL="3200400" algn="l" defTabSz="914400" rtl="0" eaLnBrk="1" latinLnBrk="0" hangingPunct="1">
                        <a:defRPr kumimoji="1" sz="1800" kern="1200">
                          <a:solidFill>
                            <a:schemeClr val="tx1"/>
                          </a:solidFill>
                          <a:latin typeface="メイリオ"/>
                          <a:ea typeface="メイリオ"/>
                          <a:cs typeface="メイリオ"/>
                        </a:defRPr>
                      </a:lvl8pPr>
                      <a:lvl9pPr marL="3657600" algn="l" defTabSz="914400" rtl="0" eaLnBrk="1" latinLnBrk="0" hangingPunct="1">
                        <a:defRPr kumimoji="1" sz="1800" kern="1200">
                          <a:solidFill>
                            <a:schemeClr val="tx1"/>
                          </a:solidFill>
                          <a:latin typeface="メイリオ"/>
                          <a:ea typeface="メイリオ"/>
                          <a:cs typeface="メイリオ"/>
                        </a:defRPr>
                      </a:lvl9pPr>
                    </a:lstStyle>
                    <a:p>
                      <a:pPr algn="ctr"/>
                      <a:r>
                        <a:rPr lang="ja-JP" altLang="en-US" sz="1050" b="0" i="0" dirty="0" smtClean="0">
                          <a:effectLst/>
                          <a:latin typeface="+mn-lt"/>
                        </a:rPr>
                        <a:t>内容</a:t>
                      </a:r>
                      <a:endParaRPr lang="ja-JP" altLang="en-US"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r>
              <a:tr h="395747">
                <a:tc>
                  <a:txBody>
                    <a:bodyPr/>
                    <a:lstStyle>
                      <a:lvl1pPr marL="0" algn="l" defTabSz="914400" rtl="0" eaLnBrk="1" latinLnBrk="0" hangingPunct="1">
                        <a:defRPr kumimoji="1" sz="1800" kern="1200">
                          <a:solidFill>
                            <a:schemeClr val="tx1"/>
                          </a:solidFill>
                          <a:latin typeface="メイリオ"/>
                          <a:ea typeface="メイリオ"/>
                          <a:cs typeface="メイリオ"/>
                        </a:defRPr>
                      </a:lvl1pPr>
                      <a:lvl2pPr marL="457200" algn="l" defTabSz="914400" rtl="0" eaLnBrk="1" latinLnBrk="0" hangingPunct="1">
                        <a:defRPr kumimoji="1" sz="1800" kern="1200">
                          <a:solidFill>
                            <a:schemeClr val="tx1"/>
                          </a:solidFill>
                          <a:latin typeface="メイリオ"/>
                          <a:ea typeface="メイリオ"/>
                          <a:cs typeface="メイリオ"/>
                        </a:defRPr>
                      </a:lvl2pPr>
                      <a:lvl3pPr marL="914400" algn="l" defTabSz="914400" rtl="0" eaLnBrk="1" latinLnBrk="0" hangingPunct="1">
                        <a:defRPr kumimoji="1" sz="1800" kern="1200">
                          <a:solidFill>
                            <a:schemeClr val="tx1"/>
                          </a:solidFill>
                          <a:latin typeface="メイリオ"/>
                          <a:ea typeface="メイリオ"/>
                          <a:cs typeface="メイリオ"/>
                        </a:defRPr>
                      </a:lvl3pPr>
                      <a:lvl4pPr marL="1371600" algn="l" defTabSz="914400" rtl="0" eaLnBrk="1" latinLnBrk="0" hangingPunct="1">
                        <a:defRPr kumimoji="1" sz="1800" kern="1200">
                          <a:solidFill>
                            <a:schemeClr val="tx1"/>
                          </a:solidFill>
                          <a:latin typeface="メイリオ"/>
                          <a:ea typeface="メイリオ"/>
                          <a:cs typeface="メイリオ"/>
                        </a:defRPr>
                      </a:lvl4pPr>
                      <a:lvl5pPr marL="1828800" algn="l" defTabSz="914400" rtl="0" eaLnBrk="1" latinLnBrk="0" hangingPunct="1">
                        <a:defRPr kumimoji="1" sz="1800" kern="1200">
                          <a:solidFill>
                            <a:schemeClr val="tx1"/>
                          </a:solidFill>
                          <a:latin typeface="メイリオ"/>
                          <a:ea typeface="メイリオ"/>
                          <a:cs typeface="メイリオ"/>
                        </a:defRPr>
                      </a:lvl5pPr>
                      <a:lvl6pPr marL="2286000" algn="l" defTabSz="914400" rtl="0" eaLnBrk="1" latinLnBrk="0" hangingPunct="1">
                        <a:defRPr kumimoji="1" sz="1800" kern="1200">
                          <a:solidFill>
                            <a:schemeClr val="tx1"/>
                          </a:solidFill>
                          <a:latin typeface="メイリオ"/>
                          <a:ea typeface="メイリオ"/>
                          <a:cs typeface="メイリオ"/>
                        </a:defRPr>
                      </a:lvl6pPr>
                      <a:lvl7pPr marL="2743200" algn="l" defTabSz="914400" rtl="0" eaLnBrk="1" latinLnBrk="0" hangingPunct="1">
                        <a:defRPr kumimoji="1" sz="1800" kern="1200">
                          <a:solidFill>
                            <a:schemeClr val="tx1"/>
                          </a:solidFill>
                          <a:latin typeface="メイリオ"/>
                          <a:ea typeface="メイリオ"/>
                          <a:cs typeface="メイリオ"/>
                        </a:defRPr>
                      </a:lvl7pPr>
                      <a:lvl8pPr marL="3200400" algn="l" defTabSz="914400" rtl="0" eaLnBrk="1" latinLnBrk="0" hangingPunct="1">
                        <a:defRPr kumimoji="1" sz="1800" kern="1200">
                          <a:solidFill>
                            <a:schemeClr val="tx1"/>
                          </a:solidFill>
                          <a:latin typeface="メイリオ"/>
                          <a:ea typeface="メイリオ"/>
                          <a:cs typeface="メイリオ"/>
                        </a:defRPr>
                      </a:lvl8pPr>
                      <a:lvl9pPr marL="3657600" algn="l" defTabSz="914400" rtl="0" eaLnBrk="1" latinLnBrk="0" hangingPunct="1">
                        <a:defRPr kumimoji="1" sz="1800" kern="1200">
                          <a:solidFill>
                            <a:schemeClr val="tx1"/>
                          </a:solidFill>
                          <a:latin typeface="メイリオ"/>
                          <a:ea typeface="メイリオ"/>
                          <a:cs typeface="メイリオ"/>
                        </a:defRPr>
                      </a:lvl9pPr>
                    </a:lstStyle>
                    <a:p>
                      <a:pPr algn="ctr"/>
                      <a:r>
                        <a:rPr lang="ja-JP" altLang="en-US" sz="1050" b="0" i="0" dirty="0" smtClean="0">
                          <a:effectLst/>
                          <a:latin typeface="+mn-lt"/>
                        </a:rPr>
                        <a:t>無料</a:t>
                      </a:r>
                      <a:endParaRPr lang="en-US" altLang="ja-JP"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gn="ctr"/>
                      <a:r>
                        <a:rPr lang="ja-JP" altLang="en-US" sz="1000" b="0" i="0" dirty="0" smtClean="0">
                          <a:effectLst/>
                          <a:latin typeface="メイリオ" panose="020B0604030504040204" pitchFamily="50" charset="-128"/>
                          <a:ea typeface="メイリオ" panose="020B0604030504040204" pitchFamily="50" charset="-128"/>
                          <a:cs typeface="メイリオ" panose="020B0604030504040204" pitchFamily="50" charset="-128"/>
                        </a:rPr>
                        <a:t>簡易診断</a:t>
                      </a:r>
                      <a:endParaRPr lang="en-US" altLang="ja-JP" sz="1000" b="0" i="0" dirty="0">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nSpc>
                          <a:spcPct val="100000"/>
                        </a:lnSpc>
                      </a:pPr>
                      <a:r>
                        <a:rPr lang="ja-JP" altLang="en-US"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現状の医院運営について、決算書等による簡易分析を行い、分院展開の妥当性、課題の洗い出しを行います。</a:t>
                      </a:r>
                      <a:endParaRPr lang="en-US" altLang="ja-JP"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362891">
                <a:tc>
                  <a:txBody>
                    <a:bodyPr/>
                    <a:lstStyle>
                      <a:lvl1pPr marL="0" algn="l" defTabSz="914400" rtl="0" eaLnBrk="1" latinLnBrk="0" hangingPunct="1">
                        <a:defRPr kumimoji="1" sz="1800" kern="1200">
                          <a:solidFill>
                            <a:schemeClr val="tx1"/>
                          </a:solidFill>
                          <a:latin typeface="メイリオ"/>
                          <a:ea typeface="メイリオ"/>
                          <a:cs typeface="メイリオ"/>
                        </a:defRPr>
                      </a:lvl1pPr>
                      <a:lvl2pPr marL="457200" algn="l" defTabSz="914400" rtl="0" eaLnBrk="1" latinLnBrk="0" hangingPunct="1">
                        <a:defRPr kumimoji="1" sz="1800" kern="1200">
                          <a:solidFill>
                            <a:schemeClr val="tx1"/>
                          </a:solidFill>
                          <a:latin typeface="メイリオ"/>
                          <a:ea typeface="メイリオ"/>
                          <a:cs typeface="メイリオ"/>
                        </a:defRPr>
                      </a:lvl2pPr>
                      <a:lvl3pPr marL="914400" algn="l" defTabSz="914400" rtl="0" eaLnBrk="1" latinLnBrk="0" hangingPunct="1">
                        <a:defRPr kumimoji="1" sz="1800" kern="1200">
                          <a:solidFill>
                            <a:schemeClr val="tx1"/>
                          </a:solidFill>
                          <a:latin typeface="メイリオ"/>
                          <a:ea typeface="メイリオ"/>
                          <a:cs typeface="メイリオ"/>
                        </a:defRPr>
                      </a:lvl3pPr>
                      <a:lvl4pPr marL="1371600" algn="l" defTabSz="914400" rtl="0" eaLnBrk="1" latinLnBrk="0" hangingPunct="1">
                        <a:defRPr kumimoji="1" sz="1800" kern="1200">
                          <a:solidFill>
                            <a:schemeClr val="tx1"/>
                          </a:solidFill>
                          <a:latin typeface="メイリオ"/>
                          <a:ea typeface="メイリオ"/>
                          <a:cs typeface="メイリオ"/>
                        </a:defRPr>
                      </a:lvl4pPr>
                      <a:lvl5pPr marL="1828800" algn="l" defTabSz="914400" rtl="0" eaLnBrk="1" latinLnBrk="0" hangingPunct="1">
                        <a:defRPr kumimoji="1" sz="1800" kern="1200">
                          <a:solidFill>
                            <a:schemeClr val="tx1"/>
                          </a:solidFill>
                          <a:latin typeface="メイリオ"/>
                          <a:ea typeface="メイリオ"/>
                          <a:cs typeface="メイリオ"/>
                        </a:defRPr>
                      </a:lvl5pPr>
                      <a:lvl6pPr marL="2286000" algn="l" defTabSz="914400" rtl="0" eaLnBrk="1" latinLnBrk="0" hangingPunct="1">
                        <a:defRPr kumimoji="1" sz="1800" kern="1200">
                          <a:solidFill>
                            <a:schemeClr val="tx1"/>
                          </a:solidFill>
                          <a:latin typeface="メイリオ"/>
                          <a:ea typeface="メイリオ"/>
                          <a:cs typeface="メイリオ"/>
                        </a:defRPr>
                      </a:lvl6pPr>
                      <a:lvl7pPr marL="2743200" algn="l" defTabSz="914400" rtl="0" eaLnBrk="1" latinLnBrk="0" hangingPunct="1">
                        <a:defRPr kumimoji="1" sz="1800" kern="1200">
                          <a:solidFill>
                            <a:schemeClr val="tx1"/>
                          </a:solidFill>
                          <a:latin typeface="メイリオ"/>
                          <a:ea typeface="メイリオ"/>
                          <a:cs typeface="メイリオ"/>
                        </a:defRPr>
                      </a:lvl7pPr>
                      <a:lvl8pPr marL="3200400" algn="l" defTabSz="914400" rtl="0" eaLnBrk="1" latinLnBrk="0" hangingPunct="1">
                        <a:defRPr kumimoji="1" sz="1800" kern="1200">
                          <a:solidFill>
                            <a:schemeClr val="tx1"/>
                          </a:solidFill>
                          <a:latin typeface="メイリオ"/>
                          <a:ea typeface="メイリオ"/>
                          <a:cs typeface="メイリオ"/>
                        </a:defRPr>
                      </a:lvl8pPr>
                      <a:lvl9pPr marL="3657600" algn="l" defTabSz="914400" rtl="0" eaLnBrk="1" latinLnBrk="0" hangingPunct="1">
                        <a:defRPr kumimoji="1" sz="1800" kern="1200">
                          <a:solidFill>
                            <a:schemeClr val="tx1"/>
                          </a:solidFill>
                          <a:latin typeface="メイリオ"/>
                          <a:ea typeface="メイリオ"/>
                          <a:cs typeface="メイリオ"/>
                        </a:defRPr>
                      </a:lvl9pPr>
                    </a:lstStyle>
                    <a:p>
                      <a:pPr algn="ctr"/>
                      <a:r>
                        <a:rPr lang="ja-JP" altLang="en-US" sz="1050" b="0" i="0" dirty="0" smtClean="0">
                          <a:effectLst/>
                          <a:latin typeface="+mn-lt"/>
                        </a:rPr>
                        <a:t>①</a:t>
                      </a:r>
                      <a:endParaRPr lang="en-US" altLang="ja-JP"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gn="ctr"/>
                      <a:r>
                        <a:rPr lang="ja-JP" altLang="en-US" sz="1000" b="0" i="0" dirty="0" smtClean="0">
                          <a:effectLst/>
                          <a:latin typeface="メイリオ" panose="020B0604030504040204" pitchFamily="50" charset="-128"/>
                          <a:ea typeface="メイリオ" panose="020B0604030504040204" pitchFamily="50" charset="-128"/>
                          <a:cs typeface="メイリオ" panose="020B0604030504040204" pitchFamily="50" charset="-128"/>
                        </a:rPr>
                        <a:t>簡易診療圏分析</a:t>
                      </a:r>
                      <a:endParaRPr lang="en-US" altLang="ja-JP" sz="1000" b="0" i="0" dirty="0">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nSpc>
                          <a:spcPct val="100000"/>
                        </a:lnSpc>
                      </a:pPr>
                      <a:r>
                        <a:rPr lang="ja-JP" altLang="en-US"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ご提供頂いた分院候補地の情報を基に診療圏分析を行い、より精度の高い事業計画の作成やスムーズな資金調達につなげます。</a:t>
                      </a:r>
                      <a:endParaRPr lang="en-US" altLang="ja-JP"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362891">
                <a:tc>
                  <a:txBody>
                    <a:bodyPr/>
                    <a:lstStyle>
                      <a:lvl1pPr marL="0" algn="l" defTabSz="914400" rtl="0" eaLnBrk="1" latinLnBrk="0" hangingPunct="1">
                        <a:defRPr kumimoji="1" sz="1800" kern="1200">
                          <a:solidFill>
                            <a:schemeClr val="tx1"/>
                          </a:solidFill>
                          <a:latin typeface="メイリオ"/>
                          <a:ea typeface="メイリオ"/>
                          <a:cs typeface="メイリオ"/>
                        </a:defRPr>
                      </a:lvl1pPr>
                      <a:lvl2pPr marL="457200" algn="l" defTabSz="914400" rtl="0" eaLnBrk="1" latinLnBrk="0" hangingPunct="1">
                        <a:defRPr kumimoji="1" sz="1800" kern="1200">
                          <a:solidFill>
                            <a:schemeClr val="tx1"/>
                          </a:solidFill>
                          <a:latin typeface="メイリオ"/>
                          <a:ea typeface="メイリオ"/>
                          <a:cs typeface="メイリオ"/>
                        </a:defRPr>
                      </a:lvl2pPr>
                      <a:lvl3pPr marL="914400" algn="l" defTabSz="914400" rtl="0" eaLnBrk="1" latinLnBrk="0" hangingPunct="1">
                        <a:defRPr kumimoji="1" sz="1800" kern="1200">
                          <a:solidFill>
                            <a:schemeClr val="tx1"/>
                          </a:solidFill>
                          <a:latin typeface="メイリオ"/>
                          <a:ea typeface="メイリオ"/>
                          <a:cs typeface="メイリオ"/>
                        </a:defRPr>
                      </a:lvl3pPr>
                      <a:lvl4pPr marL="1371600" algn="l" defTabSz="914400" rtl="0" eaLnBrk="1" latinLnBrk="0" hangingPunct="1">
                        <a:defRPr kumimoji="1" sz="1800" kern="1200">
                          <a:solidFill>
                            <a:schemeClr val="tx1"/>
                          </a:solidFill>
                          <a:latin typeface="メイリオ"/>
                          <a:ea typeface="メイリオ"/>
                          <a:cs typeface="メイリオ"/>
                        </a:defRPr>
                      </a:lvl4pPr>
                      <a:lvl5pPr marL="1828800" algn="l" defTabSz="914400" rtl="0" eaLnBrk="1" latinLnBrk="0" hangingPunct="1">
                        <a:defRPr kumimoji="1" sz="1800" kern="1200">
                          <a:solidFill>
                            <a:schemeClr val="tx1"/>
                          </a:solidFill>
                          <a:latin typeface="メイリオ"/>
                          <a:ea typeface="メイリオ"/>
                          <a:cs typeface="メイリオ"/>
                        </a:defRPr>
                      </a:lvl5pPr>
                      <a:lvl6pPr marL="2286000" algn="l" defTabSz="914400" rtl="0" eaLnBrk="1" latinLnBrk="0" hangingPunct="1">
                        <a:defRPr kumimoji="1" sz="1800" kern="1200">
                          <a:solidFill>
                            <a:schemeClr val="tx1"/>
                          </a:solidFill>
                          <a:latin typeface="メイリオ"/>
                          <a:ea typeface="メイリオ"/>
                          <a:cs typeface="メイリオ"/>
                        </a:defRPr>
                      </a:lvl6pPr>
                      <a:lvl7pPr marL="2743200" algn="l" defTabSz="914400" rtl="0" eaLnBrk="1" latinLnBrk="0" hangingPunct="1">
                        <a:defRPr kumimoji="1" sz="1800" kern="1200">
                          <a:solidFill>
                            <a:schemeClr val="tx1"/>
                          </a:solidFill>
                          <a:latin typeface="メイリオ"/>
                          <a:ea typeface="メイリオ"/>
                          <a:cs typeface="メイリオ"/>
                        </a:defRPr>
                      </a:lvl7pPr>
                      <a:lvl8pPr marL="3200400" algn="l" defTabSz="914400" rtl="0" eaLnBrk="1" latinLnBrk="0" hangingPunct="1">
                        <a:defRPr kumimoji="1" sz="1800" kern="1200">
                          <a:solidFill>
                            <a:schemeClr val="tx1"/>
                          </a:solidFill>
                          <a:latin typeface="メイリオ"/>
                          <a:ea typeface="メイリオ"/>
                          <a:cs typeface="メイリオ"/>
                        </a:defRPr>
                      </a:lvl8pPr>
                      <a:lvl9pPr marL="3657600" algn="l" defTabSz="914400" rtl="0" eaLnBrk="1" latinLnBrk="0" hangingPunct="1">
                        <a:defRPr kumimoji="1" sz="1800" kern="1200">
                          <a:solidFill>
                            <a:schemeClr val="tx1"/>
                          </a:solidFill>
                          <a:latin typeface="メイリオ"/>
                          <a:ea typeface="メイリオ"/>
                          <a:cs typeface="メイリオ"/>
                        </a:defRPr>
                      </a:lvl9pPr>
                    </a:lstStyle>
                    <a:p>
                      <a:pPr algn="ctr"/>
                      <a:r>
                        <a:rPr lang="ja-JP" altLang="en-US" sz="1050" b="0" i="0" dirty="0" smtClean="0">
                          <a:effectLst/>
                          <a:latin typeface="+mn-lt"/>
                        </a:rPr>
                        <a:t>②</a:t>
                      </a:r>
                      <a:endParaRPr lang="en-US" altLang="ja-JP"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gn="ctr"/>
                      <a:r>
                        <a:rPr lang="ja-JP" altLang="en-US" sz="1000" b="0" i="0" dirty="0" smtClean="0">
                          <a:effectLst/>
                          <a:latin typeface="メイリオ" panose="020B0604030504040204" pitchFamily="50" charset="-128"/>
                          <a:ea typeface="メイリオ" panose="020B0604030504040204" pitchFamily="50" charset="-128"/>
                          <a:cs typeface="メイリオ" panose="020B0604030504040204" pitchFamily="50" charset="-128"/>
                        </a:rPr>
                        <a:t>分院長採用支援</a:t>
                      </a:r>
                      <a:endParaRPr lang="en-US" altLang="ja-JP" sz="1000" b="0" i="0" dirty="0">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nSpc>
                          <a:spcPct val="100000"/>
                        </a:lnSpc>
                      </a:pPr>
                      <a:r>
                        <a:rPr lang="ja-JP" altLang="en-US"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弊社顧問弁護士のリーガルチェックにより、後々のトラブルを防ぐための雇用契約書作成をサポートします。</a:t>
                      </a: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395747">
                <a:tc>
                  <a:txBody>
                    <a:bodyPr/>
                    <a:lstStyle/>
                    <a:p>
                      <a:pPr algn="ctr"/>
                      <a:r>
                        <a:rPr lang="ja-JP" altLang="en-US" sz="1050" b="0" i="0" dirty="0" smtClean="0">
                          <a:effectLst/>
                          <a:latin typeface="+mn-lt"/>
                        </a:rPr>
                        <a:t>③</a:t>
                      </a:r>
                      <a:endParaRPr lang="en-US" altLang="ja-JP"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1000" b="0" i="0" dirty="0" smtClean="0">
                          <a:effectLst/>
                          <a:latin typeface="メイリオ" panose="020B0604030504040204" pitchFamily="50" charset="-128"/>
                          <a:ea typeface="メイリオ" panose="020B0604030504040204" pitchFamily="50" charset="-128"/>
                          <a:cs typeface="メイリオ" panose="020B0604030504040204" pitchFamily="50" charset="-128"/>
                        </a:rPr>
                        <a:t>事業計画策定</a:t>
                      </a:r>
                      <a:endParaRPr lang="en-US" altLang="ja-JP" sz="1000" b="0" i="0" dirty="0" smtClean="0">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本院・分院の中期展望をヒアリングし、それぞれの役割と今後の事業計画を整理・明確化します。</a:t>
                      </a:r>
                      <a:endParaRPr lang="en-US" altLang="ja-JP"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395747">
                <a:tc>
                  <a:txBody>
                    <a:bodyPr/>
                    <a:lstStyle/>
                    <a:p>
                      <a:pPr algn="ctr"/>
                      <a:r>
                        <a:rPr lang="ja-JP" altLang="en-US" sz="1050" b="0" i="0" dirty="0" smtClean="0">
                          <a:effectLst/>
                          <a:latin typeface="+mn-lt"/>
                        </a:rPr>
                        <a:t>④</a:t>
                      </a:r>
                      <a:endParaRPr lang="en-US" altLang="ja-JP"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1000" b="0" i="0" dirty="0" smtClean="0">
                          <a:effectLst/>
                          <a:latin typeface="メイリオ" panose="020B0604030504040204" pitchFamily="50" charset="-128"/>
                          <a:ea typeface="メイリオ" panose="020B0604030504040204" pitchFamily="50" charset="-128"/>
                          <a:cs typeface="メイリオ" panose="020B0604030504040204" pitchFamily="50" charset="-128"/>
                        </a:rPr>
                        <a:t>行政相談、手続き</a:t>
                      </a:r>
                      <a:endParaRPr lang="en-US" altLang="ja-JP" sz="1000" b="0" i="0" dirty="0" smtClean="0">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弊社提携の司法書士による書類作成、行政対応をサポートし、スムーズな分院開設につなげます。</a:t>
                      </a:r>
                      <a:endParaRPr lang="en-US" altLang="ja-JP"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395747">
                <a:tc>
                  <a:txBody>
                    <a:bodyPr/>
                    <a:lstStyle/>
                    <a:p>
                      <a:pPr algn="ctr"/>
                      <a:r>
                        <a:rPr lang="ja-JP" altLang="en-US" sz="1050" b="0" i="0" dirty="0" smtClean="0">
                          <a:effectLst/>
                          <a:latin typeface="+mn-lt"/>
                        </a:rPr>
                        <a:t>⑤</a:t>
                      </a:r>
                      <a:endParaRPr lang="en-US" altLang="ja-JP"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1000" b="0" i="0" dirty="0" smtClean="0">
                          <a:effectLst/>
                          <a:latin typeface="メイリオ" panose="020B0604030504040204" pitchFamily="50" charset="-128"/>
                          <a:ea typeface="メイリオ" panose="020B0604030504040204" pitchFamily="50" charset="-128"/>
                          <a:cs typeface="メイリオ" panose="020B0604030504040204" pitchFamily="50" charset="-128"/>
                        </a:rPr>
                        <a:t>資金調達支援</a:t>
                      </a:r>
                      <a:endParaRPr lang="en-US" altLang="ja-JP" sz="1000" b="0" i="0" dirty="0" smtClean="0">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金融機関のご紹介、窓口対応、条件交渉等のサポートを行います。</a:t>
                      </a:r>
                      <a:endParaRPr lang="en-US" altLang="ja-JP"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395747">
                <a:tc>
                  <a:txBody>
                    <a:bodyPr/>
                    <a:lstStyle/>
                    <a:p>
                      <a:pPr algn="ctr"/>
                      <a:r>
                        <a:rPr lang="ja-JP" altLang="en-US" sz="1050" b="0" i="0" dirty="0" smtClean="0">
                          <a:effectLst/>
                          <a:latin typeface="+mn-lt"/>
                        </a:rPr>
                        <a:t>⑥</a:t>
                      </a:r>
                      <a:endParaRPr lang="en-US" altLang="ja-JP" sz="1050" b="0" i="0" dirty="0">
                        <a:effectLst/>
                        <a:latin typeface="+mn-lt"/>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1000" b="0" i="0" dirty="0" smtClean="0">
                          <a:effectLst/>
                          <a:latin typeface="メイリオ" panose="020B0604030504040204" pitchFamily="50" charset="-128"/>
                          <a:ea typeface="メイリオ" panose="020B0604030504040204" pitchFamily="50" charset="-128"/>
                          <a:cs typeface="メイリオ" panose="020B0604030504040204" pitchFamily="50" charset="-128"/>
                        </a:rPr>
                        <a:t>全体スケジュール管理</a:t>
                      </a:r>
                      <a:endParaRPr lang="en-US" altLang="ja-JP" sz="1000" b="0" i="0" dirty="0" smtClean="0">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内装工事、医療機器購入、広告、従業員採用等の各工程の進捗管理やアドバイスを通じ、スムーズな分院開設を支援します。</a:t>
                      </a:r>
                      <a:endParaRPr lang="en-US" altLang="ja-JP"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395747">
                <a:tc>
                  <a:txBody>
                    <a:bodyPr/>
                    <a:lstStyle/>
                    <a:p>
                      <a:pPr algn="ctr"/>
                      <a:r>
                        <a:rPr lang="ja-JP" altLang="en-US" sz="800" b="0" i="0" dirty="0" smtClean="0">
                          <a:effectLst/>
                          <a:latin typeface="Meiryo UI" panose="020B0604030504040204" pitchFamily="50" charset="-128"/>
                          <a:ea typeface="Meiryo UI" panose="020B0604030504040204" pitchFamily="50" charset="-128"/>
                        </a:rPr>
                        <a:t>オプション</a:t>
                      </a:r>
                      <a:endParaRPr lang="en-US" altLang="ja-JP" sz="800" b="0" i="0" dirty="0">
                        <a:effectLst/>
                        <a:latin typeface="Meiryo UI" panose="020B0604030504040204" pitchFamily="50" charset="-128"/>
                        <a:ea typeface="Meiryo UI" panose="020B0604030504040204" pitchFamily="50" charset="-128"/>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1000" b="0" i="0" dirty="0" smtClean="0">
                          <a:effectLst/>
                          <a:latin typeface="メイリオ" panose="020B0604030504040204" pitchFamily="50" charset="-128"/>
                          <a:ea typeface="メイリオ" panose="020B0604030504040204" pitchFamily="50" charset="-128"/>
                          <a:cs typeface="メイリオ" panose="020B0604030504040204" pitchFamily="50" charset="-128"/>
                        </a:rPr>
                        <a:t>開設後モニタリング</a:t>
                      </a:r>
                      <a:endParaRPr lang="en-US" altLang="ja-JP" sz="1000" b="0" i="0" dirty="0" smtClean="0">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分院開設後の法人運営に問題がないか、</a:t>
                      </a:r>
                      <a:r>
                        <a:rPr lang="en-US" altLang="ja-JP"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3</a:t>
                      </a:r>
                      <a:r>
                        <a:rPr lang="ja-JP" altLang="en-US"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en-US" altLang="ja-JP"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6</a:t>
                      </a:r>
                      <a:r>
                        <a:rPr lang="ja-JP" altLang="en-US"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ヶ月間定期的に訪問させて頂き、チェック、改善指導を行います。</a:t>
                      </a:r>
                      <a:endParaRPr lang="en-US" altLang="ja-JP"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395747">
                <a:tc>
                  <a:txBody>
                    <a:bodyPr/>
                    <a:lstStyle/>
                    <a:p>
                      <a:pPr algn="ctr"/>
                      <a:r>
                        <a:rPr lang="ja-JP" altLang="en-US" sz="800" b="0" i="0" dirty="0" smtClean="0">
                          <a:effectLst/>
                          <a:latin typeface="Meiryo UI" panose="020B0604030504040204" pitchFamily="50" charset="-128"/>
                          <a:ea typeface="Meiryo UI" panose="020B0604030504040204" pitchFamily="50" charset="-128"/>
                        </a:rPr>
                        <a:t>オプション</a:t>
                      </a:r>
                      <a:endParaRPr lang="en-US" altLang="ja-JP" sz="800" b="0" i="0" dirty="0">
                        <a:effectLst/>
                        <a:latin typeface="Meiryo UI" panose="020B0604030504040204" pitchFamily="50" charset="-128"/>
                        <a:ea typeface="Meiryo UI" panose="020B0604030504040204" pitchFamily="50" charset="-128"/>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1000" b="0" i="0" dirty="0" smtClean="0">
                          <a:effectLst/>
                          <a:latin typeface="メイリオ" panose="020B0604030504040204" pitchFamily="50" charset="-128"/>
                          <a:ea typeface="メイリオ" panose="020B0604030504040204" pitchFamily="50" charset="-128"/>
                          <a:cs typeface="メイリオ" panose="020B0604030504040204" pitchFamily="50" charset="-128"/>
                        </a:rPr>
                        <a:t>部門別損益計算導入</a:t>
                      </a:r>
                      <a:endParaRPr lang="en-US" altLang="ja-JP" sz="1000" b="0" i="0" dirty="0" smtClean="0">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nSpc>
                          <a:spcPct val="100000"/>
                        </a:lnSpc>
                      </a:pPr>
                      <a:r>
                        <a:rPr lang="ja-JP" altLang="en-US"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本院・分院のオペレーションをヒアリングし、それぞれの損益分岐点を明確化。部門別損益計算により実績をモニタリングします。</a:t>
                      </a: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395747">
                <a:tc>
                  <a:txBody>
                    <a:bodyPr/>
                    <a:lstStyle/>
                    <a:p>
                      <a:pPr algn="ctr"/>
                      <a:r>
                        <a:rPr lang="ja-JP" altLang="en-US" sz="800" b="0" i="0" dirty="0" smtClean="0">
                          <a:effectLst/>
                          <a:latin typeface="Meiryo UI" panose="020B0604030504040204" pitchFamily="50" charset="-128"/>
                          <a:ea typeface="Meiryo UI" panose="020B0604030504040204" pitchFamily="50" charset="-128"/>
                        </a:rPr>
                        <a:t>オプション</a:t>
                      </a:r>
                      <a:endParaRPr lang="en-US" altLang="ja-JP" sz="800" b="0" i="0" dirty="0">
                        <a:effectLst/>
                        <a:latin typeface="Meiryo UI" panose="020B0604030504040204" pitchFamily="50" charset="-128"/>
                        <a:ea typeface="Meiryo UI" panose="020B0604030504040204" pitchFamily="50" charset="-128"/>
                      </a:endParaRPr>
                    </a:p>
                  </a:txBody>
                  <a:tcPr marL="36000" marR="36000" marT="36000" marB="3600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1000" b="0" i="0" dirty="0" smtClean="0">
                          <a:effectLst/>
                          <a:latin typeface="メイリオ" panose="020B0604030504040204" pitchFamily="50" charset="-128"/>
                          <a:ea typeface="メイリオ" panose="020B0604030504040204" pitchFamily="50" charset="-128"/>
                          <a:cs typeface="メイリオ" panose="020B0604030504040204" pitchFamily="50" charset="-128"/>
                        </a:rPr>
                        <a:t>分院長評価制度構築</a:t>
                      </a:r>
                      <a:endParaRPr lang="en-US" altLang="ja-JP" sz="1000" b="0" i="0" dirty="0" smtClean="0">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EFEFEF"/>
                    </a:solidFill>
                  </a:tcPr>
                </a:tc>
                <a:tc>
                  <a:txBody>
                    <a:bodyPr/>
                    <a:lstStyle/>
                    <a:p>
                      <a:pPr>
                        <a:lnSpc>
                          <a:spcPct val="100000"/>
                        </a:lnSpc>
                      </a:pPr>
                      <a:r>
                        <a:rPr lang="ja-JP" altLang="en-US" sz="900" dirty="0" smtClean="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分院長の給与や退職金を決定していくための基準案をご提案。実情に合わせて、オリジナルの評価基準にカスタマイズします。</a:t>
                      </a:r>
                      <a:endParaRPr lang="ja-JP" altLang="en-US" sz="900" dirty="0">
                        <a:solidFill>
                          <a:schemeClr val="tx1">
                            <a:lumMod val="50000"/>
                            <a:lumOff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6925" marR="56925" marT="56925" marB="56925"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bl>
          </a:graphicData>
        </a:graphic>
      </p:graphicFrame>
      <p:sp>
        <p:nvSpPr>
          <p:cNvPr id="23" name="角丸四角形 22"/>
          <p:cNvSpPr/>
          <p:nvPr/>
        </p:nvSpPr>
        <p:spPr>
          <a:xfrm>
            <a:off x="548680" y="5244449"/>
            <a:ext cx="831598" cy="244588"/>
          </a:xfrm>
          <a:prstGeom prst="roundRect">
            <a:avLst>
              <a:gd name="adj" fmla="val 0"/>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pPr algn="ctr"/>
            <a:r>
              <a:rPr lang="ja-JP" altLang="en-US" sz="10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ご予算</a:t>
            </a:r>
            <a:endPar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10" name="図 9"/>
          <p:cNvPicPr>
            <a:picLocks noChangeAspect="1"/>
          </p:cNvPicPr>
          <p:nvPr/>
        </p:nvPicPr>
        <p:blipFill>
          <a:blip r:embed="rId3"/>
          <a:stretch>
            <a:fillRect/>
          </a:stretch>
        </p:blipFill>
        <p:spPr>
          <a:xfrm>
            <a:off x="890660" y="6516216"/>
            <a:ext cx="953405" cy="1102958"/>
          </a:xfrm>
          <a:prstGeom prst="rect">
            <a:avLst/>
          </a:prstGeom>
        </p:spPr>
      </p:pic>
      <p:sp>
        <p:nvSpPr>
          <p:cNvPr id="12" name="テキスト ボックス 11"/>
          <p:cNvSpPr txBox="1"/>
          <p:nvPr/>
        </p:nvSpPr>
        <p:spPr>
          <a:xfrm>
            <a:off x="2216716" y="6444208"/>
            <a:ext cx="3647152" cy="646331"/>
          </a:xfrm>
          <a:prstGeom prst="rect">
            <a:avLst/>
          </a:prstGeom>
          <a:noFill/>
        </p:spPr>
        <p:txBody>
          <a:bodyPr wrap="none" rtlCol="0">
            <a:spAutoFit/>
          </a:bodyPr>
          <a:lstStyle/>
          <a:p>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「分院の</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開設</a:t>
            </a: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」にお悩みの方は、</a:t>
            </a:r>
            <a:endParaRPr lang="en-US" altLang="ja-JP" dirty="0" smtClean="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　お気軽にお問合せください。</a:t>
            </a:r>
            <a:endParaRPr kumimoji="1"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1" name="角丸四角形 30"/>
          <p:cNvSpPr/>
          <p:nvPr/>
        </p:nvSpPr>
        <p:spPr>
          <a:xfrm>
            <a:off x="2291259" y="7196551"/>
            <a:ext cx="652598" cy="270183"/>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pPr algn="ctr"/>
            <a:r>
              <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連絡先</a:t>
            </a:r>
          </a:p>
        </p:txBody>
      </p:sp>
      <p:sp>
        <p:nvSpPr>
          <p:cNvPr id="32" name="テキスト ボックス 31"/>
          <p:cNvSpPr txBox="1"/>
          <p:nvPr/>
        </p:nvSpPr>
        <p:spPr>
          <a:xfrm>
            <a:off x="3047987" y="7164288"/>
            <a:ext cx="2947802" cy="334707"/>
          </a:xfrm>
          <a:prstGeom prst="rect">
            <a:avLst/>
          </a:prstGeom>
          <a:noFill/>
        </p:spPr>
        <p:txBody>
          <a:bodyPr wrap="square" rtlCol="0">
            <a:spAutoFit/>
          </a:bodyPr>
          <a:lstStyle/>
          <a:p>
            <a:pPr>
              <a:lnSpc>
                <a:spcPct val="150000"/>
              </a:lnSpc>
            </a:pPr>
            <a:r>
              <a:rPr lang="ja-JP" altLang="en-US" sz="1050" dirty="0" smtClean="0">
                <a:latin typeface="メイリオ" panose="020B0604030504040204" pitchFamily="50" charset="-128"/>
                <a:ea typeface="メイリオ" panose="020B0604030504040204" pitchFamily="50" charset="-128"/>
                <a:cs typeface="メイリオ" panose="020B0604030504040204" pitchFamily="50" charset="-128"/>
              </a:rPr>
              <a:t>日本経営グループ 日本経営</a:t>
            </a:r>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ウィル税理士法人</a:t>
            </a:r>
            <a:endPar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3" name="テキスト ボックス 32"/>
          <p:cNvSpPr txBox="1"/>
          <p:nvPr/>
        </p:nvSpPr>
        <p:spPr>
          <a:xfrm>
            <a:off x="2276872" y="7711949"/>
            <a:ext cx="3744416" cy="981038"/>
          </a:xfrm>
          <a:prstGeom prst="rect">
            <a:avLst/>
          </a:prstGeom>
          <a:noFill/>
        </p:spPr>
        <p:txBody>
          <a:bodyPr wrap="square" rtlCol="0">
            <a:spAutoFit/>
          </a:bodyPr>
          <a:lstStyle/>
          <a:p>
            <a:pPr>
              <a:lnSpc>
                <a:spcPct val="150000"/>
              </a:lnSpc>
            </a:pPr>
            <a:r>
              <a:rPr lang="ja-JP" altLang="en-US"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大阪本社</a:t>
            </a:r>
            <a:r>
              <a:rPr lang="en-US" altLang="ja-JP"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561-8510</a:t>
            </a:r>
            <a:r>
              <a:rPr lang="ja-JP" altLang="en-US"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大阪府豊中市寺内</a:t>
            </a:r>
            <a:r>
              <a:rPr lang="en-US" altLang="ja-JP"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2-13-3</a:t>
            </a:r>
            <a:r>
              <a:rPr lang="ja-JP" altLang="en-US"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r">
              <a:lnSpc>
                <a:spcPct val="150000"/>
              </a:lnSpc>
            </a:pPr>
            <a:r>
              <a:rPr lang="ja-JP" altLang="en-US" sz="14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200" dirty="0" smtClean="0">
                <a:solidFill>
                  <a:schemeClr val="tx1">
                    <a:lumMod val="65000"/>
                    <a:lumOff val="35000"/>
                  </a:schemeClr>
                </a:solidFill>
                <a:latin typeface="Lucida Console" panose="020B0609040504020204" pitchFamily="49" charset="0"/>
                <a:ea typeface="メイリオ" panose="020B0604030504040204" pitchFamily="50" charset="-128"/>
                <a:cs typeface="メイリオ" panose="020B0604030504040204" pitchFamily="50" charset="-128"/>
              </a:rPr>
              <a:t>06-6868-1351</a:t>
            </a:r>
            <a:r>
              <a:rPr lang="en-US" altLang="ja-JP" sz="10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（担当 </a:t>
            </a:r>
            <a:r>
              <a:rPr lang="ja-JP" altLang="en-US" sz="1000" dirty="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菅原</a:t>
            </a:r>
            <a:r>
              <a:rPr lang="ja-JP" altLang="en-US" sz="10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4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r">
              <a:lnSpc>
                <a:spcPct val="150000"/>
              </a:lnSpc>
            </a:pPr>
            <a:r>
              <a:rPr lang="en-US" altLang="ja-JP" sz="14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kumimoji="1" lang="ja-JP" altLang="en-US" sz="12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（平日</a:t>
            </a:r>
            <a:r>
              <a:rPr lang="en-US" altLang="ja-JP" sz="12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9:00</a:t>
            </a:r>
            <a:r>
              <a:rPr lang="ja-JP" altLang="en-US" sz="12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2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19:00</a:t>
            </a:r>
            <a:r>
              <a:rPr lang="ja-JP" altLang="en-US" sz="12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ja-JP" altLang="en-US" sz="1200" dirty="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4" name="正方形/長方形 33"/>
          <p:cNvSpPr/>
          <p:nvPr/>
        </p:nvSpPr>
        <p:spPr>
          <a:xfrm>
            <a:off x="620689" y="6300192"/>
            <a:ext cx="5605852" cy="2592288"/>
          </a:xfrm>
          <a:prstGeom prst="rect">
            <a:avLst/>
          </a:prstGeom>
          <a:no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テキスト ボックス 2"/>
          <p:cNvSpPr txBox="1"/>
          <p:nvPr/>
        </p:nvSpPr>
        <p:spPr>
          <a:xfrm>
            <a:off x="575864" y="5561029"/>
            <a:ext cx="5699429" cy="707886"/>
          </a:xfrm>
          <a:prstGeom prst="rect">
            <a:avLst/>
          </a:prstGeom>
          <a:noFill/>
        </p:spPr>
        <p:txBody>
          <a:bodyPr wrap="square" rtlCol="0">
            <a:spAutoFit/>
          </a:bodyPr>
          <a:lstStyle/>
          <a:p>
            <a:r>
              <a:rPr kumimoji="1" lang="ja-JP" altLang="en-US" sz="1000" dirty="0" smtClean="0">
                <a:latin typeface="Meiryo" charset="-128"/>
                <a:ea typeface="Meiryo" charset="-128"/>
                <a:cs typeface="Meiryo" charset="-128"/>
              </a:rPr>
              <a:t>＜①</a:t>
            </a:r>
            <a:r>
              <a:rPr kumimoji="1" lang="en-US" altLang="ja-JP" sz="1000" dirty="0" smtClean="0">
                <a:latin typeface="Meiryo" charset="-128"/>
                <a:ea typeface="Meiryo" charset="-128"/>
                <a:cs typeface="Meiryo" charset="-128"/>
              </a:rPr>
              <a:t>〜</a:t>
            </a:r>
            <a:r>
              <a:rPr kumimoji="1" lang="ja-JP" altLang="en-US" sz="1000" dirty="0" smtClean="0">
                <a:latin typeface="Meiryo" charset="-128"/>
                <a:ea typeface="Meiryo" charset="-128"/>
                <a:cs typeface="Meiryo" charset="-128"/>
              </a:rPr>
              <a:t>⑥のフルサポート ＞</a:t>
            </a:r>
            <a:r>
              <a:rPr kumimoji="1" lang="en-US" altLang="ja-JP" sz="1000" dirty="0" smtClean="0">
                <a:latin typeface="Meiryo" charset="-128"/>
                <a:ea typeface="Meiryo" charset="-128"/>
                <a:cs typeface="Meiryo" charset="-128"/>
              </a:rPr>
              <a:t>150</a:t>
            </a:r>
            <a:r>
              <a:rPr kumimoji="1" lang="ja-JP" altLang="en-US" sz="1000" dirty="0" smtClean="0">
                <a:latin typeface="Meiryo" charset="-128"/>
                <a:ea typeface="Meiryo" charset="-128"/>
                <a:cs typeface="Meiryo" charset="-128"/>
              </a:rPr>
              <a:t>万円（行政費用含む）</a:t>
            </a:r>
            <a:r>
              <a:rPr kumimoji="1" lang="ja-JP" altLang="en-US" sz="900" dirty="0" smtClean="0">
                <a:latin typeface="Meiryo" charset="-128"/>
                <a:ea typeface="Meiryo" charset="-128"/>
                <a:cs typeface="Meiryo" charset="-128"/>
              </a:rPr>
              <a:t> </a:t>
            </a:r>
            <a:r>
              <a:rPr kumimoji="1" lang="en-US" altLang="ja-JP" sz="1100" dirty="0" smtClean="0">
                <a:latin typeface="Meiryo" charset="-128"/>
                <a:ea typeface="Meiryo" charset="-128"/>
                <a:cs typeface="Meiryo" charset="-128"/>
              </a:rPr>
              <a:t>※</a:t>
            </a:r>
            <a:r>
              <a:rPr kumimoji="1" lang="ja-JP" altLang="en-US" sz="1100" dirty="0" smtClean="0">
                <a:latin typeface="Meiryo" charset="-128"/>
                <a:ea typeface="Meiryo" charset="-128"/>
                <a:cs typeface="Meiryo" charset="-128"/>
              </a:rPr>
              <a:t>顧問先様は</a:t>
            </a:r>
            <a:r>
              <a:rPr kumimoji="1" lang="en-US" altLang="ja-JP" sz="1100" dirty="0" smtClean="0">
                <a:latin typeface="Meiryo" charset="-128"/>
                <a:ea typeface="Meiryo" charset="-128"/>
                <a:cs typeface="Meiryo" charset="-128"/>
              </a:rPr>
              <a:t>120</a:t>
            </a:r>
            <a:r>
              <a:rPr kumimoji="1" lang="ja-JP" altLang="en-US" sz="1100" dirty="0" smtClean="0">
                <a:latin typeface="Meiryo" charset="-128"/>
                <a:ea typeface="Meiryo" charset="-128"/>
                <a:cs typeface="Meiryo" charset="-128"/>
              </a:rPr>
              <a:t>万円</a:t>
            </a:r>
          </a:p>
          <a:p>
            <a:endParaRPr kumimoji="1" lang="ja-JP" altLang="en-US" sz="100" dirty="0" smtClean="0">
              <a:latin typeface="Meiryo" charset="-128"/>
              <a:ea typeface="Meiryo" charset="-128"/>
              <a:cs typeface="Meiryo" charset="-128"/>
            </a:endParaRPr>
          </a:p>
          <a:p>
            <a:r>
              <a:rPr kumimoji="1" lang="ja-JP" altLang="en-US" sz="1000" dirty="0" smtClean="0">
                <a:latin typeface="Meiryo" charset="-128"/>
                <a:ea typeface="Meiryo" charset="-128"/>
                <a:cs typeface="Meiryo" charset="-128"/>
              </a:rPr>
              <a:t>＜オプション＞ 各</a:t>
            </a:r>
            <a:r>
              <a:rPr kumimoji="1" lang="en-US" altLang="ja-JP" sz="1000" dirty="0" smtClean="0">
                <a:latin typeface="Meiryo" charset="-128"/>
                <a:ea typeface="Meiryo" charset="-128"/>
                <a:cs typeface="Meiryo" charset="-128"/>
              </a:rPr>
              <a:t>20</a:t>
            </a:r>
            <a:r>
              <a:rPr kumimoji="1" lang="ja-JP" altLang="en-US" sz="1000" dirty="0" smtClean="0">
                <a:latin typeface="Meiryo" charset="-128"/>
                <a:ea typeface="Meiryo" charset="-128"/>
                <a:cs typeface="Meiryo" charset="-128"/>
              </a:rPr>
              <a:t>万円</a:t>
            </a:r>
            <a:r>
              <a:rPr kumimoji="1" lang="en-US" altLang="ja-JP" sz="1000" dirty="0" smtClean="0">
                <a:latin typeface="Meiryo" charset="-128"/>
                <a:ea typeface="Meiryo" charset="-128"/>
                <a:cs typeface="Meiryo" charset="-128"/>
              </a:rPr>
              <a:t>〜</a:t>
            </a:r>
            <a:endParaRPr kumimoji="1" lang="ja-JP" altLang="en-US" sz="1000" dirty="0" smtClean="0">
              <a:latin typeface="Meiryo" charset="-128"/>
              <a:ea typeface="Meiryo" charset="-128"/>
              <a:cs typeface="Meiryo" charset="-128"/>
            </a:endParaRPr>
          </a:p>
          <a:p>
            <a:endParaRPr kumimoji="1" lang="ja-JP" altLang="en-US" sz="500" dirty="0" smtClean="0">
              <a:latin typeface="Meiryo" charset="-128"/>
              <a:ea typeface="Meiryo" charset="-128"/>
              <a:cs typeface="Meiryo" charset="-128"/>
            </a:endParaRPr>
          </a:p>
          <a:p>
            <a:r>
              <a:rPr kumimoji="1" lang="en-US" altLang="ja-JP" sz="1300" dirty="0" smtClean="0">
                <a:latin typeface="Meiryo" charset="-128"/>
                <a:ea typeface="Meiryo" charset="-128"/>
                <a:cs typeface="Meiryo" charset="-128"/>
              </a:rPr>
              <a:t>※</a:t>
            </a:r>
            <a:r>
              <a:rPr kumimoji="1" lang="ja-JP" altLang="en-US" sz="1300" dirty="0" smtClean="0">
                <a:latin typeface="Meiryo" charset="-128"/>
                <a:ea typeface="Meiryo" charset="-128"/>
                <a:cs typeface="Meiryo" charset="-128"/>
              </a:rPr>
              <a:t>サポート範囲や事業規模、難易度に応じて個別に対応させて頂きます。</a:t>
            </a:r>
            <a:endParaRPr kumimoji="1" lang="ja-JP" altLang="en-US" sz="1300" dirty="0">
              <a:latin typeface="Meiryo" charset="-128"/>
              <a:ea typeface="Meiryo" charset="-128"/>
              <a:cs typeface="Meiryo" charset="-128"/>
            </a:endParaRPr>
          </a:p>
        </p:txBody>
      </p:sp>
    </p:spTree>
    <p:extLst>
      <p:ext uri="{BB962C8B-B14F-4D97-AF65-F5344CB8AC3E}">
        <p14:creationId xmlns:p14="http://schemas.microsoft.com/office/powerpoint/2010/main" val="2420708269"/>
      </p:ext>
    </p:extLst>
  </p:cSld>
  <p:clrMapOvr>
    <a:masterClrMapping/>
  </p:clrMapOvr>
  <p:transition spd="slow">
    <p:pu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メモ 17"/>
          <p:cNvSpPr/>
          <p:nvPr/>
        </p:nvSpPr>
        <p:spPr>
          <a:xfrm>
            <a:off x="4973336" y="7454013"/>
            <a:ext cx="768513" cy="1041203"/>
          </a:xfrm>
          <a:prstGeom prst="foldedCorner">
            <a:avLst>
              <a:gd name="adj" fmla="val 10880"/>
            </a:avLst>
          </a:prstGeom>
          <a:solidFill>
            <a:schemeClr val="bg1">
              <a:lumMod val="9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医療法人</a:t>
            </a:r>
            <a:endParaRPr lang="en-US" altLang="ja-JP"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設立シミュレーション</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7" name="メモ 16"/>
          <p:cNvSpPr/>
          <p:nvPr/>
        </p:nvSpPr>
        <p:spPr>
          <a:xfrm>
            <a:off x="4921972" y="7355036"/>
            <a:ext cx="792088" cy="1044136"/>
          </a:xfrm>
          <a:prstGeom prst="foldedCorner">
            <a:avLst>
              <a:gd name="adj" fmla="val 10880"/>
            </a:avLst>
          </a:prstGeom>
          <a:solidFill>
            <a:schemeClr val="bg1">
              <a:lumMod val="9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医療法人</a:t>
            </a:r>
            <a:endParaRPr lang="en-US" altLang="ja-JP"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設立シミュレーション</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 name="メモ 15"/>
          <p:cNvSpPr/>
          <p:nvPr/>
        </p:nvSpPr>
        <p:spPr>
          <a:xfrm>
            <a:off x="4878139" y="7258992"/>
            <a:ext cx="792088" cy="1044136"/>
          </a:xfrm>
          <a:prstGeom prst="foldedCorner">
            <a:avLst>
              <a:gd name="adj" fmla="val 10880"/>
            </a:avLst>
          </a:prstGeom>
          <a:solidFill>
            <a:schemeClr val="bg1">
              <a:lumMod val="9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医療法人</a:t>
            </a:r>
            <a:endParaRPr lang="en-US" altLang="ja-JP"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設立シミュレーション</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角丸四角形 3"/>
          <p:cNvSpPr/>
          <p:nvPr/>
        </p:nvSpPr>
        <p:spPr>
          <a:xfrm>
            <a:off x="2012851" y="7668343"/>
            <a:ext cx="1992213" cy="864097"/>
          </a:xfrm>
          <a:prstGeom prst="roundRect">
            <a:avLst>
              <a:gd name="adj" fmla="val 8287"/>
            </a:avLst>
          </a:pr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auto">
              <a:lnSpc>
                <a:spcPct val="120000"/>
              </a:lnSpc>
              <a:spcBef>
                <a:spcPts val="300"/>
              </a:spcBef>
              <a:spcAft>
                <a:spcPts val="0"/>
              </a:spcAft>
              <a:defRPr/>
            </a:pPr>
            <a:r>
              <a:rPr lang="ja-JP" altLang="en-US" sz="900" kern="0" dirty="0" smtClean="0">
                <a:solidFill>
                  <a:schemeClr val="tx1">
                    <a:lumMod val="65000"/>
                    <a:lumOff val="35000"/>
                  </a:schemeClr>
                </a:solidFill>
                <a:latin typeface="メイリオ"/>
                <a:ea typeface="メイリオ"/>
                <a:cs typeface="メイリオ"/>
              </a:rPr>
              <a:t>実績検討会を行うために必要なフォームや資料の提供、方針に基づいた助言・管理・運営サポートをご提案します。</a:t>
            </a:r>
            <a:endParaRPr lang="ja-JP" altLang="en-US" sz="900" kern="0" dirty="0">
              <a:solidFill>
                <a:schemeClr val="tx1">
                  <a:lumMod val="65000"/>
                  <a:lumOff val="35000"/>
                </a:schemeClr>
              </a:solidFill>
              <a:latin typeface="メイリオ"/>
              <a:ea typeface="メイリオ"/>
              <a:cs typeface="メイリオ"/>
            </a:endParaRPr>
          </a:p>
        </p:txBody>
      </p:sp>
      <p:sp>
        <p:nvSpPr>
          <p:cNvPr id="10" name="Text Box 5"/>
          <p:cNvSpPr txBox="1">
            <a:spLocks noChangeArrowheads="1"/>
          </p:cNvSpPr>
          <p:nvPr/>
        </p:nvSpPr>
        <p:spPr bwMode="auto">
          <a:xfrm>
            <a:off x="513664" y="873500"/>
            <a:ext cx="5904740" cy="53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lIns="0" tIns="52153" rIns="0" bIns="52153">
            <a:spAutoFit/>
          </a:bodyPr>
          <a:lstStyle>
            <a:lvl1pPr defTabSz="1042988" eaLnBrk="0" hangingPunct="0">
              <a:defRPr kumimoji="1" sz="1600">
                <a:solidFill>
                  <a:srgbClr val="000099"/>
                </a:solidFill>
                <a:latin typeface="HGPｺﾞｼｯｸE" pitchFamily="50" charset="-128"/>
                <a:ea typeface="HGPｺﾞｼｯｸE" pitchFamily="50" charset="-128"/>
              </a:defRPr>
            </a:lvl1pPr>
            <a:lvl2pPr marL="742950" indent="-285750" defTabSz="1042988" eaLnBrk="0" hangingPunct="0">
              <a:defRPr kumimoji="1" sz="1600">
                <a:solidFill>
                  <a:srgbClr val="000099"/>
                </a:solidFill>
                <a:latin typeface="HGPｺﾞｼｯｸE" pitchFamily="50" charset="-128"/>
                <a:ea typeface="HGPｺﾞｼｯｸE" pitchFamily="50" charset="-128"/>
              </a:defRPr>
            </a:lvl2pPr>
            <a:lvl3pPr marL="1143000" indent="-228600" defTabSz="1042988" eaLnBrk="0" hangingPunct="0">
              <a:defRPr kumimoji="1" sz="1600">
                <a:solidFill>
                  <a:srgbClr val="000099"/>
                </a:solidFill>
                <a:latin typeface="HGPｺﾞｼｯｸE" pitchFamily="50" charset="-128"/>
                <a:ea typeface="HGPｺﾞｼｯｸE" pitchFamily="50" charset="-128"/>
              </a:defRPr>
            </a:lvl3pPr>
            <a:lvl4pPr marL="1600200" indent="-228600" defTabSz="1042988" eaLnBrk="0" hangingPunct="0">
              <a:defRPr kumimoji="1" sz="1600">
                <a:solidFill>
                  <a:srgbClr val="000099"/>
                </a:solidFill>
                <a:latin typeface="HGPｺﾞｼｯｸE" pitchFamily="50" charset="-128"/>
                <a:ea typeface="HGPｺﾞｼｯｸE" pitchFamily="50" charset="-128"/>
              </a:defRPr>
            </a:lvl4pPr>
            <a:lvl5pPr marL="2057400" indent="-228600" defTabSz="1042988" eaLnBrk="0" hangingPunct="0">
              <a:defRPr kumimoji="1" sz="1600">
                <a:solidFill>
                  <a:srgbClr val="000099"/>
                </a:solidFill>
                <a:latin typeface="HGPｺﾞｼｯｸE" pitchFamily="50" charset="-128"/>
                <a:ea typeface="HGPｺﾞｼｯｸE" pitchFamily="50" charset="-128"/>
              </a:defRPr>
            </a:lvl5pPr>
            <a:lvl6pPr marL="2514600" indent="-228600" defTabSz="1042988" eaLnBrk="0" fontAlgn="base" hangingPunct="0">
              <a:spcBef>
                <a:spcPct val="0"/>
              </a:spcBef>
              <a:spcAft>
                <a:spcPct val="0"/>
              </a:spcAft>
              <a:defRPr kumimoji="1" sz="1600">
                <a:solidFill>
                  <a:srgbClr val="000099"/>
                </a:solidFill>
                <a:latin typeface="HGPｺﾞｼｯｸE" pitchFamily="50" charset="-128"/>
                <a:ea typeface="HGPｺﾞｼｯｸE" pitchFamily="50" charset="-128"/>
              </a:defRPr>
            </a:lvl6pPr>
            <a:lvl7pPr marL="2971800" indent="-228600" defTabSz="1042988" eaLnBrk="0" fontAlgn="base" hangingPunct="0">
              <a:spcBef>
                <a:spcPct val="0"/>
              </a:spcBef>
              <a:spcAft>
                <a:spcPct val="0"/>
              </a:spcAft>
              <a:defRPr kumimoji="1" sz="1600">
                <a:solidFill>
                  <a:srgbClr val="000099"/>
                </a:solidFill>
                <a:latin typeface="HGPｺﾞｼｯｸE" pitchFamily="50" charset="-128"/>
                <a:ea typeface="HGPｺﾞｼｯｸE" pitchFamily="50" charset="-128"/>
              </a:defRPr>
            </a:lvl7pPr>
            <a:lvl8pPr marL="3429000" indent="-228600" defTabSz="1042988" eaLnBrk="0" fontAlgn="base" hangingPunct="0">
              <a:spcBef>
                <a:spcPct val="0"/>
              </a:spcBef>
              <a:spcAft>
                <a:spcPct val="0"/>
              </a:spcAft>
              <a:defRPr kumimoji="1" sz="1600">
                <a:solidFill>
                  <a:srgbClr val="000099"/>
                </a:solidFill>
                <a:latin typeface="HGPｺﾞｼｯｸE" pitchFamily="50" charset="-128"/>
                <a:ea typeface="HGPｺﾞｼｯｸE" pitchFamily="50" charset="-128"/>
              </a:defRPr>
            </a:lvl8pPr>
            <a:lvl9pPr marL="3886200" indent="-228600" defTabSz="1042988" eaLnBrk="0" fontAlgn="base" hangingPunct="0">
              <a:spcBef>
                <a:spcPct val="0"/>
              </a:spcBef>
              <a:spcAft>
                <a:spcPct val="0"/>
              </a:spcAft>
              <a:defRPr kumimoji="1" sz="1600">
                <a:solidFill>
                  <a:srgbClr val="000099"/>
                </a:solidFill>
                <a:latin typeface="HGPｺﾞｼｯｸE" pitchFamily="50" charset="-128"/>
                <a:ea typeface="HGPｺﾞｼｯｸE" pitchFamily="50" charset="-128"/>
              </a:defRPr>
            </a:lvl9pPr>
          </a:lstStyle>
          <a:p>
            <a:pPr eaLnBrk="1" hangingPunct="1"/>
            <a:r>
              <a:rPr lang="ja-JP" altLang="en-US" sz="2800" b="1" dirty="0" smtClean="0">
                <a:solidFill>
                  <a:schemeClr val="accent1">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経営</a:t>
            </a:r>
            <a:r>
              <a:rPr lang="ja-JP" altLang="en-US" sz="2800" b="1" dirty="0">
                <a:solidFill>
                  <a:schemeClr val="accent1">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会議</a:t>
            </a:r>
            <a:r>
              <a:rPr lang="ja-JP" altLang="en-US" sz="2800" b="1" dirty="0" smtClean="0">
                <a:solidFill>
                  <a:schemeClr val="accent1">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2000" b="1" dirty="0" smtClean="0">
                <a:solidFill>
                  <a:schemeClr val="accent1">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をサポート</a:t>
            </a:r>
            <a:endParaRPr lang="en-US" altLang="ja-JP" sz="2000" b="1" dirty="0" smtClean="0">
              <a:solidFill>
                <a:schemeClr val="accent1">
                  <a:lumMod val="7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 name="テキスト プレースホルダー 9"/>
          <p:cNvSpPr txBox="1">
            <a:spLocks/>
          </p:cNvSpPr>
          <p:nvPr/>
        </p:nvSpPr>
        <p:spPr bwMode="auto">
          <a:xfrm>
            <a:off x="489554" y="2339752"/>
            <a:ext cx="5742722" cy="2319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30000"/>
              </a:lnSpc>
              <a:spcBef>
                <a:spcPts val="0"/>
              </a:spcBef>
              <a:spcAft>
                <a:spcPct val="0"/>
              </a:spcAft>
              <a:buClrTx/>
              <a:buSzTx/>
              <a:buFont typeface="Arial" panose="020B0604020202020204" pitchFamily="34" charset="0"/>
              <a:buNone/>
              <a:tabLst/>
              <a:defRPr kumimoji="1" sz="1600">
                <a:solidFill>
                  <a:schemeClr val="tx1"/>
                </a:solidFill>
                <a:latin typeface="+mn-ea"/>
                <a:ea typeface="+mn-ea"/>
                <a:cs typeface="+mn-cs"/>
              </a:defRPr>
            </a:lvl1pPr>
            <a:lvl2pPr marL="457200" indent="0" algn="l" rtl="0" fontAlgn="base">
              <a:lnSpc>
                <a:spcPct val="130000"/>
              </a:lnSpc>
              <a:spcBef>
                <a:spcPts val="0"/>
              </a:spcBef>
              <a:spcAft>
                <a:spcPct val="0"/>
              </a:spcAft>
              <a:buFont typeface="Arial" charset="0"/>
              <a:buNone/>
              <a:defRPr kumimoji="1" sz="1600">
                <a:solidFill>
                  <a:schemeClr val="tx1"/>
                </a:solidFill>
                <a:latin typeface="+mn-ea"/>
                <a:ea typeface="+mn-ea"/>
                <a:cs typeface="+mn-cs"/>
              </a:defRPr>
            </a:lvl2pPr>
            <a:lvl3pPr marL="11430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3pPr>
            <a:lvl4pPr marL="16002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4pPr>
            <a:lvl5pPr marL="20574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5pPr>
            <a:lvl6pPr marL="25146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6pPr>
            <a:lvl7pPr marL="29718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7pPr>
            <a:lvl8pPr marL="34290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8pPr>
            <a:lvl9pPr marL="38862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9pPr>
          </a:lstStyle>
          <a:p>
            <a:pPr>
              <a:lnSpc>
                <a:spcPct val="120000"/>
              </a:lnSpc>
              <a:spcBef>
                <a:spcPts val="300"/>
              </a:spcBef>
              <a:defRPr/>
            </a:pPr>
            <a:r>
              <a:rPr lang="ja-JP" altLang="en-US" sz="1200" b="1" kern="0" dirty="0">
                <a:solidFill>
                  <a:schemeClr val="tx2">
                    <a:lumMod val="60000"/>
                    <a:lumOff val="40000"/>
                  </a:schemeClr>
                </a:solidFill>
                <a:latin typeface="メイリオ"/>
                <a:ea typeface="メイリオ"/>
                <a:cs typeface="メイリオ"/>
              </a:rPr>
              <a:t>ご相談</a:t>
            </a:r>
            <a:r>
              <a:rPr lang="ja-JP" altLang="en-US" sz="1200" b="1" kern="0" dirty="0" smtClean="0">
                <a:solidFill>
                  <a:schemeClr val="tx2">
                    <a:lumMod val="60000"/>
                    <a:lumOff val="40000"/>
                  </a:schemeClr>
                </a:solidFill>
                <a:latin typeface="メイリオ"/>
                <a:ea typeface="メイリオ"/>
                <a:cs typeface="メイリオ"/>
              </a:rPr>
              <a:t>内容</a:t>
            </a:r>
            <a:endParaRPr lang="en-US" altLang="ja-JP" sz="12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180975" lvl="0" indent="-180975">
              <a:lnSpc>
                <a:spcPct val="120000"/>
              </a:lnSpc>
              <a:spcBef>
                <a:spcPts val="300"/>
              </a:spcBef>
              <a:buFont typeface="Wingdings" panose="05000000000000000000" pitchFamily="2" charset="2"/>
              <a:buChar char="ü"/>
              <a:defRPr/>
            </a:pP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法人全体では黒字だが、一部赤字部門がある</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。しかし、赤字</a:t>
            </a: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部門の責任者にはその事実</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を</a:t>
            </a:r>
            <a:endParaRPr lang="en-US" altLang="ja-JP"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lvl="0">
              <a:lnSpc>
                <a:spcPct val="120000"/>
              </a:lnSpc>
              <a:spcBef>
                <a:spcPts val="300"/>
              </a:spcBef>
              <a:defRPr/>
            </a:pP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伝える</a:t>
            </a: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ことができていない</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。改善</a:t>
            </a: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してほしいとは思うが、モチベーションが下がって</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しまう</a:t>
            </a:r>
            <a:endParaRPr lang="en-US" altLang="ja-JP"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lvl="0">
              <a:lnSpc>
                <a:spcPct val="120000"/>
              </a:lnSpc>
              <a:spcBef>
                <a:spcPts val="300"/>
              </a:spcBef>
              <a:defRPr/>
            </a:pP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の</a:t>
            </a: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で</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はない</a:t>
            </a: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かという不安がある</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180975" lvl="0" indent="-180975">
              <a:lnSpc>
                <a:spcPct val="120000"/>
              </a:lnSpc>
              <a:spcBef>
                <a:spcPts val="300"/>
              </a:spcBef>
              <a:buFont typeface="Wingdings" panose="05000000000000000000" pitchFamily="2" charset="2"/>
              <a:buChar char="ü"/>
              <a:defRPr/>
            </a:pP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事業</a:t>
            </a: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計画を立てても、計画通りに進まず、絵に描いた餅になってしまう。</a:t>
            </a:r>
          </a:p>
          <a:p>
            <a:pPr marL="180975" indent="-180975">
              <a:lnSpc>
                <a:spcPct val="120000"/>
              </a:lnSpc>
              <a:spcBef>
                <a:spcPts val="300"/>
              </a:spcBef>
              <a:buFont typeface="Wingdings" panose="05000000000000000000" pitchFamily="2" charset="2"/>
              <a:buChar char="ü"/>
              <a:defRPr/>
            </a:pP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会議は数字による業績の確認が中心であり、実際の行動の仕方まで議論できていない</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nSpc>
                <a:spcPct val="120000"/>
              </a:lnSpc>
              <a:spcBef>
                <a:spcPts val="300"/>
              </a:spcBef>
              <a:defRPr/>
            </a:pPr>
            <a:endParaRPr lang="en-US" altLang="ja-JP"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nSpc>
                <a:spcPct val="120000"/>
              </a:lnSpc>
              <a:spcBef>
                <a:spcPts val="300"/>
              </a:spcBef>
              <a:defRPr/>
            </a:pPr>
            <a:r>
              <a:rPr lang="ja-JP" altLang="en-US" sz="1200" b="1" kern="0" dirty="0" smtClean="0">
                <a:solidFill>
                  <a:schemeClr val="tx2">
                    <a:lumMod val="60000"/>
                    <a:lumOff val="40000"/>
                  </a:schemeClr>
                </a:solidFill>
                <a:latin typeface="メイリオ"/>
                <a:ea typeface="メイリオ"/>
                <a:cs typeface="メイリオ"/>
              </a:rPr>
              <a:t>「経営会議（実績検討会）」についての私たちの考え方</a:t>
            </a:r>
            <a:endParaRPr lang="en-US" altLang="ja-JP" sz="1200" kern="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a:p>
            <a:pPr marL="72000">
              <a:lnSpc>
                <a:spcPct val="120000"/>
              </a:lnSpc>
              <a:spcBef>
                <a:spcPts val="300"/>
              </a:spcBef>
              <a:defRPr/>
            </a:pPr>
            <a:r>
              <a:rPr lang="ja-JP" altLang="en-US" sz="1000" b="1" kern="0" dirty="0" smtClean="0">
                <a:solidFill>
                  <a:schemeClr val="tx1">
                    <a:lumMod val="50000"/>
                    <a:lumOff val="50000"/>
                  </a:schemeClr>
                </a:solidFill>
                <a:latin typeface="メイリオ"/>
                <a:ea typeface="メイリオ"/>
                <a:cs typeface="メイリオ"/>
              </a:rPr>
              <a:t>せっかく</a:t>
            </a:r>
            <a:r>
              <a:rPr lang="ja-JP" altLang="en-US" sz="1000" b="1" kern="0" dirty="0">
                <a:solidFill>
                  <a:schemeClr val="tx1">
                    <a:lumMod val="50000"/>
                    <a:lumOff val="50000"/>
                  </a:schemeClr>
                </a:solidFill>
                <a:latin typeface="メイリオ"/>
                <a:ea typeface="メイリオ"/>
                <a:cs typeface="メイリオ"/>
              </a:rPr>
              <a:t>作成した部門</a:t>
            </a:r>
            <a:r>
              <a:rPr lang="ja-JP" altLang="en-US" sz="1000" b="1" kern="0" dirty="0" smtClean="0">
                <a:solidFill>
                  <a:schemeClr val="tx1">
                    <a:lumMod val="50000"/>
                    <a:lumOff val="50000"/>
                  </a:schemeClr>
                </a:solidFill>
                <a:latin typeface="メイリオ"/>
                <a:ea typeface="メイリオ"/>
                <a:cs typeface="メイリオ"/>
              </a:rPr>
              <a:t>別損益計算書や</a:t>
            </a:r>
            <a:r>
              <a:rPr lang="ja-JP" altLang="en-US" sz="1000" b="1" kern="0" dirty="0">
                <a:solidFill>
                  <a:schemeClr val="tx1">
                    <a:lumMod val="50000"/>
                    <a:lumOff val="50000"/>
                  </a:schemeClr>
                </a:solidFill>
                <a:latin typeface="メイリオ"/>
                <a:ea typeface="メイリオ"/>
                <a:cs typeface="メイリオ"/>
              </a:rPr>
              <a:t>事業計画は、現場で活かしてこそ意味があります。その為には、現場の責任者と実績検討会を行い、経営課題を共有し、目標達成の為に何が必要なのか、全員で議論することが大切です。</a:t>
            </a:r>
            <a:endParaRPr lang="en-US" altLang="ja-JP" sz="1200" b="1" kern="0" dirty="0" smtClean="0">
              <a:solidFill>
                <a:srgbClr val="1F497D">
                  <a:lumMod val="60000"/>
                  <a:lumOff val="40000"/>
                </a:srgb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正方形/長方形 2"/>
          <p:cNvSpPr/>
          <p:nvPr/>
        </p:nvSpPr>
        <p:spPr>
          <a:xfrm>
            <a:off x="513664" y="4813908"/>
            <a:ext cx="5720539" cy="22529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fontAlgn="base">
              <a:lnSpc>
                <a:spcPct val="120000"/>
              </a:lnSpc>
              <a:spcBef>
                <a:spcPts val="300"/>
              </a:spcBef>
              <a:spcAft>
                <a:spcPct val="0"/>
              </a:spcAft>
              <a:buSzPct val="70000"/>
              <a:buFont typeface="Wingdings" panose="05000000000000000000" pitchFamily="2" charset="2"/>
              <a:buChar char="l"/>
              <a:defRPr/>
            </a:pP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目の前の課題を解決してよい方向に向かおうと思えば、まず、どこに問題があるかを客観的に把握する必要があります</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171450" indent="-171450" fontAlgn="base">
              <a:lnSpc>
                <a:spcPct val="120000"/>
              </a:lnSpc>
              <a:spcBef>
                <a:spcPts val="300"/>
              </a:spcBef>
              <a:spcAft>
                <a:spcPct val="0"/>
              </a:spcAft>
              <a:buSzPct val="70000"/>
              <a:buFont typeface="Wingdings" panose="05000000000000000000" pitchFamily="2" charset="2"/>
              <a:buChar char="l"/>
              <a:defRPr/>
            </a:pP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その為にまず、各施設の事業計画と実績とを比較し、計画通りに進まない</a:t>
            </a: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要因</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を</a:t>
            </a: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浮き彫りにすることがスタートラインになります</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（予実管理）。</a:t>
            </a:r>
            <a:endParaRPr lang="en-US" altLang="ja-JP"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171450" indent="-171450" fontAlgn="base">
              <a:lnSpc>
                <a:spcPct val="120000"/>
              </a:lnSpc>
              <a:spcBef>
                <a:spcPts val="300"/>
              </a:spcBef>
              <a:spcAft>
                <a:spcPct val="0"/>
              </a:spcAft>
              <a:buSzPct val="70000"/>
              <a:buFont typeface="Wingdings" panose="05000000000000000000" pitchFamily="2" charset="2"/>
              <a:buChar char="l"/>
              <a:defRPr/>
            </a:pP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スタッフ</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全体が環境</a:t>
            </a: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変化に対する健全な危機</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意識を持っていないと、組織</a:t>
            </a: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改革はお題目に終わってしまいます。数字を</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追って業績の確認</a:t>
            </a: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を行うだけでなく</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、「スタッフ</a:t>
            </a: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の行動がどう数字に</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結びつくのか</a:t>
            </a: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まで掘り下げ、</a:t>
            </a: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意識改革</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に</a:t>
            </a: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繋</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げる必要があります。</a:t>
            </a:r>
            <a:endParaRPr lang="en-US" altLang="ja-JP"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171450" indent="-171450" fontAlgn="base">
              <a:lnSpc>
                <a:spcPct val="120000"/>
              </a:lnSpc>
              <a:spcBef>
                <a:spcPts val="300"/>
              </a:spcBef>
              <a:spcAft>
                <a:spcPct val="0"/>
              </a:spcAft>
              <a:buSzPct val="70000"/>
              <a:buFont typeface="Wingdings" panose="05000000000000000000" pitchFamily="2" charset="2"/>
              <a:buChar char="l"/>
              <a:defRPr/>
            </a:pP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組織の強み・弱みを正しく捉え、方針・目標を具体的に示し、計画と実績とのズレを毎月確認、修正していくことが大切です</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。その上で「計画通りの行動ができたのか」という「プロセスの管理」を行うことで、実行性の高い</a:t>
            </a:r>
            <a:r>
              <a:rPr lang="ja-JP" altLang="en-US"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、目標を達成するミーティングが実現できると考えます</a:t>
            </a:r>
            <a:r>
              <a:rPr lang="ja-JP" altLang="en-US" sz="1000"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00" kern="0" dirty="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 name="角丸四角形 8"/>
          <p:cNvSpPr/>
          <p:nvPr/>
        </p:nvSpPr>
        <p:spPr>
          <a:xfrm>
            <a:off x="582498" y="7209355"/>
            <a:ext cx="1764000" cy="180000"/>
          </a:xfrm>
          <a:prstGeom prst="roundRect">
            <a:avLst>
              <a:gd name="adj" fmla="val 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pPr algn="ctr"/>
            <a:r>
              <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私</a:t>
            </a:r>
            <a:r>
              <a:rPr lang="ja-JP" altLang="en-US" sz="10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たちのお役立ちポイント</a:t>
            </a:r>
            <a:endPar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4" name="角丸四角形 13"/>
          <p:cNvSpPr/>
          <p:nvPr/>
        </p:nvSpPr>
        <p:spPr>
          <a:xfrm>
            <a:off x="491464" y="1409713"/>
            <a:ext cx="5832153" cy="775124"/>
          </a:xfrm>
          <a:prstGeom prst="roundRect">
            <a:avLst/>
          </a:pr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r>
              <a:rPr lang="ja-JP" altLang="en-US" sz="10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事業を幅広く展開しており、事業計画を立て会議も行っているが、現場改善には繋がっていない。会議参加者のモチベーションも低く、意見が出ないため一方的な報告で終わってしまう。どうすれば、事業計画や会議を経営に活かせるのだろう」</a:t>
            </a:r>
            <a:r>
              <a:rPr lang="ja-JP" altLang="en-US" sz="1000" dirty="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と、Ｔ理事長からご相談を頂きました。</a:t>
            </a:r>
          </a:p>
        </p:txBody>
      </p:sp>
      <p:pic>
        <p:nvPicPr>
          <p:cNvPr id="2" name="図 1"/>
          <p:cNvPicPr>
            <a:picLocks noChangeAspect="1"/>
          </p:cNvPicPr>
          <p:nvPr/>
        </p:nvPicPr>
        <p:blipFill>
          <a:blip r:embed="rId3"/>
          <a:stretch>
            <a:fillRect/>
          </a:stretch>
        </p:blipFill>
        <p:spPr>
          <a:xfrm>
            <a:off x="620688" y="7488799"/>
            <a:ext cx="1088863" cy="1259665"/>
          </a:xfrm>
          <a:prstGeom prst="rect">
            <a:avLst/>
          </a:prstGeom>
        </p:spPr>
      </p:pic>
      <p:sp>
        <p:nvSpPr>
          <p:cNvPr id="5" name="直角三角形 4"/>
          <p:cNvSpPr/>
          <p:nvPr/>
        </p:nvSpPr>
        <p:spPr>
          <a:xfrm flipH="1" flipV="1">
            <a:off x="1700808" y="7974615"/>
            <a:ext cx="360040" cy="144016"/>
          </a:xfrm>
          <a:prstGeom prst="rtTriangle">
            <a:avLst/>
          </a:pr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メモ 5"/>
          <p:cNvSpPr/>
          <p:nvPr/>
        </p:nvSpPr>
        <p:spPr>
          <a:xfrm>
            <a:off x="4828108" y="7162948"/>
            <a:ext cx="792088" cy="1044136"/>
          </a:xfrm>
          <a:prstGeom prst="foldedCorner">
            <a:avLst>
              <a:gd name="adj" fmla="val 10880"/>
            </a:avLst>
          </a:prstGeom>
          <a:solidFill>
            <a:schemeClr val="bg1">
              <a:lumMod val="9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予実管理表</a:t>
            </a:r>
            <a:endParaRPr lang="en-US" altLang="ja-JP"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9" name="テキスト ボックス 18"/>
          <p:cNvSpPr txBox="1"/>
          <p:nvPr/>
        </p:nvSpPr>
        <p:spPr>
          <a:xfrm>
            <a:off x="513664" y="449960"/>
            <a:ext cx="1547184" cy="262943"/>
          </a:xfrm>
          <a:prstGeom prst="rect">
            <a:avLst/>
          </a:prstGeom>
          <a:solidFill>
            <a:schemeClr val="accent1"/>
          </a:solidFill>
        </p:spPr>
        <p:txBody>
          <a:bodyPr wrap="square" tIns="72000" bIns="36000" rtlCol="0">
            <a:spAutoFit/>
          </a:bodyPr>
          <a:lstStyle/>
          <a:p>
            <a:pPr algn="ctr"/>
            <a:r>
              <a:rPr lang="ja-JP" altLang="en-US" sz="10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診療所経営のサポート</a:t>
            </a:r>
            <a:endParaRPr kumimoji="1"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635005302"/>
      </p:ext>
    </p:extLst>
  </p:cSld>
  <p:clrMapOvr>
    <a:masterClrMapping/>
  </p:clrMapOvr>
  <p:transition spd="slow">
    <p:pu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プレースホルダー 9"/>
          <p:cNvSpPr txBox="1">
            <a:spLocks/>
          </p:cNvSpPr>
          <p:nvPr/>
        </p:nvSpPr>
        <p:spPr bwMode="auto">
          <a:xfrm>
            <a:off x="494590" y="732572"/>
            <a:ext cx="5704656" cy="338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30000"/>
              </a:lnSpc>
              <a:spcBef>
                <a:spcPts val="0"/>
              </a:spcBef>
              <a:spcAft>
                <a:spcPct val="0"/>
              </a:spcAft>
              <a:buClrTx/>
              <a:buSzTx/>
              <a:buFont typeface="Arial" panose="020B0604020202020204" pitchFamily="34" charset="0"/>
              <a:buNone/>
              <a:tabLst/>
              <a:defRPr kumimoji="1" sz="1600">
                <a:solidFill>
                  <a:schemeClr val="tx1"/>
                </a:solidFill>
                <a:latin typeface="+mn-ea"/>
                <a:ea typeface="+mn-ea"/>
                <a:cs typeface="+mn-cs"/>
              </a:defRPr>
            </a:lvl1pPr>
            <a:lvl2pPr marL="457200" indent="0" algn="l" rtl="0" fontAlgn="base">
              <a:lnSpc>
                <a:spcPct val="130000"/>
              </a:lnSpc>
              <a:spcBef>
                <a:spcPts val="0"/>
              </a:spcBef>
              <a:spcAft>
                <a:spcPct val="0"/>
              </a:spcAft>
              <a:buFont typeface="Arial" charset="0"/>
              <a:buNone/>
              <a:defRPr kumimoji="1" sz="1600">
                <a:solidFill>
                  <a:schemeClr val="tx1"/>
                </a:solidFill>
                <a:latin typeface="+mn-ea"/>
                <a:ea typeface="+mn-ea"/>
                <a:cs typeface="+mn-cs"/>
              </a:defRPr>
            </a:lvl2pPr>
            <a:lvl3pPr marL="11430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3pPr>
            <a:lvl4pPr marL="16002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4pPr>
            <a:lvl5pPr marL="20574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5pPr>
            <a:lvl6pPr marL="25146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6pPr>
            <a:lvl7pPr marL="29718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7pPr>
            <a:lvl8pPr marL="34290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8pPr>
            <a:lvl9pPr marL="38862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9pPr>
          </a:lstStyle>
          <a:p>
            <a:pPr marL="71438" lvl="0" indent="-71438">
              <a:lnSpc>
                <a:spcPct val="120000"/>
              </a:lnSpc>
              <a:spcBef>
                <a:spcPts val="300"/>
              </a:spcBef>
              <a:defRPr/>
            </a:pPr>
            <a:r>
              <a:rPr lang="ja-JP" altLang="en-US" sz="900" b="1" kern="0" dirty="0" smtClean="0">
                <a:solidFill>
                  <a:schemeClr val="tx1">
                    <a:lumMod val="50000"/>
                    <a:lumOff val="50000"/>
                  </a:schemeClr>
                </a:solidFill>
                <a:latin typeface="メイリオ"/>
                <a:ea typeface="メイリオ"/>
                <a:cs typeface="メイリオ"/>
              </a:rPr>
              <a:t>事業計画の作成、実績検討会の運営をサポートします。</a:t>
            </a:r>
            <a:endParaRPr lang="en-US" altLang="ja-JP" sz="900" b="1" kern="0" dirty="0" smtClean="0">
              <a:solidFill>
                <a:schemeClr val="tx1">
                  <a:lumMod val="50000"/>
                  <a:lumOff val="50000"/>
                </a:schemeClr>
              </a:solidFill>
              <a:latin typeface="メイリオ"/>
              <a:ea typeface="メイリオ"/>
              <a:cs typeface="メイリオ"/>
            </a:endParaRPr>
          </a:p>
          <a:p>
            <a:pPr marL="71438" lvl="0" indent="-71438">
              <a:lnSpc>
                <a:spcPct val="120000"/>
              </a:lnSpc>
              <a:spcBef>
                <a:spcPts val="300"/>
              </a:spcBef>
              <a:defRPr/>
            </a:pPr>
            <a:endParaRPr lang="en-US" altLang="ja-JP" sz="1050" b="1" kern="0" dirty="0" smtClean="0">
              <a:solidFill>
                <a:schemeClr val="tx1">
                  <a:lumMod val="50000"/>
                  <a:lumOff val="50000"/>
                </a:schemeClr>
              </a:solidFill>
              <a:latin typeface="メイリオ"/>
              <a:ea typeface="メイリオ"/>
              <a:cs typeface="メイリオ"/>
            </a:endParaRPr>
          </a:p>
          <a:p>
            <a:pPr marL="71438" indent="-71438">
              <a:lnSpc>
                <a:spcPct val="120000"/>
              </a:lnSpc>
              <a:spcBef>
                <a:spcPts val="300"/>
              </a:spcBef>
              <a:defRPr/>
            </a:pPr>
            <a:endParaRPr lang="en-US" altLang="ja-JP" sz="1050" b="1" kern="0" dirty="0">
              <a:solidFill>
                <a:schemeClr val="tx1">
                  <a:lumMod val="50000"/>
                  <a:lumOff val="50000"/>
                </a:schemeClr>
              </a:solidFill>
              <a:latin typeface="メイリオ"/>
              <a:ea typeface="メイリオ"/>
              <a:cs typeface="メイリオ"/>
            </a:endParaRPr>
          </a:p>
          <a:p>
            <a:pPr marL="71438" indent="-71438">
              <a:lnSpc>
                <a:spcPct val="120000"/>
              </a:lnSpc>
              <a:spcBef>
                <a:spcPts val="300"/>
              </a:spcBef>
              <a:defRPr/>
            </a:pPr>
            <a:endParaRPr lang="en-US" altLang="ja-JP" sz="1050" b="1" kern="0" dirty="0" smtClean="0">
              <a:solidFill>
                <a:schemeClr val="tx1">
                  <a:lumMod val="50000"/>
                  <a:lumOff val="50000"/>
                </a:schemeClr>
              </a:solidFill>
              <a:latin typeface="メイリオ"/>
              <a:ea typeface="メイリオ"/>
              <a:cs typeface="メイリオ"/>
            </a:endParaRPr>
          </a:p>
          <a:p>
            <a:pPr marL="71438" indent="-71438">
              <a:lnSpc>
                <a:spcPct val="120000"/>
              </a:lnSpc>
              <a:spcBef>
                <a:spcPts val="300"/>
              </a:spcBef>
              <a:defRPr/>
            </a:pPr>
            <a:endParaRPr lang="en-US" altLang="ja-JP" sz="1050" b="1" kern="0" dirty="0">
              <a:solidFill>
                <a:schemeClr val="tx1">
                  <a:lumMod val="50000"/>
                  <a:lumOff val="50000"/>
                </a:schemeClr>
              </a:solidFill>
              <a:latin typeface="メイリオ"/>
              <a:ea typeface="メイリオ"/>
              <a:cs typeface="メイリオ"/>
            </a:endParaRPr>
          </a:p>
          <a:p>
            <a:pPr marL="71438" lvl="0" indent="-71438">
              <a:lnSpc>
                <a:spcPct val="120000"/>
              </a:lnSpc>
              <a:spcBef>
                <a:spcPts val="300"/>
              </a:spcBef>
              <a:defRPr/>
            </a:pPr>
            <a:endParaRPr lang="en-US" altLang="ja-JP" sz="1200" b="1" kern="0" dirty="0" smtClean="0">
              <a:solidFill>
                <a:schemeClr val="tx1">
                  <a:lumMod val="50000"/>
                  <a:lumOff val="50000"/>
                </a:schemeClr>
              </a:solidFill>
              <a:latin typeface="メイリオ"/>
              <a:ea typeface="メイリオ"/>
              <a:cs typeface="メイリオ"/>
            </a:endParaRPr>
          </a:p>
          <a:p>
            <a:pPr marL="71438" lvl="0" indent="-71438">
              <a:lnSpc>
                <a:spcPct val="120000"/>
              </a:lnSpc>
              <a:spcBef>
                <a:spcPts val="300"/>
              </a:spcBef>
              <a:defRPr/>
            </a:pPr>
            <a:endParaRPr lang="en-US" altLang="ja-JP" sz="1200" b="1" kern="0" dirty="0">
              <a:solidFill>
                <a:schemeClr val="tx1">
                  <a:lumMod val="50000"/>
                  <a:lumOff val="50000"/>
                </a:schemeClr>
              </a:solidFill>
              <a:latin typeface="メイリオ"/>
              <a:ea typeface="メイリオ"/>
              <a:cs typeface="メイリオ"/>
            </a:endParaRPr>
          </a:p>
          <a:p>
            <a:pPr marL="71438" lvl="0" indent="-71438">
              <a:lnSpc>
                <a:spcPct val="120000"/>
              </a:lnSpc>
              <a:spcBef>
                <a:spcPts val="300"/>
              </a:spcBef>
              <a:defRPr/>
            </a:pPr>
            <a:endParaRPr lang="en-US" altLang="ja-JP" sz="1200" b="1" kern="0" dirty="0" smtClean="0">
              <a:solidFill>
                <a:schemeClr val="tx1">
                  <a:lumMod val="50000"/>
                  <a:lumOff val="50000"/>
                </a:schemeClr>
              </a:solidFill>
              <a:latin typeface="メイリオ"/>
              <a:ea typeface="メイリオ"/>
              <a:cs typeface="メイリオ"/>
            </a:endParaRPr>
          </a:p>
          <a:p>
            <a:pPr marL="71438" lvl="0" indent="-71438">
              <a:lnSpc>
                <a:spcPct val="120000"/>
              </a:lnSpc>
              <a:spcBef>
                <a:spcPts val="300"/>
              </a:spcBef>
              <a:defRPr/>
            </a:pPr>
            <a:endParaRPr lang="en-US" altLang="ja-JP" sz="1200" b="1" kern="0" dirty="0" smtClean="0">
              <a:solidFill>
                <a:schemeClr val="tx1">
                  <a:lumMod val="50000"/>
                  <a:lumOff val="50000"/>
                </a:schemeClr>
              </a:solidFill>
              <a:latin typeface="メイリオ"/>
              <a:ea typeface="メイリオ"/>
              <a:cs typeface="メイリオ"/>
            </a:endParaRPr>
          </a:p>
          <a:p>
            <a:pPr marL="71438" lvl="0" indent="-71438">
              <a:lnSpc>
                <a:spcPct val="120000"/>
              </a:lnSpc>
              <a:spcBef>
                <a:spcPts val="300"/>
              </a:spcBef>
              <a:defRPr/>
            </a:pPr>
            <a:endParaRPr lang="en-US" altLang="ja-JP" sz="1200" b="1" kern="0" dirty="0" smtClean="0">
              <a:solidFill>
                <a:schemeClr val="tx1">
                  <a:lumMod val="50000"/>
                  <a:lumOff val="50000"/>
                </a:schemeClr>
              </a:solidFill>
              <a:latin typeface="メイリオ"/>
              <a:ea typeface="メイリオ"/>
              <a:cs typeface="メイリオ"/>
            </a:endParaRPr>
          </a:p>
          <a:p>
            <a:pPr marL="71438" marR="0" lvl="0" indent="-71438" algn="l" defTabSz="914400" rtl="0" eaLnBrk="1" fontAlgn="base" latinLnBrk="0" hangingPunct="1">
              <a:lnSpc>
                <a:spcPct val="120000"/>
              </a:lnSpc>
              <a:spcBef>
                <a:spcPts val="300"/>
              </a:spcBef>
              <a:spcAft>
                <a:spcPct val="0"/>
              </a:spcAft>
              <a:buClrTx/>
              <a:buSzTx/>
              <a:buFont typeface="Arial" panose="020B0604020202020204" pitchFamily="34" charset="0"/>
              <a:buNone/>
              <a:tabLst/>
              <a:defRPr/>
            </a:pPr>
            <a:endParaRPr kumimoji="1" lang="en-US" altLang="ja-JP" sz="1200" b="1" i="0" u="none" strike="noStrike" kern="0" cap="none" spc="0" normalizeH="0" baseline="0" noProof="0" dirty="0" smtClean="0">
              <a:ln>
                <a:noFill/>
              </a:ln>
              <a:solidFill>
                <a:schemeClr val="tx1">
                  <a:lumMod val="50000"/>
                  <a:lumOff val="50000"/>
                </a:schemeClr>
              </a:solidFill>
              <a:effectLst/>
              <a:uLnTx/>
              <a:uFillTx/>
              <a:latin typeface="メイリオ"/>
              <a:ea typeface="メイリオ"/>
              <a:cs typeface="メイリオ"/>
            </a:endParaRPr>
          </a:p>
          <a:p>
            <a:pPr marL="71438" lvl="0" indent="-71438">
              <a:lnSpc>
                <a:spcPct val="120000"/>
              </a:lnSpc>
              <a:spcBef>
                <a:spcPts val="300"/>
              </a:spcBef>
              <a:defRPr/>
            </a:pPr>
            <a:endParaRPr kumimoji="1" lang="en-US" altLang="ja-JP" sz="900" b="1" i="0" u="none" strike="noStrike" kern="0" cap="none" spc="0" normalizeH="0" baseline="0" noProof="0" dirty="0" smtClean="0">
              <a:ln>
                <a:noFill/>
              </a:ln>
              <a:solidFill>
                <a:schemeClr val="tx1">
                  <a:lumMod val="50000"/>
                  <a:lumOff val="50000"/>
                </a:scheme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71438" lvl="0" indent="-71438">
              <a:lnSpc>
                <a:spcPct val="120000"/>
              </a:lnSpc>
              <a:spcBef>
                <a:spcPts val="300"/>
              </a:spcBef>
              <a:defRPr/>
            </a:pPr>
            <a:endParaRPr kumimoji="1" lang="en-US" altLang="ja-JP" sz="900" b="1" i="0" u="none" strike="noStrike" kern="0" cap="none" spc="0" normalizeH="0" baseline="0" noProof="0" dirty="0">
              <a:ln>
                <a:noFill/>
              </a:ln>
              <a:solidFill>
                <a:schemeClr val="tx1">
                  <a:lumMod val="50000"/>
                  <a:lumOff val="50000"/>
                </a:scheme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71438" lvl="0" indent="-71438">
              <a:lnSpc>
                <a:spcPct val="120000"/>
              </a:lnSpc>
              <a:spcBef>
                <a:spcPts val="300"/>
              </a:spcBef>
              <a:defRPr/>
            </a:pPr>
            <a:endParaRPr lang="en-US" altLang="ja-JP" sz="900" b="1"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71438" lvl="0" indent="-71438">
              <a:lnSpc>
                <a:spcPct val="120000"/>
              </a:lnSpc>
              <a:spcBef>
                <a:spcPts val="300"/>
              </a:spcBef>
              <a:defRPr/>
            </a:pPr>
            <a:endParaRPr kumimoji="1" lang="en-US" altLang="ja-JP" sz="900" b="1" i="0" u="none" strike="noStrike" kern="0" cap="none" spc="0" normalizeH="0" baseline="0" noProof="0" dirty="0">
              <a:ln>
                <a:noFill/>
              </a:ln>
              <a:solidFill>
                <a:schemeClr val="tx1">
                  <a:lumMod val="50000"/>
                  <a:lumOff val="50000"/>
                </a:scheme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71438" lvl="0" indent="-71438">
              <a:lnSpc>
                <a:spcPct val="120000"/>
              </a:lnSpc>
              <a:spcBef>
                <a:spcPts val="300"/>
              </a:spcBef>
              <a:defRPr/>
            </a:pPr>
            <a:endParaRPr lang="en-US" altLang="ja-JP" sz="900" b="1" kern="0" dirty="0" smtClean="0">
              <a:solidFill>
                <a:schemeClr val="tx1">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71438" lvl="0" indent="-71438">
              <a:lnSpc>
                <a:spcPct val="120000"/>
              </a:lnSpc>
              <a:spcBef>
                <a:spcPts val="300"/>
              </a:spcBef>
              <a:defRPr/>
            </a:pPr>
            <a:endParaRPr kumimoji="1" lang="en-US" altLang="ja-JP" sz="900" b="0" i="0" u="none" strike="noStrike" kern="0" cap="none" spc="0" normalizeH="0" baseline="0" noProof="0" dirty="0" smtClean="0">
              <a:ln>
                <a:noFill/>
              </a:ln>
              <a:solidFill>
                <a:schemeClr val="tx1">
                  <a:lumMod val="50000"/>
                  <a:lumOff val="50000"/>
                </a:scheme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72000" marR="0" lvl="0" algn="l" defTabSz="914400" rtl="0" eaLnBrk="1" fontAlgn="base" latinLnBrk="0" hangingPunct="1">
              <a:lnSpc>
                <a:spcPct val="120000"/>
              </a:lnSpc>
              <a:spcBef>
                <a:spcPts val="300"/>
              </a:spcBef>
              <a:spcAft>
                <a:spcPct val="0"/>
              </a:spcAft>
              <a:buClrTx/>
              <a:buSzTx/>
              <a:tabLst/>
              <a:defRPr/>
            </a:pPr>
            <a:endParaRPr lang="en-US" altLang="ja-JP" sz="1050" kern="0" dirty="0">
              <a:solidFill>
                <a:schemeClr val="tx1">
                  <a:lumMod val="50000"/>
                  <a:lumOff val="50000"/>
                </a:schemeClr>
              </a:solidFill>
              <a:latin typeface="メイリオ"/>
              <a:ea typeface="メイリオ"/>
              <a:cs typeface="メイリオ"/>
            </a:endParaRPr>
          </a:p>
          <a:p>
            <a:pPr marL="72000" marR="0" lvl="0" algn="l" defTabSz="914400" rtl="0" eaLnBrk="1" fontAlgn="base" latinLnBrk="0" hangingPunct="1">
              <a:lnSpc>
                <a:spcPct val="120000"/>
              </a:lnSpc>
              <a:spcBef>
                <a:spcPts val="300"/>
              </a:spcBef>
              <a:spcAft>
                <a:spcPct val="0"/>
              </a:spcAft>
              <a:buClrTx/>
              <a:buSzTx/>
              <a:tabLst/>
              <a:defRPr/>
            </a:pPr>
            <a:endParaRPr kumimoji="1" lang="en-US" altLang="ja-JP" sz="1050" b="0" i="0" u="none" strike="noStrike" kern="0" cap="none" spc="0" normalizeH="0" baseline="0" noProof="0" dirty="0" smtClean="0">
              <a:ln>
                <a:noFill/>
              </a:ln>
              <a:solidFill>
                <a:schemeClr val="tx1">
                  <a:lumMod val="50000"/>
                  <a:lumOff val="50000"/>
                </a:schemeClr>
              </a:solidFill>
              <a:effectLst/>
              <a:uLnTx/>
              <a:uFillTx/>
              <a:latin typeface="メイリオ"/>
              <a:ea typeface="メイリオ"/>
              <a:cs typeface="メイリオ"/>
            </a:endParaRPr>
          </a:p>
          <a:p>
            <a:pPr marL="72000" marR="0" lvl="0" algn="l" defTabSz="914400" rtl="0" eaLnBrk="1" fontAlgn="base" latinLnBrk="0" hangingPunct="1">
              <a:lnSpc>
                <a:spcPct val="120000"/>
              </a:lnSpc>
              <a:spcBef>
                <a:spcPts val="300"/>
              </a:spcBef>
              <a:spcAft>
                <a:spcPct val="0"/>
              </a:spcAft>
              <a:buClrTx/>
              <a:buSzTx/>
              <a:tabLst/>
              <a:defRPr/>
            </a:pPr>
            <a:endParaRPr lang="ja-JP" altLang="en-US" sz="1000" kern="0" dirty="0">
              <a:solidFill>
                <a:schemeClr val="tx1">
                  <a:lumMod val="50000"/>
                  <a:lumOff val="50000"/>
                </a:schemeClr>
              </a:solidFill>
              <a:latin typeface="メイリオ"/>
              <a:ea typeface="メイリオ"/>
              <a:cs typeface="メイリオ"/>
            </a:endParaRPr>
          </a:p>
          <a:p>
            <a:pPr marL="0" marR="0" lvl="0" indent="0" algn="l" defTabSz="914400" rtl="0" eaLnBrk="1" fontAlgn="base" latinLnBrk="0" hangingPunct="1">
              <a:lnSpc>
                <a:spcPct val="120000"/>
              </a:lnSpc>
              <a:spcBef>
                <a:spcPts val="0"/>
              </a:spcBef>
              <a:spcAft>
                <a:spcPct val="0"/>
              </a:spcAft>
              <a:buClrTx/>
              <a:buSzTx/>
              <a:buFont typeface="Arial" panose="020B0604020202020204" pitchFamily="34" charset="0"/>
              <a:buNone/>
              <a:tabLst/>
              <a:defRPr/>
            </a:pPr>
            <a:endParaRPr kumimoji="1" lang="ja-JP" altLang="en-US" sz="1600" b="0" i="0" u="none" strike="noStrike" kern="0" cap="none" spc="0" normalizeH="0" baseline="0" noProof="0" dirty="0">
              <a:ln>
                <a:noFill/>
              </a:ln>
              <a:solidFill>
                <a:schemeClr val="tx1">
                  <a:lumMod val="50000"/>
                  <a:lumOff val="50000"/>
                </a:schemeClr>
              </a:solidFill>
              <a:effectLst/>
              <a:uLnTx/>
              <a:uFillTx/>
              <a:latin typeface="メイリオ"/>
              <a:ea typeface="メイリオ"/>
              <a:cs typeface="メイリオ"/>
            </a:endParaRPr>
          </a:p>
        </p:txBody>
      </p:sp>
      <p:sp>
        <p:nvSpPr>
          <p:cNvPr id="16" name="テキスト ボックス 15"/>
          <p:cNvSpPr txBox="1"/>
          <p:nvPr/>
        </p:nvSpPr>
        <p:spPr>
          <a:xfrm>
            <a:off x="836712" y="7819618"/>
            <a:ext cx="1121687" cy="784830"/>
          </a:xfrm>
          <a:prstGeom prst="rect">
            <a:avLst/>
          </a:prstGeom>
          <a:noFill/>
        </p:spPr>
        <p:txBody>
          <a:bodyPr wrap="square" rtlCol="0">
            <a:spAutoFit/>
          </a:bodyPr>
          <a:lstStyle/>
          <a:p>
            <a:r>
              <a:rPr lang="ja-JP" altLang="en-US" sz="900" dirty="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まずは簡易診断分析を行い、現状を把握しましょう。</a:t>
            </a:r>
          </a:p>
          <a:p>
            <a:r>
              <a:rPr lang="ja-JP" altLang="en-US" sz="900" dirty="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お気軽にご相談ください</a:t>
            </a:r>
            <a:r>
              <a:rPr lang="ja-JP" altLang="en-US" sz="90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900" dirty="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8" name="角丸四角形 17"/>
          <p:cNvSpPr/>
          <p:nvPr/>
        </p:nvSpPr>
        <p:spPr>
          <a:xfrm>
            <a:off x="494590" y="395536"/>
            <a:ext cx="1548000" cy="180000"/>
          </a:xfrm>
          <a:prstGeom prst="roundRect">
            <a:avLst>
              <a:gd name="adj" fmla="val 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pPr algn="ctr"/>
            <a:r>
              <a:rPr lang="ja-JP" altLang="en-US" sz="10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ご提案サービスの概要</a:t>
            </a:r>
            <a:endPar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1" name="テキスト プレースホルダー 9"/>
          <p:cNvSpPr txBox="1">
            <a:spLocks/>
          </p:cNvSpPr>
          <p:nvPr/>
        </p:nvSpPr>
        <p:spPr bwMode="auto">
          <a:xfrm>
            <a:off x="1134269" y="3006975"/>
            <a:ext cx="4624536" cy="338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30000"/>
              </a:lnSpc>
              <a:spcBef>
                <a:spcPts val="0"/>
              </a:spcBef>
              <a:spcAft>
                <a:spcPct val="0"/>
              </a:spcAft>
              <a:buClrTx/>
              <a:buSzTx/>
              <a:buFont typeface="Arial" panose="020B0604020202020204" pitchFamily="34" charset="0"/>
              <a:buNone/>
              <a:tabLst/>
              <a:defRPr kumimoji="1" sz="1600">
                <a:solidFill>
                  <a:schemeClr val="tx1"/>
                </a:solidFill>
                <a:latin typeface="+mn-ea"/>
                <a:ea typeface="+mn-ea"/>
                <a:cs typeface="+mn-cs"/>
              </a:defRPr>
            </a:lvl1pPr>
            <a:lvl2pPr marL="457200" indent="0" algn="l" rtl="0" fontAlgn="base">
              <a:lnSpc>
                <a:spcPct val="130000"/>
              </a:lnSpc>
              <a:spcBef>
                <a:spcPts val="0"/>
              </a:spcBef>
              <a:spcAft>
                <a:spcPct val="0"/>
              </a:spcAft>
              <a:buFont typeface="Arial" charset="0"/>
              <a:buNone/>
              <a:defRPr kumimoji="1" sz="1600">
                <a:solidFill>
                  <a:schemeClr val="tx1"/>
                </a:solidFill>
                <a:latin typeface="+mn-ea"/>
                <a:ea typeface="+mn-ea"/>
                <a:cs typeface="+mn-cs"/>
              </a:defRPr>
            </a:lvl2pPr>
            <a:lvl3pPr marL="11430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3pPr>
            <a:lvl4pPr marL="16002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4pPr>
            <a:lvl5pPr marL="20574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5pPr>
            <a:lvl6pPr marL="25146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6pPr>
            <a:lvl7pPr marL="29718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7pPr>
            <a:lvl8pPr marL="34290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8pPr>
            <a:lvl9pPr marL="38862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9pPr>
          </a:lstStyle>
          <a:p>
            <a:pPr marL="71438" lvl="0" indent="-71438">
              <a:lnSpc>
                <a:spcPct val="120000"/>
              </a:lnSpc>
              <a:spcBef>
                <a:spcPts val="300"/>
              </a:spcBef>
              <a:defRPr/>
            </a:pPr>
            <a:r>
              <a:rPr lang="ja-JP" altLang="en-US" sz="900" b="1" kern="0" dirty="0">
                <a:solidFill>
                  <a:schemeClr val="tx1">
                    <a:lumMod val="50000"/>
                    <a:lumOff val="50000"/>
                  </a:schemeClr>
                </a:solidFill>
                <a:latin typeface="メイリオ"/>
                <a:ea typeface="メイリオ"/>
                <a:cs typeface="メイリオ"/>
              </a:rPr>
              <a:t>必要な予算については、事業規模や難易度に応じて、個別にお見積り差し上げます</a:t>
            </a:r>
            <a:r>
              <a:rPr lang="ja-JP" altLang="en-US" sz="900" b="1" kern="0" dirty="0" smtClean="0">
                <a:solidFill>
                  <a:schemeClr val="tx1">
                    <a:lumMod val="50000"/>
                    <a:lumOff val="50000"/>
                  </a:schemeClr>
                </a:solidFill>
                <a:latin typeface="メイリオ"/>
                <a:ea typeface="メイリオ"/>
                <a:cs typeface="メイリオ"/>
              </a:rPr>
              <a:t>。</a:t>
            </a:r>
            <a:endParaRPr lang="en-US" altLang="ja-JP" sz="1050" kern="0" dirty="0">
              <a:solidFill>
                <a:schemeClr val="tx1">
                  <a:lumMod val="50000"/>
                  <a:lumOff val="50000"/>
                </a:schemeClr>
              </a:solidFill>
              <a:latin typeface="メイリオ"/>
              <a:ea typeface="メイリオ"/>
              <a:cs typeface="メイリオ"/>
            </a:endParaRPr>
          </a:p>
          <a:p>
            <a:pPr marL="71438" indent="-71438">
              <a:lnSpc>
                <a:spcPct val="120000"/>
              </a:lnSpc>
              <a:spcBef>
                <a:spcPts val="300"/>
              </a:spcBef>
              <a:defRPr/>
            </a:pPr>
            <a:endParaRPr lang="en-US" altLang="ja-JP" sz="1050" kern="0" dirty="0" smtClean="0">
              <a:solidFill>
                <a:schemeClr val="tx1">
                  <a:lumMod val="50000"/>
                  <a:lumOff val="50000"/>
                </a:schemeClr>
              </a:solidFill>
              <a:latin typeface="メイリオ"/>
              <a:ea typeface="メイリオ"/>
              <a:cs typeface="メイリオ"/>
            </a:endParaRPr>
          </a:p>
        </p:txBody>
      </p:sp>
      <p:sp>
        <p:nvSpPr>
          <p:cNvPr id="23" name="角丸四角形 22"/>
          <p:cNvSpPr/>
          <p:nvPr/>
        </p:nvSpPr>
        <p:spPr>
          <a:xfrm>
            <a:off x="494590" y="3050062"/>
            <a:ext cx="612000" cy="180000"/>
          </a:xfrm>
          <a:prstGeom prst="roundRect">
            <a:avLst>
              <a:gd name="adj" fmla="val 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pPr algn="ctr"/>
            <a:r>
              <a:rPr lang="ja-JP" altLang="en-US" sz="10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ご予算</a:t>
            </a:r>
            <a:endPar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8" name="テキスト プレースホルダー 9"/>
          <p:cNvSpPr txBox="1">
            <a:spLocks/>
          </p:cNvSpPr>
          <p:nvPr/>
        </p:nvSpPr>
        <p:spPr bwMode="auto">
          <a:xfrm>
            <a:off x="1723064" y="3362257"/>
            <a:ext cx="4176464" cy="338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30000"/>
              </a:lnSpc>
              <a:spcBef>
                <a:spcPts val="0"/>
              </a:spcBef>
              <a:spcAft>
                <a:spcPct val="0"/>
              </a:spcAft>
              <a:buClrTx/>
              <a:buSzTx/>
              <a:buFont typeface="Arial" panose="020B0604020202020204" pitchFamily="34" charset="0"/>
              <a:buNone/>
              <a:tabLst/>
              <a:defRPr kumimoji="1" sz="1600">
                <a:solidFill>
                  <a:schemeClr val="tx1"/>
                </a:solidFill>
                <a:latin typeface="+mn-ea"/>
                <a:ea typeface="+mn-ea"/>
                <a:cs typeface="+mn-cs"/>
              </a:defRPr>
            </a:lvl1pPr>
            <a:lvl2pPr marL="457200" indent="0" algn="l" rtl="0" fontAlgn="base">
              <a:lnSpc>
                <a:spcPct val="130000"/>
              </a:lnSpc>
              <a:spcBef>
                <a:spcPts val="0"/>
              </a:spcBef>
              <a:spcAft>
                <a:spcPct val="0"/>
              </a:spcAft>
              <a:buFont typeface="Arial" charset="0"/>
              <a:buNone/>
              <a:defRPr kumimoji="1" sz="1600">
                <a:solidFill>
                  <a:schemeClr val="tx1"/>
                </a:solidFill>
                <a:latin typeface="+mn-ea"/>
                <a:ea typeface="+mn-ea"/>
                <a:cs typeface="+mn-cs"/>
              </a:defRPr>
            </a:lvl2pPr>
            <a:lvl3pPr marL="11430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3pPr>
            <a:lvl4pPr marL="16002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4pPr>
            <a:lvl5pPr marL="2057400" indent="-228600" algn="l" rtl="0" fontAlgn="base">
              <a:lnSpc>
                <a:spcPct val="130000"/>
              </a:lnSpc>
              <a:spcBef>
                <a:spcPts val="0"/>
              </a:spcBef>
              <a:spcAft>
                <a:spcPct val="0"/>
              </a:spcAft>
              <a:buFont typeface="Arial" charset="0"/>
              <a:buChar char="»"/>
              <a:defRPr kumimoji="1" sz="1600">
                <a:solidFill>
                  <a:schemeClr val="tx1"/>
                </a:solidFill>
                <a:latin typeface="+mn-ea"/>
                <a:ea typeface="+mn-ea"/>
                <a:cs typeface="+mn-cs"/>
              </a:defRPr>
            </a:lvl5pPr>
            <a:lvl6pPr marL="25146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6pPr>
            <a:lvl7pPr marL="29718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7pPr>
            <a:lvl8pPr marL="34290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8pPr>
            <a:lvl9pPr marL="3886200" indent="-228600" algn="l" rtl="0" fontAlgn="base">
              <a:lnSpc>
                <a:spcPct val="130000"/>
              </a:lnSpc>
              <a:spcBef>
                <a:spcPct val="20000"/>
              </a:spcBef>
              <a:spcAft>
                <a:spcPct val="0"/>
              </a:spcAft>
              <a:buFont typeface="Arial" charset="0"/>
              <a:buChar char="»"/>
              <a:defRPr kumimoji="1" sz="1600">
                <a:solidFill>
                  <a:schemeClr val="tx1"/>
                </a:solidFill>
                <a:latin typeface="+mn-lt"/>
                <a:ea typeface="+mn-ea"/>
                <a:cs typeface="+mn-cs"/>
              </a:defRPr>
            </a:lvl9pPr>
          </a:lstStyle>
          <a:p>
            <a:pPr marL="71438" lvl="0" indent="-71438">
              <a:lnSpc>
                <a:spcPct val="120000"/>
              </a:lnSpc>
              <a:spcBef>
                <a:spcPts val="300"/>
              </a:spcBef>
              <a:defRPr/>
            </a:pPr>
            <a:r>
              <a:rPr lang="ja-JP" altLang="en-US" sz="900" b="1" kern="0" dirty="0" smtClean="0">
                <a:solidFill>
                  <a:schemeClr val="tx1">
                    <a:lumMod val="50000"/>
                    <a:lumOff val="50000"/>
                  </a:schemeClr>
                </a:solidFill>
                <a:latin typeface="メイリオ"/>
                <a:ea typeface="メイリオ"/>
                <a:cs typeface="メイリオ"/>
              </a:rPr>
              <a:t>数字で「見える化」することで、「感覚」のズレが少なくなった。</a:t>
            </a:r>
            <a:endParaRPr kumimoji="1" lang="ja-JP" altLang="en-US" sz="1600" b="0" i="0" u="none" strike="noStrike" kern="0" cap="none" spc="0" normalizeH="0" baseline="0" noProof="0" dirty="0">
              <a:ln>
                <a:noFill/>
              </a:ln>
              <a:solidFill>
                <a:schemeClr val="tx1">
                  <a:lumMod val="50000"/>
                  <a:lumOff val="50000"/>
                </a:schemeClr>
              </a:solidFill>
              <a:effectLst/>
              <a:uLnTx/>
              <a:uFillTx/>
              <a:latin typeface="メイリオ"/>
              <a:ea typeface="メイリオ"/>
              <a:cs typeface="メイリオ"/>
            </a:endParaRPr>
          </a:p>
        </p:txBody>
      </p:sp>
      <p:sp>
        <p:nvSpPr>
          <p:cNvPr id="29" name="角丸四角形 28"/>
          <p:cNvSpPr/>
          <p:nvPr/>
        </p:nvSpPr>
        <p:spPr>
          <a:xfrm>
            <a:off x="493200" y="3414769"/>
            <a:ext cx="1134210" cy="180000"/>
          </a:xfrm>
          <a:prstGeom prst="roundRect">
            <a:avLst>
              <a:gd name="adj" fmla="val 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pPr algn="ctr"/>
            <a:r>
              <a:rPr lang="ja-JP" altLang="en-US" sz="10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ケーススタディ</a:t>
            </a:r>
            <a:endPar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10" name="図 9"/>
          <p:cNvPicPr>
            <a:picLocks noChangeAspect="1"/>
          </p:cNvPicPr>
          <p:nvPr/>
        </p:nvPicPr>
        <p:blipFill>
          <a:blip r:embed="rId3"/>
          <a:stretch>
            <a:fillRect/>
          </a:stretch>
        </p:blipFill>
        <p:spPr>
          <a:xfrm>
            <a:off x="890660" y="6614813"/>
            <a:ext cx="953405" cy="1102958"/>
          </a:xfrm>
          <a:prstGeom prst="rect">
            <a:avLst/>
          </a:prstGeom>
        </p:spPr>
      </p:pic>
      <p:sp>
        <p:nvSpPr>
          <p:cNvPr id="12" name="テキスト ボックス 11"/>
          <p:cNvSpPr txBox="1"/>
          <p:nvPr/>
        </p:nvSpPr>
        <p:spPr>
          <a:xfrm>
            <a:off x="2216716" y="6660232"/>
            <a:ext cx="3647152" cy="646331"/>
          </a:xfrm>
          <a:prstGeom prst="rect">
            <a:avLst/>
          </a:prstGeom>
          <a:noFill/>
        </p:spPr>
        <p:txBody>
          <a:bodyPr wrap="none" rtlCol="0">
            <a:spAutoFit/>
          </a:bodyPr>
          <a:lstStyle/>
          <a:p>
            <a:r>
              <a:rPr lang="ja-JP" altLang="en-US" dirty="0" smtClean="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「実績検討会」にお悩みの方は、</a:t>
            </a:r>
            <a:endParaRPr lang="en-US" altLang="ja-JP" dirty="0" smtClean="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dirty="0" smtClean="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お</a:t>
            </a:r>
            <a:r>
              <a:rPr kumimoji="1" lang="ja-JP" altLang="en-US" dirty="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気軽</a:t>
            </a:r>
            <a:r>
              <a:rPr kumimoji="1" lang="ja-JP" altLang="en-US" dirty="0" smtClean="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にお問合せください。</a:t>
            </a:r>
            <a:endParaRPr kumimoji="1" lang="ja-JP" altLang="en-US" dirty="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1" name="角丸四角形 30"/>
          <p:cNvSpPr/>
          <p:nvPr/>
        </p:nvSpPr>
        <p:spPr>
          <a:xfrm>
            <a:off x="2146740" y="7445345"/>
            <a:ext cx="652598" cy="270183"/>
          </a:xfrm>
          <a:prstGeom prst="roundRect">
            <a:avLst/>
          </a:prstGeom>
          <a:solidFill>
            <a:schemeClr val="tx2"/>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pPr algn="ctr"/>
            <a:r>
              <a:rPr lang="ja-JP" altLang="en-US" sz="1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連絡先</a:t>
            </a:r>
          </a:p>
        </p:txBody>
      </p:sp>
      <p:sp>
        <p:nvSpPr>
          <p:cNvPr id="32" name="テキスト ボックス 31"/>
          <p:cNvSpPr txBox="1"/>
          <p:nvPr/>
        </p:nvSpPr>
        <p:spPr>
          <a:xfrm>
            <a:off x="2852936" y="7413082"/>
            <a:ext cx="3142853" cy="334707"/>
          </a:xfrm>
          <a:prstGeom prst="rect">
            <a:avLst/>
          </a:prstGeom>
          <a:noFill/>
        </p:spPr>
        <p:txBody>
          <a:bodyPr wrap="square" rtlCol="0">
            <a:spAutoFit/>
          </a:bodyPr>
          <a:lstStyle/>
          <a:p>
            <a:pPr>
              <a:lnSpc>
                <a:spcPct val="150000"/>
              </a:lnSpc>
            </a:pPr>
            <a:r>
              <a:rPr lang="ja-JP" altLang="en-US" sz="1050"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日本経営グループ　日本経営ウィル税理士法人 </a:t>
            </a:r>
            <a:endParaRPr kumimoji="1" lang="ja-JP" altLang="en-US" sz="1200"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3" name="テキスト ボックス 32"/>
          <p:cNvSpPr txBox="1"/>
          <p:nvPr/>
        </p:nvSpPr>
        <p:spPr>
          <a:xfrm>
            <a:off x="2276872" y="7747789"/>
            <a:ext cx="3744416" cy="1119537"/>
          </a:xfrm>
          <a:prstGeom prst="rect">
            <a:avLst/>
          </a:prstGeom>
          <a:noFill/>
        </p:spPr>
        <p:txBody>
          <a:bodyPr wrap="square" rtlCol="0">
            <a:spAutoFit/>
          </a:bodyPr>
          <a:lstStyle/>
          <a:p>
            <a:pPr>
              <a:lnSpc>
                <a:spcPct val="150000"/>
              </a:lnSpc>
            </a:pPr>
            <a:r>
              <a:rPr lang="ja-JP" altLang="en-US" sz="1050" dirty="0" smtClean="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050" dirty="0" smtClean="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dirty="0" smtClean="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大阪本社</a:t>
            </a:r>
            <a:r>
              <a:rPr lang="en-US" altLang="ja-JP" sz="1050" dirty="0" smtClean="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dirty="0" smtClean="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050" dirty="0" smtClean="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561-8510</a:t>
            </a:r>
            <a:r>
              <a:rPr lang="ja-JP" altLang="en-US" sz="1050" dirty="0" smtClean="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　大阪府豊中市寺内</a:t>
            </a:r>
            <a:r>
              <a:rPr lang="en-US" altLang="ja-JP" sz="1050" dirty="0" smtClean="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2-13-3</a:t>
            </a:r>
            <a:r>
              <a:rPr lang="ja-JP" altLang="en-US" sz="1050" dirty="0" smtClean="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050" dirty="0" smtClean="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r">
              <a:lnSpc>
                <a:spcPct val="150000"/>
              </a:lnSpc>
            </a:pPr>
            <a:r>
              <a:rPr lang="en-US" altLang="ja-JP" sz="2000" dirty="0" smtClean="0">
                <a:solidFill>
                  <a:schemeClr val="tx2">
                    <a:lumMod val="60000"/>
                    <a:lumOff val="40000"/>
                  </a:schemeClr>
                </a:solidFill>
                <a:latin typeface="Lucida Console" panose="020B0609040504020204" pitchFamily="49" charset="0"/>
                <a:ea typeface="メイリオ" panose="020B0604030504040204" pitchFamily="50" charset="-128"/>
                <a:cs typeface="メイリオ" panose="020B0604030504040204" pitchFamily="50" charset="-128"/>
              </a:rPr>
              <a:t>06-6868-1351</a:t>
            </a:r>
            <a:r>
              <a:rPr lang="en-US" altLang="ja-JP" sz="1400" dirty="0" smtClean="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smtClean="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（担当 長濱　雅和）</a:t>
            </a:r>
            <a:r>
              <a:rPr lang="en-US" altLang="ja-JP" sz="1400" dirty="0" smtClean="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  </a:t>
            </a:r>
          </a:p>
          <a:p>
            <a:pPr algn="r">
              <a:lnSpc>
                <a:spcPct val="150000"/>
              </a:lnSpc>
            </a:pPr>
            <a:r>
              <a:rPr lang="en-US" altLang="ja-JP" sz="1400" dirty="0" smtClean="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kumimoji="1" lang="ja-JP" altLang="en-US" sz="1200" dirty="0" smtClean="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（平日</a:t>
            </a:r>
            <a:r>
              <a:rPr lang="en-US" altLang="ja-JP" sz="1200" dirty="0" smtClean="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9:00</a:t>
            </a:r>
            <a:r>
              <a:rPr lang="ja-JP" altLang="en-US" sz="1200" dirty="0" smtClean="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200" dirty="0" smtClean="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17:30</a:t>
            </a:r>
            <a:r>
              <a:rPr lang="ja-JP" altLang="en-US" sz="1200" dirty="0" smtClean="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ja-JP" altLang="en-US" sz="1200" dirty="0">
              <a:solidFill>
                <a:schemeClr val="tx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4" name="正方形/長方形 33"/>
          <p:cNvSpPr/>
          <p:nvPr/>
        </p:nvSpPr>
        <p:spPr>
          <a:xfrm>
            <a:off x="620689" y="6444208"/>
            <a:ext cx="5605852" cy="2469706"/>
          </a:xfrm>
          <a:prstGeom prst="rect">
            <a:avLst/>
          </a:prstGeom>
          <a:no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aphicFrame>
        <p:nvGraphicFramePr>
          <p:cNvPr id="4" name="表 3"/>
          <p:cNvGraphicFramePr>
            <a:graphicFrameLocks noGrp="1"/>
          </p:cNvGraphicFramePr>
          <p:nvPr>
            <p:extLst/>
          </p:nvPr>
        </p:nvGraphicFramePr>
        <p:xfrm>
          <a:off x="598545" y="1187623"/>
          <a:ext cx="5627995" cy="1681692"/>
        </p:xfrm>
        <a:graphic>
          <a:graphicData uri="http://schemas.openxmlformats.org/drawingml/2006/table">
            <a:tbl>
              <a:tblPr/>
              <a:tblGrid>
                <a:gridCol w="509838"/>
                <a:gridCol w="1451665"/>
                <a:gridCol w="3666492"/>
              </a:tblGrid>
              <a:tr h="242416">
                <a:tc>
                  <a:txBody>
                    <a:bodyPr/>
                    <a:lstStyle/>
                    <a:p>
                      <a:pPr algn="ctr">
                        <a:spcAft>
                          <a:spcPts val="0"/>
                        </a:spcAft>
                      </a:pPr>
                      <a:r>
                        <a:rPr kumimoji="1" lang="en-US" sz="1050" kern="1200" dirty="0">
                          <a:solidFill>
                            <a:srgbClr val="000000"/>
                          </a:solidFill>
                          <a:effectLst/>
                          <a:latin typeface="Calibri" panose="020F0502020204030204" pitchFamily="34" charset="0"/>
                          <a:ea typeface="メイリオ" panose="020B0604030504040204" pitchFamily="50" charset="-128"/>
                          <a:cs typeface="メイリオ" panose="020B0604030504040204" pitchFamily="50" charset="-128"/>
                        </a:rPr>
                        <a:t>Phase</a:t>
                      </a:r>
                      <a:r>
                        <a:rPr kumimoji="1" lang="ja-JP" sz="1050" kern="1200" dirty="0">
                          <a:solidFill>
                            <a:srgbClr val="000000"/>
                          </a:solidFill>
                          <a:effectLst/>
                          <a:latin typeface="Calibri" panose="020F0502020204030204" pitchFamily="34" charset="0"/>
                          <a:ea typeface="メイリオ" panose="020B0604030504040204" pitchFamily="50" charset="-128"/>
                          <a:cs typeface="Times New Roman" panose="02020603050405020304" pitchFamily="18" charset="0"/>
                        </a:rPr>
                        <a:t>　</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195" marR="36195" marT="36195" marB="36195"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EFEFEF"/>
                    </a:solidFill>
                  </a:tcPr>
                </a:tc>
                <a:tc>
                  <a:txBody>
                    <a:bodyPr/>
                    <a:lstStyle/>
                    <a:p>
                      <a:pPr algn="ctr">
                        <a:spcAft>
                          <a:spcPts val="0"/>
                        </a:spcAft>
                      </a:pPr>
                      <a:r>
                        <a:rPr kumimoji="1" lang="ja-JP" sz="1050" kern="1200">
                          <a:solidFill>
                            <a:srgbClr val="000000"/>
                          </a:solidFill>
                          <a:effectLst/>
                          <a:latin typeface="Calibri" panose="020F0502020204030204" pitchFamily="34" charset="0"/>
                          <a:ea typeface="メイリオ" panose="020B0604030504040204" pitchFamily="50" charset="-128"/>
                          <a:cs typeface="Times New Roman" panose="02020603050405020304" pitchFamily="18" charset="0"/>
                        </a:rPr>
                        <a:t>テーマ</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36195" marR="36195" marT="36195" marB="36195"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EFEFEF"/>
                    </a:solidFill>
                  </a:tcPr>
                </a:tc>
                <a:tc>
                  <a:txBody>
                    <a:bodyPr/>
                    <a:lstStyle/>
                    <a:p>
                      <a:pPr algn="ctr">
                        <a:spcAft>
                          <a:spcPts val="0"/>
                        </a:spcAft>
                      </a:pPr>
                      <a:r>
                        <a:rPr kumimoji="1" lang="ja-JP" sz="1050" kern="1200" dirty="0">
                          <a:solidFill>
                            <a:srgbClr val="000000"/>
                          </a:solidFill>
                          <a:effectLst/>
                          <a:latin typeface="Calibri" panose="020F0502020204030204" pitchFamily="34" charset="0"/>
                          <a:ea typeface="メイリオ" panose="020B0604030504040204" pitchFamily="50" charset="-128"/>
                          <a:cs typeface="Times New Roman" panose="02020603050405020304" pitchFamily="18" charset="0"/>
                        </a:rPr>
                        <a:t>内容</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195" marR="36195" marT="36195" marB="36195"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EFEFEF"/>
                    </a:solidFill>
                  </a:tcPr>
                </a:tc>
              </a:tr>
              <a:tr h="477665">
                <a:tc>
                  <a:txBody>
                    <a:bodyPr/>
                    <a:lstStyle/>
                    <a:p>
                      <a:pPr algn="ctr">
                        <a:spcAft>
                          <a:spcPts val="0"/>
                        </a:spcAft>
                      </a:pPr>
                      <a:r>
                        <a:rPr kumimoji="1" lang="en-US" sz="1050" kern="1200">
                          <a:solidFill>
                            <a:srgbClr val="000000"/>
                          </a:solidFill>
                          <a:effectLst/>
                          <a:latin typeface="Calibri" panose="020F0502020204030204" pitchFamily="34" charset="0"/>
                          <a:ea typeface="メイリオ" panose="020B0604030504040204" pitchFamily="50" charset="-128"/>
                          <a:cs typeface="メイリオ" panose="020B0604030504040204" pitchFamily="50" charset="-128"/>
                        </a:rPr>
                        <a:t>1</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36195" marR="36195" marT="36195" marB="36195"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EFEFE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ja-JP" sz="1000" kern="1200" dirty="0" smtClean="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事業計画</a:t>
                      </a:r>
                      <a:r>
                        <a:rPr kumimoji="1" lang="ja-JP" altLang="en-US" sz="1000" kern="100" dirty="0" smtClean="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策定</a:t>
                      </a:r>
                      <a:endParaRPr kumimoji="1" lang="en-US" altLang="ja-JP" sz="1000" kern="100" baseline="0" dirty="0" smtClean="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7150" marR="57150" marT="57150" marB="571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EFEFE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過去の推移や今後の予測、経営戦略を元に、事業計画を数字に落とし込みます。</a:t>
                      </a:r>
                      <a:endParaRPr lang="ja-JP" altLang="ja-JP" sz="900" kern="100" dirty="0" smtClean="0">
                        <a:effectLst/>
                        <a:latin typeface="Century" panose="02040604050505020304" pitchFamily="18" charset="0"/>
                        <a:ea typeface="ＭＳ 明朝" panose="02020609040205080304" pitchFamily="17" charset="-128"/>
                        <a:cs typeface="Times New Roman" panose="02020603050405020304" pitchFamily="18" charset="0"/>
                      </a:endParaRPr>
                    </a:p>
                  </a:txBody>
                  <a:tcPr marL="57150" marR="57150" marT="57150" marB="571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405351">
                <a:tc>
                  <a:txBody>
                    <a:bodyPr/>
                    <a:lstStyle/>
                    <a:p>
                      <a:pPr algn="ctr">
                        <a:spcAft>
                          <a:spcPts val="0"/>
                        </a:spcAft>
                      </a:pPr>
                      <a:r>
                        <a:rPr kumimoji="1" lang="en-US" sz="1050" kern="1200" dirty="0">
                          <a:solidFill>
                            <a:srgbClr val="000000"/>
                          </a:solidFill>
                          <a:effectLst/>
                          <a:latin typeface="Calibri" panose="020F0502020204030204" pitchFamily="34" charset="0"/>
                          <a:ea typeface="メイリオ" panose="020B0604030504040204" pitchFamily="50" charset="-128"/>
                          <a:cs typeface="メイリオ" panose="020B0604030504040204" pitchFamily="50" charset="-128"/>
                        </a:rPr>
                        <a:t>2</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195" marR="36195" marT="36195" marB="36195"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EFEFE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kern="1200"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経営会議の事前説明</a:t>
                      </a:r>
                      <a:endParaRPr lang="ja-JP" altLang="ja-JP" sz="1000" kern="100" dirty="0" smtClean="0">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7150" marR="57150" marT="57150" marB="571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EFEFE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kern="100" dirty="0" smtClean="0">
                          <a:solidFill>
                            <a:schemeClr val="bg1">
                              <a:lumMod val="50000"/>
                            </a:schemeClr>
                          </a:solidFill>
                          <a:effectLst/>
                          <a:latin typeface="メイリオ" panose="020B0604030504040204" pitchFamily="50" charset="-128"/>
                          <a:ea typeface="メイリオ" panose="020B0604030504040204" pitchFamily="50" charset="-128"/>
                          <a:cs typeface="メイリオ" panose="020B0604030504040204" pitchFamily="50" charset="-128"/>
                        </a:rPr>
                        <a:t>今後行う経営会議について、選ばれた部門長へ進め方・今後の準備についてアナウンスを行います。</a:t>
                      </a:r>
                      <a:endParaRPr lang="ja-JP" altLang="ja-JP" sz="900" kern="100" dirty="0" smtClean="0">
                        <a:solidFill>
                          <a:schemeClr val="bg1">
                            <a:lumMod val="50000"/>
                          </a:schemeClr>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7150" marR="57150" marT="57150" marB="571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548416">
                <a:tc>
                  <a:txBody>
                    <a:bodyPr/>
                    <a:lstStyle/>
                    <a:p>
                      <a:pPr algn="ctr">
                        <a:spcAft>
                          <a:spcPts val="0"/>
                        </a:spcAft>
                      </a:pPr>
                      <a:r>
                        <a:rPr kumimoji="1" lang="en-US" sz="1050" kern="1200">
                          <a:solidFill>
                            <a:srgbClr val="000000"/>
                          </a:solidFill>
                          <a:effectLst/>
                          <a:latin typeface="Calibri" panose="020F0502020204030204" pitchFamily="34" charset="0"/>
                          <a:ea typeface="メイリオ" panose="020B0604030504040204" pitchFamily="50" charset="-128"/>
                          <a:cs typeface="メイリオ" panose="020B0604030504040204" pitchFamily="50" charset="-128"/>
                        </a:rPr>
                        <a:t>3</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36195" marR="36195" marT="36195" marB="36195"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EFEFE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kern="1200"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kern="1200"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経営会議</a:t>
                      </a:r>
                      <a:endParaRPr lang="ja-JP" altLang="ja-JP" sz="1000" kern="100" dirty="0" smtClean="0">
                        <a:effectLst/>
                        <a:latin typeface="メイリオ" panose="020B0604030504040204" pitchFamily="50" charset="-128"/>
                        <a:ea typeface="メイリオ" panose="020B0604030504040204" pitchFamily="50" charset="-128"/>
                        <a:cs typeface="メイリオ" panose="020B0604030504040204" pitchFamily="50" charset="-128"/>
                      </a:endParaRPr>
                    </a:p>
                    <a:p>
                      <a:pPr algn="ctr">
                        <a:spcAft>
                          <a:spcPts val="0"/>
                        </a:spcAft>
                      </a:pPr>
                      <a:endParaRPr lang="ja-JP" sz="1000" kern="100" dirty="0">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7150" marR="57150" marT="57150" marB="571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EFEFE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kern="1200" dirty="0" smtClean="0">
                          <a:solidFill>
                            <a:srgbClr val="7F7F7F"/>
                          </a:solidFill>
                          <a:effectLst/>
                          <a:latin typeface="メイリオ" panose="020B0604030504040204" pitchFamily="50" charset="-128"/>
                          <a:ea typeface="メイリオ" panose="020B0604030504040204" pitchFamily="50" charset="-128"/>
                          <a:cs typeface="メイリオ" panose="020B0604030504040204" pitchFamily="50" charset="-128"/>
                        </a:rPr>
                        <a:t>経営者や各部門の責任者で経営会議を行う体制作りをサポートします</a:t>
                      </a:r>
                      <a:r>
                        <a:rPr kumimoji="1" lang="ja-JP" altLang="ja-JP" sz="900" kern="1200" dirty="0" smtClean="0">
                          <a:solidFill>
                            <a:srgbClr val="7F7F7F"/>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900" kern="1200" dirty="0" smtClean="0">
                          <a:solidFill>
                            <a:srgbClr val="7F7F7F"/>
                          </a:solidFill>
                          <a:effectLst/>
                          <a:latin typeface="メイリオ" panose="020B0604030504040204" pitchFamily="50" charset="-128"/>
                          <a:ea typeface="メイリオ" panose="020B0604030504040204" pitchFamily="50" charset="-128"/>
                          <a:cs typeface="メイリオ" panose="020B0604030504040204" pitchFamily="50" charset="-128"/>
                        </a:rPr>
                        <a:t>数字を元にした資料作成、</a:t>
                      </a:r>
                      <a:r>
                        <a:rPr kumimoji="1" lang="ja-JP" altLang="ja-JP" sz="900" kern="1200" dirty="0" smtClean="0">
                          <a:solidFill>
                            <a:srgbClr val="7F7F7F"/>
                          </a:solidFill>
                          <a:effectLst/>
                          <a:latin typeface="メイリオ" panose="020B0604030504040204" pitchFamily="50" charset="-128"/>
                          <a:ea typeface="メイリオ" panose="020B0604030504040204" pitchFamily="50" charset="-128"/>
                          <a:cs typeface="メイリオ" panose="020B0604030504040204" pitchFamily="50" charset="-128"/>
                        </a:rPr>
                        <a:t>実行性の高い</a:t>
                      </a:r>
                      <a:r>
                        <a:rPr kumimoji="1" lang="ja-JP" altLang="en-US" sz="900" kern="1200" dirty="0" smtClean="0">
                          <a:solidFill>
                            <a:srgbClr val="7F7F7F"/>
                          </a:solidFill>
                          <a:effectLst/>
                          <a:latin typeface="メイリオ" panose="020B0604030504040204" pitchFamily="50" charset="-128"/>
                          <a:ea typeface="メイリオ" panose="020B0604030504040204" pitchFamily="50" charset="-128"/>
                          <a:cs typeface="メイリオ" panose="020B0604030504040204" pitchFamily="50" charset="-128"/>
                        </a:rPr>
                        <a:t>会議運営のノウハウをお伝えします。</a:t>
                      </a:r>
                      <a:endParaRPr lang="ja-JP" altLang="ja-JP" sz="1050" kern="100" dirty="0" smtClean="0">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7150" marR="57150" marT="57150" marB="571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bl>
          </a:graphicData>
        </a:graphic>
      </p:graphicFrame>
      <p:graphicFrame>
        <p:nvGraphicFramePr>
          <p:cNvPr id="5" name="表 4"/>
          <p:cNvGraphicFramePr>
            <a:graphicFrameLocks noGrp="1"/>
          </p:cNvGraphicFramePr>
          <p:nvPr>
            <p:extLst/>
          </p:nvPr>
        </p:nvGraphicFramePr>
        <p:xfrm>
          <a:off x="493200" y="3717539"/>
          <a:ext cx="5750978" cy="2530178"/>
        </p:xfrm>
        <a:graphic>
          <a:graphicData uri="http://schemas.openxmlformats.org/drawingml/2006/table">
            <a:tbl>
              <a:tblPr/>
              <a:tblGrid>
                <a:gridCol w="665078"/>
                <a:gridCol w="5085900"/>
              </a:tblGrid>
              <a:tr h="782136">
                <a:tc>
                  <a:txBody>
                    <a:bodyPr/>
                    <a:lstStyle/>
                    <a:p>
                      <a:pPr algn="ctr">
                        <a:spcAft>
                          <a:spcPts val="0"/>
                        </a:spcAft>
                      </a:pPr>
                      <a:r>
                        <a:rPr kumimoji="1" lang="ja-JP" sz="1000" kern="1200"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課題</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57150" marR="57150" marT="57150" marB="571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EFEFEF"/>
                    </a:solidFill>
                  </a:tcPr>
                </a:tc>
                <a:tc>
                  <a:txBody>
                    <a:bodyPr/>
                    <a:lstStyle/>
                    <a:p>
                      <a:pPr marL="91440" indent="-91440" algn="l">
                        <a:spcAft>
                          <a:spcPts val="0"/>
                        </a:spcAft>
                      </a:pPr>
                      <a:r>
                        <a:rPr kumimoji="1" lang="ja-JP" sz="900" kern="1200" dirty="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・部門</a:t>
                      </a:r>
                      <a:r>
                        <a:rPr kumimoji="1" 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別</a:t>
                      </a:r>
                      <a:r>
                        <a:rPr kumimoji="1" lang="ja-JP" altLang="en-US"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損益</a:t>
                      </a:r>
                      <a:r>
                        <a:rPr kumimoji="1" 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計算</a:t>
                      </a:r>
                      <a:r>
                        <a:rPr kumimoji="1" lang="ja-JP" altLang="en-US"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書</a:t>
                      </a:r>
                      <a:r>
                        <a:rPr kumimoji="1" 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は</a:t>
                      </a:r>
                      <a:r>
                        <a:rPr kumimoji="1" lang="ja-JP" sz="900" kern="1200" dirty="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作成していたが、現場の実感と合った内容ではなかった。</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l">
                        <a:spcAft>
                          <a:spcPts val="0"/>
                        </a:spcAft>
                      </a:pPr>
                      <a:r>
                        <a:rPr kumimoji="1" lang="ja-JP" sz="900" kern="1200" dirty="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・現場から</a:t>
                      </a:r>
                      <a:r>
                        <a:rPr kumimoji="1" 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は設備投資</a:t>
                      </a:r>
                      <a:r>
                        <a:rPr kumimoji="1" lang="ja-JP" altLang="en-US"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a:t>
                      </a:r>
                      <a:r>
                        <a:rPr kumimoji="1" 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報酬増加など</a:t>
                      </a:r>
                      <a:r>
                        <a:rPr kumimoji="1" lang="ja-JP" sz="900" kern="1200" dirty="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の要望が相次ぎ、本部の資金が流出している</a:t>
                      </a:r>
                      <a:r>
                        <a:rPr kumimoji="1" 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状況</a:t>
                      </a:r>
                      <a:endParaRPr kumimoji="1" lang="en-US" alt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endParaRPr>
                    </a:p>
                    <a:p>
                      <a:pPr algn="l">
                        <a:spcAft>
                          <a:spcPts val="0"/>
                        </a:spcAft>
                      </a:pPr>
                      <a:r>
                        <a:rPr kumimoji="1" lang="ja-JP" altLang="en-US"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　</a:t>
                      </a:r>
                      <a:r>
                        <a:rPr kumimoji="1" 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が</a:t>
                      </a:r>
                      <a:r>
                        <a:rPr kumimoji="1" lang="ja-JP" sz="900" kern="1200" dirty="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続いていた。</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l">
                        <a:spcAft>
                          <a:spcPts val="0"/>
                        </a:spcAft>
                      </a:pPr>
                      <a:r>
                        <a:rPr kumimoji="1" lang="ja-JP" sz="900" kern="1200" dirty="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・法人全体では黒字だったため、「このままではいけない」と</a:t>
                      </a:r>
                      <a:r>
                        <a:rPr kumimoji="1" 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思いつつ</a:t>
                      </a:r>
                      <a:r>
                        <a:rPr kumimoji="1" lang="ja-JP" altLang="en-US"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問題を先送りにしていた</a:t>
                      </a:r>
                      <a:r>
                        <a:rPr kumimoji="1" 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57150" marR="57150" marT="57150" marB="571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643407">
                <a:tc>
                  <a:txBody>
                    <a:bodyPr/>
                    <a:lstStyle/>
                    <a:p>
                      <a:pPr algn="ctr">
                        <a:spcAft>
                          <a:spcPts val="0"/>
                        </a:spcAft>
                      </a:pPr>
                      <a:r>
                        <a:rPr kumimoji="1" lang="ja-JP" sz="1000" kern="120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改善策</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57150" marR="57150" marT="57150" marB="571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EFEFEF"/>
                    </a:solidFill>
                  </a:tcPr>
                </a:tc>
                <a:tc>
                  <a:txBody>
                    <a:bodyPr/>
                    <a:lstStyle/>
                    <a:p>
                      <a:pPr algn="l">
                        <a:spcAft>
                          <a:spcPts val="0"/>
                        </a:spcAft>
                      </a:pPr>
                      <a:r>
                        <a:rPr kumimoji="1" lang="ja-JP" sz="900" kern="1200" dirty="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・現場・各部門の責任者からヒアリングを行い</a:t>
                      </a:r>
                      <a:r>
                        <a:rPr kumimoji="1" 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a:t>
                      </a:r>
                      <a:r>
                        <a:rPr kumimoji="1" lang="ja-JP" altLang="en-US"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配賦基準の大幅な見直しを行った</a:t>
                      </a:r>
                      <a:r>
                        <a:rPr kumimoji="1" 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l">
                        <a:spcAft>
                          <a:spcPts val="0"/>
                        </a:spcAft>
                      </a:pPr>
                      <a:r>
                        <a:rPr kumimoji="1" 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a:t>
                      </a:r>
                      <a:r>
                        <a:rPr kumimoji="1" lang="ja-JP" altLang="en-US"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実現可能な</a:t>
                      </a:r>
                      <a:r>
                        <a:rPr kumimoji="1" 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目標</a:t>
                      </a:r>
                      <a:r>
                        <a:rPr kumimoji="1" lang="ja-JP" altLang="en-US"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を全員で共有し、詳細な</a:t>
                      </a:r>
                      <a:r>
                        <a:rPr kumimoji="1" 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事業計画を作成</a:t>
                      </a:r>
                      <a:r>
                        <a:rPr kumimoji="1" lang="ja-JP" altLang="en-US"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した。</a:t>
                      </a:r>
                      <a:endParaRPr kumimoji="1" lang="en-US" alt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endParaRPr>
                    </a:p>
                    <a:p>
                      <a:pPr algn="l">
                        <a:spcAft>
                          <a:spcPts val="0"/>
                        </a:spcAft>
                      </a:pPr>
                      <a:r>
                        <a:rPr kumimoji="1" lang="ja-JP" altLang="en-US"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・経営者と各部門の責任者で実績検討会を開き、部門別損益計算書を元に「目標達成の為に何</a:t>
                      </a:r>
                      <a:endParaRPr kumimoji="1" lang="en-US" alt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endParaRPr>
                    </a:p>
                    <a:p>
                      <a:pPr algn="l">
                        <a:spcAft>
                          <a:spcPts val="0"/>
                        </a:spcAft>
                      </a:pPr>
                      <a:r>
                        <a:rPr kumimoji="1" lang="ja-JP" altLang="en-US"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　が必要なのか」意見を出し合う場を設けた。</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57150" marR="57150" marT="57150" marB="571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085102">
                <a:tc>
                  <a:txBody>
                    <a:bodyPr/>
                    <a:lstStyle/>
                    <a:p>
                      <a:pPr algn="ctr">
                        <a:spcAft>
                          <a:spcPts val="0"/>
                        </a:spcAft>
                      </a:pPr>
                      <a:r>
                        <a:rPr kumimoji="1" lang="ja-JP" sz="1000" kern="1200"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結果</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57150" marR="57150" marT="57150" marB="571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EFEFEF"/>
                    </a:solidFill>
                  </a:tcPr>
                </a:tc>
                <a:tc>
                  <a:txBody>
                    <a:bodyPr/>
                    <a:lstStyle/>
                    <a:p>
                      <a:pPr algn="l">
                        <a:spcAft>
                          <a:spcPts val="0"/>
                        </a:spcAft>
                      </a:pPr>
                      <a:r>
                        <a:rPr kumimoji="1" lang="ja-JP" sz="900" kern="1200" dirty="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・数字を把握することで、無理な設備投資や報酬増加の要望が出なくなった。</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l">
                        <a:spcAft>
                          <a:spcPts val="0"/>
                        </a:spcAft>
                      </a:pPr>
                      <a:r>
                        <a:rPr kumimoji="1" lang="ja-JP" sz="900" kern="1200" dirty="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・目標を共有し、同じ方向を向いて取り組む中で、法人全体として一体感が生まれてきた。</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l">
                        <a:spcAft>
                          <a:spcPts val="0"/>
                        </a:spcAft>
                      </a:pPr>
                      <a:r>
                        <a:rPr kumimoji="1" lang="ja-JP" sz="900" kern="1200" dirty="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・頑張りが数字として見える形で共有されるため、部門長や現場スタッフのモチベーション</a:t>
                      </a:r>
                      <a:r>
                        <a:rPr kumimoji="1" 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が</a:t>
                      </a:r>
                      <a:endParaRPr kumimoji="1" lang="en-US" alt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endParaRPr>
                    </a:p>
                    <a:p>
                      <a:pPr algn="l">
                        <a:spcAft>
                          <a:spcPts val="0"/>
                        </a:spcAft>
                      </a:pPr>
                      <a:r>
                        <a:rPr kumimoji="1" lang="ja-JP" altLang="en-US"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　</a:t>
                      </a:r>
                      <a:r>
                        <a:rPr kumimoji="1" 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上がって</a:t>
                      </a:r>
                      <a:r>
                        <a:rPr kumimoji="1" lang="ja-JP" sz="900" kern="1200" dirty="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いるのを感じる</a:t>
                      </a:r>
                      <a:r>
                        <a:rPr lang="ja-JP" sz="900" kern="1200" dirty="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l">
                        <a:spcAft>
                          <a:spcPts val="0"/>
                        </a:spcAft>
                      </a:pPr>
                      <a:r>
                        <a:rPr lang="ja-JP" sz="900" kern="1200" dirty="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・意識の高いスタッフから「会議に参加したい」という要望が</a:t>
                      </a:r>
                      <a:r>
                        <a:rPr 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出</a:t>
                      </a:r>
                      <a:r>
                        <a:rPr lang="ja-JP" altLang="en-US"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始め</a:t>
                      </a:r>
                      <a:r>
                        <a:rPr 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a:t>
                      </a:r>
                      <a:r>
                        <a:rPr lang="ja-JP" sz="900" kern="1200" dirty="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会議の場は法人運営</a:t>
                      </a:r>
                      <a:r>
                        <a:rPr 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に</a:t>
                      </a:r>
                      <a:endParaRPr lang="en-US" altLang="ja-JP" sz="900" kern="1200" dirty="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endParaRPr>
                    </a:p>
                    <a:p>
                      <a:pPr algn="l">
                        <a:spcAft>
                          <a:spcPts val="0"/>
                        </a:spcAft>
                      </a:pPr>
                      <a:r>
                        <a:rPr lang="ja-JP" altLang="en-US" sz="900" kern="120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　</a:t>
                      </a:r>
                      <a:r>
                        <a:rPr lang="ja-JP" sz="900" kern="1200" smtClean="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おいて</a:t>
                      </a:r>
                      <a:r>
                        <a:rPr lang="ja-JP" sz="900" kern="1200" dirty="0">
                          <a:solidFill>
                            <a:srgbClr val="7F7F7F"/>
                          </a:solidFill>
                          <a:effectLst/>
                          <a:latin typeface="Century" panose="02040604050505020304" pitchFamily="18" charset="0"/>
                          <a:ea typeface="メイリオ" panose="020B0604030504040204" pitchFamily="50" charset="-128"/>
                          <a:cs typeface="Times New Roman" panose="02020603050405020304" pitchFamily="18" charset="0"/>
                        </a:rPr>
                        <a:t>なくてはならない場になった。</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57150" marR="57150" marT="57150" marB="571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42580714"/>
      </p:ext>
    </p:extLst>
  </p:cSld>
  <p:clrMapOvr>
    <a:masterClrMapping/>
  </p:clrMapOvr>
  <p:transition spd="slow">
    <p:push/>
  </p:transition>
  <p:timing>
    <p:tnLst>
      <p:par>
        <p:cTn id="1" dur="indefinite" restart="never" nodeType="tmRoot"/>
      </p:par>
    </p:tnLst>
  </p:timing>
</p:sld>
</file>

<file path=ppt/theme/theme1.xml><?xml version="1.0" encoding="utf-8"?>
<a:theme xmlns:a="http://schemas.openxmlformats.org/drawingml/2006/main"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17356</Words>
  <Application>Microsoft Office PowerPoint</Application>
  <PresentationFormat>画面に合わせる (4:3)</PresentationFormat>
  <Paragraphs>2176</Paragraphs>
  <Slides>48</Slides>
  <Notes>48</Notes>
  <HiddenSlides>0</HiddenSlides>
  <MMClips>0</MMClips>
  <ScaleCrop>false</ScaleCrop>
  <HeadingPairs>
    <vt:vector size="6" baseType="variant">
      <vt:variant>
        <vt:lpstr>使用されているフォント</vt:lpstr>
      </vt:variant>
      <vt:variant>
        <vt:i4>14</vt:i4>
      </vt:variant>
      <vt:variant>
        <vt:lpstr>テーマ</vt:lpstr>
      </vt:variant>
      <vt:variant>
        <vt:i4>1</vt:i4>
      </vt:variant>
      <vt:variant>
        <vt:lpstr>スライド タイトル</vt:lpstr>
      </vt:variant>
      <vt:variant>
        <vt:i4>48</vt:i4>
      </vt:variant>
    </vt:vector>
  </HeadingPairs>
  <TitlesOfParts>
    <vt:vector size="63" baseType="lpstr">
      <vt:lpstr>Meiryo UI</vt:lpstr>
      <vt:lpstr>ＭＳ Ｐゴシック</vt:lpstr>
      <vt:lpstr>ＭＳ Ｐ明朝</vt:lpstr>
      <vt:lpstr>ＭＳ 明朝</vt:lpstr>
      <vt:lpstr>ＭＳ 明朝</vt:lpstr>
      <vt:lpstr>Noto Sans Symbols</vt:lpstr>
      <vt:lpstr>メイリオ</vt:lpstr>
      <vt:lpstr>メイリオ</vt:lpstr>
      <vt:lpstr>Arial</vt:lpstr>
      <vt:lpstr>Calibri</vt:lpstr>
      <vt:lpstr>Century</vt:lpstr>
      <vt:lpstr>Lucida Console</vt:lpstr>
      <vt:lpstr>Times New Roman</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加藤　真司</dc:creator>
  <cp:lastModifiedBy>01876</cp:lastModifiedBy>
  <cp:revision>5</cp:revision>
  <dcterms:created xsi:type="dcterms:W3CDTF">2014-09-11T04:18:39Z</dcterms:created>
  <dcterms:modified xsi:type="dcterms:W3CDTF">2021-02-15T12:04:32Z</dcterms:modified>
</cp:coreProperties>
</file>