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9" r:id="rId3"/>
  </p:sldIdLst>
  <p:sldSz cx="12192000" cy="6858000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D481F3C-3E29-0201-8C3B-604DA42188FD}" name="Goto, Hikaru" initials="GH" userId="S::h_goto@amcon.co.jp::cf581874-314b-4f18-bccd-55f9e7dae7d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中間スタイル 3 - アクセント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中間スタイル 2 - アクセント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66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8/10/relationships/authors" Target="authors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E57279F-5654-4812-B9C8-3BE3C0AEF9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FC7B813C-6574-4174-8A99-C6AF8F1D62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709B4EA-354E-4B64-A4B5-572F19B190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5EF12-15E1-4CF5-9448-92C07F279EA2}" type="datetimeFigureOut">
              <a:rPr kumimoji="1" lang="ja-JP" altLang="en-US" smtClean="0"/>
              <a:t>2024/5/10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9BA78FD-ED02-4A04-A797-62B02BB3F1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5FBD726-54B8-4AA6-83C8-2EA5A66CF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5D5F7-88C8-40C0-987D-021D91646B6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467229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2A8EA6D-7D1E-485D-92A2-7B424F636A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53302749-4F22-4AA0-A61D-ECCD4A57FD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995CFB3-36DD-4F9A-B062-0979957B69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5EF12-15E1-4CF5-9448-92C07F279EA2}" type="datetimeFigureOut">
              <a:rPr kumimoji="1" lang="ja-JP" altLang="en-US" smtClean="0"/>
              <a:t>2024/5/10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82C711A-02A1-4B35-9CA6-438E0A23E8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B9F2459-2502-451C-922F-088FA1DF59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5D5F7-88C8-40C0-987D-021D91646B6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463801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065DF713-46D5-42B9-930C-84BA491FFF2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E61BDC90-0692-461A-83EA-835CD0FE88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AE93187-12F3-4FFC-A57D-62D455C8FA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5EF12-15E1-4CF5-9448-92C07F279EA2}" type="datetimeFigureOut">
              <a:rPr kumimoji="1" lang="ja-JP" altLang="en-US" smtClean="0"/>
              <a:t>2024/5/10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028C876-9B71-4822-9B53-E043FB0191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814102A-13B2-47F4-9241-3F09739DB3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5D5F7-88C8-40C0-987D-021D91646B6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575487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DCD1459-86C4-4903-B298-D9E1A8D234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B081816-3658-4AEE-B7E4-6188804B15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312C396-1675-4EDA-B7E2-2A7A77A90C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5EF12-15E1-4CF5-9448-92C07F279EA2}" type="datetimeFigureOut">
              <a:rPr kumimoji="1" lang="ja-JP" altLang="en-US" smtClean="0"/>
              <a:t>2024/5/10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B597981-6529-406E-8CC4-BC38C5E761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DF25361-B730-4F2E-81BF-314791F2DC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5D5F7-88C8-40C0-987D-021D91646B6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845693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0EEBEE9-6B07-4E0B-88F1-8539CA327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41173AA-2F21-4E56-B8E8-8852966132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4DED41A-0138-4684-9441-9B7B03EE7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5EF12-15E1-4CF5-9448-92C07F279EA2}" type="datetimeFigureOut">
              <a:rPr kumimoji="1" lang="ja-JP" altLang="en-US" smtClean="0"/>
              <a:t>2024/5/10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2104B22-DF54-4CD7-BED2-AA39761061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C491C51-531E-495D-89FE-C65598BC3B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5D5F7-88C8-40C0-987D-021D91646B6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87403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5BCF4F3-2C72-421D-8B8B-D1DD46D17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3328E3F-71F7-42B0-A4D3-C3BA120C4C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A1A66EA0-3BF6-4D70-A790-99627D138A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C8817AC-CFF4-4EF5-86D7-F10BDCC5A4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5EF12-15E1-4CF5-9448-92C07F279EA2}" type="datetimeFigureOut">
              <a:rPr kumimoji="1" lang="ja-JP" altLang="en-US" smtClean="0"/>
              <a:t>2024/5/10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C42C363-E159-4C43-9EB4-929585A54A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EA3C86B-4CEA-41BE-B9D0-562B700F99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5D5F7-88C8-40C0-987D-021D91646B6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097042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12704B8-8A6E-4681-9E02-D25E480A66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EE2A4CE-BE94-49DC-9895-6023317B7E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EF63457B-40C8-4485-B851-5E9F899BBD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79D3DB84-A13E-4C6F-8D56-DC2C87ADC5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FAB030A9-F1E1-4AD0-8AD9-0862FC674FB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C59D264A-B323-440B-91EB-7DAE6121D8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5EF12-15E1-4CF5-9448-92C07F279EA2}" type="datetimeFigureOut">
              <a:rPr kumimoji="1" lang="ja-JP" altLang="en-US" smtClean="0"/>
              <a:t>2024/5/10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9D0DE6CF-1317-418D-B19D-04EAB3A9BE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7F6EC385-3967-4FC8-ABDF-7DAC46D669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5D5F7-88C8-40C0-987D-021D91646B6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773470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8E658E2-B58F-4453-AE00-AA76D8A975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9C2CAAEC-52E7-4B03-A149-1E0124C910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5EF12-15E1-4CF5-9448-92C07F279EA2}" type="datetimeFigureOut">
              <a:rPr kumimoji="1" lang="ja-JP" altLang="en-US" smtClean="0"/>
              <a:t>2024/5/10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E6084EBC-F33E-44FD-9944-76D255EAA1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60512BA0-7627-4E88-A45D-9708C3506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5D5F7-88C8-40C0-987D-021D91646B6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26819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D54C3A32-00FE-48E9-B7FD-3EA5BD68FA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5EF12-15E1-4CF5-9448-92C07F279EA2}" type="datetimeFigureOut">
              <a:rPr kumimoji="1" lang="ja-JP" altLang="en-US" smtClean="0"/>
              <a:t>2024/5/10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423CB089-BFDE-463F-BAD9-C185DA1327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1B39F07-B076-49CD-92C9-5236924F7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5D5F7-88C8-40C0-987D-021D91646B6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278548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76FD259-546F-45E6-B086-B70F57C8AB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48FD4E7-69A8-4AF2-8BE3-B18921248C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114CB8B1-2C6C-473F-91CD-A650B7BFCA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E7EFE1E9-1447-47E1-A9E5-2507351E9F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5EF12-15E1-4CF5-9448-92C07F279EA2}" type="datetimeFigureOut">
              <a:rPr kumimoji="1" lang="ja-JP" altLang="en-US" smtClean="0"/>
              <a:t>2024/5/10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4887A82E-866D-47AE-B736-38A248A68C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029EE4E-C6D8-4C7B-908D-22AA0997FC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5D5F7-88C8-40C0-987D-021D91646B6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395232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C33C3EA-07ED-48BC-9CBA-ABEA0366DC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2CB2C863-5A94-4B7E-A887-B3B7FEBB842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E313E5FD-9BC9-435D-B897-9EF1F255C1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C8E82AF1-7BE0-4587-871A-1033EBFE3B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5EF12-15E1-4CF5-9448-92C07F279EA2}" type="datetimeFigureOut">
              <a:rPr kumimoji="1" lang="ja-JP" altLang="en-US" smtClean="0"/>
              <a:t>2024/5/10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3964AE59-0FD9-456B-BFEE-CF4A71211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260D64E4-0D59-4769-8E21-1E37F6F18D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5D5F7-88C8-40C0-987D-021D91646B6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866006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4AF2FE8E-C174-48F1-9193-EE094599F5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5749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DB9ECDAC-2D99-4229-BAD9-BF2DBA0582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0" y="704538"/>
            <a:ext cx="12192000" cy="56518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FBC2D90-1298-4CC4-8B3F-E9442C3184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0" y="64618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D5EF12-15E1-4CF5-9448-92C07F279EA2}" type="datetimeFigureOut">
              <a:rPr kumimoji="1" lang="ja-JP" altLang="en-US" smtClean="0"/>
              <a:t>2024/5/10</a:t>
            </a:fld>
            <a:endParaRPr kumimoji="1" lang="ja-JP" altLang="en-US" dirty="0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B95596F-E593-47F9-8E31-15629DDEAB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61877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 dirty="0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99197B6-D819-4C0E-AFF4-1C0C621066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48800" y="64618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15D5F7-88C8-40C0-987D-021D91646B6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79185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67538F4-6339-45A8-4F94-B7AEC46ECE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ヘッドハンティング会社比較　</a:t>
            </a:r>
          </a:p>
        </p:txBody>
      </p:sp>
      <p:graphicFrame>
        <p:nvGraphicFramePr>
          <p:cNvPr id="4" name="コンテンツ プレースホルダー 3">
            <a:extLst>
              <a:ext uri="{FF2B5EF4-FFF2-40B4-BE49-F238E27FC236}">
                <a16:creationId xmlns:a16="http://schemas.microsoft.com/office/drawing/2014/main" id="{773BA00A-AB9F-0A1D-33F9-B5F8EEEDEF3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52863094"/>
              </p:ext>
            </p:extLst>
          </p:nvPr>
        </p:nvGraphicFramePr>
        <p:xfrm>
          <a:off x="379432" y="574912"/>
          <a:ext cx="11433135" cy="5931369"/>
        </p:xfrm>
        <a:graphic>
          <a:graphicData uri="http://schemas.openxmlformats.org/drawingml/2006/table">
            <a:tbl>
              <a:tblPr bandRow="1">
                <a:tableStyleId>{F5AB1C69-6EDB-4FF4-983F-18BD219EF322}</a:tableStyleId>
              </a:tblPr>
              <a:tblGrid>
                <a:gridCol w="1633305">
                  <a:extLst>
                    <a:ext uri="{9D8B030D-6E8A-4147-A177-3AD203B41FA5}">
                      <a16:colId xmlns:a16="http://schemas.microsoft.com/office/drawing/2014/main" val="3099003051"/>
                    </a:ext>
                  </a:extLst>
                </a:gridCol>
                <a:gridCol w="1633305">
                  <a:extLst>
                    <a:ext uri="{9D8B030D-6E8A-4147-A177-3AD203B41FA5}">
                      <a16:colId xmlns:a16="http://schemas.microsoft.com/office/drawing/2014/main" val="1815438859"/>
                    </a:ext>
                  </a:extLst>
                </a:gridCol>
                <a:gridCol w="1633305">
                  <a:extLst>
                    <a:ext uri="{9D8B030D-6E8A-4147-A177-3AD203B41FA5}">
                      <a16:colId xmlns:a16="http://schemas.microsoft.com/office/drawing/2014/main" val="1590207912"/>
                    </a:ext>
                  </a:extLst>
                </a:gridCol>
                <a:gridCol w="1633305">
                  <a:extLst>
                    <a:ext uri="{9D8B030D-6E8A-4147-A177-3AD203B41FA5}">
                      <a16:colId xmlns:a16="http://schemas.microsoft.com/office/drawing/2014/main" val="54560175"/>
                    </a:ext>
                  </a:extLst>
                </a:gridCol>
                <a:gridCol w="1633305">
                  <a:extLst>
                    <a:ext uri="{9D8B030D-6E8A-4147-A177-3AD203B41FA5}">
                      <a16:colId xmlns:a16="http://schemas.microsoft.com/office/drawing/2014/main" val="3765800887"/>
                    </a:ext>
                  </a:extLst>
                </a:gridCol>
                <a:gridCol w="1633305">
                  <a:extLst>
                    <a:ext uri="{9D8B030D-6E8A-4147-A177-3AD203B41FA5}">
                      <a16:colId xmlns:a16="http://schemas.microsoft.com/office/drawing/2014/main" val="2744120899"/>
                    </a:ext>
                  </a:extLst>
                </a:gridCol>
                <a:gridCol w="1633305">
                  <a:extLst>
                    <a:ext uri="{9D8B030D-6E8A-4147-A177-3AD203B41FA5}">
                      <a16:colId xmlns:a16="http://schemas.microsoft.com/office/drawing/2014/main" val="1313497627"/>
                    </a:ext>
                  </a:extLst>
                </a:gridCol>
              </a:tblGrid>
              <a:tr h="768349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社名</a:t>
                      </a:r>
                      <a:endParaRPr lang="en-US" altLang="ja-JP" sz="1000" u="none" strike="noStrike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algn="ctr" fontAlgn="ctr"/>
                      <a:endParaRPr lang="ja-JP" altLang="en-US" sz="1000" b="0" i="0" u="none" strike="noStrike" dirty="0">
                        <a:solidFill>
                          <a:schemeClr val="bg1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063" marR="9063" marT="9063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レイノス</a:t>
                      </a:r>
                      <a:endParaRPr lang="ja-JP" altLang="en-US" sz="1000" b="0" i="0" u="none" strike="noStrike" dirty="0">
                        <a:solidFill>
                          <a:schemeClr val="bg1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063" marR="9063" marT="9063" marB="0" anchor="b">
                    <a:lnL w="12700" cmpd="sng">
                      <a:noFill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プロフェッショナルバンク</a:t>
                      </a:r>
                      <a:endParaRPr lang="ja-JP" altLang="en-US" sz="1000" b="0" i="0" u="none" strike="noStrike" dirty="0">
                        <a:solidFill>
                          <a:schemeClr val="bg1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063" marR="9063" marT="9063" marB="0" anchor="b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サーチファーム・ジャパン</a:t>
                      </a:r>
                      <a:endParaRPr lang="ja-JP" altLang="en-US" sz="1000" b="0" i="0" u="none" strike="noStrike" dirty="0">
                        <a:solidFill>
                          <a:schemeClr val="bg1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063" marR="9063" marT="9063" marB="0" anchor="b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ロバート・ウォルターズ</a:t>
                      </a:r>
                      <a:endParaRPr lang="ja-JP" altLang="en-US" sz="1000" b="0" i="0" u="none" strike="noStrike" dirty="0">
                        <a:solidFill>
                          <a:schemeClr val="bg1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063" marR="9063" marT="9063" marB="0" anchor="b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AIMS</a:t>
                      </a:r>
                      <a:r>
                        <a:rPr lang="ja-JP" altLang="en-US" sz="1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ジャパン</a:t>
                      </a:r>
                      <a:endParaRPr lang="ja-JP" altLang="en-US" sz="1000" b="0" i="0" u="none" strike="noStrike" dirty="0">
                        <a:solidFill>
                          <a:schemeClr val="bg1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063" marR="9063" marT="9063" marB="0" anchor="b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パーソルキャリアエグゼクティブエージェント</a:t>
                      </a:r>
                      <a:endParaRPr lang="ja-JP" altLang="en-US" sz="1000" b="0" i="0" u="none" strike="noStrike" dirty="0">
                        <a:solidFill>
                          <a:schemeClr val="bg1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063" marR="9063" marT="9063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2254486"/>
                  </a:ext>
                </a:extLst>
              </a:tr>
              <a:tr h="453135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サービス内容</a:t>
                      </a:r>
                      <a:endParaRPr lang="ja-JP" altLang="en-US" sz="1000" b="0" i="0" u="none" strike="noStrike" dirty="0">
                        <a:solidFill>
                          <a:schemeClr val="bg1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063" marR="9063" marT="9063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u="none" strike="noStrike" dirty="0">
                          <a:effectLst/>
                        </a:rPr>
                        <a:t>ヘッドハンティング</a:t>
                      </a:r>
                      <a:endParaRPr lang="ja-JP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063" marR="9063" marT="9063" marB="0" anchor="ctr">
                    <a:lnL w="12700" cmpd="sng">
                      <a:noFill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u="none" strike="noStrike" dirty="0">
                          <a:effectLst/>
                        </a:rPr>
                        <a:t>サーチ型ヘッドハンティング</a:t>
                      </a:r>
                      <a:endParaRPr lang="ja-JP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063" marR="9063" marT="9063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u="none" strike="noStrike">
                          <a:effectLst/>
                        </a:rPr>
                        <a:t>サーチ型ヘッドハンティング</a:t>
                      </a:r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063" marR="9063" marT="9063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u="none" strike="noStrike" dirty="0">
                          <a:effectLst/>
                        </a:rPr>
                        <a:t>ヘッドハンティング</a:t>
                      </a:r>
                      <a:br>
                        <a:rPr lang="ja-JP" altLang="en-US" sz="1000" u="none" strike="noStrike" dirty="0">
                          <a:effectLst/>
                        </a:rPr>
                      </a:br>
                      <a:r>
                        <a:rPr lang="ja-JP" altLang="en-US" sz="1000" u="none" strike="noStrike" dirty="0">
                          <a:effectLst/>
                        </a:rPr>
                        <a:t>→人材紹介</a:t>
                      </a:r>
                      <a:endParaRPr lang="ja-JP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063" marR="9063" marT="9063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u="none" strike="noStrike" dirty="0">
                          <a:effectLst/>
                        </a:rPr>
                        <a:t>サーチ型ヘッドハンティング</a:t>
                      </a:r>
                      <a:endParaRPr lang="ja-JP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063" marR="9063" marT="9063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u="none" strike="noStrike" dirty="0">
                          <a:effectLst/>
                        </a:rPr>
                        <a:t>人材紹介</a:t>
                      </a:r>
                      <a:endParaRPr lang="ja-JP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063" marR="9063" marT="9063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27008531"/>
                  </a:ext>
                </a:extLst>
              </a:tr>
              <a:tr h="461265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着手金</a:t>
                      </a:r>
                      <a:endParaRPr lang="ja-JP" altLang="en-US" sz="1000" b="0" i="0" u="none" strike="noStrike" dirty="0">
                        <a:solidFill>
                          <a:schemeClr val="bg1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063" marR="9063" marT="9063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u="none" strike="noStrike" dirty="0">
                          <a:effectLst/>
                        </a:rPr>
                        <a:t>250</a:t>
                      </a:r>
                      <a:r>
                        <a:rPr lang="ja-JP" altLang="en-US" sz="1600" u="none" strike="noStrike" dirty="0">
                          <a:effectLst/>
                        </a:rPr>
                        <a:t>万円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063" marR="9063" marT="9063" marB="0" anchor="ctr">
                    <a:lnL w="12700" cmpd="sng">
                      <a:noFill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u="none" strike="noStrike" dirty="0">
                          <a:effectLst/>
                        </a:rPr>
                        <a:t>320</a:t>
                      </a:r>
                      <a:r>
                        <a:rPr lang="ja-JP" altLang="en-US" sz="1600" u="none" strike="noStrike" dirty="0">
                          <a:effectLst/>
                        </a:rPr>
                        <a:t>万円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063" marR="9063" marT="9063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600" u="none" strike="noStrike" dirty="0">
                          <a:effectLst/>
                        </a:rPr>
                        <a:t>あり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063" marR="9063" marT="9063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600" u="none" strike="noStrike" dirty="0">
                          <a:effectLst/>
                        </a:rPr>
                        <a:t>ー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063" marR="9063" marT="9063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u="none" strike="noStrike" dirty="0">
                          <a:effectLst/>
                        </a:rPr>
                        <a:t>200</a:t>
                      </a:r>
                      <a:r>
                        <a:rPr lang="ja-JP" altLang="en-US" sz="1600" u="none" strike="noStrike" dirty="0">
                          <a:effectLst/>
                        </a:rPr>
                        <a:t>万円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063" marR="9063" marT="9063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600" u="none" strike="noStrike" dirty="0">
                          <a:effectLst/>
                        </a:rPr>
                        <a:t>ー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063" marR="9063" marT="9063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99937933"/>
                  </a:ext>
                </a:extLst>
              </a:tr>
              <a:tr h="453135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成果報酬</a:t>
                      </a:r>
                      <a:endParaRPr lang="ja-JP" altLang="en-US" sz="1000" b="0" i="0" u="none" strike="noStrike" dirty="0">
                        <a:solidFill>
                          <a:schemeClr val="bg1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063" marR="9063" marT="9063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400" u="none" strike="noStrike" dirty="0">
                          <a:effectLst/>
                        </a:rPr>
                        <a:t>年収</a:t>
                      </a:r>
                      <a:r>
                        <a:rPr lang="en-US" altLang="ja-JP" sz="1400" u="none" strike="noStrike" dirty="0">
                          <a:effectLst/>
                        </a:rPr>
                        <a:t>60%</a:t>
                      </a:r>
                    </a:p>
                    <a:p>
                      <a:pPr algn="ctr" fontAlgn="ctr"/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063" marR="9063" marT="9063" marB="0" anchor="ctr">
                    <a:lnL w="12700" cmpd="sng">
                      <a:noFill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u="none" strike="noStrike" dirty="0">
                          <a:effectLst/>
                        </a:rPr>
                        <a:t>年収</a:t>
                      </a:r>
                      <a:r>
                        <a:rPr lang="en-US" altLang="zh-TW" sz="1400" u="none" strike="noStrike" dirty="0">
                          <a:effectLst/>
                        </a:rPr>
                        <a:t>45</a:t>
                      </a:r>
                      <a:r>
                        <a:rPr lang="zh-TW" altLang="en-US" sz="1400" u="none" strike="noStrike" dirty="0">
                          <a:effectLst/>
                        </a:rPr>
                        <a:t>％</a:t>
                      </a:r>
                      <a:br>
                        <a:rPr lang="zh-TW" altLang="en-US" sz="1400" u="none" strike="noStrike" dirty="0">
                          <a:effectLst/>
                        </a:rPr>
                      </a:br>
                      <a:r>
                        <a:rPr lang="zh-TW" altLang="en-US" sz="1400" u="none" strike="noStrike" dirty="0">
                          <a:effectLst/>
                        </a:rPr>
                        <a:t>但最低金額</a:t>
                      </a:r>
                      <a:r>
                        <a:rPr lang="en-US" altLang="zh-TW" sz="1400" u="none" strike="noStrike" dirty="0">
                          <a:effectLst/>
                        </a:rPr>
                        <a:t>300</a:t>
                      </a:r>
                      <a:r>
                        <a:rPr lang="zh-TW" altLang="en-US" sz="1400" u="none" strike="noStrike" dirty="0">
                          <a:effectLst/>
                        </a:rPr>
                        <a:t>万円</a:t>
                      </a:r>
                      <a:endParaRPr lang="zh-TW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063" marR="9063" marT="9063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400" u="none" strike="noStrike" dirty="0">
                          <a:effectLst/>
                        </a:rPr>
                        <a:t>あり</a:t>
                      </a:r>
                      <a:endParaRPr lang="en-US" altLang="ja-JP" sz="1400" u="none" strike="noStrike" dirty="0">
                        <a:effectLst/>
                      </a:endParaRPr>
                    </a:p>
                    <a:p>
                      <a:pPr algn="ctr" fontAlgn="ctr"/>
                      <a:endParaRPr lang="ja-JP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063" marR="9063" marT="9063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u="none" strike="noStrike" dirty="0">
                          <a:effectLst/>
                        </a:rPr>
                        <a:t>年収</a:t>
                      </a:r>
                      <a:r>
                        <a:rPr lang="en-US" altLang="zh-TW" sz="1400" u="none" strike="noStrike" dirty="0">
                          <a:effectLst/>
                        </a:rPr>
                        <a:t>40</a:t>
                      </a:r>
                      <a:r>
                        <a:rPr lang="zh-TW" altLang="en-US" sz="1400" u="none" strike="noStrike" dirty="0">
                          <a:effectLst/>
                        </a:rPr>
                        <a:t>％</a:t>
                      </a:r>
                      <a:br>
                        <a:rPr lang="zh-TW" altLang="en-US" sz="1400" u="none" strike="noStrike" dirty="0">
                          <a:effectLst/>
                        </a:rPr>
                      </a:br>
                      <a:r>
                        <a:rPr lang="zh-TW" altLang="en-US" sz="1400" u="none" strike="noStrike" dirty="0">
                          <a:effectLst/>
                        </a:rPr>
                        <a:t>但最低金額</a:t>
                      </a:r>
                      <a:r>
                        <a:rPr lang="en-US" altLang="zh-TW" sz="1400" u="none" strike="noStrike" dirty="0">
                          <a:effectLst/>
                        </a:rPr>
                        <a:t>250</a:t>
                      </a:r>
                      <a:r>
                        <a:rPr lang="zh-TW" altLang="en-US" sz="1400" u="none" strike="noStrike" dirty="0">
                          <a:effectLst/>
                        </a:rPr>
                        <a:t>万円</a:t>
                      </a:r>
                      <a:endParaRPr lang="zh-TW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063" marR="9063" marT="9063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</a:rPr>
                        <a:t>300</a:t>
                      </a:r>
                      <a:r>
                        <a:rPr lang="ja-JP" altLang="en-US" sz="1400" u="none" strike="noStrike" dirty="0">
                          <a:effectLst/>
                        </a:rPr>
                        <a:t>万円</a:t>
                      </a:r>
                      <a:endParaRPr lang="en-US" altLang="ja-JP" sz="1400" u="none" strike="noStrike" dirty="0">
                        <a:effectLst/>
                      </a:endParaRPr>
                    </a:p>
                    <a:p>
                      <a:pPr algn="ctr" fontAlgn="ctr"/>
                      <a:endParaRPr lang="ja-JP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063" marR="9063" marT="9063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u="none" strike="noStrike" dirty="0">
                          <a:effectLst/>
                        </a:rPr>
                        <a:t>年収</a:t>
                      </a:r>
                      <a:r>
                        <a:rPr lang="en-US" altLang="zh-TW" sz="1400" u="none" strike="noStrike" dirty="0">
                          <a:effectLst/>
                        </a:rPr>
                        <a:t>35</a:t>
                      </a:r>
                      <a:r>
                        <a:rPr lang="zh-TW" altLang="en-US" sz="1400" u="none" strike="noStrike" dirty="0">
                          <a:effectLst/>
                        </a:rPr>
                        <a:t>％</a:t>
                      </a:r>
                      <a:br>
                        <a:rPr lang="zh-TW" altLang="en-US" sz="1400" u="none" strike="noStrike" dirty="0">
                          <a:effectLst/>
                        </a:rPr>
                      </a:br>
                      <a:r>
                        <a:rPr lang="zh-TW" altLang="en-US" sz="1400" u="none" strike="noStrike" dirty="0">
                          <a:effectLst/>
                        </a:rPr>
                        <a:t>但最低金額</a:t>
                      </a:r>
                      <a:r>
                        <a:rPr lang="en-US" altLang="zh-TW" sz="1400" u="none" strike="noStrike" dirty="0">
                          <a:effectLst/>
                        </a:rPr>
                        <a:t>450</a:t>
                      </a:r>
                      <a:r>
                        <a:rPr lang="zh-TW" altLang="en-US" sz="1400" u="none" strike="noStrike" dirty="0">
                          <a:effectLst/>
                        </a:rPr>
                        <a:t>万円</a:t>
                      </a:r>
                      <a:endParaRPr lang="zh-TW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063" marR="9063" marT="9063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47719553"/>
                  </a:ext>
                </a:extLst>
              </a:tr>
              <a:tr h="487573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その他費用</a:t>
                      </a:r>
                      <a:endParaRPr lang="ja-JP" altLang="en-US" sz="1000" b="0" i="0" u="none" strike="noStrike" dirty="0">
                        <a:solidFill>
                          <a:schemeClr val="bg1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063" marR="9063" marT="9063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 u="none" strike="noStrike" dirty="0">
                          <a:effectLst/>
                        </a:rPr>
                        <a:t>在籍報酬（</a:t>
                      </a:r>
                      <a:r>
                        <a:rPr lang="en-US" altLang="zh-TW" sz="1000" u="none" strike="noStrike" dirty="0">
                          <a:effectLst/>
                        </a:rPr>
                        <a:t>1</a:t>
                      </a:r>
                      <a:r>
                        <a:rPr lang="zh-TW" altLang="en-US" sz="1000" u="none" strike="noStrike" dirty="0">
                          <a:effectLst/>
                        </a:rPr>
                        <a:t>年後）</a:t>
                      </a:r>
                      <a:br>
                        <a:rPr lang="zh-TW" altLang="en-US" sz="1000" u="none" strike="noStrike" dirty="0">
                          <a:effectLst/>
                        </a:rPr>
                      </a:br>
                      <a:r>
                        <a:rPr lang="zh-TW" altLang="en-US" sz="1000" u="none" strike="noStrike" dirty="0">
                          <a:effectLst/>
                        </a:rPr>
                        <a:t>年収</a:t>
                      </a:r>
                      <a:r>
                        <a:rPr lang="en-US" altLang="zh-TW" sz="1000" u="none" strike="noStrike" dirty="0">
                          <a:effectLst/>
                        </a:rPr>
                        <a:t>11</a:t>
                      </a:r>
                      <a:r>
                        <a:rPr lang="zh-TW" altLang="en-US" sz="1000" u="none" strike="noStrike" dirty="0">
                          <a:effectLst/>
                        </a:rPr>
                        <a:t>％</a:t>
                      </a:r>
                      <a:endParaRPr lang="zh-TW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063" marR="9063" marT="9063" marB="0" anchor="ctr">
                    <a:lnL w="12700" cmpd="sng">
                      <a:noFill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u="none" strike="noStrike" dirty="0">
                          <a:effectLst/>
                        </a:rPr>
                        <a:t>月毎に諸経費</a:t>
                      </a:r>
                      <a:endParaRPr lang="en-US" altLang="ja-JP" sz="1000" u="none" strike="noStrike" dirty="0">
                        <a:effectLst/>
                      </a:endParaRPr>
                    </a:p>
                    <a:p>
                      <a:pPr algn="ctr" fontAlgn="ctr"/>
                      <a:r>
                        <a:rPr lang="en-US" altLang="ja-JP" sz="1000" u="none" strike="noStrike" dirty="0">
                          <a:effectLst/>
                        </a:rPr>
                        <a:t>30</a:t>
                      </a:r>
                      <a:r>
                        <a:rPr lang="ja-JP" altLang="en-US" sz="1000" u="none" strike="noStrike" dirty="0">
                          <a:effectLst/>
                        </a:rPr>
                        <a:t>万円</a:t>
                      </a:r>
                      <a:endParaRPr lang="ja-JP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063" marR="9063" marT="9063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u="none" strike="noStrike" dirty="0">
                          <a:effectLst/>
                        </a:rPr>
                        <a:t>着手金、面談設定費用、内定、入社、入社</a:t>
                      </a:r>
                      <a:r>
                        <a:rPr lang="en-US" altLang="ja-JP" sz="1000" u="none" strike="noStrike" dirty="0">
                          <a:effectLst/>
                        </a:rPr>
                        <a:t>1</a:t>
                      </a:r>
                      <a:r>
                        <a:rPr lang="ja-JP" altLang="en-US" sz="1000" u="none" strike="noStrike" dirty="0">
                          <a:effectLst/>
                        </a:rPr>
                        <a:t>ヶ月　の</a:t>
                      </a:r>
                      <a:r>
                        <a:rPr lang="en-US" altLang="ja-JP" sz="1000" u="none" strike="noStrike" dirty="0">
                          <a:effectLst/>
                        </a:rPr>
                        <a:t>5</a:t>
                      </a:r>
                      <a:r>
                        <a:rPr lang="ja-JP" altLang="en-US" sz="1000" u="none" strike="noStrike" dirty="0">
                          <a:effectLst/>
                        </a:rPr>
                        <a:t>分割</a:t>
                      </a:r>
                      <a:endParaRPr lang="ja-JP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063" marR="9063" marT="9063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u="none" strike="noStrike" dirty="0">
                          <a:effectLst/>
                        </a:rPr>
                        <a:t>ー</a:t>
                      </a:r>
                      <a:endParaRPr lang="ja-JP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063" marR="9063" marT="9063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 u="none" strike="noStrike" dirty="0">
                          <a:effectLst/>
                        </a:rPr>
                        <a:t>面談設定料</a:t>
                      </a:r>
                      <a:endParaRPr lang="en-US" altLang="zh-TW" sz="1000" u="none" strike="noStrike" dirty="0">
                        <a:effectLst/>
                      </a:endParaRPr>
                    </a:p>
                    <a:p>
                      <a:pPr algn="ctr" fontAlgn="ctr"/>
                      <a:r>
                        <a:rPr lang="en-US" altLang="zh-TW" sz="1000" u="none" strike="noStrike" dirty="0">
                          <a:effectLst/>
                        </a:rPr>
                        <a:t>200</a:t>
                      </a:r>
                      <a:r>
                        <a:rPr lang="zh-TW" altLang="en-US" sz="1000" u="none" strike="noStrike" dirty="0">
                          <a:effectLst/>
                        </a:rPr>
                        <a:t>万</a:t>
                      </a:r>
                      <a:r>
                        <a:rPr lang="ja-JP" altLang="en-US" sz="1000" u="none" strike="noStrike" dirty="0">
                          <a:effectLst/>
                        </a:rPr>
                        <a:t>円</a:t>
                      </a:r>
                      <a:endParaRPr lang="zh-TW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063" marR="9063" marT="9063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u="none" strike="noStrike" dirty="0">
                          <a:effectLst/>
                        </a:rPr>
                        <a:t>ー</a:t>
                      </a:r>
                      <a:endParaRPr lang="ja-JP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063" marR="9063" marT="9063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1080093"/>
                  </a:ext>
                </a:extLst>
              </a:tr>
              <a:tr h="679702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概算費用計</a:t>
                      </a:r>
                      <a:br>
                        <a:rPr lang="ja-JP" altLang="en-US" sz="1000" u="none" strike="noStrike" dirty="0">
                          <a:solidFill>
                            <a:schemeClr val="bg1"/>
                          </a:solidFill>
                          <a:effectLst/>
                        </a:rPr>
                      </a:br>
                      <a:r>
                        <a:rPr lang="ja-JP" altLang="en-US" sz="1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（年収</a:t>
                      </a:r>
                      <a:r>
                        <a:rPr lang="en-US" altLang="ja-JP" sz="1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800</a:t>
                      </a:r>
                      <a:r>
                        <a:rPr lang="ja-JP" altLang="en-US" sz="1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万円人材を採用した例）</a:t>
                      </a:r>
                      <a:endParaRPr lang="ja-JP" altLang="en-US" sz="1000" b="0" i="0" u="none" strike="noStrike" dirty="0">
                        <a:solidFill>
                          <a:schemeClr val="bg1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063" marR="9063" marT="9063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u="none" strike="noStrike" dirty="0">
                          <a:effectLst/>
                        </a:rPr>
                        <a:t>×</a:t>
                      </a:r>
                    </a:p>
                    <a:p>
                      <a:pPr algn="ctr" fontAlgn="ctr"/>
                      <a:r>
                        <a:rPr lang="en-US" altLang="ja-JP" sz="1600" u="none" strike="noStrike" dirty="0">
                          <a:effectLst/>
                        </a:rPr>
                        <a:t>866</a:t>
                      </a:r>
                      <a:r>
                        <a:rPr lang="ja-JP" altLang="en-US" sz="1600" u="none" strike="noStrike" dirty="0">
                          <a:effectLst/>
                        </a:rPr>
                        <a:t>万円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063" marR="9063" marT="9063" marB="0" anchor="ctr">
                    <a:lnL w="12700" cmpd="sng">
                      <a:noFill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600" u="none" strike="noStrike" dirty="0">
                          <a:effectLst/>
                        </a:rPr>
                        <a:t>△</a:t>
                      </a:r>
                      <a:endParaRPr lang="en-US" altLang="ja-JP" sz="1600" u="none" strike="noStrike" dirty="0">
                        <a:effectLst/>
                      </a:endParaRPr>
                    </a:p>
                    <a:p>
                      <a:pPr algn="ctr" fontAlgn="ctr"/>
                      <a:r>
                        <a:rPr lang="en-US" altLang="ja-JP" sz="1600" u="none" strike="noStrike" dirty="0">
                          <a:effectLst/>
                        </a:rPr>
                        <a:t>710</a:t>
                      </a:r>
                      <a:r>
                        <a:rPr lang="ja-JP" altLang="en-US" sz="1600" u="none" strike="noStrike" dirty="0">
                          <a:effectLst/>
                        </a:rPr>
                        <a:t>万円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063" marR="9063" marT="9063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600" u="none" strike="noStrike" dirty="0">
                          <a:effectLst/>
                        </a:rPr>
                        <a:t>△</a:t>
                      </a:r>
                      <a:endParaRPr lang="en-US" altLang="ja-JP" sz="1600" u="none" strike="noStrike" dirty="0">
                        <a:effectLst/>
                      </a:endParaRPr>
                    </a:p>
                    <a:p>
                      <a:pPr algn="ctr" fontAlgn="ctr"/>
                      <a:r>
                        <a:rPr lang="en-US" altLang="ja-JP" sz="1600" u="none" strike="noStrike" dirty="0">
                          <a:effectLst/>
                        </a:rPr>
                        <a:t>800</a:t>
                      </a:r>
                      <a:r>
                        <a:rPr lang="ja-JP" altLang="en-US" sz="1600" u="none" strike="noStrike" dirty="0">
                          <a:effectLst/>
                        </a:rPr>
                        <a:t>～</a:t>
                      </a:r>
                      <a:r>
                        <a:rPr lang="en-US" altLang="ja-JP" sz="1600" u="none" strike="noStrike" dirty="0">
                          <a:effectLst/>
                        </a:rPr>
                        <a:t>2,000</a:t>
                      </a:r>
                      <a:r>
                        <a:rPr lang="ja-JP" altLang="en-US" sz="1600" u="none" strike="noStrike" dirty="0">
                          <a:effectLst/>
                        </a:rPr>
                        <a:t>万円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063" marR="9063" marT="9063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1" lang="ja-JP" alt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◯</a:t>
                      </a:r>
                      <a:endParaRPr lang="en-US" altLang="ja-JP" sz="1100" u="none" strike="noStrike" dirty="0">
                        <a:effectLst/>
                      </a:endParaRPr>
                    </a:p>
                    <a:p>
                      <a:pPr algn="ctr" fontAlgn="ctr"/>
                      <a:r>
                        <a:rPr lang="en-US" altLang="ja-JP" sz="1600" u="none" strike="noStrike" dirty="0">
                          <a:effectLst/>
                        </a:rPr>
                        <a:t>320</a:t>
                      </a:r>
                      <a:r>
                        <a:rPr lang="ja-JP" altLang="en-US" sz="1600" u="none" strike="noStrike" dirty="0">
                          <a:effectLst/>
                        </a:rPr>
                        <a:t>万円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063" marR="9063" marT="9063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1600" u="none" strike="noStrike" dirty="0">
                        <a:effectLst/>
                      </a:endParaRPr>
                    </a:p>
                    <a:p>
                      <a:pPr algn="ctr" fontAlgn="ctr"/>
                      <a:r>
                        <a:rPr lang="en-US" altLang="ja-JP" sz="1600" u="none" strike="noStrike" dirty="0">
                          <a:effectLst/>
                        </a:rPr>
                        <a:t>700</a:t>
                      </a:r>
                      <a:r>
                        <a:rPr lang="ja-JP" altLang="en-US" sz="1600" u="none" strike="noStrike" dirty="0">
                          <a:effectLst/>
                        </a:rPr>
                        <a:t>万円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063" marR="9063" marT="9063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1600" u="none" strike="noStrike" dirty="0">
                        <a:effectLst/>
                      </a:endParaRPr>
                    </a:p>
                    <a:p>
                      <a:pPr algn="ctr" fontAlgn="ctr"/>
                      <a:r>
                        <a:rPr lang="en-US" altLang="ja-JP" sz="1600" u="none" strike="noStrike" dirty="0">
                          <a:effectLst/>
                        </a:rPr>
                        <a:t>450</a:t>
                      </a:r>
                      <a:r>
                        <a:rPr lang="ja-JP" altLang="en-US" sz="1600" u="none" strike="noStrike" dirty="0">
                          <a:effectLst/>
                        </a:rPr>
                        <a:t>万円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063" marR="9063" marT="9063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99228065"/>
                  </a:ext>
                </a:extLst>
              </a:tr>
              <a:tr h="328070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公開求人数</a:t>
                      </a:r>
                      <a:endParaRPr lang="ja-JP" altLang="en-US" sz="1000" b="0" i="0" u="none" strike="noStrike" dirty="0">
                        <a:solidFill>
                          <a:schemeClr val="bg1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063" marR="9063" marT="9063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u="none" strike="noStrike">
                          <a:effectLst/>
                        </a:rPr>
                        <a:t>公開求人無し</a:t>
                      </a:r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063" marR="9063" marT="9063" marB="0" anchor="ctr">
                    <a:lnL w="12700" cmpd="sng">
                      <a:noFill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u="none" strike="noStrike" dirty="0">
                          <a:effectLst/>
                        </a:rPr>
                        <a:t>約</a:t>
                      </a:r>
                      <a:r>
                        <a:rPr lang="en-US" altLang="ja-JP" sz="1000" u="none" strike="noStrike" dirty="0">
                          <a:effectLst/>
                        </a:rPr>
                        <a:t>30</a:t>
                      </a:r>
                      <a:r>
                        <a:rPr lang="ja-JP" altLang="en-US" sz="1000" u="none" strike="noStrike" dirty="0">
                          <a:effectLst/>
                        </a:rPr>
                        <a:t>件</a:t>
                      </a:r>
                      <a:endParaRPr lang="en-US" altLang="ja-JP" sz="1000" u="none" strike="noStrike" dirty="0">
                        <a:effectLst/>
                      </a:endParaRPr>
                    </a:p>
                  </a:txBody>
                  <a:tcPr marL="9063" marR="9063" marT="9063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u="none" strike="noStrike" dirty="0">
                          <a:effectLst/>
                        </a:rPr>
                        <a:t>公開求人無し</a:t>
                      </a:r>
                      <a:endParaRPr lang="ja-JP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063" marR="9063" marT="9063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u="none" strike="noStrike" dirty="0">
                          <a:effectLst/>
                        </a:rPr>
                        <a:t>約</a:t>
                      </a:r>
                      <a:r>
                        <a:rPr lang="en-US" altLang="ja-JP" sz="1000" u="none" strike="noStrike" dirty="0">
                          <a:effectLst/>
                        </a:rPr>
                        <a:t>2,200</a:t>
                      </a:r>
                      <a:r>
                        <a:rPr lang="ja-JP" altLang="en-US" sz="1000" u="none" strike="noStrike" dirty="0">
                          <a:effectLst/>
                        </a:rPr>
                        <a:t>件</a:t>
                      </a:r>
                      <a:endParaRPr lang="ja-JP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063" marR="9063" marT="9063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u="none" strike="noStrike" dirty="0">
                          <a:effectLst/>
                        </a:rPr>
                        <a:t>公開求人無し</a:t>
                      </a:r>
                      <a:endParaRPr lang="ja-JP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063" marR="9063" marT="9063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u="none" strike="noStrike" dirty="0">
                          <a:effectLst/>
                        </a:rPr>
                        <a:t>公開求人無し</a:t>
                      </a:r>
                      <a:endParaRPr lang="ja-JP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063" marR="9063" marT="9063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07220140"/>
                  </a:ext>
                </a:extLst>
              </a:tr>
              <a:tr h="1132837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年収</a:t>
                      </a:r>
                      <a:endParaRPr lang="ja-JP" altLang="en-US" sz="1000" b="0" i="0" u="none" strike="noStrike" dirty="0">
                        <a:solidFill>
                          <a:schemeClr val="bg1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063" marR="9063" marT="9063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u="none" strike="noStrike" dirty="0">
                          <a:effectLst/>
                        </a:rPr>
                        <a:t>不明</a:t>
                      </a:r>
                      <a:br>
                        <a:rPr lang="zh-TW" altLang="en-US" sz="1000" u="none" strike="noStrike" dirty="0">
                          <a:effectLst/>
                        </a:rPr>
                      </a:br>
                      <a:r>
                        <a:rPr lang="zh-TW" altLang="en-US" sz="1000" u="none" strike="noStrike" dirty="0">
                          <a:effectLst/>
                        </a:rPr>
                        <a:t>実質</a:t>
                      </a:r>
                      <a:r>
                        <a:rPr lang="en-US" altLang="zh-TW" sz="1000" u="none" strike="noStrike" dirty="0">
                          <a:effectLst/>
                        </a:rPr>
                        <a:t>500</a:t>
                      </a:r>
                      <a:r>
                        <a:rPr lang="zh-TW" altLang="en-US" sz="1000" u="none" strike="noStrike" dirty="0">
                          <a:effectLst/>
                        </a:rPr>
                        <a:t>万～</a:t>
                      </a:r>
                      <a:endParaRPr lang="en-US" altLang="zh-TW" sz="1000" u="none" strike="noStrike" dirty="0">
                        <a:effectLst/>
                      </a:endParaRPr>
                    </a:p>
                    <a:p>
                      <a:pPr algn="ctr" fontAlgn="ctr"/>
                      <a:endParaRPr lang="en-US" altLang="zh-TW" sz="10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  <a:p>
                      <a:pPr algn="ctr" fontAlgn="ctr"/>
                      <a:endParaRPr lang="en-US" altLang="zh-TW" sz="10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  <a:p>
                      <a:pPr algn="ctr" fontAlgn="ctr"/>
                      <a:endParaRPr lang="zh-TW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063" marR="9063" marT="9063" marB="0" anchor="ctr">
                    <a:lnL w="12700" cmpd="sng">
                      <a:noFill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400" u="none" strike="noStrike" dirty="0">
                          <a:effectLst/>
                        </a:rPr>
                        <a:t>◯</a:t>
                      </a:r>
                      <a:br>
                        <a:rPr lang="ja-JP" altLang="en-US" sz="1000" u="none" strike="noStrike" dirty="0">
                          <a:effectLst/>
                        </a:rPr>
                      </a:br>
                      <a:r>
                        <a:rPr lang="en-US" altLang="ja-JP" sz="1000" u="none" strike="noStrike" dirty="0">
                          <a:effectLst/>
                        </a:rPr>
                        <a:t>800</a:t>
                      </a:r>
                      <a:r>
                        <a:rPr lang="ja-JP" altLang="en-US" sz="1000" u="none" strike="noStrike" dirty="0">
                          <a:effectLst/>
                        </a:rPr>
                        <a:t>万～</a:t>
                      </a:r>
                      <a:endParaRPr lang="en-US" altLang="ja-JP" sz="1000" u="none" strike="noStrike" dirty="0">
                        <a:effectLst/>
                      </a:endParaRPr>
                    </a:p>
                    <a:p>
                      <a:pPr algn="ctr" fontAlgn="ctr"/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  <a:p>
                      <a:pPr algn="ctr" fontAlgn="ctr"/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  <a:p>
                      <a:pPr algn="ctr" fontAlgn="ctr"/>
                      <a:endParaRPr lang="ja-JP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063" marR="9063" marT="9063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400" u="none" strike="noStrike" dirty="0">
                          <a:effectLst/>
                        </a:rPr>
                        <a:t>◯</a:t>
                      </a:r>
                      <a:br>
                        <a:rPr lang="ja-JP" altLang="en-US" sz="1000" u="none" strike="noStrike" dirty="0">
                          <a:effectLst/>
                        </a:rPr>
                      </a:br>
                      <a:r>
                        <a:rPr lang="ja-JP" altLang="en-US" sz="1000" u="none" strike="noStrike" dirty="0">
                          <a:effectLst/>
                        </a:rPr>
                        <a:t>不問　若手・マネージャー層も可</a:t>
                      </a:r>
                      <a:endParaRPr lang="en-US" altLang="ja-JP" sz="1000" u="none" strike="noStrike" dirty="0">
                        <a:effectLst/>
                      </a:endParaRPr>
                    </a:p>
                    <a:p>
                      <a:pPr algn="ctr" fontAlgn="ctr"/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  <a:p>
                      <a:pPr algn="ctr" fontAlgn="ctr"/>
                      <a:endParaRPr lang="ja-JP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063" marR="9063" marT="9063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400" u="none" strike="noStrike" dirty="0">
                          <a:effectLst/>
                        </a:rPr>
                        <a:t>△</a:t>
                      </a:r>
                      <a:br>
                        <a:rPr lang="ja-JP" altLang="en-US" sz="1000" u="none" strike="noStrike" dirty="0">
                          <a:effectLst/>
                        </a:rPr>
                      </a:br>
                      <a:r>
                        <a:rPr lang="ja-JP" altLang="en-US" sz="1000" u="none" strike="noStrike" dirty="0">
                          <a:effectLst/>
                        </a:rPr>
                        <a:t>ヘッドハント依頼は年収</a:t>
                      </a:r>
                      <a:r>
                        <a:rPr lang="en-US" altLang="ja-JP" sz="1000" u="none" strike="noStrike" dirty="0">
                          <a:effectLst/>
                        </a:rPr>
                        <a:t>1,000</a:t>
                      </a:r>
                      <a:r>
                        <a:rPr lang="ja-JP" altLang="en-US" sz="1000" u="none" strike="noStrike" dirty="0">
                          <a:effectLst/>
                        </a:rPr>
                        <a:t>万以上目安</a:t>
                      </a:r>
                      <a:br>
                        <a:rPr lang="ja-JP" altLang="en-US" sz="1000" u="none" strike="noStrike" dirty="0">
                          <a:effectLst/>
                        </a:rPr>
                      </a:br>
                      <a:r>
                        <a:rPr lang="ja-JP" altLang="en-US" sz="1000" u="none" strike="noStrike" dirty="0">
                          <a:effectLst/>
                        </a:rPr>
                        <a:t>→年齢も給与も上限はより上を求めている</a:t>
                      </a:r>
                      <a:endParaRPr lang="ja-JP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063" marR="9063" marT="9063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</a:rPr>
                        <a:t>×</a:t>
                      </a:r>
                      <a:br>
                        <a:rPr lang="en-US" altLang="ja-JP" sz="1000" u="none" strike="noStrike" dirty="0">
                          <a:effectLst/>
                        </a:rPr>
                      </a:br>
                      <a:r>
                        <a:rPr lang="en-US" altLang="ja-JP" sz="1000" u="none" strike="noStrike" dirty="0">
                          <a:effectLst/>
                        </a:rPr>
                        <a:t>1,000</a:t>
                      </a:r>
                      <a:r>
                        <a:rPr lang="ja-JP" altLang="en-US" sz="1000" u="none" strike="noStrike" dirty="0">
                          <a:effectLst/>
                        </a:rPr>
                        <a:t>万円～</a:t>
                      </a:r>
                      <a:endParaRPr lang="en-US" altLang="ja-JP" sz="1000" u="none" strike="noStrike" dirty="0">
                        <a:effectLst/>
                      </a:endParaRPr>
                    </a:p>
                    <a:p>
                      <a:pPr algn="ctr" fontAlgn="ctr"/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  <a:p>
                      <a:pPr algn="ctr" fontAlgn="ctr"/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063" marR="9063" marT="9063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</a:rPr>
                        <a:t>×</a:t>
                      </a:r>
                      <a:br>
                        <a:rPr lang="en-US" altLang="ja-JP" sz="1000" u="none" strike="noStrike" dirty="0">
                          <a:effectLst/>
                        </a:rPr>
                      </a:br>
                      <a:r>
                        <a:rPr lang="en-US" altLang="ja-JP" sz="1000" u="none" strike="noStrike" dirty="0">
                          <a:effectLst/>
                        </a:rPr>
                        <a:t>1,200</a:t>
                      </a:r>
                      <a:r>
                        <a:rPr lang="ja-JP" altLang="en-US" sz="1000" u="none" strike="noStrike" dirty="0">
                          <a:effectLst/>
                        </a:rPr>
                        <a:t>万程度がボリューム層</a:t>
                      </a:r>
                      <a:endParaRPr lang="en-US" altLang="ja-JP" sz="1000" u="none" strike="noStrike" dirty="0">
                        <a:effectLst/>
                      </a:endParaRPr>
                    </a:p>
                    <a:p>
                      <a:pPr algn="ctr" fontAlgn="ctr"/>
                      <a:endParaRPr lang="en-US" altLang="ja-JP" sz="1000" u="none" strike="noStrike" dirty="0">
                        <a:effectLst/>
                      </a:endParaRPr>
                    </a:p>
                    <a:p>
                      <a:pPr algn="ctr" fontAlgn="ctr"/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063" marR="9063" marT="9063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16249652"/>
                  </a:ext>
                </a:extLst>
              </a:tr>
              <a:tr h="328070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ポイント</a:t>
                      </a:r>
                      <a:endParaRPr lang="ja-JP" altLang="en-US" sz="1000" b="0" i="0" u="none" strike="noStrike" dirty="0">
                        <a:solidFill>
                          <a:schemeClr val="bg1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063" marR="9063" marT="9063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u="none" strike="noStrike" dirty="0">
                          <a:effectLst/>
                        </a:rPr>
                        <a:t>日系ヘッドハント会社として業界最大手</a:t>
                      </a:r>
                      <a:endParaRPr lang="ja-JP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063" marR="9063" marT="9063" marB="0" anchor="ctr">
                    <a:lnL w="12700" cmpd="sng">
                      <a:noFill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u="none" strike="noStrike" dirty="0">
                          <a:effectLst/>
                        </a:rPr>
                        <a:t>4~8</a:t>
                      </a:r>
                      <a:r>
                        <a:rPr lang="ja-JP" altLang="en-US" sz="1000" u="none" strike="noStrike" dirty="0">
                          <a:effectLst/>
                        </a:rPr>
                        <a:t>名の専任チームで担当</a:t>
                      </a:r>
                      <a:endParaRPr lang="en-US" altLang="ja-JP" sz="1000" u="none" strike="noStrike" dirty="0">
                        <a:effectLst/>
                      </a:endParaRPr>
                    </a:p>
                    <a:p>
                      <a:pPr algn="ctr" fontAlgn="ctr"/>
                      <a:r>
                        <a:rPr lang="ja-JP" altLang="en-US" sz="1000" u="none" strike="noStrike" dirty="0">
                          <a:effectLst/>
                        </a:rPr>
                        <a:t>メーカー技術系出身の調査チームあり</a:t>
                      </a:r>
                      <a:endParaRPr lang="en-US" altLang="ja-JP" sz="1000" u="none" strike="noStrike" dirty="0">
                        <a:effectLst/>
                      </a:endParaRPr>
                    </a:p>
                    <a:p>
                      <a:pPr algn="ctr" fontAlgn="ctr"/>
                      <a:r>
                        <a:rPr lang="ja-JP" altLang="en-US" sz="1000" u="none" strike="noStrike" dirty="0">
                          <a:effectLst/>
                        </a:rPr>
                        <a:t>半数以上が技術職の実績</a:t>
                      </a:r>
                      <a:endParaRPr lang="en-US" altLang="ja-JP" sz="1000" u="none" strike="noStrike" dirty="0">
                        <a:effectLst/>
                      </a:endParaRPr>
                    </a:p>
                  </a:txBody>
                  <a:tcPr marL="9063" marR="9063" marT="9063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000" u="none" strike="noStrike" dirty="0">
                          <a:effectLst/>
                        </a:rPr>
                        <a:t>日系ヘッドハント会社</a:t>
                      </a:r>
                      <a:endParaRPr lang="en-US" altLang="ja-JP" sz="1000" u="none" strike="noStrike" dirty="0">
                        <a:effectLst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000" u="none" strike="noStrike" dirty="0">
                          <a:effectLst/>
                        </a:rPr>
                        <a:t>実績のうち製造業が</a:t>
                      </a:r>
                      <a:r>
                        <a:rPr lang="en-US" altLang="ja-JP" sz="1000" u="none" strike="noStrike" dirty="0">
                          <a:effectLst/>
                        </a:rPr>
                        <a:t>3</a:t>
                      </a:r>
                      <a:r>
                        <a:rPr lang="ja-JP" altLang="en-US" sz="1000" u="none" strike="noStrike" dirty="0">
                          <a:effectLst/>
                        </a:rPr>
                        <a:t>割</a:t>
                      </a:r>
                      <a:endParaRPr lang="ja-JP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063" marR="9063" marT="9063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u="none" strike="noStrike" dirty="0">
                          <a:effectLst/>
                        </a:rPr>
                        <a:t>マネジメント層・外資系・英語ができる人材</a:t>
                      </a:r>
                      <a:endParaRPr lang="ja-JP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063" marR="9063" marT="9063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u="none" strike="noStrike">
                          <a:effectLst/>
                        </a:rPr>
                        <a:t>エグゼクティブ</a:t>
                      </a:r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063" marR="9063" marT="9063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u="none" strike="noStrike" dirty="0">
                          <a:effectLst/>
                        </a:rPr>
                        <a:t>部長・エグゼクティブ</a:t>
                      </a:r>
                      <a:endParaRPr lang="ja-JP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063" marR="9063" marT="9063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12510408"/>
                  </a:ext>
                </a:extLst>
              </a:tr>
              <a:tr h="22656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dirty="0">
                          <a:solidFill>
                            <a:schemeClr val="bg1"/>
                          </a:solidFill>
                        </a:rPr>
                        <a:t>採用職種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0" dirty="0"/>
                        <a:t>海外</a:t>
                      </a:r>
                    </a:p>
                  </a:txBody>
                  <a:tcPr>
                    <a:lnL w="12700" cmpd="sng">
                      <a:noFill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0" dirty="0"/>
                        <a:t>海外</a:t>
                      </a:r>
                      <a:endParaRPr kumimoji="1" lang="en-US" altLang="ja-JP" sz="1000" b="0" dirty="0"/>
                    </a:p>
                    <a:p>
                      <a:pPr algn="ctr"/>
                      <a:r>
                        <a:rPr kumimoji="1" lang="ja-JP" altLang="en-US" sz="1000" b="0" dirty="0"/>
                        <a:t>設計</a:t>
                      </a:r>
                      <a:endParaRPr kumimoji="1" lang="en-US" altLang="ja-JP" sz="1000" b="0" dirty="0"/>
                    </a:p>
                    <a:p>
                      <a:pPr algn="ctr"/>
                      <a:r>
                        <a:rPr kumimoji="1" lang="ja-JP" altLang="en-US" sz="1000" b="0" dirty="0"/>
                        <a:t>サービス</a:t>
                      </a:r>
                    </a:p>
                  </a:txBody>
                  <a:tcPr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0" dirty="0"/>
                        <a:t>設計</a:t>
                      </a:r>
                      <a:endParaRPr kumimoji="1" lang="en-US" altLang="ja-JP" sz="1000" b="0" dirty="0"/>
                    </a:p>
                    <a:p>
                      <a:pPr algn="ctr"/>
                      <a:r>
                        <a:rPr kumimoji="1" lang="ja-JP" altLang="en-US" sz="1000" b="0" dirty="0"/>
                        <a:t>海外</a:t>
                      </a:r>
                      <a:endParaRPr kumimoji="1" lang="en-US" altLang="ja-JP" sz="1000" b="0" dirty="0"/>
                    </a:p>
                    <a:p>
                      <a:pPr algn="ctr"/>
                      <a:r>
                        <a:rPr kumimoji="1" lang="ja-JP" altLang="en-US" sz="1000" b="0" dirty="0"/>
                        <a:t>サービス</a:t>
                      </a:r>
                    </a:p>
                  </a:txBody>
                  <a:tcPr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0" dirty="0"/>
                        <a:t>海外</a:t>
                      </a:r>
                      <a:endParaRPr kumimoji="1" lang="en-US" altLang="ja-JP" sz="1000" b="0" dirty="0"/>
                    </a:p>
                    <a:p>
                      <a:pPr algn="ctr"/>
                      <a:r>
                        <a:rPr kumimoji="1" lang="ja-JP" altLang="en-US" sz="1000" b="0" dirty="0"/>
                        <a:t>設計</a:t>
                      </a:r>
                      <a:endParaRPr kumimoji="1" lang="en-US" altLang="ja-JP" sz="1000" b="0" dirty="0"/>
                    </a:p>
                    <a:p>
                      <a:pPr algn="ctr"/>
                      <a:r>
                        <a:rPr kumimoji="1" lang="ja-JP" altLang="en-US" sz="1000" b="0" dirty="0"/>
                        <a:t>サービス</a:t>
                      </a:r>
                    </a:p>
                  </a:txBody>
                  <a:tcPr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0" dirty="0"/>
                        <a:t>海外</a:t>
                      </a:r>
                      <a:endParaRPr kumimoji="1" lang="en-US" altLang="ja-JP" sz="1000" b="0" dirty="0"/>
                    </a:p>
                    <a:p>
                      <a:pPr algn="ctr"/>
                      <a:r>
                        <a:rPr kumimoji="1" lang="ja-JP" altLang="en-US" sz="1000" b="0" dirty="0"/>
                        <a:t>設計</a:t>
                      </a:r>
                      <a:endParaRPr kumimoji="1" lang="en-US" altLang="ja-JP" sz="1000" b="0" dirty="0"/>
                    </a:p>
                    <a:p>
                      <a:pPr algn="ctr"/>
                      <a:r>
                        <a:rPr kumimoji="1" lang="ja-JP" altLang="en-US" sz="1000" b="0" dirty="0"/>
                        <a:t>サービス</a:t>
                      </a:r>
                    </a:p>
                  </a:txBody>
                  <a:tcPr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0" dirty="0"/>
                        <a:t>海外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83054111"/>
                  </a:ext>
                </a:extLst>
              </a:tr>
            </a:tbl>
          </a:graphicData>
        </a:graphic>
      </p:graphicFrame>
      <p:grpSp>
        <p:nvGrpSpPr>
          <p:cNvPr id="19" name="グループ化 18">
            <a:extLst>
              <a:ext uri="{FF2B5EF4-FFF2-40B4-BE49-F238E27FC236}">
                <a16:creationId xmlns:a16="http://schemas.microsoft.com/office/drawing/2014/main" id="{5200E89D-7DAA-EF0D-867A-0C01406ECB2A}"/>
              </a:ext>
            </a:extLst>
          </p:cNvPr>
          <p:cNvGrpSpPr/>
          <p:nvPr/>
        </p:nvGrpSpPr>
        <p:grpSpPr>
          <a:xfrm>
            <a:off x="2207390" y="664446"/>
            <a:ext cx="9560886" cy="543001"/>
            <a:chOff x="2448690" y="739555"/>
            <a:chExt cx="9560886" cy="543001"/>
          </a:xfrm>
        </p:grpSpPr>
        <p:pic>
          <p:nvPicPr>
            <p:cNvPr id="8" name="図 7">
              <a:extLst>
                <a:ext uri="{FF2B5EF4-FFF2-40B4-BE49-F238E27FC236}">
                  <a16:creationId xmlns:a16="http://schemas.microsoft.com/office/drawing/2014/main" id="{735F8825-75FC-8705-6297-3AE8C738131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48690" y="839582"/>
              <a:ext cx="1219370" cy="342948"/>
            </a:xfrm>
            <a:prstGeom prst="rect">
              <a:avLst/>
            </a:prstGeom>
          </p:spPr>
        </p:pic>
        <p:pic>
          <p:nvPicPr>
            <p:cNvPr id="10" name="図 9">
              <a:extLst>
                <a:ext uri="{FF2B5EF4-FFF2-40B4-BE49-F238E27FC236}">
                  <a16:creationId xmlns:a16="http://schemas.microsoft.com/office/drawing/2014/main" id="{929F152B-3562-2931-434B-D53A855D581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263901" y="739555"/>
              <a:ext cx="971686" cy="543001"/>
            </a:xfrm>
            <a:prstGeom prst="rect">
              <a:avLst/>
            </a:prstGeom>
          </p:spPr>
        </p:pic>
        <p:pic>
          <p:nvPicPr>
            <p:cNvPr id="12" name="図 11">
              <a:extLst>
                <a:ext uri="{FF2B5EF4-FFF2-40B4-BE49-F238E27FC236}">
                  <a16:creationId xmlns:a16="http://schemas.microsoft.com/office/drawing/2014/main" id="{D69C26A8-EA16-4014-93F6-B131F921A48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601067" y="865781"/>
              <a:ext cx="1472463" cy="275808"/>
            </a:xfrm>
            <a:prstGeom prst="rect">
              <a:avLst/>
            </a:prstGeom>
          </p:spPr>
        </p:pic>
        <p:pic>
          <p:nvPicPr>
            <p:cNvPr id="14" name="図 13">
              <a:extLst>
                <a:ext uri="{FF2B5EF4-FFF2-40B4-BE49-F238E27FC236}">
                  <a16:creationId xmlns:a16="http://schemas.microsoft.com/office/drawing/2014/main" id="{509BA3C3-42A6-9EA5-7FCA-17D24484C66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939111" y="753618"/>
              <a:ext cx="1190791" cy="500133"/>
            </a:xfrm>
            <a:prstGeom prst="rect">
              <a:avLst/>
            </a:prstGeom>
          </p:spPr>
        </p:pic>
        <p:pic>
          <p:nvPicPr>
            <p:cNvPr id="16" name="図 15">
              <a:extLst>
                <a:ext uri="{FF2B5EF4-FFF2-40B4-BE49-F238E27FC236}">
                  <a16:creationId xmlns:a16="http://schemas.microsoft.com/office/drawing/2014/main" id="{A27BDB2B-5189-3631-090F-494B18F760A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0509334" y="788091"/>
              <a:ext cx="1500242" cy="271052"/>
            </a:xfrm>
            <a:prstGeom prst="rect">
              <a:avLst/>
            </a:prstGeom>
          </p:spPr>
        </p:pic>
        <p:pic>
          <p:nvPicPr>
            <p:cNvPr id="18" name="図 17">
              <a:extLst>
                <a:ext uri="{FF2B5EF4-FFF2-40B4-BE49-F238E27FC236}">
                  <a16:creationId xmlns:a16="http://schemas.microsoft.com/office/drawing/2014/main" id="{588B2147-2156-BFF5-6D09-3C0D14005E5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284067" y="782423"/>
              <a:ext cx="1367035" cy="40010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041598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8AF73B8-1F34-766D-889C-2EA144EC3E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選外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A5763AD-D897-C956-100A-126BB67A97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graphicFrame>
        <p:nvGraphicFramePr>
          <p:cNvPr id="4" name="表 4">
            <a:extLst>
              <a:ext uri="{FF2B5EF4-FFF2-40B4-BE49-F238E27FC236}">
                <a16:creationId xmlns:a16="http://schemas.microsoft.com/office/drawing/2014/main" id="{1D01DFBB-343D-049E-4412-74E1666DB55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65341025"/>
              </p:ext>
            </p:extLst>
          </p:nvPr>
        </p:nvGraphicFramePr>
        <p:xfrm>
          <a:off x="108157" y="704539"/>
          <a:ext cx="11969545" cy="6124229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1994924">
                  <a:extLst>
                    <a:ext uri="{9D8B030D-6E8A-4147-A177-3AD203B41FA5}">
                      <a16:colId xmlns:a16="http://schemas.microsoft.com/office/drawing/2014/main" val="3881081311"/>
                    </a:ext>
                  </a:extLst>
                </a:gridCol>
                <a:gridCol w="1994924">
                  <a:extLst>
                    <a:ext uri="{9D8B030D-6E8A-4147-A177-3AD203B41FA5}">
                      <a16:colId xmlns:a16="http://schemas.microsoft.com/office/drawing/2014/main" val="3773477373"/>
                    </a:ext>
                  </a:extLst>
                </a:gridCol>
                <a:gridCol w="2004020">
                  <a:extLst>
                    <a:ext uri="{9D8B030D-6E8A-4147-A177-3AD203B41FA5}">
                      <a16:colId xmlns:a16="http://schemas.microsoft.com/office/drawing/2014/main" val="1757067003"/>
                    </a:ext>
                  </a:extLst>
                </a:gridCol>
                <a:gridCol w="1985829">
                  <a:extLst>
                    <a:ext uri="{9D8B030D-6E8A-4147-A177-3AD203B41FA5}">
                      <a16:colId xmlns:a16="http://schemas.microsoft.com/office/drawing/2014/main" val="3654595604"/>
                    </a:ext>
                  </a:extLst>
                </a:gridCol>
                <a:gridCol w="1994924">
                  <a:extLst>
                    <a:ext uri="{9D8B030D-6E8A-4147-A177-3AD203B41FA5}">
                      <a16:colId xmlns:a16="http://schemas.microsoft.com/office/drawing/2014/main" val="2442359741"/>
                    </a:ext>
                  </a:extLst>
                </a:gridCol>
                <a:gridCol w="1994924">
                  <a:extLst>
                    <a:ext uri="{9D8B030D-6E8A-4147-A177-3AD203B41FA5}">
                      <a16:colId xmlns:a16="http://schemas.microsoft.com/office/drawing/2014/main" val="2439292914"/>
                    </a:ext>
                  </a:extLst>
                </a:gridCol>
              </a:tblGrid>
              <a:tr h="547403">
                <a:tc>
                  <a:txBody>
                    <a:bodyPr/>
                    <a:lstStyle/>
                    <a:p>
                      <a:r>
                        <a:rPr kumimoji="1" lang="ja-JP" altLang="en-US" sz="1600" dirty="0"/>
                        <a:t>社名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600" dirty="0"/>
                        <a:t>リクルートダイレクトスカウト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600" dirty="0"/>
                        <a:t>ビズリーチ</a:t>
                      </a:r>
                      <a:endParaRPr kumimoji="1" lang="en-US" altLang="ja-JP" sz="1600" dirty="0"/>
                    </a:p>
                    <a:p>
                      <a:endParaRPr kumimoji="1" lang="ja-JP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600" b="1" kern="1200" dirty="0">
                          <a:solidFill>
                            <a:schemeClr val="lt1"/>
                          </a:solidFill>
                          <a:effectLst/>
                        </a:rPr>
                        <a:t>クライス＆カンパニー</a:t>
                      </a:r>
                      <a:endParaRPr kumimoji="1" lang="ja-JP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600" dirty="0"/>
                        <a:t>ランスタッド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600" dirty="0"/>
                        <a:t>ローランド・ベルガー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1422068"/>
                  </a:ext>
                </a:extLst>
              </a:tr>
              <a:tr h="1238860">
                <a:tc>
                  <a:txBody>
                    <a:bodyPr/>
                    <a:lstStyle/>
                    <a:p>
                      <a:r>
                        <a:rPr kumimoji="1" lang="ja-JP" altLang="en-US" sz="1600" dirty="0">
                          <a:solidFill>
                            <a:srgbClr val="FF0000"/>
                          </a:solidFill>
                        </a:rPr>
                        <a:t>理由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600" dirty="0">
                          <a:solidFill>
                            <a:srgbClr val="FF0000"/>
                          </a:solidFill>
                        </a:rPr>
                        <a:t>ヘッドハントではない</a:t>
                      </a:r>
                      <a:endParaRPr kumimoji="1" lang="en-US" altLang="ja-JP" sz="1600" dirty="0">
                        <a:solidFill>
                          <a:srgbClr val="FF0000"/>
                        </a:solidFill>
                      </a:endParaRPr>
                    </a:p>
                    <a:p>
                      <a:r>
                        <a:rPr kumimoji="1" lang="ja-JP" altLang="en-US" sz="1600" dirty="0">
                          <a:solidFill>
                            <a:srgbClr val="FF0000"/>
                          </a:solidFill>
                        </a:rPr>
                        <a:t>企業が直接スカウトする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600" dirty="0">
                          <a:solidFill>
                            <a:srgbClr val="FF0000"/>
                          </a:solidFill>
                        </a:rPr>
                        <a:t>ヘッドハントではない</a:t>
                      </a:r>
                      <a:endParaRPr kumimoji="1" lang="en-US" altLang="ja-JP" sz="1600" dirty="0">
                        <a:solidFill>
                          <a:srgbClr val="FF0000"/>
                        </a:solidFill>
                      </a:endParaRPr>
                    </a:p>
                    <a:p>
                      <a:r>
                        <a:rPr kumimoji="1" lang="ja-JP" altLang="en-US" sz="1600" dirty="0">
                          <a:solidFill>
                            <a:srgbClr val="FF0000"/>
                          </a:solidFill>
                        </a:rPr>
                        <a:t>企業が直接スカウトする</a:t>
                      </a:r>
                    </a:p>
                    <a:p>
                      <a:endParaRPr kumimoji="1" lang="en-US" altLang="ja-JP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600" dirty="0">
                          <a:solidFill>
                            <a:srgbClr val="FF0000"/>
                          </a:solidFill>
                        </a:rPr>
                        <a:t>IT</a:t>
                      </a:r>
                      <a:r>
                        <a:rPr kumimoji="1" lang="ja-JP" altLang="en-US" sz="1600" dirty="0">
                          <a:solidFill>
                            <a:srgbClr val="FF0000"/>
                          </a:solidFill>
                        </a:rPr>
                        <a:t>に強く、機械の実績が</a:t>
                      </a:r>
                      <a:r>
                        <a:rPr kumimoji="1" lang="en-US" altLang="ja-JP" sz="1600" dirty="0">
                          <a:solidFill>
                            <a:srgbClr val="FF0000"/>
                          </a:solidFill>
                        </a:rPr>
                        <a:t>1%</a:t>
                      </a:r>
                      <a:r>
                        <a:rPr kumimoji="1" lang="ja-JP" altLang="en-US" sz="1600" dirty="0">
                          <a:solidFill>
                            <a:srgbClr val="FF0000"/>
                          </a:solidFill>
                        </a:rPr>
                        <a:t>しかない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600" dirty="0">
                          <a:solidFill>
                            <a:srgbClr val="FF0000"/>
                          </a:solidFill>
                        </a:rPr>
                        <a:t>ヘッドハントではない</a:t>
                      </a:r>
                      <a:endParaRPr kumimoji="1" lang="en-US" altLang="ja-JP" sz="1600" dirty="0">
                        <a:solidFill>
                          <a:srgbClr val="FF0000"/>
                        </a:solidFill>
                      </a:endParaRPr>
                    </a:p>
                    <a:p>
                      <a:r>
                        <a:rPr kumimoji="1" lang="ja-JP" altLang="en-US" sz="1600" dirty="0">
                          <a:solidFill>
                            <a:srgbClr val="FF0000"/>
                          </a:solidFill>
                        </a:rPr>
                        <a:t>人材紹介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600" dirty="0">
                          <a:solidFill>
                            <a:srgbClr val="FF0000"/>
                          </a:solidFill>
                        </a:rPr>
                        <a:t>コンサルティング</a:t>
                      </a:r>
                      <a:endParaRPr kumimoji="1" lang="en-US" altLang="ja-JP" sz="1600" dirty="0">
                        <a:solidFill>
                          <a:srgbClr val="FF0000"/>
                        </a:solidFill>
                      </a:endParaRPr>
                    </a:p>
                    <a:p>
                      <a:r>
                        <a:rPr kumimoji="1" lang="ja-JP" altLang="en-US" sz="1600" dirty="0">
                          <a:solidFill>
                            <a:srgbClr val="FF0000"/>
                          </a:solidFill>
                        </a:rPr>
                        <a:t>ヘッドハンティングをやっているかが不明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6585800"/>
                  </a:ext>
                </a:extLst>
              </a:tr>
              <a:tr h="2084465">
                <a:tc>
                  <a:txBody>
                    <a:bodyPr/>
                    <a:lstStyle/>
                    <a:p>
                      <a:r>
                        <a:rPr kumimoji="1" lang="ja-JP" altLang="en-US" sz="1600" dirty="0"/>
                        <a:t>フィー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600" dirty="0"/>
                        <a:t>初期費用無料</a:t>
                      </a:r>
                      <a:endParaRPr kumimoji="1" lang="en-US" altLang="ja-JP" sz="1600" dirty="0"/>
                    </a:p>
                    <a:p>
                      <a:r>
                        <a:rPr kumimoji="1" lang="ja-JP" altLang="en-US" sz="1600" dirty="0"/>
                        <a:t>成果報酬　人材紹介の半額程度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600" dirty="0"/>
                        <a:t>6</a:t>
                      </a:r>
                      <a:r>
                        <a:rPr kumimoji="1" lang="ja-JP" altLang="en-US" sz="1600" dirty="0"/>
                        <a:t>ヶ月</a:t>
                      </a:r>
                      <a:r>
                        <a:rPr kumimoji="1" lang="en-US" altLang="ja-JP" sz="1600" dirty="0"/>
                        <a:t>85</a:t>
                      </a:r>
                      <a:r>
                        <a:rPr kumimoji="1" lang="ja-JP" altLang="en-US" sz="1600" dirty="0"/>
                        <a:t>万円・</a:t>
                      </a:r>
                      <a:r>
                        <a:rPr kumimoji="1" lang="en-US" altLang="ja-JP" sz="1600" dirty="0"/>
                        <a:t>140</a:t>
                      </a:r>
                      <a:r>
                        <a:rPr kumimoji="1" lang="ja-JP" altLang="en-US" sz="1600" dirty="0"/>
                        <a:t>万円</a:t>
                      </a:r>
                      <a:endParaRPr kumimoji="1" lang="en-US" altLang="ja-JP" sz="1600" dirty="0"/>
                    </a:p>
                    <a:p>
                      <a:r>
                        <a:rPr kumimoji="1" lang="en-US" altLang="ja-JP" sz="1600" dirty="0"/>
                        <a:t>12</a:t>
                      </a:r>
                      <a:r>
                        <a:rPr kumimoji="1" lang="ja-JP" altLang="en-US" sz="1600" dirty="0"/>
                        <a:t>ヶ月</a:t>
                      </a:r>
                      <a:r>
                        <a:rPr kumimoji="1" lang="en-US" altLang="ja-JP" sz="1600" dirty="0"/>
                        <a:t>153</a:t>
                      </a:r>
                      <a:r>
                        <a:rPr kumimoji="1" lang="ja-JP" altLang="en-US" sz="1600" dirty="0"/>
                        <a:t>万円・</a:t>
                      </a:r>
                      <a:r>
                        <a:rPr kumimoji="1" lang="en-US" altLang="ja-JP" sz="1600" dirty="0"/>
                        <a:t>252</a:t>
                      </a:r>
                      <a:r>
                        <a:rPr kumimoji="1" lang="ja-JP" altLang="en-US" sz="1600" dirty="0"/>
                        <a:t>万円</a:t>
                      </a:r>
                      <a:endParaRPr kumimoji="1" lang="en-US" altLang="ja-JP" sz="1600" dirty="0"/>
                    </a:p>
                    <a:p>
                      <a:r>
                        <a:rPr kumimoji="1" lang="ja-JP" altLang="en-US" sz="1600" dirty="0"/>
                        <a:t>＋成果報酬</a:t>
                      </a:r>
                      <a:r>
                        <a:rPr kumimoji="1" lang="en-US" altLang="ja-JP" sz="1600" dirty="0"/>
                        <a:t>15</a:t>
                      </a:r>
                      <a:r>
                        <a:rPr kumimoji="1" lang="ja-JP" altLang="en-US" sz="1600" dirty="0"/>
                        <a:t>％</a:t>
                      </a:r>
                      <a:endParaRPr kumimoji="1" lang="en-US" altLang="ja-JP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600" b="0" kern="1200" dirty="0">
                          <a:solidFill>
                            <a:schemeClr val="dk1"/>
                          </a:solidFill>
                          <a:effectLst/>
                        </a:rPr>
                        <a:t>サーチ＆スカウト　</a:t>
                      </a:r>
                      <a:r>
                        <a:rPr kumimoji="1" lang="zh-CN" altLang="en-US" sz="1600" b="0" kern="1200" dirty="0">
                          <a:solidFill>
                            <a:schemeClr val="dk1"/>
                          </a:solidFill>
                          <a:effectLst/>
                        </a:rPr>
                        <a:t>着手金　</a:t>
                      </a:r>
                      <a:r>
                        <a:rPr kumimoji="1" lang="en-US" altLang="zh-CN" sz="1600" b="0" kern="1200" dirty="0">
                          <a:solidFill>
                            <a:schemeClr val="dk1"/>
                          </a:solidFill>
                          <a:effectLst/>
                        </a:rPr>
                        <a:t>100</a:t>
                      </a:r>
                      <a:r>
                        <a:rPr kumimoji="1" lang="zh-CN" altLang="en-US" sz="1600" b="0" kern="1200" dirty="0">
                          <a:solidFill>
                            <a:schemeClr val="dk1"/>
                          </a:solidFill>
                          <a:effectLst/>
                        </a:rPr>
                        <a:t>万円</a:t>
                      </a:r>
                      <a:endParaRPr kumimoji="1" lang="en-US" altLang="zh-CN" sz="1600" b="0" kern="1200" dirty="0">
                        <a:solidFill>
                          <a:schemeClr val="dk1"/>
                        </a:solidFill>
                        <a:effectLst/>
                      </a:endParaRPr>
                    </a:p>
                    <a:p>
                      <a:r>
                        <a:rPr kumimoji="1" lang="ja-JP" altLang="en-US" sz="1600" b="0" kern="1200" dirty="0">
                          <a:solidFill>
                            <a:schemeClr val="dk1"/>
                          </a:solidFill>
                          <a:effectLst/>
                        </a:rPr>
                        <a:t>成果報酬　　年収</a:t>
                      </a:r>
                      <a:r>
                        <a:rPr kumimoji="1" lang="en-US" altLang="ja-JP" sz="1600" b="0" kern="1200" dirty="0">
                          <a:solidFill>
                            <a:schemeClr val="dk1"/>
                          </a:solidFill>
                          <a:effectLst/>
                        </a:rPr>
                        <a:t>×40</a:t>
                      </a:r>
                      <a:r>
                        <a:rPr kumimoji="1" lang="ja-JP" altLang="en-US" sz="1600" b="0" kern="1200" dirty="0">
                          <a:solidFill>
                            <a:schemeClr val="dk1"/>
                          </a:solidFill>
                          <a:effectLst/>
                        </a:rPr>
                        <a:t>％</a:t>
                      </a:r>
                      <a:r>
                        <a:rPr kumimoji="1" lang="en-US" altLang="ja-JP" sz="1600" b="0" kern="1200" dirty="0">
                          <a:solidFill>
                            <a:schemeClr val="dk1"/>
                          </a:solidFill>
                          <a:effectLst/>
                        </a:rPr>
                        <a:t>-</a:t>
                      </a:r>
                      <a:r>
                        <a:rPr kumimoji="1" lang="ja-JP" altLang="en-US" sz="1600" b="0" kern="1200" dirty="0">
                          <a:solidFill>
                            <a:schemeClr val="dk1"/>
                          </a:solidFill>
                          <a:effectLst/>
                        </a:rPr>
                        <a:t>着手金</a:t>
                      </a:r>
                      <a:endParaRPr kumimoji="1" lang="en-US" altLang="ja-JP" sz="1600" b="0" kern="1200" dirty="0">
                        <a:solidFill>
                          <a:schemeClr val="dk1"/>
                        </a:solidFill>
                        <a:effectLst/>
                      </a:endParaRPr>
                    </a:p>
                    <a:p>
                      <a:r>
                        <a:rPr kumimoji="1" lang="ja-JP" altLang="en-US" sz="1600" b="0" kern="1200" dirty="0">
                          <a:solidFill>
                            <a:schemeClr val="dk1"/>
                          </a:solidFill>
                          <a:effectLst/>
                        </a:rPr>
                        <a:t>最低成功報酬額は</a:t>
                      </a:r>
                      <a:r>
                        <a:rPr kumimoji="1" lang="en-US" altLang="ja-JP" sz="1600" b="0" kern="1200" dirty="0">
                          <a:solidFill>
                            <a:schemeClr val="dk1"/>
                          </a:solidFill>
                          <a:effectLst/>
                        </a:rPr>
                        <a:t>450</a:t>
                      </a:r>
                      <a:r>
                        <a:rPr kumimoji="1" lang="ja-JP" altLang="en-US" sz="1600" b="0" kern="1200" dirty="0">
                          <a:solidFill>
                            <a:schemeClr val="dk1"/>
                          </a:solidFill>
                          <a:effectLst/>
                        </a:rPr>
                        <a:t>万円　他、首都圏以外の面談費用実費</a:t>
                      </a:r>
                      <a:endParaRPr kumimoji="1" lang="ja-JP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600" dirty="0"/>
                        <a:t>成果報酬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600" dirty="0"/>
                        <a:t>ー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6254436"/>
                  </a:ext>
                </a:extLst>
              </a:tr>
              <a:tr h="832423">
                <a:tc>
                  <a:txBody>
                    <a:bodyPr/>
                    <a:lstStyle/>
                    <a:p>
                      <a:r>
                        <a:rPr kumimoji="1" lang="ja-JP" altLang="en-US" sz="1600" dirty="0"/>
                        <a:t>サービス内容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600" dirty="0">
                          <a:solidFill>
                            <a:srgbClr val="0070C0"/>
                          </a:solidFill>
                        </a:rPr>
                        <a:t>ダイレクトリクルーティング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600" dirty="0">
                          <a:solidFill>
                            <a:srgbClr val="0070C0"/>
                          </a:solidFill>
                        </a:rPr>
                        <a:t>ダイレクトリクルーティング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600" dirty="0"/>
                        <a:t>ヘッドハンティング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600" dirty="0">
                          <a:solidFill>
                            <a:srgbClr val="0070C0"/>
                          </a:solidFill>
                        </a:rPr>
                        <a:t>人材紹介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600" dirty="0">
                          <a:solidFill>
                            <a:srgbClr val="0070C0"/>
                          </a:solidFill>
                        </a:rPr>
                        <a:t>コンサル？ヘッドハンティングをやっているか不明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4627961"/>
                  </a:ext>
                </a:extLst>
              </a:tr>
              <a:tr h="494621">
                <a:tc>
                  <a:txBody>
                    <a:bodyPr/>
                    <a:lstStyle/>
                    <a:p>
                      <a:r>
                        <a:rPr kumimoji="1" lang="ja-JP" altLang="en-US" sz="1600" dirty="0"/>
                        <a:t>ポイント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600" dirty="0"/>
                        <a:t>IT4</a:t>
                      </a:r>
                      <a:r>
                        <a:rPr kumimoji="1" lang="ja-JP" altLang="en-US" sz="1600" dirty="0"/>
                        <a:t>割、</a:t>
                      </a:r>
                      <a:r>
                        <a:rPr kumimoji="1" lang="ja-JP" altLang="en-US" sz="1600" dirty="0">
                          <a:solidFill>
                            <a:srgbClr val="0070C0"/>
                          </a:solidFill>
                        </a:rPr>
                        <a:t>機械</a:t>
                      </a:r>
                      <a:r>
                        <a:rPr kumimoji="1" lang="en-US" altLang="ja-JP" sz="1600" dirty="0">
                          <a:solidFill>
                            <a:srgbClr val="0070C0"/>
                          </a:solidFill>
                        </a:rPr>
                        <a:t>1</a:t>
                      </a:r>
                      <a:r>
                        <a:rPr kumimoji="1" lang="ja-JP" altLang="en-US" sz="1600" dirty="0">
                          <a:solidFill>
                            <a:srgbClr val="0070C0"/>
                          </a:solidFill>
                        </a:rPr>
                        <a:t>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901423"/>
                  </a:ext>
                </a:extLst>
              </a:tr>
              <a:tr h="777889">
                <a:tc>
                  <a:txBody>
                    <a:bodyPr/>
                    <a:lstStyle/>
                    <a:p>
                      <a:r>
                        <a:rPr kumimoji="1" lang="ja-JP" altLang="en-US" sz="1600" dirty="0"/>
                        <a:t>採用可能職種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600" dirty="0"/>
                        <a:t>設計</a:t>
                      </a:r>
                      <a:endParaRPr kumimoji="1" lang="en-US" altLang="ja-JP" sz="1600" dirty="0"/>
                    </a:p>
                    <a:p>
                      <a:r>
                        <a:rPr kumimoji="1" lang="ja-JP" altLang="en-US" sz="1600" dirty="0"/>
                        <a:t>海外</a:t>
                      </a:r>
                      <a:endParaRPr kumimoji="1" lang="en-US" altLang="ja-JP" sz="1600" dirty="0"/>
                    </a:p>
                    <a:p>
                      <a:r>
                        <a:rPr kumimoji="1" lang="ja-JP" altLang="en-US" sz="1600" dirty="0"/>
                        <a:t>サービス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600" dirty="0"/>
                        <a:t>設計</a:t>
                      </a:r>
                      <a:endParaRPr kumimoji="1" lang="en-US" altLang="ja-JP" sz="1600" dirty="0"/>
                    </a:p>
                    <a:p>
                      <a:r>
                        <a:rPr kumimoji="1" lang="ja-JP" altLang="en-US" sz="1600" dirty="0"/>
                        <a:t>海外</a:t>
                      </a:r>
                      <a:endParaRPr kumimoji="1" lang="en-US" altLang="ja-JP" sz="1600" dirty="0"/>
                    </a:p>
                    <a:p>
                      <a:r>
                        <a:rPr kumimoji="1" lang="ja-JP" altLang="en-US" sz="1600" dirty="0"/>
                        <a:t>サービス</a:t>
                      </a:r>
                      <a:endParaRPr kumimoji="1" lang="en-US" altLang="ja-JP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600" dirty="0"/>
                        <a:t>×</a:t>
                      </a:r>
                      <a:endParaRPr kumimoji="1" lang="ja-JP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600" dirty="0"/>
                        <a:t>設計</a:t>
                      </a:r>
                      <a:endParaRPr kumimoji="1" lang="en-US" altLang="ja-JP" sz="1600" dirty="0"/>
                    </a:p>
                    <a:p>
                      <a:r>
                        <a:rPr kumimoji="1" lang="ja-JP" altLang="en-US" sz="1600" dirty="0"/>
                        <a:t>海外</a:t>
                      </a:r>
                      <a:endParaRPr kumimoji="1" lang="en-US" altLang="ja-JP" sz="1600" dirty="0"/>
                    </a:p>
                    <a:p>
                      <a:r>
                        <a:rPr kumimoji="1" lang="ja-JP" altLang="en-US" sz="1600" dirty="0"/>
                        <a:t>サービス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93955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909344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アムコン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A295"/>
      </a:accent1>
      <a:accent2>
        <a:srgbClr val="005550"/>
      </a:accent2>
      <a:accent3>
        <a:srgbClr val="A5A5A5"/>
      </a:accent3>
      <a:accent4>
        <a:srgbClr val="FFC000"/>
      </a:accent4>
      <a:accent5>
        <a:srgbClr val="DB0720"/>
      </a:accent5>
      <a:accent6>
        <a:srgbClr val="0088A3"/>
      </a:accent6>
      <a:hlink>
        <a:srgbClr val="0563C1"/>
      </a:hlink>
      <a:folHlink>
        <a:srgbClr val="954F72"/>
      </a:folHlink>
    </a:clrScheme>
    <a:fontScheme name="游ゴシック Medium">
      <a:majorFont>
        <a:latin typeface="游ゴシック Medium"/>
        <a:ea typeface="游ゴシック Medium"/>
        <a:cs typeface=""/>
      </a:majorFont>
      <a:minorFont>
        <a:latin typeface="游ゴシック Medium"/>
        <a:ea typeface="游ゴシック Medium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スライドマスター_游ゴシック Medium.potx" id="{008DFCD5-2758-4F87-9D8F-E35B9279743F}" vid="{4BAF0F05-C02A-4EE0-B6E4-73373C1DD1E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2547</TotalTime>
  <Words>458</Words>
  <Application>Microsoft Office PowerPoint</Application>
  <PresentationFormat>ワイド画面</PresentationFormat>
  <Paragraphs>139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6" baseType="lpstr">
      <vt:lpstr>游ゴシック</vt:lpstr>
      <vt:lpstr>游ゴシック Medium</vt:lpstr>
      <vt:lpstr>Arial</vt:lpstr>
      <vt:lpstr>Office テーマ</vt:lpstr>
      <vt:lpstr>ヘッドハンティング会社比較　</vt:lpstr>
      <vt:lpstr>選外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Goto, Hikaru</dc:creator>
  <cp:lastModifiedBy>Goto, Hikaru</cp:lastModifiedBy>
  <cp:revision>29</cp:revision>
  <cp:lastPrinted>2023-08-31T04:52:21Z</cp:lastPrinted>
  <dcterms:created xsi:type="dcterms:W3CDTF">2022-02-02T00:54:18Z</dcterms:created>
  <dcterms:modified xsi:type="dcterms:W3CDTF">2024-05-10T06:19:31Z</dcterms:modified>
</cp:coreProperties>
</file>