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2" r:id="rId6"/>
    <p:sldId id="264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基本概要" id="{3EB49A6B-7049-4EB0-9F99-AAB5C7ADAA49}">
          <p14:sldIdLst>
            <p14:sldId id="256"/>
            <p14:sldId id="258"/>
          </p14:sldIdLst>
        </p14:section>
        <p14:section name="ゲーム概要" id="{B131731D-03E0-4AB8-A98D-25E7CF14BED2}">
          <p14:sldIdLst>
            <p14:sldId id="259"/>
            <p14:sldId id="260"/>
            <p14:sldId id="262"/>
            <p14:sldId id="264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539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01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293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97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77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20241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335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2433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24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133859"/>
            <a:ext cx="10178322" cy="575268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30C5382-607D-4B7B-8BD3-0D0D5DAB1CB5}"/>
              </a:ext>
            </a:extLst>
          </p:cNvPr>
          <p:cNvCxnSpPr/>
          <p:nvPr userDrawn="1"/>
        </p:nvCxnSpPr>
        <p:spPr>
          <a:xfrm>
            <a:off x="1251678" y="709127"/>
            <a:ext cx="1017832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30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72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2189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B40723-9995-478F-BB19-D2F0AE64155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0B42A98-CFAF-48BF-85FA-5A2048FC4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783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8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88E9F0-53F1-4A39-88E4-3B5D44B1A9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4800" dirty="0"/>
              <a:t>ブラウザゲーム</a:t>
            </a:r>
            <a:br>
              <a:rPr kumimoji="1" lang="en-US" altLang="ja-JP" sz="4800" dirty="0"/>
            </a:br>
            <a:r>
              <a:rPr kumimoji="1" lang="ja-JP" altLang="en-US" sz="4800" b="1" dirty="0"/>
              <a:t>宇宙ステーションと</a:t>
            </a:r>
            <a:br>
              <a:rPr kumimoji="1" lang="en-US" altLang="ja-JP" sz="4800" b="1" dirty="0"/>
            </a:br>
            <a:r>
              <a:rPr kumimoji="1" lang="ja-JP" altLang="en-US" sz="4800" b="1" dirty="0"/>
              <a:t>ドッキング</a:t>
            </a:r>
          </a:p>
        </p:txBody>
      </p:sp>
    </p:spTree>
    <p:extLst>
      <p:ext uri="{BB962C8B-B14F-4D97-AF65-F5344CB8AC3E}">
        <p14:creationId xmlns:p14="http://schemas.microsoft.com/office/powerpoint/2010/main" val="297031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D46D4A-1B38-471B-9BD6-9CB63B8B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依頼の概要：ゲームサンプルの開発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173DA6-4B22-4341-858A-67C338751D9F}"/>
              </a:ext>
            </a:extLst>
          </p:cNvPr>
          <p:cNvSpPr/>
          <p:nvPr/>
        </p:nvSpPr>
        <p:spPr>
          <a:xfrm>
            <a:off x="1251679" y="877078"/>
            <a:ext cx="6436746" cy="565435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・ブラウザゲームの開発（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vue.js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、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nuxt.js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ベース）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・ゲームの概要は次ページ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・即アプリ公開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する目的ではなく、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  <a:t>nuxt.js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学習中にふと思いついたゲームアイディアを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実装する方法が分からなかったため、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お手本を作成いただきたい</a:t>
            </a:r>
            <a:endParaRPr kumimoji="1"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・ゲーム開発だけ考えれば</a:t>
            </a:r>
            <a:r>
              <a:rPr kumimoji="1"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unity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などの選択肢もあるが、</a:t>
            </a:r>
            <a:b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</a:b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kumimoji="1"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JavaScript</a:t>
            </a: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と</a:t>
            </a:r>
            <a:r>
              <a:rPr kumimoji="1"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vue.js</a:t>
            </a: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の違いを参考にしたい目的もあり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今回は</a:t>
            </a:r>
            <a:r>
              <a:rPr kumimoji="1"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vue.js</a:t>
            </a: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でシンプルに開発していただきたい</a:t>
            </a:r>
            <a:endParaRPr kumimoji="1"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お手本を写経しつつ、後々</a:t>
            </a:r>
            <a: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  <a:t>nuxt.js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に組み込む予定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  <a:t>vue.js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で動作しても、</a:t>
            </a:r>
            <a:r>
              <a:rPr kumimoji="1" lang="en-US" altLang="ja-JP" dirty="0">
                <a:latin typeface="Gill Sans"/>
                <a:ea typeface="Gill Sans"/>
                <a:cs typeface="Gill Sans"/>
                <a:sym typeface="Gill Sans"/>
              </a:rPr>
              <a:t>nuxt.js</a:t>
            </a: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に組み込むと音が再生しない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といった差異についてアドバイスいただけると尚有難い</a:t>
            </a:r>
            <a:endParaRPr kumimoji="1"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・サンプル目的なので、デザイン等細かいことは気にせず、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要点だけしっかり抑えていただければ、</a:t>
            </a:r>
            <a:br>
              <a:rPr kumimoji="1"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kumimoji="1"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ある程度自由裁量で開発いただいて構わない</a:t>
            </a:r>
            <a:endParaRPr kumimoji="1"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・あくまでサンプルなので、画像や音など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　素材についても指定は無い</a:t>
            </a:r>
            <a:endParaRPr kumimoji="1"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1" lang="ja-JP" altLang="en-US" dirty="0">
                <a:latin typeface="Gill Sans"/>
                <a:ea typeface="Gill Sans"/>
                <a:cs typeface="Gill Sans"/>
                <a:sym typeface="Gill Sans"/>
              </a:rPr>
              <a:t>　フリー素材でも自作でも構わない</a:t>
            </a:r>
            <a:endParaRPr kumimoji="1"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FD55E9D-A187-4C67-9ED4-1E5C6B5A9EC1}"/>
              </a:ext>
            </a:extLst>
          </p:cNvPr>
          <p:cNvSpPr/>
          <p:nvPr/>
        </p:nvSpPr>
        <p:spPr>
          <a:xfrm>
            <a:off x="7787894" y="877078"/>
            <a:ext cx="3642106" cy="349897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8061AD6D-FD6F-43A0-A018-E65CCA373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918769">
            <a:off x="8552505" y="1622632"/>
            <a:ext cx="584542" cy="584542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A577C5A-19DD-431B-8EF8-90AE71785744}"/>
              </a:ext>
            </a:extLst>
          </p:cNvPr>
          <p:cNvGrpSpPr/>
          <p:nvPr/>
        </p:nvGrpSpPr>
        <p:grpSpPr>
          <a:xfrm rot="6385207">
            <a:off x="10623610" y="1733287"/>
            <a:ext cx="633422" cy="562909"/>
            <a:chOff x="1967183" y="3114787"/>
            <a:chExt cx="1166326" cy="1036490"/>
          </a:xfrm>
        </p:grpSpPr>
        <p:sp>
          <p:nvSpPr>
            <p:cNvPr id="9" name="円柱 8">
              <a:extLst>
                <a:ext uri="{FF2B5EF4-FFF2-40B4-BE49-F238E27FC236}">
                  <a16:creationId xmlns:a16="http://schemas.microsoft.com/office/drawing/2014/main" id="{18B028EA-0847-432E-8CF6-11D8A502BEFD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: 塗りつぶしなし 9">
              <a:extLst>
                <a:ext uri="{FF2B5EF4-FFF2-40B4-BE49-F238E27FC236}">
                  <a16:creationId xmlns:a16="http://schemas.microsoft.com/office/drawing/2014/main" id="{5B4B9CC0-5F9E-4E1B-B41B-9B84B824CF04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円: 塗りつぶしなし 10">
              <a:extLst>
                <a:ext uri="{FF2B5EF4-FFF2-40B4-BE49-F238E27FC236}">
                  <a16:creationId xmlns:a16="http://schemas.microsoft.com/office/drawing/2014/main" id="{0AF53DA0-D867-4DD3-A2EC-831CDB0D63D5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円柱 11">
              <a:extLst>
                <a:ext uri="{FF2B5EF4-FFF2-40B4-BE49-F238E27FC236}">
                  <a16:creationId xmlns:a16="http://schemas.microsoft.com/office/drawing/2014/main" id="{3CC3EDDD-95F9-46CF-B0E5-CD699CDFA3EA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DDC965A6-A262-4681-9C3E-1690C8003C28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920F4028-164E-438A-B592-C57335C30CA9}"/>
              </a:ext>
            </a:extLst>
          </p:cNvPr>
          <p:cNvSpPr/>
          <p:nvPr/>
        </p:nvSpPr>
        <p:spPr>
          <a:xfrm rot="10800000">
            <a:off x="7744115" y="2649154"/>
            <a:ext cx="3762009" cy="1801270"/>
          </a:xfrm>
          <a:custGeom>
            <a:avLst/>
            <a:gdLst>
              <a:gd name="connsiteX0" fmla="*/ 0 w 3762009"/>
              <a:gd name="connsiteY0" fmla="*/ 0 h 1801270"/>
              <a:gd name="connsiteX1" fmla="*/ 3762009 w 3762009"/>
              <a:gd name="connsiteY1" fmla="*/ 0 h 1801270"/>
              <a:gd name="connsiteX2" fmla="*/ 3756516 w 3762009"/>
              <a:gd name="connsiteY2" fmla="*/ 108780 h 1801270"/>
              <a:gd name="connsiteX3" fmla="*/ 1881004 w 3762009"/>
              <a:gd name="connsiteY3" fmla="*/ 1801270 h 1801270"/>
              <a:gd name="connsiteX4" fmla="*/ 5492 w 3762009"/>
              <a:gd name="connsiteY4" fmla="*/ 108780 h 180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009" h="1801270">
                <a:moveTo>
                  <a:pt x="0" y="0"/>
                </a:moveTo>
                <a:lnTo>
                  <a:pt x="3762009" y="0"/>
                </a:lnTo>
                <a:lnTo>
                  <a:pt x="3756516" y="108780"/>
                </a:lnTo>
                <a:cubicBezTo>
                  <a:pt x="3659973" y="1059427"/>
                  <a:pt x="2857122" y="1801270"/>
                  <a:pt x="1881004" y="1801270"/>
                </a:cubicBezTo>
                <a:cubicBezTo>
                  <a:pt x="904887" y="1801270"/>
                  <a:pt x="102036" y="1059427"/>
                  <a:pt x="5492" y="108780"/>
                </a:cubicBezTo>
                <a:close/>
              </a:path>
            </a:pathLst>
          </a:custGeom>
          <a:gradFill flip="none" rotWithShape="1">
            <a:gsLst>
              <a:gs pos="29000">
                <a:srgbClr val="00B0F0">
                  <a:lumMod val="55000"/>
                  <a:lumOff val="45000"/>
                  <a:alpha val="39000"/>
                </a:srgbClr>
              </a:gs>
              <a:gs pos="100000">
                <a:srgbClr val="00B0F0">
                  <a:alpha val="0"/>
                  <a:lumMod val="79000"/>
                  <a:lumOff val="21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5" name="図 4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FEFF7421-346D-4B53-932E-18495A6B46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0457"/>
          <a:stretch/>
        </p:blipFill>
        <p:spPr>
          <a:xfrm>
            <a:off x="7555010" y="2785060"/>
            <a:ext cx="4105510" cy="159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2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D46D4A-1B38-471B-9BD6-9CB63B8B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ゲーム概要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173DA6-4B22-4341-858A-67C338751D9F}"/>
              </a:ext>
            </a:extLst>
          </p:cNvPr>
          <p:cNvSpPr/>
          <p:nvPr/>
        </p:nvSpPr>
        <p:spPr>
          <a:xfrm>
            <a:off x="1251680" y="877078"/>
            <a:ext cx="6436746" cy="584706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■目的</a:t>
            </a:r>
            <a:b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・地球からロケットを飛ばし、</a:t>
            </a:r>
            <a:b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周回軌道している宇宙ステーションを追いかけて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ドッキングさせることが目的のゲーム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■状況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・地球を中心に重力が発生しており、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ロケットも宇宙ステーションも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常に地球側に引き寄せられる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地表近くほど重力は強く、距離に応じて減衰していく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・ロケットや宇宙ステーションは、高度・進行方向・速度が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地球の重力と上手く釣り合った場合のみ、周回軌道に乗る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　⇒速度が遅すぎると地球に落ちてしまう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　⇒速度が速すぎると地球から離れてしまう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■ポイント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・宇宙ステーションの進行方向と速度と一致すれば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ロケットも同じ周回軌道に乗ることができるが、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そのままでは宇宙ステーションに追いつけない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追いつくために速度を上げると、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今度は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周回軌道から離れてしまう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そのジレンマがゲームの難所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FD55E9D-A187-4C67-9ED4-1E5C6B5A9EC1}"/>
              </a:ext>
            </a:extLst>
          </p:cNvPr>
          <p:cNvSpPr/>
          <p:nvPr/>
        </p:nvSpPr>
        <p:spPr>
          <a:xfrm>
            <a:off x="8024327" y="877078"/>
            <a:ext cx="3405673" cy="33930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/>
              <a:t>イメージ</a:t>
            </a:r>
          </a:p>
        </p:txBody>
      </p:sp>
      <p:pic>
        <p:nvPicPr>
          <p:cNvPr id="5" name="図 4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FEFF7421-346D-4B53-932E-18495A6B4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8953" y="2251872"/>
            <a:ext cx="819447" cy="803058"/>
          </a:xfrm>
          <a:prstGeom prst="rect">
            <a:avLst/>
          </a:prstGeom>
        </p:spPr>
      </p:pic>
      <p:pic>
        <p:nvPicPr>
          <p:cNvPr id="6" name="図 5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8061AD6D-FD6F-43A0-A018-E65CCA373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7184" y="1726856"/>
            <a:ext cx="584542" cy="584542"/>
          </a:xfrm>
          <a:prstGeom prst="rect">
            <a:avLst/>
          </a:prstGeom>
        </p:spPr>
      </p:pic>
      <p:sp>
        <p:nvSpPr>
          <p:cNvPr id="7" name="楕円 6">
            <a:extLst>
              <a:ext uri="{FF2B5EF4-FFF2-40B4-BE49-F238E27FC236}">
                <a16:creationId xmlns:a16="http://schemas.microsoft.com/office/drawing/2014/main" id="{061596A6-D77E-4A54-A2FB-76A88478D59A}"/>
              </a:ext>
            </a:extLst>
          </p:cNvPr>
          <p:cNvSpPr/>
          <p:nvPr/>
        </p:nvSpPr>
        <p:spPr>
          <a:xfrm>
            <a:off x="8235481" y="1141158"/>
            <a:ext cx="3024486" cy="3024486"/>
          </a:xfrm>
          <a:prstGeom prst="ellipse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A577C5A-19DD-431B-8EF8-90AE71785744}"/>
              </a:ext>
            </a:extLst>
          </p:cNvPr>
          <p:cNvGrpSpPr/>
          <p:nvPr/>
        </p:nvGrpSpPr>
        <p:grpSpPr>
          <a:xfrm rot="8356786">
            <a:off x="10556870" y="1406159"/>
            <a:ext cx="633422" cy="562909"/>
            <a:chOff x="1967183" y="3114787"/>
            <a:chExt cx="1166326" cy="1036490"/>
          </a:xfrm>
        </p:grpSpPr>
        <p:sp>
          <p:nvSpPr>
            <p:cNvPr id="9" name="円柱 8">
              <a:extLst>
                <a:ext uri="{FF2B5EF4-FFF2-40B4-BE49-F238E27FC236}">
                  <a16:creationId xmlns:a16="http://schemas.microsoft.com/office/drawing/2014/main" id="{18B028EA-0847-432E-8CF6-11D8A502BEFD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: 塗りつぶしなし 9">
              <a:extLst>
                <a:ext uri="{FF2B5EF4-FFF2-40B4-BE49-F238E27FC236}">
                  <a16:creationId xmlns:a16="http://schemas.microsoft.com/office/drawing/2014/main" id="{5B4B9CC0-5F9E-4E1B-B41B-9B84B824CF04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円: 塗りつぶしなし 10">
              <a:extLst>
                <a:ext uri="{FF2B5EF4-FFF2-40B4-BE49-F238E27FC236}">
                  <a16:creationId xmlns:a16="http://schemas.microsoft.com/office/drawing/2014/main" id="{0AF53DA0-D867-4DD3-A2EC-831CDB0D63D5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円柱 11">
              <a:extLst>
                <a:ext uri="{FF2B5EF4-FFF2-40B4-BE49-F238E27FC236}">
                  <a16:creationId xmlns:a16="http://schemas.microsoft.com/office/drawing/2014/main" id="{3CC3EDDD-95F9-46CF-B0E5-CD699CDFA3EA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DDC965A6-A262-4681-9C3E-1690C8003C28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E22FA65D-D3A3-440D-93AB-58A605994A0D}"/>
              </a:ext>
            </a:extLst>
          </p:cNvPr>
          <p:cNvSpPr/>
          <p:nvPr/>
        </p:nvSpPr>
        <p:spPr>
          <a:xfrm rot="1906327">
            <a:off x="9909921" y="1239909"/>
            <a:ext cx="641913" cy="732847"/>
          </a:xfrm>
          <a:custGeom>
            <a:avLst/>
            <a:gdLst>
              <a:gd name="connsiteX0" fmla="*/ 0 w 895739"/>
              <a:gd name="connsiteY0" fmla="*/ 425429 h 425429"/>
              <a:gd name="connsiteX1" fmla="*/ 149290 w 895739"/>
              <a:gd name="connsiteY1" fmla="*/ 5552 h 425429"/>
              <a:gd name="connsiteX2" fmla="*/ 895739 w 895739"/>
              <a:gd name="connsiteY2" fmla="*/ 173503 h 425429"/>
              <a:gd name="connsiteX3" fmla="*/ 895739 w 895739"/>
              <a:gd name="connsiteY3" fmla="*/ 173503 h 425429"/>
              <a:gd name="connsiteX0" fmla="*/ 0 w 895739"/>
              <a:gd name="connsiteY0" fmla="*/ 272497 h 272497"/>
              <a:gd name="connsiteX1" fmla="*/ 449288 w 895739"/>
              <a:gd name="connsiteY1" fmla="*/ 18024 h 272497"/>
              <a:gd name="connsiteX2" fmla="*/ 895739 w 895739"/>
              <a:gd name="connsiteY2" fmla="*/ 20571 h 272497"/>
              <a:gd name="connsiteX3" fmla="*/ 895739 w 895739"/>
              <a:gd name="connsiteY3" fmla="*/ 20571 h 272497"/>
              <a:gd name="connsiteX0" fmla="*/ 0 w 647480"/>
              <a:gd name="connsiteY0" fmla="*/ 531713 h 531713"/>
              <a:gd name="connsiteX1" fmla="*/ 201029 w 647480"/>
              <a:gd name="connsiteY1" fmla="*/ 35890 h 531713"/>
              <a:gd name="connsiteX2" fmla="*/ 647480 w 647480"/>
              <a:gd name="connsiteY2" fmla="*/ 38437 h 531713"/>
              <a:gd name="connsiteX3" fmla="*/ 647480 w 647480"/>
              <a:gd name="connsiteY3" fmla="*/ 38437 h 531713"/>
              <a:gd name="connsiteX0" fmla="*/ 0 w 573786"/>
              <a:gd name="connsiteY0" fmla="*/ 659510 h 659510"/>
              <a:gd name="connsiteX1" fmla="*/ 127335 w 573786"/>
              <a:gd name="connsiteY1" fmla="*/ 44701 h 659510"/>
              <a:gd name="connsiteX2" fmla="*/ 573786 w 573786"/>
              <a:gd name="connsiteY2" fmla="*/ 47248 h 659510"/>
              <a:gd name="connsiteX3" fmla="*/ 573786 w 573786"/>
              <a:gd name="connsiteY3" fmla="*/ 47248 h 659510"/>
              <a:gd name="connsiteX0" fmla="*/ 0 w 573786"/>
              <a:gd name="connsiteY0" fmla="*/ 612262 h 612262"/>
              <a:gd name="connsiteX1" fmla="*/ 104714 w 573786"/>
              <a:gd name="connsiteY1" fmla="*/ 209017 h 612262"/>
              <a:gd name="connsiteX2" fmla="*/ 573786 w 573786"/>
              <a:gd name="connsiteY2" fmla="*/ 0 h 612262"/>
              <a:gd name="connsiteX3" fmla="*/ 573786 w 573786"/>
              <a:gd name="connsiteY3" fmla="*/ 0 h 612262"/>
              <a:gd name="connsiteX0" fmla="*/ 0 w 573786"/>
              <a:gd name="connsiteY0" fmla="*/ 612262 h 612262"/>
              <a:gd name="connsiteX1" fmla="*/ 215768 w 573786"/>
              <a:gd name="connsiteY1" fmla="*/ 140236 h 612262"/>
              <a:gd name="connsiteX2" fmla="*/ 573786 w 573786"/>
              <a:gd name="connsiteY2" fmla="*/ 0 h 612262"/>
              <a:gd name="connsiteX3" fmla="*/ 573786 w 573786"/>
              <a:gd name="connsiteY3" fmla="*/ 0 h 612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786" h="612262">
                <a:moveTo>
                  <a:pt x="0" y="612262"/>
                </a:moveTo>
                <a:cubicBezTo>
                  <a:pt x="0" y="423317"/>
                  <a:pt x="120137" y="242280"/>
                  <a:pt x="215768" y="140236"/>
                </a:cubicBezTo>
                <a:cubicBezTo>
                  <a:pt x="311399" y="38192"/>
                  <a:pt x="573786" y="0"/>
                  <a:pt x="573786" y="0"/>
                </a:cubicBezTo>
                <a:lnTo>
                  <a:pt x="573786" y="0"/>
                </a:lnTo>
              </a:path>
            </a:pathLst>
          </a:custGeom>
          <a:noFill/>
          <a:ln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004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D290E-4948-468F-8D01-0C8A974B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初期条件の設定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17A097-1B46-43D1-A782-6291A94D7F64}"/>
              </a:ext>
            </a:extLst>
          </p:cNvPr>
          <p:cNvSpPr/>
          <p:nvPr/>
        </p:nvSpPr>
        <p:spPr>
          <a:xfrm>
            <a:off x="6497351" y="876161"/>
            <a:ext cx="4995745" cy="560654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アニメーションのプレビューで回ります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76FF3C25-B879-47D1-BF4C-1F18BEEC4528}"/>
              </a:ext>
            </a:extLst>
          </p:cNvPr>
          <p:cNvSpPr/>
          <p:nvPr/>
        </p:nvSpPr>
        <p:spPr>
          <a:xfrm>
            <a:off x="6555283" y="1578902"/>
            <a:ext cx="4649118" cy="464911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20000">
                <a:schemeClr val="accent1"/>
              </a:gs>
              <a:gs pos="68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A9BBD7FF-4DD6-4264-B642-71A55948D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362" y="3233057"/>
            <a:ext cx="1362961" cy="133570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1EB14E9-5A4E-4768-B9E2-97A36D9844DD}"/>
              </a:ext>
            </a:extLst>
          </p:cNvPr>
          <p:cNvSpPr txBox="1"/>
          <p:nvPr/>
        </p:nvSpPr>
        <p:spPr>
          <a:xfrm>
            <a:off x="8305884" y="983656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重力：弱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B6D05E0D-13FC-47BA-8715-8183970527D5}"/>
              </a:ext>
            </a:extLst>
          </p:cNvPr>
          <p:cNvSpPr/>
          <p:nvPr/>
        </p:nvSpPr>
        <p:spPr>
          <a:xfrm>
            <a:off x="8706446" y="1463711"/>
            <a:ext cx="273628" cy="1417976"/>
          </a:xfrm>
          <a:prstGeom prst="downArrow">
            <a:avLst/>
          </a:pr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31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388B9EF-25CD-4EDE-ABA6-441B68B72A46}"/>
              </a:ext>
            </a:extLst>
          </p:cNvPr>
          <p:cNvSpPr txBox="1"/>
          <p:nvPr/>
        </p:nvSpPr>
        <p:spPr>
          <a:xfrm>
            <a:off x="8335551" y="293913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重力：強</a:t>
            </a:r>
          </a:p>
        </p:txBody>
      </p:sp>
      <p:graphicFrame>
        <p:nvGraphicFramePr>
          <p:cNvPr id="21" name="表 21">
            <a:extLst>
              <a:ext uri="{FF2B5EF4-FFF2-40B4-BE49-F238E27FC236}">
                <a16:creationId xmlns:a16="http://schemas.microsoft.com/office/drawing/2014/main" id="{2D2B7C27-224E-4E1D-8EBD-973824064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27447"/>
              </p:ext>
            </p:extLst>
          </p:nvPr>
        </p:nvGraphicFramePr>
        <p:xfrm>
          <a:off x="10342428" y="1055824"/>
          <a:ext cx="984886" cy="5486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30543">
                  <a:extLst>
                    <a:ext uri="{9D8B030D-6E8A-4147-A177-3AD203B41FA5}">
                      <a16:colId xmlns:a16="http://schemas.microsoft.com/office/drawing/2014/main" val="1758314259"/>
                    </a:ext>
                  </a:extLst>
                </a:gridCol>
                <a:gridCol w="454343">
                  <a:extLst>
                    <a:ext uri="{9D8B030D-6E8A-4147-A177-3AD203B41FA5}">
                      <a16:colId xmlns:a16="http://schemas.microsoft.com/office/drawing/2014/main" val="792298133"/>
                    </a:ext>
                  </a:extLst>
                </a:gridCol>
              </a:tblGrid>
              <a:tr h="25460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重力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100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877174"/>
                  </a:ext>
                </a:extLst>
              </a:tr>
              <a:tr h="25460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高度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100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492340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F84193A-B346-43D5-8A70-CD46C9D4E7BD}"/>
              </a:ext>
            </a:extLst>
          </p:cNvPr>
          <p:cNvSpPr/>
          <p:nvPr/>
        </p:nvSpPr>
        <p:spPr>
          <a:xfrm>
            <a:off x="1251679" y="877078"/>
            <a:ext cx="5162862" cy="565435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■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初期設定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初期設定のパラメータとして、２つを設定入力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・地球の重力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・宇宙ステーションの高度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重力は地球に近いほど強く、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離れるほど弱くなる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そのため、宇宙ステーションの周回速度は、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地球から遠いほど遅くなるはずなので、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速度を計算してどの高度でも周回するように、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計算ロジックを組んでいただきたい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あくまで単なるミニゲームなので、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「物理」として正しくなくても問題なく、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「距離に反比例して弱くなる」で構わない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単位も適当で構わない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⇒重力や高度によって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宇宙ステーションの速度が違うので、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それだけで難易度が変わる想定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77B9C2E1-F450-4F7D-BEE5-7576634AEFAD}"/>
              </a:ext>
            </a:extLst>
          </p:cNvPr>
          <p:cNvSpPr/>
          <p:nvPr/>
        </p:nvSpPr>
        <p:spPr>
          <a:xfrm rot="5400000">
            <a:off x="10547287" y="3191920"/>
            <a:ext cx="273628" cy="1417976"/>
          </a:xfrm>
          <a:prstGeom prst="downArrow">
            <a:avLst/>
          </a:pr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31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矢印: 下 23">
            <a:extLst>
              <a:ext uri="{FF2B5EF4-FFF2-40B4-BE49-F238E27FC236}">
                <a16:creationId xmlns:a16="http://schemas.microsoft.com/office/drawing/2014/main" id="{3F910E7D-2627-41C8-BECF-43F0F3F7FAE3}"/>
              </a:ext>
            </a:extLst>
          </p:cNvPr>
          <p:cNvSpPr/>
          <p:nvPr/>
        </p:nvSpPr>
        <p:spPr>
          <a:xfrm rot="10800000">
            <a:off x="8795272" y="5039024"/>
            <a:ext cx="273628" cy="1417976"/>
          </a:xfrm>
          <a:prstGeom prst="downArrow">
            <a:avLst/>
          </a:pr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31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矢印: 下 24">
            <a:extLst>
              <a:ext uri="{FF2B5EF4-FFF2-40B4-BE49-F238E27FC236}">
                <a16:creationId xmlns:a16="http://schemas.microsoft.com/office/drawing/2014/main" id="{D92D1871-3F3D-4322-8DC0-9EA4AFFE34C3}"/>
              </a:ext>
            </a:extLst>
          </p:cNvPr>
          <p:cNvSpPr/>
          <p:nvPr/>
        </p:nvSpPr>
        <p:spPr>
          <a:xfrm rot="16200000">
            <a:off x="6848560" y="3191920"/>
            <a:ext cx="273628" cy="1417976"/>
          </a:xfrm>
          <a:prstGeom prst="downArrow">
            <a:avLst/>
          </a:pr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31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2E84C52-7D22-4B88-BE5F-21928AD41D4D}"/>
              </a:ext>
            </a:extLst>
          </p:cNvPr>
          <p:cNvGrpSpPr/>
          <p:nvPr/>
        </p:nvGrpSpPr>
        <p:grpSpPr>
          <a:xfrm rot="5400000">
            <a:off x="8614248" y="2256224"/>
            <a:ext cx="536426" cy="476710"/>
            <a:chOff x="1967183" y="3114787"/>
            <a:chExt cx="1166326" cy="1036490"/>
          </a:xfrm>
        </p:grpSpPr>
        <p:sp>
          <p:nvSpPr>
            <p:cNvPr id="7" name="円柱 6">
              <a:extLst>
                <a:ext uri="{FF2B5EF4-FFF2-40B4-BE49-F238E27FC236}">
                  <a16:creationId xmlns:a16="http://schemas.microsoft.com/office/drawing/2014/main" id="{67C6D7F4-79DF-4C9A-8543-B4819FCAFC28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: 塗りつぶしなし 7">
              <a:extLst>
                <a:ext uri="{FF2B5EF4-FFF2-40B4-BE49-F238E27FC236}">
                  <a16:creationId xmlns:a16="http://schemas.microsoft.com/office/drawing/2014/main" id="{0B60237F-3A89-400F-9139-A0FA964D2839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円: 塗りつぶしなし 8">
              <a:extLst>
                <a:ext uri="{FF2B5EF4-FFF2-40B4-BE49-F238E27FC236}">
                  <a16:creationId xmlns:a16="http://schemas.microsoft.com/office/drawing/2014/main" id="{3B6C71F1-005A-4FC8-85D7-618E1C232202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円柱 9">
              <a:extLst>
                <a:ext uri="{FF2B5EF4-FFF2-40B4-BE49-F238E27FC236}">
                  <a16:creationId xmlns:a16="http://schemas.microsoft.com/office/drawing/2014/main" id="{DBE6A388-624B-4629-A9DC-2CE37CAE43B3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F41D5DC6-E2EF-4324-B82A-5C01CA102CF7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A291971-986C-4C89-BEDE-E20E08B32243}"/>
              </a:ext>
            </a:extLst>
          </p:cNvPr>
          <p:cNvGrpSpPr/>
          <p:nvPr/>
        </p:nvGrpSpPr>
        <p:grpSpPr>
          <a:xfrm rot="5400000">
            <a:off x="8614248" y="1427016"/>
            <a:ext cx="536426" cy="476711"/>
            <a:chOff x="1967183" y="3114787"/>
            <a:chExt cx="1166326" cy="1036490"/>
          </a:xfrm>
        </p:grpSpPr>
        <p:sp>
          <p:nvSpPr>
            <p:cNvPr id="13" name="円柱 12">
              <a:extLst>
                <a:ext uri="{FF2B5EF4-FFF2-40B4-BE49-F238E27FC236}">
                  <a16:creationId xmlns:a16="http://schemas.microsoft.com/office/drawing/2014/main" id="{1276413F-D468-4CA8-BA85-E280B41C22A2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: 塗りつぶしなし 13">
              <a:extLst>
                <a:ext uri="{FF2B5EF4-FFF2-40B4-BE49-F238E27FC236}">
                  <a16:creationId xmlns:a16="http://schemas.microsoft.com/office/drawing/2014/main" id="{1D907C9F-EA77-4D5A-8955-9481FA9E73A9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円: 塗りつぶしなし 14">
              <a:extLst>
                <a:ext uri="{FF2B5EF4-FFF2-40B4-BE49-F238E27FC236}">
                  <a16:creationId xmlns:a16="http://schemas.microsoft.com/office/drawing/2014/main" id="{DC3DF8B6-35D3-4B9D-9420-7D655F1F8520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円柱 15">
              <a:extLst>
                <a:ext uri="{FF2B5EF4-FFF2-40B4-BE49-F238E27FC236}">
                  <a16:creationId xmlns:a16="http://schemas.microsoft.com/office/drawing/2014/main" id="{2FEA3B80-5BA2-47C4-823A-EBD8471B4DD3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A36B6251-9C4B-48C0-BEC1-EF6ED430DD67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9172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59259E-6 C 0.06901 2.59259E-6 0.125 0.09537 0.125 0.21319 C 0.125 0.33078 0.06901 0.42639 4.375E-6 0.42639 C -0.06901 0.42639 -0.125 0.33078 -0.125 0.21319 C -0.125 0.09537 -0.06901 2.59259E-6 4.375E-6 2.59259E-6 Z " pathEditMode="relative" rAng="0" ptsTypes="AAAAA">
                                      <p:cBhvr>
                                        <p:cTn id="6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07407E-6 C 0.11002 -4.07407E-6 0.19947 0.15162 0.19947 0.33843 C 0.19947 0.525 0.11002 0.67732 4.375E-6 0.67732 C -0.11003 0.67732 -0.19922 0.525 -0.19922 0.33843 C -0.19922 0.15162 -0.11003 -4.07407E-6 4.375E-6 -4.07407E-6 Z " pathEditMode="relative" rAng="0" ptsTypes="AAAAA">
                                      <p:cBhvr>
                                        <p:cTn id="1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338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F84193A-B346-43D5-8A70-CD46C9D4E7BD}"/>
              </a:ext>
            </a:extLst>
          </p:cNvPr>
          <p:cNvSpPr/>
          <p:nvPr/>
        </p:nvSpPr>
        <p:spPr>
          <a:xfrm>
            <a:off x="1251678" y="877078"/>
            <a:ext cx="5129495" cy="584706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【</a:t>
            </a:r>
            <a:r>
              <a:rPr lang="ja-JP" altLang="en-US" sz="16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自</a:t>
            </a: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機の操作</a:t>
            </a:r>
            <a:r>
              <a:rPr lang="en-US" altLang="ja-JP" sz="16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】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ロケットを自機として操作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・加速：ロケットの向きに対して推進力を追加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・減速（バック）：ロケットの逆向きに推進力を追加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・右旋回：ロケットを右旋回する勢いを追加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・左旋回：ロケットを左旋回する勢いを追加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宇宙空間なので、全ての方向に慣性が働く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　１回加速すれば、そのまま進み続け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　１回旋回すれば、そのまま回り続ける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　止めるには逆向きの噴射が必要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これらの慣性の動き</a:t>
            </a:r>
            <a:r>
              <a:rPr lang="en-US" altLang="ja-JP" sz="1600" dirty="0">
                <a:latin typeface="Gill Sans"/>
                <a:ea typeface="Gill Sans"/>
                <a:cs typeface="Gill Sans"/>
                <a:sym typeface="Gill Sans"/>
              </a:rPr>
              <a:t>+</a:t>
            </a: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重力を合わせて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　ロケットが移動しつつ回転するので、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Gill Sans"/>
                <a:ea typeface="Gill Sans"/>
                <a:cs typeface="Gill Sans"/>
                <a:sym typeface="Gill Sans"/>
              </a:rPr>
              <a:t>　ロケットは「向いている方向に進む」訳ではない</a:t>
            </a:r>
            <a:endParaRPr lang="en-US" altLang="ja-JP" sz="1600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D3D290E-4948-468F-8D01-0C8A974B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自機（ロケット）の操作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17A097-1B46-43D1-A782-6291A94D7F64}"/>
              </a:ext>
            </a:extLst>
          </p:cNvPr>
          <p:cNvSpPr/>
          <p:nvPr/>
        </p:nvSpPr>
        <p:spPr>
          <a:xfrm>
            <a:off x="6497351" y="868757"/>
            <a:ext cx="4932649" cy="2524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加速と減速のイメージ</a:t>
            </a:r>
            <a:r>
              <a:rPr kumimoji="1" lang="en-US" altLang="ja-JP" sz="1600" dirty="0"/>
              <a:t>】</a:t>
            </a:r>
          </a:p>
          <a:p>
            <a:r>
              <a:rPr kumimoji="1" lang="ja-JP" altLang="en-US" sz="1600" dirty="0"/>
              <a:t>ロケットの向きに対し、進む力を増減する</a:t>
            </a:r>
            <a:endParaRPr kumimoji="1" lang="en-US" altLang="ja-JP" sz="1600" dirty="0"/>
          </a:p>
          <a:p>
            <a:r>
              <a:rPr kumimoji="1" lang="en-US" altLang="ja-JP" sz="1600" dirty="0"/>
              <a:t>※</a:t>
            </a:r>
            <a:r>
              <a:rPr kumimoji="1" lang="ja-JP" altLang="en-US" sz="1600" dirty="0"/>
              <a:t>減速は実質「後退」なので、バックも可能</a:t>
            </a:r>
            <a:endParaRPr kumimoji="1" lang="en-US" altLang="ja-JP" sz="1600" dirty="0"/>
          </a:p>
          <a:p>
            <a:endParaRPr kumimoji="1" lang="ja-JP" altLang="en-US" sz="1600" dirty="0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7814353-4E95-42A8-BEDB-AB92A32D97AE}"/>
              </a:ext>
            </a:extLst>
          </p:cNvPr>
          <p:cNvGrpSpPr/>
          <p:nvPr/>
        </p:nvGrpSpPr>
        <p:grpSpPr>
          <a:xfrm>
            <a:off x="6957608" y="1878655"/>
            <a:ext cx="1022339" cy="1252428"/>
            <a:chOff x="6640065" y="1451892"/>
            <a:chExt cx="1022339" cy="1252428"/>
          </a:xfrm>
        </p:grpSpPr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B40B3CC2-2174-43DD-8A18-EFAC6283446C}"/>
                </a:ext>
              </a:extLst>
            </p:cNvPr>
            <p:cNvGrpSpPr/>
            <p:nvPr/>
          </p:nvGrpSpPr>
          <p:grpSpPr>
            <a:xfrm>
              <a:off x="6964139" y="2317442"/>
              <a:ext cx="374193" cy="386878"/>
              <a:chOff x="7905491" y="3007179"/>
              <a:chExt cx="758232" cy="758232"/>
            </a:xfrm>
          </p:grpSpPr>
          <p:sp>
            <p:nvSpPr>
              <p:cNvPr id="25" name="涙形 24">
                <a:extLst>
                  <a:ext uri="{FF2B5EF4-FFF2-40B4-BE49-F238E27FC236}">
                    <a16:creationId xmlns:a16="http://schemas.microsoft.com/office/drawing/2014/main" id="{58932C6E-062F-4D75-A3BD-3E1FB3227F6E}"/>
                  </a:ext>
                </a:extLst>
              </p:cNvPr>
              <p:cNvSpPr/>
              <p:nvPr/>
            </p:nvSpPr>
            <p:spPr>
              <a:xfrm rot="8100000">
                <a:off x="7905491" y="3007179"/>
                <a:ext cx="758232" cy="758232"/>
              </a:xfrm>
              <a:prstGeom prst="teardrop">
                <a:avLst>
                  <a:gd name="adj" fmla="val 148075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涙形 25">
                <a:extLst>
                  <a:ext uri="{FF2B5EF4-FFF2-40B4-BE49-F238E27FC236}">
                    <a16:creationId xmlns:a16="http://schemas.microsoft.com/office/drawing/2014/main" id="{8567E256-7860-431F-9022-69D8A6C0D62D}"/>
                  </a:ext>
                </a:extLst>
              </p:cNvPr>
              <p:cNvSpPr/>
              <p:nvPr/>
            </p:nvSpPr>
            <p:spPr>
              <a:xfrm rot="8100000">
                <a:off x="7955008" y="3037417"/>
                <a:ext cx="661147" cy="661147"/>
              </a:xfrm>
              <a:prstGeom prst="teardrop">
                <a:avLst>
                  <a:gd name="adj" fmla="val 107238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涙形 26">
                <a:extLst>
                  <a:ext uri="{FF2B5EF4-FFF2-40B4-BE49-F238E27FC236}">
                    <a16:creationId xmlns:a16="http://schemas.microsoft.com/office/drawing/2014/main" id="{B8EC4DF2-73E0-4E32-9E14-CE0E95AC1E52}"/>
                  </a:ext>
                </a:extLst>
              </p:cNvPr>
              <p:cNvSpPr/>
              <p:nvPr/>
            </p:nvSpPr>
            <p:spPr>
              <a:xfrm rot="8100000">
                <a:off x="8031717" y="3059205"/>
                <a:ext cx="510519" cy="510520"/>
              </a:xfrm>
              <a:prstGeom prst="teardrop">
                <a:avLst>
                  <a:gd name="adj" fmla="val 128678"/>
                </a:avLst>
              </a:prstGeom>
              <a:solidFill>
                <a:schemeClr val="bg1"/>
              </a:solidFill>
              <a:ln w="762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23" name="図 22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9F2C0DFF-ABD4-446F-9E4B-7F35153033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40065" y="1451892"/>
              <a:ext cx="1022339" cy="1022339"/>
            </a:xfrm>
            <a:prstGeom prst="rect">
              <a:avLst/>
            </a:prstGeom>
          </p:spPr>
        </p:pic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04D3243-E044-4723-A156-4AD30570125D}"/>
              </a:ext>
            </a:extLst>
          </p:cNvPr>
          <p:cNvGrpSpPr/>
          <p:nvPr/>
        </p:nvGrpSpPr>
        <p:grpSpPr>
          <a:xfrm>
            <a:off x="8963675" y="2068845"/>
            <a:ext cx="1022339" cy="1137879"/>
            <a:chOff x="10434202" y="2076010"/>
            <a:chExt cx="1022339" cy="1137879"/>
          </a:xfrm>
        </p:grpSpPr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FB904A09-829A-44A1-9383-ECBE40484F10}"/>
                </a:ext>
              </a:extLst>
            </p:cNvPr>
            <p:cNvGrpSpPr/>
            <p:nvPr/>
          </p:nvGrpSpPr>
          <p:grpSpPr>
            <a:xfrm rot="10800000">
              <a:off x="10866260" y="2076010"/>
              <a:ext cx="148121" cy="153142"/>
              <a:chOff x="7905491" y="3007179"/>
              <a:chExt cx="758232" cy="758232"/>
            </a:xfrm>
          </p:grpSpPr>
          <p:sp>
            <p:nvSpPr>
              <p:cNvPr id="33" name="涙形 32">
                <a:extLst>
                  <a:ext uri="{FF2B5EF4-FFF2-40B4-BE49-F238E27FC236}">
                    <a16:creationId xmlns:a16="http://schemas.microsoft.com/office/drawing/2014/main" id="{537F4BCE-EE70-4BD2-920C-D7BD47C43F4E}"/>
                  </a:ext>
                </a:extLst>
              </p:cNvPr>
              <p:cNvSpPr/>
              <p:nvPr/>
            </p:nvSpPr>
            <p:spPr>
              <a:xfrm rot="8100000">
                <a:off x="7905491" y="3007179"/>
                <a:ext cx="758232" cy="758232"/>
              </a:xfrm>
              <a:prstGeom prst="teardrop">
                <a:avLst>
                  <a:gd name="adj" fmla="val 148075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4" name="涙形 33">
                <a:extLst>
                  <a:ext uri="{FF2B5EF4-FFF2-40B4-BE49-F238E27FC236}">
                    <a16:creationId xmlns:a16="http://schemas.microsoft.com/office/drawing/2014/main" id="{AB201619-E294-4A53-9889-44825A53952B}"/>
                  </a:ext>
                </a:extLst>
              </p:cNvPr>
              <p:cNvSpPr/>
              <p:nvPr/>
            </p:nvSpPr>
            <p:spPr>
              <a:xfrm rot="8100000">
                <a:off x="7955008" y="3037417"/>
                <a:ext cx="661147" cy="661147"/>
              </a:xfrm>
              <a:prstGeom prst="teardrop">
                <a:avLst>
                  <a:gd name="adj" fmla="val 107238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5" name="涙形 34">
                <a:extLst>
                  <a:ext uri="{FF2B5EF4-FFF2-40B4-BE49-F238E27FC236}">
                    <a16:creationId xmlns:a16="http://schemas.microsoft.com/office/drawing/2014/main" id="{F0D0AFB9-4B12-4555-8862-8FFAF8685E89}"/>
                  </a:ext>
                </a:extLst>
              </p:cNvPr>
              <p:cNvSpPr/>
              <p:nvPr/>
            </p:nvSpPr>
            <p:spPr>
              <a:xfrm rot="8100000">
                <a:off x="8029343" y="3031497"/>
                <a:ext cx="510519" cy="510520"/>
              </a:xfrm>
              <a:prstGeom prst="teardrop">
                <a:avLst>
                  <a:gd name="adj" fmla="val 127181"/>
                </a:avLst>
              </a:prstGeom>
              <a:solidFill>
                <a:schemeClr val="bg1"/>
              </a:solidFill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pic>
          <p:nvPicPr>
            <p:cNvPr id="32" name="図 31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2AA4778C-D23B-4DBD-BBC4-32E3813C88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434202" y="2191550"/>
              <a:ext cx="1022339" cy="1022339"/>
            </a:xfrm>
            <a:prstGeom prst="rect">
              <a:avLst/>
            </a:prstGeom>
          </p:spPr>
        </p:pic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CF42897-7182-4231-B24F-F39E0D30CBDE}"/>
              </a:ext>
            </a:extLst>
          </p:cNvPr>
          <p:cNvSpPr/>
          <p:nvPr/>
        </p:nvSpPr>
        <p:spPr>
          <a:xfrm>
            <a:off x="6497351" y="3609450"/>
            <a:ext cx="4932649" cy="292197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旋回率のイメージ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ロケットを旋回して向きを変える</a:t>
            </a:r>
            <a:endParaRPr kumimoji="1" lang="en-US" altLang="ja-JP" dirty="0"/>
          </a:p>
          <a:p>
            <a:r>
              <a:rPr kumimoji="1" lang="ja-JP" altLang="en-US" dirty="0"/>
              <a:t>速度</a:t>
            </a:r>
            <a:r>
              <a:rPr kumimoji="1" lang="en-US" altLang="ja-JP" dirty="0"/>
              <a:t>/</a:t>
            </a:r>
            <a:r>
              <a:rPr kumimoji="1" lang="ja-JP" altLang="en-US" dirty="0"/>
              <a:t>時間当たりを増減する</a:t>
            </a:r>
            <a:endParaRPr kumimoji="1" lang="en-US" altLang="ja-JP" dirty="0"/>
          </a:p>
          <a:p>
            <a:r>
              <a:rPr kumimoji="1" lang="en-US" altLang="ja-JP" dirty="0"/>
              <a:t>※</a:t>
            </a:r>
            <a:r>
              <a:rPr kumimoji="1" lang="ja-JP" altLang="en-US" dirty="0"/>
              <a:t>「進行方向を</a:t>
            </a:r>
            <a:r>
              <a:rPr kumimoji="1" lang="en-US" altLang="ja-JP" dirty="0"/>
              <a:t>10</a:t>
            </a:r>
            <a:r>
              <a:rPr kumimoji="1" lang="ja-JP" altLang="en-US" dirty="0"/>
              <a:t>度傾ける」ではなく、</a:t>
            </a:r>
            <a:endParaRPr kumimoji="1" lang="en-US" altLang="ja-JP" dirty="0"/>
          </a:p>
          <a:p>
            <a:r>
              <a:rPr kumimoji="1" lang="ja-JP" altLang="en-US" dirty="0"/>
              <a:t>　「</a:t>
            </a:r>
            <a:r>
              <a:rPr kumimoji="1" lang="en-US" altLang="ja-JP" dirty="0"/>
              <a:t>10</a:t>
            </a:r>
            <a:r>
              <a:rPr kumimoji="1" lang="ja-JP" altLang="en-US" dirty="0"/>
              <a:t>度傾ける勢いが付く」ので、</a:t>
            </a:r>
            <a:endParaRPr kumimoji="1" lang="en-US" altLang="ja-JP" dirty="0"/>
          </a:p>
          <a:p>
            <a:r>
              <a:rPr kumimoji="1" lang="ja-JP" altLang="en-US" dirty="0"/>
              <a:t>　逆噴射しない限り回り続ける</a:t>
            </a:r>
          </a:p>
        </p:txBody>
      </p:sp>
      <p:graphicFrame>
        <p:nvGraphicFramePr>
          <p:cNvPr id="41" name="表 21">
            <a:extLst>
              <a:ext uri="{FF2B5EF4-FFF2-40B4-BE49-F238E27FC236}">
                <a16:creationId xmlns:a16="http://schemas.microsoft.com/office/drawing/2014/main" id="{B4324F03-C76B-4C90-99F3-F527350C465F}"/>
              </a:ext>
            </a:extLst>
          </p:cNvPr>
          <p:cNvGraphicFramePr>
            <a:graphicFrameLocks noGrp="1"/>
          </p:cNvGraphicFramePr>
          <p:nvPr/>
        </p:nvGraphicFramePr>
        <p:xfrm>
          <a:off x="7850317" y="2651192"/>
          <a:ext cx="535316" cy="5486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35316">
                  <a:extLst>
                    <a:ext uri="{9D8B030D-6E8A-4147-A177-3AD203B41FA5}">
                      <a16:colId xmlns:a16="http://schemas.microsoft.com/office/drawing/2014/main" val="1758314259"/>
                    </a:ext>
                  </a:extLst>
                </a:gridCol>
              </a:tblGrid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加速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877174"/>
                  </a:ext>
                </a:extLst>
              </a:tr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+10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32858"/>
                  </a:ext>
                </a:extLst>
              </a:tr>
            </a:tbl>
          </a:graphicData>
        </a:graphic>
      </p:graphicFrame>
      <p:graphicFrame>
        <p:nvGraphicFramePr>
          <p:cNvPr id="42" name="表 21">
            <a:extLst>
              <a:ext uri="{FF2B5EF4-FFF2-40B4-BE49-F238E27FC236}">
                <a16:creationId xmlns:a16="http://schemas.microsoft.com/office/drawing/2014/main" id="{00AD948E-225A-438A-9BCE-5510B5ADC08C}"/>
              </a:ext>
            </a:extLst>
          </p:cNvPr>
          <p:cNvGraphicFramePr>
            <a:graphicFrameLocks noGrp="1"/>
          </p:cNvGraphicFramePr>
          <p:nvPr/>
        </p:nvGraphicFramePr>
        <p:xfrm>
          <a:off x="9834534" y="2640751"/>
          <a:ext cx="535316" cy="5486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35316">
                  <a:extLst>
                    <a:ext uri="{9D8B030D-6E8A-4147-A177-3AD203B41FA5}">
                      <a16:colId xmlns:a16="http://schemas.microsoft.com/office/drawing/2014/main" val="1758314259"/>
                    </a:ext>
                  </a:extLst>
                </a:gridCol>
              </a:tblGrid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減速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877174"/>
                  </a:ext>
                </a:extLst>
              </a:tr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-5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32858"/>
                  </a:ext>
                </a:extLst>
              </a:tr>
            </a:tbl>
          </a:graphicData>
        </a:graphic>
      </p:graphicFrame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85FCBC49-A7A0-4BC2-9916-61803058023D}"/>
              </a:ext>
            </a:extLst>
          </p:cNvPr>
          <p:cNvGrpSpPr/>
          <p:nvPr/>
        </p:nvGrpSpPr>
        <p:grpSpPr>
          <a:xfrm rot="612619">
            <a:off x="7105002" y="5398122"/>
            <a:ext cx="1022339" cy="1022339"/>
            <a:chOff x="9338824" y="4774266"/>
            <a:chExt cx="1022339" cy="1022339"/>
          </a:xfrm>
        </p:grpSpPr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0F77F19B-6622-4CCA-9A24-E3B0859343DA}"/>
                </a:ext>
              </a:extLst>
            </p:cNvPr>
            <p:cNvGrpSpPr/>
            <p:nvPr/>
          </p:nvGrpSpPr>
          <p:grpSpPr>
            <a:xfrm rot="6915751">
              <a:off x="9636495" y="4894213"/>
              <a:ext cx="148121" cy="153142"/>
              <a:chOff x="7905491" y="3007179"/>
              <a:chExt cx="758232" cy="758232"/>
            </a:xfrm>
          </p:grpSpPr>
          <p:sp>
            <p:nvSpPr>
              <p:cNvPr id="46" name="涙形 45">
                <a:extLst>
                  <a:ext uri="{FF2B5EF4-FFF2-40B4-BE49-F238E27FC236}">
                    <a16:creationId xmlns:a16="http://schemas.microsoft.com/office/drawing/2014/main" id="{343FD727-0A84-4E94-843D-13A9EF8DBA84}"/>
                  </a:ext>
                </a:extLst>
              </p:cNvPr>
              <p:cNvSpPr/>
              <p:nvPr/>
            </p:nvSpPr>
            <p:spPr>
              <a:xfrm rot="8100000">
                <a:off x="7905491" y="3007179"/>
                <a:ext cx="758232" cy="758232"/>
              </a:xfrm>
              <a:prstGeom prst="teardrop">
                <a:avLst>
                  <a:gd name="adj" fmla="val 148075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47" name="涙形 46">
                <a:extLst>
                  <a:ext uri="{FF2B5EF4-FFF2-40B4-BE49-F238E27FC236}">
                    <a16:creationId xmlns:a16="http://schemas.microsoft.com/office/drawing/2014/main" id="{CB8A0DF0-662B-4A8A-B72D-8B39B04DA6CC}"/>
                  </a:ext>
                </a:extLst>
              </p:cNvPr>
              <p:cNvSpPr/>
              <p:nvPr/>
            </p:nvSpPr>
            <p:spPr>
              <a:xfrm rot="8100000">
                <a:off x="7955008" y="3037417"/>
                <a:ext cx="661147" cy="661147"/>
              </a:xfrm>
              <a:prstGeom prst="teardrop">
                <a:avLst>
                  <a:gd name="adj" fmla="val 107238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48" name="涙形 47">
                <a:extLst>
                  <a:ext uri="{FF2B5EF4-FFF2-40B4-BE49-F238E27FC236}">
                    <a16:creationId xmlns:a16="http://schemas.microsoft.com/office/drawing/2014/main" id="{D41FCB6F-A5F3-4C5D-A0C6-DB19CAEC9AC3}"/>
                  </a:ext>
                </a:extLst>
              </p:cNvPr>
              <p:cNvSpPr/>
              <p:nvPr/>
            </p:nvSpPr>
            <p:spPr>
              <a:xfrm rot="8100000">
                <a:off x="8029343" y="3031497"/>
                <a:ext cx="510519" cy="510520"/>
              </a:xfrm>
              <a:prstGeom prst="teardrop">
                <a:avLst>
                  <a:gd name="adj" fmla="val 127181"/>
                </a:avLst>
              </a:prstGeom>
              <a:solidFill>
                <a:schemeClr val="bg1"/>
              </a:solidFill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pic>
          <p:nvPicPr>
            <p:cNvPr id="45" name="図 44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8B9F5437-B158-4A2D-B9DE-788463A05E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963985">
              <a:off x="9338824" y="4774266"/>
              <a:ext cx="1022339" cy="1022339"/>
            </a:xfrm>
            <a:prstGeom prst="rect">
              <a:avLst/>
            </a:prstGeom>
          </p:spPr>
        </p:pic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2F6A30A5-6EAE-4107-BDDD-42609AF8F12E}"/>
              </a:ext>
            </a:extLst>
          </p:cNvPr>
          <p:cNvGrpSpPr/>
          <p:nvPr/>
        </p:nvGrpSpPr>
        <p:grpSpPr>
          <a:xfrm rot="20379674">
            <a:off x="9308759" y="5412328"/>
            <a:ext cx="1022339" cy="1022339"/>
            <a:chOff x="10303213" y="4895768"/>
            <a:chExt cx="1022339" cy="1022339"/>
          </a:xfrm>
        </p:grpSpPr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17762F81-BB79-4252-806C-DB3EE421971F}"/>
                </a:ext>
              </a:extLst>
            </p:cNvPr>
            <p:cNvGrpSpPr/>
            <p:nvPr/>
          </p:nvGrpSpPr>
          <p:grpSpPr>
            <a:xfrm rot="16200000">
              <a:off x="10987309" y="5063842"/>
              <a:ext cx="148121" cy="153142"/>
              <a:chOff x="7905491" y="3007179"/>
              <a:chExt cx="758232" cy="758232"/>
            </a:xfrm>
          </p:grpSpPr>
          <p:sp>
            <p:nvSpPr>
              <p:cNvPr id="52" name="涙形 51">
                <a:extLst>
                  <a:ext uri="{FF2B5EF4-FFF2-40B4-BE49-F238E27FC236}">
                    <a16:creationId xmlns:a16="http://schemas.microsoft.com/office/drawing/2014/main" id="{97E585D1-86FB-4786-8896-175E73E23866}"/>
                  </a:ext>
                </a:extLst>
              </p:cNvPr>
              <p:cNvSpPr/>
              <p:nvPr/>
            </p:nvSpPr>
            <p:spPr>
              <a:xfrm rot="8100000">
                <a:off x="7905491" y="3007179"/>
                <a:ext cx="758232" cy="758232"/>
              </a:xfrm>
              <a:prstGeom prst="teardrop">
                <a:avLst>
                  <a:gd name="adj" fmla="val 148075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53" name="涙形 52">
                <a:extLst>
                  <a:ext uri="{FF2B5EF4-FFF2-40B4-BE49-F238E27FC236}">
                    <a16:creationId xmlns:a16="http://schemas.microsoft.com/office/drawing/2014/main" id="{130E292E-287C-4570-B03C-783A43615CA5}"/>
                  </a:ext>
                </a:extLst>
              </p:cNvPr>
              <p:cNvSpPr/>
              <p:nvPr/>
            </p:nvSpPr>
            <p:spPr>
              <a:xfrm rot="8100000">
                <a:off x="7955008" y="3037417"/>
                <a:ext cx="661147" cy="661147"/>
              </a:xfrm>
              <a:prstGeom prst="teardrop">
                <a:avLst>
                  <a:gd name="adj" fmla="val 107238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54" name="涙形 53">
                <a:extLst>
                  <a:ext uri="{FF2B5EF4-FFF2-40B4-BE49-F238E27FC236}">
                    <a16:creationId xmlns:a16="http://schemas.microsoft.com/office/drawing/2014/main" id="{7F0F0825-E6AB-4A0F-A29F-D7675EDAB93C}"/>
                  </a:ext>
                </a:extLst>
              </p:cNvPr>
              <p:cNvSpPr/>
              <p:nvPr/>
            </p:nvSpPr>
            <p:spPr>
              <a:xfrm rot="8100000">
                <a:off x="8029345" y="3031499"/>
                <a:ext cx="510518" cy="510520"/>
              </a:xfrm>
              <a:prstGeom prst="teardrop">
                <a:avLst>
                  <a:gd name="adj" fmla="val 127181"/>
                </a:avLst>
              </a:prstGeom>
              <a:solidFill>
                <a:schemeClr val="bg1"/>
              </a:solidFill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pic>
          <p:nvPicPr>
            <p:cNvPr id="51" name="図 50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3FDDDA95-5F4A-4C11-9ED9-F1E751C8BF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03213" y="4895768"/>
              <a:ext cx="1022339" cy="1022339"/>
            </a:xfrm>
            <a:prstGeom prst="rect">
              <a:avLst/>
            </a:prstGeom>
          </p:spPr>
        </p:pic>
      </p:grpSp>
      <p:graphicFrame>
        <p:nvGraphicFramePr>
          <p:cNvPr id="57" name="表 21">
            <a:extLst>
              <a:ext uri="{FF2B5EF4-FFF2-40B4-BE49-F238E27FC236}">
                <a16:creationId xmlns:a16="http://schemas.microsoft.com/office/drawing/2014/main" id="{159140E8-CA06-418E-93EC-4BC642ECEFEC}"/>
              </a:ext>
            </a:extLst>
          </p:cNvPr>
          <p:cNvGraphicFramePr>
            <a:graphicFrameLocks noGrp="1"/>
          </p:cNvGraphicFramePr>
          <p:nvPr/>
        </p:nvGraphicFramePr>
        <p:xfrm>
          <a:off x="7979947" y="5815394"/>
          <a:ext cx="693512" cy="5486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693512">
                  <a:extLst>
                    <a:ext uri="{9D8B030D-6E8A-4147-A177-3AD203B41FA5}">
                      <a16:colId xmlns:a16="http://schemas.microsoft.com/office/drawing/2014/main" val="1758314259"/>
                    </a:ext>
                  </a:extLst>
                </a:gridCol>
              </a:tblGrid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右旋回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877174"/>
                  </a:ext>
                </a:extLst>
              </a:tr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+10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度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32858"/>
                  </a:ext>
                </a:extLst>
              </a:tr>
            </a:tbl>
          </a:graphicData>
        </a:graphic>
      </p:graphicFrame>
      <p:graphicFrame>
        <p:nvGraphicFramePr>
          <p:cNvPr id="58" name="表 21">
            <a:extLst>
              <a:ext uri="{FF2B5EF4-FFF2-40B4-BE49-F238E27FC236}">
                <a16:creationId xmlns:a16="http://schemas.microsoft.com/office/drawing/2014/main" id="{93AD7D8E-9D63-4041-B448-9542662D55B4}"/>
              </a:ext>
            </a:extLst>
          </p:cNvPr>
          <p:cNvGraphicFramePr>
            <a:graphicFrameLocks noGrp="1"/>
          </p:cNvGraphicFramePr>
          <p:nvPr/>
        </p:nvGraphicFramePr>
        <p:xfrm>
          <a:off x="10248035" y="5815394"/>
          <a:ext cx="693512" cy="5486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693512">
                  <a:extLst>
                    <a:ext uri="{9D8B030D-6E8A-4147-A177-3AD203B41FA5}">
                      <a16:colId xmlns:a16="http://schemas.microsoft.com/office/drawing/2014/main" val="1758314259"/>
                    </a:ext>
                  </a:extLst>
                </a:gridCol>
              </a:tblGrid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左旋回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877174"/>
                  </a:ext>
                </a:extLst>
              </a:tr>
              <a:tr h="25460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-10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度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32858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51BA5A8-843B-4941-9FAB-8C22C11D3DBA}"/>
              </a:ext>
            </a:extLst>
          </p:cNvPr>
          <p:cNvSpPr/>
          <p:nvPr/>
        </p:nvSpPr>
        <p:spPr>
          <a:xfrm>
            <a:off x="1820847" y="4654826"/>
            <a:ext cx="3528246" cy="1859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7" name="図 36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C9B32BD4-4FDE-4287-B736-B077C4FAF1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807599" y="4609368"/>
            <a:ext cx="584542" cy="584542"/>
          </a:xfrm>
          <a:prstGeom prst="rect">
            <a:avLst/>
          </a:prstGeom>
        </p:spPr>
      </p:pic>
      <p:pic>
        <p:nvPicPr>
          <p:cNvPr id="63" name="図 62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6F4546A0-E359-4482-890F-9897BA92B1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" b="56503"/>
          <a:stretch/>
        </p:blipFill>
        <p:spPr>
          <a:xfrm>
            <a:off x="1932910" y="5501228"/>
            <a:ext cx="2369247" cy="1009947"/>
          </a:xfrm>
          <a:prstGeom prst="rect">
            <a:avLst/>
          </a:prstGeom>
        </p:spPr>
      </p:pic>
      <p:sp>
        <p:nvSpPr>
          <p:cNvPr id="10" name="矢印: 右 9">
            <a:extLst>
              <a:ext uri="{FF2B5EF4-FFF2-40B4-BE49-F238E27FC236}">
                <a16:creationId xmlns:a16="http://schemas.microsoft.com/office/drawing/2014/main" id="{A9234033-6371-4DC6-843D-35F8BE741048}"/>
              </a:ext>
            </a:extLst>
          </p:cNvPr>
          <p:cNvSpPr/>
          <p:nvPr/>
        </p:nvSpPr>
        <p:spPr>
          <a:xfrm>
            <a:off x="3110715" y="4831964"/>
            <a:ext cx="1786648" cy="161469"/>
          </a:xfrm>
          <a:prstGeom prst="rightArrow">
            <a:avLst/>
          </a:prstGeom>
          <a:solidFill>
            <a:schemeClr val="accent4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矢印: 右 65">
            <a:extLst>
              <a:ext uri="{FF2B5EF4-FFF2-40B4-BE49-F238E27FC236}">
                <a16:creationId xmlns:a16="http://schemas.microsoft.com/office/drawing/2014/main" id="{FD552933-95FE-4B01-B646-1D881DFA12DD}"/>
              </a:ext>
            </a:extLst>
          </p:cNvPr>
          <p:cNvSpPr/>
          <p:nvPr/>
        </p:nvSpPr>
        <p:spPr>
          <a:xfrm rot="5400000">
            <a:off x="2358254" y="5672092"/>
            <a:ext cx="1581312" cy="112705"/>
          </a:xfrm>
          <a:prstGeom prst="rightArrow">
            <a:avLst/>
          </a:prstGeom>
          <a:solidFill>
            <a:schemeClr val="accent4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矢印: 右 66">
            <a:extLst>
              <a:ext uri="{FF2B5EF4-FFF2-40B4-BE49-F238E27FC236}">
                <a16:creationId xmlns:a16="http://schemas.microsoft.com/office/drawing/2014/main" id="{F5194F35-B4A6-4532-9E9E-4D5A4BED39DF}"/>
              </a:ext>
            </a:extLst>
          </p:cNvPr>
          <p:cNvSpPr/>
          <p:nvPr/>
        </p:nvSpPr>
        <p:spPr>
          <a:xfrm rot="2507694">
            <a:off x="2891922" y="5560700"/>
            <a:ext cx="2092455" cy="184931"/>
          </a:xfrm>
          <a:prstGeom prst="rightArrow">
            <a:avLst/>
          </a:prstGeom>
          <a:solidFill>
            <a:schemeClr val="accent4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7C3A5D7-2327-48BE-A8DA-B94295EBFAA9}"/>
              </a:ext>
            </a:extLst>
          </p:cNvPr>
          <p:cNvSpPr/>
          <p:nvPr/>
        </p:nvSpPr>
        <p:spPr>
          <a:xfrm>
            <a:off x="3102809" y="4902935"/>
            <a:ext cx="1786648" cy="1600185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8" name="図 67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CD1DC43B-6A61-4AE7-B79A-0E4DD312B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594646" y="6027293"/>
            <a:ext cx="533730" cy="5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00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706AB8-0997-4A30-A8EA-BE76DFCB2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操作感のイメージ：バルーンファイト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DC43C19-8235-4845-808E-2CBCF5C0C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748" y="1134931"/>
            <a:ext cx="2119676" cy="178169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9B19F6-D41B-4ECC-AAAF-62E371C58160}"/>
              </a:ext>
            </a:extLst>
          </p:cNvPr>
          <p:cNvSpPr txBox="1"/>
          <p:nvPr/>
        </p:nvSpPr>
        <p:spPr>
          <a:xfrm>
            <a:off x="4135716" y="1455790"/>
            <a:ext cx="5724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・全方向に慣性が働く</a:t>
            </a:r>
            <a:endParaRPr kumimoji="1" lang="en-US" altLang="ja-JP" dirty="0"/>
          </a:p>
          <a:p>
            <a:r>
              <a:rPr kumimoji="1" lang="ja-JP" altLang="en-US" dirty="0"/>
              <a:t>・ボタンを連打するほど移動が速くなっていく</a:t>
            </a:r>
            <a:endParaRPr kumimoji="1" lang="en-US" altLang="ja-JP" dirty="0"/>
          </a:p>
          <a:p>
            <a:r>
              <a:rPr kumimoji="1" lang="ja-JP" altLang="en-US" dirty="0"/>
              <a:t>という操作感は、</a:t>
            </a:r>
            <a:endParaRPr kumimoji="1" lang="en-US" altLang="ja-JP" dirty="0"/>
          </a:p>
          <a:p>
            <a:r>
              <a:rPr kumimoji="1" lang="ja-JP" altLang="en-US" dirty="0"/>
              <a:t>古いゲームだが、バルーンファイトのようなイメージ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8F8E0F7-6A35-445D-AE33-A8FB5572F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745" y="3524435"/>
            <a:ext cx="771153" cy="64819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EF4A72E-802E-4230-9B3F-11F1EC116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00000">
            <a:off x="3431137" y="3919352"/>
            <a:ext cx="771153" cy="64819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E6C34D2-4145-48DC-9D61-0C6DEC765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755233" y="4806743"/>
            <a:ext cx="771153" cy="64819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4D99E61-C2F5-466C-A7D8-055B0FB61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100000">
            <a:off x="3431136" y="5694133"/>
            <a:ext cx="771153" cy="64819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4DB478C-4313-4230-93B2-1BAF4AB69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543745" y="6068164"/>
            <a:ext cx="771153" cy="64819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0E959ED-C806-43AC-908A-F47C611FE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063952">
            <a:off x="1654884" y="5744067"/>
            <a:ext cx="771153" cy="64819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615A573-21E6-46D6-AA1F-992243CC5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286267" y="4866206"/>
            <a:ext cx="771153" cy="64819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613C47F-20F2-4649-BAEB-35582E6A0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900000">
            <a:off x="1653415" y="3923944"/>
            <a:ext cx="771153" cy="648193"/>
          </a:xfrm>
          <a:prstGeom prst="rect">
            <a:avLst/>
          </a:prstGeom>
        </p:spPr>
      </p:pic>
      <p:pic>
        <p:nvPicPr>
          <p:cNvPr id="16" name="図 15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E812B054-1C7D-4461-8F50-50ADF7056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983" y="4107191"/>
            <a:ext cx="2070688" cy="2029275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6512FE-AEB4-4684-9569-F4593FF4517E}"/>
              </a:ext>
            </a:extLst>
          </p:cNvPr>
          <p:cNvSpPr txBox="1"/>
          <p:nvPr/>
        </p:nvSpPr>
        <p:spPr>
          <a:xfrm>
            <a:off x="4827205" y="4478881"/>
            <a:ext cx="54938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バルーンファイトは地面が↓方向だが、</a:t>
            </a:r>
            <a:endParaRPr kumimoji="1" lang="en-US" altLang="ja-JP" dirty="0"/>
          </a:p>
          <a:p>
            <a:r>
              <a:rPr kumimoji="1" lang="ja-JP" altLang="en-US" dirty="0"/>
              <a:t>「地球を中心に</a:t>
            </a:r>
            <a:r>
              <a:rPr kumimoji="1" lang="en-US" altLang="ja-JP" dirty="0"/>
              <a:t>360</a:t>
            </a:r>
            <a:r>
              <a:rPr kumimoji="1" lang="ja-JP" altLang="en-US" dirty="0"/>
              <a:t>度のエリア」として</a:t>
            </a:r>
            <a:endParaRPr kumimoji="1" lang="en-US" altLang="ja-JP" dirty="0"/>
          </a:p>
          <a:p>
            <a:r>
              <a:rPr kumimoji="1" lang="ja-JP" altLang="en-US" dirty="0"/>
              <a:t>「地球中心に向かって落ちるステージ」のイメージ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5720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4241E9DE-A45B-4D87-93EA-17D6231970DF}"/>
              </a:ext>
            </a:extLst>
          </p:cNvPr>
          <p:cNvSpPr/>
          <p:nvPr/>
        </p:nvSpPr>
        <p:spPr>
          <a:xfrm>
            <a:off x="7366731" y="4012492"/>
            <a:ext cx="4068147" cy="25842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失敗</a:t>
            </a:r>
            <a:r>
              <a:rPr kumimoji="1" lang="en-US" altLang="ja-JP" dirty="0"/>
              <a:t>】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F84193A-B346-43D5-8A70-CD46C9D4E7BD}"/>
              </a:ext>
            </a:extLst>
          </p:cNvPr>
          <p:cNvSpPr/>
          <p:nvPr/>
        </p:nvSpPr>
        <p:spPr>
          <a:xfrm>
            <a:off x="1251678" y="877077"/>
            <a:ext cx="5750647" cy="2245199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【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クリア条件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】</a:t>
            </a:r>
            <a:b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・宇宙ステーションにロケットを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ドッキングさせるとクリア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「ドッキング」であるため、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　相対速度、向きや位置のズレ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が許容範囲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であることが条件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差異が大きい場合は「事故」になる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D3D290E-4948-468F-8D01-0C8A974B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クリアと失敗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17A097-1B46-43D1-A782-6291A94D7F64}"/>
              </a:ext>
            </a:extLst>
          </p:cNvPr>
          <p:cNvSpPr/>
          <p:nvPr/>
        </p:nvSpPr>
        <p:spPr>
          <a:xfrm>
            <a:off x="7361853" y="868758"/>
            <a:ext cx="4068147" cy="17153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クリア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ロケットと宇宙ステーションを</a:t>
            </a:r>
            <a:endParaRPr kumimoji="1" lang="en-US" altLang="ja-JP" dirty="0"/>
          </a:p>
          <a:p>
            <a:r>
              <a:rPr kumimoji="1" lang="ja-JP" altLang="en-US" dirty="0"/>
              <a:t>ドッキングできればクリア</a:t>
            </a:r>
            <a:endParaRPr kumimoji="1" lang="en-US" altLang="ja-JP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CF42897-7182-4231-B24F-F39E0D30CBDE}"/>
              </a:ext>
            </a:extLst>
          </p:cNvPr>
          <p:cNvSpPr/>
          <p:nvPr/>
        </p:nvSpPr>
        <p:spPr>
          <a:xfrm>
            <a:off x="7366732" y="2909669"/>
            <a:ext cx="4068147" cy="101552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失敗</a:t>
            </a:r>
            <a:r>
              <a:rPr kumimoji="1" lang="en-US" altLang="ja-JP" dirty="0"/>
              <a:t>】</a:t>
            </a:r>
          </a:p>
        </p:txBody>
      </p:sp>
      <p:pic>
        <p:nvPicPr>
          <p:cNvPr id="67" name="図 66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CB0D0EFA-15C2-4AB8-9834-2C7A3F9E1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8754206" y="1809849"/>
            <a:ext cx="774272" cy="774272"/>
          </a:xfrm>
          <a:prstGeom prst="rect">
            <a:avLst/>
          </a:prstGeom>
        </p:spPr>
      </p:pic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D6D5911A-9443-474D-ADEB-8625C57021BB}"/>
              </a:ext>
            </a:extLst>
          </p:cNvPr>
          <p:cNvGrpSpPr/>
          <p:nvPr/>
        </p:nvGrpSpPr>
        <p:grpSpPr>
          <a:xfrm rot="5400000">
            <a:off x="9421791" y="1915531"/>
            <a:ext cx="633422" cy="562909"/>
            <a:chOff x="1967183" y="3114787"/>
            <a:chExt cx="1166326" cy="1036490"/>
          </a:xfrm>
        </p:grpSpPr>
        <p:sp>
          <p:nvSpPr>
            <p:cNvPr id="62" name="円柱 61">
              <a:extLst>
                <a:ext uri="{FF2B5EF4-FFF2-40B4-BE49-F238E27FC236}">
                  <a16:creationId xmlns:a16="http://schemas.microsoft.com/office/drawing/2014/main" id="{1BC9089C-ABBE-431A-A81D-85AEA94E6221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: 塗りつぶしなし 62">
              <a:extLst>
                <a:ext uri="{FF2B5EF4-FFF2-40B4-BE49-F238E27FC236}">
                  <a16:creationId xmlns:a16="http://schemas.microsoft.com/office/drawing/2014/main" id="{9DAD796C-15F9-4FC8-BE9B-5C5E77C5DA96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4" name="円: 塗りつぶしなし 63">
              <a:extLst>
                <a:ext uri="{FF2B5EF4-FFF2-40B4-BE49-F238E27FC236}">
                  <a16:creationId xmlns:a16="http://schemas.microsoft.com/office/drawing/2014/main" id="{EB6ACFC6-D05B-43A9-A9D0-BC76660FE213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5" name="円柱 64">
              <a:extLst>
                <a:ext uri="{FF2B5EF4-FFF2-40B4-BE49-F238E27FC236}">
                  <a16:creationId xmlns:a16="http://schemas.microsoft.com/office/drawing/2014/main" id="{4D9D5A30-FA3D-43EA-B4A7-F51CDCDB5956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FD323BE5-4688-4668-965C-EB7E8EB34D07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4D7423CC-3BB6-4D38-BC97-E4EB9913BC7B}"/>
              </a:ext>
            </a:extLst>
          </p:cNvPr>
          <p:cNvGrpSpPr/>
          <p:nvPr/>
        </p:nvGrpSpPr>
        <p:grpSpPr>
          <a:xfrm>
            <a:off x="9197751" y="3122277"/>
            <a:ext cx="1091032" cy="709140"/>
            <a:chOff x="10015298" y="4659287"/>
            <a:chExt cx="1091032" cy="709140"/>
          </a:xfrm>
        </p:grpSpPr>
        <p:pic>
          <p:nvPicPr>
            <p:cNvPr id="68" name="図 67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F67380F6-E73A-4695-9EC0-3C4C1B3C72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590537">
              <a:off x="10015298" y="4683186"/>
              <a:ext cx="654417" cy="654417"/>
            </a:xfrm>
            <a:prstGeom prst="rect">
              <a:avLst/>
            </a:prstGeom>
          </p:spPr>
        </p:pic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5E251528-3BFD-4ED5-8E3C-99612F4FD51C}"/>
                </a:ext>
              </a:extLst>
            </p:cNvPr>
            <p:cNvGrpSpPr/>
            <p:nvPr/>
          </p:nvGrpSpPr>
          <p:grpSpPr>
            <a:xfrm rot="5400000">
              <a:off x="10436661" y="4698758"/>
              <a:ext cx="709140" cy="630198"/>
              <a:chOff x="1967183" y="3114787"/>
              <a:chExt cx="1166326" cy="1036490"/>
            </a:xfrm>
          </p:grpSpPr>
          <p:sp>
            <p:nvSpPr>
              <p:cNvPr id="70" name="円柱 69">
                <a:extLst>
                  <a:ext uri="{FF2B5EF4-FFF2-40B4-BE49-F238E27FC236}">
                    <a16:creationId xmlns:a16="http://schemas.microsoft.com/office/drawing/2014/main" id="{A082C2DE-4D06-4831-BAA9-A5522F18E011}"/>
                  </a:ext>
                </a:extLst>
              </p:cNvPr>
              <p:cNvSpPr/>
              <p:nvPr/>
            </p:nvSpPr>
            <p:spPr>
              <a:xfrm>
                <a:off x="2421625" y="3387857"/>
                <a:ext cx="246057" cy="763420"/>
              </a:xfrm>
              <a:prstGeom prst="can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円: 塗りつぶしなし 70">
                <a:extLst>
                  <a:ext uri="{FF2B5EF4-FFF2-40B4-BE49-F238E27FC236}">
                    <a16:creationId xmlns:a16="http://schemas.microsoft.com/office/drawing/2014/main" id="{0D9D9228-2840-46D7-BA29-21DF1CCF13C7}"/>
                  </a:ext>
                </a:extLst>
              </p:cNvPr>
              <p:cNvSpPr/>
              <p:nvPr/>
            </p:nvSpPr>
            <p:spPr>
              <a:xfrm>
                <a:off x="1967183" y="3625924"/>
                <a:ext cx="1166326" cy="414881"/>
              </a:xfrm>
              <a:prstGeom prst="donut">
                <a:avLst>
                  <a:gd name="adj" fmla="val 31747"/>
                </a:avLst>
              </a:prstGeom>
              <a:solidFill>
                <a:schemeClr val="bg1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円: 塗りつぶしなし 71">
                <a:extLst>
                  <a:ext uri="{FF2B5EF4-FFF2-40B4-BE49-F238E27FC236}">
                    <a16:creationId xmlns:a16="http://schemas.microsoft.com/office/drawing/2014/main" id="{437C1DB7-69F8-4EB5-AD1A-2BE99E093693}"/>
                  </a:ext>
                </a:extLst>
              </p:cNvPr>
              <p:cNvSpPr/>
              <p:nvPr/>
            </p:nvSpPr>
            <p:spPr>
              <a:xfrm>
                <a:off x="1967183" y="3425801"/>
                <a:ext cx="1166326" cy="414881"/>
              </a:xfrm>
              <a:prstGeom prst="donut">
                <a:avLst>
                  <a:gd name="adj" fmla="val 31747"/>
                </a:avLst>
              </a:prstGeom>
              <a:solidFill>
                <a:schemeClr val="bg1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円柱 72">
                <a:extLst>
                  <a:ext uri="{FF2B5EF4-FFF2-40B4-BE49-F238E27FC236}">
                    <a16:creationId xmlns:a16="http://schemas.microsoft.com/office/drawing/2014/main" id="{A4034E68-07D6-437D-AA2D-10ABF703765C}"/>
                  </a:ext>
                </a:extLst>
              </p:cNvPr>
              <p:cNvSpPr/>
              <p:nvPr/>
            </p:nvSpPr>
            <p:spPr>
              <a:xfrm>
                <a:off x="2421625" y="3232076"/>
                <a:ext cx="246057" cy="474059"/>
              </a:xfrm>
              <a:prstGeom prst="can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4" name="楕円 73">
                <a:extLst>
                  <a:ext uri="{FF2B5EF4-FFF2-40B4-BE49-F238E27FC236}">
                    <a16:creationId xmlns:a16="http://schemas.microsoft.com/office/drawing/2014/main" id="{379F08E9-50A5-4E30-BEB2-D5AB3ED3662A}"/>
                  </a:ext>
                </a:extLst>
              </p:cNvPr>
              <p:cNvSpPr/>
              <p:nvPr/>
            </p:nvSpPr>
            <p:spPr>
              <a:xfrm>
                <a:off x="2332193" y="3114787"/>
                <a:ext cx="428304" cy="4283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5" name="爆発: 8 pt 74">
              <a:extLst>
                <a:ext uri="{FF2B5EF4-FFF2-40B4-BE49-F238E27FC236}">
                  <a16:creationId xmlns:a16="http://schemas.microsoft.com/office/drawing/2014/main" id="{2277AB69-C19C-4BA5-BB79-66A8DEFC3A62}"/>
                </a:ext>
              </a:extLst>
            </p:cNvPr>
            <p:cNvSpPr/>
            <p:nvPr/>
          </p:nvSpPr>
          <p:spPr>
            <a:xfrm rot="2409065">
              <a:off x="10388969" y="4671815"/>
              <a:ext cx="339569" cy="318154"/>
            </a:xfrm>
            <a:prstGeom prst="irregularSeal1">
              <a:avLst/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79" name="図 78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291471FD-8ADC-42B6-A0C6-53E052EED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520527">
            <a:off x="10964587" y="4092133"/>
            <a:ext cx="344331" cy="344331"/>
          </a:xfrm>
          <a:prstGeom prst="rect">
            <a:avLst/>
          </a:prstGeom>
        </p:spPr>
      </p:pic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391AB50E-94B4-4A0E-9017-EF6BF60659CA}"/>
              </a:ext>
            </a:extLst>
          </p:cNvPr>
          <p:cNvGrpSpPr/>
          <p:nvPr/>
        </p:nvGrpSpPr>
        <p:grpSpPr>
          <a:xfrm>
            <a:off x="9260566" y="5244137"/>
            <a:ext cx="488482" cy="488482"/>
            <a:chOff x="10130138" y="5278554"/>
            <a:chExt cx="488482" cy="488482"/>
          </a:xfrm>
        </p:grpSpPr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0411895-1F12-47C3-808D-90C67FF0BD5B}"/>
                </a:ext>
              </a:extLst>
            </p:cNvPr>
            <p:cNvGrpSpPr/>
            <p:nvPr/>
          </p:nvGrpSpPr>
          <p:grpSpPr>
            <a:xfrm rot="7109451">
              <a:off x="10203567" y="5346341"/>
              <a:ext cx="382367" cy="395329"/>
              <a:chOff x="7865706" y="3023118"/>
              <a:chExt cx="839755" cy="839755"/>
            </a:xfrm>
          </p:grpSpPr>
          <p:sp>
            <p:nvSpPr>
              <p:cNvPr id="83" name="涙形 82">
                <a:extLst>
                  <a:ext uri="{FF2B5EF4-FFF2-40B4-BE49-F238E27FC236}">
                    <a16:creationId xmlns:a16="http://schemas.microsoft.com/office/drawing/2014/main" id="{3E1B5DD4-6E39-40B2-86CA-AF1F76AB683F}"/>
                  </a:ext>
                </a:extLst>
              </p:cNvPr>
              <p:cNvSpPr/>
              <p:nvPr/>
            </p:nvSpPr>
            <p:spPr>
              <a:xfrm rot="8100000">
                <a:off x="7865706" y="3023118"/>
                <a:ext cx="839755" cy="839755"/>
              </a:xfrm>
              <a:prstGeom prst="teardrop">
                <a:avLst>
                  <a:gd name="adj" fmla="val 132998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涙形 83">
                <a:extLst>
                  <a:ext uri="{FF2B5EF4-FFF2-40B4-BE49-F238E27FC236}">
                    <a16:creationId xmlns:a16="http://schemas.microsoft.com/office/drawing/2014/main" id="{3E8A6B70-6B0B-436D-A47E-CB152D6ACD05}"/>
                  </a:ext>
                </a:extLst>
              </p:cNvPr>
              <p:cNvSpPr/>
              <p:nvPr/>
            </p:nvSpPr>
            <p:spPr>
              <a:xfrm rot="8100000">
                <a:off x="7955008" y="3037417"/>
                <a:ext cx="661147" cy="661147"/>
              </a:xfrm>
              <a:prstGeom prst="teardrop">
                <a:avLst>
                  <a:gd name="adj" fmla="val 137921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涙形 84">
                <a:extLst>
                  <a:ext uri="{FF2B5EF4-FFF2-40B4-BE49-F238E27FC236}">
                    <a16:creationId xmlns:a16="http://schemas.microsoft.com/office/drawing/2014/main" id="{C5AC32E5-C739-440F-8BAA-30103E50FD03}"/>
                  </a:ext>
                </a:extLst>
              </p:cNvPr>
              <p:cNvSpPr/>
              <p:nvPr/>
            </p:nvSpPr>
            <p:spPr>
              <a:xfrm rot="8100000">
                <a:off x="8092791" y="3125367"/>
                <a:ext cx="391936" cy="391936"/>
              </a:xfrm>
              <a:prstGeom prst="teardrop">
                <a:avLst>
                  <a:gd name="adj" fmla="val 190902"/>
                </a:avLst>
              </a:prstGeom>
              <a:solidFill>
                <a:schemeClr val="bg1"/>
              </a:solidFill>
              <a:ln w="762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82" name="図 81" descr="グラフィック が含まれている画像&#10;&#10;自動的に生成された説明">
              <a:extLst>
                <a:ext uri="{FF2B5EF4-FFF2-40B4-BE49-F238E27FC236}">
                  <a16:creationId xmlns:a16="http://schemas.microsoft.com/office/drawing/2014/main" id="{05A2AAFB-7C45-4B7D-8A12-73F09BCB2C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7062586">
              <a:off x="10130138" y="5278554"/>
              <a:ext cx="488482" cy="488482"/>
            </a:xfrm>
            <a:prstGeom prst="rect">
              <a:avLst/>
            </a:prstGeom>
          </p:spPr>
        </p:pic>
      </p:grpSp>
      <p:sp>
        <p:nvSpPr>
          <p:cNvPr id="87" name="フリーフォーム: 図形 86">
            <a:extLst>
              <a:ext uri="{FF2B5EF4-FFF2-40B4-BE49-F238E27FC236}">
                <a16:creationId xmlns:a16="http://schemas.microsoft.com/office/drawing/2014/main" id="{5E013AB3-6CFF-40E1-B485-471F8BBA8A1F}"/>
              </a:ext>
            </a:extLst>
          </p:cNvPr>
          <p:cNvSpPr/>
          <p:nvPr/>
        </p:nvSpPr>
        <p:spPr>
          <a:xfrm rot="10800000">
            <a:off x="8302113" y="5598290"/>
            <a:ext cx="2309868" cy="1001454"/>
          </a:xfrm>
          <a:custGeom>
            <a:avLst/>
            <a:gdLst>
              <a:gd name="connsiteX0" fmla="*/ 0 w 3762009"/>
              <a:gd name="connsiteY0" fmla="*/ 0 h 1801270"/>
              <a:gd name="connsiteX1" fmla="*/ 3762009 w 3762009"/>
              <a:gd name="connsiteY1" fmla="*/ 0 h 1801270"/>
              <a:gd name="connsiteX2" fmla="*/ 3756516 w 3762009"/>
              <a:gd name="connsiteY2" fmla="*/ 108780 h 1801270"/>
              <a:gd name="connsiteX3" fmla="*/ 1881004 w 3762009"/>
              <a:gd name="connsiteY3" fmla="*/ 1801270 h 1801270"/>
              <a:gd name="connsiteX4" fmla="*/ 5492 w 3762009"/>
              <a:gd name="connsiteY4" fmla="*/ 108780 h 180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009" h="1801270">
                <a:moveTo>
                  <a:pt x="0" y="0"/>
                </a:moveTo>
                <a:lnTo>
                  <a:pt x="3762009" y="0"/>
                </a:lnTo>
                <a:lnTo>
                  <a:pt x="3756516" y="108780"/>
                </a:lnTo>
                <a:cubicBezTo>
                  <a:pt x="3659973" y="1059427"/>
                  <a:pt x="2857122" y="1801270"/>
                  <a:pt x="1881004" y="1801270"/>
                </a:cubicBezTo>
                <a:cubicBezTo>
                  <a:pt x="904887" y="1801270"/>
                  <a:pt x="102036" y="1059427"/>
                  <a:pt x="5492" y="108780"/>
                </a:cubicBezTo>
                <a:close/>
              </a:path>
            </a:pathLst>
          </a:custGeom>
          <a:gradFill flip="none" rotWithShape="1">
            <a:gsLst>
              <a:gs pos="29000">
                <a:srgbClr val="00B0F0">
                  <a:lumMod val="55000"/>
                  <a:lumOff val="45000"/>
                  <a:alpha val="39000"/>
                </a:srgbClr>
              </a:gs>
              <a:gs pos="100000">
                <a:srgbClr val="00B0F0">
                  <a:alpha val="0"/>
                  <a:lumMod val="79000"/>
                  <a:lumOff val="21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88" name="図 87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0853C268-B4DE-4332-B258-A6E07843A0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0457"/>
          <a:stretch/>
        </p:blipFill>
        <p:spPr>
          <a:xfrm>
            <a:off x="8279631" y="5669453"/>
            <a:ext cx="2354832" cy="912562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304BD51A-AF77-49A9-917C-148864C564CC}"/>
              </a:ext>
            </a:extLst>
          </p:cNvPr>
          <p:cNvSpPr txBox="1"/>
          <p:nvPr/>
        </p:nvSpPr>
        <p:spPr>
          <a:xfrm>
            <a:off x="9815514" y="40687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Gill Sans" panose="020B0600070205080204" charset="0"/>
              </a:rPr>
              <a:t>宇宙漂流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BCF80B61-ED07-4538-80AB-ED30425748D1}"/>
              </a:ext>
            </a:extLst>
          </p:cNvPr>
          <p:cNvSpPr txBox="1"/>
          <p:nvPr/>
        </p:nvSpPr>
        <p:spPr>
          <a:xfrm>
            <a:off x="7923704" y="529979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Gill Sans" panose="020B0600070205080204" charset="0"/>
              </a:rPr>
              <a:t>大気圏落下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8220218D-9A6A-456C-8AC0-162E646510B7}"/>
              </a:ext>
            </a:extLst>
          </p:cNvPr>
          <p:cNvSpPr txBox="1"/>
          <p:nvPr/>
        </p:nvSpPr>
        <p:spPr>
          <a:xfrm>
            <a:off x="8547276" y="327036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Gill Sans" panose="020B0600070205080204" charset="0"/>
              </a:rPr>
              <a:t>事故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7BE5338D-18FC-45ED-9BBF-2E4239F30CA2}"/>
              </a:ext>
            </a:extLst>
          </p:cNvPr>
          <p:cNvSpPr/>
          <p:nvPr/>
        </p:nvSpPr>
        <p:spPr>
          <a:xfrm>
            <a:off x="1251678" y="3344207"/>
            <a:ext cx="5750647" cy="3252535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【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失敗条件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】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■事故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宇宙ステーションに対し、不適切な接触をすると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「事故」として爆発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■宇宙漂流</a:t>
            </a:r>
            <a:endParaRPr lang="ja-JP" alt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ロケットが地球から離れすぎると、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「宇宙漂流」で戻れなくなる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■大気圏落下</a:t>
            </a:r>
            <a:endParaRPr lang="ja-JP" alt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　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１度宇宙に出たロケットが地球に近づきすぎると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　「大気圏落下」で炎上</a:t>
            </a:r>
          </a:p>
        </p:txBody>
      </p:sp>
    </p:spTree>
    <p:extLst>
      <p:ext uri="{BB962C8B-B14F-4D97-AF65-F5344CB8AC3E}">
        <p14:creationId xmlns:p14="http://schemas.microsoft.com/office/powerpoint/2010/main" val="349879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1A502D-C5CA-4A36-BF16-323EEF5A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視点切り替え：ステータス</a:t>
            </a: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802538C7-A4D7-4991-8593-D70FAF0FA69C}"/>
              </a:ext>
            </a:extLst>
          </p:cNvPr>
          <p:cNvGrpSpPr/>
          <p:nvPr/>
        </p:nvGrpSpPr>
        <p:grpSpPr>
          <a:xfrm>
            <a:off x="7042437" y="4083120"/>
            <a:ext cx="4572902" cy="2740876"/>
            <a:chOff x="6680820" y="3429000"/>
            <a:chExt cx="4934519" cy="3181004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01922407-3EB2-4ABC-81D9-0FAFE5486FEB}"/>
                </a:ext>
              </a:extLst>
            </p:cNvPr>
            <p:cNvSpPr/>
            <p:nvPr/>
          </p:nvSpPr>
          <p:spPr>
            <a:xfrm>
              <a:off x="6680820" y="3429000"/>
              <a:ext cx="4934519" cy="31470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dirty="0"/>
                <a:t>拡大</a:t>
              </a:r>
              <a:endParaRPr kumimoji="1" lang="en-US" altLang="ja-JP" dirty="0"/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4780233C-5115-4E0B-94E6-08C133D4B20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0811" t="17346" r="19014" b="14023"/>
            <a:stretch/>
          </p:blipFill>
          <p:spPr>
            <a:xfrm>
              <a:off x="6680820" y="4783983"/>
              <a:ext cx="4934519" cy="1826021"/>
            </a:xfrm>
            <a:prstGeom prst="rect">
              <a:avLst/>
            </a:prstGeom>
          </p:spPr>
        </p:pic>
      </p:grpSp>
      <p:pic>
        <p:nvPicPr>
          <p:cNvPr id="28" name="図 27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5DA3A47B-1115-49B5-BFDA-D7562E334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7930" y="5843104"/>
            <a:ext cx="477001" cy="477001"/>
          </a:xfrm>
          <a:prstGeom prst="rect">
            <a:avLst/>
          </a:prstGeom>
        </p:spPr>
      </p:pic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77216C86-A93A-48EE-A0C9-866150367D15}"/>
              </a:ext>
            </a:extLst>
          </p:cNvPr>
          <p:cNvSpPr/>
          <p:nvPr/>
        </p:nvSpPr>
        <p:spPr>
          <a:xfrm>
            <a:off x="1283026" y="882373"/>
            <a:ext cx="5509687" cy="184216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【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視点切り替え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】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ゲームの概要はこれまでの通りだが、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画面が「全体俯瞰」だけだと、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見た目の印象にかなり乏しいため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ロケットを中心に置いた「拡大」の表示が欲しい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7B71024-67F1-48A8-ACD3-DB605803D3B0}"/>
              </a:ext>
            </a:extLst>
          </p:cNvPr>
          <p:cNvSpPr/>
          <p:nvPr/>
        </p:nvSpPr>
        <p:spPr>
          <a:xfrm>
            <a:off x="7042437" y="877609"/>
            <a:ext cx="4572902" cy="27408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/>
              <a:t>全体俯瞰</a:t>
            </a:r>
          </a:p>
        </p:txBody>
      </p:sp>
      <p:pic>
        <p:nvPicPr>
          <p:cNvPr id="58" name="図 57" descr="スポーツゲーム, ブルー が含まれている画像&#10;&#10;自動的に生成された説明">
            <a:extLst>
              <a:ext uri="{FF2B5EF4-FFF2-40B4-BE49-F238E27FC236}">
                <a16:creationId xmlns:a16="http://schemas.microsoft.com/office/drawing/2014/main" id="{36012C33-4097-4394-8299-585D27490A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838250">
            <a:off x="8937202" y="2153575"/>
            <a:ext cx="955165" cy="936063"/>
          </a:xfrm>
          <a:prstGeom prst="rect">
            <a:avLst/>
          </a:prstGeom>
        </p:spPr>
      </p:pic>
      <p:pic>
        <p:nvPicPr>
          <p:cNvPr id="59" name="図 58" descr="グラフィック が含まれている画像&#10;&#10;自動的に生成された説明">
            <a:extLst>
              <a:ext uri="{FF2B5EF4-FFF2-40B4-BE49-F238E27FC236}">
                <a16:creationId xmlns:a16="http://schemas.microsoft.com/office/drawing/2014/main" id="{5C958C19-C97E-4643-B62A-8AFD1D372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1027" y="1851522"/>
            <a:ext cx="327517" cy="327517"/>
          </a:xfrm>
          <a:prstGeom prst="rect">
            <a:avLst/>
          </a:prstGeom>
        </p:spPr>
      </p:pic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B8D7AF08-63E2-4377-B33F-4D0479EE39EC}"/>
              </a:ext>
            </a:extLst>
          </p:cNvPr>
          <p:cNvGrpSpPr/>
          <p:nvPr/>
        </p:nvGrpSpPr>
        <p:grpSpPr>
          <a:xfrm rot="2873078">
            <a:off x="8280458" y="1316113"/>
            <a:ext cx="333548" cy="315397"/>
            <a:chOff x="1967183" y="3114787"/>
            <a:chExt cx="1166326" cy="1036490"/>
          </a:xfrm>
        </p:grpSpPr>
        <p:sp>
          <p:nvSpPr>
            <p:cNvPr id="62" name="円柱 61">
              <a:extLst>
                <a:ext uri="{FF2B5EF4-FFF2-40B4-BE49-F238E27FC236}">
                  <a16:creationId xmlns:a16="http://schemas.microsoft.com/office/drawing/2014/main" id="{77107DD1-7D37-4EF7-897C-2954C0047AEC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: 塗りつぶしなし 62">
              <a:extLst>
                <a:ext uri="{FF2B5EF4-FFF2-40B4-BE49-F238E27FC236}">
                  <a16:creationId xmlns:a16="http://schemas.microsoft.com/office/drawing/2014/main" id="{A11E1FA9-8241-4C6D-A60B-E9DCC263C625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4" name="円: 塗りつぶしなし 63">
              <a:extLst>
                <a:ext uri="{FF2B5EF4-FFF2-40B4-BE49-F238E27FC236}">
                  <a16:creationId xmlns:a16="http://schemas.microsoft.com/office/drawing/2014/main" id="{D63E6E91-A2C4-4E55-B4EB-62BF9297B356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5" name="円柱 64">
              <a:extLst>
                <a:ext uri="{FF2B5EF4-FFF2-40B4-BE49-F238E27FC236}">
                  <a16:creationId xmlns:a16="http://schemas.microsoft.com/office/drawing/2014/main" id="{B5B79C92-ACA5-4C24-874C-FC7FFE43FE7F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72BD50F3-1B3F-45E2-B2C4-15E7FF636B9E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9F78D8D5-59EB-462D-AD3F-63DE2603F6D3}"/>
              </a:ext>
            </a:extLst>
          </p:cNvPr>
          <p:cNvGrpSpPr/>
          <p:nvPr/>
        </p:nvGrpSpPr>
        <p:grpSpPr>
          <a:xfrm rot="4299008">
            <a:off x="7781913" y="4551848"/>
            <a:ext cx="382971" cy="340338"/>
            <a:chOff x="1967183" y="3114787"/>
            <a:chExt cx="1166326" cy="1036490"/>
          </a:xfrm>
        </p:grpSpPr>
        <p:sp>
          <p:nvSpPr>
            <p:cNvPr id="70" name="円柱 69">
              <a:extLst>
                <a:ext uri="{FF2B5EF4-FFF2-40B4-BE49-F238E27FC236}">
                  <a16:creationId xmlns:a16="http://schemas.microsoft.com/office/drawing/2014/main" id="{8385E5AC-8AA8-46BB-8A37-0ABF268E7D83}"/>
                </a:ext>
              </a:extLst>
            </p:cNvPr>
            <p:cNvSpPr/>
            <p:nvPr/>
          </p:nvSpPr>
          <p:spPr>
            <a:xfrm>
              <a:off x="2421625" y="3387857"/>
              <a:ext cx="246057" cy="763420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円: 塗りつぶしなし 70">
              <a:extLst>
                <a:ext uri="{FF2B5EF4-FFF2-40B4-BE49-F238E27FC236}">
                  <a16:creationId xmlns:a16="http://schemas.microsoft.com/office/drawing/2014/main" id="{F8DE7837-E945-4BFE-B644-B64172AEF141}"/>
                </a:ext>
              </a:extLst>
            </p:cNvPr>
            <p:cNvSpPr/>
            <p:nvPr/>
          </p:nvSpPr>
          <p:spPr>
            <a:xfrm>
              <a:off x="1967183" y="3625924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2" name="円: 塗りつぶしなし 71">
              <a:extLst>
                <a:ext uri="{FF2B5EF4-FFF2-40B4-BE49-F238E27FC236}">
                  <a16:creationId xmlns:a16="http://schemas.microsoft.com/office/drawing/2014/main" id="{5F76A131-A48B-4FE4-83CA-F5B78D96D70E}"/>
                </a:ext>
              </a:extLst>
            </p:cNvPr>
            <p:cNvSpPr/>
            <p:nvPr/>
          </p:nvSpPr>
          <p:spPr>
            <a:xfrm>
              <a:off x="1967183" y="3425801"/>
              <a:ext cx="1166326" cy="414881"/>
            </a:xfrm>
            <a:prstGeom prst="donut">
              <a:avLst>
                <a:gd name="adj" fmla="val 31747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3" name="円柱 72">
              <a:extLst>
                <a:ext uri="{FF2B5EF4-FFF2-40B4-BE49-F238E27FC236}">
                  <a16:creationId xmlns:a16="http://schemas.microsoft.com/office/drawing/2014/main" id="{1023360B-214F-48DF-A77E-F5020DF7C612}"/>
                </a:ext>
              </a:extLst>
            </p:cNvPr>
            <p:cNvSpPr/>
            <p:nvPr/>
          </p:nvSpPr>
          <p:spPr>
            <a:xfrm>
              <a:off x="2421625" y="3232076"/>
              <a:ext cx="246057" cy="474059"/>
            </a:xfrm>
            <a:prstGeom prst="can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楕円 73">
              <a:extLst>
                <a:ext uri="{FF2B5EF4-FFF2-40B4-BE49-F238E27FC236}">
                  <a16:creationId xmlns:a16="http://schemas.microsoft.com/office/drawing/2014/main" id="{758853EA-88DA-417C-BB8A-251ADBD2CBFE}"/>
                </a:ext>
              </a:extLst>
            </p:cNvPr>
            <p:cNvSpPr/>
            <p:nvPr/>
          </p:nvSpPr>
          <p:spPr>
            <a:xfrm>
              <a:off x="2332193" y="3114787"/>
              <a:ext cx="428304" cy="4283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75" name="表 75">
            <a:extLst>
              <a:ext uri="{FF2B5EF4-FFF2-40B4-BE49-F238E27FC236}">
                <a16:creationId xmlns:a16="http://schemas.microsoft.com/office/drawing/2014/main" id="{B463FFC7-1129-479F-8B6B-C2D8447127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186775"/>
              </p:ext>
            </p:extLst>
          </p:nvPr>
        </p:nvGraphicFramePr>
        <p:xfrm>
          <a:off x="9677234" y="4173734"/>
          <a:ext cx="1866938" cy="8534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322705">
                  <a:extLst>
                    <a:ext uri="{9D8B030D-6E8A-4147-A177-3AD203B41FA5}">
                      <a16:colId xmlns:a16="http://schemas.microsoft.com/office/drawing/2014/main" val="3161404105"/>
                    </a:ext>
                  </a:extLst>
                </a:gridCol>
                <a:gridCol w="544233">
                  <a:extLst>
                    <a:ext uri="{9D8B030D-6E8A-4147-A177-3AD203B41FA5}">
                      <a16:colId xmlns:a16="http://schemas.microsoft.com/office/drawing/2014/main" val="3982461015"/>
                    </a:ext>
                  </a:extLst>
                </a:gridCol>
              </a:tblGrid>
              <a:tr h="143399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Gill Sans" panose="020B0600070205080204" charset="0"/>
                        </a:rPr>
                        <a:t>地球の重力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777720"/>
                  </a:ext>
                </a:extLst>
              </a:tr>
              <a:tr h="143399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Gill Sans" panose="020B0600070205080204" charset="0"/>
                        </a:rPr>
                        <a:t>宇宙ステーションの高度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5000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43772"/>
                  </a:ext>
                </a:extLst>
              </a:tr>
              <a:tr h="143399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Gill Sans" panose="020B0600070205080204" charset="0"/>
                        </a:rPr>
                        <a:t>ロケットの傾き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0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36163"/>
                  </a:ext>
                </a:extLst>
              </a:tr>
              <a:tr h="143399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Gill Sans" panose="020B0600070205080204" charset="0"/>
                        </a:rPr>
                        <a:t>ロケットの推進力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0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39528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E3E75C2-DD80-4699-9EA7-0A61691D5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924350"/>
              </p:ext>
            </p:extLst>
          </p:nvPr>
        </p:nvGraphicFramePr>
        <p:xfrm>
          <a:off x="9852027" y="966610"/>
          <a:ext cx="1635899" cy="79248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186180">
                  <a:extLst>
                    <a:ext uri="{9D8B030D-6E8A-4147-A177-3AD203B41FA5}">
                      <a16:colId xmlns:a16="http://schemas.microsoft.com/office/drawing/2014/main" val="3161404105"/>
                    </a:ext>
                  </a:extLst>
                </a:gridCol>
                <a:gridCol w="449719">
                  <a:extLst>
                    <a:ext uri="{9D8B030D-6E8A-4147-A177-3AD203B41FA5}">
                      <a16:colId xmlns:a16="http://schemas.microsoft.com/office/drawing/2014/main" val="3982461015"/>
                    </a:ext>
                  </a:extLst>
                </a:gridCol>
              </a:tblGrid>
              <a:tr h="146705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latin typeface="Gill Sans" panose="020B0600070205080204" charset="0"/>
                        </a:rPr>
                        <a:t>地球の重力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7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100</a:t>
                      </a:r>
                      <a:endParaRPr kumimoji="1" lang="ja-JP" altLang="en-US" sz="7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777720"/>
                  </a:ext>
                </a:extLst>
              </a:tr>
              <a:tr h="146705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latin typeface="Gill Sans" panose="020B0600070205080204" charset="0"/>
                        </a:rPr>
                        <a:t>宇宙ステーションの高度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7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5000</a:t>
                      </a:r>
                      <a:endParaRPr kumimoji="1" lang="ja-JP" altLang="en-US" sz="7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43772"/>
                  </a:ext>
                </a:extLst>
              </a:tr>
              <a:tr h="146705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latin typeface="Gill Sans" panose="020B0600070205080204" charset="0"/>
                        </a:rPr>
                        <a:t>ロケットの傾き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7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0</a:t>
                      </a:r>
                      <a:endParaRPr kumimoji="1" lang="ja-JP" altLang="en-US" sz="7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36163"/>
                  </a:ext>
                </a:extLst>
              </a:tr>
              <a:tr h="146705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latin typeface="Gill Sans" panose="020B0600070205080204" charset="0"/>
                        </a:rPr>
                        <a:t>ロケットの推進力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700" b="1" dirty="0">
                          <a:solidFill>
                            <a:schemeClr val="bg1"/>
                          </a:solidFill>
                          <a:latin typeface="Gill Sans" panose="020B0600070205080204" charset="0"/>
                        </a:rPr>
                        <a:t>0</a:t>
                      </a:r>
                      <a:endParaRPr kumimoji="1" lang="ja-JP" altLang="en-US" sz="700" b="1" dirty="0">
                        <a:solidFill>
                          <a:schemeClr val="bg1"/>
                        </a:solidFill>
                        <a:latin typeface="Gill Sans" panose="020B060007020508020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39528"/>
                  </a:ext>
                </a:extLst>
              </a:tr>
            </a:tbl>
          </a:graphicData>
        </a:graphic>
      </p:graphicFrame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325391DC-C0FF-476E-A438-521120B11D22}"/>
              </a:ext>
            </a:extLst>
          </p:cNvPr>
          <p:cNvSpPr/>
          <p:nvPr/>
        </p:nvSpPr>
        <p:spPr>
          <a:xfrm>
            <a:off x="1283026" y="3075415"/>
            <a:ext cx="5509687" cy="187050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【</a:t>
            </a: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ステータス</a:t>
            </a:r>
            <a:r>
              <a:rPr lang="en-US" altLang="ja-JP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】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全ての動きに慣性が働くので操作は難しい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そのため「計測器」としてステータス表示が欲しい</a:t>
            </a:r>
            <a:endParaRPr lang="en-US" altLang="ja-JP" dirty="0"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デバッグ目的でも、あった方が便利</a:t>
            </a:r>
            <a:endParaRPr lang="en-US" altLang="ja-JP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latin typeface="Gill Sans"/>
                <a:ea typeface="Gill Sans"/>
                <a:cs typeface="Gill Sans"/>
                <a:sym typeface="Gill Sans"/>
              </a:rPr>
              <a:t>※</a:t>
            </a:r>
            <a:r>
              <a:rPr lang="ja-JP" altLang="en-US" dirty="0">
                <a:latin typeface="Gill Sans"/>
                <a:ea typeface="Gill Sans"/>
                <a:cs typeface="Gill Sans"/>
                <a:sym typeface="Gill Sans"/>
              </a:rPr>
              <a:t>単位は適当で良い</a:t>
            </a:r>
            <a:endParaRPr lang="ja-JP" alt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032056576"/>
      </p:ext>
    </p:extLst>
  </p:cSld>
  <p:clrMapOvr>
    <a:masterClrMapping/>
  </p:clrMapOvr>
</p:sld>
</file>

<file path=ppt/theme/theme1.xml><?xml version="1.0" encoding="utf-8"?>
<a:theme xmlns:a="http://schemas.openxmlformats.org/drawingml/2006/main" name="バッジ">
  <a:themeElements>
    <a:clrScheme name="バッジ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バッジ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バッ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バッジ</Template>
  <TotalTime>607</TotalTime>
  <Words>1113</Words>
  <Application>Microsoft Office PowerPoint</Application>
  <PresentationFormat>ワイド画面</PresentationFormat>
  <Paragraphs>159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Gill Sans</vt:lpstr>
      <vt:lpstr>Meiryo UI</vt:lpstr>
      <vt:lpstr>Arial</vt:lpstr>
      <vt:lpstr>Gill Sans MT</vt:lpstr>
      <vt:lpstr>Impact</vt:lpstr>
      <vt:lpstr>バッジ</vt:lpstr>
      <vt:lpstr>ブラウザゲーム 宇宙ステーションと ドッキング</vt:lpstr>
      <vt:lpstr>依頼の概要：ゲームサンプルの開発</vt:lpstr>
      <vt:lpstr>ゲーム概要</vt:lpstr>
      <vt:lpstr>初期条件の設定</vt:lpstr>
      <vt:lpstr>自機（ロケット）の操作</vt:lpstr>
      <vt:lpstr>操作感のイメージ：バルーンファイト</vt:lpstr>
      <vt:lpstr>クリアと失敗</vt:lpstr>
      <vt:lpstr>視点切り替え：ステータス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</dc:creator>
  <cp:lastModifiedBy>1</cp:lastModifiedBy>
  <cp:revision>43</cp:revision>
  <dcterms:created xsi:type="dcterms:W3CDTF">2022-04-12T01:46:44Z</dcterms:created>
  <dcterms:modified xsi:type="dcterms:W3CDTF">2022-04-13T06:26:58Z</dcterms:modified>
</cp:coreProperties>
</file>