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</p:sldMasterIdLst>
  <p:notesMasterIdLst>
    <p:notesMasterId r:id="rId11"/>
  </p:notesMasterIdLst>
  <p:handoutMasterIdLst>
    <p:handoutMasterId r:id="rId12"/>
  </p:handoutMasterIdLst>
  <p:sldIdLst>
    <p:sldId id="284" r:id="rId2"/>
    <p:sldId id="257" r:id="rId3"/>
    <p:sldId id="283" r:id="rId4"/>
    <p:sldId id="301" r:id="rId5"/>
    <p:sldId id="302" r:id="rId6"/>
    <p:sldId id="304" r:id="rId7"/>
    <p:sldId id="306" r:id="rId8"/>
    <p:sldId id="303" r:id="rId9"/>
    <p:sldId id="305" r:id="rId1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26F"/>
    <a:srgbClr val="30A6AA"/>
    <a:srgbClr val="F7ADAC"/>
    <a:srgbClr val="85DADD"/>
    <a:srgbClr val="007988"/>
    <a:srgbClr val="C8CF7F"/>
    <a:srgbClr val="DDA763"/>
    <a:srgbClr val="9F5900"/>
    <a:srgbClr val="FFEE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32" autoAdjust="0"/>
    <p:restoredTop sz="94660"/>
  </p:normalViewPr>
  <p:slideViewPr>
    <p:cSldViewPr snapToGrid="0">
      <p:cViewPr varScale="1">
        <p:scale>
          <a:sx n="142" d="100"/>
          <a:sy n="142" d="100"/>
        </p:scale>
        <p:origin x="900" y="1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134" y="2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0EAA7F92-38FF-4C19-B0EC-A5F3E2A8E05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E2C5336-6B2C-494A-A5BE-8ABB1B8350F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A26F53-D2C9-462A-88F4-87C49634BC45}" type="datetimeFigureOut">
              <a:rPr kumimoji="1" lang="ja-JP" altLang="en-US" smtClean="0"/>
              <a:t>2021/10/6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411357C-7266-4842-BD03-7432EB6BD67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70BDE20-8D70-4385-AA94-5C82E036BF7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330A09-7493-43C2-89CA-C9311AB311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76479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a3ebb17f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a3ebb17f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0249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a3ebb17f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a3ebb17f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a3ebb17f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a3ebb17f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85164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a3ebb17f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a3ebb17f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0407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a3ebb17f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a3ebb17f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37438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a3ebb17f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a3ebb17f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29460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a3ebb17f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a3ebb17f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38112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a3ebb17f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a3ebb17f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56840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a3ebb17f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a3ebb17f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0105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 1">
  <p:cSld name="TITLE_1">
    <p:bg>
      <p:bgPr>
        <a:solidFill>
          <a:srgbClr val="FFFFFF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pic>
        <p:nvPicPr>
          <p:cNvPr id="53" name="Google Shape;53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23647" y="1082838"/>
            <a:ext cx="5296724" cy="297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-1" y="1"/>
            <a:ext cx="7388100" cy="3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363900" y="717300"/>
            <a:ext cx="8275200" cy="391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○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■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○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■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○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Font typeface="Calibri"/>
              <a:buChar char="■"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dt" idx="10"/>
          </p:nvPr>
        </p:nvSpPr>
        <p:spPr>
          <a:xfrm>
            <a:off x="363900" y="4767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ftr" idx="11"/>
          </p:nvPr>
        </p:nvSpPr>
        <p:spPr>
          <a:xfrm>
            <a:off x="3028950" y="4767264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ldNum" idx="12"/>
          </p:nvPr>
        </p:nvSpPr>
        <p:spPr>
          <a:xfrm>
            <a:off x="6457951" y="4767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1</a:t>
            </a:r>
            <a:endParaRPr/>
          </a:p>
        </p:txBody>
      </p:sp>
      <p:sp>
        <p:nvSpPr>
          <p:cNvPr id="60" name="Google Shape;60;p14"/>
          <p:cNvSpPr/>
          <p:nvPr/>
        </p:nvSpPr>
        <p:spPr>
          <a:xfrm>
            <a:off x="8102143" y="177100"/>
            <a:ext cx="943200" cy="256500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ja" sz="900" b="0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900" b="0" i="0" u="none" strike="noStrike" cap="non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9238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userDrawn="1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2D6B665-1F07-4FD7-ACAF-A71488470341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30A6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1D06083-804E-4D46-A728-5BC3EFB0077C}"/>
              </a:ext>
            </a:extLst>
          </p:cNvPr>
          <p:cNvSpPr/>
          <p:nvPr userDrawn="1"/>
        </p:nvSpPr>
        <p:spPr>
          <a:xfrm>
            <a:off x="0" y="4637784"/>
            <a:ext cx="9144000" cy="505716"/>
          </a:xfrm>
          <a:prstGeom prst="rect">
            <a:avLst/>
          </a:prstGeom>
          <a:solidFill>
            <a:srgbClr val="30A6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bg1"/>
              </a:solidFill>
            </a:endParaRP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テキスト が含まれている画像&#10;&#10;自動的に生成された説明">
            <a:extLst>
              <a:ext uri="{FF2B5EF4-FFF2-40B4-BE49-F238E27FC236}">
                <a16:creationId xmlns:a16="http://schemas.microsoft.com/office/drawing/2014/main" id="{3F719026-D236-4D72-978A-49D8D2140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665" y="510988"/>
            <a:ext cx="4121524" cy="4121524"/>
          </a:xfrm>
          <a:prstGeom prst="rect">
            <a:avLst/>
          </a:prstGeom>
        </p:spPr>
      </p:pic>
      <p:pic>
        <p:nvPicPr>
          <p:cNvPr id="3" name="図 2" descr="テキスト&#10;&#10;自動的に生成された説明">
            <a:extLst>
              <a:ext uri="{FF2B5EF4-FFF2-40B4-BE49-F238E27FC236}">
                <a16:creationId xmlns:a16="http://schemas.microsoft.com/office/drawing/2014/main" id="{E20D88B3-4CA0-44AB-BFA4-708AFFF4DB7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164" b="32377"/>
          <a:stretch/>
        </p:blipFill>
        <p:spPr>
          <a:xfrm>
            <a:off x="0" y="26893"/>
            <a:ext cx="2460812" cy="1290918"/>
          </a:xfrm>
          <a:prstGeom prst="rect">
            <a:avLst/>
          </a:prstGeom>
        </p:spPr>
      </p:pic>
      <p:pic>
        <p:nvPicPr>
          <p:cNvPr id="6" name="図 5" descr="テキスト&#10;&#10;自動的に生成された説明">
            <a:extLst>
              <a:ext uri="{FF2B5EF4-FFF2-40B4-BE49-F238E27FC236}">
                <a16:creationId xmlns:a16="http://schemas.microsoft.com/office/drawing/2014/main" id="{AADC2CB0-1D33-4E0D-A4B7-9F2640A86CF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1241" b="31364"/>
          <a:stretch/>
        </p:blipFill>
        <p:spPr>
          <a:xfrm>
            <a:off x="6732336" y="3939987"/>
            <a:ext cx="2411664" cy="11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486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6302D26D-682F-4511-B153-FC944B902BCC}"/>
              </a:ext>
            </a:extLst>
          </p:cNvPr>
          <p:cNvSpPr txBox="1"/>
          <p:nvPr/>
        </p:nvSpPr>
        <p:spPr>
          <a:xfrm>
            <a:off x="3673835" y="1011032"/>
            <a:ext cx="5277660" cy="1502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3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昭和</a:t>
            </a:r>
            <a:r>
              <a:rPr kumimoji="1" lang="en-US" altLang="ja-JP" sz="3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50</a:t>
            </a:r>
            <a:r>
              <a:rPr kumimoji="1" lang="ja-JP" altLang="en-US" sz="3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年生まれ </a:t>
            </a:r>
            <a:r>
              <a:rPr kumimoji="1" lang="en-US" altLang="ja-JP" sz="3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(46</a:t>
            </a:r>
            <a:r>
              <a:rPr kumimoji="1" lang="ja-JP" altLang="en-US" sz="3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歳</a:t>
            </a:r>
            <a:r>
              <a:rPr kumimoji="1" lang="en-US" altLang="ja-JP" sz="3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)</a:t>
            </a:r>
            <a:endParaRPr kumimoji="1" lang="ja-JP" altLang="en-US" sz="3200" b="1" dirty="0">
              <a:solidFill>
                <a:schemeClr val="accent5">
                  <a:lumMod val="60000"/>
                  <a:lumOff val="40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3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妻・長女</a:t>
            </a:r>
            <a:r>
              <a:rPr kumimoji="1" lang="en-US" altLang="ja-JP" sz="3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(</a:t>
            </a:r>
            <a:r>
              <a:rPr kumimoji="1" lang="ja-JP" altLang="en-US" sz="3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高</a:t>
            </a:r>
            <a:r>
              <a:rPr kumimoji="1" lang="en-US" altLang="ja-JP" sz="3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2)</a:t>
            </a:r>
            <a:r>
              <a:rPr kumimoji="1" lang="ja-JP" altLang="en-US" sz="3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・次女</a:t>
            </a:r>
            <a:r>
              <a:rPr kumimoji="1" lang="en-US" altLang="ja-JP" sz="3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(</a:t>
            </a:r>
            <a:r>
              <a:rPr kumimoji="1" lang="ja-JP" altLang="en-US" sz="3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中</a:t>
            </a:r>
            <a:r>
              <a:rPr kumimoji="1" lang="en-US" altLang="ja-JP" sz="3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2)</a:t>
            </a:r>
            <a:endParaRPr kumimoji="1" lang="ja-JP" altLang="en-US" sz="2000" b="1" dirty="0">
              <a:solidFill>
                <a:schemeClr val="accent5">
                  <a:lumMod val="60000"/>
                  <a:lumOff val="40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</p:txBody>
      </p:sp>
      <p:sp>
        <p:nvSpPr>
          <p:cNvPr id="31" name="Oval 10">
            <a:extLst>
              <a:ext uri="{FF2B5EF4-FFF2-40B4-BE49-F238E27FC236}">
                <a16:creationId xmlns:a16="http://schemas.microsoft.com/office/drawing/2014/main" id="{9A758825-A5ED-476E-A6BA-31AB2B8D8361}"/>
              </a:ext>
            </a:extLst>
          </p:cNvPr>
          <p:cNvSpPr/>
          <p:nvPr/>
        </p:nvSpPr>
        <p:spPr>
          <a:xfrm>
            <a:off x="3317993" y="1328044"/>
            <a:ext cx="218462" cy="22534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5">
                  <a:lumMod val="60000"/>
                  <a:lumOff val="40000"/>
                </a:schemeClr>
              </a:solidFill>
              <a:highlight>
                <a:srgbClr val="00FFFF"/>
              </a:highlight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57B32C1A-10C0-4686-BC74-A87FD937CBF6}"/>
              </a:ext>
            </a:extLst>
          </p:cNvPr>
          <p:cNvSpPr txBox="1"/>
          <p:nvPr/>
        </p:nvSpPr>
        <p:spPr>
          <a:xfrm>
            <a:off x="261641" y="3904769"/>
            <a:ext cx="263793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800" dirty="0">
                <a:solidFill>
                  <a:schemeClr val="accent5">
                    <a:lumMod val="60000"/>
                    <a:lumOff val="40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田口さん　</a:t>
            </a:r>
            <a:r>
              <a:rPr lang="en-US" altLang="ja-JP" sz="2000" dirty="0">
                <a:solidFill>
                  <a:schemeClr val="bg1">
                    <a:lumMod val="50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Taguchi   Masahiro</a:t>
            </a:r>
            <a:endParaRPr lang="ja-JP" altLang="en-US" sz="2000" dirty="0">
              <a:solidFill>
                <a:schemeClr val="bg1">
                  <a:lumMod val="50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00DAC338-4F54-42A6-878E-1F14D5ECD6A7}"/>
              </a:ext>
            </a:extLst>
          </p:cNvPr>
          <p:cNvSpPr txBox="1"/>
          <p:nvPr/>
        </p:nvSpPr>
        <p:spPr>
          <a:xfrm>
            <a:off x="3314377" y="2891946"/>
            <a:ext cx="1323785" cy="40011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>
                <a:solidFill>
                  <a:schemeClr val="bg1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趣 味</a:t>
            </a:r>
          </a:p>
        </p:txBody>
      </p:sp>
      <p:sp>
        <p:nvSpPr>
          <p:cNvPr id="42" name="Oval 10">
            <a:extLst>
              <a:ext uri="{FF2B5EF4-FFF2-40B4-BE49-F238E27FC236}">
                <a16:creationId xmlns:a16="http://schemas.microsoft.com/office/drawing/2014/main" id="{AA3E7F80-B153-4EEB-89AF-5A4C0C5885F6}"/>
              </a:ext>
            </a:extLst>
          </p:cNvPr>
          <p:cNvSpPr/>
          <p:nvPr/>
        </p:nvSpPr>
        <p:spPr>
          <a:xfrm>
            <a:off x="3317993" y="2078956"/>
            <a:ext cx="218462" cy="22534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6B343D71-D28D-4847-917E-BE8830A84AB5}"/>
              </a:ext>
            </a:extLst>
          </p:cNvPr>
          <p:cNvSpPr txBox="1"/>
          <p:nvPr/>
        </p:nvSpPr>
        <p:spPr>
          <a:xfrm>
            <a:off x="4890819" y="2891946"/>
            <a:ext cx="3638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30A6AA"/>
              </a:buClr>
            </a:pPr>
            <a:r>
              <a:rPr kumimoji="1"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野球・旅行・読書</a:t>
            </a: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0DB3CD5F-7148-4601-8330-9006205EBEDF}"/>
              </a:ext>
            </a:extLst>
          </p:cNvPr>
          <p:cNvSpPr txBox="1"/>
          <p:nvPr/>
        </p:nvSpPr>
        <p:spPr>
          <a:xfrm>
            <a:off x="3295706" y="3824838"/>
            <a:ext cx="1342456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solidFill>
                  <a:schemeClr val="bg1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大切にしているフィロソフィ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4F8162B3-3685-4ED2-AF82-EE4F01BCEC0B}"/>
              </a:ext>
            </a:extLst>
          </p:cNvPr>
          <p:cNvSpPr txBox="1"/>
          <p:nvPr/>
        </p:nvSpPr>
        <p:spPr>
          <a:xfrm>
            <a:off x="4898839" y="3855615"/>
            <a:ext cx="8159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30A6AA"/>
              </a:buClr>
            </a:pPr>
            <a:r>
              <a:rPr kumimoji="1"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誠実・感謝・勤勉</a:t>
            </a:r>
          </a:p>
        </p:txBody>
      </p:sp>
      <p:pic>
        <p:nvPicPr>
          <p:cNvPr id="14" name="図 13" descr="テキスト が含まれている画像&#10;&#10;自動的に生成された説明">
            <a:extLst>
              <a:ext uri="{FF2B5EF4-FFF2-40B4-BE49-F238E27FC236}">
                <a16:creationId xmlns:a16="http://schemas.microsoft.com/office/drawing/2014/main" id="{318A61A3-5B24-40C1-9161-94DEB96729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932" t="65768" r="14784" b="10026"/>
          <a:stretch/>
        </p:blipFill>
        <p:spPr>
          <a:xfrm>
            <a:off x="614647" y="1200689"/>
            <a:ext cx="1931927" cy="2557492"/>
          </a:xfrm>
          <a:prstGeom prst="rect">
            <a:avLst/>
          </a:prstGeom>
        </p:spPr>
      </p:pic>
      <p:pic>
        <p:nvPicPr>
          <p:cNvPr id="5" name="図 4" descr="テキスト&#10;&#10;自動的に生成された説明">
            <a:extLst>
              <a:ext uri="{FF2B5EF4-FFF2-40B4-BE49-F238E27FC236}">
                <a16:creationId xmlns:a16="http://schemas.microsoft.com/office/drawing/2014/main" id="{E477FEBF-5E73-47D1-974E-7307E2A2A9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5130" b="40785"/>
          <a:stretch/>
        </p:blipFill>
        <p:spPr>
          <a:xfrm>
            <a:off x="6583743" y="4270831"/>
            <a:ext cx="2560257" cy="872669"/>
          </a:xfrm>
          <a:prstGeom prst="rect">
            <a:avLst/>
          </a:prstGeom>
        </p:spPr>
      </p:pic>
      <p:sp>
        <p:nvSpPr>
          <p:cNvPr id="17" name="タイトル 1">
            <a:extLst>
              <a:ext uri="{FF2B5EF4-FFF2-40B4-BE49-F238E27FC236}">
                <a16:creationId xmlns:a16="http://schemas.microsoft.com/office/drawing/2014/main" id="{8672406C-BF4C-49CD-9C26-79F52DA7654A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39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vert="horz" lIns="74295" tIns="37148" rIns="74295" bIns="37148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ja-JP" altLang="en-US" sz="3600" b="1" dirty="0"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プロフィール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3F908B7E-66AB-436D-B86D-94F844DA579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39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vert="horz" lIns="74295" tIns="37148" rIns="74295" bIns="37148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ja-JP" altLang="en-US" sz="3600" b="1" dirty="0"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会社案内</a:t>
            </a:r>
          </a:p>
        </p:txBody>
      </p:sp>
      <p:sp>
        <p:nvSpPr>
          <p:cNvPr id="17" name="Google Shape;277;p41">
            <a:extLst>
              <a:ext uri="{FF2B5EF4-FFF2-40B4-BE49-F238E27FC236}">
                <a16:creationId xmlns:a16="http://schemas.microsoft.com/office/drawing/2014/main" id="{31919FD2-097D-4A00-A10D-8603EAEC6FFF}"/>
              </a:ext>
            </a:extLst>
          </p:cNvPr>
          <p:cNvSpPr/>
          <p:nvPr/>
        </p:nvSpPr>
        <p:spPr>
          <a:xfrm>
            <a:off x="2029758" y="932140"/>
            <a:ext cx="7004240" cy="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ＴＡＧ</a:t>
            </a:r>
            <a:r>
              <a:rPr lang="en-US" altLang="ja-JP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(</a:t>
            </a:r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タッグ</a:t>
            </a:r>
            <a:r>
              <a:rPr lang="en-US" altLang="ja-JP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)</a:t>
            </a:r>
            <a:r>
              <a:rPr lang="ja-JP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株式会社</a:t>
            </a:r>
          </a:p>
        </p:txBody>
      </p:sp>
      <p:sp>
        <p:nvSpPr>
          <p:cNvPr id="18" name="Google Shape;278;p41">
            <a:extLst>
              <a:ext uri="{FF2B5EF4-FFF2-40B4-BE49-F238E27FC236}">
                <a16:creationId xmlns:a16="http://schemas.microsoft.com/office/drawing/2014/main" id="{CE99CC46-D2E6-42F4-B4F4-FA26597B8892}"/>
              </a:ext>
            </a:extLst>
          </p:cNvPr>
          <p:cNvSpPr/>
          <p:nvPr/>
        </p:nvSpPr>
        <p:spPr>
          <a:xfrm>
            <a:off x="2029758" y="1660133"/>
            <a:ext cx="7004240" cy="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広島県福山市津之郷町津之郷</a:t>
            </a:r>
            <a:r>
              <a:rPr lang="en-US" altLang="ja-JP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1997‐5</a:t>
            </a:r>
            <a:endParaRPr 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</p:txBody>
      </p:sp>
      <p:sp>
        <p:nvSpPr>
          <p:cNvPr id="19" name="Google Shape;279;p41">
            <a:extLst>
              <a:ext uri="{FF2B5EF4-FFF2-40B4-BE49-F238E27FC236}">
                <a16:creationId xmlns:a16="http://schemas.microsoft.com/office/drawing/2014/main" id="{F8BF5868-B472-4BE3-A6DB-F09BEFB053AD}"/>
              </a:ext>
            </a:extLst>
          </p:cNvPr>
          <p:cNvSpPr/>
          <p:nvPr/>
        </p:nvSpPr>
        <p:spPr>
          <a:xfrm>
            <a:off x="2029758" y="2349734"/>
            <a:ext cx="7004240" cy="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6</a:t>
            </a:r>
            <a:r>
              <a:rPr lang="ja-JP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名</a:t>
            </a:r>
          </a:p>
        </p:txBody>
      </p:sp>
      <p:sp>
        <p:nvSpPr>
          <p:cNvPr id="20" name="Google Shape;280;p41">
            <a:extLst>
              <a:ext uri="{FF2B5EF4-FFF2-40B4-BE49-F238E27FC236}">
                <a16:creationId xmlns:a16="http://schemas.microsoft.com/office/drawing/2014/main" id="{A5C5E111-5AAD-4082-9677-7EEE90C68AF8}"/>
              </a:ext>
            </a:extLst>
          </p:cNvPr>
          <p:cNvSpPr/>
          <p:nvPr/>
        </p:nvSpPr>
        <p:spPr>
          <a:xfrm>
            <a:off x="2029758" y="3055574"/>
            <a:ext cx="7004240" cy="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家電品全般販売・エアコン・アンテナ・造船空調工事</a:t>
            </a:r>
          </a:p>
        </p:txBody>
      </p:sp>
      <p:sp>
        <p:nvSpPr>
          <p:cNvPr id="21" name="Google Shape;281;p41">
            <a:extLst>
              <a:ext uri="{FF2B5EF4-FFF2-40B4-BE49-F238E27FC236}">
                <a16:creationId xmlns:a16="http://schemas.microsoft.com/office/drawing/2014/main" id="{F99DA60C-B3C5-4BCA-942C-10FC91F8D068}"/>
              </a:ext>
            </a:extLst>
          </p:cNvPr>
          <p:cNvSpPr/>
          <p:nvPr/>
        </p:nvSpPr>
        <p:spPr>
          <a:xfrm>
            <a:off x="2029758" y="3761339"/>
            <a:ext cx="7004240" cy="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一般工務店・不動産業者下請け業・造船会社・個人ユーザー</a:t>
            </a:r>
          </a:p>
        </p:txBody>
      </p:sp>
      <p:sp>
        <p:nvSpPr>
          <p:cNvPr id="22" name="Google Shape;286;p41">
            <a:extLst>
              <a:ext uri="{FF2B5EF4-FFF2-40B4-BE49-F238E27FC236}">
                <a16:creationId xmlns:a16="http://schemas.microsoft.com/office/drawing/2014/main" id="{2F1860A7-B422-4901-8670-D223DCEC8AEC}"/>
              </a:ext>
            </a:extLst>
          </p:cNvPr>
          <p:cNvSpPr/>
          <p:nvPr/>
        </p:nvSpPr>
        <p:spPr>
          <a:xfrm>
            <a:off x="429558" y="936843"/>
            <a:ext cx="1411200" cy="35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 b="1">
                <a:solidFill>
                  <a:schemeClr val="tx1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会社名</a:t>
            </a:r>
            <a:endParaRPr sz="1600" b="1">
              <a:solidFill>
                <a:schemeClr val="tx1"/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</p:txBody>
      </p:sp>
      <p:sp>
        <p:nvSpPr>
          <p:cNvPr id="23" name="Google Shape;287;p41">
            <a:extLst>
              <a:ext uri="{FF2B5EF4-FFF2-40B4-BE49-F238E27FC236}">
                <a16:creationId xmlns:a16="http://schemas.microsoft.com/office/drawing/2014/main" id="{2B1000B7-E96A-47BD-9F28-711ADD266DFC}"/>
              </a:ext>
            </a:extLst>
          </p:cNvPr>
          <p:cNvSpPr/>
          <p:nvPr/>
        </p:nvSpPr>
        <p:spPr>
          <a:xfrm>
            <a:off x="429558" y="1650200"/>
            <a:ext cx="1411200" cy="35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600" b="1" dirty="0">
                <a:solidFill>
                  <a:schemeClr val="tx1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所在地</a:t>
            </a:r>
            <a:endParaRPr lang="en-US" sz="1600" b="1" dirty="0">
              <a:solidFill>
                <a:schemeClr val="tx1"/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</p:txBody>
      </p:sp>
      <p:sp>
        <p:nvSpPr>
          <p:cNvPr id="24" name="Google Shape;288;p41">
            <a:extLst>
              <a:ext uri="{FF2B5EF4-FFF2-40B4-BE49-F238E27FC236}">
                <a16:creationId xmlns:a16="http://schemas.microsoft.com/office/drawing/2014/main" id="{01026A4C-0BCC-450C-96C5-EAF7D4B10913}"/>
              </a:ext>
            </a:extLst>
          </p:cNvPr>
          <p:cNvSpPr/>
          <p:nvPr/>
        </p:nvSpPr>
        <p:spPr>
          <a:xfrm>
            <a:off x="429558" y="2347865"/>
            <a:ext cx="1411200" cy="35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600" b="1" dirty="0">
                <a:solidFill>
                  <a:schemeClr val="tx1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社 員</a:t>
            </a:r>
          </a:p>
        </p:txBody>
      </p:sp>
      <p:sp>
        <p:nvSpPr>
          <p:cNvPr id="25" name="Google Shape;289;p41">
            <a:extLst>
              <a:ext uri="{FF2B5EF4-FFF2-40B4-BE49-F238E27FC236}">
                <a16:creationId xmlns:a16="http://schemas.microsoft.com/office/drawing/2014/main" id="{8E3B2289-6F6A-4BC6-B963-EA915F39D3DD}"/>
              </a:ext>
            </a:extLst>
          </p:cNvPr>
          <p:cNvSpPr/>
          <p:nvPr/>
        </p:nvSpPr>
        <p:spPr>
          <a:xfrm>
            <a:off x="429558" y="3057023"/>
            <a:ext cx="1411200" cy="35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600" b="1" dirty="0">
                <a:solidFill>
                  <a:schemeClr val="tx1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業務内容</a:t>
            </a:r>
          </a:p>
        </p:txBody>
      </p:sp>
      <p:sp>
        <p:nvSpPr>
          <p:cNvPr id="26" name="Google Shape;290;p41">
            <a:extLst>
              <a:ext uri="{FF2B5EF4-FFF2-40B4-BE49-F238E27FC236}">
                <a16:creationId xmlns:a16="http://schemas.microsoft.com/office/drawing/2014/main" id="{F8B9C732-0D6E-4F99-964A-9EB78E32A86E}"/>
              </a:ext>
            </a:extLst>
          </p:cNvPr>
          <p:cNvSpPr/>
          <p:nvPr/>
        </p:nvSpPr>
        <p:spPr>
          <a:xfrm>
            <a:off x="429558" y="3761339"/>
            <a:ext cx="1411200" cy="35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600" b="1" dirty="0">
                <a:solidFill>
                  <a:schemeClr val="tx1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主な取引先　</a:t>
            </a:r>
          </a:p>
        </p:txBody>
      </p:sp>
      <p:pic>
        <p:nvPicPr>
          <p:cNvPr id="27" name="図 26" descr="テキスト&#10;&#10;自動的に生成された説明">
            <a:extLst>
              <a:ext uri="{FF2B5EF4-FFF2-40B4-BE49-F238E27FC236}">
                <a16:creationId xmlns:a16="http://schemas.microsoft.com/office/drawing/2014/main" id="{59F95644-B5FC-4AF0-93DD-5A28FC43ED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130" b="40785"/>
          <a:stretch/>
        </p:blipFill>
        <p:spPr>
          <a:xfrm>
            <a:off x="6583743" y="4270831"/>
            <a:ext cx="2560257" cy="87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077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3F908B7E-66AB-436D-B86D-94F844DA579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39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vert="horz" lIns="74295" tIns="37148" rIns="74295" bIns="37148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ja-JP" altLang="en-US" sz="3600" b="1" dirty="0"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モットー</a:t>
            </a:r>
          </a:p>
        </p:txBody>
      </p:sp>
      <p:pic>
        <p:nvPicPr>
          <p:cNvPr id="27" name="図 26" descr="テキスト&#10;&#10;自動的に生成された説明">
            <a:extLst>
              <a:ext uri="{FF2B5EF4-FFF2-40B4-BE49-F238E27FC236}">
                <a16:creationId xmlns:a16="http://schemas.microsoft.com/office/drawing/2014/main" id="{59F95644-B5FC-4AF0-93DD-5A28FC43ED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130" b="40785"/>
          <a:stretch/>
        </p:blipFill>
        <p:spPr>
          <a:xfrm>
            <a:off x="6583743" y="4270831"/>
            <a:ext cx="2560257" cy="872669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B1962EF-8A69-4F21-917C-A3F584406FEC}"/>
              </a:ext>
            </a:extLst>
          </p:cNvPr>
          <p:cNvSpPr txBox="1"/>
          <p:nvPr/>
        </p:nvSpPr>
        <p:spPr>
          <a:xfrm>
            <a:off x="571499" y="1683137"/>
            <a:ext cx="8337177" cy="2316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50000"/>
              </a:lnSpc>
            </a:pPr>
            <a:r>
              <a:rPr kumimoji="1" lang="ja-JP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技術だけでなく</a:t>
            </a:r>
            <a:r>
              <a:rPr kumimoji="1" lang="ja-JP" altLang="en-US" sz="3200" b="1" dirty="0">
                <a:solidFill>
                  <a:srgbClr val="F2726F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マナーを守る</a:t>
            </a:r>
            <a:r>
              <a:rPr kumimoji="1" lang="ja-JP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電気屋さん                              当り前の事を</a:t>
            </a:r>
            <a:r>
              <a:rPr kumimoji="1" lang="ja-JP" altLang="en-US" sz="3200" b="1" dirty="0">
                <a:solidFill>
                  <a:srgbClr val="F2726F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誰よりも上手</a:t>
            </a:r>
            <a:r>
              <a:rPr kumimoji="1" lang="ja-JP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にする</a:t>
            </a:r>
          </a:p>
        </p:txBody>
      </p:sp>
    </p:spTree>
    <p:extLst>
      <p:ext uri="{BB962C8B-B14F-4D97-AF65-F5344CB8AC3E}">
        <p14:creationId xmlns:p14="http://schemas.microsoft.com/office/powerpoint/2010/main" val="1340320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3F908B7E-66AB-436D-B86D-94F844DA579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39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vert="horz" lIns="74295" tIns="37148" rIns="74295" bIns="37148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ja-JP" altLang="en-US" sz="3600" b="1" dirty="0"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メンバー紹介</a:t>
            </a:r>
          </a:p>
        </p:txBody>
      </p:sp>
      <p:pic>
        <p:nvPicPr>
          <p:cNvPr id="27" name="図 26" descr="テキスト&#10;&#10;自動的に生成された説明">
            <a:extLst>
              <a:ext uri="{FF2B5EF4-FFF2-40B4-BE49-F238E27FC236}">
                <a16:creationId xmlns:a16="http://schemas.microsoft.com/office/drawing/2014/main" id="{59F95644-B5FC-4AF0-93DD-5A28FC43ED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130" b="40785"/>
          <a:stretch/>
        </p:blipFill>
        <p:spPr>
          <a:xfrm>
            <a:off x="6583743" y="4270831"/>
            <a:ext cx="2560257" cy="872669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B1962EF-8A69-4F21-917C-A3F584406FEC}"/>
              </a:ext>
            </a:extLst>
          </p:cNvPr>
          <p:cNvSpPr txBox="1"/>
          <p:nvPr/>
        </p:nvSpPr>
        <p:spPr>
          <a:xfrm>
            <a:off x="403411" y="3894403"/>
            <a:ext cx="8337177" cy="40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女性目線で主婦目線で僕に鋭い質問が飛んできますので</a:t>
            </a:r>
            <a:r>
              <a:rPr kumimoji="1" lang="en-US" altLang="ja-JP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…</a:t>
            </a:r>
            <a:r>
              <a:rPr kumimoji="1" lang="ja-JP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お手柔らかに（笑）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8CCEF79-1CDA-445A-8855-174CBC636DBE}"/>
              </a:ext>
            </a:extLst>
          </p:cNvPr>
          <p:cNvSpPr txBox="1"/>
          <p:nvPr/>
        </p:nvSpPr>
        <p:spPr>
          <a:xfrm>
            <a:off x="5706357" y="3425129"/>
            <a:ext cx="18004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中堅主婦　陽子さん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A3AACAE-53D1-4138-ACC1-6486A3272919}"/>
              </a:ext>
            </a:extLst>
          </p:cNvPr>
          <p:cNvSpPr txBox="1"/>
          <p:nvPr/>
        </p:nvSpPr>
        <p:spPr>
          <a:xfrm>
            <a:off x="1637150" y="3440888"/>
            <a:ext cx="23391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ベテラン主婦　みずえさん</a:t>
            </a:r>
          </a:p>
        </p:txBody>
      </p:sp>
      <p:pic>
        <p:nvPicPr>
          <p:cNvPr id="1026" name="Picture 2" descr="元気な中年女性のイラスト「階段を登るおばさん」">
            <a:extLst>
              <a:ext uri="{FF2B5EF4-FFF2-40B4-BE49-F238E27FC236}">
                <a16:creationId xmlns:a16="http://schemas.microsoft.com/office/drawing/2014/main" id="{3DDA5B80-076C-4A2D-B3DC-F5DF13C58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831" y="1311088"/>
            <a:ext cx="1732747" cy="198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買い物のイラスト「野菜とパンを買う主婦」">
            <a:extLst>
              <a:ext uri="{FF2B5EF4-FFF2-40B4-BE49-F238E27FC236}">
                <a16:creationId xmlns:a16="http://schemas.microsoft.com/office/drawing/2014/main" id="{7570A134-1D1D-4108-95C5-5BA4F2C8C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136" y="1650433"/>
            <a:ext cx="1521033" cy="1521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1134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3F908B7E-66AB-436D-B86D-94F844DA579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39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vert="horz" lIns="74295" tIns="37148" rIns="74295" bIns="37148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ja-JP" altLang="en-US" sz="3600" b="1" dirty="0"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はじめに</a:t>
            </a:r>
          </a:p>
        </p:txBody>
      </p:sp>
      <p:pic>
        <p:nvPicPr>
          <p:cNvPr id="27" name="図 26" descr="テキスト&#10;&#10;自動的に生成された説明">
            <a:extLst>
              <a:ext uri="{FF2B5EF4-FFF2-40B4-BE49-F238E27FC236}">
                <a16:creationId xmlns:a16="http://schemas.microsoft.com/office/drawing/2014/main" id="{59F95644-B5FC-4AF0-93DD-5A28FC43ED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130" b="40785"/>
          <a:stretch/>
        </p:blipFill>
        <p:spPr>
          <a:xfrm>
            <a:off x="6583743" y="4270831"/>
            <a:ext cx="2560257" cy="872669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B1962EF-8A69-4F21-917C-A3F584406FEC}"/>
              </a:ext>
            </a:extLst>
          </p:cNvPr>
          <p:cNvSpPr txBox="1"/>
          <p:nvPr/>
        </p:nvSpPr>
        <p:spPr>
          <a:xfrm>
            <a:off x="194983" y="1761888"/>
            <a:ext cx="8754034" cy="2193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エアコンは</a:t>
            </a:r>
            <a:r>
              <a:rPr kumimoji="1" lang="ja-JP" altLang="en-US" sz="3200" b="1" dirty="0">
                <a:solidFill>
                  <a:srgbClr val="F2726F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とっても高い</a:t>
            </a:r>
            <a:r>
              <a:rPr kumimoji="1" lang="ja-JP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お買物い物ですよね！</a:t>
            </a:r>
            <a:endParaRPr kumimoji="1" lang="en-US" altLang="ja-JP" sz="3200" b="1" dirty="0">
              <a:solidFill>
                <a:schemeClr val="tx1">
                  <a:lumMod val="75000"/>
                  <a:lumOff val="25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だからこそ、失敗したくない。。。</a:t>
            </a:r>
            <a:endParaRPr kumimoji="1" lang="en-US" altLang="ja-JP" sz="3200" b="1" dirty="0">
              <a:solidFill>
                <a:schemeClr val="tx1">
                  <a:lumMod val="75000"/>
                  <a:lumOff val="25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よく知ったうえで購入したいですよね！</a:t>
            </a:r>
            <a:endParaRPr kumimoji="1" lang="en-US" altLang="ja-JP" sz="3200" b="1" dirty="0">
              <a:solidFill>
                <a:schemeClr val="tx1">
                  <a:lumMod val="75000"/>
                  <a:lumOff val="25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71758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3F908B7E-66AB-436D-B86D-94F844DA579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39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vert="horz" lIns="74295" tIns="37148" rIns="74295" bIns="37148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ja-JP" altLang="en-US" sz="3600" b="1" dirty="0"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はじめに</a:t>
            </a:r>
          </a:p>
        </p:txBody>
      </p:sp>
      <p:pic>
        <p:nvPicPr>
          <p:cNvPr id="27" name="図 26" descr="テキスト&#10;&#10;自動的に生成された説明">
            <a:extLst>
              <a:ext uri="{FF2B5EF4-FFF2-40B4-BE49-F238E27FC236}">
                <a16:creationId xmlns:a16="http://schemas.microsoft.com/office/drawing/2014/main" id="{59F95644-B5FC-4AF0-93DD-5A28FC43ED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130" b="40785"/>
          <a:stretch/>
        </p:blipFill>
        <p:spPr>
          <a:xfrm>
            <a:off x="6583743" y="4270831"/>
            <a:ext cx="2560257" cy="872669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B1962EF-8A69-4F21-917C-A3F584406FEC}"/>
              </a:ext>
            </a:extLst>
          </p:cNvPr>
          <p:cNvSpPr txBox="1"/>
          <p:nvPr/>
        </p:nvSpPr>
        <p:spPr>
          <a:xfrm>
            <a:off x="531157" y="1687930"/>
            <a:ext cx="8337177" cy="2931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そんな時の知ってると</a:t>
            </a:r>
            <a:r>
              <a:rPr kumimoji="1" lang="ja-JP" altLang="en-US" sz="3200" b="1" dirty="0">
                <a:solidFill>
                  <a:srgbClr val="F2726F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ちょっと役に立つ情報</a:t>
            </a:r>
            <a:r>
              <a:rPr kumimoji="1" lang="ja-JP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を発信していきますので、</a:t>
            </a:r>
            <a:endParaRPr kumimoji="1" lang="en-US" altLang="ja-JP" sz="3200" b="1" dirty="0">
              <a:solidFill>
                <a:schemeClr val="tx1">
                  <a:lumMod val="75000"/>
                  <a:lumOff val="25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皆さんの家庭でも参考にしてみてくださいね</a:t>
            </a:r>
            <a:endParaRPr kumimoji="1" lang="en-US" altLang="ja-JP" sz="3200" b="1" dirty="0">
              <a:solidFill>
                <a:schemeClr val="tx1">
                  <a:lumMod val="75000"/>
                  <a:lumOff val="25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  <a:p>
            <a:pPr>
              <a:lnSpc>
                <a:spcPct val="150000"/>
              </a:lnSpc>
            </a:pPr>
            <a:endParaRPr kumimoji="1" lang="ja-JP" alt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0534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3F908B7E-66AB-436D-B86D-94F844DA579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39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vert="horz" lIns="74295" tIns="37148" rIns="74295" bIns="37148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n-US" altLang="ja-JP" sz="3600" b="1" dirty="0"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NEXT</a:t>
            </a:r>
            <a:endParaRPr lang="ja-JP" altLang="en-US" sz="3600" b="1" dirty="0"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</p:txBody>
      </p:sp>
      <p:pic>
        <p:nvPicPr>
          <p:cNvPr id="27" name="図 26" descr="テキスト&#10;&#10;自動的に生成された説明">
            <a:extLst>
              <a:ext uri="{FF2B5EF4-FFF2-40B4-BE49-F238E27FC236}">
                <a16:creationId xmlns:a16="http://schemas.microsoft.com/office/drawing/2014/main" id="{59F95644-B5FC-4AF0-93DD-5A28FC43ED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130" b="40785"/>
          <a:stretch/>
        </p:blipFill>
        <p:spPr>
          <a:xfrm>
            <a:off x="6583743" y="4270831"/>
            <a:ext cx="2560257" cy="872669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B1962EF-8A69-4F21-917C-A3F584406FEC}"/>
              </a:ext>
            </a:extLst>
          </p:cNvPr>
          <p:cNvSpPr txBox="1"/>
          <p:nvPr/>
        </p:nvSpPr>
        <p:spPr>
          <a:xfrm>
            <a:off x="403411" y="1082839"/>
            <a:ext cx="8337177" cy="362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「 </a:t>
            </a:r>
            <a:r>
              <a:rPr kumimoji="1" lang="ja-JP" altLang="en-US" sz="4000" b="1" dirty="0">
                <a:solidFill>
                  <a:srgbClr val="F2726F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エアコン選びのコツ </a:t>
            </a:r>
            <a:r>
              <a:rPr kumimoji="1" lang="ja-JP" alt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」</a:t>
            </a:r>
            <a:endParaRPr kumimoji="1" lang="en-US" altLang="ja-JP" sz="4000" b="1" dirty="0">
              <a:solidFill>
                <a:schemeClr val="tx1">
                  <a:lumMod val="75000"/>
                  <a:lumOff val="25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  <a:p>
            <a:pPr algn="r">
              <a:lnSpc>
                <a:spcPct val="150000"/>
              </a:lnSpc>
            </a:pPr>
            <a:r>
              <a:rPr kumimoji="1" lang="ja-JP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を紹介していきます！</a:t>
            </a:r>
            <a:endParaRPr kumimoji="1" lang="en-US" altLang="ja-JP" sz="2000" b="1" dirty="0">
              <a:solidFill>
                <a:schemeClr val="tx1">
                  <a:lumMod val="75000"/>
                  <a:lumOff val="25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  <a:p>
            <a:pPr algn="r">
              <a:lnSpc>
                <a:spcPct val="150000"/>
              </a:lnSpc>
            </a:pPr>
            <a:endParaRPr kumimoji="1" lang="en-US" altLang="ja-JP" sz="1100" b="1" dirty="0">
              <a:solidFill>
                <a:schemeClr val="tx1">
                  <a:lumMod val="75000"/>
                  <a:lumOff val="25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  <a:p>
            <a:pPr algn="r">
              <a:lnSpc>
                <a:spcPct val="150000"/>
              </a:lnSpc>
            </a:pPr>
            <a:endParaRPr kumimoji="1" lang="en-US" altLang="ja-JP" sz="1100" b="1" dirty="0">
              <a:solidFill>
                <a:schemeClr val="tx1">
                  <a:lumMod val="75000"/>
                  <a:lumOff val="25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  <a:p>
            <a:pPr lvl="2" algn="ctr">
              <a:lnSpc>
                <a:spcPct val="150000"/>
              </a:lnSpc>
            </a:pPr>
            <a:r>
              <a:rPr kumimoji="1" lang="ja-JP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エアコンってどうやって選べばいいの？</a:t>
            </a:r>
            <a:endParaRPr kumimoji="1" lang="en-US" altLang="ja-JP" sz="3200" b="1" dirty="0">
              <a:solidFill>
                <a:schemeClr val="tx1">
                  <a:lumMod val="75000"/>
                  <a:lumOff val="25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  <a:p>
            <a:pPr algn="r">
              <a:lnSpc>
                <a:spcPct val="150000"/>
              </a:lnSpc>
            </a:pPr>
            <a:r>
              <a:rPr kumimoji="1"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をプロの目線からわかりやすく解説</a:t>
            </a:r>
          </a:p>
          <a:p>
            <a:pPr>
              <a:lnSpc>
                <a:spcPct val="150000"/>
              </a:lnSpc>
            </a:pPr>
            <a:endParaRPr kumimoji="1" lang="ja-JP" alt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9816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3F908B7E-66AB-436D-B86D-94F844DA579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39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vert="horz" lIns="74295" tIns="37148" rIns="74295" bIns="37148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ja-JP" altLang="en-US" sz="3600" b="1" dirty="0"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チャンネル登録よろしくお願いします</a:t>
            </a:r>
          </a:p>
        </p:txBody>
      </p:sp>
      <p:pic>
        <p:nvPicPr>
          <p:cNvPr id="27" name="図 26" descr="テキスト&#10;&#10;自動的に生成された説明">
            <a:extLst>
              <a:ext uri="{FF2B5EF4-FFF2-40B4-BE49-F238E27FC236}">
                <a16:creationId xmlns:a16="http://schemas.microsoft.com/office/drawing/2014/main" id="{59F95644-B5FC-4AF0-93DD-5A28FC43ED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130" b="40785"/>
          <a:stretch/>
        </p:blipFill>
        <p:spPr>
          <a:xfrm>
            <a:off x="6583743" y="4270831"/>
            <a:ext cx="2560257" cy="872669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B1962EF-8A69-4F21-917C-A3F584406FEC}"/>
              </a:ext>
            </a:extLst>
          </p:cNvPr>
          <p:cNvSpPr txBox="1"/>
          <p:nvPr/>
        </p:nvSpPr>
        <p:spPr>
          <a:xfrm>
            <a:off x="403411" y="1407473"/>
            <a:ext cx="8337177" cy="3113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2726F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Thank you very much.</a:t>
            </a:r>
          </a:p>
          <a:p>
            <a:pPr algn="ctr">
              <a:lnSpc>
                <a:spcPct val="150000"/>
              </a:lnSpc>
            </a:pPr>
            <a:endParaRPr kumimoji="1" lang="en-US" altLang="ja-JP" sz="2800" b="1" dirty="0">
              <a:solidFill>
                <a:srgbClr val="F2726F"/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最後までご視聴いただき、ありがとうございました！</a:t>
            </a:r>
            <a:endParaRPr kumimoji="1" lang="en-US" altLang="ja-JP" sz="2000" b="1" dirty="0">
              <a:solidFill>
                <a:schemeClr val="tx1">
                  <a:lumMod val="75000"/>
                  <a:lumOff val="25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この動画ではエアコンや家電にまつわる話を</a:t>
            </a:r>
            <a:r>
              <a:rPr kumimoji="1" lang="ja-JP" altLang="en-US" sz="1100" b="1" dirty="0">
                <a:solidFill>
                  <a:srgbClr val="F2726F"/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プロの目線から詳しく解説</a:t>
            </a:r>
            <a:r>
              <a:rPr kumimoji="1" lang="ja-JP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していきます。</a:t>
            </a:r>
            <a:endParaRPr kumimoji="1" lang="en-US" altLang="ja-JP" sz="1100" b="1" dirty="0">
              <a:solidFill>
                <a:schemeClr val="tx1">
                  <a:lumMod val="75000"/>
                  <a:lumOff val="25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  <a:p>
            <a:pPr algn="ctr">
              <a:lnSpc>
                <a:spcPct val="150000"/>
              </a:lnSpc>
            </a:pPr>
            <a:endParaRPr kumimoji="1" lang="en-US" altLang="ja-JP" sz="1100" b="1" dirty="0">
              <a:solidFill>
                <a:schemeClr val="tx1">
                  <a:lumMod val="75000"/>
                  <a:lumOff val="25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DL Ｖ７丸ゴシック B" panose="020B0700000000000000" pitchFamily="34" charset="-128"/>
                <a:ea typeface="VDL Ｖ７丸ゴシック B" panose="020B0700000000000000" pitchFamily="34" charset="-128"/>
              </a:rPr>
              <a:t>次回もお楽しみに！</a:t>
            </a:r>
            <a:endParaRPr kumimoji="1" lang="en-US" altLang="ja-JP" sz="2000" b="1" dirty="0">
              <a:solidFill>
                <a:schemeClr val="tx1">
                  <a:lumMod val="75000"/>
                  <a:lumOff val="25000"/>
                </a:schemeClr>
              </a:solidFill>
              <a:latin typeface="VDL Ｖ７丸ゴシック B" panose="020B0700000000000000" pitchFamily="34" charset="-128"/>
              <a:ea typeface="VDL Ｖ７丸ゴシック B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2525611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2053</TotalTime>
  <Words>269</Words>
  <Application>Microsoft Office PowerPoint</Application>
  <PresentationFormat>画面に合わせる (16:9)</PresentationFormat>
  <Paragraphs>46</Paragraphs>
  <Slides>9</Slides>
  <Notes>9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3" baseType="lpstr">
      <vt:lpstr>VDL Ｖ７丸ゴシック B</vt:lpstr>
      <vt:lpstr>Arial</vt:lpstr>
      <vt:lpstr>Calibri</vt:lpstr>
      <vt:lpstr>Simple Light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SYA</dc:creator>
  <cp:lastModifiedBy>福山スチールセンター</cp:lastModifiedBy>
  <cp:revision>60</cp:revision>
  <dcterms:modified xsi:type="dcterms:W3CDTF">2021-10-05T23:13:20Z</dcterms:modified>
</cp:coreProperties>
</file>