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91969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3600" b="1">
                <a:solidFill>
                  <a:srgbClr val="005A9C"/>
                </a:solidFill>
              </a:defRPr>
            </a:pPr>
            <a:r>
              <a:t>同行援護・居宅介護 統合支援システム</a:t>
            </a:r>
          </a:p>
          <a:p>
            <a:r>
              <a:t>要件定義（最終版 ver5）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一般社団法人 With Blind / 2025年10月版</a:t>
            </a:r>
          </a:p>
          <a:p>
            <a:r>
              <a:t>「見えても見えなくても」</a:t>
            </a:r>
          </a:p>
        </p:txBody>
      </p:sp>
      <p:pic>
        <p:nvPicPr>
          <p:cNvPr id="4" name="Picture 3" descr="With Blindロゴ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914400"/>
            <a:ext cx="1097280" cy="1097280"/>
          </a:xfrm>
          <a:prstGeom prst="rect">
            <a:avLst/>
          </a:prstGeom>
        </p:spPr>
      </p:pic>
      <p:pic>
        <p:nvPicPr>
          <p:cNvPr id="5" name="Picture 4" descr="With Blindロゴ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169" y="6035040"/>
            <a:ext cx="6400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5A9C"/>
                </a:solidFill>
              </a:defRPr>
            </a:pPr>
            <a:r>
              <a:t>9. UI：同行援護依頼（目的地＋複数日時／指名）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548640" y="1005840"/>
            <a:ext cx="2926080" cy="5486400"/>
          </a:xfrm>
          <a:prstGeom prst="roundRect">
            <a:avLst/>
          </a:prstGeom>
          <a:solidFill>
            <a:srgbClr val="E5E5E5"/>
          </a:solidFill>
          <a:ln>
            <a:solidFill>
              <a:srgbClr val="005A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49808" y="1287475"/>
            <a:ext cx="2523744" cy="4882896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49808" y="1287475"/>
            <a:ext cx="2523744" cy="502920"/>
          </a:xfrm>
          <a:prstGeom prst="rect">
            <a:avLst/>
          </a:prstGeom>
          <a:solidFill>
            <a:srgbClr val="005A9C"/>
          </a:solidFill>
          <a:ln>
            <a:solidFill>
              <a:srgbClr val="005A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86968" y="1351483"/>
            <a:ext cx="2523744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FFFFFF"/>
                </a:solidFill>
              </a:defRPr>
            </a:pPr>
            <a:r>
              <a:t>同行援護：依頼作成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828800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000000"/>
                </a:solidFill>
              </a:defRPr>
            </a:pPr>
            <a:r>
              <a:t>目的地／集合場所</a:t>
            </a:r>
          </a:p>
        </p:txBody>
      </p:sp>
      <p:sp>
        <p:nvSpPr>
          <p:cNvPr id="8" name="Rectangle 7"/>
          <p:cNvSpPr/>
          <p:nvPr/>
        </p:nvSpPr>
        <p:spPr>
          <a:xfrm>
            <a:off x="2560320" y="1783080"/>
            <a:ext cx="1463040" cy="384048"/>
          </a:xfrm>
          <a:prstGeom prst="rect">
            <a:avLst/>
          </a:prstGeom>
          <a:solidFill>
            <a:srgbClr val="FFFFFF"/>
          </a:solidFill>
          <a:ln>
            <a:solidFill>
              <a:srgbClr val="96969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286000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000000"/>
                </a:solidFill>
              </a:defRPr>
            </a:pPr>
            <a:r>
              <a:t>希望日時（最大5件）／毎週◯曜日◯回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2606040"/>
            <a:ext cx="2926080" cy="384048"/>
          </a:xfrm>
          <a:prstGeom prst="rect">
            <a:avLst/>
          </a:prstGeom>
          <a:solidFill>
            <a:srgbClr val="FFFFFF"/>
          </a:solidFill>
          <a:ln>
            <a:solidFill>
              <a:srgbClr val="96969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914400" y="3017520"/>
            <a:ext cx="2926080" cy="384048"/>
          </a:xfrm>
          <a:prstGeom prst="rect">
            <a:avLst/>
          </a:prstGeom>
          <a:solidFill>
            <a:srgbClr val="FFFFFF"/>
          </a:solidFill>
          <a:ln>
            <a:solidFill>
              <a:srgbClr val="96969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914400" y="3429000"/>
            <a:ext cx="2926080" cy="384048"/>
          </a:xfrm>
          <a:prstGeom prst="rect">
            <a:avLst/>
          </a:prstGeom>
          <a:solidFill>
            <a:srgbClr val="FFFFFF"/>
          </a:solidFill>
          <a:ln>
            <a:solidFill>
              <a:srgbClr val="96969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4114800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000000"/>
                </a:solidFill>
              </a:defRPr>
            </a:pPr>
            <a:r>
              <a:t>ガイド指名（任意）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377440" y="4069080"/>
            <a:ext cx="1645920" cy="384048"/>
          </a:xfrm>
          <a:prstGeom prst="rect">
            <a:avLst/>
          </a:prstGeom>
          <a:solidFill>
            <a:srgbClr val="FFFFFF"/>
          </a:solidFill>
          <a:ln>
            <a:solidFill>
              <a:srgbClr val="96969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6217920"/>
            <a:ext cx="11277569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000000"/>
                </a:solidFill>
              </a:defRPr>
            </a:pPr>
            <a:r>
              <a:t>図2：同行援護依頼。目的地と日時を複数指定し、必要ならガイドを指名。</a:t>
            </a:r>
          </a:p>
        </p:txBody>
      </p:sp>
      <p:pic>
        <p:nvPicPr>
          <p:cNvPr id="16" name="Picture 15" descr="With Blindロゴ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169" y="6035040"/>
            <a:ext cx="6400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5A9C"/>
                </a:solidFill>
              </a:defRPr>
            </a:pPr>
            <a:r>
              <a:t>10. UI：ガイド応募（1件のみ or 全件）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548640" y="1005840"/>
            <a:ext cx="2926080" cy="5486400"/>
          </a:xfrm>
          <a:prstGeom prst="roundRect">
            <a:avLst/>
          </a:prstGeom>
          <a:solidFill>
            <a:srgbClr val="E5E5E5"/>
          </a:solidFill>
          <a:ln>
            <a:solidFill>
              <a:srgbClr val="005A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49808" y="1287475"/>
            <a:ext cx="2523744" cy="4882896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49808" y="1287475"/>
            <a:ext cx="2523744" cy="502920"/>
          </a:xfrm>
          <a:prstGeom prst="rect">
            <a:avLst/>
          </a:prstGeom>
          <a:solidFill>
            <a:srgbClr val="005A9C"/>
          </a:solidFill>
          <a:ln>
            <a:solidFill>
              <a:srgbClr val="005A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86968" y="1351483"/>
            <a:ext cx="2523744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FFFFFF"/>
                </a:solidFill>
              </a:defRPr>
            </a:pPr>
            <a:r>
              <a:t>依頼一覧（未指名）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28800"/>
            <a:ext cx="29260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96969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0120" y="1874519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000000"/>
                </a:solidFill>
              </a:defRPr>
            </a:pPr>
            <a:r>
              <a:t>依頼1：10/20 14:00-16:00 ＠○○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560320"/>
            <a:ext cx="29260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96969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2606039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000000"/>
                </a:solidFill>
              </a:defRPr>
            </a:pPr>
            <a:r>
              <a:t>依頼2：10/20 14:00-16:00 ＠○○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3291840"/>
            <a:ext cx="29260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96969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60120" y="3337560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000000"/>
                </a:solidFill>
              </a:defRPr>
            </a:pPr>
            <a:r>
              <a:t>依頼3：10/20 14:00-16:00 ＠○○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4400" y="4206240"/>
            <a:ext cx="1463040" cy="457200"/>
          </a:xfrm>
          <a:prstGeom prst="roundRect">
            <a:avLst/>
          </a:prstGeom>
          <a:solidFill>
            <a:srgbClr val="005A9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>
                <a:solidFill>
                  <a:srgbClr val="FFFFFF"/>
                </a:solidFill>
              </a:defRPr>
            </a:pPr>
            <a:r>
              <a:t>1件だけ応募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560320" y="4206240"/>
            <a:ext cx="1463040" cy="457200"/>
          </a:xfrm>
          <a:prstGeom prst="roundRect">
            <a:avLst/>
          </a:prstGeom>
          <a:solidFill>
            <a:srgbClr val="FF9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>
                <a:solidFill>
                  <a:srgbClr val="FFFFFF"/>
                </a:solidFill>
              </a:defRPr>
            </a:pPr>
            <a:r>
              <a:t>全件に応募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6217920"/>
            <a:ext cx="11277569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000000"/>
                </a:solidFill>
              </a:defRPr>
            </a:pPr>
            <a:r>
              <a:t>図3：未指名依頼の中から「1件のみ」または「全件」を選んで応募可能。</a:t>
            </a:r>
          </a:p>
        </p:txBody>
      </p:sp>
      <p:pic>
        <p:nvPicPr>
          <p:cNvPr id="16" name="Picture 15" descr="With Blindロゴ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169" y="6035040"/>
            <a:ext cx="6400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5A9C"/>
                </a:solidFill>
              </a:defRPr>
            </a:pPr>
            <a:r>
              <a:t>11. UI：報告書作成→利用者承認（支払根拠）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548640" y="1005840"/>
            <a:ext cx="2926080" cy="5486400"/>
          </a:xfrm>
          <a:prstGeom prst="roundRect">
            <a:avLst/>
          </a:prstGeom>
          <a:solidFill>
            <a:srgbClr val="E5E5E5"/>
          </a:solidFill>
          <a:ln>
            <a:solidFill>
              <a:srgbClr val="005A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49808" y="1287475"/>
            <a:ext cx="2523744" cy="4882896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49808" y="1287475"/>
            <a:ext cx="2523744" cy="502920"/>
          </a:xfrm>
          <a:prstGeom prst="rect">
            <a:avLst/>
          </a:prstGeom>
          <a:solidFill>
            <a:srgbClr val="005A9C"/>
          </a:solidFill>
          <a:ln>
            <a:solidFill>
              <a:srgbClr val="005A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86968" y="1351483"/>
            <a:ext cx="2523744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FFFFFF"/>
                </a:solidFill>
              </a:defRPr>
            </a:pPr>
            <a:r>
              <a:t>報告書の作成（ガイド）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828800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000000"/>
                </a:solidFill>
              </a:defRPr>
            </a:pPr>
            <a:r>
              <a:t>開始／終了時刻</a:t>
            </a:r>
          </a:p>
        </p:txBody>
      </p:sp>
      <p:sp>
        <p:nvSpPr>
          <p:cNvPr id="8" name="Rectangle 7"/>
          <p:cNvSpPr/>
          <p:nvPr/>
        </p:nvSpPr>
        <p:spPr>
          <a:xfrm>
            <a:off x="2377440" y="1783080"/>
            <a:ext cx="640080" cy="384048"/>
          </a:xfrm>
          <a:prstGeom prst="rect">
            <a:avLst/>
          </a:prstGeom>
          <a:solidFill>
            <a:srgbClr val="FFFFFF"/>
          </a:solidFill>
          <a:ln>
            <a:solidFill>
              <a:srgbClr val="96969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154680" y="1783080"/>
            <a:ext cx="640080" cy="384048"/>
          </a:xfrm>
          <a:prstGeom prst="rect">
            <a:avLst/>
          </a:prstGeom>
          <a:solidFill>
            <a:srgbClr val="FFFFFF"/>
          </a:solidFill>
          <a:ln>
            <a:solidFill>
              <a:srgbClr val="96969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2377440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000000"/>
                </a:solidFill>
              </a:defRPr>
            </a:pPr>
            <a:r>
              <a:t>実施内容（依頼内容を自動反映）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2697480"/>
            <a:ext cx="2926080" cy="914400"/>
          </a:xfrm>
          <a:prstGeom prst="rect">
            <a:avLst/>
          </a:prstGeom>
          <a:solidFill>
            <a:srgbClr val="FFFFFF"/>
          </a:solidFill>
          <a:ln>
            <a:solidFill>
              <a:srgbClr val="96969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4389120" y="1005840"/>
            <a:ext cx="2926080" cy="5486400"/>
          </a:xfrm>
          <a:prstGeom prst="roundRect">
            <a:avLst/>
          </a:prstGeom>
          <a:solidFill>
            <a:srgbClr val="E5E5E5"/>
          </a:solidFill>
          <a:ln>
            <a:solidFill>
              <a:srgbClr val="005A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90288" y="1287475"/>
            <a:ext cx="2523744" cy="4882896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90288" y="1287475"/>
            <a:ext cx="2523744" cy="502920"/>
          </a:xfrm>
          <a:prstGeom prst="rect">
            <a:avLst/>
          </a:prstGeom>
          <a:solidFill>
            <a:srgbClr val="005A9C"/>
          </a:solidFill>
          <a:ln>
            <a:solidFill>
              <a:srgbClr val="005A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27448" y="1351483"/>
            <a:ext cx="2523744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FFFFFF"/>
                </a:solidFill>
              </a:defRPr>
            </a:pPr>
            <a:r>
              <a:t>報告書の承認（利用者）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846320" y="4206240"/>
            <a:ext cx="1463040" cy="457200"/>
          </a:xfrm>
          <a:prstGeom prst="roundRect">
            <a:avLst/>
          </a:prstGeom>
          <a:solidFill>
            <a:srgbClr val="005A9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>
                <a:solidFill>
                  <a:srgbClr val="FFFFFF"/>
                </a:solidFill>
              </a:defRPr>
            </a:pPr>
            <a:r>
              <a:t>承認する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492240" y="4206240"/>
            <a:ext cx="1645920" cy="457200"/>
          </a:xfrm>
          <a:prstGeom prst="roundRect">
            <a:avLst/>
          </a:prstGeom>
          <a:solidFill>
            <a:srgbClr val="A0A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>
                <a:solidFill>
                  <a:srgbClr val="FFFFFF"/>
                </a:solidFill>
              </a:defRPr>
            </a:pPr>
            <a:r>
              <a:t>修正を依頼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217920"/>
            <a:ext cx="11277569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000000"/>
                </a:solidFill>
              </a:defRPr>
            </a:pPr>
            <a:r>
              <a:t>図4：ガイドの報告書を利用者が承認→実績確定→CSV出力。</a:t>
            </a:r>
          </a:p>
        </p:txBody>
      </p:sp>
      <p:pic>
        <p:nvPicPr>
          <p:cNvPr id="19" name="Picture 18" descr="With Blindロゴ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169" y="6035040"/>
            <a:ext cx="6400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5A9C"/>
                </a:solidFill>
              </a:defRPr>
            </a:pPr>
            <a:r>
              <a:t>12. アクセシビリティ設計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000000"/>
                </a:solidFill>
              </a:defRPr>
            </a:pPr>
            <a:r>
              <a:t>読み上げ順・見出し階層の正規化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高コントラスト・拡大文字・キーボード操作に対応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ARIAラベル・代替テキスト・フォーカス可視化</a:t>
            </a:r>
          </a:p>
        </p:txBody>
      </p:sp>
      <p:pic>
        <p:nvPicPr>
          <p:cNvPr id="4" name="Picture 3" descr="With Blindロゴ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169" y="6035040"/>
            <a:ext cx="6400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5A9C"/>
                </a:solidFill>
              </a:defRPr>
            </a:pPr>
            <a:r>
              <a:t>13. 開発スケジュール（～2025年12月）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000000"/>
                </a:solidFill>
              </a:defRPr>
            </a:pPr>
            <a:r>
              <a:t>～2025年6月：要件定義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7～10月：WordPressプロトタイプ実装（本要件を段階的に反映）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11月：内部テスト・改善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12月：公開リリース</a:t>
            </a:r>
          </a:p>
        </p:txBody>
      </p:sp>
      <p:pic>
        <p:nvPicPr>
          <p:cNvPr id="4" name="Picture 3" descr="With Blindロゴ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169" y="6035040"/>
            <a:ext cx="6400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5A9C"/>
                </a:solidFill>
              </a:defRPr>
            </a:pPr>
            <a:r>
              <a:t>14. 画面イメージ（参考サンプル：docx抜粋）</a:t>
            </a:r>
          </a:p>
        </p:txBody>
      </p:sp>
      <p:pic>
        <p:nvPicPr>
          <p:cNvPr id="3" name="Picture 2" descr="im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188720"/>
            <a:ext cx="5669280" cy="3047238"/>
          </a:xfrm>
          <a:prstGeom prst="rect">
            <a:avLst/>
          </a:prstGeom>
        </p:spPr>
      </p:pic>
      <p:pic>
        <p:nvPicPr>
          <p:cNvPr id="4" name="Picture 3" descr="image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108960"/>
            <a:ext cx="5669280" cy="3188970"/>
          </a:xfrm>
          <a:prstGeom prst="rect">
            <a:avLst/>
          </a:prstGeom>
        </p:spPr>
      </p:pic>
      <p:pic>
        <p:nvPicPr>
          <p:cNvPr id="5" name="Picture 4" descr="image3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5029200"/>
            <a:ext cx="5669280" cy="318897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6217920"/>
            <a:ext cx="11277569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000000"/>
                </a:solidFill>
              </a:defRPr>
            </a:pPr>
            <a:r>
              <a:t>図5：添付の画面イメージ（docx）から抜粋。実装時に差し替え可能。</a:t>
            </a:r>
          </a:p>
        </p:txBody>
      </p:sp>
      <p:pic>
        <p:nvPicPr>
          <p:cNvPr id="7" name="Picture 6" descr="With Blindロゴ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63169" y="6035040"/>
            <a:ext cx="6400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5A9C"/>
                </a:solidFill>
              </a:defRPr>
            </a:pPr>
            <a:r>
              <a:t>1. 背景と課題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000000"/>
                </a:solidFill>
              </a:defRPr>
            </a:pPr>
            <a:r>
              <a:t>外出（同行援護）と在宅（居宅介護）を一体化した支援ニーズの高まり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ガイド人材不足と調整負荷の増大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「依頼→受諾→報告→承認→CSV→支払」の業務を誰でも迷わず進められるUIが必要</a:t>
            </a:r>
          </a:p>
        </p:txBody>
      </p:sp>
      <p:pic>
        <p:nvPicPr>
          <p:cNvPr id="4" name="Picture 3" descr="With Blindロゴ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169" y="6035040"/>
            <a:ext cx="6400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5A9C"/>
                </a:solidFill>
              </a:defRPr>
            </a:pPr>
            <a:r>
              <a:t>2. 開発方針（プロトタイプ→本格開発）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000000"/>
                </a:solidFill>
              </a:defRPr>
            </a:pPr>
            <a:r>
              <a:t>WordPressベースのプロトタイプ（予算15万円想定）で早期運用開始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助成金採択後に外部委託で堅牢化・拡張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アクセシビリティ重視：読み上げ・高コントラスト・キーボード操作・ARIA</a:t>
            </a:r>
          </a:p>
        </p:txBody>
      </p:sp>
      <p:pic>
        <p:nvPicPr>
          <p:cNvPr id="4" name="Picture 3" descr="With Blindロゴ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169" y="6035040"/>
            <a:ext cx="6400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5A9C"/>
                </a:solidFill>
              </a:defRPr>
            </a:pPr>
            <a:r>
              <a:t>3. サービス全体像（2本柱・3者連携）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000000"/>
                </a:solidFill>
              </a:defRPr>
            </a:pPr>
            <a:r>
              <a:t>【2本柱】同行援護（外出支援）／居宅介護（家事援助）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【3者】利用者 ↔ ガイド ↔ 管理者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【共通フロー】依頼→ガイド受諾→管理者承認→実施→報告→利用者承認→CSV→支払</a:t>
            </a:r>
          </a:p>
        </p:txBody>
      </p:sp>
      <p:pic>
        <p:nvPicPr>
          <p:cNvPr id="4" name="Picture 3" descr="With Blindロゴ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169" y="6035040"/>
            <a:ext cx="6400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5A9C"/>
                </a:solidFill>
              </a:defRPr>
            </a:pPr>
            <a:r>
              <a:t>4. 利用者機能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000000"/>
                </a:solidFill>
              </a:defRPr>
            </a:pPr>
            <a:r>
              <a:t>サービス種別選択（同行／居宅）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依頼作成：日時最大5件まで追加／毎週◯曜日◯回の習慣依頼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ガイド指名 or 全ガイド通知、依頼ステータスの追跡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報告書の承認（支払根拠）／月別実績確認</a:t>
            </a:r>
          </a:p>
        </p:txBody>
      </p:sp>
      <p:pic>
        <p:nvPicPr>
          <p:cNvPr id="4" name="Picture 3" descr="With Blindロゴ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169" y="6035040"/>
            <a:ext cx="6400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5A9C"/>
                </a:solidFill>
              </a:defRPr>
            </a:pPr>
            <a:r>
              <a:t>5. ガイド機能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000000"/>
                </a:solidFill>
              </a:defRPr>
            </a:pPr>
            <a:r>
              <a:t>未指名依頼一覧から応募（1件のみ／全件）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依頼内容自動反映の報告書を簡単作成・提出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提出で利用者へ承認依頼通知</a:t>
            </a:r>
          </a:p>
        </p:txBody>
      </p:sp>
      <p:pic>
        <p:nvPicPr>
          <p:cNvPr id="4" name="Picture 3" descr="With Blindロゴ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169" y="6035040"/>
            <a:ext cx="6400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5A9C"/>
                </a:solidFill>
              </a:defRPr>
            </a:pPr>
            <a:r>
              <a:t>6. 管理者機能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000000"/>
                </a:solidFill>
              </a:defRPr>
            </a:pPr>
            <a:r>
              <a:t>ガイド受諾の最終確定（複数一括）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未指名依頼にガイド割当（代行承諾→通常確定）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CSV出力（承認済み実績のみ）：利用者／ガイド／日時／場所／内容／時間／承認日／種別／支払状況</a:t>
            </a:r>
          </a:p>
        </p:txBody>
      </p:sp>
      <p:pic>
        <p:nvPicPr>
          <p:cNvPr id="4" name="Picture 3" descr="With Blindロゴ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169" y="6035040"/>
            <a:ext cx="6400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5A9C"/>
                </a:solidFill>
              </a:defRPr>
            </a:pPr>
            <a:r>
              <a:t>7. 報告書＝支払根拠（監査対応）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000000"/>
                </a:solidFill>
              </a:defRPr>
            </a:pPr>
            <a:r>
              <a:t>承認後はロックして改ざん防止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承認者・承認日時・差戻履歴を自動記録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CSVで請求・監査資料に転用可能</a:t>
            </a:r>
          </a:p>
        </p:txBody>
      </p:sp>
      <p:pic>
        <p:nvPicPr>
          <p:cNvPr id="4" name="Picture 3" descr="With Blindロゴ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169" y="6035040"/>
            <a:ext cx="6400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5A9C"/>
                </a:solidFill>
              </a:defRPr>
            </a:pPr>
            <a:r>
              <a:t>8. UI：居宅サービス依頼（家事項目＋複数日時）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548640" y="1005840"/>
            <a:ext cx="2926080" cy="5486400"/>
          </a:xfrm>
          <a:prstGeom prst="roundRect">
            <a:avLst/>
          </a:prstGeom>
          <a:solidFill>
            <a:srgbClr val="E5E5E5"/>
          </a:solidFill>
          <a:ln>
            <a:solidFill>
              <a:srgbClr val="005A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49808" y="1287475"/>
            <a:ext cx="2523744" cy="4882896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49808" y="1287475"/>
            <a:ext cx="2523744" cy="502920"/>
          </a:xfrm>
          <a:prstGeom prst="rect">
            <a:avLst/>
          </a:prstGeom>
          <a:solidFill>
            <a:srgbClr val="005A9C"/>
          </a:solidFill>
          <a:ln>
            <a:solidFill>
              <a:srgbClr val="005A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86968" y="1351483"/>
            <a:ext cx="2523744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FFFFFF"/>
                </a:solidFill>
              </a:defRPr>
            </a:pPr>
            <a:r>
              <a:t>居宅サービス：依頼作成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828800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000000"/>
                </a:solidFill>
              </a:defRPr>
            </a:pPr>
            <a:r>
              <a:t>サービス種別</a:t>
            </a:r>
          </a:p>
        </p:txBody>
      </p:sp>
      <p:sp>
        <p:nvSpPr>
          <p:cNvPr id="8" name="Rectangle 7"/>
          <p:cNvSpPr/>
          <p:nvPr/>
        </p:nvSpPr>
        <p:spPr>
          <a:xfrm>
            <a:off x="2377440" y="1783080"/>
            <a:ext cx="1645920" cy="384048"/>
          </a:xfrm>
          <a:prstGeom prst="rect">
            <a:avLst/>
          </a:prstGeom>
          <a:solidFill>
            <a:srgbClr val="FFFFFF"/>
          </a:solidFill>
          <a:ln>
            <a:solidFill>
              <a:srgbClr val="96969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286000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000000"/>
                </a:solidFill>
              </a:defRPr>
            </a:pPr>
            <a:r>
              <a:t>希望日時（最大5件）／毎週◯曜日◯回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2606040"/>
            <a:ext cx="2926080" cy="384048"/>
          </a:xfrm>
          <a:prstGeom prst="rect">
            <a:avLst/>
          </a:prstGeom>
          <a:solidFill>
            <a:srgbClr val="FFFFFF"/>
          </a:solidFill>
          <a:ln>
            <a:solidFill>
              <a:srgbClr val="96969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914400" y="3017520"/>
            <a:ext cx="2926080" cy="384048"/>
          </a:xfrm>
          <a:prstGeom prst="rect">
            <a:avLst/>
          </a:prstGeom>
          <a:solidFill>
            <a:srgbClr val="FFFFFF"/>
          </a:solidFill>
          <a:ln>
            <a:solidFill>
              <a:srgbClr val="96969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914400" y="3429000"/>
            <a:ext cx="2926080" cy="384048"/>
          </a:xfrm>
          <a:prstGeom prst="rect">
            <a:avLst/>
          </a:prstGeom>
          <a:solidFill>
            <a:srgbClr val="FFFFFF"/>
          </a:solidFill>
          <a:ln>
            <a:solidFill>
              <a:srgbClr val="96969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4114800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000000"/>
                </a:solidFill>
              </a:defRPr>
            </a:pPr>
            <a:r>
              <a:t>支援内容（複数選択）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4434840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000000"/>
                </a:solidFill>
              </a:defRPr>
            </a:pPr>
            <a:r>
              <a:t>□ 掃除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60320" y="4434840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000000"/>
                </a:solidFill>
              </a:defRPr>
            </a:pPr>
            <a:r>
              <a:t>□ 洗濯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" y="4800600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000000"/>
                </a:solidFill>
              </a:defRPr>
            </a:pPr>
            <a:r>
              <a:t>□ 食事準備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60320" y="4800600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000000"/>
                </a:solidFill>
              </a:defRPr>
            </a:pPr>
            <a:r>
              <a:t>□ 買い物代行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14400" y="5166359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000000"/>
                </a:solidFill>
              </a:defRPr>
            </a:pPr>
            <a:r>
              <a:t>□ 育児補助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60320" y="5166359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000000"/>
                </a:solidFill>
              </a:defRPr>
            </a:pPr>
            <a:r>
              <a:t>□ その他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17920"/>
            <a:ext cx="11277569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000000"/>
                </a:solidFill>
              </a:defRPr>
            </a:pPr>
            <a:r>
              <a:t>図1：居宅サービス依頼。家事項目と日時をまとめて指定（5件／週次対応）。</a:t>
            </a:r>
          </a:p>
        </p:txBody>
      </p:sp>
      <p:pic>
        <p:nvPicPr>
          <p:cNvPr id="21" name="Picture 20" descr="With Blindロゴ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169" y="6035040"/>
            <a:ext cx="640080" cy="6400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