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E7B3E89F-9251-47A4-8D0E-AB42173F32C3}">
  <a:tblStyle styleId="{E7B3E89F-9251-47A4-8D0E-AB42173F32C3}"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43" d="100"/>
          <a:sy n="143" d="100"/>
        </p:scale>
        <p:origin x="684" y="114"/>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a4e4714ca0_0_1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a4e4714ca0_0_1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a4e4714ca0_1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a4e4714ca0_1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a4e4714ca0_0_12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a4e4714ca0_0_1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a4e4714ca0_1_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ga4e4714ca0_1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a4e4714ca0_1_3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a4e4714ca0_1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ja"/>
              <a:t>aaaaaaaaaaaaaaaaaaaaaaaaaaaaaaaaaaaaaaaaaaaaaaaaaaaa</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a4e4714ca0_1_3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a4e4714ca0_1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a4e4714ca0_1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a4e4714ca0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a4e4714ca0_1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a4e4714ca0_1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a4e4714ca0_1_4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a4e4714ca0_1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a4e4714ca0_1_4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a4e4714ca0_1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a4e4714ca0_1_5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a4e4714ca0_1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a4e4714ca0_1_5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a4e4714ca0_1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a4e4714ca0_3_3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 name="Google Shape;142;ga4e4714ca0_3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a4e4714ca0_1_6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2" name="Google Shape;152;ga4e4714ca0_1_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ga4e4714ca0_1_7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 name="Google Shape;158;ga4e4714ca0_1_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a4e4714ca0_3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a4e4714ca0_3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a4e4714ca0_3_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 name="Google Shape;172;ga4e4714ca0_3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a4e4714ca0_3_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ga4e4714ca0_3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a4f6d78897_1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4" name="Google Shape;184;ga4f6d78897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a4e4714ca0_3_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a4e4714ca0_3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a4e4714ca0_3_3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 name="Google Shape;196;ga4e4714ca0_3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ja"/>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3.jpg"/></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6.jpg"/><Relationship Id="rId4" Type="http://schemas.openxmlformats.org/officeDocument/2006/relationships/image" Target="../media/image5.jp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4.xml"/><Relationship Id="rId1" Type="http://schemas.openxmlformats.org/officeDocument/2006/relationships/slideLayout" Target="../slideLayouts/slideLayout3.xml"/><Relationship Id="rId5" Type="http://schemas.openxmlformats.org/officeDocument/2006/relationships/image" Target="../media/image9.jpg"/><Relationship Id="rId4" Type="http://schemas.openxmlformats.org/officeDocument/2006/relationships/image" Target="../media/image8.jp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11.jp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ja" sz="4400" b="1">
                <a:solidFill>
                  <a:srgbClr val="4A86E8"/>
                </a:solidFill>
              </a:rPr>
              <a:t>新制度実施！</a:t>
            </a:r>
            <a:endParaRPr sz="4400" b="1">
              <a:solidFill>
                <a:srgbClr val="4A86E8"/>
              </a:solidFill>
            </a:endParaRPr>
          </a:p>
          <a:p>
            <a:pPr marL="0" lvl="0" indent="0" algn="ctr" rtl="0">
              <a:spcBef>
                <a:spcPts val="0"/>
              </a:spcBef>
              <a:spcAft>
                <a:spcPts val="0"/>
              </a:spcAft>
              <a:buNone/>
            </a:pPr>
            <a:r>
              <a:rPr lang="ja" sz="2100">
                <a:solidFill>
                  <a:srgbClr val="4A86E8"/>
                </a:solidFill>
              </a:rPr>
              <a:t>知っておきたい</a:t>
            </a:r>
            <a:endParaRPr sz="2100">
              <a:solidFill>
                <a:srgbClr val="4A86E8"/>
              </a:solidFill>
            </a:endParaRPr>
          </a:p>
          <a:p>
            <a:pPr marL="0" lvl="0" indent="0" algn="ctr" rtl="0">
              <a:spcBef>
                <a:spcPts val="0"/>
              </a:spcBef>
              <a:spcAft>
                <a:spcPts val="0"/>
              </a:spcAft>
              <a:buNone/>
            </a:pPr>
            <a:r>
              <a:rPr lang="ja" sz="2100">
                <a:solidFill>
                  <a:srgbClr val="4A86E8"/>
                </a:solidFill>
              </a:rPr>
              <a:t>自筆証書遺言保管制度</a:t>
            </a:r>
            <a:endParaRPr sz="2100">
              <a:solidFill>
                <a:srgbClr val="4A86E8"/>
              </a:solidFill>
            </a:endParaRPr>
          </a:p>
        </p:txBody>
      </p:sp>
      <p:sp>
        <p:nvSpPr>
          <p:cNvPr id="55" name="Google Shape;55;p13"/>
          <p:cNvSpPr txBox="1"/>
          <p:nvPr/>
        </p:nvSpPr>
        <p:spPr>
          <a:xfrm>
            <a:off x="4285200" y="3796125"/>
            <a:ext cx="4262700" cy="497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ja" dirty="0"/>
              <a:t>講師　</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1132892" y="510869"/>
            <a:ext cx="2610900" cy="63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ja" b="1">
                <a:solidFill>
                  <a:srgbClr val="3D85C6"/>
                </a:solidFill>
              </a:rPr>
              <a:t>本日の流れ</a:t>
            </a:r>
            <a:endParaRPr b="1">
              <a:solidFill>
                <a:srgbClr val="3D85C6"/>
              </a:solidFill>
            </a:endParaRPr>
          </a:p>
        </p:txBody>
      </p:sp>
      <p:sp>
        <p:nvSpPr>
          <p:cNvPr id="61" name="Google Shape;61;p14"/>
          <p:cNvSpPr txBox="1">
            <a:spLocks noGrp="1"/>
          </p:cNvSpPr>
          <p:nvPr>
            <p:ph type="body" idx="1"/>
          </p:nvPr>
        </p:nvSpPr>
        <p:spPr>
          <a:xfrm>
            <a:off x="1149900" y="1379250"/>
            <a:ext cx="5409000" cy="370500"/>
          </a:xfrm>
          <a:prstGeom prst="rect">
            <a:avLst/>
          </a:prstGeom>
        </p:spPr>
        <p:txBody>
          <a:bodyPr spcFirstLastPara="1" wrap="square" lIns="91425" tIns="91425" rIns="91425" bIns="91425" anchor="ctr" anchorCtr="0">
            <a:noAutofit/>
          </a:bodyPr>
          <a:lstStyle/>
          <a:p>
            <a:pPr marL="0" lvl="0" indent="0" algn="l" rtl="0">
              <a:spcBef>
                <a:spcPts val="0"/>
              </a:spcBef>
              <a:spcAft>
                <a:spcPts val="1600"/>
              </a:spcAft>
              <a:buNone/>
            </a:pPr>
            <a:r>
              <a:rPr lang="ja" sz="1800"/>
              <a:t>1. 新制度の創設経緯と概要</a:t>
            </a:r>
            <a:endParaRPr sz="1800"/>
          </a:p>
        </p:txBody>
      </p:sp>
      <p:pic>
        <p:nvPicPr>
          <p:cNvPr id="62" name="Google Shape;62;p14"/>
          <p:cNvPicPr preferRelativeResize="0"/>
          <p:nvPr/>
        </p:nvPicPr>
        <p:blipFill rotWithShape="1">
          <a:blip r:embed="rId3">
            <a:alphaModFix/>
          </a:blip>
          <a:srcRect t="7097" r="9148"/>
          <a:stretch/>
        </p:blipFill>
        <p:spPr>
          <a:xfrm>
            <a:off x="5720700" y="1680054"/>
            <a:ext cx="2482250" cy="2538372"/>
          </a:xfrm>
          <a:prstGeom prst="rect">
            <a:avLst/>
          </a:prstGeom>
          <a:noFill/>
          <a:ln>
            <a:noFill/>
          </a:ln>
        </p:spPr>
      </p:pic>
      <p:sp>
        <p:nvSpPr>
          <p:cNvPr id="63" name="Google Shape;63;p14"/>
          <p:cNvSpPr txBox="1"/>
          <p:nvPr/>
        </p:nvSpPr>
        <p:spPr>
          <a:xfrm>
            <a:off x="5676350" y="4218425"/>
            <a:ext cx="2738400" cy="438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sz="1000"/>
              <a:t>　講師の公正証書遺言（第１回目作成時）</a:t>
            </a:r>
            <a:endParaRPr sz="1000"/>
          </a:p>
        </p:txBody>
      </p:sp>
      <p:sp>
        <p:nvSpPr>
          <p:cNvPr id="64" name="Google Shape;64;p14"/>
          <p:cNvSpPr txBox="1"/>
          <p:nvPr/>
        </p:nvSpPr>
        <p:spPr>
          <a:xfrm>
            <a:off x="1149900" y="1881795"/>
            <a:ext cx="2831400" cy="4383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1600"/>
              </a:spcAft>
              <a:buNone/>
            </a:pPr>
            <a:r>
              <a:rPr lang="ja" sz="1800">
                <a:solidFill>
                  <a:schemeClr val="dk2"/>
                </a:solidFill>
                <a:latin typeface="Calibri"/>
                <a:ea typeface="Calibri"/>
                <a:cs typeface="Calibri"/>
                <a:sym typeface="Calibri"/>
              </a:rPr>
              <a:t>2.新制度のポイント</a:t>
            </a:r>
            <a:endParaRPr sz="1900">
              <a:latin typeface="Calibri"/>
              <a:ea typeface="Calibri"/>
              <a:cs typeface="Calibri"/>
              <a:sym typeface="Calibri"/>
            </a:endParaRPr>
          </a:p>
        </p:txBody>
      </p:sp>
      <p:sp>
        <p:nvSpPr>
          <p:cNvPr id="65" name="Google Shape;65;p14"/>
          <p:cNvSpPr txBox="1"/>
          <p:nvPr/>
        </p:nvSpPr>
        <p:spPr>
          <a:xfrm>
            <a:off x="1149900" y="2452140"/>
            <a:ext cx="2897400" cy="3705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1600"/>
              </a:spcAft>
              <a:buNone/>
            </a:pPr>
            <a:r>
              <a:rPr lang="ja" sz="1800">
                <a:solidFill>
                  <a:schemeClr val="dk2"/>
                </a:solidFill>
                <a:latin typeface="Calibri"/>
                <a:ea typeface="Calibri"/>
                <a:cs typeface="Calibri"/>
                <a:sym typeface="Calibri"/>
              </a:rPr>
              <a:t>3.新制度利用の流れ</a:t>
            </a:r>
            <a:endParaRPr sz="1900">
              <a:latin typeface="Calibri"/>
              <a:ea typeface="Calibri"/>
              <a:cs typeface="Calibri"/>
              <a:sym typeface="Calibri"/>
            </a:endParaRPr>
          </a:p>
        </p:txBody>
      </p:sp>
      <p:sp>
        <p:nvSpPr>
          <p:cNvPr id="66" name="Google Shape;66;p14"/>
          <p:cNvSpPr txBox="1"/>
          <p:nvPr/>
        </p:nvSpPr>
        <p:spPr>
          <a:xfrm>
            <a:off x="1149900" y="2954685"/>
            <a:ext cx="3551700" cy="4383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1600"/>
              </a:spcAft>
              <a:buNone/>
            </a:pPr>
            <a:r>
              <a:rPr lang="ja" sz="1800">
                <a:solidFill>
                  <a:schemeClr val="dk2"/>
                </a:solidFill>
                <a:latin typeface="Calibri"/>
                <a:ea typeface="Calibri"/>
                <a:cs typeface="Calibri"/>
                <a:sym typeface="Calibri"/>
              </a:rPr>
              <a:t>4.新制度利用上の注意事項</a:t>
            </a:r>
            <a:endParaRPr sz="1900">
              <a:latin typeface="Calibri"/>
              <a:ea typeface="Calibri"/>
              <a:cs typeface="Calibri"/>
              <a:sym typeface="Calibri"/>
            </a:endParaRPr>
          </a:p>
        </p:txBody>
      </p:sp>
      <p:sp>
        <p:nvSpPr>
          <p:cNvPr id="67" name="Google Shape;67;p14"/>
          <p:cNvSpPr txBox="1"/>
          <p:nvPr/>
        </p:nvSpPr>
        <p:spPr>
          <a:xfrm>
            <a:off x="1149900" y="3525030"/>
            <a:ext cx="3199200" cy="3705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1600"/>
              </a:spcAft>
              <a:buNone/>
            </a:pPr>
            <a:r>
              <a:rPr lang="ja" sz="1800">
                <a:solidFill>
                  <a:schemeClr val="dk2"/>
                </a:solidFill>
                <a:latin typeface="Calibri"/>
                <a:ea typeface="Calibri"/>
                <a:cs typeface="Calibri"/>
                <a:sym typeface="Calibri"/>
              </a:rPr>
              <a:t>5.メリット、デメリット</a:t>
            </a:r>
            <a:endParaRPr sz="1900">
              <a:latin typeface="Calibri"/>
              <a:ea typeface="Calibri"/>
              <a:cs typeface="Calibri"/>
              <a:sym typeface="Calibri"/>
            </a:endParaRPr>
          </a:p>
        </p:txBody>
      </p:sp>
      <p:sp>
        <p:nvSpPr>
          <p:cNvPr id="68" name="Google Shape;68;p14"/>
          <p:cNvSpPr txBox="1"/>
          <p:nvPr/>
        </p:nvSpPr>
        <p:spPr>
          <a:xfrm>
            <a:off x="1149900" y="4027575"/>
            <a:ext cx="2225400" cy="3705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1600"/>
              </a:spcAft>
              <a:buNone/>
            </a:pPr>
            <a:r>
              <a:rPr lang="ja" sz="1800">
                <a:solidFill>
                  <a:schemeClr val="dk2"/>
                </a:solidFill>
                <a:latin typeface="Calibri"/>
                <a:ea typeface="Calibri"/>
                <a:cs typeface="Calibri"/>
                <a:sym typeface="Calibri"/>
              </a:rPr>
              <a:t>6.質疑応答</a:t>
            </a:r>
            <a:endParaRPr sz="1900">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fade">
                                      <p:cBhvr>
                                        <p:cTn id="7" dur="22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15"/>
          <p:cNvSpPr txBox="1">
            <a:spLocks noGrp="1"/>
          </p:cNvSpPr>
          <p:nvPr>
            <p:ph type="title"/>
          </p:nvPr>
        </p:nvSpPr>
        <p:spPr>
          <a:xfrm>
            <a:off x="477625" y="437975"/>
            <a:ext cx="7505700" cy="663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ja" b="1">
                <a:solidFill>
                  <a:srgbClr val="3D85C6"/>
                </a:solidFill>
              </a:rPr>
              <a:t>自筆証書遺言保管制度の創設経緯	</a:t>
            </a:r>
            <a:endParaRPr b="1">
              <a:solidFill>
                <a:srgbClr val="3D85C6"/>
              </a:solidFill>
            </a:endParaRPr>
          </a:p>
          <a:p>
            <a:pPr marL="0" lvl="0" indent="0" algn="l" rtl="0">
              <a:spcBef>
                <a:spcPts val="0"/>
              </a:spcBef>
              <a:spcAft>
                <a:spcPts val="0"/>
              </a:spcAft>
              <a:buNone/>
            </a:pPr>
            <a:endParaRPr b="1">
              <a:solidFill>
                <a:srgbClr val="3D85C6"/>
              </a:solidFill>
            </a:endParaRPr>
          </a:p>
          <a:p>
            <a:pPr marL="0" lvl="0" indent="0" algn="l" rtl="0">
              <a:spcBef>
                <a:spcPts val="0"/>
              </a:spcBef>
              <a:spcAft>
                <a:spcPts val="0"/>
              </a:spcAft>
              <a:buNone/>
            </a:pPr>
            <a:r>
              <a:rPr lang="ja" b="1">
                <a:solidFill>
                  <a:srgbClr val="3D85C6"/>
                </a:solidFill>
              </a:rPr>
              <a:t>　</a:t>
            </a:r>
            <a:endParaRPr b="1">
              <a:solidFill>
                <a:srgbClr val="3D85C6"/>
              </a:solidFill>
            </a:endParaRPr>
          </a:p>
        </p:txBody>
      </p:sp>
      <p:sp>
        <p:nvSpPr>
          <p:cNvPr id="74" name="Google Shape;74;p15"/>
          <p:cNvSpPr txBox="1">
            <a:spLocks noGrp="1"/>
          </p:cNvSpPr>
          <p:nvPr>
            <p:ph type="body" idx="1"/>
          </p:nvPr>
        </p:nvSpPr>
        <p:spPr>
          <a:xfrm>
            <a:off x="311700" y="1152475"/>
            <a:ext cx="8520600" cy="380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ja"/>
              <a:t>　自筆証書遺言とは（全文を自署し日付、署名、押印したもの）で</a:t>
            </a:r>
            <a:endParaRPr/>
          </a:p>
          <a:p>
            <a:pPr marL="0" lvl="0" indent="0" algn="l" rtl="0">
              <a:spcBef>
                <a:spcPts val="1600"/>
              </a:spcBef>
              <a:spcAft>
                <a:spcPts val="0"/>
              </a:spcAft>
              <a:buNone/>
            </a:pPr>
            <a:r>
              <a:rPr lang="ja"/>
              <a:t>　とにかく簡単に作れる（コツさえ知っていたら今すぐ誰でも作れる）</a:t>
            </a:r>
            <a:endParaRPr/>
          </a:p>
          <a:p>
            <a:pPr marL="0" lvl="0" indent="0" algn="l" rtl="0">
              <a:spcBef>
                <a:spcPts val="1600"/>
              </a:spcBef>
              <a:spcAft>
                <a:spcPts val="0"/>
              </a:spcAft>
              <a:buNone/>
            </a:pPr>
            <a:r>
              <a:rPr lang="ja"/>
              <a:t>　しかも1人で、無料！</a:t>
            </a:r>
            <a:endParaRPr/>
          </a:p>
          <a:p>
            <a:pPr marL="0" lvl="0" indent="0" algn="l" rtl="0">
              <a:spcBef>
                <a:spcPts val="1600"/>
              </a:spcBef>
              <a:spcAft>
                <a:spcPts val="0"/>
              </a:spcAft>
              <a:buNone/>
            </a:pPr>
            <a:r>
              <a:rPr lang="ja"/>
              <a:t>　　　但し問題点もあった</a:t>
            </a:r>
            <a:endParaRPr/>
          </a:p>
          <a:p>
            <a:pPr marL="0" lvl="0" indent="0" algn="l" rtl="0">
              <a:spcBef>
                <a:spcPts val="1600"/>
              </a:spcBef>
              <a:spcAft>
                <a:spcPts val="0"/>
              </a:spcAft>
              <a:buNone/>
            </a:pPr>
            <a:r>
              <a:rPr lang="ja"/>
              <a:t>　・見つからずじまい（保管場所、保管方法が決まってない）</a:t>
            </a:r>
            <a:endParaRPr/>
          </a:p>
          <a:p>
            <a:pPr marL="0" lvl="0" indent="0" algn="l" rtl="0">
              <a:spcBef>
                <a:spcPts val="1600"/>
              </a:spcBef>
              <a:spcAft>
                <a:spcPts val="0"/>
              </a:spcAft>
              <a:buNone/>
            </a:pPr>
            <a:r>
              <a:rPr lang="ja"/>
              <a:t>　・隠匿、改ざん、破棄される可能性大</a:t>
            </a:r>
            <a:endParaRPr/>
          </a:p>
          <a:p>
            <a:pPr marL="0" lvl="0" indent="0" algn="l" rtl="0">
              <a:spcBef>
                <a:spcPts val="1600"/>
              </a:spcBef>
              <a:spcAft>
                <a:spcPts val="1600"/>
              </a:spcAft>
              <a:buNone/>
            </a:pPr>
            <a:r>
              <a:rPr lang="ja"/>
              <a:t>　長年この問題点が元で紛争が起こってきた経緯を踏まえ、本制度が創設</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ja" sz="2300"/>
              <a:t>自筆証書遺言保管制度の制度の概要</a:t>
            </a:r>
            <a:r>
              <a:rPr lang="ja"/>
              <a:t>　　</a:t>
            </a:r>
            <a:endParaRPr/>
          </a:p>
        </p:txBody>
      </p:sp>
      <p:sp>
        <p:nvSpPr>
          <p:cNvPr id="80" name="Google Shape;80;p16"/>
          <p:cNvSpPr txBox="1">
            <a:spLocks noGrp="1"/>
          </p:cNvSpPr>
          <p:nvPr>
            <p:ph type="body" idx="1"/>
          </p:nvPr>
        </p:nvSpPr>
        <p:spPr>
          <a:xfrm>
            <a:off x="311700" y="1152475"/>
            <a:ext cx="8520600" cy="3894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ja"/>
              <a:t>　大まかにいえば</a:t>
            </a:r>
            <a:endParaRPr/>
          </a:p>
          <a:p>
            <a:pPr marL="0" lvl="0" indent="0" algn="l" rtl="0">
              <a:spcBef>
                <a:spcPts val="1600"/>
              </a:spcBef>
              <a:spcAft>
                <a:spcPts val="0"/>
              </a:spcAft>
              <a:buNone/>
            </a:pPr>
            <a:r>
              <a:rPr lang="ja"/>
              <a:t>　</a:t>
            </a:r>
            <a:r>
              <a:rPr lang="ja" sz="1600"/>
              <a:t>１　遺言者</a:t>
            </a:r>
            <a:r>
              <a:rPr lang="ja" sz="1600" b="1"/>
              <a:t>本人</a:t>
            </a:r>
            <a:r>
              <a:rPr lang="ja" sz="1600"/>
              <a:t>が手続きすることで　</a:t>
            </a:r>
            <a:r>
              <a:rPr lang="ja" sz="1600" b="1"/>
              <a:t>自筆証書遺言</a:t>
            </a:r>
            <a:r>
              <a:rPr lang="ja" sz="1600"/>
              <a:t>　を　</a:t>
            </a:r>
            <a:r>
              <a:rPr lang="ja" sz="1600" b="1"/>
              <a:t>国の機関　（法務局）</a:t>
            </a:r>
            <a:r>
              <a:rPr lang="ja" sz="1600"/>
              <a:t>で厳　　重に保管してくれる制度。（有料サービス）</a:t>
            </a:r>
            <a:endParaRPr sz="1600"/>
          </a:p>
          <a:p>
            <a:pPr marL="0" lvl="0" indent="0" algn="l" rtl="0">
              <a:spcBef>
                <a:spcPts val="1600"/>
              </a:spcBef>
              <a:spcAft>
                <a:spcPts val="0"/>
              </a:spcAft>
              <a:buNone/>
            </a:pPr>
            <a:r>
              <a:rPr lang="ja" sz="1600"/>
              <a:t>　２　</a:t>
            </a:r>
            <a:r>
              <a:rPr lang="ja" sz="1600" b="1"/>
              <a:t>原本を法務局で保管</a:t>
            </a:r>
            <a:r>
              <a:rPr lang="ja" sz="1600"/>
              <a:t>してくれるため隠匿、改ざん、破棄が防げる。</a:t>
            </a:r>
            <a:endParaRPr sz="1600"/>
          </a:p>
          <a:p>
            <a:pPr marL="0" lvl="0" indent="0" algn="l" rtl="0">
              <a:spcBef>
                <a:spcPts val="1600"/>
              </a:spcBef>
              <a:spcAft>
                <a:spcPts val="0"/>
              </a:spcAft>
              <a:buNone/>
            </a:pPr>
            <a:r>
              <a:rPr lang="ja" sz="1600"/>
              <a:t>　３　遺言者は保管制度を実施後も</a:t>
            </a:r>
            <a:r>
              <a:rPr lang="ja" sz="1600" b="1"/>
              <a:t>遺言内容の変更</a:t>
            </a:r>
            <a:r>
              <a:rPr lang="ja" sz="1600"/>
              <a:t>、保管</a:t>
            </a:r>
            <a:r>
              <a:rPr lang="ja" sz="1600" b="1"/>
              <a:t>制度利用の撤回</a:t>
            </a:r>
            <a:r>
              <a:rPr lang="ja" sz="1600"/>
              <a:t>が可能。</a:t>
            </a:r>
            <a:endParaRPr sz="1600"/>
          </a:p>
          <a:p>
            <a:pPr marL="0" lvl="0" indent="0" algn="l" rtl="0">
              <a:spcBef>
                <a:spcPts val="1600"/>
              </a:spcBef>
              <a:spcAft>
                <a:spcPts val="0"/>
              </a:spcAft>
              <a:buNone/>
            </a:pPr>
            <a:r>
              <a:rPr lang="ja" sz="1600"/>
              <a:t>　４　遺言者が死亡</a:t>
            </a:r>
            <a:r>
              <a:rPr lang="ja" sz="1600" b="1"/>
              <a:t>後</a:t>
            </a:r>
            <a:r>
              <a:rPr lang="ja" sz="1600"/>
              <a:t>、相続人は、</a:t>
            </a:r>
            <a:r>
              <a:rPr lang="ja" sz="1600" b="1"/>
              <a:t>全国どこの法務局</a:t>
            </a:r>
            <a:r>
              <a:rPr lang="ja" sz="1600"/>
              <a:t>からでも、</a:t>
            </a:r>
            <a:r>
              <a:rPr lang="ja" sz="1600" b="1"/>
              <a:t>遺言書の有無を確認</a:t>
            </a:r>
            <a:r>
              <a:rPr lang="ja" sz="1600"/>
              <a:t>で　　　　きその</a:t>
            </a:r>
            <a:r>
              <a:rPr lang="ja" sz="1600" b="1"/>
              <a:t>遺言内容を確認</a:t>
            </a:r>
            <a:r>
              <a:rPr lang="ja" sz="1600"/>
              <a:t>できる。</a:t>
            </a:r>
            <a:endParaRPr sz="1600"/>
          </a:p>
          <a:p>
            <a:pPr marL="0" lvl="0" indent="0" algn="l" rtl="0">
              <a:spcBef>
                <a:spcPts val="1600"/>
              </a:spcBef>
              <a:spcAft>
                <a:spcPts val="0"/>
              </a:spcAft>
              <a:buNone/>
            </a:pPr>
            <a:r>
              <a:rPr lang="ja" sz="1600"/>
              <a:t>　５　相続人は遺言者の死亡</a:t>
            </a:r>
            <a:r>
              <a:rPr lang="ja" sz="1600" b="1"/>
              <a:t>後</a:t>
            </a:r>
            <a:r>
              <a:rPr lang="ja" sz="1600"/>
              <a:t>、遺言書情報証明書の交付を受けて相続手続きをすることが</a:t>
            </a:r>
            <a:endParaRPr sz="1600"/>
          </a:p>
          <a:p>
            <a:pPr marL="0" lvl="0" indent="0" algn="l" rtl="0">
              <a:spcBef>
                <a:spcPts val="1600"/>
              </a:spcBef>
              <a:spcAft>
                <a:spcPts val="0"/>
              </a:spcAft>
              <a:buNone/>
            </a:pPr>
            <a:r>
              <a:rPr lang="ja" sz="1600"/>
              <a:t>　　できる。　　</a:t>
            </a:r>
            <a:endParaRPr sz="1600"/>
          </a:p>
          <a:p>
            <a:pPr marL="0" lvl="0" indent="0" algn="l" rtl="0">
              <a:spcBef>
                <a:spcPts val="1600"/>
              </a:spcBef>
              <a:spcAft>
                <a:spcPts val="1600"/>
              </a:spcAft>
              <a:buNone/>
            </a:pPr>
            <a:r>
              <a:rPr lang="ja" sz="2100"/>
              <a:t>　</a:t>
            </a:r>
            <a:endParaRPr sz="21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Clr>
                <a:schemeClr val="dk1"/>
              </a:buClr>
              <a:buSzPts val="1100"/>
              <a:buFont typeface="Arial"/>
              <a:buNone/>
            </a:pPr>
            <a:r>
              <a:rPr lang="ja" sz="2200">
                <a:solidFill>
                  <a:schemeClr val="dk2"/>
                </a:solidFill>
              </a:rPr>
              <a:t>　新制度のポイント　３つ　　　　　　　　　　　　　　その１</a:t>
            </a:r>
            <a:endParaRPr sz="3200"/>
          </a:p>
        </p:txBody>
      </p:sp>
      <p:sp>
        <p:nvSpPr>
          <p:cNvPr id="86" name="Google Shape;86;p17"/>
          <p:cNvSpPr txBox="1">
            <a:spLocks noGrp="1"/>
          </p:cNvSpPr>
          <p:nvPr>
            <p:ph type="body" idx="1"/>
          </p:nvPr>
        </p:nvSpPr>
        <p:spPr>
          <a:xfrm>
            <a:off x="311700" y="1152475"/>
            <a:ext cx="8783700" cy="3702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ja"/>
              <a:t>１　自筆証書遺言保管制度の利用は義務ではありません</a:t>
            </a:r>
            <a:endParaRPr/>
          </a:p>
          <a:p>
            <a:pPr marL="0" lvl="0" indent="0" algn="l" rtl="0">
              <a:spcBef>
                <a:spcPts val="1600"/>
              </a:spcBef>
              <a:spcAft>
                <a:spcPts val="0"/>
              </a:spcAft>
              <a:buNone/>
            </a:pPr>
            <a:r>
              <a:rPr lang="ja"/>
              <a:t>　自筆証書遺言（法改正で様式緩和されてます）を作成し、自分で保管してもよい</a:t>
            </a:r>
            <a:endParaRPr/>
          </a:p>
          <a:p>
            <a:pPr marL="0" lvl="0" indent="0" algn="l" rtl="0">
              <a:spcBef>
                <a:spcPts val="1600"/>
              </a:spcBef>
              <a:spcAft>
                <a:spcPts val="0"/>
              </a:spcAft>
              <a:buNone/>
            </a:pPr>
            <a:r>
              <a:rPr lang="ja"/>
              <a:t>　公正証書遺言作成することも当然可能です。</a:t>
            </a:r>
            <a:endParaRPr/>
          </a:p>
          <a:p>
            <a:pPr marL="0" lvl="0" indent="0" algn="l" rtl="0">
              <a:spcBef>
                <a:spcPts val="1600"/>
              </a:spcBef>
              <a:spcAft>
                <a:spcPts val="0"/>
              </a:spcAft>
              <a:buNone/>
            </a:pPr>
            <a:endParaRPr/>
          </a:p>
          <a:p>
            <a:pPr marL="0" lvl="0" indent="0" algn="l" rtl="0">
              <a:spcBef>
                <a:spcPts val="1600"/>
              </a:spcBef>
              <a:spcAft>
                <a:spcPts val="0"/>
              </a:spcAft>
              <a:buNone/>
            </a:pPr>
            <a:r>
              <a:rPr lang="ja"/>
              <a:t>２　保管制度利用で遺言検認の手続きが省略可能になる</a:t>
            </a:r>
            <a:endParaRPr/>
          </a:p>
          <a:p>
            <a:pPr marL="0" lvl="0" indent="0" algn="l" rtl="0">
              <a:spcBef>
                <a:spcPts val="1600"/>
              </a:spcBef>
              <a:spcAft>
                <a:spcPts val="0"/>
              </a:spcAft>
              <a:buNone/>
            </a:pPr>
            <a:r>
              <a:rPr lang="ja"/>
              <a:t>　自筆証書遺言は家庭裁判所での検認手続を経ないと相続手続ができなかった。</a:t>
            </a:r>
            <a:endParaRPr/>
          </a:p>
          <a:p>
            <a:pPr marL="0" lvl="0" indent="0" algn="l" rtl="0">
              <a:spcBef>
                <a:spcPts val="1600"/>
              </a:spcBef>
              <a:spcAft>
                <a:spcPts val="1600"/>
              </a:spcAft>
              <a:buNone/>
            </a:pPr>
            <a:r>
              <a:rPr lang="ja"/>
              <a:t>　検認手続　１か月から２か月</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ja" sz="2300"/>
              <a:t>新制度のポイント　　　　　　　　　　　　　　　　　その２</a:t>
            </a:r>
            <a:endParaRPr sz="2300"/>
          </a:p>
        </p:txBody>
      </p:sp>
      <p:sp>
        <p:nvSpPr>
          <p:cNvPr id="92" name="Google Shape;92;p1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ja"/>
              <a:t>３　①遺言有無の確認　②遺言保管事実証明書の交付　③遺言書情報証明書の交付請求ができる。　</a:t>
            </a:r>
            <a:endParaRPr/>
          </a:p>
          <a:p>
            <a:pPr marL="0" lvl="0" indent="0" algn="l" rtl="0">
              <a:spcBef>
                <a:spcPts val="1600"/>
              </a:spcBef>
              <a:spcAft>
                <a:spcPts val="0"/>
              </a:spcAft>
              <a:buNone/>
            </a:pPr>
            <a:r>
              <a:rPr lang="ja" sz="1600"/>
              <a:t>　相続人は遺言者の死亡</a:t>
            </a:r>
            <a:r>
              <a:rPr lang="ja" sz="1600" b="1"/>
              <a:t>後</a:t>
            </a:r>
            <a:r>
              <a:rPr lang="ja" sz="1600"/>
              <a:t>、全国どこの法務局から遺言の有無を調べることができます。</a:t>
            </a:r>
            <a:endParaRPr sz="1600"/>
          </a:p>
          <a:p>
            <a:pPr marL="0" lvl="0" indent="0" algn="l" rtl="0">
              <a:spcBef>
                <a:spcPts val="1600"/>
              </a:spcBef>
              <a:spcAft>
                <a:spcPts val="0"/>
              </a:spcAft>
              <a:buNone/>
            </a:pPr>
            <a:r>
              <a:rPr lang="ja" sz="1600"/>
              <a:t>さらに遺言があれば、原本が保管されている法務局では原本を閲覧することができ、原本が保管されていない法務局ではモニターで閲覧することができます</a:t>
            </a:r>
            <a:endParaRPr sz="1600"/>
          </a:p>
          <a:p>
            <a:pPr marL="0" lvl="0" indent="0" algn="l" rtl="0">
              <a:spcBef>
                <a:spcPts val="1600"/>
              </a:spcBef>
              <a:spcAft>
                <a:spcPts val="0"/>
              </a:spcAft>
              <a:buNone/>
            </a:pPr>
            <a:r>
              <a:rPr lang="ja" sz="1600"/>
              <a:t>さらに全国どこでも遺言保管事実の証明書の交付を受けることができます。</a:t>
            </a:r>
            <a:endParaRPr sz="1600"/>
          </a:p>
          <a:p>
            <a:pPr marL="0" lvl="0" indent="0" algn="l" rtl="0">
              <a:spcBef>
                <a:spcPts val="1600"/>
              </a:spcBef>
              <a:spcAft>
                <a:spcPts val="1600"/>
              </a:spcAft>
              <a:buNone/>
            </a:pPr>
            <a:r>
              <a:rPr lang="ja" sz="1600"/>
              <a:t>全国どの法務局からでも遺言書情報証明書の交付を受けて、検認手続なしで相続手続きをすることができます。</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19"/>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t>　つまり</a:t>
            </a:r>
            <a:endParaRPr/>
          </a:p>
        </p:txBody>
      </p:sp>
      <p:sp>
        <p:nvSpPr>
          <p:cNvPr id="98" name="Google Shape;98;p1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ja"/>
              <a:t> 相続人、受遺者、遺言執行者は遺言者の死後　　</a:t>
            </a:r>
            <a:endParaRPr/>
          </a:p>
          <a:p>
            <a:pPr marL="0" lvl="0" indent="0" algn="l" rtl="0">
              <a:spcBef>
                <a:spcPts val="1600"/>
              </a:spcBef>
              <a:spcAft>
                <a:spcPts val="0"/>
              </a:spcAft>
              <a:buNone/>
            </a:pPr>
            <a:endParaRPr/>
          </a:p>
          <a:p>
            <a:pPr marL="0" lvl="0" indent="0" algn="l" rtl="0">
              <a:spcBef>
                <a:spcPts val="1600"/>
              </a:spcBef>
              <a:spcAft>
                <a:spcPts val="0"/>
              </a:spcAft>
              <a:buNone/>
            </a:pPr>
            <a:endParaRPr/>
          </a:p>
          <a:p>
            <a:pPr marL="0" lvl="0" indent="0" algn="l" rtl="0">
              <a:spcBef>
                <a:spcPts val="1600"/>
              </a:spcBef>
              <a:spcAft>
                <a:spcPts val="0"/>
              </a:spcAft>
              <a:buNone/>
            </a:pPr>
            <a:endParaRPr/>
          </a:p>
          <a:p>
            <a:pPr marL="0" lvl="0" indent="0" algn="l" rtl="0">
              <a:spcBef>
                <a:spcPts val="1600"/>
              </a:spcBef>
              <a:spcAft>
                <a:spcPts val="0"/>
              </a:spcAft>
              <a:buNone/>
            </a:pPr>
            <a:endParaRPr/>
          </a:p>
          <a:p>
            <a:pPr marL="0" lvl="0" indent="0" algn="l" rtl="0">
              <a:spcBef>
                <a:spcPts val="1600"/>
              </a:spcBef>
              <a:spcAft>
                <a:spcPts val="0"/>
              </a:spcAft>
              <a:buNone/>
            </a:pPr>
            <a:r>
              <a:rPr lang="ja"/>
              <a:t>　</a:t>
            </a:r>
            <a:endParaRPr/>
          </a:p>
          <a:p>
            <a:pPr marL="0" lvl="0" indent="0" algn="l" rtl="0">
              <a:spcBef>
                <a:spcPts val="1600"/>
              </a:spcBef>
              <a:spcAft>
                <a:spcPts val="1600"/>
              </a:spcAft>
              <a:buNone/>
            </a:pPr>
            <a:r>
              <a:rPr lang="ja"/>
              <a:t>　が可能。戸籍等で関係性を疎明する必要あり（ちなみにすべて有料、内容により収入印紙８００円~１７００円程度）</a:t>
            </a:r>
            <a:endParaRPr/>
          </a:p>
        </p:txBody>
      </p:sp>
      <p:graphicFrame>
        <p:nvGraphicFramePr>
          <p:cNvPr id="99" name="Google Shape;99;p19"/>
          <p:cNvGraphicFramePr/>
          <p:nvPr/>
        </p:nvGraphicFramePr>
        <p:xfrm>
          <a:off x="863700" y="2000250"/>
          <a:ext cx="3000000" cy="3000000"/>
        </p:xfrm>
        <a:graphic>
          <a:graphicData uri="http://schemas.openxmlformats.org/drawingml/2006/table">
            <a:tbl>
              <a:tblPr>
                <a:noFill/>
                <a:tableStyleId>{E7B3E89F-9251-47A4-8D0E-AB42173F32C3}</a:tableStyleId>
              </a:tblPr>
              <a:tblGrid>
                <a:gridCol w="422750">
                  <a:extLst>
                    <a:ext uri="{9D8B030D-6E8A-4147-A177-3AD203B41FA5}">
                      <a16:colId xmlns:a16="http://schemas.microsoft.com/office/drawing/2014/main" val="20000"/>
                    </a:ext>
                  </a:extLst>
                </a:gridCol>
                <a:gridCol w="3456975">
                  <a:extLst>
                    <a:ext uri="{9D8B030D-6E8A-4147-A177-3AD203B41FA5}">
                      <a16:colId xmlns:a16="http://schemas.microsoft.com/office/drawing/2014/main" val="20001"/>
                    </a:ext>
                  </a:extLst>
                </a:gridCol>
                <a:gridCol w="3558175">
                  <a:extLst>
                    <a:ext uri="{9D8B030D-6E8A-4147-A177-3AD203B41FA5}">
                      <a16:colId xmlns:a16="http://schemas.microsoft.com/office/drawing/2014/main" val="20002"/>
                    </a:ext>
                  </a:extLst>
                </a:gridCol>
              </a:tblGrid>
              <a:tr h="518225">
                <a:tc>
                  <a:txBody>
                    <a:bodyPr/>
                    <a:lstStyle/>
                    <a:p>
                      <a:pPr marL="0" lvl="0" indent="0" algn="l" rtl="0">
                        <a:spcBef>
                          <a:spcPts val="0"/>
                        </a:spcBef>
                        <a:spcAft>
                          <a:spcPts val="0"/>
                        </a:spcAft>
                        <a:buNone/>
                      </a:pPr>
                      <a:r>
                        <a:rPr lang="ja" b="1"/>
                        <a:t>①</a:t>
                      </a:r>
                      <a:endParaRPr b="1"/>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tc>
                  <a:txBody>
                    <a:bodyPr/>
                    <a:lstStyle/>
                    <a:p>
                      <a:pPr marL="0" lvl="0" indent="0" algn="l" rtl="0">
                        <a:spcBef>
                          <a:spcPts val="0"/>
                        </a:spcBef>
                        <a:spcAft>
                          <a:spcPts val="0"/>
                        </a:spcAft>
                        <a:buNone/>
                      </a:pPr>
                      <a:r>
                        <a:rPr lang="ja" b="1"/>
                        <a:t>遺言保管の有無だけの確認、</a:t>
                      </a:r>
                      <a:endParaRPr b="1"/>
                    </a:p>
                    <a:p>
                      <a:pPr marL="0" lvl="0" indent="0" algn="l" rtl="0">
                        <a:spcBef>
                          <a:spcPts val="0"/>
                        </a:spcBef>
                        <a:spcAft>
                          <a:spcPts val="0"/>
                        </a:spcAft>
                        <a:buNone/>
                      </a:pPr>
                      <a:r>
                        <a:rPr lang="ja" b="1"/>
                        <a:t>遺言保管の有無だけの証明書交付</a:t>
                      </a:r>
                      <a:endParaRPr b="1"/>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tc>
                  <a:txBody>
                    <a:bodyPr/>
                    <a:lstStyle/>
                    <a:p>
                      <a:pPr marL="0" lvl="0" indent="0" algn="ctr" rtl="0">
                        <a:spcBef>
                          <a:spcPts val="0"/>
                        </a:spcBef>
                        <a:spcAft>
                          <a:spcPts val="0"/>
                        </a:spcAft>
                        <a:buNone/>
                      </a:pPr>
                      <a:r>
                        <a:rPr lang="ja"/>
                        <a:t>全国どこの法務局でも窓口、郵送で申請</a:t>
                      </a:r>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CFE2F3"/>
                    </a:solidFill>
                  </a:tcPr>
                </a:tc>
                <a:extLst>
                  <a:ext uri="{0D108BD9-81ED-4DB2-BD59-A6C34878D82A}">
                    <a16:rowId xmlns:a16="http://schemas.microsoft.com/office/drawing/2014/main" val="10000"/>
                  </a:ext>
                </a:extLst>
              </a:tr>
              <a:tr h="496025">
                <a:tc>
                  <a:txBody>
                    <a:bodyPr/>
                    <a:lstStyle/>
                    <a:p>
                      <a:pPr marL="0" lvl="0" indent="0" algn="l" rtl="0">
                        <a:spcBef>
                          <a:spcPts val="0"/>
                        </a:spcBef>
                        <a:spcAft>
                          <a:spcPts val="0"/>
                        </a:spcAft>
                        <a:buNone/>
                      </a:pPr>
                      <a:r>
                        <a:rPr lang="ja" b="1"/>
                        <a:t>②</a:t>
                      </a:r>
                      <a:endParaRPr b="1"/>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tc>
                  <a:txBody>
                    <a:bodyPr/>
                    <a:lstStyle/>
                    <a:p>
                      <a:pPr marL="0" lvl="0" indent="0" algn="l" rtl="0">
                        <a:spcBef>
                          <a:spcPts val="0"/>
                        </a:spcBef>
                        <a:spcAft>
                          <a:spcPts val="0"/>
                        </a:spcAft>
                        <a:buNone/>
                      </a:pPr>
                      <a:r>
                        <a:rPr lang="ja" b="1"/>
                        <a:t>遺言の内容の確認（閲覧）</a:t>
                      </a:r>
                      <a:endParaRPr b="1"/>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tc>
                  <a:txBody>
                    <a:bodyPr/>
                    <a:lstStyle/>
                    <a:p>
                      <a:pPr marL="0" lvl="0" indent="0" algn="ctr" rtl="0">
                        <a:spcBef>
                          <a:spcPts val="0"/>
                        </a:spcBef>
                        <a:spcAft>
                          <a:spcPts val="0"/>
                        </a:spcAft>
                        <a:buClr>
                          <a:schemeClr val="dk1"/>
                        </a:buClr>
                        <a:buSzPts val="1100"/>
                        <a:buFont typeface="Arial"/>
                        <a:buNone/>
                      </a:pPr>
                      <a:r>
                        <a:rPr lang="ja">
                          <a:solidFill>
                            <a:schemeClr val="dk1"/>
                          </a:solidFill>
                        </a:rPr>
                        <a:t>全国どこの法務局でも</a:t>
                      </a:r>
                      <a:r>
                        <a:rPr lang="ja" b="1">
                          <a:solidFill>
                            <a:schemeClr val="dk1"/>
                          </a:solidFill>
                        </a:rPr>
                        <a:t>窓口</a:t>
                      </a:r>
                      <a:r>
                        <a:rPr lang="ja">
                          <a:solidFill>
                            <a:schemeClr val="dk1"/>
                          </a:solidFill>
                        </a:rPr>
                        <a:t>で申請</a:t>
                      </a:r>
                      <a:endParaRPr>
                        <a:solidFill>
                          <a:schemeClr val="dk1"/>
                        </a:solidFill>
                      </a:endParaRPr>
                    </a:p>
                    <a:p>
                      <a:pPr marL="0" lvl="0" indent="0" algn="ctr" rtl="0">
                        <a:spcBef>
                          <a:spcPts val="0"/>
                        </a:spcBef>
                        <a:spcAft>
                          <a:spcPts val="0"/>
                        </a:spcAft>
                        <a:buNone/>
                      </a:pPr>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CFE2F3"/>
                    </a:solidFill>
                  </a:tcPr>
                </a:tc>
                <a:extLst>
                  <a:ext uri="{0D108BD9-81ED-4DB2-BD59-A6C34878D82A}">
                    <a16:rowId xmlns:a16="http://schemas.microsoft.com/office/drawing/2014/main" val="10001"/>
                  </a:ext>
                </a:extLst>
              </a:tr>
              <a:tr h="477625">
                <a:tc>
                  <a:txBody>
                    <a:bodyPr/>
                    <a:lstStyle/>
                    <a:p>
                      <a:pPr marL="0" lvl="0" indent="0" algn="l" rtl="0">
                        <a:spcBef>
                          <a:spcPts val="0"/>
                        </a:spcBef>
                        <a:spcAft>
                          <a:spcPts val="0"/>
                        </a:spcAft>
                        <a:buNone/>
                      </a:pPr>
                      <a:r>
                        <a:rPr lang="ja" b="1"/>
                        <a:t>③</a:t>
                      </a:r>
                      <a:endParaRPr b="1"/>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tc>
                  <a:txBody>
                    <a:bodyPr/>
                    <a:lstStyle/>
                    <a:p>
                      <a:pPr marL="0" lvl="0" indent="0" algn="l" rtl="0">
                        <a:spcBef>
                          <a:spcPts val="0"/>
                        </a:spcBef>
                        <a:spcAft>
                          <a:spcPts val="0"/>
                        </a:spcAft>
                        <a:buNone/>
                      </a:pPr>
                      <a:r>
                        <a:rPr lang="ja" b="1"/>
                        <a:t>遺言内容の証明書交付</a:t>
                      </a:r>
                      <a:endParaRPr b="1"/>
                    </a:p>
                    <a:p>
                      <a:pPr marL="0" lvl="0" indent="0" algn="l" rtl="0">
                        <a:spcBef>
                          <a:spcPts val="0"/>
                        </a:spcBef>
                        <a:spcAft>
                          <a:spcPts val="0"/>
                        </a:spcAft>
                        <a:buNone/>
                      </a:pPr>
                      <a:r>
                        <a:rPr lang="ja" b="1"/>
                        <a:t>（遺言書情報証明書）</a:t>
                      </a:r>
                      <a:endParaRPr b="1"/>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tc>
                  <a:txBody>
                    <a:bodyPr/>
                    <a:lstStyle/>
                    <a:p>
                      <a:pPr marL="0" lvl="0" indent="0" algn="ctr" rtl="0">
                        <a:spcBef>
                          <a:spcPts val="0"/>
                        </a:spcBef>
                        <a:spcAft>
                          <a:spcPts val="0"/>
                        </a:spcAft>
                        <a:buClr>
                          <a:schemeClr val="dk1"/>
                        </a:buClr>
                        <a:buSzPts val="1100"/>
                        <a:buFont typeface="Arial"/>
                        <a:buNone/>
                      </a:pPr>
                      <a:r>
                        <a:rPr lang="ja">
                          <a:solidFill>
                            <a:schemeClr val="dk1"/>
                          </a:solidFill>
                        </a:rPr>
                        <a:t>全国どこの法務局でも窓口、郵送で申請</a:t>
                      </a:r>
                      <a:endParaRPr>
                        <a:solidFill>
                          <a:schemeClr val="dk1"/>
                        </a:solidFill>
                      </a:endParaRPr>
                    </a:p>
                    <a:p>
                      <a:pPr marL="0" lvl="0" indent="0" algn="ctr" rtl="0">
                        <a:spcBef>
                          <a:spcPts val="0"/>
                        </a:spcBef>
                        <a:spcAft>
                          <a:spcPts val="0"/>
                        </a:spcAft>
                        <a:buNone/>
                      </a:pPr>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CFE2F3"/>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pic>
        <p:nvPicPr>
          <p:cNvPr id="104" name="Google Shape;104;p20"/>
          <p:cNvPicPr preferRelativeResize="0"/>
          <p:nvPr/>
        </p:nvPicPr>
        <p:blipFill rotWithShape="1">
          <a:blip r:embed="rId3">
            <a:alphaModFix/>
          </a:blip>
          <a:srcRect l="7604" b="48767"/>
          <a:stretch/>
        </p:blipFill>
        <p:spPr>
          <a:xfrm>
            <a:off x="859350" y="921525"/>
            <a:ext cx="3359048" cy="3491876"/>
          </a:xfrm>
          <a:prstGeom prst="rect">
            <a:avLst/>
          </a:prstGeom>
          <a:noFill/>
          <a:ln>
            <a:noFill/>
          </a:ln>
        </p:spPr>
      </p:pic>
      <p:pic>
        <p:nvPicPr>
          <p:cNvPr id="105" name="Google Shape;105;p20"/>
          <p:cNvPicPr preferRelativeResize="0"/>
          <p:nvPr/>
        </p:nvPicPr>
        <p:blipFill rotWithShape="1">
          <a:blip r:embed="rId4">
            <a:alphaModFix/>
          </a:blip>
          <a:srcRect l="9148" b="37071"/>
          <a:stretch/>
        </p:blipFill>
        <p:spPr>
          <a:xfrm>
            <a:off x="4159200" y="921525"/>
            <a:ext cx="4077777" cy="3994149"/>
          </a:xfrm>
          <a:prstGeom prst="rect">
            <a:avLst/>
          </a:prstGeom>
          <a:noFill/>
          <a:ln>
            <a:noFill/>
          </a:ln>
        </p:spPr>
      </p:pic>
      <p:sp>
        <p:nvSpPr>
          <p:cNvPr id="106" name="Google Shape;106;p20"/>
          <p:cNvSpPr txBox="1">
            <a:spLocks noGrp="1"/>
          </p:cNvSpPr>
          <p:nvPr>
            <p:ph type="body" idx="1"/>
          </p:nvPr>
        </p:nvSpPr>
        <p:spPr>
          <a:xfrm>
            <a:off x="311700" y="1152475"/>
            <a:ext cx="8520600" cy="36801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ja"/>
              <a:t>遺言証明書様式</a:t>
            </a:r>
            <a:endParaRPr/>
          </a:p>
        </p:txBody>
      </p:sp>
      <p:sp>
        <p:nvSpPr>
          <p:cNvPr id="107" name="Google Shape;107;p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ja"/>
              <a:t>遺言書情報証明書の書式イメージ</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2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113" name="Google Shape;113;p21"/>
          <p:cNvPicPr preferRelativeResize="0"/>
          <p:nvPr/>
        </p:nvPicPr>
        <p:blipFill rotWithShape="1">
          <a:blip r:embed="rId3">
            <a:alphaModFix/>
          </a:blip>
          <a:srcRect l="7416" t="9470" r="10272" b="3723"/>
          <a:stretch/>
        </p:blipFill>
        <p:spPr>
          <a:xfrm>
            <a:off x="3178975" y="389550"/>
            <a:ext cx="2926623" cy="4364400"/>
          </a:xfrm>
          <a:prstGeom prst="rect">
            <a:avLst/>
          </a:prstGeom>
          <a:noFill/>
          <a:ln>
            <a:noFill/>
          </a:ln>
        </p:spPr>
      </p:pic>
      <p:pic>
        <p:nvPicPr>
          <p:cNvPr id="114" name="Google Shape;114;p21"/>
          <p:cNvPicPr preferRelativeResize="0"/>
          <p:nvPr/>
        </p:nvPicPr>
        <p:blipFill rotWithShape="1">
          <a:blip r:embed="rId4">
            <a:alphaModFix/>
          </a:blip>
          <a:srcRect l="8330" t="8651" r="12109" b="9502"/>
          <a:stretch/>
        </p:blipFill>
        <p:spPr>
          <a:xfrm>
            <a:off x="6068600" y="362638"/>
            <a:ext cx="3036772" cy="4418224"/>
          </a:xfrm>
          <a:prstGeom prst="rect">
            <a:avLst/>
          </a:prstGeom>
          <a:noFill/>
          <a:ln>
            <a:noFill/>
          </a:ln>
        </p:spPr>
      </p:pic>
      <p:pic>
        <p:nvPicPr>
          <p:cNvPr id="115" name="Google Shape;115;p21"/>
          <p:cNvPicPr preferRelativeResize="0"/>
          <p:nvPr/>
        </p:nvPicPr>
        <p:blipFill>
          <a:blip r:embed="rId5">
            <a:alphaModFix/>
          </a:blip>
          <a:stretch>
            <a:fillRect/>
          </a:stretch>
        </p:blipFill>
        <p:spPr>
          <a:xfrm>
            <a:off x="0" y="43000"/>
            <a:ext cx="3392299" cy="479707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22"/>
          <p:cNvSpPr txBox="1">
            <a:spLocks noGrp="1"/>
          </p:cNvSpPr>
          <p:nvPr>
            <p:ph type="title"/>
          </p:nvPr>
        </p:nvSpPr>
        <p:spPr>
          <a:xfrm>
            <a:off x="311700" y="4672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ja"/>
              <a:t>~制度利用の流れ~</a:t>
            </a:r>
            <a:endParaRPr/>
          </a:p>
        </p:txBody>
      </p:sp>
      <p:sp>
        <p:nvSpPr>
          <p:cNvPr id="121" name="Google Shape;121;p22"/>
          <p:cNvSpPr txBox="1">
            <a:spLocks noGrp="1"/>
          </p:cNvSpPr>
          <p:nvPr>
            <p:ph type="body" idx="1"/>
          </p:nvPr>
        </p:nvSpPr>
        <p:spPr>
          <a:xfrm>
            <a:off x="311700" y="1152475"/>
            <a:ext cx="8658000" cy="3783900"/>
          </a:xfrm>
          <a:prstGeom prst="rect">
            <a:avLst/>
          </a:prstGeom>
          <a:ln w="9525" cap="flat" cmpd="sng">
            <a:solidFill>
              <a:srgbClr val="FF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ja"/>
              <a:t>①自筆証書遺言を作成する。</a:t>
            </a:r>
            <a:r>
              <a:rPr lang="ja">
                <a:solidFill>
                  <a:srgbClr val="FF0000"/>
                </a:solidFill>
              </a:rPr>
              <a:t>（法務局では一切相談に乗ってくれません）</a:t>
            </a:r>
            <a:endParaRPr>
              <a:solidFill>
                <a:srgbClr val="FF0000"/>
              </a:solidFill>
            </a:endParaRPr>
          </a:p>
          <a:p>
            <a:pPr marL="0" lvl="0" indent="0" algn="l" rtl="0">
              <a:spcBef>
                <a:spcPts val="1600"/>
              </a:spcBef>
              <a:spcAft>
                <a:spcPts val="0"/>
              </a:spcAft>
              <a:buNone/>
            </a:pPr>
            <a:r>
              <a:rPr lang="ja"/>
              <a:t>②遺言書を保管する法務局（遺言保管所）を決める</a:t>
            </a:r>
            <a:endParaRPr/>
          </a:p>
          <a:p>
            <a:pPr marL="0" lvl="0" indent="0" algn="l" rtl="0">
              <a:spcBef>
                <a:spcPts val="1600"/>
              </a:spcBef>
              <a:spcAft>
                <a:spcPts val="0"/>
              </a:spcAft>
              <a:buNone/>
            </a:pPr>
            <a:r>
              <a:rPr lang="ja">
                <a:solidFill>
                  <a:srgbClr val="FF0000"/>
                </a:solidFill>
              </a:rPr>
              <a:t>　　（住所、本籍地、不動産所在地いずれか）</a:t>
            </a:r>
            <a:endParaRPr>
              <a:solidFill>
                <a:srgbClr val="FF0000"/>
              </a:solidFill>
            </a:endParaRPr>
          </a:p>
          <a:p>
            <a:pPr marL="0" lvl="0" indent="0" algn="l" rtl="0">
              <a:spcBef>
                <a:spcPts val="1600"/>
              </a:spcBef>
              <a:spcAft>
                <a:spcPts val="0"/>
              </a:spcAft>
              <a:buNone/>
            </a:pPr>
            <a:r>
              <a:rPr lang="ja"/>
              <a:t>③保管制度申請書を作成する（</a:t>
            </a:r>
            <a:r>
              <a:rPr lang="ja" sz="1400"/>
              <a:t>法務局の窓口でもらうか、インターネットでダウンロード）</a:t>
            </a:r>
            <a:endParaRPr sz="1400"/>
          </a:p>
          <a:p>
            <a:pPr marL="0" lvl="0" indent="0" algn="l" rtl="0">
              <a:spcBef>
                <a:spcPts val="1600"/>
              </a:spcBef>
              <a:spcAft>
                <a:spcPts val="0"/>
              </a:spcAft>
              <a:buNone/>
            </a:pPr>
            <a:r>
              <a:rPr lang="ja"/>
              <a:t>④保管の予約をする。</a:t>
            </a:r>
            <a:endParaRPr/>
          </a:p>
          <a:p>
            <a:pPr marL="0" lvl="0" indent="0" algn="l" rtl="0">
              <a:spcBef>
                <a:spcPts val="1600"/>
              </a:spcBef>
              <a:spcAft>
                <a:spcPts val="0"/>
              </a:spcAft>
              <a:buNone/>
            </a:pPr>
            <a:r>
              <a:rPr lang="ja"/>
              <a:t>⑤保管の申請をする</a:t>
            </a:r>
            <a:r>
              <a:rPr lang="ja">
                <a:solidFill>
                  <a:srgbClr val="FF0000"/>
                </a:solidFill>
              </a:rPr>
              <a:t>（必要書類、手数料を持参し</a:t>
            </a:r>
            <a:r>
              <a:rPr lang="ja" sz="2000" b="1">
                <a:solidFill>
                  <a:srgbClr val="FF0000"/>
                </a:solidFill>
              </a:rPr>
              <a:t>本人</a:t>
            </a:r>
            <a:r>
              <a:rPr lang="ja">
                <a:solidFill>
                  <a:srgbClr val="FF0000"/>
                </a:solidFill>
              </a:rPr>
              <a:t>が行く）</a:t>
            </a:r>
            <a:endParaRPr>
              <a:solidFill>
                <a:srgbClr val="FF0000"/>
              </a:solidFill>
            </a:endParaRPr>
          </a:p>
          <a:p>
            <a:pPr marL="0" lvl="0" indent="0" algn="l" rtl="0">
              <a:spcBef>
                <a:spcPts val="1600"/>
              </a:spcBef>
              <a:spcAft>
                <a:spcPts val="0"/>
              </a:spcAft>
              <a:buNone/>
            </a:pPr>
            <a:r>
              <a:rPr lang="ja"/>
              <a:t>⑥保管証を受け取る</a:t>
            </a:r>
            <a:r>
              <a:rPr lang="ja">
                <a:solidFill>
                  <a:srgbClr val="595959"/>
                </a:solidFill>
              </a:rPr>
              <a:t>（再発行されないので大切に保管しておく）</a:t>
            </a:r>
            <a:endParaRPr>
              <a:solidFill>
                <a:srgbClr val="595959"/>
              </a:solidFill>
            </a:endParaRPr>
          </a:p>
          <a:p>
            <a:pPr marL="0" lvl="0" indent="0" algn="l" rtl="0">
              <a:spcBef>
                <a:spcPts val="1600"/>
              </a:spcBef>
              <a:spcAft>
                <a:spcPts val="1600"/>
              </a:spcAft>
              <a:buNone/>
            </a:pP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2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ja"/>
              <a:t>流れその１	</a:t>
            </a:r>
            <a:endParaRPr/>
          </a:p>
        </p:txBody>
      </p:sp>
      <p:sp>
        <p:nvSpPr>
          <p:cNvPr id="127" name="Google Shape;127;p2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ja"/>
              <a:t>自筆証書遺言の要件は　</a:t>
            </a:r>
            <a:endParaRPr/>
          </a:p>
          <a:p>
            <a:pPr marL="0" lvl="0" indent="0" algn="l" rtl="0">
              <a:spcBef>
                <a:spcPts val="1600"/>
              </a:spcBef>
              <a:spcAft>
                <a:spcPts val="0"/>
              </a:spcAft>
              <a:buNone/>
            </a:pPr>
            <a:r>
              <a:rPr lang="ja"/>
              <a:t>　　①　内容の全文　②　日付　③　署名　</a:t>
            </a:r>
            <a:endParaRPr/>
          </a:p>
          <a:p>
            <a:pPr marL="0" lvl="0" indent="0" algn="l" rtl="0">
              <a:spcBef>
                <a:spcPts val="1600"/>
              </a:spcBef>
              <a:spcAft>
                <a:spcPts val="0"/>
              </a:spcAft>
              <a:buNone/>
            </a:pPr>
            <a:r>
              <a:rPr lang="ja"/>
              <a:t>　　　を自書し　</a:t>
            </a:r>
            <a:endParaRPr/>
          </a:p>
          <a:p>
            <a:pPr marL="0" lvl="0" indent="0" algn="l" rtl="0">
              <a:spcBef>
                <a:spcPts val="1600"/>
              </a:spcBef>
              <a:spcAft>
                <a:spcPts val="0"/>
              </a:spcAft>
              <a:buNone/>
            </a:pPr>
            <a:r>
              <a:rPr lang="ja"/>
              <a:t>　　④　押印を押すこと。</a:t>
            </a:r>
            <a:endParaRPr/>
          </a:p>
          <a:p>
            <a:pPr marL="0" lvl="0" indent="0" algn="l" rtl="0">
              <a:spcBef>
                <a:spcPts val="1600"/>
              </a:spcBef>
              <a:spcAft>
                <a:spcPts val="1600"/>
              </a:spcAft>
              <a:buNone/>
            </a:pPr>
            <a:r>
              <a:rPr lang="ja"/>
              <a:t>　ただし、</a:t>
            </a:r>
            <a:r>
              <a:rPr lang="ja" sz="1650">
                <a:solidFill>
                  <a:schemeClr val="dk1"/>
                </a:solidFill>
                <a:highlight>
                  <a:srgbClr val="FFFFFF"/>
                </a:highlight>
              </a:rPr>
              <a:t>平成３１年１月１３日民法改正により</a:t>
            </a:r>
            <a:r>
              <a:rPr lang="ja"/>
              <a:t>様式が緩和され　相続財産についての目録を添付する場合は、パソコン等で作成印刷したもの、コピー等を使用してよくなりました。</a:t>
            </a:r>
            <a:r>
              <a:rPr lang="ja">
                <a:solidFill>
                  <a:srgbClr val="FF0000"/>
                </a:solidFill>
              </a:rPr>
              <a:t>ただし、印刷した印字面、コピー面には署名し押印する必要があります。両面印刷では両面に署名、押印が必須　　　　</a:t>
            </a:r>
            <a:endParaRPr>
              <a:solidFill>
                <a:srgbClr val="FF000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ja"/>
              <a:t>流れその２</a:t>
            </a:r>
            <a:endParaRPr/>
          </a:p>
        </p:txBody>
      </p:sp>
      <p:sp>
        <p:nvSpPr>
          <p:cNvPr id="133" name="Google Shape;133;p2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ja"/>
              <a:t>保管申請をする法務局を決める</a:t>
            </a:r>
            <a:endParaRPr/>
          </a:p>
          <a:p>
            <a:pPr marL="0" lvl="0" indent="0" algn="l" rtl="0">
              <a:spcBef>
                <a:spcPts val="1600"/>
              </a:spcBef>
              <a:spcAft>
                <a:spcPts val="0"/>
              </a:spcAft>
              <a:buNone/>
            </a:pPr>
            <a:r>
              <a:rPr lang="ja"/>
              <a:t>　保管できる法務局の管轄があります。具体的には遺言者の　</a:t>
            </a:r>
            <a:endParaRPr/>
          </a:p>
          <a:p>
            <a:pPr marL="0" lvl="0" indent="0" algn="l" rtl="0">
              <a:spcBef>
                <a:spcPts val="1600"/>
              </a:spcBef>
              <a:spcAft>
                <a:spcPts val="0"/>
              </a:spcAft>
              <a:buNone/>
            </a:pPr>
            <a:r>
              <a:rPr lang="ja"/>
              <a:t>　①住所地</a:t>
            </a:r>
            <a:endParaRPr/>
          </a:p>
          <a:p>
            <a:pPr marL="0" lvl="0" indent="0" algn="l" rtl="0">
              <a:spcBef>
                <a:spcPts val="1600"/>
              </a:spcBef>
              <a:spcAft>
                <a:spcPts val="0"/>
              </a:spcAft>
              <a:buNone/>
            </a:pPr>
            <a:r>
              <a:rPr lang="ja"/>
              <a:t>　②本籍地</a:t>
            </a:r>
            <a:endParaRPr/>
          </a:p>
          <a:p>
            <a:pPr marL="0" lvl="0" indent="0" algn="l" rtl="0">
              <a:spcBef>
                <a:spcPts val="1600"/>
              </a:spcBef>
              <a:spcAft>
                <a:spcPts val="0"/>
              </a:spcAft>
              <a:buNone/>
            </a:pPr>
            <a:r>
              <a:rPr lang="ja"/>
              <a:t>　③遺言者が所有する不動産の所在地</a:t>
            </a:r>
            <a:endParaRPr/>
          </a:p>
          <a:p>
            <a:pPr marL="0" lvl="0" indent="0" algn="l" rtl="0">
              <a:spcBef>
                <a:spcPts val="1600"/>
              </a:spcBef>
              <a:spcAft>
                <a:spcPts val="0"/>
              </a:spcAft>
              <a:buNone/>
            </a:pPr>
            <a:r>
              <a:rPr lang="ja"/>
              <a:t>　のいずれかです。①住所が佐賀県唐津市、②本籍が千葉県千葉市、不動産を③福岡県福岡市中央区、④佐賀県佐賀市に所有している人の場合４箇所いずれでも保管の申請可能、ただし、今後の撤回等を考えると住所地がベストと思います。　</a:t>
            </a:r>
            <a:endParaRPr/>
          </a:p>
          <a:p>
            <a:pPr marL="0" lvl="0" indent="0" algn="l" rtl="0">
              <a:spcBef>
                <a:spcPts val="1600"/>
              </a:spcBef>
              <a:spcAft>
                <a:spcPts val="1600"/>
              </a:spcAft>
              <a:buNone/>
            </a:pP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25"/>
          <p:cNvSpPr txBox="1">
            <a:spLocks noGrp="1"/>
          </p:cNvSpPr>
          <p:nvPr>
            <p:ph type="title"/>
          </p:nvPr>
        </p:nvSpPr>
        <p:spPr>
          <a:xfrm>
            <a:off x="2229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ja"/>
              <a:t>流れ３申請書を作成する　　４申請の予約をする</a:t>
            </a:r>
            <a:endParaRPr/>
          </a:p>
        </p:txBody>
      </p:sp>
      <p:sp>
        <p:nvSpPr>
          <p:cNvPr id="139" name="Google Shape;139;p25"/>
          <p:cNvSpPr txBox="1">
            <a:spLocks noGrp="1"/>
          </p:cNvSpPr>
          <p:nvPr>
            <p:ph type="body" idx="1"/>
          </p:nvPr>
        </p:nvSpPr>
        <p:spPr>
          <a:xfrm>
            <a:off x="311700" y="1152475"/>
            <a:ext cx="8520600" cy="3739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ja"/>
              <a:t>３　遺言書の保管申請書を作成する。</a:t>
            </a:r>
            <a:endParaRPr/>
          </a:p>
          <a:p>
            <a:pPr marL="0" lvl="0" indent="0" algn="l" rtl="0">
              <a:spcBef>
                <a:spcPts val="1600"/>
              </a:spcBef>
              <a:spcAft>
                <a:spcPts val="0"/>
              </a:spcAft>
              <a:buNone/>
            </a:pPr>
            <a:r>
              <a:rPr lang="ja"/>
              <a:t>申請書は法務局の窓口でもインターネットからでもダウンロード可能</a:t>
            </a:r>
            <a:endParaRPr/>
          </a:p>
          <a:p>
            <a:pPr marL="0" lvl="0" indent="0" algn="l" rtl="0">
              <a:spcBef>
                <a:spcPts val="1600"/>
              </a:spcBef>
              <a:spcAft>
                <a:spcPts val="0"/>
              </a:spcAft>
              <a:buNone/>
            </a:pPr>
            <a:r>
              <a:rPr lang="ja"/>
              <a:t>申請書のうち遺言者の署名欄は遺言者自ら署名する必要があるが、その他は代筆</a:t>
            </a:r>
            <a:endParaRPr/>
          </a:p>
          <a:p>
            <a:pPr marL="0" lvl="0" indent="0" algn="l" rtl="0">
              <a:spcBef>
                <a:spcPts val="1600"/>
              </a:spcBef>
              <a:spcAft>
                <a:spcPts val="0"/>
              </a:spcAft>
              <a:buNone/>
            </a:pPr>
            <a:r>
              <a:rPr lang="ja"/>
              <a:t>が可能、署名すれば、押印は省略可能　</a:t>
            </a:r>
            <a:endParaRPr/>
          </a:p>
          <a:p>
            <a:pPr marL="0" lvl="0" indent="0" algn="l" rtl="0">
              <a:spcBef>
                <a:spcPts val="1600"/>
              </a:spcBef>
              <a:spcAft>
                <a:spcPts val="0"/>
              </a:spcAft>
              <a:buNone/>
            </a:pPr>
            <a:r>
              <a:rPr lang="ja"/>
              <a:t>遺言書に比較して申請書の作成は若干難しいように思われます。</a:t>
            </a:r>
            <a:endParaRPr/>
          </a:p>
          <a:p>
            <a:pPr marL="0" lvl="0" indent="0" algn="l" rtl="0">
              <a:spcBef>
                <a:spcPts val="1600"/>
              </a:spcBef>
              <a:spcAft>
                <a:spcPts val="0"/>
              </a:spcAft>
              <a:buNone/>
            </a:pPr>
            <a:r>
              <a:rPr lang="ja"/>
              <a:t>４　申請受付に時間がかかるので予約をする。予約をしないで赴いた場合、</a:t>
            </a:r>
            <a:endParaRPr/>
          </a:p>
          <a:p>
            <a:pPr marL="0" lvl="0" indent="0" algn="l" rtl="0">
              <a:spcBef>
                <a:spcPts val="1600"/>
              </a:spcBef>
              <a:spcAft>
                <a:spcPts val="0"/>
              </a:spcAft>
              <a:buNone/>
            </a:pPr>
            <a:r>
              <a:rPr lang="ja"/>
              <a:t>出直す必要がある。（法務局の開庁時間は平日８時３０分から１７時１５分）</a:t>
            </a:r>
            <a:endParaRPr/>
          </a:p>
          <a:p>
            <a:pPr marL="0" lvl="0" indent="0" algn="l" rtl="0">
              <a:spcBef>
                <a:spcPts val="1600"/>
              </a:spcBef>
              <a:spcAft>
                <a:spcPts val="1600"/>
              </a:spcAft>
              <a:buNone/>
            </a:pP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2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5" name="Google Shape;145;p2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146" name="Google Shape;146;p26"/>
          <p:cNvPicPr preferRelativeResize="0"/>
          <p:nvPr/>
        </p:nvPicPr>
        <p:blipFill>
          <a:blip r:embed="rId3">
            <a:alphaModFix/>
          </a:blip>
          <a:stretch>
            <a:fillRect/>
          </a:stretch>
        </p:blipFill>
        <p:spPr>
          <a:xfrm rot="5400000">
            <a:off x="-263614" y="877426"/>
            <a:ext cx="4095227" cy="2944600"/>
          </a:xfrm>
          <a:prstGeom prst="rect">
            <a:avLst/>
          </a:prstGeom>
          <a:noFill/>
          <a:ln>
            <a:noFill/>
          </a:ln>
        </p:spPr>
      </p:pic>
      <p:pic>
        <p:nvPicPr>
          <p:cNvPr id="147" name="Google Shape;147;p26"/>
          <p:cNvPicPr preferRelativeResize="0"/>
          <p:nvPr/>
        </p:nvPicPr>
        <p:blipFill>
          <a:blip r:embed="rId4">
            <a:alphaModFix/>
          </a:blip>
          <a:stretch>
            <a:fillRect/>
          </a:stretch>
        </p:blipFill>
        <p:spPr>
          <a:xfrm rot="5400000">
            <a:off x="2647912" y="911812"/>
            <a:ext cx="4092600" cy="2875826"/>
          </a:xfrm>
          <a:prstGeom prst="rect">
            <a:avLst/>
          </a:prstGeom>
          <a:noFill/>
          <a:ln>
            <a:noFill/>
          </a:ln>
        </p:spPr>
      </p:pic>
      <p:pic>
        <p:nvPicPr>
          <p:cNvPr id="148" name="Google Shape;148;p26"/>
          <p:cNvPicPr preferRelativeResize="0"/>
          <p:nvPr/>
        </p:nvPicPr>
        <p:blipFill>
          <a:blip r:embed="rId5">
            <a:alphaModFix/>
          </a:blip>
          <a:stretch>
            <a:fillRect/>
          </a:stretch>
        </p:blipFill>
        <p:spPr>
          <a:xfrm rot="5400000">
            <a:off x="5513126" y="952023"/>
            <a:ext cx="4033398" cy="2795401"/>
          </a:xfrm>
          <a:prstGeom prst="rect">
            <a:avLst/>
          </a:prstGeom>
          <a:noFill/>
          <a:ln>
            <a:noFill/>
          </a:ln>
        </p:spPr>
      </p:pic>
      <p:sp>
        <p:nvSpPr>
          <p:cNvPr id="149" name="Google Shape;149;p26"/>
          <p:cNvSpPr txBox="1"/>
          <p:nvPr/>
        </p:nvSpPr>
        <p:spPr>
          <a:xfrm>
            <a:off x="1835375" y="4514450"/>
            <a:ext cx="5343300" cy="49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t>実際の遺言書保管申請書です（最低３枚）法務局窓口で入手可</a:t>
            </a:r>
            <a:endParaRPr/>
          </a:p>
          <a:p>
            <a:pPr marL="0" lvl="0" indent="0" algn="l" rtl="0">
              <a:spcBef>
                <a:spcPts val="0"/>
              </a:spcBef>
              <a:spcAft>
                <a:spcPts val="0"/>
              </a:spcAft>
              <a:buNone/>
            </a:pPr>
            <a:r>
              <a:rPr lang="ja"/>
              <a:t>時間をかけて理解する必要あり、意外と記載量があります。</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2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ja"/>
              <a:t>流れ５　保管の申請をする　　６保管証受け取る</a:t>
            </a:r>
            <a:endParaRPr/>
          </a:p>
        </p:txBody>
      </p:sp>
      <p:sp>
        <p:nvSpPr>
          <p:cNvPr id="155" name="Google Shape;155;p27"/>
          <p:cNvSpPr txBox="1">
            <a:spLocks noGrp="1"/>
          </p:cNvSpPr>
          <p:nvPr>
            <p:ph type="body" idx="1"/>
          </p:nvPr>
        </p:nvSpPr>
        <p:spPr>
          <a:xfrm>
            <a:off x="311700" y="1152475"/>
            <a:ext cx="8520600" cy="3416400"/>
          </a:xfrm>
          <a:prstGeom prst="rect">
            <a:avLst/>
          </a:prstGeom>
          <a:noFill/>
        </p:spPr>
        <p:txBody>
          <a:bodyPr spcFirstLastPara="1" wrap="square" lIns="91425" tIns="91425" rIns="91425" bIns="91425" anchor="t" anchorCtr="0">
            <a:noAutofit/>
          </a:bodyPr>
          <a:lstStyle/>
          <a:p>
            <a:pPr marL="0" lvl="0" indent="0" algn="l" rtl="0">
              <a:spcBef>
                <a:spcPts val="0"/>
              </a:spcBef>
              <a:spcAft>
                <a:spcPts val="0"/>
              </a:spcAft>
              <a:buNone/>
            </a:pPr>
            <a:r>
              <a:rPr lang="ja"/>
              <a:t>５　予約した日時に持参物をもって法務局に行く</a:t>
            </a:r>
            <a:endParaRPr/>
          </a:p>
          <a:p>
            <a:pPr marL="0" lvl="0" indent="0" algn="l" rtl="0">
              <a:spcBef>
                <a:spcPts val="1600"/>
              </a:spcBef>
              <a:spcAft>
                <a:spcPts val="0"/>
              </a:spcAft>
              <a:buNone/>
            </a:pPr>
            <a:r>
              <a:rPr lang="ja"/>
              <a:t>　①自筆証書遺言　　（ホチキスしない、封筒に入れない）</a:t>
            </a:r>
            <a:endParaRPr/>
          </a:p>
          <a:p>
            <a:pPr marL="0" lvl="0" indent="0" algn="l" rtl="0">
              <a:spcBef>
                <a:spcPts val="1600"/>
              </a:spcBef>
              <a:spcAft>
                <a:spcPts val="0"/>
              </a:spcAft>
              <a:buNone/>
            </a:pPr>
            <a:r>
              <a:rPr lang="ja"/>
              <a:t>　②記入済みの申請書</a:t>
            </a:r>
            <a:endParaRPr/>
          </a:p>
          <a:p>
            <a:pPr marL="0" lvl="0" indent="0" algn="l" rtl="0">
              <a:spcBef>
                <a:spcPts val="1600"/>
              </a:spcBef>
              <a:spcAft>
                <a:spcPts val="0"/>
              </a:spcAft>
              <a:buNone/>
            </a:pPr>
            <a:r>
              <a:rPr lang="ja"/>
              <a:t>　③本人確認書類</a:t>
            </a:r>
            <a:r>
              <a:rPr lang="ja">
                <a:solidFill>
                  <a:srgbClr val="FF0000"/>
                </a:solidFill>
              </a:rPr>
              <a:t>（免許証、マイナンバーカード、パスポート等顔写真があるも　　の限定）・・・要注意！！　</a:t>
            </a:r>
            <a:r>
              <a:rPr lang="ja" b="1">
                <a:solidFill>
                  <a:srgbClr val="FF0000"/>
                </a:solidFill>
                <a:highlight>
                  <a:srgbClr val="EFEFEF"/>
                </a:highlight>
              </a:rPr>
              <a:t>保険証じゃダメ！</a:t>
            </a:r>
            <a:endParaRPr b="1">
              <a:solidFill>
                <a:srgbClr val="FF0000"/>
              </a:solidFill>
              <a:highlight>
                <a:srgbClr val="EFEFEF"/>
              </a:highlight>
            </a:endParaRPr>
          </a:p>
          <a:p>
            <a:pPr marL="0" lvl="0" indent="0" algn="l" rtl="0">
              <a:spcBef>
                <a:spcPts val="1600"/>
              </a:spcBef>
              <a:spcAft>
                <a:spcPts val="0"/>
              </a:spcAft>
              <a:buNone/>
            </a:pPr>
            <a:r>
              <a:rPr lang="ja">
                <a:solidFill>
                  <a:srgbClr val="FF0000"/>
                </a:solidFill>
              </a:rPr>
              <a:t>　</a:t>
            </a:r>
            <a:r>
              <a:rPr lang="ja">
                <a:solidFill>
                  <a:srgbClr val="000000"/>
                </a:solidFill>
              </a:rPr>
              <a:t>④本籍地入り住民票（３か月以内のもの）</a:t>
            </a:r>
            <a:endParaRPr>
              <a:solidFill>
                <a:srgbClr val="000000"/>
              </a:solidFill>
            </a:endParaRPr>
          </a:p>
          <a:p>
            <a:pPr marL="0" lvl="0" indent="0" algn="l" rtl="0">
              <a:spcBef>
                <a:spcPts val="1600"/>
              </a:spcBef>
              <a:spcAft>
                <a:spcPts val="0"/>
              </a:spcAft>
              <a:buNone/>
            </a:pPr>
            <a:r>
              <a:rPr lang="ja">
                <a:solidFill>
                  <a:srgbClr val="000000"/>
                </a:solidFill>
              </a:rPr>
              <a:t>　⑤手数料として３９００円の収入印紙（印紙は法務局内で販売しています）</a:t>
            </a:r>
            <a:r>
              <a:rPr lang="ja">
                <a:solidFill>
                  <a:srgbClr val="FF0000"/>
                </a:solidFill>
              </a:rPr>
              <a:t>　　　</a:t>
            </a:r>
            <a:r>
              <a:rPr lang="ja"/>
              <a:t>　</a:t>
            </a:r>
            <a:endParaRPr/>
          </a:p>
          <a:p>
            <a:pPr marL="0" lvl="0" indent="0" algn="l" rtl="0">
              <a:spcBef>
                <a:spcPts val="1600"/>
              </a:spcBef>
              <a:spcAft>
                <a:spcPts val="1600"/>
              </a:spcAft>
              <a:buNone/>
            </a:pPr>
            <a:r>
              <a:rPr lang="ja"/>
              <a:t>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2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ja"/>
              <a:t>制度利用上の注意事項</a:t>
            </a:r>
            <a:endParaRPr/>
          </a:p>
        </p:txBody>
      </p:sp>
      <p:sp>
        <p:nvSpPr>
          <p:cNvPr id="161" name="Google Shape;161;p28"/>
          <p:cNvSpPr txBox="1">
            <a:spLocks noGrp="1"/>
          </p:cNvSpPr>
          <p:nvPr>
            <p:ph type="body" idx="1"/>
          </p:nvPr>
        </p:nvSpPr>
        <p:spPr>
          <a:xfrm>
            <a:off x="311700" y="1152475"/>
            <a:ext cx="8520600" cy="386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ja" sz="2000" b="1">
                <a:solidFill>
                  <a:srgbClr val="FF0000"/>
                </a:solidFill>
              </a:rPr>
              <a:t>　法務局では遺言の内容についての審査は一切しません。</a:t>
            </a:r>
            <a:endParaRPr sz="2000" b="1">
              <a:solidFill>
                <a:srgbClr val="FF0000"/>
              </a:solidFill>
            </a:endParaRPr>
          </a:p>
          <a:p>
            <a:pPr marL="0" lvl="0" indent="0" algn="l" rtl="0">
              <a:spcBef>
                <a:spcPts val="1600"/>
              </a:spcBef>
              <a:spcAft>
                <a:spcPts val="0"/>
              </a:spcAft>
              <a:buNone/>
            </a:pPr>
            <a:r>
              <a:rPr lang="ja"/>
              <a:t>　</a:t>
            </a:r>
            <a:endParaRPr/>
          </a:p>
          <a:p>
            <a:pPr marL="0" lvl="0" indent="0" algn="l" rtl="0">
              <a:spcBef>
                <a:spcPts val="1600"/>
              </a:spcBef>
              <a:spcAft>
                <a:spcPts val="0"/>
              </a:spcAft>
              <a:buNone/>
            </a:pPr>
            <a:r>
              <a:rPr lang="ja" b="1">
                <a:solidFill>
                  <a:srgbClr val="FF0000"/>
                </a:solidFill>
              </a:rPr>
              <a:t>　書き方の相談も一切応じてくれません。</a:t>
            </a:r>
            <a:endParaRPr b="1">
              <a:solidFill>
                <a:srgbClr val="FF0000"/>
              </a:solidFill>
            </a:endParaRPr>
          </a:p>
          <a:p>
            <a:pPr marL="0" lvl="0" indent="0" algn="l" rtl="0">
              <a:spcBef>
                <a:spcPts val="1600"/>
              </a:spcBef>
              <a:spcAft>
                <a:spcPts val="0"/>
              </a:spcAft>
              <a:buNone/>
            </a:pPr>
            <a:endParaRPr/>
          </a:p>
          <a:p>
            <a:pPr marL="0" lvl="0" indent="0" algn="l" rtl="0">
              <a:spcBef>
                <a:spcPts val="1600"/>
              </a:spcBef>
              <a:spcAft>
                <a:spcPts val="0"/>
              </a:spcAft>
              <a:buNone/>
            </a:pPr>
            <a:r>
              <a:rPr lang="ja"/>
              <a:t>　遺言作成の様式の適合チェック、内容については</a:t>
            </a:r>
            <a:r>
              <a:rPr lang="ja">
                <a:solidFill>
                  <a:srgbClr val="FF0000"/>
                </a:solidFill>
              </a:rPr>
              <a:t>自己責任</a:t>
            </a:r>
            <a:r>
              <a:rPr lang="ja"/>
              <a:t>です。</a:t>
            </a:r>
            <a:endParaRPr/>
          </a:p>
          <a:p>
            <a:pPr marL="0" lvl="0" indent="0" algn="l" rtl="0">
              <a:spcBef>
                <a:spcPts val="1600"/>
              </a:spcBef>
              <a:spcAft>
                <a:spcPts val="0"/>
              </a:spcAft>
              <a:buNone/>
            </a:pPr>
            <a:r>
              <a:rPr lang="ja"/>
              <a:t>　</a:t>
            </a:r>
            <a:endParaRPr/>
          </a:p>
          <a:p>
            <a:pPr marL="0" lvl="0" indent="0" algn="l" rtl="0">
              <a:spcBef>
                <a:spcPts val="1600"/>
              </a:spcBef>
              <a:spcAft>
                <a:spcPts val="0"/>
              </a:spcAft>
              <a:buNone/>
            </a:pPr>
            <a:r>
              <a:rPr lang="ja"/>
              <a:t>　法務局で作ったから正しいだろうと思うのは危険です。</a:t>
            </a:r>
            <a:endParaRPr/>
          </a:p>
          <a:p>
            <a:pPr marL="0" lvl="0" indent="0" algn="l" rtl="0">
              <a:spcBef>
                <a:spcPts val="1600"/>
              </a:spcBef>
              <a:spcAft>
                <a:spcPts val="0"/>
              </a:spcAft>
              <a:buNone/>
            </a:pPr>
            <a:endParaRPr/>
          </a:p>
          <a:p>
            <a:pPr marL="0" lvl="0" indent="0" algn="l" rtl="0">
              <a:spcBef>
                <a:spcPts val="1600"/>
              </a:spcBef>
              <a:spcAft>
                <a:spcPts val="0"/>
              </a:spcAft>
              <a:buNone/>
            </a:pPr>
            <a:r>
              <a:rPr lang="ja"/>
              <a:t>　</a:t>
            </a:r>
            <a:endParaRPr/>
          </a:p>
          <a:p>
            <a:pPr marL="0" lvl="0" indent="0" algn="l" rtl="0">
              <a:spcBef>
                <a:spcPts val="1600"/>
              </a:spcBef>
              <a:spcAft>
                <a:spcPts val="1600"/>
              </a:spcAft>
              <a:buNone/>
            </a:pPr>
            <a:r>
              <a:rPr lang="ja"/>
              <a:t>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pic>
        <p:nvPicPr>
          <p:cNvPr id="166" name="Google Shape;166;p29"/>
          <p:cNvPicPr preferRelativeResize="0"/>
          <p:nvPr/>
        </p:nvPicPr>
        <p:blipFill>
          <a:blip r:embed="rId3">
            <a:alphaModFix/>
          </a:blip>
          <a:stretch>
            <a:fillRect/>
          </a:stretch>
        </p:blipFill>
        <p:spPr>
          <a:xfrm>
            <a:off x="958499" y="119763"/>
            <a:ext cx="3400474" cy="4533975"/>
          </a:xfrm>
          <a:prstGeom prst="rect">
            <a:avLst/>
          </a:prstGeom>
          <a:noFill/>
          <a:ln>
            <a:noFill/>
          </a:ln>
        </p:spPr>
      </p:pic>
      <p:pic>
        <p:nvPicPr>
          <p:cNvPr id="167" name="Google Shape;167;p29"/>
          <p:cNvPicPr preferRelativeResize="0"/>
          <p:nvPr/>
        </p:nvPicPr>
        <p:blipFill rotWithShape="1">
          <a:blip r:embed="rId4">
            <a:alphaModFix/>
          </a:blip>
          <a:srcRect l="12012" t="15103" r="13742" b="7913"/>
          <a:stretch/>
        </p:blipFill>
        <p:spPr>
          <a:xfrm>
            <a:off x="4677275" y="119775"/>
            <a:ext cx="3279732" cy="4533975"/>
          </a:xfrm>
          <a:prstGeom prst="rect">
            <a:avLst/>
          </a:prstGeom>
          <a:noFill/>
          <a:ln>
            <a:noFill/>
          </a:ln>
        </p:spPr>
      </p:pic>
      <p:sp>
        <p:nvSpPr>
          <p:cNvPr id="168" name="Google Shape;168;p29"/>
          <p:cNvSpPr txBox="1"/>
          <p:nvPr/>
        </p:nvSpPr>
        <p:spPr>
          <a:xfrm>
            <a:off x="9073300" y="1324725"/>
            <a:ext cx="4262700" cy="49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9" name="Google Shape;169;p29"/>
          <p:cNvSpPr txBox="1"/>
          <p:nvPr/>
        </p:nvSpPr>
        <p:spPr>
          <a:xfrm>
            <a:off x="2405225" y="4653750"/>
            <a:ext cx="4262700" cy="49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sz="1200">
                <a:solidFill>
                  <a:srgbClr val="FF0000"/>
                </a:solidFill>
              </a:rPr>
              <a:t>　上記の簡単な注意事項の用紙をもらうことはできます。</a:t>
            </a:r>
            <a:endParaRPr sz="1200">
              <a:solidFill>
                <a:srgbClr val="FF0000"/>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3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ja"/>
              <a:t>遺言保管制度のメリット、デメリット</a:t>
            </a:r>
            <a:endParaRPr/>
          </a:p>
        </p:txBody>
      </p:sp>
      <p:sp>
        <p:nvSpPr>
          <p:cNvPr id="175" name="Google Shape;175;p30"/>
          <p:cNvSpPr txBox="1">
            <a:spLocks noGrp="1"/>
          </p:cNvSpPr>
          <p:nvPr>
            <p:ph type="body" idx="1"/>
          </p:nvPr>
        </p:nvSpPr>
        <p:spPr>
          <a:xfrm>
            <a:off x="311700" y="1017725"/>
            <a:ext cx="8520600" cy="4074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ja"/>
              <a:t>メリット</a:t>
            </a:r>
            <a:endParaRPr>
              <a:solidFill>
                <a:srgbClr val="FF0000"/>
              </a:solidFill>
              <a:highlight>
                <a:srgbClr val="FFF2CC"/>
              </a:highlight>
            </a:endParaRPr>
          </a:p>
          <a:p>
            <a:pPr marL="0" lvl="0" indent="0" algn="l" rtl="0">
              <a:spcBef>
                <a:spcPts val="1600"/>
              </a:spcBef>
              <a:spcAft>
                <a:spcPts val="0"/>
              </a:spcAft>
              <a:buNone/>
            </a:pPr>
            <a:r>
              <a:rPr lang="ja"/>
              <a:t>・申請時に原本を預けるので、隠匿、改ざん、破棄が防止できる。</a:t>
            </a:r>
            <a:endParaRPr/>
          </a:p>
          <a:p>
            <a:pPr marL="0" lvl="0" indent="0" algn="l" rtl="0">
              <a:spcBef>
                <a:spcPts val="1600"/>
              </a:spcBef>
              <a:spcAft>
                <a:spcPts val="0"/>
              </a:spcAft>
              <a:buNone/>
            </a:pPr>
            <a:r>
              <a:rPr lang="ja"/>
              <a:t>・制度を利用した事を相続人に伝えておけば検認なしでスムーズな手続が可能。</a:t>
            </a:r>
            <a:endParaRPr/>
          </a:p>
          <a:p>
            <a:pPr marL="0" lvl="0" indent="0" algn="l" rtl="0">
              <a:spcBef>
                <a:spcPts val="1600"/>
              </a:spcBef>
              <a:spcAft>
                <a:spcPts val="0"/>
              </a:spcAft>
              <a:buNone/>
            </a:pPr>
            <a:r>
              <a:rPr lang="ja"/>
              <a:t>・</a:t>
            </a:r>
            <a:r>
              <a:rPr lang="ja">
                <a:solidFill>
                  <a:srgbClr val="FF0000"/>
                </a:solidFill>
                <a:highlight>
                  <a:srgbClr val="FCE5CD"/>
                </a:highlight>
              </a:rPr>
              <a:t>遺言者が死亡した時に相続人、受遺者、遺言執行者のうち１名に通知が行くように指定できる。（これは便利）</a:t>
            </a:r>
            <a:r>
              <a:rPr lang="ja"/>
              <a:t>市役所と法務局戸籍担当部と遺言保管官が連動</a:t>
            </a:r>
            <a:endParaRPr/>
          </a:p>
          <a:p>
            <a:pPr marL="0" lvl="0" indent="0" algn="l" rtl="0">
              <a:spcBef>
                <a:spcPts val="1600"/>
              </a:spcBef>
              <a:spcAft>
                <a:spcPts val="0"/>
              </a:spcAft>
              <a:buNone/>
            </a:pPr>
            <a:r>
              <a:rPr lang="ja">
                <a:solidFill>
                  <a:srgbClr val="434343"/>
                </a:solidFill>
                <a:highlight>
                  <a:srgbClr val="D9D9D9"/>
                </a:highlight>
              </a:rPr>
              <a:t>デメリット</a:t>
            </a:r>
            <a:endParaRPr>
              <a:solidFill>
                <a:srgbClr val="434343"/>
              </a:solidFill>
              <a:highlight>
                <a:srgbClr val="D9D9D9"/>
              </a:highlight>
            </a:endParaRPr>
          </a:p>
          <a:p>
            <a:pPr marL="0" lvl="0" indent="0" algn="l" rtl="0">
              <a:spcBef>
                <a:spcPts val="1600"/>
              </a:spcBef>
              <a:spcAft>
                <a:spcPts val="0"/>
              </a:spcAft>
              <a:buNone/>
            </a:pPr>
            <a:r>
              <a:rPr lang="ja">
                <a:solidFill>
                  <a:srgbClr val="434343"/>
                </a:solidFill>
                <a:highlight>
                  <a:srgbClr val="D9D9D9"/>
                </a:highlight>
              </a:rPr>
              <a:t>・遺言の内容は法律実務家のチェックが入らない、申請書の記載が比較的難しい</a:t>
            </a:r>
            <a:endParaRPr>
              <a:solidFill>
                <a:srgbClr val="434343"/>
              </a:solidFill>
              <a:highlight>
                <a:srgbClr val="D9D9D9"/>
              </a:highlight>
            </a:endParaRPr>
          </a:p>
          <a:p>
            <a:pPr marL="0" lvl="0" indent="0" algn="l" rtl="0">
              <a:spcBef>
                <a:spcPts val="1600"/>
              </a:spcBef>
              <a:spcAft>
                <a:spcPts val="0"/>
              </a:spcAft>
              <a:buNone/>
            </a:pPr>
            <a:r>
              <a:rPr lang="ja">
                <a:solidFill>
                  <a:srgbClr val="434343"/>
                </a:solidFill>
                <a:highlight>
                  <a:srgbClr val="D9D9D9"/>
                </a:highlight>
              </a:rPr>
              <a:t>・最初の申請時、変更、撤回時。に自ら行かなければならない（高齢時注意）</a:t>
            </a:r>
            <a:endParaRPr>
              <a:solidFill>
                <a:srgbClr val="434343"/>
              </a:solidFill>
              <a:highlight>
                <a:srgbClr val="D9D9D9"/>
              </a:highlight>
            </a:endParaRPr>
          </a:p>
          <a:p>
            <a:pPr marL="0" lvl="0" indent="0" algn="l" rtl="0">
              <a:spcBef>
                <a:spcPts val="1600"/>
              </a:spcBef>
              <a:spcAft>
                <a:spcPts val="0"/>
              </a:spcAft>
              <a:buNone/>
            </a:pPr>
            <a:endParaRPr>
              <a:solidFill>
                <a:srgbClr val="434343"/>
              </a:solidFill>
              <a:highlight>
                <a:srgbClr val="D9D9D9"/>
              </a:highlight>
            </a:endParaRPr>
          </a:p>
          <a:p>
            <a:pPr marL="0" lvl="0" indent="0" algn="l" rtl="0">
              <a:spcBef>
                <a:spcPts val="1600"/>
              </a:spcBef>
              <a:spcAft>
                <a:spcPts val="0"/>
              </a:spcAft>
              <a:buNone/>
            </a:pPr>
            <a:endParaRPr/>
          </a:p>
          <a:p>
            <a:pPr marL="0" lvl="0" indent="0" algn="l" rtl="0">
              <a:spcBef>
                <a:spcPts val="1600"/>
              </a:spcBef>
              <a:spcAft>
                <a:spcPts val="1600"/>
              </a:spcAft>
              <a:buNone/>
            </a:pP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3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ja"/>
              <a:t>考えられる上手な活用法	</a:t>
            </a:r>
            <a:endParaRPr/>
          </a:p>
        </p:txBody>
      </p:sp>
      <p:sp>
        <p:nvSpPr>
          <p:cNvPr id="181" name="Google Shape;181;p31"/>
          <p:cNvSpPr txBox="1">
            <a:spLocks noGrp="1"/>
          </p:cNvSpPr>
          <p:nvPr>
            <p:ph type="body" idx="1"/>
          </p:nvPr>
        </p:nvSpPr>
        <p:spPr>
          <a:xfrm>
            <a:off x="311700" y="1152475"/>
            <a:ext cx="8520600" cy="38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ja"/>
              <a:t>１若くて元気な時（例えば自分が３０~５０代、子供が未成年なら特に）</a:t>
            </a:r>
            <a:endParaRPr/>
          </a:p>
          <a:p>
            <a:pPr marL="0" lvl="0" indent="0" algn="l" rtl="0">
              <a:spcBef>
                <a:spcPts val="1600"/>
              </a:spcBef>
              <a:spcAft>
                <a:spcPts val="0"/>
              </a:spcAft>
              <a:buNone/>
            </a:pPr>
            <a:r>
              <a:rPr lang="ja"/>
              <a:t>　自筆証書遺言を作成し、遺言保管制度を利用する。</a:t>
            </a:r>
            <a:endParaRPr/>
          </a:p>
          <a:p>
            <a:pPr marL="0" lvl="0" indent="0" algn="l" rtl="0">
              <a:spcBef>
                <a:spcPts val="1600"/>
              </a:spcBef>
              <a:spcAft>
                <a:spcPts val="0"/>
              </a:spcAft>
              <a:buNone/>
            </a:pPr>
            <a:r>
              <a:rPr lang="ja"/>
              <a:t>　理由　比較的すぐに自分できる。安価、変更、撤回をするにも自分で法務局に　行くことができる。子供が未成年の場合に遺言がないと家庭裁判所で相続手続　を執る必要あり。（お守りの意味で自筆証書遺言は保管制度を利用しなくても　有用）</a:t>
            </a:r>
            <a:endParaRPr/>
          </a:p>
          <a:p>
            <a:pPr marL="0" lvl="0" indent="0" algn="l" rtl="0">
              <a:spcBef>
                <a:spcPts val="1600"/>
              </a:spcBef>
              <a:spcAft>
                <a:spcPts val="1600"/>
              </a:spcAft>
              <a:buNone/>
            </a:pP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3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7" name="Google Shape;187;p3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ja"/>
              <a:t>２高齢になってきたら（６０代以降、認知症の可能性がないうちに）</a:t>
            </a:r>
            <a:endParaRPr/>
          </a:p>
          <a:p>
            <a:pPr marL="0" lvl="0" indent="0" algn="l" rtl="0">
              <a:spcBef>
                <a:spcPts val="1600"/>
              </a:spcBef>
              <a:spcAft>
                <a:spcPts val="0"/>
              </a:spcAft>
              <a:buNone/>
            </a:pPr>
            <a:r>
              <a:rPr lang="ja"/>
              <a:t>　</a:t>
            </a:r>
            <a:endParaRPr/>
          </a:p>
          <a:p>
            <a:pPr marL="0" lvl="0" indent="0" algn="l" rtl="0">
              <a:spcBef>
                <a:spcPts val="1600"/>
              </a:spcBef>
              <a:spcAft>
                <a:spcPts val="0"/>
              </a:spcAft>
              <a:buNone/>
            </a:pPr>
            <a:r>
              <a:rPr lang="ja"/>
              <a:t>公証役場で公正証書遺言を作成する。（場合によっては任意成年後見契約か民</a:t>
            </a:r>
            <a:endParaRPr/>
          </a:p>
          <a:p>
            <a:pPr marL="0" lvl="0" indent="0" algn="l" rtl="0">
              <a:spcBef>
                <a:spcPts val="1600"/>
              </a:spcBef>
              <a:spcAft>
                <a:spcPts val="0"/>
              </a:spcAft>
              <a:buNone/>
            </a:pPr>
            <a:endParaRPr/>
          </a:p>
          <a:p>
            <a:pPr marL="0" lvl="0" indent="0" algn="l" rtl="0">
              <a:spcBef>
                <a:spcPts val="1600"/>
              </a:spcBef>
              <a:spcAft>
                <a:spcPts val="0"/>
              </a:spcAft>
              <a:buClr>
                <a:schemeClr val="dk1"/>
              </a:buClr>
              <a:buSzPts val="1100"/>
              <a:buFont typeface="Arial"/>
              <a:buNone/>
            </a:pPr>
            <a:r>
              <a:rPr lang="ja"/>
              <a:t>事信託契約も締結。この辺はまた別途セミナー予定）</a:t>
            </a:r>
            <a:endParaRPr/>
          </a:p>
          <a:p>
            <a:pPr marL="0" lvl="0" indent="0" algn="l" rtl="0">
              <a:spcBef>
                <a:spcPts val="1600"/>
              </a:spcBef>
              <a:spcAft>
                <a:spcPts val="1600"/>
              </a:spcAft>
              <a:buNone/>
            </a:pP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3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ja"/>
              <a:t>　~質疑応答~</a:t>
            </a:r>
            <a:endParaRPr/>
          </a:p>
        </p:txBody>
      </p:sp>
      <p:sp>
        <p:nvSpPr>
          <p:cNvPr id="193" name="Google Shape;193;p3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3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ja"/>
              <a:t>　　　　　　　　　本日はご清聴ありがとうございました。</a:t>
            </a:r>
            <a:endParaRPr/>
          </a:p>
          <a:p>
            <a:pPr marL="0" lvl="0" indent="0" algn="l" rtl="0">
              <a:spcBef>
                <a:spcPts val="1600"/>
              </a:spcBef>
              <a:spcAft>
                <a:spcPts val="0"/>
              </a:spcAft>
              <a:buNone/>
            </a:pPr>
            <a:r>
              <a:rPr lang="ja"/>
              <a:t>　　　　　　　　　</a:t>
            </a:r>
            <a:endParaRPr/>
          </a:p>
          <a:p>
            <a:pPr marL="0" lvl="0" indent="0" algn="l" rtl="0">
              <a:spcBef>
                <a:spcPts val="1600"/>
              </a:spcBef>
              <a:spcAft>
                <a:spcPts val="0"/>
              </a:spcAft>
              <a:buNone/>
            </a:pPr>
            <a:r>
              <a:rPr lang="ja"/>
              <a:t>　　セミナー終了後　配信されるアンケートメールの返送にご協力ください。</a:t>
            </a:r>
            <a:endParaRPr/>
          </a:p>
          <a:p>
            <a:pPr marL="0" lvl="0" indent="0" algn="l" rtl="0">
              <a:spcBef>
                <a:spcPts val="1600"/>
              </a:spcBef>
              <a:spcAft>
                <a:spcPts val="0"/>
              </a:spcAft>
              <a:buNone/>
            </a:pPr>
            <a:endParaRPr/>
          </a:p>
          <a:p>
            <a:pPr marL="0" lvl="0" indent="0" algn="l" rtl="0">
              <a:spcBef>
                <a:spcPts val="1600"/>
              </a:spcBef>
              <a:spcAft>
                <a:spcPts val="1600"/>
              </a:spcAft>
              <a:buNone/>
            </a:pPr>
            <a:r>
              <a:rPr lang="ja"/>
              <a:t>　</a:t>
            </a:r>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1597</Words>
  <Application>Microsoft Office PowerPoint</Application>
  <PresentationFormat>画面に合わせる (16:9)</PresentationFormat>
  <Paragraphs>142</Paragraphs>
  <Slides>22</Slides>
  <Notes>22</Notes>
  <HiddenSlides>0</HiddenSlides>
  <MMClips>0</MMClips>
  <ScaleCrop>false</ScaleCrop>
  <HeadingPairs>
    <vt:vector size="6" baseType="variant">
      <vt:variant>
        <vt:lpstr>使用されているフォント</vt:lpstr>
      </vt:variant>
      <vt:variant>
        <vt:i4>2</vt:i4>
      </vt:variant>
      <vt:variant>
        <vt:lpstr>テーマ</vt:lpstr>
      </vt:variant>
      <vt:variant>
        <vt:i4>1</vt:i4>
      </vt:variant>
      <vt:variant>
        <vt:lpstr>スライド タイトル</vt:lpstr>
      </vt:variant>
      <vt:variant>
        <vt:i4>22</vt:i4>
      </vt:variant>
    </vt:vector>
  </HeadingPairs>
  <TitlesOfParts>
    <vt:vector size="25" baseType="lpstr">
      <vt:lpstr>Arial</vt:lpstr>
      <vt:lpstr>Calibri</vt:lpstr>
      <vt:lpstr>Simple Light</vt:lpstr>
      <vt:lpstr>新制度実施！ 知っておきたい 自筆証書遺言保管制度</vt:lpstr>
      <vt:lpstr>本日の流れ</vt:lpstr>
      <vt:lpstr>自筆証書遺言保管制度の創設経緯   　</vt:lpstr>
      <vt:lpstr>自筆証書遺言保管制度の制度の概要　　</vt:lpstr>
      <vt:lpstr>　新制度のポイント　３つ　　　　　　　　　　　　　　その１</vt:lpstr>
      <vt:lpstr>新制度のポイント　　　　　　　　　　　　　　　　　その２</vt:lpstr>
      <vt:lpstr>　つまり</vt:lpstr>
      <vt:lpstr>遺言書情報証明書の書式イメージ</vt:lpstr>
      <vt:lpstr>PowerPoint プレゼンテーション</vt:lpstr>
      <vt:lpstr>~制度利用の流れ~</vt:lpstr>
      <vt:lpstr>流れその１ </vt:lpstr>
      <vt:lpstr>流れその２</vt:lpstr>
      <vt:lpstr>流れ３申請書を作成する　　４申請の予約をする</vt:lpstr>
      <vt:lpstr>PowerPoint プレゼンテーション</vt:lpstr>
      <vt:lpstr>流れ５　保管の申請をする　　６保管証受け取る</vt:lpstr>
      <vt:lpstr>制度利用上の注意事項</vt:lpstr>
      <vt:lpstr>PowerPoint プレゼンテーション</vt:lpstr>
      <vt:lpstr>遺言保管制度のメリット、デメリット</vt:lpstr>
      <vt:lpstr>考えられる上手な活用法 </vt:lpstr>
      <vt:lpstr>PowerPoint プレゼンテーション</vt:lpstr>
      <vt:lpstr>　~質疑応答~</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新制度実施！ 知っておきたい 自筆証書遺言保管制度</dc:title>
  <cp:lastModifiedBy>admin</cp:lastModifiedBy>
  <cp:revision>1</cp:revision>
  <dcterms:modified xsi:type="dcterms:W3CDTF">2021-01-20T10:09:28Z</dcterms:modified>
</cp:coreProperties>
</file>