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8" r:id="rId3"/>
    <p:sldId id="286" r:id="rId4"/>
    <p:sldId id="269" r:id="rId5"/>
    <p:sldId id="264" r:id="rId6"/>
    <p:sldId id="284" r:id="rId7"/>
    <p:sldId id="276" r:id="rId8"/>
    <p:sldId id="285" r:id="rId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7881" autoAdjust="0"/>
  </p:normalViewPr>
  <p:slideViewPr>
    <p:cSldViewPr snapToGrid="0">
      <p:cViewPr varScale="1">
        <p:scale>
          <a:sx n="58" d="100"/>
          <a:sy n="58" d="100"/>
        </p:scale>
        <p:origin x="84" y="7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BC4527-CFD8-4962-ABEE-88679B60C238}" type="datetimeFigureOut">
              <a:rPr kumimoji="1" lang="ja-JP" altLang="en-US" smtClean="0"/>
              <a:t>2023/9/15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DB4E8B-032C-4CC4-8E8E-785824AEEEA9}" type="slidenum">
              <a:rPr kumimoji="1" lang="ja-JP" altLang="en-US" smtClean="0"/>
              <a:t>‹#›</a:t>
            </a:fld>
            <a:endParaRPr kumimoji="1" lang="ja-JP" altLang="en-US"/>
          </a:p>
        </p:txBody>
      </p:sp>
    </p:spTree>
    <p:extLst>
      <p:ext uri="{BB962C8B-B14F-4D97-AF65-F5344CB8AC3E}">
        <p14:creationId xmlns:p14="http://schemas.microsoft.com/office/powerpoint/2010/main" val="259381510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BD4123-49C1-4647-AC5F-29DB9522CFEC}" type="slidenum">
              <a:rPr kumimoji="1" lang="ja-JP" altLang="en-US" smtClean="0"/>
              <a:t>3</a:t>
            </a:fld>
            <a:endParaRPr kumimoji="1" lang="ja-JP" altLang="en-US"/>
          </a:p>
        </p:txBody>
      </p:sp>
    </p:spTree>
    <p:extLst>
      <p:ext uri="{BB962C8B-B14F-4D97-AF65-F5344CB8AC3E}">
        <p14:creationId xmlns:p14="http://schemas.microsoft.com/office/powerpoint/2010/main" val="320149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ノート プレースホルダー 2"/>
              <p:cNvSpPr>
                <a:spLocks noGrp="1"/>
              </p:cNvSpPr>
              <p:nvPr>
                <p:ph type="body" idx="1"/>
              </p:nvPr>
            </p:nvSpPr>
            <p:spPr/>
            <p:txBody>
              <a:bodyPr/>
              <a:lstStyle/>
              <a:p>
                <a:pPr algn="l"/>
                <a:r>
                  <a:rPr lang="ja-JP" altLang="en-US" dirty="0"/>
                  <a:t>ニューラルネットワーク神経回路モデルを図に示す</a:t>
                </a:r>
                <a:r>
                  <a:rPr lang="en-US" altLang="ja-JP" dirty="0"/>
                  <a:t>.</a:t>
                </a:r>
                <a:r>
                  <a:rPr lang="ja-JP" altLang="en-US" dirty="0"/>
                  <a:t>今回は</a:t>
                </a:r>
                <a:r>
                  <a:rPr lang="en-US" altLang="ja-JP" dirty="0"/>
                  <a:t>3</a:t>
                </a:r>
                <a:r>
                  <a:rPr lang="ja-JP" altLang="en-US" dirty="0"/>
                  <a:t>層の神経回路モデルを考える</a:t>
                </a:r>
                <a:r>
                  <a:rPr lang="en-US" altLang="ja-JP" dirty="0"/>
                  <a:t>.</a:t>
                </a:r>
                <a:r>
                  <a:rPr lang="ja-JP" altLang="en-US" dirty="0"/>
                  <a:t>入力層の𝑛番目までの目標速度を𝑦</a:t>
                </a:r>
                <a:r>
                  <a:rPr lang="en-US" altLang="ja-JP" dirty="0"/>
                  <a:t>(</a:t>
                </a:r>
                <a:r>
                  <a:rPr lang="ja-JP" altLang="en-US" dirty="0"/>
                  <a:t>𝑦</a:t>
                </a:r>
                <a:r>
                  <a:rPr lang="en-US" altLang="ja-JP" dirty="0"/>
                  <a:t>1 … </a:t>
                </a:r>
                <a:r>
                  <a:rPr lang="ja-JP" altLang="en-US" dirty="0"/>
                  <a:t>𝑦𝑛</a:t>
                </a:r>
                <a:r>
                  <a:rPr lang="en-US" altLang="ja-JP" dirty="0"/>
                  <a:t>),</a:t>
                </a:r>
                <a:r>
                  <a:rPr lang="ja-JP" altLang="en-US" dirty="0"/>
                  <a:t>出力層の𝑚番目 までの角速度を𝑥</a:t>
                </a:r>
                <a:r>
                  <a:rPr lang="en-US" altLang="ja-JP" dirty="0"/>
                  <a:t>(</a:t>
                </a:r>
                <a:r>
                  <a:rPr lang="ja-JP" altLang="en-US" dirty="0"/>
                  <a:t>𝑥</a:t>
                </a:r>
                <a:r>
                  <a:rPr lang="en-US" altLang="ja-JP" dirty="0"/>
                  <a:t>1 … </a:t>
                </a:r>
                <a:r>
                  <a:rPr lang="ja-JP" altLang="en-US" dirty="0"/>
                  <a:t>𝑥𝑚</a:t>
                </a:r>
                <a:r>
                  <a:rPr lang="en-US" altLang="ja-JP" dirty="0"/>
                  <a:t>)</a:t>
                </a:r>
                <a:r>
                  <a:rPr lang="ja-JP" altLang="en-US" dirty="0"/>
                  <a:t>とする</a:t>
                </a:r>
                <a:r>
                  <a:rPr lang="en-US" altLang="ja-JP" dirty="0"/>
                  <a:t>. </a:t>
                </a:r>
                <a:r>
                  <a:rPr lang="ja-JP" altLang="en-US" dirty="0"/>
                  <a:t>入力層と出力層の間に中間層を設け</a:t>
                </a:r>
                <a:r>
                  <a:rPr lang="en-US" altLang="ja-JP" dirty="0"/>
                  <a:t>,</a:t>
                </a:r>
                <a:r>
                  <a:rPr lang="ja-JP" altLang="en-US" dirty="0"/>
                  <a:t>各層間の結合荷重をそれぞれ𝑊</a:t>
                </a:r>
                <a:r>
                  <a:rPr lang="en-US" altLang="ja-JP" dirty="0"/>
                  <a:t>,</a:t>
                </a:r>
                <a:r>
                  <a:rPr lang="ja-JP" altLang="en-US" dirty="0"/>
                  <a:t>𝑉とする</a:t>
                </a:r>
                <a:r>
                  <a:rPr lang="en-US" altLang="ja-JP" dirty="0"/>
                  <a:t>.</a:t>
                </a:r>
                <a:r>
                  <a:rPr lang="ja-JP" altLang="en-US" b="0" i="0" dirty="0">
                    <a:solidFill>
                      <a:srgbClr val="000000"/>
                    </a:solidFill>
                    <a:effectLst/>
                    <a:latin typeface="M PLUS Rounded 1c"/>
                  </a:rPr>
                  <a:t>ある外部からの入力 </a:t>
                </a:r>
                <a:r>
                  <a:rPr lang="en-US" altLang="ja-JP" b="0" i="0" u="none" strike="noStrike" dirty="0">
                    <a:solidFill>
                      <a:srgbClr val="000000"/>
                    </a:solidFill>
                    <a:effectLst/>
                    <a:latin typeface="MathJax_Math-italic"/>
                  </a:rPr>
                  <a:t>xi</a:t>
                </a:r>
                <a:r>
                  <a:rPr lang="en-US" altLang="ja-JP" b="0" i="0" u="none" strike="noStrike" dirty="0">
                    <a:solidFill>
                      <a:srgbClr val="000000"/>
                    </a:solidFill>
                    <a:effectLst/>
                    <a:latin typeface="MathJax_Main"/>
                  </a:rPr>
                  <a:t>{</a:t>
                </a:r>
                <a:r>
                  <a:rPr lang="en-US" altLang="ja-JP" b="0" i="0" u="none" strike="noStrike" dirty="0" err="1">
                    <a:solidFill>
                      <a:srgbClr val="000000"/>
                    </a:solidFill>
                    <a:effectLst/>
                    <a:latin typeface="MathJax_Math-italic"/>
                  </a:rPr>
                  <a:t>i</a:t>
                </a:r>
                <a:r>
                  <a:rPr lang="en-US" altLang="ja-JP" b="0" i="0" u="none" strike="noStrike" dirty="0">
                    <a:solidFill>
                      <a:srgbClr val="000000"/>
                    </a:solidFill>
                    <a:effectLst/>
                    <a:latin typeface="MathJax_Main"/>
                  </a:rPr>
                  <a:t>=1,2,3,⋯,</a:t>
                </a:r>
                <a:r>
                  <a:rPr lang="en-US" altLang="ja-JP" b="0" i="0" u="none" strike="noStrike" dirty="0">
                    <a:solidFill>
                      <a:srgbClr val="000000"/>
                    </a:solidFill>
                    <a:effectLst/>
                    <a:latin typeface="MathJax_Math-italic"/>
                  </a:rPr>
                  <a:t>n</a:t>
                </a:r>
                <a:r>
                  <a:rPr lang="en-US" altLang="ja-JP" b="0" i="0" u="none" strike="noStrike" dirty="0">
                    <a:solidFill>
                      <a:srgbClr val="000000"/>
                    </a:solidFill>
                    <a:effectLst/>
                    <a:latin typeface="MathJax_Main"/>
                  </a:rPr>
                  <a:t>}</a:t>
                </a:r>
                <a:r>
                  <a:rPr lang="ja-JP" altLang="en-US" b="0" i="0" dirty="0">
                    <a:solidFill>
                      <a:srgbClr val="000000"/>
                    </a:solidFill>
                    <a:effectLst/>
                    <a:latin typeface="M PLUS Rounded 1c"/>
                  </a:rPr>
                  <a:t> に対して、それぞれ重み </a:t>
                </a:r>
                <a:r>
                  <a:rPr lang="en-US" altLang="ja-JP" b="0" i="0" u="none" strike="noStrike" dirty="0" err="1">
                    <a:solidFill>
                      <a:srgbClr val="000000"/>
                    </a:solidFill>
                    <a:effectLst/>
                    <a:latin typeface="MathJax_Math-italic"/>
                  </a:rPr>
                  <a:t>wi</a:t>
                </a:r>
                <a:r>
                  <a:rPr lang="en-US" altLang="ja-JP" b="0" i="0" u="none" strike="noStrike" dirty="0">
                    <a:solidFill>
                      <a:srgbClr val="000000"/>
                    </a:solidFill>
                    <a:effectLst/>
                    <a:latin typeface="MathJax_Main"/>
                  </a:rPr>
                  <a:t>{</a:t>
                </a:r>
                <a:r>
                  <a:rPr lang="en-US" altLang="ja-JP" b="0" i="0" u="none" strike="noStrike" dirty="0" err="1">
                    <a:solidFill>
                      <a:srgbClr val="000000"/>
                    </a:solidFill>
                    <a:effectLst/>
                    <a:latin typeface="MathJax_Math-italic"/>
                  </a:rPr>
                  <a:t>i</a:t>
                </a:r>
                <a:r>
                  <a:rPr lang="en-US" altLang="ja-JP" b="0" i="0" u="none" strike="noStrike" dirty="0">
                    <a:solidFill>
                      <a:srgbClr val="000000"/>
                    </a:solidFill>
                    <a:effectLst/>
                    <a:latin typeface="MathJax_Main"/>
                  </a:rPr>
                  <a:t>=1,2,3,⋯,</a:t>
                </a:r>
                <a:r>
                  <a:rPr lang="en-US" altLang="ja-JP" b="0" i="0" u="none" strike="noStrike" dirty="0">
                    <a:solidFill>
                      <a:srgbClr val="000000"/>
                    </a:solidFill>
                    <a:effectLst/>
                    <a:latin typeface="MathJax_Math-italic"/>
                  </a:rPr>
                  <a:t>n</a:t>
                </a:r>
                <a:r>
                  <a:rPr lang="en-US" altLang="ja-JP" b="0" i="0" u="none" strike="noStrike" dirty="0">
                    <a:solidFill>
                      <a:srgbClr val="000000"/>
                    </a:solidFill>
                    <a:effectLst/>
                    <a:latin typeface="MathJax_Main"/>
                  </a:rPr>
                  <a:t>}</a:t>
                </a:r>
                <a:r>
                  <a:rPr lang="ja-JP" altLang="en-US" b="0" i="0" dirty="0">
                    <a:solidFill>
                      <a:srgbClr val="000000"/>
                    </a:solidFill>
                    <a:effectLst/>
                    <a:latin typeface="M PLUS Rounded 1c"/>
                  </a:rPr>
                  <a:t> がかけられ、その和 </a:t>
                </a:r>
                <a:r>
                  <a:rPr lang="en-US" altLang="ja-JP" b="0" i="0" u="none" strike="noStrike" dirty="0" err="1">
                    <a:solidFill>
                      <a:srgbClr val="000000"/>
                    </a:solidFill>
                    <a:effectLst/>
                    <a:latin typeface="MathJax_Math-italic"/>
                  </a:rPr>
                  <a:t>i</a:t>
                </a:r>
                <a:r>
                  <a:rPr lang="ja-JP" altLang="en-US" b="0" i="0" dirty="0">
                    <a:solidFill>
                      <a:srgbClr val="000000"/>
                    </a:solidFill>
                    <a:effectLst/>
                    <a:latin typeface="M PLUS Rounded 1c"/>
                  </a:rPr>
                  <a:t> がニューロンへの最終的な入力値になります。その後、その入力を引数とする活性化関数  </a:t>
                </a:r>
                <a:r>
                  <a:rPr lang="en-US" altLang="ja-JP" b="0" i="0" u="none" strike="noStrike" dirty="0">
                    <a:solidFill>
                      <a:srgbClr val="000000"/>
                    </a:solidFill>
                    <a:effectLst/>
                    <a:latin typeface="MathJax_Math-italic"/>
                  </a:rPr>
                  <a:t>f</a:t>
                </a:r>
                <a:r>
                  <a:rPr lang="en-US" altLang="ja-JP" b="0" i="0" u="none" strike="noStrike" dirty="0">
                    <a:solidFill>
                      <a:srgbClr val="000000"/>
                    </a:solidFill>
                    <a:effectLst/>
                    <a:latin typeface="MathJax_Main"/>
                  </a:rPr>
                  <a:t>(</a:t>
                </a:r>
                <a:r>
                  <a:rPr lang="en-US" altLang="ja-JP" b="0" i="0" u="none" strike="noStrike" dirty="0">
                    <a:solidFill>
                      <a:srgbClr val="000000"/>
                    </a:solidFill>
                    <a:effectLst/>
                    <a:latin typeface="MathJax_Math-italic"/>
                  </a:rPr>
                  <a:t>x</a:t>
                </a:r>
                <a:r>
                  <a:rPr lang="en-US" altLang="ja-JP" b="0" i="0" u="none" strike="noStrike" dirty="0">
                    <a:solidFill>
                      <a:srgbClr val="000000"/>
                    </a:solidFill>
                    <a:effectLst/>
                    <a:latin typeface="MathJax_Main"/>
                  </a:rPr>
                  <a:t>)</a:t>
                </a:r>
                <a:r>
                  <a:rPr lang="ja-JP" altLang="en-US" b="0" i="0" dirty="0">
                    <a:solidFill>
                      <a:srgbClr val="000000"/>
                    </a:solidFill>
                    <a:effectLst/>
                    <a:latin typeface="M PLUS Rounded 1c"/>
                  </a:rPr>
                  <a:t>  の値がそのニューロンの最終的な出力値 となります。</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r>
                  <a:rPr lang="ja-JP" altLang="en-US" b="0" i="0" dirty="0">
                    <a:solidFill>
                      <a:srgbClr val="000000"/>
                    </a:solidFill>
                    <a:effectLst/>
                    <a:latin typeface="M PLUS Rounded 1c"/>
                  </a:rPr>
                  <a:t>ニューラルネットワークでは、</a:t>
                </a:r>
                <a:r>
                  <a:rPr lang="ja-JP" altLang="en-US" b="1" i="0" dirty="0">
                    <a:solidFill>
                      <a:srgbClr val="000000"/>
                    </a:solidFill>
                    <a:effectLst/>
                    <a:latin typeface="M PLUS Rounded 1c"/>
                  </a:rPr>
                  <a:t>結合荷重を望ましい出力が出るまで修正していくことが「学習」になる（最適な結合荷重が出てくれば欲しい</a:t>
                </a:r>
                <a:r>
                  <a:rPr lang="en-US" altLang="ja-JP" b="1" i="0" dirty="0">
                    <a:solidFill>
                      <a:srgbClr val="000000"/>
                    </a:solidFill>
                    <a:effectLst/>
                    <a:latin typeface="M PLUS Rounded 1c"/>
                  </a:rPr>
                  <a:t>x</a:t>
                </a:r>
                <a:r>
                  <a:rPr lang="ja-JP" altLang="en-US" b="1" i="0" dirty="0">
                    <a:solidFill>
                      <a:srgbClr val="000000"/>
                    </a:solidFill>
                    <a:effectLst/>
                    <a:latin typeface="M PLUS Rounded 1c"/>
                  </a:rPr>
                  <a:t>を求めることが出来るから）</a:t>
                </a:r>
                <a:endParaRPr kumimoji="1" lang="en-US" altLang="ja-JP" dirty="0"/>
              </a:p>
              <a:p>
                <a:endParaRPr kumimoji="1" lang="en-US" altLang="ja-JP" dirty="0"/>
              </a:p>
              <a:p>
                <a:r>
                  <a:rPr kumimoji="1" lang="ja-JP" altLang="en-US" dirty="0"/>
                  <a:t>結合荷重：</a:t>
                </a:r>
                <a:r>
                  <a:rPr lang="ja-JP" altLang="en-US" b="0" i="0" dirty="0">
                    <a:solidFill>
                      <a:srgbClr val="333333"/>
                    </a:solidFill>
                    <a:effectLst/>
                    <a:latin typeface="NotoSansCJKjp"/>
                  </a:rPr>
                  <a:t>ニューロン同士のつながりの強さを示す重み</a:t>
                </a:r>
                <a:endParaRPr lang="en-US" altLang="ja-JP" b="0" i="0" dirty="0">
                  <a:solidFill>
                    <a:srgbClr val="333333"/>
                  </a:solidFill>
                  <a:effectLst/>
                  <a:latin typeface="NotoSansCJKjp"/>
                </a:endParaRPr>
              </a:p>
              <a:p>
                <a:r>
                  <a:rPr kumimoji="1" lang="en-US" altLang="ja-JP" b="0" i="0" dirty="0">
                    <a:solidFill>
                      <a:srgbClr val="333333"/>
                    </a:solidFill>
                    <a:effectLst/>
                    <a:latin typeface="NotoSansCJKjp"/>
                  </a:rPr>
                  <a:t>Sigmoid</a:t>
                </a:r>
                <a:r>
                  <a:rPr kumimoji="1" lang="ja-JP" altLang="en-US" b="0" i="0" dirty="0">
                    <a:solidFill>
                      <a:srgbClr val="333333"/>
                    </a:solidFill>
                    <a:effectLst/>
                    <a:latin typeface="NotoSansCJKjp"/>
                  </a:rPr>
                  <a:t>関数：</a:t>
                </a:r>
                <a:r>
                  <a:rPr lang="ja-JP" altLang="en-US" sz="1200" dirty="0"/>
                  <a:t>シグモイド関数は入力が０を境になだらかにマイナスからプラスに変わる非線形関数</a:t>
                </a:r>
              </a:p>
              <a:p>
                <a:endParaRPr kumimoji="1" lang="en-US" altLang="ja-JP" dirty="0"/>
              </a:p>
              <a:p>
                <a:r>
                  <a:rPr lang="ja-JP" altLang="en-US" b="0" i="0" dirty="0">
                    <a:solidFill>
                      <a:srgbClr val="282828"/>
                    </a:solidFill>
                    <a:effectLst/>
                    <a:latin typeface="游ゴシック体"/>
                  </a:rPr>
                  <a:t>入力の加重和に対して、活性化関数を用いて変換を行うと様々な値の出力が行えます。様々な値の出力を組み合わせるとより複雑な表現が可能になります。</a:t>
                </a:r>
                <a:endParaRPr lang="en-US" altLang="ja-JP" b="0" i="0" dirty="0">
                  <a:solidFill>
                    <a:srgbClr val="282828"/>
                  </a:solidFill>
                  <a:effectLst/>
                  <a:latin typeface="游ゴシック体"/>
                </a:endParaRPr>
              </a:p>
              <a:p>
                <a:endParaRPr kumimoji="1" lang="en-US" altLang="ja-JP" b="0" i="0" dirty="0">
                  <a:solidFill>
                    <a:srgbClr val="282828"/>
                  </a:solidFill>
                  <a:effectLst/>
                  <a:latin typeface="游ゴシック体"/>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solidFill>
                      <a:srgbClr val="000000"/>
                    </a:solidFill>
                    <a:effectLst/>
                    <a:latin typeface="Meiryo" panose="020B0604030504040204" pitchFamily="50" charset="-128"/>
                    <a:ea typeface="Meiryo" panose="020B0604030504040204" pitchFamily="50" charset="-128"/>
                  </a:rPr>
                  <a:t>「複数のニューロンからの入力</a:t>
                </a:r>
                <a14:m>
                  <m:oMath xmlns:m="http://schemas.openxmlformats.org/officeDocument/2006/math">
                    <m:r>
                      <a:rPr lang="en-US" altLang="ja-JP" b="0" i="1" smtClean="0">
                        <a:solidFill>
                          <a:srgbClr val="000000"/>
                        </a:solidFill>
                        <a:effectLst/>
                        <a:latin typeface="Cambria Math" panose="02040503050406030204" pitchFamily="18" charset="0"/>
                        <a:ea typeface="Meiryo" panose="020B0604030504040204" pitchFamily="50" charset="-128"/>
                      </a:rPr>
                      <m:t>𝑦𝑛</m:t>
                    </m:r>
                  </m:oMath>
                </a14:m>
                <a:r>
                  <a:rPr lang="en-US" altLang="ja-JP" b="0" i="0" dirty="0">
                    <a:solidFill>
                      <a:srgbClr val="000000"/>
                    </a:solidFill>
                    <a:effectLst/>
                    <a:latin typeface="Meiryo" panose="020B0604030504040204" pitchFamily="50" charset="-128"/>
                    <a:ea typeface="Meiryo" panose="020B0604030504040204" pitchFamily="50" charset="-128"/>
                  </a:rPr>
                  <a:t>×W</a:t>
                </a:r>
                <a:r>
                  <a:rPr lang="ja-JP" altLang="en-US" b="0" i="0" dirty="0">
                    <a:solidFill>
                      <a:srgbClr val="000000"/>
                    </a:solidFill>
                    <a:effectLst/>
                    <a:latin typeface="Meiryo" panose="020B0604030504040204" pitchFamily="50" charset="-128"/>
                    <a:ea typeface="Meiryo" panose="020B0604030504040204" pitchFamily="50" charset="-128"/>
                  </a:rPr>
                  <a:t>」→「線形変換∑」→「非線形変換</a:t>
                </a:r>
                <a:r>
                  <a:rPr lang="en-US" altLang="ja-JP" b="0" i="0" dirty="0">
                    <a:solidFill>
                      <a:srgbClr val="000000"/>
                    </a:solidFill>
                    <a:effectLst/>
                    <a:latin typeface="Meiryo" panose="020B0604030504040204" pitchFamily="50" charset="-128"/>
                    <a:ea typeface="Meiryo" panose="020B0604030504040204" pitchFamily="50" charset="-128"/>
                  </a:rPr>
                  <a:t>sigmoid</a:t>
                </a:r>
                <a:r>
                  <a:rPr lang="ja-JP" altLang="en-US" b="0" i="0" dirty="0">
                    <a:solidFill>
                      <a:srgbClr val="000000"/>
                    </a:solidFill>
                    <a:effectLst/>
                    <a:latin typeface="Meiryo" panose="020B0604030504040204" pitchFamily="50" charset="-128"/>
                    <a:ea typeface="Meiryo" panose="020B0604030504040204" pitchFamily="50" charset="-128"/>
                  </a:rPr>
                  <a:t>」→「次のニューロンへの出力」</a:t>
                </a:r>
                <a:endParaRPr kumimoji="1" lang="en-US" altLang="ja-JP" dirty="0"/>
              </a:p>
              <a:p>
                <a:endParaRPr kumimoji="1" lang="ja-JP" altLang="en-US" dirty="0"/>
              </a:p>
            </p:txBody>
          </p:sp>
        </mc:Choice>
        <mc:Fallback xmlns="">
          <p:sp>
            <p:nvSpPr>
              <p:cNvPr id="3" name="ノート プレースホルダー 2"/>
              <p:cNvSpPr>
                <a:spLocks noGrp="1"/>
              </p:cNvSpPr>
              <p:nvPr>
                <p:ph type="body" idx="1"/>
              </p:nvPr>
            </p:nvSpPr>
            <p:spPr/>
            <p:txBody>
              <a:bodyPr/>
              <a:lstStyle/>
              <a:p>
                <a:r>
                  <a:rPr kumimoji="1" lang="ja-JP" altLang="en-US" dirty="0"/>
                  <a:t>入力から出力を求める際には</a:t>
                </a:r>
                <a:endParaRPr kumimoji="1" lang="en-US" altLang="ja-JP" dirty="0"/>
              </a:p>
              <a:p>
                <a:endParaRPr kumimoji="1" lang="en-US" altLang="ja-JP" dirty="0"/>
              </a:p>
              <a:p>
                <a:r>
                  <a:rPr kumimoji="1" lang="ja-JP" altLang="en-US" dirty="0"/>
                  <a:t>結合荷重：</a:t>
                </a:r>
                <a:r>
                  <a:rPr lang="ja-JP" altLang="en-US" b="0" i="0" dirty="0">
                    <a:solidFill>
                      <a:srgbClr val="333333"/>
                    </a:solidFill>
                    <a:effectLst/>
                    <a:latin typeface="NotoSansCJKjp"/>
                  </a:rPr>
                  <a:t>ニューロン同士のつながりの強さを示す重み</a:t>
                </a:r>
                <a:endParaRPr lang="en-US" altLang="ja-JP" b="0" i="0" dirty="0">
                  <a:solidFill>
                    <a:srgbClr val="333333"/>
                  </a:solidFill>
                  <a:effectLst/>
                  <a:latin typeface="NotoSansCJKjp"/>
                </a:endParaRPr>
              </a:p>
              <a:p>
                <a:r>
                  <a:rPr kumimoji="1" lang="en-US" altLang="ja-JP" b="0" i="0" dirty="0">
                    <a:solidFill>
                      <a:srgbClr val="333333"/>
                    </a:solidFill>
                    <a:effectLst/>
                    <a:latin typeface="NotoSansCJKjp"/>
                  </a:rPr>
                  <a:t>Sigmoid</a:t>
                </a:r>
                <a:r>
                  <a:rPr kumimoji="1" lang="ja-JP" altLang="en-US" b="0" i="0" dirty="0">
                    <a:solidFill>
                      <a:srgbClr val="333333"/>
                    </a:solidFill>
                    <a:effectLst/>
                    <a:latin typeface="NotoSansCJKjp"/>
                  </a:rPr>
                  <a:t>関数：</a:t>
                </a:r>
                <a:r>
                  <a:rPr lang="ja-JP" altLang="en-US" sz="1200" dirty="0"/>
                  <a:t>シグモイド関数は入力が０を境になだらかにマイナスからプラスに変わる非線形関数</a:t>
                </a:r>
              </a:p>
              <a:p>
                <a:endParaRPr kumimoji="1" lang="en-US" altLang="ja-JP" dirty="0"/>
              </a:p>
              <a:p>
                <a:r>
                  <a:rPr lang="ja-JP" altLang="en-US" b="0" i="0" dirty="0">
                    <a:solidFill>
                      <a:srgbClr val="282828"/>
                    </a:solidFill>
                    <a:effectLst/>
                    <a:latin typeface="游ゴシック体"/>
                  </a:rPr>
                  <a:t>入力の加重和に対して、活性化関数を用いて変換を行うと様々な値の出力が行えます。様々な値の出力を組み合わせるとより複雑な表現が可能になります。</a:t>
                </a:r>
                <a:endParaRPr lang="en-US" altLang="ja-JP" b="0" i="0" dirty="0">
                  <a:solidFill>
                    <a:srgbClr val="282828"/>
                  </a:solidFill>
                  <a:effectLst/>
                  <a:latin typeface="游ゴシック体"/>
                </a:endParaRPr>
              </a:p>
              <a:p>
                <a:endParaRPr kumimoji="1" lang="en-US" altLang="ja-JP" b="0" i="0" dirty="0">
                  <a:solidFill>
                    <a:srgbClr val="282828"/>
                  </a:solidFill>
                  <a:effectLst/>
                  <a:latin typeface="游ゴシック体"/>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solidFill>
                      <a:srgbClr val="000000"/>
                    </a:solidFill>
                    <a:effectLst/>
                    <a:latin typeface="Meiryo" panose="020B0604030504040204" pitchFamily="50" charset="-128"/>
                    <a:ea typeface="Meiryo" panose="020B0604030504040204" pitchFamily="50" charset="-128"/>
                  </a:rPr>
                  <a:t>「複数のニューロンからの入力</a:t>
                </a:r>
                <a:r>
                  <a:rPr lang="en-US" altLang="ja-JP" b="0" i="0">
                    <a:solidFill>
                      <a:srgbClr val="000000"/>
                    </a:solidFill>
                    <a:effectLst/>
                    <a:latin typeface="Cambria Math" panose="02040503050406030204" pitchFamily="18" charset="0"/>
                    <a:ea typeface="Meiryo" panose="020B0604030504040204" pitchFamily="50" charset="-128"/>
                  </a:rPr>
                  <a:t>𝑦𝑥</a:t>
                </a:r>
                <a:r>
                  <a:rPr lang="en-US" altLang="ja-JP" b="0" i="0" dirty="0">
                    <a:solidFill>
                      <a:srgbClr val="000000"/>
                    </a:solidFill>
                    <a:effectLst/>
                    <a:latin typeface="Meiryo" panose="020B0604030504040204" pitchFamily="50" charset="-128"/>
                    <a:ea typeface="Meiryo" panose="020B0604030504040204" pitchFamily="50" charset="-128"/>
                  </a:rPr>
                  <a:t>×W</a:t>
                </a:r>
                <a:r>
                  <a:rPr lang="ja-JP" altLang="en-US" b="0" i="0" dirty="0">
                    <a:solidFill>
                      <a:srgbClr val="000000"/>
                    </a:solidFill>
                    <a:effectLst/>
                    <a:latin typeface="Meiryo" panose="020B0604030504040204" pitchFamily="50" charset="-128"/>
                    <a:ea typeface="Meiryo" panose="020B0604030504040204" pitchFamily="50" charset="-128"/>
                  </a:rPr>
                  <a:t>」→「</a:t>
                </a:r>
                <a:r>
                  <a:rPr lang="ja-JP" altLang="en-US" b="0" i="0">
                    <a:solidFill>
                      <a:srgbClr val="000000"/>
                    </a:solidFill>
                    <a:effectLst/>
                    <a:latin typeface="Meiryo" panose="020B0604030504040204" pitchFamily="50" charset="-128"/>
                    <a:ea typeface="Meiryo" panose="020B0604030504040204" pitchFamily="50" charset="-128"/>
                  </a:rPr>
                  <a:t>線形変換∑」</a:t>
                </a:r>
                <a:r>
                  <a:rPr lang="ja-JP" altLang="en-US" b="0" i="0" dirty="0">
                    <a:solidFill>
                      <a:srgbClr val="000000"/>
                    </a:solidFill>
                    <a:effectLst/>
                    <a:latin typeface="Meiryo" panose="020B0604030504040204" pitchFamily="50" charset="-128"/>
                    <a:ea typeface="Meiryo" panose="020B0604030504040204" pitchFamily="50" charset="-128"/>
                  </a:rPr>
                  <a:t>→「非線形変換</a:t>
                </a:r>
                <a:r>
                  <a:rPr lang="en-US" altLang="ja-JP" b="0" i="0" dirty="0">
                    <a:solidFill>
                      <a:srgbClr val="000000"/>
                    </a:solidFill>
                    <a:effectLst/>
                    <a:latin typeface="Meiryo" panose="020B0604030504040204" pitchFamily="50" charset="-128"/>
                    <a:ea typeface="Meiryo" panose="020B0604030504040204" pitchFamily="50" charset="-128"/>
                  </a:rPr>
                  <a:t>sigmoid</a:t>
                </a:r>
                <a:r>
                  <a:rPr lang="ja-JP" altLang="en-US" b="0" i="0" dirty="0">
                    <a:solidFill>
                      <a:srgbClr val="000000"/>
                    </a:solidFill>
                    <a:effectLst/>
                    <a:latin typeface="Meiryo" panose="020B0604030504040204" pitchFamily="50" charset="-128"/>
                    <a:ea typeface="Meiryo" panose="020B0604030504040204" pitchFamily="50" charset="-128"/>
                  </a:rPr>
                  <a:t>」→「次のニューロンへの出力」</a:t>
                </a:r>
                <a:endParaRPr kumimoji="1" lang="en-US" altLang="ja-JP" dirty="0"/>
              </a:p>
              <a:p>
                <a:endParaRPr kumimoji="1" lang="ja-JP" altLang="en-US" dirty="0"/>
              </a:p>
            </p:txBody>
          </p:sp>
        </mc:Fallback>
      </mc:AlternateContent>
      <p:sp>
        <p:nvSpPr>
          <p:cNvPr id="4" name="スライド番号プレースホルダー 3"/>
          <p:cNvSpPr>
            <a:spLocks noGrp="1"/>
          </p:cNvSpPr>
          <p:nvPr>
            <p:ph type="sldNum" sz="quarter" idx="5"/>
          </p:nvPr>
        </p:nvSpPr>
        <p:spPr/>
        <p:txBody>
          <a:bodyPr/>
          <a:lstStyle/>
          <a:p>
            <a:fld id="{6725C5F3-A5DE-4F47-9C03-8C3B415F33DE}" type="slidenum">
              <a:rPr kumimoji="1" lang="ja-JP" altLang="en-US" smtClean="0"/>
              <a:t>4</a:t>
            </a:fld>
            <a:endParaRPr kumimoji="1" lang="ja-JP" altLang="en-US"/>
          </a:p>
        </p:txBody>
      </p:sp>
    </p:spTree>
    <p:extLst>
      <p:ext uri="{BB962C8B-B14F-4D97-AF65-F5344CB8AC3E}">
        <p14:creationId xmlns:p14="http://schemas.microsoft.com/office/powerpoint/2010/main" val="514113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ノート プレースホルダー 2"/>
              <p:cNvSpPr>
                <a:spLocks noGrp="1"/>
              </p:cNvSpPr>
              <p:nvPr>
                <p:ph type="body" idx="1"/>
              </p:nvPr>
            </p:nvSpPr>
            <p:spPr/>
            <p:txBody>
              <a:bodyPr/>
              <a:lstStyle/>
              <a:p>
                <a:r>
                  <a:rPr kumimoji="1" lang="ja-JP" altLang="en-US" dirty="0"/>
                  <a:t>次にニューラルネットワークの荷重更新の方法についてです</a:t>
                </a:r>
                <a:endParaRPr kumimoji="1" lang="en-US" altLang="ja-JP" dirty="0"/>
              </a:p>
              <a:p>
                <a:r>
                  <a:rPr kumimoji="1" lang="ja-JP" altLang="en-US" dirty="0"/>
                  <a:t>今回は入力層中間層出力層の</a:t>
                </a:r>
                <a:r>
                  <a:rPr kumimoji="1" lang="en-US" altLang="ja-JP" dirty="0"/>
                  <a:t>3</a:t>
                </a:r>
                <a:r>
                  <a:rPr kumimoji="1" lang="ja-JP" altLang="en-US" dirty="0"/>
                  <a:t>層の構造で学習を行いました</a:t>
                </a:r>
                <a:endParaRPr kumimoji="1" lang="en-US" altLang="ja-JP" dirty="0"/>
              </a:p>
              <a:p>
                <a:r>
                  <a:rPr kumimoji="1" lang="ja-JP" altLang="en-US" dirty="0"/>
                  <a:t>ニューラルネットワークは入力に対応する望ましい出力になるよう入力層から中間層までの結合荷重</a:t>
                </a:r>
                <a:r>
                  <a:rPr kumimoji="1" lang="en-US" altLang="ja-JP" dirty="0"/>
                  <a:t>W,</a:t>
                </a:r>
                <a:r>
                  <a:rPr kumimoji="1" lang="ja-JP" altLang="en-US" dirty="0"/>
                  <a:t>と中間層から出力層までの結合荷重</a:t>
                </a:r>
                <a:r>
                  <a:rPr kumimoji="1" lang="en-US" altLang="ja-JP" dirty="0"/>
                  <a:t>U</a:t>
                </a:r>
                <a:r>
                  <a:rPr kumimoji="1" lang="ja-JP" altLang="en-US" dirty="0"/>
                  <a:t>を更新し、学習を行います。</a:t>
                </a:r>
                <a:endParaRPr kumimoji="1" lang="en-US" altLang="ja-JP" dirty="0"/>
              </a:p>
              <a:p>
                <a:r>
                  <a:rPr kumimoji="1" lang="ja-JP" altLang="en-US" dirty="0"/>
                  <a:t>中間層の活性化関数には微分が簡単なシグモイド関数を用います</a:t>
                </a:r>
                <a:endParaRPr kumimoji="1" lang="en-US" altLang="ja-JP" dirty="0"/>
              </a:p>
              <a:p>
                <a:r>
                  <a:rPr kumimoji="1" lang="ja-JP" altLang="en-US" dirty="0"/>
                  <a:t>また一般に，ニューラルネットワークの学習には誤差逆伝搬則が用いられるがこれは収束が遅く，膨大な試行回数を必要とするので，少ない繰り返し回数で済む誤差順伝搬則を用いました</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そして、ニューラルネットワークは実現軌道</a:t>
                </a:r>
                <a14:m>
                  <m:oMath xmlns:m="http://schemas.openxmlformats.org/officeDocument/2006/math">
                    <m:sSub>
                      <m:sSubPr>
                        <m:ctrlPr>
                          <a:rPr lang="en-US" altLang="ja-JP" sz="1200" b="1" i="1" smtClean="0">
                            <a:latin typeface="Cambria Math" panose="02040503050406030204" pitchFamily="18" charset="0"/>
                          </a:rPr>
                        </m:ctrlPr>
                      </m:sSubPr>
                      <m:e>
                        <m:acc>
                          <m:accPr>
                            <m:chr m:val="̇"/>
                            <m:ctrlPr>
                              <a:rPr lang="en-US" altLang="ja-JP" sz="1200" b="1" i="1">
                                <a:latin typeface="Cambria Math" panose="02040503050406030204" pitchFamily="18" charset="0"/>
                              </a:rPr>
                            </m:ctrlPr>
                          </m:accPr>
                          <m:e>
                            <m:r>
                              <a:rPr lang="en-US" altLang="ja-JP" sz="1200" b="1" i="1">
                                <a:latin typeface="Cambria Math" panose="02040503050406030204" pitchFamily="18" charset="0"/>
                              </a:rPr>
                              <m:t>𝒓</m:t>
                            </m:r>
                          </m:e>
                        </m:acc>
                      </m:e>
                      <m:sub>
                        <m:r>
                          <a:rPr lang="en-US" altLang="ja-JP" sz="1200" b="1" i="1">
                            <a:latin typeface="Cambria Math" panose="02040503050406030204" pitchFamily="18" charset="0"/>
                          </a:rPr>
                          <m:t>𝒅</m:t>
                        </m:r>
                      </m:sub>
                    </m:sSub>
                    <m:r>
                      <a:rPr lang="ja-JP" altLang="en-US" sz="1200" b="1" i="1" smtClean="0">
                        <a:latin typeface="Cambria Math" panose="02040503050406030204" pitchFamily="18" charset="0"/>
                      </a:rPr>
                      <m:t>の</m:t>
                    </m:r>
                  </m:oMath>
                </a14:m>
                <a:r>
                  <a:rPr kumimoji="1" lang="ja-JP" altLang="en-US" dirty="0"/>
                  <a:t>入力がフィードバック制御器の出力</a:t>
                </a:r>
                <a14:m>
                  <m:oMath xmlns:m="http://schemas.openxmlformats.org/officeDocument/2006/math">
                    <m:sSub>
                      <m:sSubPr>
                        <m:ctrlPr>
                          <a:rPr kumimoji="1" lang="en-US" altLang="ja-JP" sz="1200" b="1" i="1" smtClean="0">
                            <a:solidFill>
                              <a:schemeClr val="tx1"/>
                            </a:solidFill>
                            <a:latin typeface="Cambria Math" panose="02040503050406030204" pitchFamily="18" charset="0"/>
                          </a:rPr>
                        </m:ctrlPr>
                      </m:sSubPr>
                      <m:e>
                        <m:r>
                          <a:rPr kumimoji="1" lang="en-US" altLang="ja-JP" sz="1200" b="1" i="1">
                            <a:solidFill>
                              <a:schemeClr val="tx1"/>
                            </a:solidFill>
                            <a:latin typeface="Cambria Math" panose="02040503050406030204" pitchFamily="18" charset="0"/>
                          </a:rPr>
                          <m:t>𝑲</m:t>
                        </m:r>
                      </m:e>
                      <m:sub>
                        <m:r>
                          <a:rPr kumimoji="1" lang="en-US" altLang="ja-JP" sz="1200" b="1" i="1">
                            <a:solidFill>
                              <a:schemeClr val="tx1"/>
                            </a:solidFill>
                            <a:latin typeface="Cambria Math" panose="02040503050406030204" pitchFamily="18" charset="0"/>
                          </a:rPr>
                          <m:t>𝒆𝒓𝒓</m:t>
                        </m:r>
                      </m:sub>
                    </m:sSub>
                    <m:r>
                      <a:rPr kumimoji="1" lang="en-US" altLang="ja-JP" sz="1200" b="1" i="1">
                        <a:solidFill>
                          <a:schemeClr val="tx1"/>
                        </a:solidFill>
                        <a:latin typeface="Cambria Math" panose="02040503050406030204" pitchFamily="18" charset="0"/>
                      </a:rPr>
                      <m:t>(</m:t>
                    </m:r>
                    <m:sSub>
                      <m:sSubPr>
                        <m:ctrlPr>
                          <a:rPr lang="en-US" altLang="ja-JP" sz="1200" b="1" i="1">
                            <a:latin typeface="Cambria Math" panose="02040503050406030204" pitchFamily="18" charset="0"/>
                          </a:rPr>
                        </m:ctrlPr>
                      </m:sSubPr>
                      <m:e>
                        <m:acc>
                          <m:accPr>
                            <m:chr m:val="̇"/>
                            <m:ctrlPr>
                              <a:rPr lang="en-US" altLang="ja-JP" sz="1200" b="1" i="1">
                                <a:latin typeface="Cambria Math" panose="02040503050406030204" pitchFamily="18" charset="0"/>
                              </a:rPr>
                            </m:ctrlPr>
                          </m:accPr>
                          <m:e>
                            <m:r>
                              <a:rPr lang="en-US" altLang="ja-JP" sz="1200" b="1" i="1">
                                <a:latin typeface="Cambria Math" panose="02040503050406030204" pitchFamily="18" charset="0"/>
                              </a:rPr>
                              <m:t>𝒓</m:t>
                            </m:r>
                          </m:e>
                        </m:acc>
                      </m:e>
                      <m:sub>
                        <m:r>
                          <a:rPr lang="en-US" altLang="ja-JP" sz="1200" b="1" i="1">
                            <a:latin typeface="Cambria Math" panose="02040503050406030204" pitchFamily="18" charset="0"/>
                          </a:rPr>
                          <m:t>𝒅</m:t>
                        </m:r>
                      </m:sub>
                    </m:sSub>
                    <m:r>
                      <a:rPr kumimoji="1" lang="en-US" altLang="ja-JP" sz="1200" b="1" i="1">
                        <a:solidFill>
                          <a:schemeClr val="tx1"/>
                        </a:solidFill>
                        <a:latin typeface="Cambria Math" panose="02040503050406030204" pitchFamily="18" charset="0"/>
                      </a:rPr>
                      <m:t>−</m:t>
                    </m:r>
                    <m:sSub>
                      <m:sSubPr>
                        <m:ctrlPr>
                          <a:rPr lang="en-US" altLang="ja-JP" sz="1200" b="1" i="1">
                            <a:latin typeface="Cambria Math" panose="02040503050406030204" pitchFamily="18" charset="0"/>
                            <a:ea typeface="Cambria Math" panose="02040503050406030204" pitchFamily="18" charset="0"/>
                          </a:rPr>
                        </m:ctrlPr>
                      </m:sSubPr>
                      <m:e>
                        <m:acc>
                          <m:accPr>
                            <m:chr m:val="̇"/>
                            <m:ctrlPr>
                              <a:rPr lang="en-US" altLang="ja-JP" sz="1200" b="1" i="1">
                                <a:latin typeface="Cambria Math" panose="02040503050406030204" pitchFamily="18" charset="0"/>
                                <a:ea typeface="Cambria Math" panose="02040503050406030204" pitchFamily="18" charset="0"/>
                              </a:rPr>
                            </m:ctrlPr>
                          </m:accPr>
                          <m:e>
                            <m:r>
                              <a:rPr lang="en-US" altLang="ja-JP" sz="1200" b="1" i="1">
                                <a:latin typeface="Cambria Math" panose="02040503050406030204" pitchFamily="18" charset="0"/>
                                <a:ea typeface="Cambria Math" panose="02040503050406030204" pitchFamily="18" charset="0"/>
                              </a:rPr>
                              <m:t>𝒓</m:t>
                            </m:r>
                          </m:e>
                        </m:acc>
                      </m:e>
                      <m:sub>
                        <m:r>
                          <a:rPr lang="en-US" altLang="ja-JP" sz="1200" b="1" i="1">
                            <a:latin typeface="Cambria Math" panose="02040503050406030204" pitchFamily="18" charset="0"/>
                            <a:ea typeface="Cambria Math" panose="02040503050406030204" pitchFamily="18" charset="0"/>
                          </a:rPr>
                          <m:t>𝒓</m:t>
                        </m:r>
                      </m:sub>
                    </m:sSub>
                    <m:r>
                      <a:rPr kumimoji="1" lang="en-US" altLang="ja-JP" sz="1200" b="1" i="1">
                        <a:solidFill>
                          <a:schemeClr val="tx1"/>
                        </a:solidFill>
                        <a:latin typeface="Cambria Math" panose="02040503050406030204" pitchFamily="18" charset="0"/>
                      </a:rPr>
                      <m:t>)</m:t>
                    </m:r>
                  </m:oMath>
                </a14:m>
                <a:r>
                  <a:rPr kumimoji="1" lang="ja-JP" altLang="en-US" dirty="0"/>
                  <a:t>になるよう学習を行います</a:t>
                </a:r>
                <a:endParaRPr kumimoji="1" lang="en-US" altLang="ja-JP" dirty="0"/>
              </a:p>
              <a:p>
                <a:r>
                  <a:rPr kumimoji="1" lang="ja-JP" altLang="en-US" dirty="0"/>
                  <a:t>そして最小二乗法を用いて荷重更新を行います。</a:t>
                </a:r>
                <a:r>
                  <a:rPr kumimoji="1" lang="en-US" altLang="ja-JP" dirty="0"/>
                  <a:t>1</a:t>
                </a:r>
                <a:r>
                  <a:rPr kumimoji="1" lang="ja-JP" altLang="en-US" dirty="0"/>
                  <a:t>分</a:t>
                </a:r>
                <a:r>
                  <a:rPr kumimoji="1" lang="en-US" altLang="ja-JP" dirty="0"/>
                  <a:t>8</a:t>
                </a:r>
                <a:r>
                  <a:rPr kumimoji="1" lang="ja-JP" altLang="en-US" dirty="0"/>
                  <a:t>秒</a:t>
                </a:r>
              </a:p>
              <a:p>
                <a:endParaRPr kumimoji="1" lang="ja-JP" altLang="en-US" dirty="0"/>
              </a:p>
            </p:txBody>
          </p:sp>
        </mc:Choice>
        <mc:Fallback xmlns="">
          <p:sp>
            <p:nvSpPr>
              <p:cNvPr id="3" name="ノート プレースホルダー 2"/>
              <p:cNvSpPr>
                <a:spLocks noGrp="1"/>
              </p:cNvSpPr>
              <p:nvPr>
                <p:ph type="body" idx="1"/>
              </p:nvPr>
            </p:nvSpPr>
            <p:spPr/>
            <p:txBody>
              <a:bodyPr/>
              <a:lstStyle/>
              <a:p>
                <a:r>
                  <a:rPr kumimoji="1" lang="ja-JP" altLang="en-US" dirty="0"/>
                  <a:t>次にニューラルネットワークの荷重更新の方法についてです</a:t>
                </a:r>
                <a:endParaRPr kumimoji="1" lang="en-US" altLang="ja-JP" dirty="0"/>
              </a:p>
              <a:p>
                <a:r>
                  <a:rPr kumimoji="1" lang="ja-JP" altLang="en-US" dirty="0"/>
                  <a:t>ニューラルネットワークは入力に対応する望ましい出力になるよう入力層から中間層までの結合荷重</a:t>
                </a:r>
                <a:r>
                  <a:rPr kumimoji="1" lang="en-US" altLang="ja-JP" dirty="0"/>
                  <a:t>W,</a:t>
                </a:r>
                <a:r>
                  <a:rPr kumimoji="1" lang="ja-JP" altLang="en-US" dirty="0"/>
                  <a:t>と中間層から出力層までの結合荷重</a:t>
                </a:r>
                <a:r>
                  <a:rPr kumimoji="1" lang="en-US" altLang="ja-JP" dirty="0"/>
                  <a:t>U</a:t>
                </a:r>
                <a:r>
                  <a:rPr kumimoji="1" lang="ja-JP" altLang="en-US" dirty="0"/>
                  <a:t>を更新し、学習を行います。</a:t>
                </a:r>
                <a:endParaRPr kumimoji="1" lang="en-US" altLang="ja-JP" dirty="0"/>
              </a:p>
              <a:p>
                <a:r>
                  <a:rPr kumimoji="1" lang="ja-JP" altLang="en-US" dirty="0"/>
                  <a:t>今回は入力層中間層出力層の</a:t>
                </a:r>
                <a:r>
                  <a:rPr kumimoji="1" lang="en-US" altLang="ja-JP" dirty="0"/>
                  <a:t>3</a:t>
                </a:r>
                <a:r>
                  <a:rPr kumimoji="1" lang="ja-JP" altLang="en-US" dirty="0"/>
                  <a:t>層の構造で学習を行いました</a:t>
                </a:r>
                <a:endParaRPr kumimoji="1" lang="en-US" altLang="ja-JP" dirty="0"/>
              </a:p>
              <a:p>
                <a:r>
                  <a:rPr kumimoji="1" lang="ja-JP" altLang="en-US" dirty="0"/>
                  <a:t>実現軌道</a:t>
                </a:r>
                <a:r>
                  <a:rPr lang="en-US" altLang="ja-JP" sz="1200" b="1" i="0">
                    <a:latin typeface="Cambria Math" panose="02040503050406030204" pitchFamily="18" charset="0"/>
                  </a:rPr>
                  <a:t>𝒓 ̇_𝒅</a:t>
                </a:r>
                <a:r>
                  <a:rPr lang="ja-JP" altLang="en-US" sz="1200" b="1" i="0">
                    <a:latin typeface="Cambria Math" panose="02040503050406030204" pitchFamily="18" charset="0"/>
                  </a:rPr>
                  <a:t> の</a:t>
                </a:r>
                <a:r>
                  <a:rPr kumimoji="1" lang="ja-JP" altLang="en-US" dirty="0"/>
                  <a:t>入力がフィードバック制御器の出力なるよう学習を行います</a:t>
                </a:r>
                <a:endParaRPr kumimoji="1" lang="en-US" altLang="ja-JP" dirty="0"/>
              </a:p>
              <a:p>
                <a:r>
                  <a:rPr kumimoji="1" lang="ja-JP" altLang="en-US" dirty="0"/>
                  <a:t>また一般に，ニューラルネットワークの学習には誤差逆伝搬則が用いられるがこれは収束が遅く，膨大な試行回数を必要とするので，少ない繰り返し回数で済む誤差順伝搬則を用いました</a:t>
                </a:r>
                <a:endParaRPr kumimoji="1" lang="en-US" altLang="ja-JP" dirty="0"/>
              </a:p>
              <a:p>
                <a:r>
                  <a:rPr kumimoji="1" lang="ja-JP" altLang="en-US" dirty="0"/>
                  <a:t>そして最小二乗法を用いて荷重更新を行います。</a:t>
                </a:r>
                <a:r>
                  <a:rPr kumimoji="1" lang="en-US" altLang="ja-JP" dirty="0"/>
                  <a:t>50</a:t>
                </a:r>
                <a:endParaRPr kumimoji="1" lang="ja-JP" altLang="en-US" dirty="0"/>
              </a:p>
              <a:p>
                <a:endParaRPr kumimoji="1" lang="ja-JP" altLang="en-US" dirty="0"/>
              </a:p>
            </p:txBody>
          </p:sp>
        </mc:Fallback>
      </mc:AlternateContent>
      <p:sp>
        <p:nvSpPr>
          <p:cNvPr id="4" name="スライド番号プレースホルダー 3"/>
          <p:cNvSpPr>
            <a:spLocks noGrp="1"/>
          </p:cNvSpPr>
          <p:nvPr>
            <p:ph type="sldNum" sz="quarter" idx="5"/>
          </p:nvPr>
        </p:nvSpPr>
        <p:spPr/>
        <p:txBody>
          <a:bodyPr/>
          <a:lstStyle/>
          <a:p>
            <a:fld id="{16F2A358-B268-4BB5-A245-C4CA1D744EC3}" type="slidenum">
              <a:rPr kumimoji="1" lang="ja-JP" altLang="en-US" smtClean="0"/>
              <a:t>5</a:t>
            </a:fld>
            <a:endParaRPr kumimoji="1" lang="ja-JP" altLang="en-US"/>
          </a:p>
        </p:txBody>
      </p:sp>
    </p:spTree>
    <p:extLst>
      <p:ext uri="{BB962C8B-B14F-4D97-AF65-F5344CB8AC3E}">
        <p14:creationId xmlns:p14="http://schemas.microsoft.com/office/powerpoint/2010/main" val="3908977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モデル化誤差についてです</a:t>
            </a:r>
            <a:endParaRPr kumimoji="1" lang="en-US" altLang="ja-JP" dirty="0"/>
          </a:p>
          <a:p>
            <a:r>
              <a:rPr kumimoji="1" lang="ja-JP" altLang="en-US" dirty="0"/>
              <a:t>軌道誤差が生じる原因として，各車輪が台車に対して</a:t>
            </a:r>
            <a:r>
              <a:rPr kumimoji="1" lang="en-US" altLang="ja-JP" dirty="0"/>
              <a:t>π/30</a:t>
            </a:r>
            <a:r>
              <a:rPr kumimoji="1" lang="ja-JP" altLang="en-US" dirty="0"/>
              <a:t>ラジアン傾いて設置されているとしました．</a:t>
            </a:r>
            <a:endParaRPr kumimoji="1" lang="en-US" altLang="ja-JP" dirty="0"/>
          </a:p>
          <a:p>
            <a:r>
              <a:rPr kumimoji="1" lang="ja-JP" altLang="en-US" dirty="0"/>
              <a:t>また，非線形性の導入のため台車速度によって，台車に対する車輪設置角度の歪みが増すとしました．</a:t>
            </a:r>
            <a:endParaRPr kumimoji="1" lang="en-US" altLang="ja-JP" dirty="0"/>
          </a:p>
          <a:p>
            <a:r>
              <a:rPr kumimoji="1" lang="ja-JP" altLang="en-US" dirty="0"/>
              <a:t>各車輪に対する歪みの式は，右しきのようになっています</a:t>
            </a:r>
            <a:r>
              <a:rPr kumimoji="1" lang="en-US" altLang="ja-JP" dirty="0"/>
              <a:t>25</a:t>
            </a:r>
            <a:br>
              <a:rPr kumimoji="1" lang="en-US" altLang="ja-JP" dirty="0"/>
            </a:br>
            <a:r>
              <a:rPr kumimoji="1" lang="ja-JP" altLang="en-US" dirty="0"/>
              <a:t>（</a:t>
            </a:r>
            <a:r>
              <a:rPr kumimoji="1" lang="en-US" altLang="ja-JP" dirty="0"/>
              <a:t>graph.py</a:t>
            </a:r>
            <a:r>
              <a:rPr kumimoji="1" lang="ja-JP" altLang="en-US" dirty="0"/>
              <a:t>ではこれらは無視していい）。</a:t>
            </a:r>
          </a:p>
        </p:txBody>
      </p:sp>
      <p:sp>
        <p:nvSpPr>
          <p:cNvPr id="4" name="スライド番号プレースホルダー 3"/>
          <p:cNvSpPr>
            <a:spLocks noGrp="1"/>
          </p:cNvSpPr>
          <p:nvPr>
            <p:ph type="sldNum" sz="quarter" idx="5"/>
          </p:nvPr>
        </p:nvSpPr>
        <p:spPr/>
        <p:txBody>
          <a:bodyPr/>
          <a:lstStyle/>
          <a:p>
            <a:fld id="{16F2A358-B268-4BB5-A245-C4CA1D744EC3}" type="slidenum">
              <a:rPr kumimoji="1" lang="ja-JP" altLang="en-US" smtClean="0"/>
              <a:t>7</a:t>
            </a:fld>
            <a:endParaRPr kumimoji="1" lang="ja-JP" altLang="en-US"/>
          </a:p>
        </p:txBody>
      </p:sp>
    </p:spTree>
    <p:extLst>
      <p:ext uri="{BB962C8B-B14F-4D97-AF65-F5344CB8AC3E}">
        <p14:creationId xmlns:p14="http://schemas.microsoft.com/office/powerpoint/2010/main" val="2550698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CF6A13-AB43-FEE0-4743-3F8CA52E0CAE}"/>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8AF9FE6E-32AF-3D08-6672-0964EE7395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9D5AFA0-E921-6CFD-45DA-6B1825480157}"/>
              </a:ext>
            </a:extLst>
          </p:cNvPr>
          <p:cNvSpPr>
            <a:spLocks noGrp="1"/>
          </p:cNvSpPr>
          <p:nvPr>
            <p:ph type="dt" sz="half" idx="10"/>
          </p:nvPr>
        </p:nvSpPr>
        <p:spPr/>
        <p:txBody>
          <a:bodyPr/>
          <a:lstStyle/>
          <a:p>
            <a:fld id="{596106B9-EFE7-4658-A701-CC257E92A70C}" type="datetimeFigureOut">
              <a:rPr kumimoji="1" lang="ja-JP" altLang="en-US" smtClean="0"/>
              <a:t>2023/9/15</a:t>
            </a:fld>
            <a:endParaRPr kumimoji="1" lang="ja-JP" altLang="en-US"/>
          </a:p>
        </p:txBody>
      </p:sp>
      <p:sp>
        <p:nvSpPr>
          <p:cNvPr id="5" name="フッター プレースホルダー 4">
            <a:extLst>
              <a:ext uri="{FF2B5EF4-FFF2-40B4-BE49-F238E27FC236}">
                <a16:creationId xmlns:a16="http://schemas.microsoft.com/office/drawing/2014/main" id="{E12A062D-5982-9685-B0EE-8AE8583DAD0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6E027A0-9E3A-8DC1-FD6E-4FEE2B7D41AB}"/>
              </a:ext>
            </a:extLst>
          </p:cNvPr>
          <p:cNvSpPr>
            <a:spLocks noGrp="1"/>
          </p:cNvSpPr>
          <p:nvPr>
            <p:ph type="sldNum" sz="quarter" idx="12"/>
          </p:nvPr>
        </p:nvSpPr>
        <p:spPr/>
        <p:txBody>
          <a:bodyPr/>
          <a:lstStyle/>
          <a:p>
            <a:fld id="{522D15B5-7ADE-4DD3-B784-25FA1F8F8224}" type="slidenum">
              <a:rPr kumimoji="1" lang="ja-JP" altLang="en-US" smtClean="0"/>
              <a:t>‹#›</a:t>
            </a:fld>
            <a:endParaRPr kumimoji="1" lang="ja-JP" altLang="en-US"/>
          </a:p>
        </p:txBody>
      </p:sp>
    </p:spTree>
    <p:extLst>
      <p:ext uri="{BB962C8B-B14F-4D97-AF65-F5344CB8AC3E}">
        <p14:creationId xmlns:p14="http://schemas.microsoft.com/office/powerpoint/2010/main" val="3721174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F45F42-6855-FA5F-8696-F486F75A03F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3F7C57E-B25E-2754-D833-C779B47D01CB}"/>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92742C7-2B99-DB17-0AE1-16C6FA9AC797}"/>
              </a:ext>
            </a:extLst>
          </p:cNvPr>
          <p:cNvSpPr>
            <a:spLocks noGrp="1"/>
          </p:cNvSpPr>
          <p:nvPr>
            <p:ph type="dt" sz="half" idx="10"/>
          </p:nvPr>
        </p:nvSpPr>
        <p:spPr/>
        <p:txBody>
          <a:bodyPr/>
          <a:lstStyle/>
          <a:p>
            <a:fld id="{596106B9-EFE7-4658-A701-CC257E92A70C}" type="datetimeFigureOut">
              <a:rPr kumimoji="1" lang="ja-JP" altLang="en-US" smtClean="0"/>
              <a:t>2023/9/15</a:t>
            </a:fld>
            <a:endParaRPr kumimoji="1" lang="ja-JP" altLang="en-US"/>
          </a:p>
        </p:txBody>
      </p:sp>
      <p:sp>
        <p:nvSpPr>
          <p:cNvPr id="5" name="フッター プレースホルダー 4">
            <a:extLst>
              <a:ext uri="{FF2B5EF4-FFF2-40B4-BE49-F238E27FC236}">
                <a16:creationId xmlns:a16="http://schemas.microsoft.com/office/drawing/2014/main" id="{540176A0-5B61-1682-0D07-B0593509AE5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B0FA37E-C8B9-3AB8-B110-D99C878A0B45}"/>
              </a:ext>
            </a:extLst>
          </p:cNvPr>
          <p:cNvSpPr>
            <a:spLocks noGrp="1"/>
          </p:cNvSpPr>
          <p:nvPr>
            <p:ph type="sldNum" sz="quarter" idx="12"/>
          </p:nvPr>
        </p:nvSpPr>
        <p:spPr/>
        <p:txBody>
          <a:bodyPr/>
          <a:lstStyle/>
          <a:p>
            <a:fld id="{522D15B5-7ADE-4DD3-B784-25FA1F8F8224}" type="slidenum">
              <a:rPr kumimoji="1" lang="ja-JP" altLang="en-US" smtClean="0"/>
              <a:t>‹#›</a:t>
            </a:fld>
            <a:endParaRPr kumimoji="1" lang="ja-JP" altLang="en-US"/>
          </a:p>
        </p:txBody>
      </p:sp>
    </p:spTree>
    <p:extLst>
      <p:ext uri="{BB962C8B-B14F-4D97-AF65-F5344CB8AC3E}">
        <p14:creationId xmlns:p14="http://schemas.microsoft.com/office/powerpoint/2010/main" val="1735402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9D7575-E17C-8121-C6B5-DF50A2D43D1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985166A-44BE-7148-49FB-91EB7BA0C0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BCDD8B8-5D6C-E747-5ED8-D8518F5050CA}"/>
              </a:ext>
            </a:extLst>
          </p:cNvPr>
          <p:cNvSpPr>
            <a:spLocks noGrp="1"/>
          </p:cNvSpPr>
          <p:nvPr>
            <p:ph type="dt" sz="half" idx="10"/>
          </p:nvPr>
        </p:nvSpPr>
        <p:spPr/>
        <p:txBody>
          <a:bodyPr/>
          <a:lstStyle/>
          <a:p>
            <a:fld id="{596106B9-EFE7-4658-A701-CC257E92A70C}" type="datetimeFigureOut">
              <a:rPr kumimoji="1" lang="ja-JP" altLang="en-US" smtClean="0"/>
              <a:t>2023/9/15</a:t>
            </a:fld>
            <a:endParaRPr kumimoji="1" lang="ja-JP" altLang="en-US"/>
          </a:p>
        </p:txBody>
      </p:sp>
      <p:sp>
        <p:nvSpPr>
          <p:cNvPr id="5" name="フッター プレースホルダー 4">
            <a:extLst>
              <a:ext uri="{FF2B5EF4-FFF2-40B4-BE49-F238E27FC236}">
                <a16:creationId xmlns:a16="http://schemas.microsoft.com/office/drawing/2014/main" id="{16CD1C5F-F2B5-5EAD-2BF2-B922EA3383B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04B7211-D368-EEFD-B98D-12A647FA4B4C}"/>
              </a:ext>
            </a:extLst>
          </p:cNvPr>
          <p:cNvSpPr>
            <a:spLocks noGrp="1"/>
          </p:cNvSpPr>
          <p:nvPr>
            <p:ph type="sldNum" sz="quarter" idx="12"/>
          </p:nvPr>
        </p:nvSpPr>
        <p:spPr/>
        <p:txBody>
          <a:bodyPr/>
          <a:lstStyle/>
          <a:p>
            <a:fld id="{522D15B5-7ADE-4DD3-B784-25FA1F8F8224}" type="slidenum">
              <a:rPr kumimoji="1" lang="ja-JP" altLang="en-US" smtClean="0"/>
              <a:t>‹#›</a:t>
            </a:fld>
            <a:endParaRPr kumimoji="1" lang="ja-JP" altLang="en-US"/>
          </a:p>
        </p:txBody>
      </p:sp>
    </p:spTree>
    <p:extLst>
      <p:ext uri="{BB962C8B-B14F-4D97-AF65-F5344CB8AC3E}">
        <p14:creationId xmlns:p14="http://schemas.microsoft.com/office/powerpoint/2010/main" val="889128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9A4B94-CC32-EEDD-443E-6B64D7212B0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FFE2082-4232-3490-0DAC-140FE179052E}"/>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0B29F7E-15AC-8BEF-8EFA-60A8C9A2368D}"/>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6FCE8E34-787F-0E88-916A-C1817D147CBB}"/>
              </a:ext>
            </a:extLst>
          </p:cNvPr>
          <p:cNvSpPr>
            <a:spLocks noGrp="1"/>
          </p:cNvSpPr>
          <p:nvPr>
            <p:ph type="dt" sz="half" idx="10"/>
          </p:nvPr>
        </p:nvSpPr>
        <p:spPr/>
        <p:txBody>
          <a:bodyPr/>
          <a:lstStyle/>
          <a:p>
            <a:fld id="{596106B9-EFE7-4658-A701-CC257E92A70C}" type="datetimeFigureOut">
              <a:rPr kumimoji="1" lang="ja-JP" altLang="en-US" smtClean="0"/>
              <a:t>2023/9/15</a:t>
            </a:fld>
            <a:endParaRPr kumimoji="1" lang="ja-JP" altLang="en-US"/>
          </a:p>
        </p:txBody>
      </p:sp>
      <p:sp>
        <p:nvSpPr>
          <p:cNvPr id="6" name="フッター プレースホルダー 5">
            <a:extLst>
              <a:ext uri="{FF2B5EF4-FFF2-40B4-BE49-F238E27FC236}">
                <a16:creationId xmlns:a16="http://schemas.microsoft.com/office/drawing/2014/main" id="{E09A033D-051F-08CD-7E9F-9FD1606D5E6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CF9ECAC-436C-854D-4B1C-166661C9EDF5}"/>
              </a:ext>
            </a:extLst>
          </p:cNvPr>
          <p:cNvSpPr>
            <a:spLocks noGrp="1"/>
          </p:cNvSpPr>
          <p:nvPr>
            <p:ph type="sldNum" sz="quarter" idx="12"/>
          </p:nvPr>
        </p:nvSpPr>
        <p:spPr/>
        <p:txBody>
          <a:bodyPr/>
          <a:lstStyle/>
          <a:p>
            <a:fld id="{522D15B5-7ADE-4DD3-B784-25FA1F8F8224}" type="slidenum">
              <a:rPr kumimoji="1" lang="ja-JP" altLang="en-US" smtClean="0"/>
              <a:t>‹#›</a:t>
            </a:fld>
            <a:endParaRPr kumimoji="1" lang="ja-JP" altLang="en-US"/>
          </a:p>
        </p:txBody>
      </p:sp>
    </p:spTree>
    <p:extLst>
      <p:ext uri="{BB962C8B-B14F-4D97-AF65-F5344CB8AC3E}">
        <p14:creationId xmlns:p14="http://schemas.microsoft.com/office/powerpoint/2010/main" val="3808704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777398-434D-BDBE-F9F8-1207B31180E3}"/>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AC3671A-C0A1-DD7A-6FD1-CCD9E3E809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A761C3FC-7408-9BA3-4707-F3597B3A4149}"/>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A52B2F9E-8995-2B3B-A303-6B85773164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308679A-BF57-DB75-A0F8-DD9A1949087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C3BC970-1955-C7D8-699F-1569C95D18A0}"/>
              </a:ext>
            </a:extLst>
          </p:cNvPr>
          <p:cNvSpPr>
            <a:spLocks noGrp="1"/>
          </p:cNvSpPr>
          <p:nvPr>
            <p:ph type="dt" sz="half" idx="10"/>
          </p:nvPr>
        </p:nvSpPr>
        <p:spPr/>
        <p:txBody>
          <a:bodyPr/>
          <a:lstStyle/>
          <a:p>
            <a:fld id="{596106B9-EFE7-4658-A701-CC257E92A70C}" type="datetimeFigureOut">
              <a:rPr kumimoji="1" lang="ja-JP" altLang="en-US" smtClean="0"/>
              <a:t>2023/9/15</a:t>
            </a:fld>
            <a:endParaRPr kumimoji="1" lang="ja-JP" altLang="en-US"/>
          </a:p>
        </p:txBody>
      </p:sp>
      <p:sp>
        <p:nvSpPr>
          <p:cNvPr id="8" name="フッター プレースホルダー 7">
            <a:extLst>
              <a:ext uri="{FF2B5EF4-FFF2-40B4-BE49-F238E27FC236}">
                <a16:creationId xmlns:a16="http://schemas.microsoft.com/office/drawing/2014/main" id="{6BE82A22-7CFA-6635-311E-ACF469724AE0}"/>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981C7F76-ABD9-776B-E998-47E54613B61B}"/>
              </a:ext>
            </a:extLst>
          </p:cNvPr>
          <p:cNvSpPr>
            <a:spLocks noGrp="1"/>
          </p:cNvSpPr>
          <p:nvPr>
            <p:ph type="sldNum" sz="quarter" idx="12"/>
          </p:nvPr>
        </p:nvSpPr>
        <p:spPr/>
        <p:txBody>
          <a:bodyPr/>
          <a:lstStyle/>
          <a:p>
            <a:fld id="{522D15B5-7ADE-4DD3-B784-25FA1F8F8224}" type="slidenum">
              <a:rPr kumimoji="1" lang="ja-JP" altLang="en-US" smtClean="0"/>
              <a:t>‹#›</a:t>
            </a:fld>
            <a:endParaRPr kumimoji="1" lang="ja-JP" altLang="en-US"/>
          </a:p>
        </p:txBody>
      </p:sp>
    </p:spTree>
    <p:extLst>
      <p:ext uri="{BB962C8B-B14F-4D97-AF65-F5344CB8AC3E}">
        <p14:creationId xmlns:p14="http://schemas.microsoft.com/office/powerpoint/2010/main" val="1984674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548BA8-0B4C-D171-55F4-0A53FCBD9C63}"/>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8678EE31-4ABA-DC66-EB59-C82D3FAA4FA7}"/>
              </a:ext>
            </a:extLst>
          </p:cNvPr>
          <p:cNvSpPr>
            <a:spLocks noGrp="1"/>
          </p:cNvSpPr>
          <p:nvPr>
            <p:ph type="dt" sz="half" idx="10"/>
          </p:nvPr>
        </p:nvSpPr>
        <p:spPr/>
        <p:txBody>
          <a:bodyPr/>
          <a:lstStyle/>
          <a:p>
            <a:fld id="{596106B9-EFE7-4658-A701-CC257E92A70C}" type="datetimeFigureOut">
              <a:rPr kumimoji="1" lang="ja-JP" altLang="en-US" smtClean="0"/>
              <a:t>2023/9/15</a:t>
            </a:fld>
            <a:endParaRPr kumimoji="1" lang="ja-JP" altLang="en-US"/>
          </a:p>
        </p:txBody>
      </p:sp>
      <p:sp>
        <p:nvSpPr>
          <p:cNvPr id="4" name="フッター プレースホルダー 3">
            <a:extLst>
              <a:ext uri="{FF2B5EF4-FFF2-40B4-BE49-F238E27FC236}">
                <a16:creationId xmlns:a16="http://schemas.microsoft.com/office/drawing/2014/main" id="{9CE8129E-BC19-0E55-B772-40BBC039959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6B1D9366-D9B6-0C88-A83D-52533EC87BD8}"/>
              </a:ext>
            </a:extLst>
          </p:cNvPr>
          <p:cNvSpPr>
            <a:spLocks noGrp="1"/>
          </p:cNvSpPr>
          <p:nvPr>
            <p:ph type="sldNum" sz="quarter" idx="12"/>
          </p:nvPr>
        </p:nvSpPr>
        <p:spPr/>
        <p:txBody>
          <a:bodyPr/>
          <a:lstStyle/>
          <a:p>
            <a:fld id="{522D15B5-7ADE-4DD3-B784-25FA1F8F8224}" type="slidenum">
              <a:rPr kumimoji="1" lang="ja-JP" altLang="en-US" smtClean="0"/>
              <a:t>‹#›</a:t>
            </a:fld>
            <a:endParaRPr kumimoji="1" lang="ja-JP" altLang="en-US"/>
          </a:p>
        </p:txBody>
      </p:sp>
    </p:spTree>
    <p:extLst>
      <p:ext uri="{BB962C8B-B14F-4D97-AF65-F5344CB8AC3E}">
        <p14:creationId xmlns:p14="http://schemas.microsoft.com/office/powerpoint/2010/main" val="1063678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A03614E-88F7-7D22-1707-5234604A5111}"/>
              </a:ext>
            </a:extLst>
          </p:cNvPr>
          <p:cNvSpPr>
            <a:spLocks noGrp="1"/>
          </p:cNvSpPr>
          <p:nvPr>
            <p:ph type="dt" sz="half" idx="10"/>
          </p:nvPr>
        </p:nvSpPr>
        <p:spPr/>
        <p:txBody>
          <a:bodyPr/>
          <a:lstStyle/>
          <a:p>
            <a:fld id="{596106B9-EFE7-4658-A701-CC257E92A70C}" type="datetimeFigureOut">
              <a:rPr kumimoji="1" lang="ja-JP" altLang="en-US" smtClean="0"/>
              <a:t>2023/9/15</a:t>
            </a:fld>
            <a:endParaRPr kumimoji="1" lang="ja-JP" altLang="en-US"/>
          </a:p>
        </p:txBody>
      </p:sp>
      <p:sp>
        <p:nvSpPr>
          <p:cNvPr id="3" name="フッター プレースホルダー 2">
            <a:extLst>
              <a:ext uri="{FF2B5EF4-FFF2-40B4-BE49-F238E27FC236}">
                <a16:creationId xmlns:a16="http://schemas.microsoft.com/office/drawing/2014/main" id="{3C94376F-727E-007C-52F8-F9B5A4C31904}"/>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774C229-08FE-8435-EF1D-432BB5D94483}"/>
              </a:ext>
            </a:extLst>
          </p:cNvPr>
          <p:cNvSpPr>
            <a:spLocks noGrp="1"/>
          </p:cNvSpPr>
          <p:nvPr>
            <p:ph type="sldNum" sz="quarter" idx="12"/>
          </p:nvPr>
        </p:nvSpPr>
        <p:spPr/>
        <p:txBody>
          <a:bodyPr/>
          <a:lstStyle/>
          <a:p>
            <a:fld id="{522D15B5-7ADE-4DD3-B784-25FA1F8F8224}" type="slidenum">
              <a:rPr kumimoji="1" lang="ja-JP" altLang="en-US" smtClean="0"/>
              <a:t>‹#›</a:t>
            </a:fld>
            <a:endParaRPr kumimoji="1" lang="ja-JP" altLang="en-US"/>
          </a:p>
        </p:txBody>
      </p:sp>
    </p:spTree>
    <p:extLst>
      <p:ext uri="{BB962C8B-B14F-4D97-AF65-F5344CB8AC3E}">
        <p14:creationId xmlns:p14="http://schemas.microsoft.com/office/powerpoint/2010/main" val="288868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3361D6-7A5C-0DF3-2B00-2FFA52DAC59F}"/>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4E4476A-AAFE-DD86-BBF0-E6961D8949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87199962-E83C-B41B-9F5B-8112DD692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084AF2A-33A8-4A50-8668-9ADA0E6F9A45}"/>
              </a:ext>
            </a:extLst>
          </p:cNvPr>
          <p:cNvSpPr>
            <a:spLocks noGrp="1"/>
          </p:cNvSpPr>
          <p:nvPr>
            <p:ph type="dt" sz="half" idx="10"/>
          </p:nvPr>
        </p:nvSpPr>
        <p:spPr/>
        <p:txBody>
          <a:bodyPr/>
          <a:lstStyle/>
          <a:p>
            <a:fld id="{596106B9-EFE7-4658-A701-CC257E92A70C}" type="datetimeFigureOut">
              <a:rPr kumimoji="1" lang="ja-JP" altLang="en-US" smtClean="0"/>
              <a:t>2023/9/15</a:t>
            </a:fld>
            <a:endParaRPr kumimoji="1" lang="ja-JP" altLang="en-US"/>
          </a:p>
        </p:txBody>
      </p:sp>
      <p:sp>
        <p:nvSpPr>
          <p:cNvPr id="6" name="フッター プレースホルダー 5">
            <a:extLst>
              <a:ext uri="{FF2B5EF4-FFF2-40B4-BE49-F238E27FC236}">
                <a16:creationId xmlns:a16="http://schemas.microsoft.com/office/drawing/2014/main" id="{7D66166B-3989-0DB9-D9C4-40278EFA6C4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49D1C42-5C2D-F034-D43B-73B5CFF698FD}"/>
              </a:ext>
            </a:extLst>
          </p:cNvPr>
          <p:cNvSpPr>
            <a:spLocks noGrp="1"/>
          </p:cNvSpPr>
          <p:nvPr>
            <p:ph type="sldNum" sz="quarter" idx="12"/>
          </p:nvPr>
        </p:nvSpPr>
        <p:spPr/>
        <p:txBody>
          <a:bodyPr/>
          <a:lstStyle/>
          <a:p>
            <a:fld id="{522D15B5-7ADE-4DD3-B784-25FA1F8F8224}" type="slidenum">
              <a:rPr kumimoji="1" lang="ja-JP" altLang="en-US" smtClean="0"/>
              <a:t>‹#›</a:t>
            </a:fld>
            <a:endParaRPr kumimoji="1" lang="ja-JP" altLang="en-US"/>
          </a:p>
        </p:txBody>
      </p:sp>
    </p:spTree>
    <p:extLst>
      <p:ext uri="{BB962C8B-B14F-4D97-AF65-F5344CB8AC3E}">
        <p14:creationId xmlns:p14="http://schemas.microsoft.com/office/powerpoint/2010/main" val="36381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2BF41C-222F-B09A-95BE-876EDF0DCF5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4EA8B2F-BF81-F2FE-50DA-2A21382E39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2024BE9-F993-D01C-87DC-009D84692C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14E7513-16DA-C722-EC55-1601FA06F49D}"/>
              </a:ext>
            </a:extLst>
          </p:cNvPr>
          <p:cNvSpPr>
            <a:spLocks noGrp="1"/>
          </p:cNvSpPr>
          <p:nvPr>
            <p:ph type="dt" sz="half" idx="10"/>
          </p:nvPr>
        </p:nvSpPr>
        <p:spPr/>
        <p:txBody>
          <a:bodyPr/>
          <a:lstStyle/>
          <a:p>
            <a:fld id="{596106B9-EFE7-4658-A701-CC257E92A70C}" type="datetimeFigureOut">
              <a:rPr kumimoji="1" lang="ja-JP" altLang="en-US" smtClean="0"/>
              <a:t>2023/9/15</a:t>
            </a:fld>
            <a:endParaRPr kumimoji="1" lang="ja-JP" altLang="en-US"/>
          </a:p>
        </p:txBody>
      </p:sp>
      <p:sp>
        <p:nvSpPr>
          <p:cNvPr id="6" name="フッター プレースホルダー 5">
            <a:extLst>
              <a:ext uri="{FF2B5EF4-FFF2-40B4-BE49-F238E27FC236}">
                <a16:creationId xmlns:a16="http://schemas.microsoft.com/office/drawing/2014/main" id="{276158E3-7686-3121-EABC-43996CB4CDA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10D0401-5E3D-FD45-4004-F232DCC9D1A1}"/>
              </a:ext>
            </a:extLst>
          </p:cNvPr>
          <p:cNvSpPr>
            <a:spLocks noGrp="1"/>
          </p:cNvSpPr>
          <p:nvPr>
            <p:ph type="sldNum" sz="quarter" idx="12"/>
          </p:nvPr>
        </p:nvSpPr>
        <p:spPr/>
        <p:txBody>
          <a:bodyPr/>
          <a:lstStyle/>
          <a:p>
            <a:fld id="{522D15B5-7ADE-4DD3-B784-25FA1F8F8224}" type="slidenum">
              <a:rPr kumimoji="1" lang="ja-JP" altLang="en-US" smtClean="0"/>
              <a:t>‹#›</a:t>
            </a:fld>
            <a:endParaRPr kumimoji="1" lang="ja-JP" altLang="en-US"/>
          </a:p>
        </p:txBody>
      </p:sp>
    </p:spTree>
    <p:extLst>
      <p:ext uri="{BB962C8B-B14F-4D97-AF65-F5344CB8AC3E}">
        <p14:creationId xmlns:p14="http://schemas.microsoft.com/office/powerpoint/2010/main" val="1129256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CD3D65-3A37-4B7A-1218-D975DD3AA56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827650B-A220-A277-7C1A-D303E8026B8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C595A51-07CE-9ECA-0F34-9649D1A3656A}"/>
              </a:ext>
            </a:extLst>
          </p:cNvPr>
          <p:cNvSpPr>
            <a:spLocks noGrp="1"/>
          </p:cNvSpPr>
          <p:nvPr>
            <p:ph type="dt" sz="half" idx="10"/>
          </p:nvPr>
        </p:nvSpPr>
        <p:spPr/>
        <p:txBody>
          <a:bodyPr/>
          <a:lstStyle/>
          <a:p>
            <a:fld id="{596106B9-EFE7-4658-A701-CC257E92A70C}" type="datetimeFigureOut">
              <a:rPr kumimoji="1" lang="ja-JP" altLang="en-US" smtClean="0"/>
              <a:t>2023/9/15</a:t>
            </a:fld>
            <a:endParaRPr kumimoji="1" lang="ja-JP" altLang="en-US"/>
          </a:p>
        </p:txBody>
      </p:sp>
      <p:sp>
        <p:nvSpPr>
          <p:cNvPr id="5" name="フッター プレースホルダー 4">
            <a:extLst>
              <a:ext uri="{FF2B5EF4-FFF2-40B4-BE49-F238E27FC236}">
                <a16:creationId xmlns:a16="http://schemas.microsoft.com/office/drawing/2014/main" id="{20D42DC6-5ECD-04FC-8447-1AB949E5412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349E2F2-5CCC-47EE-DE76-3F103D5DAE28}"/>
              </a:ext>
            </a:extLst>
          </p:cNvPr>
          <p:cNvSpPr>
            <a:spLocks noGrp="1"/>
          </p:cNvSpPr>
          <p:nvPr>
            <p:ph type="sldNum" sz="quarter" idx="12"/>
          </p:nvPr>
        </p:nvSpPr>
        <p:spPr/>
        <p:txBody>
          <a:bodyPr/>
          <a:lstStyle/>
          <a:p>
            <a:fld id="{522D15B5-7ADE-4DD3-B784-25FA1F8F8224}" type="slidenum">
              <a:rPr kumimoji="1" lang="ja-JP" altLang="en-US" smtClean="0"/>
              <a:t>‹#›</a:t>
            </a:fld>
            <a:endParaRPr kumimoji="1" lang="ja-JP" altLang="en-US"/>
          </a:p>
        </p:txBody>
      </p:sp>
    </p:spTree>
    <p:extLst>
      <p:ext uri="{BB962C8B-B14F-4D97-AF65-F5344CB8AC3E}">
        <p14:creationId xmlns:p14="http://schemas.microsoft.com/office/powerpoint/2010/main" val="3424190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5EABB0E2-5256-28E3-A233-893D64CBF9CC}"/>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076EB5A-C074-E8D4-F6CA-49869DC21861}"/>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50F5FC7-E2B4-B547-A17C-277DAC5617CD}"/>
              </a:ext>
            </a:extLst>
          </p:cNvPr>
          <p:cNvSpPr>
            <a:spLocks noGrp="1"/>
          </p:cNvSpPr>
          <p:nvPr>
            <p:ph type="dt" sz="half" idx="10"/>
          </p:nvPr>
        </p:nvSpPr>
        <p:spPr/>
        <p:txBody>
          <a:bodyPr/>
          <a:lstStyle/>
          <a:p>
            <a:fld id="{596106B9-EFE7-4658-A701-CC257E92A70C}" type="datetimeFigureOut">
              <a:rPr kumimoji="1" lang="ja-JP" altLang="en-US" smtClean="0"/>
              <a:t>2023/9/15</a:t>
            </a:fld>
            <a:endParaRPr kumimoji="1" lang="ja-JP" altLang="en-US"/>
          </a:p>
        </p:txBody>
      </p:sp>
      <p:sp>
        <p:nvSpPr>
          <p:cNvPr id="5" name="フッター プレースホルダー 4">
            <a:extLst>
              <a:ext uri="{FF2B5EF4-FFF2-40B4-BE49-F238E27FC236}">
                <a16:creationId xmlns:a16="http://schemas.microsoft.com/office/drawing/2014/main" id="{6A5BF96F-1AE1-7EB3-647F-2136B059CCC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EED6059-3765-CF70-BA2F-390198764FFD}"/>
              </a:ext>
            </a:extLst>
          </p:cNvPr>
          <p:cNvSpPr>
            <a:spLocks noGrp="1"/>
          </p:cNvSpPr>
          <p:nvPr>
            <p:ph type="sldNum" sz="quarter" idx="12"/>
          </p:nvPr>
        </p:nvSpPr>
        <p:spPr/>
        <p:txBody>
          <a:bodyPr/>
          <a:lstStyle/>
          <a:p>
            <a:fld id="{522D15B5-7ADE-4DD3-B784-25FA1F8F8224}" type="slidenum">
              <a:rPr kumimoji="1" lang="ja-JP" altLang="en-US" smtClean="0"/>
              <a:t>‹#›</a:t>
            </a:fld>
            <a:endParaRPr kumimoji="1" lang="ja-JP" altLang="en-US"/>
          </a:p>
        </p:txBody>
      </p:sp>
    </p:spTree>
    <p:extLst>
      <p:ext uri="{BB962C8B-B14F-4D97-AF65-F5344CB8AC3E}">
        <p14:creationId xmlns:p14="http://schemas.microsoft.com/office/powerpoint/2010/main" val="3500607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64B28D8-B186-F290-6200-5E705388A0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53DB7AF-FE4F-4C14-3F4E-9769CC8426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11AA366-95F7-E902-65D0-86ADF62D75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6106B9-EFE7-4658-A701-CC257E92A70C}" type="datetimeFigureOut">
              <a:rPr kumimoji="1" lang="ja-JP" altLang="en-US" smtClean="0"/>
              <a:t>2023/9/15</a:t>
            </a:fld>
            <a:endParaRPr kumimoji="1" lang="ja-JP" altLang="en-US"/>
          </a:p>
        </p:txBody>
      </p:sp>
      <p:sp>
        <p:nvSpPr>
          <p:cNvPr id="5" name="フッター プレースホルダー 4">
            <a:extLst>
              <a:ext uri="{FF2B5EF4-FFF2-40B4-BE49-F238E27FC236}">
                <a16:creationId xmlns:a16="http://schemas.microsoft.com/office/drawing/2014/main" id="{8628DDD9-CA32-7A55-1750-2E6B7B445A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B84D1A9F-073A-9279-E135-7782A6C6D6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2D15B5-7ADE-4DD3-B784-25FA1F8F8224}" type="slidenum">
              <a:rPr kumimoji="1" lang="ja-JP" altLang="en-US" smtClean="0"/>
              <a:t>‹#›</a:t>
            </a:fld>
            <a:endParaRPr kumimoji="1" lang="ja-JP" altLang="en-US"/>
          </a:p>
        </p:txBody>
      </p:sp>
    </p:spTree>
    <p:extLst>
      <p:ext uri="{BB962C8B-B14F-4D97-AF65-F5344CB8AC3E}">
        <p14:creationId xmlns:p14="http://schemas.microsoft.com/office/powerpoint/2010/main" val="3742398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image" Target="../media/image2.png"/><Relationship Id="rId21" Type="http://schemas.openxmlformats.org/officeDocument/2006/relationships/image" Target="../media/image20.png"/><Relationship Id="rId34" Type="http://schemas.openxmlformats.org/officeDocument/2006/relationships/image" Target="../media/image33.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33" Type="http://schemas.openxmlformats.org/officeDocument/2006/relationships/image" Target="../media/image32.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32" Type="http://schemas.openxmlformats.org/officeDocument/2006/relationships/image" Target="../media/image31.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png"/><Relationship Id="rId36" Type="http://schemas.openxmlformats.org/officeDocument/2006/relationships/image" Target="../media/image35.png"/><Relationship Id="rId10" Type="http://schemas.openxmlformats.org/officeDocument/2006/relationships/image" Target="../media/image9.png"/><Relationship Id="rId19" Type="http://schemas.openxmlformats.org/officeDocument/2006/relationships/image" Target="../media/image18.png"/><Relationship Id="rId31" Type="http://schemas.openxmlformats.org/officeDocument/2006/relationships/image" Target="../media/image30.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 Id="rId35" Type="http://schemas.openxmlformats.org/officeDocument/2006/relationships/image" Target="../media/image34.png"/></Relationships>
</file>

<file path=ppt/slides/_rels/slide2.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openxmlformats.org/officeDocument/2006/relationships/image" Target="../media/image51.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image" Target="../media/image33.png"/><Relationship Id="rId16"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png"/><Relationship Id="rId10" Type="http://schemas.openxmlformats.org/officeDocument/2006/relationships/image" Target="../media/image43.png"/><Relationship Id="rId19" Type="http://schemas.openxmlformats.org/officeDocument/2006/relationships/image" Target="../media/image52.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png"/></Relationships>
</file>

<file path=ppt/slides/_rels/slide3.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200.png"/><Relationship Id="rId7" Type="http://schemas.openxmlformats.org/officeDocument/2006/relationships/image" Target="../media/image140.png"/><Relationship Id="rId12" Type="http://schemas.openxmlformats.org/officeDocument/2006/relationships/image" Target="../media/image19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30.png"/><Relationship Id="rId11" Type="http://schemas.openxmlformats.org/officeDocument/2006/relationships/image" Target="../media/image180.png"/><Relationship Id="rId5" Type="http://schemas.openxmlformats.org/officeDocument/2006/relationships/image" Target="../media/image120.png"/><Relationship Id="rId10" Type="http://schemas.openxmlformats.org/officeDocument/2006/relationships/image" Target="../media/image170.png"/><Relationship Id="rId4" Type="http://schemas.openxmlformats.org/officeDocument/2006/relationships/image" Target="../media/image110.png"/><Relationship Id="rId9" Type="http://schemas.openxmlformats.org/officeDocument/2006/relationships/image" Target="../media/image160.png"/><Relationship Id="rId14" Type="http://schemas.openxmlformats.org/officeDocument/2006/relationships/image" Target="../media/image210.png"/></Relationships>
</file>

<file path=ppt/slides/_rels/slide4.xml.rels><?xml version="1.0" encoding="UTF-8" standalone="yes"?>
<Relationships xmlns="http://schemas.openxmlformats.org/package/2006/relationships"><Relationship Id="rId8" Type="http://schemas.openxmlformats.org/officeDocument/2006/relationships/image" Target="../media/image390.png"/><Relationship Id="rId3" Type="http://schemas.openxmlformats.org/officeDocument/2006/relationships/image" Target="../media/image53.png"/><Relationship Id="rId7" Type="http://schemas.openxmlformats.org/officeDocument/2006/relationships/image" Target="../media/image38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70.png"/><Relationship Id="rId11" Type="http://schemas.openxmlformats.org/officeDocument/2006/relationships/image" Target="../media/image420.png"/><Relationship Id="rId5" Type="http://schemas.openxmlformats.org/officeDocument/2006/relationships/image" Target="../media/image360.png"/><Relationship Id="rId10" Type="http://schemas.openxmlformats.org/officeDocument/2006/relationships/image" Target="../media/image410.png"/><Relationship Id="rId4" Type="http://schemas.openxmlformats.org/officeDocument/2006/relationships/image" Target="../media/image350.png"/><Relationship Id="rId9" Type="http://schemas.openxmlformats.org/officeDocument/2006/relationships/image" Target="../media/image400.png"/></Relationships>
</file>

<file path=ppt/slides/_rels/slide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401.png"/><Relationship Id="rId3" Type="http://schemas.openxmlformats.org/officeDocument/2006/relationships/image" Target="../media/image61.png"/><Relationship Id="rId7" Type="http://schemas.openxmlformats.org/officeDocument/2006/relationships/image" Target="../media/image39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81.png"/><Relationship Id="rId4" Type="http://schemas.openxmlformats.org/officeDocument/2006/relationships/image" Target="../media/image62.svg"/><Relationship Id="rId9" Type="http://schemas.openxmlformats.org/officeDocument/2006/relationships/image" Target="../media/image411.png"/></Relationships>
</file>

<file path=ppt/slides/_rels/slide8.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image" Target="../media/image6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A3C7B53E-15CF-4CE6-845B-77014DBCE69F}"/>
              </a:ext>
            </a:extLst>
          </p:cNvPr>
          <p:cNvSpPr/>
          <p:nvPr/>
        </p:nvSpPr>
        <p:spPr>
          <a:xfrm>
            <a:off x="705444" y="1638941"/>
            <a:ext cx="796954" cy="1057013"/>
          </a:xfrm>
          <a:prstGeom prst="rect">
            <a:avLst/>
          </a:prstGeom>
          <a:solidFill>
            <a:schemeClr val="bg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693C4376-E2D7-4A00-B616-43EC6AAC6328}"/>
              </a:ext>
            </a:extLst>
          </p:cNvPr>
          <p:cNvSpPr/>
          <p:nvPr/>
        </p:nvSpPr>
        <p:spPr>
          <a:xfrm>
            <a:off x="3198372" y="1638940"/>
            <a:ext cx="796954" cy="1057013"/>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46BE5ACD-0D86-4EEB-B998-0566AD8DD783}"/>
              </a:ext>
            </a:extLst>
          </p:cNvPr>
          <p:cNvSpPr/>
          <p:nvPr/>
        </p:nvSpPr>
        <p:spPr>
          <a:xfrm>
            <a:off x="705444" y="4282871"/>
            <a:ext cx="796954" cy="1057013"/>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5BE0ABEF-9DBB-493F-A80B-8D7B5C65187C}"/>
              </a:ext>
            </a:extLst>
          </p:cNvPr>
          <p:cNvSpPr/>
          <p:nvPr/>
        </p:nvSpPr>
        <p:spPr>
          <a:xfrm>
            <a:off x="3198372" y="4282871"/>
            <a:ext cx="796954" cy="1057013"/>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0BFF35EF-85F5-418B-B1C2-F2FC321678B2}"/>
              </a:ext>
            </a:extLst>
          </p:cNvPr>
          <p:cNvCxnSpPr>
            <a:cxnSpLocks/>
          </p:cNvCxnSpPr>
          <p:nvPr/>
        </p:nvCxnSpPr>
        <p:spPr>
          <a:xfrm>
            <a:off x="705444" y="1826581"/>
            <a:ext cx="804172" cy="751992"/>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533BA268-333A-4A5D-83B0-46F0944C2708}"/>
              </a:ext>
            </a:extLst>
          </p:cNvPr>
          <p:cNvCxnSpPr>
            <a:cxnSpLocks/>
          </p:cNvCxnSpPr>
          <p:nvPr/>
        </p:nvCxnSpPr>
        <p:spPr>
          <a:xfrm flipH="1">
            <a:off x="522357" y="2179770"/>
            <a:ext cx="581563" cy="80898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BC855A05-5054-4E23-9EC9-1ABF085EC4F1}"/>
              </a:ext>
            </a:extLst>
          </p:cNvPr>
          <p:cNvCxnSpPr>
            <a:cxnSpLocks/>
          </p:cNvCxnSpPr>
          <p:nvPr/>
        </p:nvCxnSpPr>
        <p:spPr>
          <a:xfrm>
            <a:off x="1103921" y="2189486"/>
            <a:ext cx="0" cy="85285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C5A8846D-7447-4113-BCD6-4F979AFF91F0}"/>
              </a:ext>
            </a:extLst>
          </p:cNvPr>
          <p:cNvCxnSpPr>
            <a:cxnSpLocks/>
          </p:cNvCxnSpPr>
          <p:nvPr/>
        </p:nvCxnSpPr>
        <p:spPr>
          <a:xfrm flipH="1">
            <a:off x="427982" y="2187616"/>
            <a:ext cx="675940" cy="1496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30" name="グループ化 29">
            <a:extLst>
              <a:ext uri="{FF2B5EF4-FFF2-40B4-BE49-F238E27FC236}">
                <a16:creationId xmlns:a16="http://schemas.microsoft.com/office/drawing/2014/main" id="{040B184D-7A27-41AF-A124-E1E2260B737F}"/>
              </a:ext>
            </a:extLst>
          </p:cNvPr>
          <p:cNvGrpSpPr/>
          <p:nvPr/>
        </p:nvGrpSpPr>
        <p:grpSpPr>
          <a:xfrm rot="16200000">
            <a:off x="1199105" y="4770270"/>
            <a:ext cx="677128" cy="862568"/>
            <a:chOff x="2204279" y="3142200"/>
            <a:chExt cx="677128" cy="862568"/>
          </a:xfrm>
        </p:grpSpPr>
        <p:cxnSp>
          <p:nvCxnSpPr>
            <p:cNvPr id="27" name="直線矢印コネクタ 26">
              <a:extLst>
                <a:ext uri="{FF2B5EF4-FFF2-40B4-BE49-F238E27FC236}">
                  <a16:creationId xmlns:a16="http://schemas.microsoft.com/office/drawing/2014/main" id="{B880D363-0A1B-4EFA-93AC-9A5201ACF42F}"/>
                </a:ext>
              </a:extLst>
            </p:cNvPr>
            <p:cNvCxnSpPr>
              <a:cxnSpLocks/>
            </p:cNvCxnSpPr>
            <p:nvPr/>
          </p:nvCxnSpPr>
          <p:spPr>
            <a:xfrm flipH="1">
              <a:off x="2299842" y="3142200"/>
              <a:ext cx="581563" cy="80898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矢印コネクタ 27">
              <a:extLst>
                <a:ext uri="{FF2B5EF4-FFF2-40B4-BE49-F238E27FC236}">
                  <a16:creationId xmlns:a16="http://schemas.microsoft.com/office/drawing/2014/main" id="{E57A58E0-9284-4B22-9DE8-BCD04E994F3A}"/>
                </a:ext>
              </a:extLst>
            </p:cNvPr>
            <p:cNvCxnSpPr>
              <a:cxnSpLocks/>
            </p:cNvCxnSpPr>
            <p:nvPr/>
          </p:nvCxnSpPr>
          <p:spPr>
            <a:xfrm>
              <a:off x="2881406" y="3151916"/>
              <a:ext cx="0" cy="85285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線矢印コネクタ 28">
              <a:extLst>
                <a:ext uri="{FF2B5EF4-FFF2-40B4-BE49-F238E27FC236}">
                  <a16:creationId xmlns:a16="http://schemas.microsoft.com/office/drawing/2014/main" id="{34DA0E61-A2CC-44DD-A1E2-79A4B3802A0D}"/>
                </a:ext>
              </a:extLst>
            </p:cNvPr>
            <p:cNvCxnSpPr>
              <a:cxnSpLocks/>
            </p:cNvCxnSpPr>
            <p:nvPr/>
          </p:nvCxnSpPr>
          <p:spPr>
            <a:xfrm rot="5400000" flipH="1">
              <a:off x="2541350" y="2809990"/>
              <a:ext cx="2986" cy="67712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1" name="直線コネクタ 30">
            <a:extLst>
              <a:ext uri="{FF2B5EF4-FFF2-40B4-BE49-F238E27FC236}">
                <a16:creationId xmlns:a16="http://schemas.microsoft.com/office/drawing/2014/main" id="{AB3D9D54-C8B0-45B7-9A5F-F345D885D9E8}"/>
              </a:ext>
            </a:extLst>
          </p:cNvPr>
          <p:cNvCxnSpPr>
            <a:cxnSpLocks/>
          </p:cNvCxnSpPr>
          <p:nvPr/>
        </p:nvCxnSpPr>
        <p:spPr>
          <a:xfrm flipV="1">
            <a:off x="712629" y="4483105"/>
            <a:ext cx="789769" cy="680793"/>
          </a:xfrm>
          <a:prstGeom prst="line">
            <a:avLst/>
          </a:prstGeom>
          <a:ln w="28575">
            <a:solidFill>
              <a:srgbClr val="44546A"/>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2DFBE2F2-8DB2-479B-8998-98482EFC8DB3}"/>
              </a:ext>
            </a:extLst>
          </p:cNvPr>
          <p:cNvCxnSpPr>
            <a:cxnSpLocks/>
          </p:cNvCxnSpPr>
          <p:nvPr/>
        </p:nvCxnSpPr>
        <p:spPr>
          <a:xfrm>
            <a:off x="3195023" y="4524724"/>
            <a:ext cx="812336" cy="68915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grpSp>
        <p:nvGrpSpPr>
          <p:cNvPr id="36" name="グループ化 35">
            <a:extLst>
              <a:ext uri="{FF2B5EF4-FFF2-40B4-BE49-F238E27FC236}">
                <a16:creationId xmlns:a16="http://schemas.microsoft.com/office/drawing/2014/main" id="{16893E2D-B1B7-4208-90F2-A2366BA87B8B}"/>
              </a:ext>
            </a:extLst>
          </p:cNvPr>
          <p:cNvGrpSpPr/>
          <p:nvPr/>
        </p:nvGrpSpPr>
        <p:grpSpPr>
          <a:xfrm rot="10800000">
            <a:off x="3596849" y="4025031"/>
            <a:ext cx="712470" cy="862568"/>
            <a:chOff x="2168936" y="3142200"/>
            <a:chExt cx="712470" cy="862568"/>
          </a:xfrm>
        </p:grpSpPr>
        <p:cxnSp>
          <p:nvCxnSpPr>
            <p:cNvPr id="37" name="直線矢印コネクタ 36">
              <a:extLst>
                <a:ext uri="{FF2B5EF4-FFF2-40B4-BE49-F238E27FC236}">
                  <a16:creationId xmlns:a16="http://schemas.microsoft.com/office/drawing/2014/main" id="{0D684828-C33F-47A5-98C3-907CABC4FE31}"/>
                </a:ext>
              </a:extLst>
            </p:cNvPr>
            <p:cNvCxnSpPr>
              <a:cxnSpLocks/>
            </p:cNvCxnSpPr>
            <p:nvPr/>
          </p:nvCxnSpPr>
          <p:spPr>
            <a:xfrm flipH="1">
              <a:off x="2299842" y="3142200"/>
              <a:ext cx="581563" cy="80898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線矢印コネクタ 37">
              <a:extLst>
                <a:ext uri="{FF2B5EF4-FFF2-40B4-BE49-F238E27FC236}">
                  <a16:creationId xmlns:a16="http://schemas.microsoft.com/office/drawing/2014/main" id="{42335E97-24D2-4586-BEEE-23547217C46F}"/>
                </a:ext>
              </a:extLst>
            </p:cNvPr>
            <p:cNvCxnSpPr>
              <a:cxnSpLocks/>
            </p:cNvCxnSpPr>
            <p:nvPr/>
          </p:nvCxnSpPr>
          <p:spPr>
            <a:xfrm>
              <a:off x="2881406" y="3151916"/>
              <a:ext cx="0" cy="85285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線矢印コネクタ 38">
              <a:extLst>
                <a:ext uri="{FF2B5EF4-FFF2-40B4-BE49-F238E27FC236}">
                  <a16:creationId xmlns:a16="http://schemas.microsoft.com/office/drawing/2014/main" id="{35295695-9045-4EFB-A3A6-1DA6B6B7B38B}"/>
                </a:ext>
              </a:extLst>
            </p:cNvPr>
            <p:cNvCxnSpPr>
              <a:cxnSpLocks/>
            </p:cNvCxnSpPr>
            <p:nvPr/>
          </p:nvCxnSpPr>
          <p:spPr>
            <a:xfrm rot="10800000">
              <a:off x="2168936" y="3147059"/>
              <a:ext cx="712470" cy="298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0" name="直線コネクタ 39">
            <a:extLst>
              <a:ext uri="{FF2B5EF4-FFF2-40B4-BE49-F238E27FC236}">
                <a16:creationId xmlns:a16="http://schemas.microsoft.com/office/drawing/2014/main" id="{A48C7CA9-503D-4309-A6DC-9B52EE90F2B7}"/>
              </a:ext>
            </a:extLst>
          </p:cNvPr>
          <p:cNvCxnSpPr>
            <a:cxnSpLocks/>
          </p:cNvCxnSpPr>
          <p:nvPr/>
        </p:nvCxnSpPr>
        <p:spPr>
          <a:xfrm flipV="1">
            <a:off x="3193733" y="1723456"/>
            <a:ext cx="813626" cy="855117"/>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1" name="グループ化 40">
            <a:extLst>
              <a:ext uri="{FF2B5EF4-FFF2-40B4-BE49-F238E27FC236}">
                <a16:creationId xmlns:a16="http://schemas.microsoft.com/office/drawing/2014/main" id="{F1F961ED-0651-4E99-BFD1-D13087F626BB}"/>
              </a:ext>
            </a:extLst>
          </p:cNvPr>
          <p:cNvGrpSpPr/>
          <p:nvPr/>
        </p:nvGrpSpPr>
        <p:grpSpPr>
          <a:xfrm rot="5400000">
            <a:off x="2832932" y="1343533"/>
            <a:ext cx="731318" cy="862568"/>
            <a:chOff x="2150089" y="3142200"/>
            <a:chExt cx="731318" cy="862568"/>
          </a:xfrm>
        </p:grpSpPr>
        <p:cxnSp>
          <p:nvCxnSpPr>
            <p:cNvPr id="42" name="直線矢印コネクタ 41">
              <a:extLst>
                <a:ext uri="{FF2B5EF4-FFF2-40B4-BE49-F238E27FC236}">
                  <a16:creationId xmlns:a16="http://schemas.microsoft.com/office/drawing/2014/main" id="{42680010-B74B-4E58-AD00-3ABDDF37B697}"/>
                </a:ext>
              </a:extLst>
            </p:cNvPr>
            <p:cNvCxnSpPr>
              <a:cxnSpLocks/>
            </p:cNvCxnSpPr>
            <p:nvPr/>
          </p:nvCxnSpPr>
          <p:spPr>
            <a:xfrm flipH="1">
              <a:off x="2299842" y="3142200"/>
              <a:ext cx="581563" cy="80898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直線矢印コネクタ 42">
              <a:extLst>
                <a:ext uri="{FF2B5EF4-FFF2-40B4-BE49-F238E27FC236}">
                  <a16:creationId xmlns:a16="http://schemas.microsoft.com/office/drawing/2014/main" id="{633BD351-7C33-4FDD-85C0-3D254801C115}"/>
                </a:ext>
              </a:extLst>
            </p:cNvPr>
            <p:cNvCxnSpPr>
              <a:cxnSpLocks/>
            </p:cNvCxnSpPr>
            <p:nvPr/>
          </p:nvCxnSpPr>
          <p:spPr>
            <a:xfrm>
              <a:off x="2881406" y="3151916"/>
              <a:ext cx="0" cy="85285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線矢印コネクタ 43">
              <a:extLst>
                <a:ext uri="{FF2B5EF4-FFF2-40B4-BE49-F238E27FC236}">
                  <a16:creationId xmlns:a16="http://schemas.microsoft.com/office/drawing/2014/main" id="{D1158472-B987-4B54-AC07-111222D5DACC}"/>
                </a:ext>
              </a:extLst>
            </p:cNvPr>
            <p:cNvCxnSpPr>
              <a:cxnSpLocks/>
            </p:cNvCxnSpPr>
            <p:nvPr/>
          </p:nvCxnSpPr>
          <p:spPr>
            <a:xfrm rot="16200000" flipV="1">
              <a:off x="2511825" y="2780464"/>
              <a:ext cx="7846" cy="73131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7" name="直線コネクタ 46">
            <a:extLst>
              <a:ext uri="{FF2B5EF4-FFF2-40B4-BE49-F238E27FC236}">
                <a16:creationId xmlns:a16="http://schemas.microsoft.com/office/drawing/2014/main" id="{3C245111-CDCA-4CAE-A02C-1B62FAA92AB9}"/>
              </a:ext>
            </a:extLst>
          </p:cNvPr>
          <p:cNvCxnSpPr/>
          <p:nvPr/>
        </p:nvCxnSpPr>
        <p:spPr>
          <a:xfrm>
            <a:off x="144354" y="3555114"/>
            <a:ext cx="470647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8CC58F35-44AE-4BC3-AB8A-D96D99809E33}"/>
              </a:ext>
            </a:extLst>
          </p:cNvPr>
          <p:cNvCxnSpPr>
            <a:cxnSpLocks/>
          </p:cNvCxnSpPr>
          <p:nvPr/>
        </p:nvCxnSpPr>
        <p:spPr>
          <a:xfrm flipV="1">
            <a:off x="2351674" y="1029088"/>
            <a:ext cx="0" cy="495477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4" name="円弧 53">
            <a:extLst>
              <a:ext uri="{FF2B5EF4-FFF2-40B4-BE49-F238E27FC236}">
                <a16:creationId xmlns:a16="http://schemas.microsoft.com/office/drawing/2014/main" id="{7658DFF5-E437-4B2D-AC9B-74C795D3D11F}"/>
              </a:ext>
            </a:extLst>
          </p:cNvPr>
          <p:cNvSpPr/>
          <p:nvPr/>
        </p:nvSpPr>
        <p:spPr>
          <a:xfrm>
            <a:off x="1887810" y="3042338"/>
            <a:ext cx="922569" cy="986767"/>
          </a:xfrm>
          <a:prstGeom prst="arc">
            <a:avLst>
              <a:gd name="adj1" fmla="val 2903810"/>
              <a:gd name="adj2" fmla="val 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56" name="直線矢印コネクタ 55">
            <a:extLst>
              <a:ext uri="{FF2B5EF4-FFF2-40B4-BE49-F238E27FC236}">
                <a16:creationId xmlns:a16="http://schemas.microsoft.com/office/drawing/2014/main" id="{8F959164-8F68-4D9D-AC44-EC7B7FF1E805}"/>
              </a:ext>
            </a:extLst>
          </p:cNvPr>
          <p:cNvCxnSpPr/>
          <p:nvPr/>
        </p:nvCxnSpPr>
        <p:spPr>
          <a:xfrm flipV="1">
            <a:off x="2675072" y="3814902"/>
            <a:ext cx="92235" cy="7782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4" name="テキスト ボックス 73">
                <a:extLst>
                  <a:ext uri="{FF2B5EF4-FFF2-40B4-BE49-F238E27FC236}">
                    <a16:creationId xmlns:a16="http://schemas.microsoft.com/office/drawing/2014/main" id="{2A6B5112-AAE3-42B1-9A98-DA14348CFB92}"/>
                  </a:ext>
                </a:extLst>
              </p:cNvPr>
              <p:cNvSpPr txBox="1"/>
              <p:nvPr/>
            </p:nvSpPr>
            <p:spPr>
              <a:xfrm>
                <a:off x="3589117" y="1140225"/>
                <a:ext cx="436142" cy="39126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0</m:t>
                          </m:r>
                          <m:r>
                            <a:rPr kumimoji="1" lang="en-US" altLang="ja-JP" b="0" i="1" smtClean="0">
                              <a:latin typeface="Cambria Math" panose="02040503050406030204" pitchFamily="18" charset="0"/>
                            </a:rPr>
                            <m:t>𝑦</m:t>
                          </m:r>
                        </m:sub>
                      </m:sSub>
                    </m:oMath>
                  </m:oMathPara>
                </a14:m>
                <a:endParaRPr kumimoji="1" lang="ja-JP" altLang="en-US" dirty="0"/>
              </a:p>
            </p:txBody>
          </p:sp>
        </mc:Choice>
        <mc:Fallback xmlns="">
          <p:sp>
            <p:nvSpPr>
              <p:cNvPr id="74" name="テキスト ボックス 73">
                <a:extLst>
                  <a:ext uri="{FF2B5EF4-FFF2-40B4-BE49-F238E27FC236}">
                    <a16:creationId xmlns:a16="http://schemas.microsoft.com/office/drawing/2014/main" id="{2A6B5112-AAE3-42B1-9A98-DA14348CFB92}"/>
                  </a:ext>
                </a:extLst>
              </p:cNvPr>
              <p:cNvSpPr txBox="1">
                <a:spLocks noRot="1" noChangeAspect="1" noMove="1" noResize="1" noEditPoints="1" noAdjustHandles="1" noChangeArrowheads="1" noChangeShapeType="1" noTextEdit="1"/>
              </p:cNvSpPr>
              <p:nvPr/>
            </p:nvSpPr>
            <p:spPr>
              <a:xfrm>
                <a:off x="3589117" y="1140225"/>
                <a:ext cx="436142" cy="391261"/>
              </a:xfrm>
              <a:prstGeom prst="rect">
                <a:avLst/>
              </a:prstGeom>
              <a:blipFill>
                <a:blip r:embed="rId2"/>
                <a:stretch>
                  <a:fillRect r="-23944" b="-781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5" name="テキスト ボックス 74">
                <a:extLst>
                  <a:ext uri="{FF2B5EF4-FFF2-40B4-BE49-F238E27FC236}">
                    <a16:creationId xmlns:a16="http://schemas.microsoft.com/office/drawing/2014/main" id="{A787063F-57CD-448B-8ED9-D67A2DF2C9C8}"/>
                  </a:ext>
                </a:extLst>
              </p:cNvPr>
              <p:cNvSpPr txBox="1"/>
              <p:nvPr/>
            </p:nvSpPr>
            <p:spPr>
              <a:xfrm>
                <a:off x="2512730" y="2060988"/>
                <a:ext cx="43614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0</m:t>
                          </m:r>
                          <m:r>
                            <a:rPr kumimoji="1" lang="en-US" altLang="ja-JP" b="0" i="1" smtClean="0">
                              <a:latin typeface="Cambria Math" panose="02040503050406030204" pitchFamily="18" charset="0"/>
                            </a:rPr>
                            <m:t>𝑥</m:t>
                          </m:r>
                        </m:sub>
                      </m:sSub>
                    </m:oMath>
                  </m:oMathPara>
                </a14:m>
                <a:endParaRPr kumimoji="1" lang="ja-JP" altLang="en-US" dirty="0"/>
              </a:p>
            </p:txBody>
          </p:sp>
        </mc:Choice>
        <mc:Fallback xmlns="">
          <p:sp>
            <p:nvSpPr>
              <p:cNvPr id="75" name="テキスト ボックス 74">
                <a:extLst>
                  <a:ext uri="{FF2B5EF4-FFF2-40B4-BE49-F238E27FC236}">
                    <a16:creationId xmlns:a16="http://schemas.microsoft.com/office/drawing/2014/main" id="{A787063F-57CD-448B-8ED9-D67A2DF2C9C8}"/>
                  </a:ext>
                </a:extLst>
              </p:cNvPr>
              <p:cNvSpPr txBox="1">
                <a:spLocks noRot="1" noChangeAspect="1" noMove="1" noResize="1" noEditPoints="1" noAdjustHandles="1" noChangeArrowheads="1" noChangeShapeType="1" noTextEdit="1"/>
              </p:cNvSpPr>
              <p:nvPr/>
            </p:nvSpPr>
            <p:spPr>
              <a:xfrm>
                <a:off x="2512730" y="2060988"/>
                <a:ext cx="436142" cy="369332"/>
              </a:xfrm>
              <a:prstGeom prst="rect">
                <a:avLst/>
              </a:prstGeom>
              <a:blipFill>
                <a:blip r:embed="rId3"/>
                <a:stretch>
                  <a:fillRect r="-1666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6" name="テキスト ボックス 75">
                <a:extLst>
                  <a:ext uri="{FF2B5EF4-FFF2-40B4-BE49-F238E27FC236}">
                    <a16:creationId xmlns:a16="http://schemas.microsoft.com/office/drawing/2014/main" id="{324D9468-1C1E-4D8C-BFF3-E0D3109E4787}"/>
                  </a:ext>
                </a:extLst>
              </p:cNvPr>
              <p:cNvSpPr txBox="1"/>
              <p:nvPr/>
            </p:nvSpPr>
            <p:spPr>
              <a:xfrm>
                <a:off x="813138" y="2952335"/>
                <a:ext cx="436142" cy="39126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2</m:t>
                          </m:r>
                          <m:r>
                            <a:rPr kumimoji="1" lang="en-US" altLang="ja-JP" b="0" i="1" smtClean="0">
                              <a:latin typeface="Cambria Math" panose="02040503050406030204" pitchFamily="18" charset="0"/>
                            </a:rPr>
                            <m:t>𝑦</m:t>
                          </m:r>
                        </m:sub>
                      </m:sSub>
                    </m:oMath>
                  </m:oMathPara>
                </a14:m>
                <a:endParaRPr kumimoji="1" lang="ja-JP" altLang="en-US" dirty="0"/>
              </a:p>
            </p:txBody>
          </p:sp>
        </mc:Choice>
        <mc:Fallback xmlns="">
          <p:sp>
            <p:nvSpPr>
              <p:cNvPr id="76" name="テキスト ボックス 75">
                <a:extLst>
                  <a:ext uri="{FF2B5EF4-FFF2-40B4-BE49-F238E27FC236}">
                    <a16:creationId xmlns:a16="http://schemas.microsoft.com/office/drawing/2014/main" id="{324D9468-1C1E-4D8C-BFF3-E0D3109E4787}"/>
                  </a:ext>
                </a:extLst>
              </p:cNvPr>
              <p:cNvSpPr txBox="1">
                <a:spLocks noRot="1" noChangeAspect="1" noMove="1" noResize="1" noEditPoints="1" noAdjustHandles="1" noChangeArrowheads="1" noChangeShapeType="1" noTextEdit="1"/>
              </p:cNvSpPr>
              <p:nvPr/>
            </p:nvSpPr>
            <p:spPr>
              <a:xfrm>
                <a:off x="813138" y="2952335"/>
                <a:ext cx="436142" cy="391261"/>
              </a:xfrm>
              <a:prstGeom prst="rect">
                <a:avLst/>
              </a:prstGeom>
              <a:blipFill>
                <a:blip r:embed="rId4"/>
                <a:stretch>
                  <a:fillRect r="-22222" b="-781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7" name="テキスト ボックス 76">
                <a:extLst>
                  <a:ext uri="{FF2B5EF4-FFF2-40B4-BE49-F238E27FC236}">
                    <a16:creationId xmlns:a16="http://schemas.microsoft.com/office/drawing/2014/main" id="{176F63FE-9E6E-4C69-AF19-93CE20C662D3}"/>
                  </a:ext>
                </a:extLst>
              </p:cNvPr>
              <p:cNvSpPr txBox="1"/>
              <p:nvPr/>
            </p:nvSpPr>
            <p:spPr>
              <a:xfrm>
                <a:off x="-41231" y="1984139"/>
                <a:ext cx="43614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2</m:t>
                          </m:r>
                          <m:r>
                            <a:rPr kumimoji="1" lang="en-US" altLang="ja-JP" b="0" i="1" smtClean="0">
                              <a:latin typeface="Cambria Math" panose="02040503050406030204" pitchFamily="18" charset="0"/>
                            </a:rPr>
                            <m:t>𝑥</m:t>
                          </m:r>
                        </m:sub>
                      </m:sSub>
                    </m:oMath>
                  </m:oMathPara>
                </a14:m>
                <a:endParaRPr kumimoji="1" lang="ja-JP" altLang="en-US" dirty="0"/>
              </a:p>
            </p:txBody>
          </p:sp>
        </mc:Choice>
        <mc:Fallback xmlns="">
          <p:sp>
            <p:nvSpPr>
              <p:cNvPr id="77" name="テキスト ボックス 76">
                <a:extLst>
                  <a:ext uri="{FF2B5EF4-FFF2-40B4-BE49-F238E27FC236}">
                    <a16:creationId xmlns:a16="http://schemas.microsoft.com/office/drawing/2014/main" id="{176F63FE-9E6E-4C69-AF19-93CE20C662D3}"/>
                  </a:ext>
                </a:extLst>
              </p:cNvPr>
              <p:cNvSpPr txBox="1">
                <a:spLocks noRot="1" noChangeAspect="1" noMove="1" noResize="1" noEditPoints="1" noAdjustHandles="1" noChangeArrowheads="1" noChangeShapeType="1" noTextEdit="1"/>
              </p:cNvSpPr>
              <p:nvPr/>
            </p:nvSpPr>
            <p:spPr>
              <a:xfrm>
                <a:off x="-41231" y="1984139"/>
                <a:ext cx="436142" cy="369332"/>
              </a:xfrm>
              <a:prstGeom prst="rect">
                <a:avLst/>
              </a:prstGeom>
              <a:blipFill>
                <a:blip r:embed="rId5"/>
                <a:stretch>
                  <a:fillRect r="-1666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8" name="テキスト ボックス 77">
                <a:extLst>
                  <a:ext uri="{FF2B5EF4-FFF2-40B4-BE49-F238E27FC236}">
                    <a16:creationId xmlns:a16="http://schemas.microsoft.com/office/drawing/2014/main" id="{8C296802-7EEC-4276-B20B-F9DD6CC2C1E2}"/>
                  </a:ext>
                </a:extLst>
              </p:cNvPr>
              <p:cNvSpPr txBox="1"/>
              <p:nvPr/>
            </p:nvSpPr>
            <p:spPr>
              <a:xfrm>
                <a:off x="2602817" y="1160797"/>
                <a:ext cx="43614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0</m:t>
                          </m:r>
                        </m:sub>
                      </m:sSub>
                    </m:oMath>
                  </m:oMathPara>
                </a14:m>
                <a:endParaRPr kumimoji="1" lang="ja-JP" altLang="en-US" dirty="0"/>
              </a:p>
            </p:txBody>
          </p:sp>
        </mc:Choice>
        <mc:Fallback xmlns="">
          <p:sp>
            <p:nvSpPr>
              <p:cNvPr id="78" name="テキスト ボックス 77">
                <a:extLst>
                  <a:ext uri="{FF2B5EF4-FFF2-40B4-BE49-F238E27FC236}">
                    <a16:creationId xmlns:a16="http://schemas.microsoft.com/office/drawing/2014/main" id="{8C296802-7EEC-4276-B20B-F9DD6CC2C1E2}"/>
                  </a:ext>
                </a:extLst>
              </p:cNvPr>
              <p:cNvSpPr txBox="1">
                <a:spLocks noRot="1" noChangeAspect="1" noMove="1" noResize="1" noEditPoints="1" noAdjustHandles="1" noChangeArrowheads="1" noChangeShapeType="1" noTextEdit="1"/>
              </p:cNvSpPr>
              <p:nvPr/>
            </p:nvSpPr>
            <p:spPr>
              <a:xfrm>
                <a:off x="2602817" y="1160797"/>
                <a:ext cx="436142" cy="369332"/>
              </a:xfrm>
              <a:prstGeom prst="rect">
                <a:avLst/>
              </a:prstGeom>
              <a:blipFill>
                <a:blip r:embed="rId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9" name="テキスト ボックス 78">
                <a:extLst>
                  <a:ext uri="{FF2B5EF4-FFF2-40B4-BE49-F238E27FC236}">
                    <a16:creationId xmlns:a16="http://schemas.microsoft.com/office/drawing/2014/main" id="{470A4AE3-A151-4051-A898-384A827F702A}"/>
                  </a:ext>
                </a:extLst>
              </p:cNvPr>
              <p:cNvSpPr txBox="1"/>
              <p:nvPr/>
            </p:nvSpPr>
            <p:spPr>
              <a:xfrm>
                <a:off x="257099" y="2919563"/>
                <a:ext cx="43614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2</m:t>
                          </m:r>
                        </m:sub>
                      </m:sSub>
                    </m:oMath>
                  </m:oMathPara>
                </a14:m>
                <a:endParaRPr kumimoji="1" lang="ja-JP" altLang="en-US" dirty="0"/>
              </a:p>
            </p:txBody>
          </p:sp>
        </mc:Choice>
        <mc:Fallback xmlns="">
          <p:sp>
            <p:nvSpPr>
              <p:cNvPr id="79" name="テキスト ボックス 78">
                <a:extLst>
                  <a:ext uri="{FF2B5EF4-FFF2-40B4-BE49-F238E27FC236}">
                    <a16:creationId xmlns:a16="http://schemas.microsoft.com/office/drawing/2014/main" id="{470A4AE3-A151-4051-A898-384A827F702A}"/>
                  </a:ext>
                </a:extLst>
              </p:cNvPr>
              <p:cNvSpPr txBox="1">
                <a:spLocks noRot="1" noChangeAspect="1" noMove="1" noResize="1" noEditPoints="1" noAdjustHandles="1" noChangeArrowheads="1" noChangeShapeType="1" noTextEdit="1"/>
              </p:cNvSpPr>
              <p:nvPr/>
            </p:nvSpPr>
            <p:spPr>
              <a:xfrm>
                <a:off x="257099" y="2919563"/>
                <a:ext cx="436142" cy="369332"/>
              </a:xfrm>
              <a:prstGeom prst="rect">
                <a:avLst/>
              </a:prstGeom>
              <a:blipFill>
                <a:blip r:embed="rId7"/>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0" name="テキスト ボックス 79">
                <a:extLst>
                  <a:ext uri="{FF2B5EF4-FFF2-40B4-BE49-F238E27FC236}">
                    <a16:creationId xmlns:a16="http://schemas.microsoft.com/office/drawing/2014/main" id="{C31A42B7-6BA0-4193-A9C9-85D4B373B0B0}"/>
                  </a:ext>
                </a:extLst>
              </p:cNvPr>
              <p:cNvSpPr txBox="1"/>
              <p:nvPr/>
            </p:nvSpPr>
            <p:spPr>
              <a:xfrm>
                <a:off x="1841099" y="5134527"/>
                <a:ext cx="43614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3</m:t>
                          </m:r>
                        </m:sub>
                      </m:sSub>
                    </m:oMath>
                  </m:oMathPara>
                </a14:m>
                <a:endParaRPr kumimoji="1" lang="ja-JP" altLang="en-US" dirty="0"/>
              </a:p>
            </p:txBody>
          </p:sp>
        </mc:Choice>
        <mc:Fallback xmlns="">
          <p:sp>
            <p:nvSpPr>
              <p:cNvPr id="80" name="テキスト ボックス 79">
                <a:extLst>
                  <a:ext uri="{FF2B5EF4-FFF2-40B4-BE49-F238E27FC236}">
                    <a16:creationId xmlns:a16="http://schemas.microsoft.com/office/drawing/2014/main" id="{C31A42B7-6BA0-4193-A9C9-85D4B373B0B0}"/>
                  </a:ext>
                </a:extLst>
              </p:cNvPr>
              <p:cNvSpPr txBox="1">
                <a:spLocks noRot="1" noChangeAspect="1" noMove="1" noResize="1" noEditPoints="1" noAdjustHandles="1" noChangeArrowheads="1" noChangeShapeType="1" noTextEdit="1"/>
              </p:cNvSpPr>
              <p:nvPr/>
            </p:nvSpPr>
            <p:spPr>
              <a:xfrm>
                <a:off x="1841099" y="5134527"/>
                <a:ext cx="436142" cy="369332"/>
              </a:xfrm>
              <a:prstGeom prst="rect">
                <a:avLst/>
              </a:prstGeom>
              <a:blipFill>
                <a:blip r:embed="rId8"/>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1" name="テキスト ボックス 80">
                <a:extLst>
                  <a:ext uri="{FF2B5EF4-FFF2-40B4-BE49-F238E27FC236}">
                    <a16:creationId xmlns:a16="http://schemas.microsoft.com/office/drawing/2014/main" id="{694284CC-8D68-41B2-A676-6C345146990D}"/>
                  </a:ext>
                </a:extLst>
              </p:cNvPr>
              <p:cNvSpPr txBox="1"/>
              <p:nvPr/>
            </p:nvSpPr>
            <p:spPr>
              <a:xfrm>
                <a:off x="4117693" y="3876569"/>
                <a:ext cx="43614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1</m:t>
                          </m:r>
                        </m:sub>
                      </m:sSub>
                    </m:oMath>
                  </m:oMathPara>
                </a14:m>
                <a:endParaRPr kumimoji="1" lang="ja-JP" altLang="en-US" dirty="0"/>
              </a:p>
            </p:txBody>
          </p:sp>
        </mc:Choice>
        <mc:Fallback xmlns="">
          <p:sp>
            <p:nvSpPr>
              <p:cNvPr id="81" name="テキスト ボックス 80">
                <a:extLst>
                  <a:ext uri="{FF2B5EF4-FFF2-40B4-BE49-F238E27FC236}">
                    <a16:creationId xmlns:a16="http://schemas.microsoft.com/office/drawing/2014/main" id="{694284CC-8D68-41B2-A676-6C345146990D}"/>
                  </a:ext>
                </a:extLst>
              </p:cNvPr>
              <p:cNvSpPr txBox="1">
                <a:spLocks noRot="1" noChangeAspect="1" noMove="1" noResize="1" noEditPoints="1" noAdjustHandles="1" noChangeArrowheads="1" noChangeShapeType="1" noTextEdit="1"/>
              </p:cNvSpPr>
              <p:nvPr/>
            </p:nvSpPr>
            <p:spPr>
              <a:xfrm>
                <a:off x="4117693" y="3876569"/>
                <a:ext cx="436142" cy="369332"/>
              </a:xfrm>
              <a:prstGeom prst="rect">
                <a:avLst/>
              </a:prstGeom>
              <a:blipFill>
                <a:blip r:embed="rId9"/>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2" name="テキスト ボックス 81">
                <a:extLst>
                  <a:ext uri="{FF2B5EF4-FFF2-40B4-BE49-F238E27FC236}">
                    <a16:creationId xmlns:a16="http://schemas.microsoft.com/office/drawing/2014/main" id="{3015E5E7-5A88-41BC-89FB-38C0723BF940}"/>
                  </a:ext>
                </a:extLst>
              </p:cNvPr>
              <p:cNvSpPr txBox="1"/>
              <p:nvPr/>
            </p:nvSpPr>
            <p:spPr>
              <a:xfrm>
                <a:off x="4347079" y="4626711"/>
                <a:ext cx="43614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1</m:t>
                          </m:r>
                          <m:r>
                            <a:rPr kumimoji="1" lang="en-US" altLang="ja-JP" b="0" i="1" smtClean="0">
                              <a:latin typeface="Cambria Math" panose="02040503050406030204" pitchFamily="18" charset="0"/>
                            </a:rPr>
                            <m:t>𝑥</m:t>
                          </m:r>
                        </m:sub>
                      </m:sSub>
                    </m:oMath>
                  </m:oMathPara>
                </a14:m>
                <a:endParaRPr kumimoji="1" lang="ja-JP" altLang="en-US" dirty="0"/>
              </a:p>
            </p:txBody>
          </p:sp>
        </mc:Choice>
        <mc:Fallback xmlns="">
          <p:sp>
            <p:nvSpPr>
              <p:cNvPr id="82" name="テキスト ボックス 81">
                <a:extLst>
                  <a:ext uri="{FF2B5EF4-FFF2-40B4-BE49-F238E27FC236}">
                    <a16:creationId xmlns:a16="http://schemas.microsoft.com/office/drawing/2014/main" id="{3015E5E7-5A88-41BC-89FB-38C0723BF940}"/>
                  </a:ext>
                </a:extLst>
              </p:cNvPr>
              <p:cNvSpPr txBox="1">
                <a:spLocks noRot="1" noChangeAspect="1" noMove="1" noResize="1" noEditPoints="1" noAdjustHandles="1" noChangeArrowheads="1" noChangeShapeType="1" noTextEdit="1"/>
              </p:cNvSpPr>
              <p:nvPr/>
            </p:nvSpPr>
            <p:spPr>
              <a:xfrm>
                <a:off x="4347079" y="4626711"/>
                <a:ext cx="436142" cy="369332"/>
              </a:xfrm>
              <a:prstGeom prst="rect">
                <a:avLst/>
              </a:prstGeom>
              <a:blipFill>
                <a:blip r:embed="rId10"/>
                <a:stretch>
                  <a:fillRect r="-1666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3" name="テキスト ボックス 82">
                <a:extLst>
                  <a:ext uri="{FF2B5EF4-FFF2-40B4-BE49-F238E27FC236}">
                    <a16:creationId xmlns:a16="http://schemas.microsoft.com/office/drawing/2014/main" id="{E5D8C402-16E1-40E1-82A8-CFE796CA6AA8}"/>
                  </a:ext>
                </a:extLst>
              </p:cNvPr>
              <p:cNvSpPr txBox="1"/>
              <p:nvPr/>
            </p:nvSpPr>
            <p:spPr>
              <a:xfrm>
                <a:off x="3440918" y="3727939"/>
                <a:ext cx="436142" cy="39126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1</m:t>
                          </m:r>
                          <m:r>
                            <a:rPr kumimoji="1" lang="en-US" altLang="ja-JP" b="0" i="1" smtClean="0">
                              <a:latin typeface="Cambria Math" panose="02040503050406030204" pitchFamily="18" charset="0"/>
                            </a:rPr>
                            <m:t>𝑦</m:t>
                          </m:r>
                        </m:sub>
                      </m:sSub>
                    </m:oMath>
                  </m:oMathPara>
                </a14:m>
                <a:endParaRPr kumimoji="1" lang="ja-JP" altLang="en-US" dirty="0"/>
              </a:p>
            </p:txBody>
          </p:sp>
        </mc:Choice>
        <mc:Fallback xmlns="">
          <p:sp>
            <p:nvSpPr>
              <p:cNvPr id="83" name="テキスト ボックス 82">
                <a:extLst>
                  <a:ext uri="{FF2B5EF4-FFF2-40B4-BE49-F238E27FC236}">
                    <a16:creationId xmlns:a16="http://schemas.microsoft.com/office/drawing/2014/main" id="{E5D8C402-16E1-40E1-82A8-CFE796CA6AA8}"/>
                  </a:ext>
                </a:extLst>
              </p:cNvPr>
              <p:cNvSpPr txBox="1">
                <a:spLocks noRot="1" noChangeAspect="1" noMove="1" noResize="1" noEditPoints="1" noAdjustHandles="1" noChangeArrowheads="1" noChangeShapeType="1" noTextEdit="1"/>
              </p:cNvSpPr>
              <p:nvPr/>
            </p:nvSpPr>
            <p:spPr>
              <a:xfrm>
                <a:off x="3440918" y="3727939"/>
                <a:ext cx="436142" cy="391261"/>
              </a:xfrm>
              <a:prstGeom prst="rect">
                <a:avLst/>
              </a:prstGeom>
              <a:blipFill>
                <a:blip r:embed="rId11"/>
                <a:stretch>
                  <a:fillRect r="-20833" b="-625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4" name="テキスト ボックス 83">
                <a:extLst>
                  <a:ext uri="{FF2B5EF4-FFF2-40B4-BE49-F238E27FC236}">
                    <a16:creationId xmlns:a16="http://schemas.microsoft.com/office/drawing/2014/main" id="{8BACEC13-F2C5-4438-B97C-1429979104A5}"/>
                  </a:ext>
                </a:extLst>
              </p:cNvPr>
              <p:cNvSpPr txBox="1"/>
              <p:nvPr/>
            </p:nvSpPr>
            <p:spPr>
              <a:xfrm>
                <a:off x="893175" y="5524139"/>
                <a:ext cx="436142" cy="39126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3</m:t>
                          </m:r>
                          <m:r>
                            <a:rPr kumimoji="1" lang="en-US" altLang="ja-JP" b="0" i="1" smtClean="0">
                              <a:latin typeface="Cambria Math" panose="02040503050406030204" pitchFamily="18" charset="0"/>
                            </a:rPr>
                            <m:t>𝑦</m:t>
                          </m:r>
                        </m:sub>
                      </m:sSub>
                    </m:oMath>
                  </m:oMathPara>
                </a14:m>
                <a:endParaRPr kumimoji="1" lang="ja-JP" altLang="en-US" dirty="0"/>
              </a:p>
            </p:txBody>
          </p:sp>
        </mc:Choice>
        <mc:Fallback xmlns="">
          <p:sp>
            <p:nvSpPr>
              <p:cNvPr id="84" name="テキスト ボックス 83">
                <a:extLst>
                  <a:ext uri="{FF2B5EF4-FFF2-40B4-BE49-F238E27FC236}">
                    <a16:creationId xmlns:a16="http://schemas.microsoft.com/office/drawing/2014/main" id="{8BACEC13-F2C5-4438-B97C-1429979104A5}"/>
                  </a:ext>
                </a:extLst>
              </p:cNvPr>
              <p:cNvSpPr txBox="1">
                <a:spLocks noRot="1" noChangeAspect="1" noMove="1" noResize="1" noEditPoints="1" noAdjustHandles="1" noChangeArrowheads="1" noChangeShapeType="1" noTextEdit="1"/>
              </p:cNvSpPr>
              <p:nvPr/>
            </p:nvSpPr>
            <p:spPr>
              <a:xfrm>
                <a:off x="893175" y="5524139"/>
                <a:ext cx="436142" cy="391261"/>
              </a:xfrm>
              <a:prstGeom prst="rect">
                <a:avLst/>
              </a:prstGeom>
              <a:blipFill>
                <a:blip r:embed="rId12"/>
                <a:stretch>
                  <a:fillRect r="-23944" b="-781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5" name="テキスト ボックス 84">
                <a:extLst>
                  <a:ext uri="{FF2B5EF4-FFF2-40B4-BE49-F238E27FC236}">
                    <a16:creationId xmlns:a16="http://schemas.microsoft.com/office/drawing/2014/main" id="{66848453-4E7A-4A1E-9464-C5FC111296C6}"/>
                  </a:ext>
                </a:extLst>
              </p:cNvPr>
              <p:cNvSpPr txBox="1"/>
              <p:nvPr/>
            </p:nvSpPr>
            <p:spPr>
              <a:xfrm>
                <a:off x="1792701" y="4496054"/>
                <a:ext cx="43614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3</m:t>
                          </m:r>
                          <m:r>
                            <a:rPr kumimoji="1" lang="en-US" altLang="ja-JP" b="0" i="1" smtClean="0">
                              <a:latin typeface="Cambria Math" panose="02040503050406030204" pitchFamily="18" charset="0"/>
                            </a:rPr>
                            <m:t>𝑥</m:t>
                          </m:r>
                        </m:sub>
                      </m:sSub>
                    </m:oMath>
                  </m:oMathPara>
                </a14:m>
                <a:endParaRPr kumimoji="1" lang="ja-JP" altLang="en-US" dirty="0"/>
              </a:p>
            </p:txBody>
          </p:sp>
        </mc:Choice>
        <mc:Fallback xmlns="">
          <p:sp>
            <p:nvSpPr>
              <p:cNvPr id="85" name="テキスト ボックス 84">
                <a:extLst>
                  <a:ext uri="{FF2B5EF4-FFF2-40B4-BE49-F238E27FC236}">
                    <a16:creationId xmlns:a16="http://schemas.microsoft.com/office/drawing/2014/main" id="{66848453-4E7A-4A1E-9464-C5FC111296C6}"/>
                  </a:ext>
                </a:extLst>
              </p:cNvPr>
              <p:cNvSpPr txBox="1">
                <a:spLocks noRot="1" noChangeAspect="1" noMove="1" noResize="1" noEditPoints="1" noAdjustHandles="1" noChangeArrowheads="1" noChangeShapeType="1" noTextEdit="1"/>
              </p:cNvSpPr>
              <p:nvPr/>
            </p:nvSpPr>
            <p:spPr>
              <a:xfrm>
                <a:off x="1792701" y="4496054"/>
                <a:ext cx="436142" cy="369332"/>
              </a:xfrm>
              <a:prstGeom prst="rect">
                <a:avLst/>
              </a:prstGeom>
              <a:blipFill>
                <a:blip r:embed="rId13"/>
                <a:stretch>
                  <a:fillRect r="-1666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6" name="テキスト ボックス 85">
                <a:extLst>
                  <a:ext uri="{FF2B5EF4-FFF2-40B4-BE49-F238E27FC236}">
                    <a16:creationId xmlns:a16="http://schemas.microsoft.com/office/drawing/2014/main" id="{D214C806-0425-4F97-B31A-FAA00A49522C}"/>
                  </a:ext>
                </a:extLst>
              </p:cNvPr>
              <p:cNvSpPr txBox="1"/>
              <p:nvPr/>
            </p:nvSpPr>
            <p:spPr>
              <a:xfrm>
                <a:off x="5220735" y="571127"/>
                <a:ext cx="2366264" cy="475002"/>
              </a:xfrm>
              <a:prstGeom prst="rect">
                <a:avLst/>
              </a:prstGeom>
              <a:noFill/>
            </p:spPr>
            <p:txBody>
              <a:bodyPr wrap="square" rtlCol="0">
                <a:spAutoFit/>
              </a:bodyPr>
              <a:lstStyle/>
              <a:p>
                <a14:m>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0</m:t>
                        </m:r>
                      </m:sub>
                    </m:sSub>
                  </m:oMath>
                </a14:m>
                <a:r>
                  <a:rPr kumimoji="1" lang="en-US" altLang="ja-JP" dirty="0"/>
                  <a:t>=</a:t>
                </a:r>
                <a14:m>
                  <m:oMath xmlns:m="http://schemas.openxmlformats.org/officeDocument/2006/math">
                    <m:r>
                      <a:rPr kumimoji="1" lang="en-US" altLang="ja-JP" b="0" i="1" dirty="0" smtClean="0">
                        <a:latin typeface="Cambria Math" panose="02040503050406030204" pitchFamily="18" charset="0"/>
                      </a:rPr>
                      <m:t>𝑟</m:t>
                    </m:r>
                    <m:sSub>
                      <m:sSubPr>
                        <m:ctrlPr>
                          <a:rPr kumimoji="1" lang="en-US" altLang="ja-JP" b="0" i="1" dirty="0" smtClean="0">
                            <a:latin typeface="Cambria Math" panose="02040503050406030204" pitchFamily="18" charset="0"/>
                          </a:rPr>
                        </m:ctrlPr>
                      </m:sSubPr>
                      <m:e>
                        <m:r>
                          <a:rPr kumimoji="1" lang="ja-JP" altLang="en-US" b="0" i="1" dirty="0" smtClean="0">
                            <a:latin typeface="Cambria Math" panose="02040503050406030204" pitchFamily="18" charset="0"/>
                          </a:rPr>
                          <m:t>𝜔</m:t>
                        </m:r>
                      </m:e>
                      <m:sub>
                        <m:r>
                          <a:rPr kumimoji="1" lang="en-US" altLang="ja-JP" b="0" i="1" dirty="0" smtClean="0">
                            <a:latin typeface="Cambria Math" panose="02040503050406030204" pitchFamily="18" charset="0"/>
                          </a:rPr>
                          <m:t>0</m:t>
                        </m:r>
                      </m:sub>
                    </m:sSub>
                    <m:r>
                      <m:rPr>
                        <m:sty m:val="p"/>
                      </m:rPr>
                      <a:rPr kumimoji="1" lang="en-US" altLang="ja-JP" b="0" i="0" dirty="0" smtClean="0">
                        <a:latin typeface="Cambria Math" panose="02040503050406030204" pitchFamily="18" charset="0"/>
                      </a:rPr>
                      <m:t>cos</m:t>
                    </m:r>
                    <m:f>
                      <m:fPr>
                        <m:ctrlPr>
                          <a:rPr kumimoji="1" lang="en-US" altLang="ja-JP" b="0" i="1" dirty="0" smtClean="0">
                            <a:latin typeface="Cambria Math" panose="02040503050406030204" pitchFamily="18" charset="0"/>
                          </a:rPr>
                        </m:ctrlPr>
                      </m:fPr>
                      <m:num>
                        <m:r>
                          <a:rPr kumimoji="1" lang="ja-JP" altLang="en-US" b="0" i="1" dirty="0" smtClean="0">
                            <a:latin typeface="Cambria Math" panose="02040503050406030204" pitchFamily="18" charset="0"/>
                          </a:rPr>
                          <m:t>𝜋</m:t>
                        </m:r>
                      </m:num>
                      <m:den>
                        <m:r>
                          <a:rPr kumimoji="1" lang="en-US" altLang="ja-JP" b="0" i="1" dirty="0" smtClean="0">
                            <a:latin typeface="Cambria Math" panose="02040503050406030204" pitchFamily="18" charset="0"/>
                          </a:rPr>
                          <m:t>4</m:t>
                        </m:r>
                      </m:den>
                    </m:f>
                    <m:r>
                      <a:rPr kumimoji="1" lang="en-US" altLang="ja-JP" b="0" i="1" dirty="0" smtClean="0">
                        <a:latin typeface="Cambria Math" panose="02040503050406030204" pitchFamily="18" charset="0"/>
                      </a:rPr>
                      <m:t>=</m:t>
                    </m:r>
                    <m:f>
                      <m:fPr>
                        <m:ctrlPr>
                          <a:rPr kumimoji="1" lang="en-US" altLang="ja-JP" b="0" i="1" dirty="0" smtClean="0">
                            <a:latin typeface="Cambria Math" panose="02040503050406030204" pitchFamily="18" charset="0"/>
                          </a:rPr>
                        </m:ctrlPr>
                      </m:fPr>
                      <m:num>
                        <m:r>
                          <a:rPr lang="en-US" altLang="ja-JP" i="1" dirty="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i="1" dirty="0">
                                <a:latin typeface="Cambria Math" panose="02040503050406030204" pitchFamily="18" charset="0"/>
                              </a:rPr>
                              <m:t>0</m:t>
                            </m:r>
                          </m:sub>
                        </m:sSub>
                      </m:num>
                      <m:den>
                        <m:rad>
                          <m:radPr>
                            <m:degHide m:val="on"/>
                            <m:ctrlPr>
                              <a:rPr kumimoji="1" lang="en-US" altLang="ja-JP" b="0" i="1" dirty="0" smtClean="0">
                                <a:latin typeface="Cambria Math" panose="02040503050406030204" pitchFamily="18" charset="0"/>
                              </a:rPr>
                            </m:ctrlPr>
                          </m:radPr>
                          <m:deg/>
                          <m:e>
                            <m:r>
                              <a:rPr kumimoji="1" lang="en-US" altLang="ja-JP" b="0" i="1" dirty="0" smtClean="0">
                                <a:latin typeface="Cambria Math" panose="02040503050406030204" pitchFamily="18" charset="0"/>
                              </a:rPr>
                              <m:t>2</m:t>
                            </m:r>
                          </m:e>
                        </m:rad>
                      </m:den>
                    </m:f>
                  </m:oMath>
                </a14:m>
                <a:endParaRPr kumimoji="1" lang="ja-JP" altLang="en-US" dirty="0"/>
              </a:p>
            </p:txBody>
          </p:sp>
        </mc:Choice>
        <mc:Fallback xmlns="">
          <p:sp>
            <p:nvSpPr>
              <p:cNvPr id="86" name="テキスト ボックス 85">
                <a:extLst>
                  <a:ext uri="{FF2B5EF4-FFF2-40B4-BE49-F238E27FC236}">
                    <a16:creationId xmlns:a16="http://schemas.microsoft.com/office/drawing/2014/main" id="{D214C806-0425-4F97-B31A-FAA00A49522C}"/>
                  </a:ext>
                </a:extLst>
              </p:cNvPr>
              <p:cNvSpPr txBox="1">
                <a:spLocks noRot="1" noChangeAspect="1" noMove="1" noResize="1" noEditPoints="1" noAdjustHandles="1" noChangeArrowheads="1" noChangeShapeType="1" noTextEdit="1"/>
              </p:cNvSpPr>
              <p:nvPr/>
            </p:nvSpPr>
            <p:spPr>
              <a:xfrm>
                <a:off x="5220735" y="571127"/>
                <a:ext cx="2366264" cy="475002"/>
              </a:xfrm>
              <a:prstGeom prst="rect">
                <a:avLst/>
              </a:prstGeom>
              <a:blipFill>
                <a:blip r:embed="rId14"/>
                <a:stretch>
                  <a:fillRect b="-641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7" name="テキスト ボックス 86">
                <a:extLst>
                  <a:ext uri="{FF2B5EF4-FFF2-40B4-BE49-F238E27FC236}">
                    <a16:creationId xmlns:a16="http://schemas.microsoft.com/office/drawing/2014/main" id="{7250C054-1924-4D0B-9529-BA411ACF9CE1}"/>
                  </a:ext>
                </a:extLst>
              </p:cNvPr>
              <p:cNvSpPr txBox="1"/>
              <p:nvPr/>
            </p:nvSpPr>
            <p:spPr>
              <a:xfrm>
                <a:off x="5232768" y="1038174"/>
                <a:ext cx="2366264" cy="475002"/>
              </a:xfrm>
              <a:prstGeom prst="rect">
                <a:avLst/>
              </a:prstGeom>
              <a:noFill/>
            </p:spPr>
            <p:txBody>
              <a:bodyPr wrap="square" rtlCol="0">
                <a:spAutoFit/>
              </a:bodyPr>
              <a:lstStyle/>
              <a:p>
                <a14:m>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1</m:t>
                        </m:r>
                      </m:sub>
                    </m:sSub>
                  </m:oMath>
                </a14:m>
                <a:r>
                  <a:rPr kumimoji="1" lang="en-US" altLang="ja-JP" dirty="0"/>
                  <a:t>=</a:t>
                </a:r>
                <a14:m>
                  <m:oMath xmlns:m="http://schemas.openxmlformats.org/officeDocument/2006/math">
                    <m:r>
                      <a:rPr kumimoji="1" lang="en-US" altLang="ja-JP" b="0" i="1" dirty="0" smtClean="0">
                        <a:latin typeface="Cambria Math" panose="02040503050406030204" pitchFamily="18" charset="0"/>
                      </a:rPr>
                      <m:t>𝑟</m:t>
                    </m:r>
                    <m:sSub>
                      <m:sSubPr>
                        <m:ctrlPr>
                          <a:rPr kumimoji="1" lang="en-US" altLang="ja-JP" b="0" i="1" dirty="0" smtClean="0">
                            <a:latin typeface="Cambria Math" panose="02040503050406030204" pitchFamily="18" charset="0"/>
                          </a:rPr>
                        </m:ctrlPr>
                      </m:sSubPr>
                      <m:e>
                        <m:r>
                          <a:rPr kumimoji="1" lang="ja-JP" altLang="en-US" b="0" i="1" dirty="0" smtClean="0">
                            <a:latin typeface="Cambria Math" panose="02040503050406030204" pitchFamily="18" charset="0"/>
                          </a:rPr>
                          <m:t>𝜔</m:t>
                        </m:r>
                      </m:e>
                      <m:sub>
                        <m:r>
                          <a:rPr kumimoji="1" lang="en-US" altLang="ja-JP" b="0" i="1" dirty="0" smtClean="0">
                            <a:latin typeface="Cambria Math" panose="02040503050406030204" pitchFamily="18" charset="0"/>
                          </a:rPr>
                          <m:t>0</m:t>
                        </m:r>
                      </m:sub>
                    </m:sSub>
                    <m:r>
                      <m:rPr>
                        <m:sty m:val="p"/>
                      </m:rPr>
                      <a:rPr kumimoji="1" lang="en-US" altLang="ja-JP" b="0" i="0" dirty="0" smtClean="0">
                        <a:latin typeface="Cambria Math" panose="02040503050406030204" pitchFamily="18" charset="0"/>
                      </a:rPr>
                      <m:t>cos</m:t>
                    </m:r>
                    <m:f>
                      <m:fPr>
                        <m:ctrlPr>
                          <a:rPr kumimoji="1" lang="en-US" altLang="ja-JP" b="0" i="1" dirty="0" smtClean="0">
                            <a:latin typeface="Cambria Math" panose="02040503050406030204" pitchFamily="18" charset="0"/>
                          </a:rPr>
                        </m:ctrlPr>
                      </m:fPr>
                      <m:num>
                        <m:r>
                          <a:rPr kumimoji="1" lang="ja-JP" altLang="en-US" b="0" i="1" dirty="0" smtClean="0">
                            <a:latin typeface="Cambria Math" panose="02040503050406030204" pitchFamily="18" charset="0"/>
                          </a:rPr>
                          <m:t>𝜋</m:t>
                        </m:r>
                      </m:num>
                      <m:den>
                        <m:r>
                          <a:rPr kumimoji="1" lang="en-US" altLang="ja-JP" b="0" i="1" dirty="0" smtClean="0">
                            <a:latin typeface="Cambria Math" panose="02040503050406030204" pitchFamily="18" charset="0"/>
                          </a:rPr>
                          <m:t>4</m:t>
                        </m:r>
                      </m:den>
                    </m:f>
                    <m:r>
                      <a:rPr kumimoji="1" lang="en-US" altLang="ja-JP" b="0" i="1" dirty="0" smtClean="0">
                        <a:latin typeface="Cambria Math" panose="02040503050406030204" pitchFamily="18" charset="0"/>
                      </a:rPr>
                      <m:t>=</m:t>
                    </m:r>
                    <m:f>
                      <m:fPr>
                        <m:ctrlPr>
                          <a:rPr kumimoji="1" lang="en-US" altLang="ja-JP" b="0" i="1" dirty="0" smtClean="0">
                            <a:latin typeface="Cambria Math" panose="02040503050406030204" pitchFamily="18" charset="0"/>
                          </a:rPr>
                        </m:ctrlPr>
                      </m:fPr>
                      <m:num>
                        <m:r>
                          <a:rPr lang="en-US" altLang="ja-JP" i="1" dirty="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b="0" i="1" dirty="0" smtClean="0">
                                <a:latin typeface="Cambria Math" panose="02040503050406030204" pitchFamily="18" charset="0"/>
                              </a:rPr>
                              <m:t>1</m:t>
                            </m:r>
                          </m:sub>
                        </m:sSub>
                      </m:num>
                      <m:den>
                        <m:rad>
                          <m:radPr>
                            <m:degHide m:val="on"/>
                            <m:ctrlPr>
                              <a:rPr kumimoji="1" lang="en-US" altLang="ja-JP" b="0" i="1" dirty="0" smtClean="0">
                                <a:latin typeface="Cambria Math" panose="02040503050406030204" pitchFamily="18" charset="0"/>
                              </a:rPr>
                            </m:ctrlPr>
                          </m:radPr>
                          <m:deg/>
                          <m:e>
                            <m:r>
                              <a:rPr kumimoji="1" lang="en-US" altLang="ja-JP" b="0" i="1" dirty="0" smtClean="0">
                                <a:latin typeface="Cambria Math" panose="02040503050406030204" pitchFamily="18" charset="0"/>
                              </a:rPr>
                              <m:t>2</m:t>
                            </m:r>
                          </m:e>
                        </m:rad>
                      </m:den>
                    </m:f>
                  </m:oMath>
                </a14:m>
                <a:endParaRPr kumimoji="1" lang="ja-JP" altLang="en-US" dirty="0"/>
              </a:p>
            </p:txBody>
          </p:sp>
        </mc:Choice>
        <mc:Fallback xmlns="">
          <p:sp>
            <p:nvSpPr>
              <p:cNvPr id="87" name="テキスト ボックス 86">
                <a:extLst>
                  <a:ext uri="{FF2B5EF4-FFF2-40B4-BE49-F238E27FC236}">
                    <a16:creationId xmlns:a16="http://schemas.microsoft.com/office/drawing/2014/main" id="{7250C054-1924-4D0B-9529-BA411ACF9CE1}"/>
                  </a:ext>
                </a:extLst>
              </p:cNvPr>
              <p:cNvSpPr txBox="1">
                <a:spLocks noRot="1" noChangeAspect="1" noMove="1" noResize="1" noEditPoints="1" noAdjustHandles="1" noChangeArrowheads="1" noChangeShapeType="1" noTextEdit="1"/>
              </p:cNvSpPr>
              <p:nvPr/>
            </p:nvSpPr>
            <p:spPr>
              <a:xfrm>
                <a:off x="5232768" y="1038174"/>
                <a:ext cx="2366264" cy="475002"/>
              </a:xfrm>
              <a:prstGeom prst="rect">
                <a:avLst/>
              </a:prstGeom>
              <a:blipFill>
                <a:blip r:embed="rId15"/>
                <a:stretch>
                  <a:fillRect b="-641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8" name="テキスト ボックス 87">
                <a:extLst>
                  <a:ext uri="{FF2B5EF4-FFF2-40B4-BE49-F238E27FC236}">
                    <a16:creationId xmlns:a16="http://schemas.microsoft.com/office/drawing/2014/main" id="{1EE4BA1B-AEC0-4664-81AC-0099B85E07A0}"/>
                  </a:ext>
                </a:extLst>
              </p:cNvPr>
              <p:cNvSpPr txBox="1"/>
              <p:nvPr/>
            </p:nvSpPr>
            <p:spPr>
              <a:xfrm>
                <a:off x="5220735" y="1500041"/>
                <a:ext cx="2366264" cy="475002"/>
              </a:xfrm>
              <a:prstGeom prst="rect">
                <a:avLst/>
              </a:prstGeom>
              <a:noFill/>
            </p:spPr>
            <p:txBody>
              <a:bodyPr wrap="square" rtlCol="0">
                <a:spAutoFit/>
              </a:bodyPr>
              <a:lstStyle/>
              <a:p>
                <a14:m>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2</m:t>
                        </m:r>
                      </m:sub>
                    </m:sSub>
                  </m:oMath>
                </a14:m>
                <a:r>
                  <a:rPr kumimoji="1" lang="en-US" altLang="ja-JP" dirty="0"/>
                  <a:t>=</a:t>
                </a:r>
                <a14:m>
                  <m:oMath xmlns:m="http://schemas.openxmlformats.org/officeDocument/2006/math">
                    <m:r>
                      <a:rPr kumimoji="1" lang="en-US" altLang="ja-JP" b="0" i="1" dirty="0" smtClean="0">
                        <a:latin typeface="Cambria Math" panose="02040503050406030204" pitchFamily="18" charset="0"/>
                      </a:rPr>
                      <m:t>𝑟</m:t>
                    </m:r>
                    <m:sSub>
                      <m:sSubPr>
                        <m:ctrlPr>
                          <a:rPr kumimoji="1" lang="en-US" altLang="ja-JP" b="0" i="1" dirty="0" smtClean="0">
                            <a:latin typeface="Cambria Math" panose="02040503050406030204" pitchFamily="18" charset="0"/>
                          </a:rPr>
                        </m:ctrlPr>
                      </m:sSubPr>
                      <m:e>
                        <m:r>
                          <a:rPr kumimoji="1" lang="ja-JP" altLang="en-US" b="0" i="1" dirty="0" smtClean="0">
                            <a:latin typeface="Cambria Math" panose="02040503050406030204" pitchFamily="18" charset="0"/>
                          </a:rPr>
                          <m:t>𝜔</m:t>
                        </m:r>
                      </m:e>
                      <m:sub>
                        <m:r>
                          <a:rPr kumimoji="1" lang="en-US" altLang="ja-JP" b="0" i="1" dirty="0" smtClean="0">
                            <a:latin typeface="Cambria Math" panose="02040503050406030204" pitchFamily="18" charset="0"/>
                          </a:rPr>
                          <m:t>0</m:t>
                        </m:r>
                      </m:sub>
                    </m:sSub>
                    <m:r>
                      <m:rPr>
                        <m:sty m:val="p"/>
                      </m:rPr>
                      <a:rPr kumimoji="1" lang="en-US" altLang="ja-JP" b="0" i="0" dirty="0" smtClean="0">
                        <a:latin typeface="Cambria Math" panose="02040503050406030204" pitchFamily="18" charset="0"/>
                      </a:rPr>
                      <m:t>cos</m:t>
                    </m:r>
                    <m:f>
                      <m:fPr>
                        <m:ctrlPr>
                          <a:rPr kumimoji="1" lang="en-US" altLang="ja-JP" b="0" i="1" dirty="0" smtClean="0">
                            <a:latin typeface="Cambria Math" panose="02040503050406030204" pitchFamily="18" charset="0"/>
                          </a:rPr>
                        </m:ctrlPr>
                      </m:fPr>
                      <m:num>
                        <m:r>
                          <a:rPr kumimoji="1" lang="ja-JP" altLang="en-US" b="0" i="1" dirty="0" smtClean="0">
                            <a:latin typeface="Cambria Math" panose="02040503050406030204" pitchFamily="18" charset="0"/>
                          </a:rPr>
                          <m:t>𝜋</m:t>
                        </m:r>
                      </m:num>
                      <m:den>
                        <m:r>
                          <a:rPr kumimoji="1" lang="en-US" altLang="ja-JP" b="0" i="1" dirty="0" smtClean="0">
                            <a:latin typeface="Cambria Math" panose="02040503050406030204" pitchFamily="18" charset="0"/>
                          </a:rPr>
                          <m:t>4</m:t>
                        </m:r>
                      </m:den>
                    </m:f>
                    <m:r>
                      <a:rPr kumimoji="1" lang="en-US" altLang="ja-JP" b="0" i="1" dirty="0" smtClean="0">
                        <a:latin typeface="Cambria Math" panose="02040503050406030204" pitchFamily="18" charset="0"/>
                      </a:rPr>
                      <m:t>=</m:t>
                    </m:r>
                    <m:f>
                      <m:fPr>
                        <m:ctrlPr>
                          <a:rPr kumimoji="1" lang="en-US" altLang="ja-JP" b="0" i="1" dirty="0" smtClean="0">
                            <a:latin typeface="Cambria Math" panose="02040503050406030204" pitchFamily="18" charset="0"/>
                          </a:rPr>
                        </m:ctrlPr>
                      </m:fPr>
                      <m:num>
                        <m:r>
                          <a:rPr lang="en-US" altLang="ja-JP" i="1" dirty="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b="0" i="1" dirty="0" smtClean="0">
                                <a:latin typeface="Cambria Math" panose="02040503050406030204" pitchFamily="18" charset="0"/>
                              </a:rPr>
                              <m:t>2</m:t>
                            </m:r>
                          </m:sub>
                        </m:sSub>
                      </m:num>
                      <m:den>
                        <m:rad>
                          <m:radPr>
                            <m:degHide m:val="on"/>
                            <m:ctrlPr>
                              <a:rPr kumimoji="1" lang="en-US" altLang="ja-JP" b="0" i="1" dirty="0" smtClean="0">
                                <a:latin typeface="Cambria Math" panose="02040503050406030204" pitchFamily="18" charset="0"/>
                              </a:rPr>
                            </m:ctrlPr>
                          </m:radPr>
                          <m:deg/>
                          <m:e>
                            <m:r>
                              <a:rPr kumimoji="1" lang="en-US" altLang="ja-JP" b="0" i="1" dirty="0" smtClean="0">
                                <a:latin typeface="Cambria Math" panose="02040503050406030204" pitchFamily="18" charset="0"/>
                              </a:rPr>
                              <m:t>2</m:t>
                            </m:r>
                          </m:e>
                        </m:rad>
                      </m:den>
                    </m:f>
                  </m:oMath>
                </a14:m>
                <a:endParaRPr kumimoji="1" lang="ja-JP" altLang="en-US" dirty="0"/>
              </a:p>
            </p:txBody>
          </p:sp>
        </mc:Choice>
        <mc:Fallback xmlns="">
          <p:sp>
            <p:nvSpPr>
              <p:cNvPr id="88" name="テキスト ボックス 87">
                <a:extLst>
                  <a:ext uri="{FF2B5EF4-FFF2-40B4-BE49-F238E27FC236}">
                    <a16:creationId xmlns:a16="http://schemas.microsoft.com/office/drawing/2014/main" id="{1EE4BA1B-AEC0-4664-81AC-0099B85E07A0}"/>
                  </a:ext>
                </a:extLst>
              </p:cNvPr>
              <p:cNvSpPr txBox="1">
                <a:spLocks noRot="1" noChangeAspect="1" noMove="1" noResize="1" noEditPoints="1" noAdjustHandles="1" noChangeArrowheads="1" noChangeShapeType="1" noTextEdit="1"/>
              </p:cNvSpPr>
              <p:nvPr/>
            </p:nvSpPr>
            <p:spPr>
              <a:xfrm>
                <a:off x="5220735" y="1500041"/>
                <a:ext cx="2366264" cy="475002"/>
              </a:xfrm>
              <a:prstGeom prst="rect">
                <a:avLst/>
              </a:prstGeom>
              <a:blipFill>
                <a:blip r:embed="rId16"/>
                <a:stretch>
                  <a:fillRect b="-641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9" name="テキスト ボックス 88">
                <a:extLst>
                  <a:ext uri="{FF2B5EF4-FFF2-40B4-BE49-F238E27FC236}">
                    <a16:creationId xmlns:a16="http://schemas.microsoft.com/office/drawing/2014/main" id="{E1239D5B-D2EF-4D67-99B5-0B5F72D7D411}"/>
                  </a:ext>
                </a:extLst>
              </p:cNvPr>
              <p:cNvSpPr txBox="1"/>
              <p:nvPr/>
            </p:nvSpPr>
            <p:spPr>
              <a:xfrm>
                <a:off x="5232768" y="1965076"/>
                <a:ext cx="2366264" cy="475002"/>
              </a:xfrm>
              <a:prstGeom prst="rect">
                <a:avLst/>
              </a:prstGeom>
              <a:noFill/>
            </p:spPr>
            <p:txBody>
              <a:bodyPr wrap="square" rtlCol="0">
                <a:spAutoFit/>
              </a:bodyPr>
              <a:lstStyle/>
              <a:p>
                <a14:m>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3</m:t>
                        </m:r>
                      </m:sub>
                    </m:sSub>
                  </m:oMath>
                </a14:m>
                <a:r>
                  <a:rPr kumimoji="1" lang="en-US" altLang="ja-JP" dirty="0"/>
                  <a:t>=</a:t>
                </a:r>
                <a14:m>
                  <m:oMath xmlns:m="http://schemas.openxmlformats.org/officeDocument/2006/math">
                    <m:r>
                      <a:rPr kumimoji="1" lang="en-US" altLang="ja-JP" b="0" i="1" dirty="0" smtClean="0">
                        <a:latin typeface="Cambria Math" panose="02040503050406030204" pitchFamily="18" charset="0"/>
                      </a:rPr>
                      <m:t>𝑟</m:t>
                    </m:r>
                    <m:sSub>
                      <m:sSubPr>
                        <m:ctrlPr>
                          <a:rPr kumimoji="1" lang="en-US" altLang="ja-JP" b="0" i="1" dirty="0" smtClean="0">
                            <a:latin typeface="Cambria Math" panose="02040503050406030204" pitchFamily="18" charset="0"/>
                          </a:rPr>
                        </m:ctrlPr>
                      </m:sSubPr>
                      <m:e>
                        <m:r>
                          <a:rPr kumimoji="1" lang="ja-JP" altLang="en-US" b="0" i="1" dirty="0" smtClean="0">
                            <a:latin typeface="Cambria Math" panose="02040503050406030204" pitchFamily="18" charset="0"/>
                          </a:rPr>
                          <m:t>𝜔</m:t>
                        </m:r>
                      </m:e>
                      <m:sub>
                        <m:r>
                          <a:rPr kumimoji="1" lang="en-US" altLang="ja-JP" b="0" i="1" dirty="0" smtClean="0">
                            <a:latin typeface="Cambria Math" panose="02040503050406030204" pitchFamily="18" charset="0"/>
                          </a:rPr>
                          <m:t>0</m:t>
                        </m:r>
                      </m:sub>
                    </m:sSub>
                    <m:r>
                      <m:rPr>
                        <m:sty m:val="p"/>
                      </m:rPr>
                      <a:rPr kumimoji="1" lang="en-US" altLang="ja-JP" b="0" i="0" dirty="0" smtClean="0">
                        <a:latin typeface="Cambria Math" panose="02040503050406030204" pitchFamily="18" charset="0"/>
                      </a:rPr>
                      <m:t>cos</m:t>
                    </m:r>
                    <m:f>
                      <m:fPr>
                        <m:ctrlPr>
                          <a:rPr kumimoji="1" lang="en-US" altLang="ja-JP" b="0" i="1" dirty="0" smtClean="0">
                            <a:latin typeface="Cambria Math" panose="02040503050406030204" pitchFamily="18" charset="0"/>
                          </a:rPr>
                        </m:ctrlPr>
                      </m:fPr>
                      <m:num>
                        <m:r>
                          <a:rPr kumimoji="1" lang="ja-JP" altLang="en-US" b="0" i="1" dirty="0" smtClean="0">
                            <a:latin typeface="Cambria Math" panose="02040503050406030204" pitchFamily="18" charset="0"/>
                          </a:rPr>
                          <m:t>𝜋</m:t>
                        </m:r>
                      </m:num>
                      <m:den>
                        <m:r>
                          <a:rPr kumimoji="1" lang="en-US" altLang="ja-JP" b="0" i="1" dirty="0" smtClean="0">
                            <a:latin typeface="Cambria Math" panose="02040503050406030204" pitchFamily="18" charset="0"/>
                          </a:rPr>
                          <m:t>4</m:t>
                        </m:r>
                      </m:den>
                    </m:f>
                    <m:r>
                      <a:rPr kumimoji="1" lang="en-US" altLang="ja-JP" b="0" i="1" dirty="0" smtClean="0">
                        <a:latin typeface="Cambria Math" panose="02040503050406030204" pitchFamily="18" charset="0"/>
                      </a:rPr>
                      <m:t>=</m:t>
                    </m:r>
                    <m:f>
                      <m:fPr>
                        <m:ctrlPr>
                          <a:rPr kumimoji="1" lang="en-US" altLang="ja-JP" b="0" i="1" dirty="0" smtClean="0">
                            <a:latin typeface="Cambria Math" panose="02040503050406030204" pitchFamily="18" charset="0"/>
                          </a:rPr>
                        </m:ctrlPr>
                      </m:fPr>
                      <m:num>
                        <m:r>
                          <a:rPr lang="en-US" altLang="ja-JP" i="1" dirty="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b="0" i="1" dirty="0" smtClean="0">
                                <a:latin typeface="Cambria Math" panose="02040503050406030204" pitchFamily="18" charset="0"/>
                              </a:rPr>
                              <m:t>3</m:t>
                            </m:r>
                          </m:sub>
                        </m:sSub>
                      </m:num>
                      <m:den>
                        <m:rad>
                          <m:radPr>
                            <m:degHide m:val="on"/>
                            <m:ctrlPr>
                              <a:rPr kumimoji="1" lang="en-US" altLang="ja-JP" b="0" i="1" dirty="0" smtClean="0">
                                <a:latin typeface="Cambria Math" panose="02040503050406030204" pitchFamily="18" charset="0"/>
                              </a:rPr>
                            </m:ctrlPr>
                          </m:radPr>
                          <m:deg/>
                          <m:e>
                            <m:r>
                              <a:rPr kumimoji="1" lang="en-US" altLang="ja-JP" b="0" i="1" dirty="0" smtClean="0">
                                <a:latin typeface="Cambria Math" panose="02040503050406030204" pitchFamily="18" charset="0"/>
                              </a:rPr>
                              <m:t>2</m:t>
                            </m:r>
                          </m:e>
                        </m:rad>
                      </m:den>
                    </m:f>
                  </m:oMath>
                </a14:m>
                <a:endParaRPr kumimoji="1" lang="ja-JP" altLang="en-US" dirty="0"/>
              </a:p>
            </p:txBody>
          </p:sp>
        </mc:Choice>
        <mc:Fallback xmlns="">
          <p:sp>
            <p:nvSpPr>
              <p:cNvPr id="89" name="テキスト ボックス 88">
                <a:extLst>
                  <a:ext uri="{FF2B5EF4-FFF2-40B4-BE49-F238E27FC236}">
                    <a16:creationId xmlns:a16="http://schemas.microsoft.com/office/drawing/2014/main" id="{E1239D5B-D2EF-4D67-99B5-0B5F72D7D411}"/>
                  </a:ext>
                </a:extLst>
              </p:cNvPr>
              <p:cNvSpPr txBox="1">
                <a:spLocks noRot="1" noChangeAspect="1" noMove="1" noResize="1" noEditPoints="1" noAdjustHandles="1" noChangeArrowheads="1" noChangeShapeType="1" noTextEdit="1"/>
              </p:cNvSpPr>
              <p:nvPr/>
            </p:nvSpPr>
            <p:spPr>
              <a:xfrm>
                <a:off x="5232768" y="1965076"/>
                <a:ext cx="2366264" cy="475002"/>
              </a:xfrm>
              <a:prstGeom prst="rect">
                <a:avLst/>
              </a:prstGeom>
              <a:blipFill>
                <a:blip r:embed="rId17"/>
                <a:stretch>
                  <a:fillRect b="-641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0" name="テキスト ボックス 89">
                <a:extLst>
                  <a:ext uri="{FF2B5EF4-FFF2-40B4-BE49-F238E27FC236}">
                    <a16:creationId xmlns:a16="http://schemas.microsoft.com/office/drawing/2014/main" id="{47646DCC-28F8-4462-95CA-AAB1552DCFFB}"/>
                  </a:ext>
                </a:extLst>
              </p:cNvPr>
              <p:cNvSpPr txBox="1"/>
              <p:nvPr/>
            </p:nvSpPr>
            <p:spPr>
              <a:xfrm>
                <a:off x="8436479" y="2842625"/>
                <a:ext cx="3735422" cy="500971"/>
              </a:xfrm>
              <a:prstGeom prst="rect">
                <a:avLst/>
              </a:prstGeom>
              <a:noFill/>
            </p:spPr>
            <p:txBody>
              <a:bodyPr wrap="square" rtlCol="0">
                <a:spAutoFit/>
              </a:bodyPr>
              <a:lstStyle/>
              <a:p>
                <a14:m>
                  <m:oMath xmlns:m="http://schemas.openxmlformats.org/officeDocument/2006/math">
                    <m:sSub>
                      <m:sSubPr>
                        <m:ctrlPr>
                          <a:rPr kumimoji="1" lang="en-US" altLang="ja-JP" i="1" smtClean="0">
                            <a:latin typeface="Cambria Math" panose="02040503050406030204" pitchFamily="18" charset="0"/>
                          </a:rPr>
                        </m:ctrlPr>
                      </m:sSubPr>
                      <m:e>
                        <m:r>
                          <a:rPr kumimoji="1" lang="ja-JP" altLang="en-US" i="1" smtClean="0">
                            <a:latin typeface="Cambria Math" panose="02040503050406030204" pitchFamily="18" charset="0"/>
                          </a:rPr>
                          <m:t>𝜔</m:t>
                        </m:r>
                      </m:e>
                      <m:sub>
                        <m:r>
                          <a:rPr kumimoji="1" lang="en-US" altLang="ja-JP" b="0" i="1" smtClean="0">
                            <a:latin typeface="Cambria Math" panose="02040503050406030204" pitchFamily="18" charset="0"/>
                          </a:rPr>
                          <m:t>0</m:t>
                        </m:r>
                        <m:r>
                          <a:rPr kumimoji="1" lang="en-US" altLang="ja-JP" b="0" i="1" smtClean="0">
                            <a:latin typeface="Cambria Math" panose="02040503050406030204" pitchFamily="18" charset="0"/>
                          </a:rPr>
                          <m:t>𝑥</m:t>
                        </m:r>
                      </m:sub>
                    </m:sSub>
                  </m:oMath>
                </a14:m>
                <a:r>
                  <a:rPr kumimoji="1" lang="en-US" altLang="ja-JP" dirty="0"/>
                  <a:t>=</a:t>
                </a:r>
                <a14:m>
                  <m:oMath xmlns:m="http://schemas.openxmlformats.org/officeDocument/2006/math">
                    <m:sSub>
                      <m:sSubPr>
                        <m:ctrlPr>
                          <a:rPr kumimoji="1" lang="en-US" altLang="ja-JP" i="1" dirty="0" smtClean="0">
                            <a:latin typeface="Cambria Math" panose="02040503050406030204" pitchFamily="18" charset="0"/>
                          </a:rPr>
                        </m:ctrlPr>
                      </m:sSubPr>
                      <m:e>
                        <m:r>
                          <a:rPr kumimoji="1" lang="en-US" altLang="ja-JP" b="0" i="1" dirty="0" smtClean="0">
                            <a:latin typeface="Cambria Math" panose="02040503050406030204" pitchFamily="18" charset="0"/>
                          </a:rPr>
                          <m:t>𝑣</m:t>
                        </m:r>
                      </m:e>
                      <m:sub>
                        <m:r>
                          <a:rPr kumimoji="1" lang="en-US" altLang="ja-JP" b="0" i="1" dirty="0" smtClean="0">
                            <a:latin typeface="Cambria Math" panose="02040503050406030204" pitchFamily="18" charset="0"/>
                          </a:rPr>
                          <m:t>0</m:t>
                        </m:r>
                      </m:sub>
                    </m:sSub>
                    <m:r>
                      <m:rPr>
                        <m:sty m:val="p"/>
                      </m:rPr>
                      <a:rPr kumimoji="1" lang="en-US" altLang="ja-JP" b="0" i="0" dirty="0" smtClean="0">
                        <a:latin typeface="Cambria Math" panose="02040503050406030204" pitchFamily="18" charset="0"/>
                      </a:rPr>
                      <m:t>cos</m:t>
                    </m:r>
                    <m:r>
                      <a:rPr kumimoji="1" lang="en-US" altLang="ja-JP" b="0" i="0" dirty="0" smtClean="0">
                        <a:latin typeface="Cambria Math" panose="02040503050406030204" pitchFamily="18" charset="0"/>
                      </a:rPr>
                      <m:t>(</m:t>
                    </m:r>
                    <m:f>
                      <m:fPr>
                        <m:ctrlPr>
                          <a:rPr kumimoji="1" lang="en-US" altLang="ja-JP" b="0" i="1" dirty="0" smtClean="0">
                            <a:latin typeface="Cambria Math" panose="02040503050406030204" pitchFamily="18" charset="0"/>
                          </a:rPr>
                        </m:ctrlPr>
                      </m:fPr>
                      <m:num>
                        <m:r>
                          <a:rPr kumimoji="1" lang="en-US" altLang="ja-JP" b="0" i="1" dirty="0" smtClean="0">
                            <a:latin typeface="Cambria Math" panose="02040503050406030204" pitchFamily="18" charset="0"/>
                          </a:rPr>
                          <m:t>3</m:t>
                        </m:r>
                        <m:r>
                          <a:rPr kumimoji="1" lang="ja-JP" altLang="en-US" b="0" i="1" dirty="0" smtClean="0">
                            <a:latin typeface="Cambria Math" panose="02040503050406030204" pitchFamily="18" charset="0"/>
                          </a:rPr>
                          <m:t>𝜋</m:t>
                        </m:r>
                      </m:num>
                      <m:den>
                        <m:r>
                          <a:rPr kumimoji="1" lang="en-US" altLang="ja-JP" b="0" i="1" dirty="0" smtClean="0">
                            <a:latin typeface="Cambria Math" panose="02040503050406030204" pitchFamily="18" charset="0"/>
                          </a:rPr>
                          <m:t>4</m:t>
                        </m:r>
                      </m:den>
                    </m:f>
                  </m:oMath>
                </a14:m>
                <a:r>
                  <a:rPr kumimoji="1" lang="en-US" altLang="ja-JP" dirty="0"/>
                  <a:t>+</a:t>
                </a:r>
                <a14:m>
                  <m:oMath xmlns:m="http://schemas.openxmlformats.org/officeDocument/2006/math">
                    <m:r>
                      <a:rPr kumimoji="1" lang="ja-JP" altLang="en-US" i="1" dirty="0" smtClean="0">
                        <a:latin typeface="Cambria Math" panose="02040503050406030204" pitchFamily="18" charset="0"/>
                      </a:rPr>
                      <m:t>𝛼</m:t>
                    </m:r>
                    <m:r>
                      <a:rPr kumimoji="1" lang="en-US" altLang="ja-JP" b="0" i="1" dirty="0" smtClean="0">
                        <a:latin typeface="Cambria Math" panose="02040503050406030204" pitchFamily="18" charset="0"/>
                      </a:rPr>
                      <m:t>)</m:t>
                    </m:r>
                  </m:oMath>
                </a14:m>
                <a:r>
                  <a:rPr kumimoji="1" lang="en-US" altLang="ja-JP" dirty="0"/>
                  <a:t>=</a:t>
                </a:r>
                <a14:m>
                  <m:oMath xmlns:m="http://schemas.openxmlformats.org/officeDocument/2006/math">
                    <m:f>
                      <m:fPr>
                        <m:ctrlPr>
                          <a:rPr kumimoji="1" lang="en-US" altLang="ja-JP" i="1" dirty="0" smtClean="0">
                            <a:latin typeface="Cambria Math" panose="02040503050406030204" pitchFamily="18" charset="0"/>
                          </a:rPr>
                        </m:ctrlPr>
                      </m:fPr>
                      <m:num>
                        <m:r>
                          <a:rPr lang="en-US" altLang="ja-JP" i="1" dirty="0" smtClean="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i="1" dirty="0">
                                <a:latin typeface="Cambria Math" panose="02040503050406030204" pitchFamily="18" charset="0"/>
                              </a:rPr>
                              <m:t>0</m:t>
                            </m:r>
                          </m:sub>
                        </m:sSub>
                      </m:num>
                      <m:den>
                        <m:rad>
                          <m:radPr>
                            <m:degHide m:val="on"/>
                            <m:ctrlPr>
                              <a:rPr lang="en-US" altLang="ja-JP" i="1" dirty="0">
                                <a:latin typeface="Cambria Math" panose="02040503050406030204" pitchFamily="18" charset="0"/>
                              </a:rPr>
                            </m:ctrlPr>
                          </m:radPr>
                          <m:deg/>
                          <m:e>
                            <m:r>
                              <a:rPr lang="en-US" altLang="ja-JP" i="1" dirty="0">
                                <a:latin typeface="Cambria Math" panose="02040503050406030204" pitchFamily="18" charset="0"/>
                              </a:rPr>
                              <m:t>2</m:t>
                            </m:r>
                          </m:e>
                        </m:rad>
                      </m:den>
                    </m:f>
                    <m:r>
                      <m:rPr>
                        <m:sty m:val="p"/>
                      </m:rPr>
                      <a:rPr lang="en-US" altLang="ja-JP" dirty="0">
                        <a:latin typeface="Cambria Math" panose="02040503050406030204" pitchFamily="18" charset="0"/>
                      </a:rPr>
                      <m:t>cos</m:t>
                    </m:r>
                    <m:r>
                      <a:rPr lang="en-US" altLang="ja-JP" dirty="0">
                        <a:latin typeface="Cambria Math" panose="02040503050406030204" pitchFamily="18" charset="0"/>
                      </a:rPr>
                      <m:t>(</m:t>
                    </m:r>
                    <m:f>
                      <m:fPr>
                        <m:ctrlPr>
                          <a:rPr lang="en-US" altLang="ja-JP" i="1" dirty="0">
                            <a:latin typeface="Cambria Math" panose="02040503050406030204" pitchFamily="18" charset="0"/>
                          </a:rPr>
                        </m:ctrlPr>
                      </m:fPr>
                      <m:num>
                        <m:r>
                          <a:rPr lang="en-US" altLang="ja-JP" i="1" dirty="0">
                            <a:latin typeface="Cambria Math" panose="02040503050406030204" pitchFamily="18" charset="0"/>
                          </a:rPr>
                          <m:t>3</m:t>
                        </m:r>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r>
                      <a:rPr lang="ja-JP" altLang="en-US" i="1" dirty="0">
                        <a:latin typeface="Cambria Math" panose="02040503050406030204" pitchFamily="18" charset="0"/>
                      </a:rPr>
                      <m:t>𝛼</m:t>
                    </m:r>
                    <m:r>
                      <a:rPr lang="en-US" altLang="ja-JP" i="1" dirty="0">
                        <a:latin typeface="Cambria Math" panose="02040503050406030204" pitchFamily="18" charset="0"/>
                      </a:rPr>
                      <m:t>)</m:t>
                    </m:r>
                  </m:oMath>
                </a14:m>
                <a:endParaRPr kumimoji="1" lang="ja-JP" altLang="en-US" dirty="0"/>
              </a:p>
            </p:txBody>
          </p:sp>
        </mc:Choice>
        <mc:Fallback xmlns="">
          <p:sp>
            <p:nvSpPr>
              <p:cNvPr id="90" name="テキスト ボックス 89">
                <a:extLst>
                  <a:ext uri="{FF2B5EF4-FFF2-40B4-BE49-F238E27FC236}">
                    <a16:creationId xmlns:a16="http://schemas.microsoft.com/office/drawing/2014/main" id="{47646DCC-28F8-4462-95CA-AAB1552DCFFB}"/>
                  </a:ext>
                </a:extLst>
              </p:cNvPr>
              <p:cNvSpPr txBox="1">
                <a:spLocks noRot="1" noChangeAspect="1" noMove="1" noResize="1" noEditPoints="1" noAdjustHandles="1" noChangeArrowheads="1" noChangeShapeType="1" noTextEdit="1"/>
              </p:cNvSpPr>
              <p:nvPr/>
            </p:nvSpPr>
            <p:spPr>
              <a:xfrm>
                <a:off x="8436479" y="2842625"/>
                <a:ext cx="3735422" cy="500971"/>
              </a:xfrm>
              <a:prstGeom prst="rect">
                <a:avLst/>
              </a:prstGeom>
              <a:blipFill>
                <a:blip r:embed="rId18"/>
                <a:stretch>
                  <a:fillRect b="-6098"/>
                </a:stretch>
              </a:blipFill>
            </p:spPr>
            <p:txBody>
              <a:bodyPr/>
              <a:lstStyle/>
              <a:p>
                <a:r>
                  <a:rPr lang="ja-JP" altLang="en-US">
                    <a:noFill/>
                  </a:rPr>
                  <a:t> </a:t>
                </a:r>
              </a:p>
            </p:txBody>
          </p:sp>
        </mc:Fallback>
      </mc:AlternateContent>
      <p:sp>
        <p:nvSpPr>
          <p:cNvPr id="91" name="正方形/長方形 90">
            <a:extLst>
              <a:ext uri="{FF2B5EF4-FFF2-40B4-BE49-F238E27FC236}">
                <a16:creationId xmlns:a16="http://schemas.microsoft.com/office/drawing/2014/main" id="{2F46AAAF-BB38-497C-BD1F-854C0BB873F3}"/>
              </a:ext>
            </a:extLst>
          </p:cNvPr>
          <p:cNvSpPr/>
          <p:nvPr/>
        </p:nvSpPr>
        <p:spPr>
          <a:xfrm>
            <a:off x="5053988" y="203174"/>
            <a:ext cx="2723823" cy="369332"/>
          </a:xfrm>
          <a:prstGeom prst="rect">
            <a:avLst/>
          </a:prstGeom>
        </p:spPr>
        <p:txBody>
          <a:bodyPr wrap="none">
            <a:spAutoFit/>
          </a:bodyPr>
          <a:lstStyle/>
          <a:p>
            <a:r>
              <a:rPr lang="ja-JP" altLang="en-US" b="1" dirty="0">
                <a:solidFill>
                  <a:srgbClr val="000000"/>
                </a:solidFill>
                <a:latin typeface="+mn-ea"/>
              </a:rPr>
              <a:t>ローラーの接線方向速度</a:t>
            </a:r>
            <a:endParaRPr lang="ja-JP" altLang="en-US" b="1" dirty="0">
              <a:latin typeface="+mn-ea"/>
            </a:endParaRPr>
          </a:p>
        </p:txBody>
      </p:sp>
      <mc:AlternateContent xmlns:mc="http://schemas.openxmlformats.org/markup-compatibility/2006" xmlns:a14="http://schemas.microsoft.com/office/drawing/2010/main">
        <mc:Choice Requires="a14">
          <p:sp>
            <p:nvSpPr>
              <p:cNvPr id="92" name="正方形/長方形 91">
                <a:extLst>
                  <a:ext uri="{FF2B5EF4-FFF2-40B4-BE49-F238E27FC236}">
                    <a16:creationId xmlns:a16="http://schemas.microsoft.com/office/drawing/2014/main" id="{09DF08B8-8FC8-43AD-8E96-E2C5A1BE9FB1}"/>
                  </a:ext>
                </a:extLst>
              </p:cNvPr>
              <p:cNvSpPr/>
              <p:nvPr/>
            </p:nvSpPr>
            <p:spPr>
              <a:xfrm>
                <a:off x="5450525" y="2827812"/>
                <a:ext cx="2177584" cy="484043"/>
              </a:xfrm>
              <a:prstGeom prst="rect">
                <a:avLst/>
              </a:prstGeom>
            </p:spPr>
            <p:txBody>
              <a:bodyPr wrap="none">
                <a:spAutoFit/>
              </a:bodyPr>
              <a:lstStyle/>
              <a:p>
                <a14:m>
                  <m:oMath xmlns:m="http://schemas.openxmlformats.org/officeDocument/2006/math">
                    <m:sSub>
                      <m:sSubPr>
                        <m:ctrlPr>
                          <a:rPr lang="en-US" altLang="ja-JP" i="1" smtClean="0">
                            <a:latin typeface="Cambria Math" panose="02040503050406030204" pitchFamily="18" charset="0"/>
                          </a:rPr>
                        </m:ctrlPr>
                      </m:sSubPr>
                      <m:e>
                        <m:r>
                          <a:rPr lang="ja-JP" altLang="en-US" i="1">
                            <a:latin typeface="Cambria Math" panose="02040503050406030204" pitchFamily="18" charset="0"/>
                          </a:rPr>
                          <m:t>𝜔</m:t>
                        </m:r>
                      </m:e>
                      <m:sub>
                        <m:r>
                          <a:rPr lang="en-US" altLang="ja-JP" i="1">
                            <a:latin typeface="Cambria Math" panose="02040503050406030204" pitchFamily="18" charset="0"/>
                          </a:rPr>
                          <m:t>0</m:t>
                        </m:r>
                        <m:r>
                          <a:rPr lang="en-US" altLang="ja-JP" i="1">
                            <a:latin typeface="Cambria Math" panose="02040503050406030204" pitchFamily="18" charset="0"/>
                          </a:rPr>
                          <m:t>𝑥</m:t>
                        </m:r>
                      </m:sub>
                    </m:sSub>
                  </m:oMath>
                </a14:m>
                <a:r>
                  <a:rPr lang="en-US" altLang="ja-JP" dirty="0"/>
                  <a:t>=</a:t>
                </a:r>
                <a14:m>
                  <m:oMath xmlns:m="http://schemas.openxmlformats.org/officeDocument/2006/math">
                    <m:sSub>
                      <m:sSubPr>
                        <m:ctrlPr>
                          <a:rPr lang="en-US" altLang="ja-JP" i="1" dirty="0">
                            <a:latin typeface="Cambria Math" panose="02040503050406030204" pitchFamily="18" charset="0"/>
                          </a:rPr>
                        </m:ctrlPr>
                      </m:sSubPr>
                      <m:e>
                        <m:r>
                          <a:rPr lang="en-US" altLang="ja-JP" i="1" dirty="0">
                            <a:latin typeface="Cambria Math" panose="02040503050406030204" pitchFamily="18" charset="0"/>
                          </a:rPr>
                          <m:t>𝑣</m:t>
                        </m:r>
                      </m:e>
                      <m:sub>
                        <m:r>
                          <a:rPr lang="en-US" altLang="ja-JP" i="1" dirty="0">
                            <a:latin typeface="Cambria Math" panose="02040503050406030204" pitchFamily="18" charset="0"/>
                          </a:rPr>
                          <m:t>0</m:t>
                        </m:r>
                      </m:sub>
                    </m:sSub>
                    <m:r>
                      <m:rPr>
                        <m:sty m:val="p"/>
                      </m:rPr>
                      <a:rPr lang="en-US" altLang="ja-JP" dirty="0">
                        <a:latin typeface="Cambria Math" panose="02040503050406030204" pitchFamily="18" charset="0"/>
                      </a:rPr>
                      <m:t>cos</m:t>
                    </m:r>
                    <m:f>
                      <m:fPr>
                        <m:ctrlPr>
                          <a:rPr lang="en-US" altLang="ja-JP" i="1" dirty="0">
                            <a:latin typeface="Cambria Math" panose="02040503050406030204" pitchFamily="18" charset="0"/>
                          </a:rPr>
                        </m:ctrlPr>
                      </m:fPr>
                      <m:num>
                        <m:r>
                          <a:rPr lang="en-US" altLang="ja-JP" i="1" dirty="0">
                            <a:latin typeface="Cambria Math" panose="02040503050406030204" pitchFamily="18" charset="0"/>
                          </a:rPr>
                          <m:t>3</m:t>
                        </m:r>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f>
                      <m:fPr>
                        <m:ctrlPr>
                          <a:rPr lang="en-US" altLang="ja-JP" i="1" dirty="0">
                            <a:latin typeface="Cambria Math" panose="02040503050406030204" pitchFamily="18" charset="0"/>
                          </a:rPr>
                        </m:ctrlPr>
                      </m:fPr>
                      <m:num>
                        <m:r>
                          <a:rPr lang="en-US" altLang="ja-JP" i="1" dirty="0" smtClean="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i="1" dirty="0">
                                <a:latin typeface="Cambria Math" panose="02040503050406030204" pitchFamily="18" charset="0"/>
                              </a:rPr>
                              <m:t>0</m:t>
                            </m:r>
                          </m:sub>
                        </m:sSub>
                      </m:num>
                      <m:den>
                        <m:r>
                          <a:rPr lang="en-US" altLang="ja-JP" b="0" i="1" dirty="0" smtClean="0">
                            <a:latin typeface="Cambria Math" panose="02040503050406030204" pitchFamily="18" charset="0"/>
                          </a:rPr>
                          <m:t>2</m:t>
                        </m:r>
                      </m:den>
                    </m:f>
                  </m:oMath>
                </a14:m>
                <a:endParaRPr lang="ja-JP" altLang="en-US" dirty="0"/>
              </a:p>
            </p:txBody>
          </p:sp>
        </mc:Choice>
        <mc:Fallback xmlns="">
          <p:sp>
            <p:nvSpPr>
              <p:cNvPr id="92" name="正方形/長方形 91">
                <a:extLst>
                  <a:ext uri="{FF2B5EF4-FFF2-40B4-BE49-F238E27FC236}">
                    <a16:creationId xmlns:a16="http://schemas.microsoft.com/office/drawing/2014/main" id="{09DF08B8-8FC8-43AD-8E96-E2C5A1BE9FB1}"/>
                  </a:ext>
                </a:extLst>
              </p:cNvPr>
              <p:cNvSpPr>
                <a:spLocks noRot="1" noChangeAspect="1" noMove="1" noResize="1" noEditPoints="1" noAdjustHandles="1" noChangeArrowheads="1" noChangeShapeType="1" noTextEdit="1"/>
              </p:cNvSpPr>
              <p:nvPr/>
            </p:nvSpPr>
            <p:spPr>
              <a:xfrm>
                <a:off x="5450525" y="2827812"/>
                <a:ext cx="2177584" cy="484043"/>
              </a:xfrm>
              <a:prstGeom prst="rect">
                <a:avLst/>
              </a:prstGeom>
              <a:blipFill>
                <a:blip r:embed="rId19"/>
                <a:stretch>
                  <a:fillRect b="-1012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6" name="テキスト ボックス 95">
                <a:extLst>
                  <a:ext uri="{FF2B5EF4-FFF2-40B4-BE49-F238E27FC236}">
                    <a16:creationId xmlns:a16="http://schemas.microsoft.com/office/drawing/2014/main" id="{61540085-55C2-4816-9B29-0CA5A145746D}"/>
                  </a:ext>
                </a:extLst>
              </p:cNvPr>
              <p:cNvSpPr txBox="1"/>
              <p:nvPr/>
            </p:nvSpPr>
            <p:spPr>
              <a:xfrm>
                <a:off x="8436479" y="3251587"/>
                <a:ext cx="3735422" cy="478401"/>
              </a:xfrm>
              <a:prstGeom prst="rect">
                <a:avLst/>
              </a:prstGeom>
              <a:noFill/>
            </p:spPr>
            <p:txBody>
              <a:bodyPr wrap="square" rtlCol="0">
                <a:spAutoFit/>
              </a:bodyPr>
              <a:lstStyle/>
              <a:p>
                <a14:m>
                  <m:oMath xmlns:m="http://schemas.openxmlformats.org/officeDocument/2006/math">
                    <m:sSub>
                      <m:sSubPr>
                        <m:ctrlPr>
                          <a:rPr kumimoji="1" lang="en-US" altLang="ja-JP" i="1" smtClean="0">
                            <a:latin typeface="Cambria Math" panose="02040503050406030204" pitchFamily="18" charset="0"/>
                          </a:rPr>
                        </m:ctrlPr>
                      </m:sSubPr>
                      <m:e>
                        <m:r>
                          <a:rPr kumimoji="1" lang="ja-JP" altLang="en-US" i="1" smtClean="0">
                            <a:latin typeface="Cambria Math" panose="02040503050406030204" pitchFamily="18" charset="0"/>
                          </a:rPr>
                          <m:t>𝜔</m:t>
                        </m:r>
                      </m:e>
                      <m:sub>
                        <m:r>
                          <a:rPr kumimoji="1" lang="en-US" altLang="ja-JP" b="0" i="1" smtClean="0">
                            <a:latin typeface="Cambria Math" panose="02040503050406030204" pitchFamily="18" charset="0"/>
                          </a:rPr>
                          <m:t>1</m:t>
                        </m:r>
                        <m:r>
                          <a:rPr kumimoji="1" lang="en-US" altLang="ja-JP" b="0" i="1" smtClean="0">
                            <a:latin typeface="Cambria Math" panose="02040503050406030204" pitchFamily="18" charset="0"/>
                          </a:rPr>
                          <m:t>𝑥</m:t>
                        </m:r>
                      </m:sub>
                    </m:sSub>
                  </m:oMath>
                </a14:m>
                <a:r>
                  <a:rPr kumimoji="1" lang="en-US" altLang="ja-JP" dirty="0"/>
                  <a:t>=</a:t>
                </a:r>
                <a14:m>
                  <m:oMath xmlns:m="http://schemas.openxmlformats.org/officeDocument/2006/math">
                    <m:sSub>
                      <m:sSubPr>
                        <m:ctrlPr>
                          <a:rPr kumimoji="1" lang="en-US" altLang="ja-JP" i="1" dirty="0" smtClean="0">
                            <a:latin typeface="Cambria Math" panose="02040503050406030204" pitchFamily="18" charset="0"/>
                          </a:rPr>
                        </m:ctrlPr>
                      </m:sSubPr>
                      <m:e>
                        <m:r>
                          <a:rPr kumimoji="1" lang="en-US" altLang="ja-JP" b="0" i="1" dirty="0" smtClean="0">
                            <a:latin typeface="Cambria Math" panose="02040503050406030204" pitchFamily="18" charset="0"/>
                          </a:rPr>
                          <m:t>𝑣</m:t>
                        </m:r>
                      </m:e>
                      <m:sub>
                        <m:r>
                          <a:rPr kumimoji="1" lang="en-US" altLang="ja-JP" b="0" i="1" dirty="0" smtClean="0">
                            <a:latin typeface="Cambria Math" panose="02040503050406030204" pitchFamily="18" charset="0"/>
                          </a:rPr>
                          <m:t>1</m:t>
                        </m:r>
                      </m:sub>
                    </m:sSub>
                    <m:r>
                      <m:rPr>
                        <m:sty m:val="p"/>
                      </m:rPr>
                      <a:rPr kumimoji="1" lang="en-US" altLang="ja-JP" b="0" i="0" dirty="0" smtClean="0">
                        <a:latin typeface="Cambria Math" panose="02040503050406030204" pitchFamily="18" charset="0"/>
                      </a:rPr>
                      <m:t>cos</m:t>
                    </m:r>
                    <m:r>
                      <a:rPr kumimoji="1" lang="en-US" altLang="ja-JP" b="0" i="0" dirty="0" smtClean="0">
                        <a:latin typeface="Cambria Math" panose="02040503050406030204" pitchFamily="18" charset="0"/>
                      </a:rPr>
                      <m:t>(</m:t>
                    </m:r>
                    <m:f>
                      <m:fPr>
                        <m:ctrlPr>
                          <a:rPr kumimoji="1" lang="en-US" altLang="ja-JP" b="0" i="1" dirty="0" smtClean="0">
                            <a:latin typeface="Cambria Math" panose="02040503050406030204" pitchFamily="18" charset="0"/>
                          </a:rPr>
                        </m:ctrlPr>
                      </m:fPr>
                      <m:num>
                        <m:r>
                          <a:rPr kumimoji="1" lang="ja-JP" altLang="en-US" b="0" i="1" dirty="0" smtClean="0">
                            <a:latin typeface="Cambria Math" panose="02040503050406030204" pitchFamily="18" charset="0"/>
                          </a:rPr>
                          <m:t>𝜋</m:t>
                        </m:r>
                      </m:num>
                      <m:den>
                        <m:r>
                          <a:rPr kumimoji="1" lang="en-US" altLang="ja-JP" b="0" i="1" dirty="0" smtClean="0">
                            <a:latin typeface="Cambria Math" panose="02040503050406030204" pitchFamily="18" charset="0"/>
                          </a:rPr>
                          <m:t>4</m:t>
                        </m:r>
                      </m:den>
                    </m:f>
                  </m:oMath>
                </a14:m>
                <a:r>
                  <a:rPr kumimoji="1" lang="en-US" altLang="ja-JP" dirty="0"/>
                  <a:t>+</a:t>
                </a:r>
                <a14:m>
                  <m:oMath xmlns:m="http://schemas.openxmlformats.org/officeDocument/2006/math">
                    <m:r>
                      <a:rPr kumimoji="1" lang="ja-JP" altLang="en-US" i="1" dirty="0" smtClean="0">
                        <a:latin typeface="Cambria Math" panose="02040503050406030204" pitchFamily="18" charset="0"/>
                      </a:rPr>
                      <m:t>𝛽</m:t>
                    </m:r>
                    <m:r>
                      <a:rPr kumimoji="1" lang="en-US" altLang="ja-JP" b="0" i="1" dirty="0" smtClean="0">
                        <a:latin typeface="Cambria Math" panose="02040503050406030204" pitchFamily="18" charset="0"/>
                      </a:rPr>
                      <m:t>)</m:t>
                    </m:r>
                  </m:oMath>
                </a14:m>
                <a:r>
                  <a:rPr kumimoji="1" lang="en-US" altLang="ja-JP" dirty="0"/>
                  <a:t>=</a:t>
                </a:r>
                <a14:m>
                  <m:oMath xmlns:m="http://schemas.openxmlformats.org/officeDocument/2006/math">
                    <m:f>
                      <m:fPr>
                        <m:ctrlPr>
                          <a:rPr kumimoji="1" lang="en-US" altLang="ja-JP" i="1" dirty="0" smtClean="0">
                            <a:latin typeface="Cambria Math" panose="02040503050406030204" pitchFamily="18" charset="0"/>
                          </a:rPr>
                        </m:ctrlPr>
                      </m:fPr>
                      <m:num>
                        <m:r>
                          <a:rPr lang="en-US" altLang="ja-JP" i="1" dirty="0" smtClean="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b="0" i="1" dirty="0" smtClean="0">
                                <a:latin typeface="Cambria Math" panose="02040503050406030204" pitchFamily="18" charset="0"/>
                              </a:rPr>
                              <m:t>1</m:t>
                            </m:r>
                          </m:sub>
                        </m:sSub>
                      </m:num>
                      <m:den>
                        <m:rad>
                          <m:radPr>
                            <m:degHide m:val="on"/>
                            <m:ctrlPr>
                              <a:rPr lang="en-US" altLang="ja-JP" i="1" dirty="0">
                                <a:latin typeface="Cambria Math" panose="02040503050406030204" pitchFamily="18" charset="0"/>
                              </a:rPr>
                            </m:ctrlPr>
                          </m:radPr>
                          <m:deg/>
                          <m:e>
                            <m:r>
                              <a:rPr lang="en-US" altLang="ja-JP" i="1" dirty="0">
                                <a:latin typeface="Cambria Math" panose="02040503050406030204" pitchFamily="18" charset="0"/>
                              </a:rPr>
                              <m:t>2</m:t>
                            </m:r>
                          </m:e>
                        </m:rad>
                      </m:den>
                    </m:f>
                    <m:r>
                      <m:rPr>
                        <m:sty m:val="p"/>
                      </m:rPr>
                      <a:rPr lang="en-US" altLang="ja-JP" dirty="0">
                        <a:latin typeface="Cambria Math" panose="02040503050406030204" pitchFamily="18" charset="0"/>
                      </a:rPr>
                      <m:t>cos</m:t>
                    </m:r>
                    <m:r>
                      <a:rPr lang="en-US" altLang="ja-JP" dirty="0">
                        <a:latin typeface="Cambria Math" panose="02040503050406030204" pitchFamily="18" charset="0"/>
                      </a:rPr>
                      <m:t>(</m:t>
                    </m:r>
                    <m:f>
                      <m:fPr>
                        <m:ctrlPr>
                          <a:rPr lang="en-US" altLang="ja-JP" i="1" dirty="0">
                            <a:latin typeface="Cambria Math" panose="02040503050406030204" pitchFamily="18" charset="0"/>
                          </a:rPr>
                        </m:ctrlPr>
                      </m:fPr>
                      <m:num>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r>
                      <a:rPr lang="ja-JP" altLang="en-US" i="1" dirty="0" smtClean="0">
                        <a:latin typeface="Cambria Math" panose="02040503050406030204" pitchFamily="18" charset="0"/>
                      </a:rPr>
                      <m:t>𝛽</m:t>
                    </m:r>
                    <m:r>
                      <a:rPr lang="en-US" altLang="ja-JP" i="1" dirty="0">
                        <a:latin typeface="Cambria Math" panose="02040503050406030204" pitchFamily="18" charset="0"/>
                      </a:rPr>
                      <m:t>)</m:t>
                    </m:r>
                  </m:oMath>
                </a14:m>
                <a:endParaRPr kumimoji="1" lang="ja-JP" altLang="en-US" dirty="0"/>
              </a:p>
            </p:txBody>
          </p:sp>
        </mc:Choice>
        <mc:Fallback xmlns="">
          <p:sp>
            <p:nvSpPr>
              <p:cNvPr id="96" name="テキスト ボックス 95">
                <a:extLst>
                  <a:ext uri="{FF2B5EF4-FFF2-40B4-BE49-F238E27FC236}">
                    <a16:creationId xmlns:a16="http://schemas.microsoft.com/office/drawing/2014/main" id="{61540085-55C2-4816-9B29-0CA5A145746D}"/>
                  </a:ext>
                </a:extLst>
              </p:cNvPr>
              <p:cNvSpPr txBox="1">
                <a:spLocks noRot="1" noChangeAspect="1" noMove="1" noResize="1" noEditPoints="1" noAdjustHandles="1" noChangeArrowheads="1" noChangeShapeType="1" noTextEdit="1"/>
              </p:cNvSpPr>
              <p:nvPr/>
            </p:nvSpPr>
            <p:spPr>
              <a:xfrm>
                <a:off x="8436479" y="3251587"/>
                <a:ext cx="3735422" cy="478401"/>
              </a:xfrm>
              <a:prstGeom prst="rect">
                <a:avLst/>
              </a:prstGeom>
              <a:blipFill>
                <a:blip r:embed="rId20"/>
                <a:stretch>
                  <a:fillRect b="-506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7" name="テキスト ボックス 96">
                <a:extLst>
                  <a:ext uri="{FF2B5EF4-FFF2-40B4-BE49-F238E27FC236}">
                    <a16:creationId xmlns:a16="http://schemas.microsoft.com/office/drawing/2014/main" id="{4919FB44-7FC7-4EA1-ACFA-38639FDCB8EF}"/>
                  </a:ext>
                </a:extLst>
              </p:cNvPr>
              <p:cNvSpPr txBox="1"/>
              <p:nvPr/>
            </p:nvSpPr>
            <p:spPr>
              <a:xfrm>
                <a:off x="8436479" y="3727939"/>
                <a:ext cx="3735422" cy="500971"/>
              </a:xfrm>
              <a:prstGeom prst="rect">
                <a:avLst/>
              </a:prstGeom>
              <a:noFill/>
            </p:spPr>
            <p:txBody>
              <a:bodyPr wrap="square" rtlCol="0">
                <a:spAutoFit/>
              </a:bodyPr>
              <a:lstStyle/>
              <a:p>
                <a14:m>
                  <m:oMath xmlns:m="http://schemas.openxmlformats.org/officeDocument/2006/math">
                    <m:sSub>
                      <m:sSubPr>
                        <m:ctrlPr>
                          <a:rPr kumimoji="1" lang="en-US" altLang="ja-JP" i="1" smtClean="0">
                            <a:latin typeface="Cambria Math" panose="02040503050406030204" pitchFamily="18" charset="0"/>
                          </a:rPr>
                        </m:ctrlPr>
                      </m:sSubPr>
                      <m:e>
                        <m:r>
                          <a:rPr kumimoji="1" lang="ja-JP" altLang="en-US" i="1" smtClean="0">
                            <a:latin typeface="Cambria Math" panose="02040503050406030204" pitchFamily="18" charset="0"/>
                          </a:rPr>
                          <m:t>𝜔</m:t>
                        </m:r>
                      </m:e>
                      <m:sub>
                        <m:r>
                          <a:rPr kumimoji="1" lang="en-US" altLang="ja-JP" b="0" i="1" smtClean="0">
                            <a:latin typeface="Cambria Math" panose="02040503050406030204" pitchFamily="18" charset="0"/>
                          </a:rPr>
                          <m:t>2</m:t>
                        </m:r>
                        <m:r>
                          <a:rPr kumimoji="1" lang="en-US" altLang="ja-JP" b="0" i="1" smtClean="0">
                            <a:latin typeface="Cambria Math" panose="02040503050406030204" pitchFamily="18" charset="0"/>
                          </a:rPr>
                          <m:t>𝑥</m:t>
                        </m:r>
                      </m:sub>
                    </m:sSub>
                  </m:oMath>
                </a14:m>
                <a:r>
                  <a:rPr kumimoji="1" lang="en-US" altLang="ja-JP" dirty="0"/>
                  <a:t>=</a:t>
                </a:r>
                <a14:m>
                  <m:oMath xmlns:m="http://schemas.openxmlformats.org/officeDocument/2006/math">
                    <m:sSub>
                      <m:sSubPr>
                        <m:ctrlPr>
                          <a:rPr kumimoji="1" lang="en-US" altLang="ja-JP" i="1" dirty="0" smtClean="0">
                            <a:latin typeface="Cambria Math" panose="02040503050406030204" pitchFamily="18" charset="0"/>
                          </a:rPr>
                        </m:ctrlPr>
                      </m:sSubPr>
                      <m:e>
                        <m:r>
                          <a:rPr kumimoji="1" lang="en-US" altLang="ja-JP" b="0" i="1" dirty="0" smtClean="0">
                            <a:latin typeface="Cambria Math" panose="02040503050406030204" pitchFamily="18" charset="0"/>
                          </a:rPr>
                          <m:t>𝑣</m:t>
                        </m:r>
                      </m:e>
                      <m:sub>
                        <m:r>
                          <a:rPr kumimoji="1" lang="en-US" altLang="ja-JP" b="0" i="1" dirty="0" smtClean="0">
                            <a:latin typeface="Cambria Math" panose="02040503050406030204" pitchFamily="18" charset="0"/>
                          </a:rPr>
                          <m:t>2</m:t>
                        </m:r>
                      </m:sub>
                    </m:sSub>
                    <m:r>
                      <m:rPr>
                        <m:sty m:val="p"/>
                      </m:rPr>
                      <a:rPr kumimoji="1" lang="en-US" altLang="ja-JP" b="0" i="0" dirty="0" smtClean="0">
                        <a:latin typeface="Cambria Math" panose="02040503050406030204" pitchFamily="18" charset="0"/>
                      </a:rPr>
                      <m:t>cos</m:t>
                    </m:r>
                    <m:r>
                      <a:rPr kumimoji="1" lang="en-US" altLang="ja-JP" b="0" i="0" dirty="0" smtClean="0">
                        <a:latin typeface="Cambria Math" panose="02040503050406030204" pitchFamily="18" charset="0"/>
                      </a:rPr>
                      <m:t>(</m:t>
                    </m:r>
                    <m:f>
                      <m:fPr>
                        <m:ctrlPr>
                          <a:rPr kumimoji="1" lang="en-US" altLang="ja-JP" b="0" i="1" dirty="0" smtClean="0">
                            <a:latin typeface="Cambria Math" panose="02040503050406030204" pitchFamily="18" charset="0"/>
                          </a:rPr>
                        </m:ctrlPr>
                      </m:fPr>
                      <m:num>
                        <m:r>
                          <a:rPr kumimoji="1" lang="en-US" altLang="ja-JP" b="0" i="1" dirty="0" smtClean="0">
                            <a:latin typeface="Cambria Math" panose="02040503050406030204" pitchFamily="18" charset="0"/>
                          </a:rPr>
                          <m:t>5</m:t>
                        </m:r>
                        <m:r>
                          <a:rPr kumimoji="1" lang="ja-JP" altLang="en-US" b="0" i="1" dirty="0" smtClean="0">
                            <a:latin typeface="Cambria Math" panose="02040503050406030204" pitchFamily="18" charset="0"/>
                          </a:rPr>
                          <m:t>𝜋</m:t>
                        </m:r>
                      </m:num>
                      <m:den>
                        <m:r>
                          <a:rPr kumimoji="1" lang="en-US" altLang="ja-JP" b="0" i="1" dirty="0" smtClean="0">
                            <a:latin typeface="Cambria Math" panose="02040503050406030204" pitchFamily="18" charset="0"/>
                          </a:rPr>
                          <m:t>4</m:t>
                        </m:r>
                      </m:den>
                    </m:f>
                  </m:oMath>
                </a14:m>
                <a:r>
                  <a:rPr kumimoji="1" lang="en-US" altLang="ja-JP" dirty="0"/>
                  <a:t>+</a:t>
                </a:r>
                <a14:m>
                  <m:oMath xmlns:m="http://schemas.openxmlformats.org/officeDocument/2006/math">
                    <m:r>
                      <a:rPr kumimoji="1" lang="en-US" altLang="ja-JP" b="0" i="1" dirty="0" smtClean="0">
                        <a:latin typeface="Cambria Math" panose="02040503050406030204" pitchFamily="18" charset="0"/>
                      </a:rPr>
                      <m:t>𝑐</m:t>
                    </m:r>
                    <m:r>
                      <a:rPr kumimoji="1" lang="en-US" altLang="ja-JP" b="0" i="1" dirty="0" smtClean="0">
                        <a:latin typeface="Cambria Math" panose="02040503050406030204" pitchFamily="18" charset="0"/>
                      </a:rPr>
                      <m:t>)</m:t>
                    </m:r>
                  </m:oMath>
                </a14:m>
                <a:r>
                  <a:rPr kumimoji="1" lang="en-US" altLang="ja-JP" dirty="0"/>
                  <a:t>=</a:t>
                </a:r>
                <a14:m>
                  <m:oMath xmlns:m="http://schemas.openxmlformats.org/officeDocument/2006/math">
                    <m:f>
                      <m:fPr>
                        <m:ctrlPr>
                          <a:rPr kumimoji="1" lang="en-US" altLang="ja-JP" i="1" dirty="0" smtClean="0">
                            <a:latin typeface="Cambria Math" panose="02040503050406030204" pitchFamily="18" charset="0"/>
                          </a:rPr>
                        </m:ctrlPr>
                      </m:fPr>
                      <m:num>
                        <m:r>
                          <a:rPr lang="en-US" altLang="ja-JP" i="1" dirty="0" smtClean="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b="0" i="1" dirty="0" smtClean="0">
                                <a:latin typeface="Cambria Math" panose="02040503050406030204" pitchFamily="18" charset="0"/>
                              </a:rPr>
                              <m:t>2</m:t>
                            </m:r>
                          </m:sub>
                        </m:sSub>
                      </m:num>
                      <m:den>
                        <m:rad>
                          <m:radPr>
                            <m:degHide m:val="on"/>
                            <m:ctrlPr>
                              <a:rPr lang="en-US" altLang="ja-JP" i="1" dirty="0">
                                <a:latin typeface="Cambria Math" panose="02040503050406030204" pitchFamily="18" charset="0"/>
                              </a:rPr>
                            </m:ctrlPr>
                          </m:radPr>
                          <m:deg/>
                          <m:e>
                            <m:r>
                              <a:rPr lang="en-US" altLang="ja-JP" i="1" dirty="0">
                                <a:latin typeface="Cambria Math" panose="02040503050406030204" pitchFamily="18" charset="0"/>
                              </a:rPr>
                              <m:t>2</m:t>
                            </m:r>
                          </m:e>
                        </m:rad>
                      </m:den>
                    </m:f>
                    <m:r>
                      <m:rPr>
                        <m:sty m:val="p"/>
                      </m:rPr>
                      <a:rPr lang="en-US" altLang="ja-JP" dirty="0">
                        <a:latin typeface="Cambria Math" panose="02040503050406030204" pitchFamily="18" charset="0"/>
                      </a:rPr>
                      <m:t>cos</m:t>
                    </m:r>
                    <m:r>
                      <a:rPr lang="en-US" altLang="ja-JP" dirty="0">
                        <a:latin typeface="Cambria Math" panose="02040503050406030204" pitchFamily="18" charset="0"/>
                      </a:rPr>
                      <m:t>(</m:t>
                    </m:r>
                    <m:f>
                      <m:fPr>
                        <m:ctrlPr>
                          <a:rPr lang="en-US" altLang="ja-JP" i="1" dirty="0">
                            <a:latin typeface="Cambria Math" panose="02040503050406030204" pitchFamily="18" charset="0"/>
                          </a:rPr>
                        </m:ctrlPr>
                      </m:fPr>
                      <m:num>
                        <m:r>
                          <a:rPr lang="en-US" altLang="ja-JP" b="0" i="1" dirty="0" smtClean="0">
                            <a:latin typeface="Cambria Math" panose="02040503050406030204" pitchFamily="18" charset="0"/>
                          </a:rPr>
                          <m:t>5</m:t>
                        </m:r>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r>
                      <a:rPr lang="en-US" altLang="ja-JP" i="1" dirty="0" smtClean="0">
                        <a:latin typeface="Cambria Math" panose="02040503050406030204" pitchFamily="18" charset="0"/>
                      </a:rPr>
                      <m:t>𝑐</m:t>
                    </m:r>
                    <m:r>
                      <a:rPr lang="en-US" altLang="ja-JP" i="1" dirty="0">
                        <a:latin typeface="Cambria Math" panose="02040503050406030204" pitchFamily="18" charset="0"/>
                      </a:rPr>
                      <m:t>)</m:t>
                    </m:r>
                  </m:oMath>
                </a14:m>
                <a:endParaRPr kumimoji="1" lang="ja-JP" altLang="en-US" dirty="0"/>
              </a:p>
            </p:txBody>
          </p:sp>
        </mc:Choice>
        <mc:Fallback xmlns="">
          <p:sp>
            <p:nvSpPr>
              <p:cNvPr id="97" name="テキスト ボックス 96">
                <a:extLst>
                  <a:ext uri="{FF2B5EF4-FFF2-40B4-BE49-F238E27FC236}">
                    <a16:creationId xmlns:a16="http://schemas.microsoft.com/office/drawing/2014/main" id="{4919FB44-7FC7-4EA1-ACFA-38639FDCB8EF}"/>
                  </a:ext>
                </a:extLst>
              </p:cNvPr>
              <p:cNvSpPr txBox="1">
                <a:spLocks noRot="1" noChangeAspect="1" noMove="1" noResize="1" noEditPoints="1" noAdjustHandles="1" noChangeArrowheads="1" noChangeShapeType="1" noTextEdit="1"/>
              </p:cNvSpPr>
              <p:nvPr/>
            </p:nvSpPr>
            <p:spPr>
              <a:xfrm>
                <a:off x="8436479" y="3727939"/>
                <a:ext cx="3735422" cy="500971"/>
              </a:xfrm>
              <a:prstGeom prst="rect">
                <a:avLst/>
              </a:prstGeom>
              <a:blipFill>
                <a:blip r:embed="rId21"/>
                <a:stretch>
                  <a:fillRect b="-609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8" name="テキスト ボックス 97">
                <a:extLst>
                  <a:ext uri="{FF2B5EF4-FFF2-40B4-BE49-F238E27FC236}">
                    <a16:creationId xmlns:a16="http://schemas.microsoft.com/office/drawing/2014/main" id="{868CC3BB-92B4-4E78-8759-52278BFC21DB}"/>
                  </a:ext>
                </a:extLst>
              </p:cNvPr>
              <p:cNvSpPr txBox="1"/>
              <p:nvPr/>
            </p:nvSpPr>
            <p:spPr>
              <a:xfrm>
                <a:off x="8436479" y="4245901"/>
                <a:ext cx="3735422" cy="500971"/>
              </a:xfrm>
              <a:prstGeom prst="rect">
                <a:avLst/>
              </a:prstGeom>
              <a:noFill/>
            </p:spPr>
            <p:txBody>
              <a:bodyPr wrap="square" rtlCol="0">
                <a:spAutoFit/>
              </a:bodyPr>
              <a:lstStyle/>
              <a:p>
                <a14:m>
                  <m:oMath xmlns:m="http://schemas.openxmlformats.org/officeDocument/2006/math">
                    <m:sSub>
                      <m:sSubPr>
                        <m:ctrlPr>
                          <a:rPr kumimoji="1" lang="en-US" altLang="ja-JP" i="1" smtClean="0">
                            <a:latin typeface="Cambria Math" panose="02040503050406030204" pitchFamily="18" charset="0"/>
                          </a:rPr>
                        </m:ctrlPr>
                      </m:sSubPr>
                      <m:e>
                        <m:r>
                          <a:rPr kumimoji="1" lang="ja-JP" altLang="en-US" i="1" smtClean="0">
                            <a:latin typeface="Cambria Math" panose="02040503050406030204" pitchFamily="18" charset="0"/>
                          </a:rPr>
                          <m:t>𝜔</m:t>
                        </m:r>
                      </m:e>
                      <m:sub>
                        <m:r>
                          <a:rPr kumimoji="1" lang="en-US" altLang="ja-JP" b="0" i="1" smtClean="0">
                            <a:latin typeface="Cambria Math" panose="02040503050406030204" pitchFamily="18" charset="0"/>
                          </a:rPr>
                          <m:t>3</m:t>
                        </m:r>
                        <m:r>
                          <a:rPr kumimoji="1" lang="en-US" altLang="ja-JP" b="0" i="1" smtClean="0">
                            <a:latin typeface="Cambria Math" panose="02040503050406030204" pitchFamily="18" charset="0"/>
                          </a:rPr>
                          <m:t>𝑥</m:t>
                        </m:r>
                      </m:sub>
                    </m:sSub>
                  </m:oMath>
                </a14:m>
                <a:r>
                  <a:rPr kumimoji="1" lang="en-US" altLang="ja-JP" dirty="0"/>
                  <a:t>=</a:t>
                </a:r>
                <a14:m>
                  <m:oMath xmlns:m="http://schemas.openxmlformats.org/officeDocument/2006/math">
                    <m:sSub>
                      <m:sSubPr>
                        <m:ctrlPr>
                          <a:rPr kumimoji="1" lang="en-US" altLang="ja-JP" i="1" dirty="0" smtClean="0">
                            <a:latin typeface="Cambria Math" panose="02040503050406030204" pitchFamily="18" charset="0"/>
                          </a:rPr>
                        </m:ctrlPr>
                      </m:sSubPr>
                      <m:e>
                        <m:r>
                          <a:rPr kumimoji="1" lang="en-US" altLang="ja-JP" b="0" i="1" dirty="0" smtClean="0">
                            <a:latin typeface="Cambria Math" panose="02040503050406030204" pitchFamily="18" charset="0"/>
                          </a:rPr>
                          <m:t>𝑣</m:t>
                        </m:r>
                      </m:e>
                      <m:sub>
                        <m:r>
                          <a:rPr kumimoji="1" lang="en-US" altLang="ja-JP" b="0" i="1" dirty="0" smtClean="0">
                            <a:latin typeface="Cambria Math" panose="02040503050406030204" pitchFamily="18" charset="0"/>
                          </a:rPr>
                          <m:t>3</m:t>
                        </m:r>
                      </m:sub>
                    </m:sSub>
                    <m:r>
                      <m:rPr>
                        <m:sty m:val="p"/>
                      </m:rPr>
                      <a:rPr kumimoji="1" lang="en-US" altLang="ja-JP" b="0" i="0" dirty="0" smtClean="0">
                        <a:latin typeface="Cambria Math" panose="02040503050406030204" pitchFamily="18" charset="0"/>
                      </a:rPr>
                      <m:t>cos</m:t>
                    </m:r>
                    <m:r>
                      <a:rPr kumimoji="1" lang="en-US" altLang="ja-JP" b="0" i="0" dirty="0" smtClean="0">
                        <a:latin typeface="Cambria Math" panose="02040503050406030204" pitchFamily="18" charset="0"/>
                      </a:rPr>
                      <m:t>(</m:t>
                    </m:r>
                    <m:f>
                      <m:fPr>
                        <m:ctrlPr>
                          <a:rPr kumimoji="1" lang="en-US" altLang="ja-JP" b="0" i="1" dirty="0" smtClean="0">
                            <a:latin typeface="Cambria Math" panose="02040503050406030204" pitchFamily="18" charset="0"/>
                          </a:rPr>
                        </m:ctrlPr>
                      </m:fPr>
                      <m:num>
                        <m:r>
                          <a:rPr kumimoji="1" lang="en-US" altLang="ja-JP" b="0" i="1" dirty="0" smtClean="0">
                            <a:latin typeface="Cambria Math" panose="02040503050406030204" pitchFamily="18" charset="0"/>
                          </a:rPr>
                          <m:t>7</m:t>
                        </m:r>
                        <m:r>
                          <a:rPr kumimoji="1" lang="ja-JP" altLang="en-US" b="0" i="1" dirty="0" smtClean="0">
                            <a:latin typeface="Cambria Math" panose="02040503050406030204" pitchFamily="18" charset="0"/>
                          </a:rPr>
                          <m:t>𝜋</m:t>
                        </m:r>
                      </m:num>
                      <m:den>
                        <m:r>
                          <a:rPr kumimoji="1" lang="en-US" altLang="ja-JP" b="0" i="1" dirty="0" smtClean="0">
                            <a:latin typeface="Cambria Math" panose="02040503050406030204" pitchFamily="18" charset="0"/>
                          </a:rPr>
                          <m:t>4</m:t>
                        </m:r>
                      </m:den>
                    </m:f>
                  </m:oMath>
                </a14:m>
                <a:r>
                  <a:rPr kumimoji="1" lang="en-US" altLang="ja-JP" dirty="0"/>
                  <a:t>+</a:t>
                </a:r>
                <a14:m>
                  <m:oMath xmlns:m="http://schemas.openxmlformats.org/officeDocument/2006/math">
                    <m:r>
                      <a:rPr kumimoji="1" lang="en-US" altLang="ja-JP" b="0" i="1" dirty="0" smtClean="0">
                        <a:latin typeface="Cambria Math" panose="02040503050406030204" pitchFamily="18" charset="0"/>
                      </a:rPr>
                      <m:t>𝑑</m:t>
                    </m:r>
                    <m:r>
                      <a:rPr kumimoji="1" lang="en-US" altLang="ja-JP" b="0" i="1" dirty="0" smtClean="0">
                        <a:latin typeface="Cambria Math" panose="02040503050406030204" pitchFamily="18" charset="0"/>
                      </a:rPr>
                      <m:t>)</m:t>
                    </m:r>
                  </m:oMath>
                </a14:m>
                <a:r>
                  <a:rPr kumimoji="1" lang="en-US" altLang="ja-JP" dirty="0"/>
                  <a:t>=</a:t>
                </a:r>
                <a14:m>
                  <m:oMath xmlns:m="http://schemas.openxmlformats.org/officeDocument/2006/math">
                    <m:f>
                      <m:fPr>
                        <m:ctrlPr>
                          <a:rPr kumimoji="1" lang="en-US" altLang="ja-JP" i="1" dirty="0" smtClean="0">
                            <a:latin typeface="Cambria Math" panose="02040503050406030204" pitchFamily="18" charset="0"/>
                          </a:rPr>
                        </m:ctrlPr>
                      </m:fPr>
                      <m:num>
                        <m:r>
                          <a:rPr lang="en-US" altLang="ja-JP" i="1" dirty="0" smtClean="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b="0" i="1" dirty="0" smtClean="0">
                                <a:latin typeface="Cambria Math" panose="02040503050406030204" pitchFamily="18" charset="0"/>
                              </a:rPr>
                              <m:t>3</m:t>
                            </m:r>
                          </m:sub>
                        </m:sSub>
                      </m:num>
                      <m:den>
                        <m:rad>
                          <m:radPr>
                            <m:degHide m:val="on"/>
                            <m:ctrlPr>
                              <a:rPr lang="en-US" altLang="ja-JP" i="1" dirty="0">
                                <a:latin typeface="Cambria Math" panose="02040503050406030204" pitchFamily="18" charset="0"/>
                              </a:rPr>
                            </m:ctrlPr>
                          </m:radPr>
                          <m:deg/>
                          <m:e>
                            <m:r>
                              <a:rPr lang="en-US" altLang="ja-JP" i="1" dirty="0">
                                <a:latin typeface="Cambria Math" panose="02040503050406030204" pitchFamily="18" charset="0"/>
                              </a:rPr>
                              <m:t>2</m:t>
                            </m:r>
                          </m:e>
                        </m:rad>
                      </m:den>
                    </m:f>
                    <m:r>
                      <m:rPr>
                        <m:sty m:val="p"/>
                      </m:rPr>
                      <a:rPr lang="en-US" altLang="ja-JP" dirty="0">
                        <a:latin typeface="Cambria Math" panose="02040503050406030204" pitchFamily="18" charset="0"/>
                      </a:rPr>
                      <m:t>cos</m:t>
                    </m:r>
                    <m:r>
                      <a:rPr lang="en-US" altLang="ja-JP" dirty="0">
                        <a:latin typeface="Cambria Math" panose="02040503050406030204" pitchFamily="18" charset="0"/>
                      </a:rPr>
                      <m:t>(</m:t>
                    </m:r>
                    <m:f>
                      <m:fPr>
                        <m:ctrlPr>
                          <a:rPr lang="en-US" altLang="ja-JP" i="1" dirty="0">
                            <a:latin typeface="Cambria Math" panose="02040503050406030204" pitchFamily="18" charset="0"/>
                          </a:rPr>
                        </m:ctrlPr>
                      </m:fPr>
                      <m:num>
                        <m:r>
                          <a:rPr lang="en-US" altLang="ja-JP" b="0" i="1" dirty="0" smtClean="0">
                            <a:latin typeface="Cambria Math" panose="02040503050406030204" pitchFamily="18" charset="0"/>
                          </a:rPr>
                          <m:t>7</m:t>
                        </m:r>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r>
                      <a:rPr lang="en-US" altLang="ja-JP" b="0" i="1" dirty="0" smtClean="0">
                        <a:latin typeface="Cambria Math" panose="02040503050406030204" pitchFamily="18" charset="0"/>
                      </a:rPr>
                      <m:t>𝑑</m:t>
                    </m:r>
                    <m:r>
                      <a:rPr lang="en-US" altLang="ja-JP" i="1" dirty="0">
                        <a:latin typeface="Cambria Math" panose="02040503050406030204" pitchFamily="18" charset="0"/>
                      </a:rPr>
                      <m:t>)</m:t>
                    </m:r>
                  </m:oMath>
                </a14:m>
                <a:endParaRPr kumimoji="1" lang="ja-JP" altLang="en-US" dirty="0"/>
              </a:p>
            </p:txBody>
          </p:sp>
        </mc:Choice>
        <mc:Fallback xmlns="">
          <p:sp>
            <p:nvSpPr>
              <p:cNvPr id="98" name="テキスト ボックス 97">
                <a:extLst>
                  <a:ext uri="{FF2B5EF4-FFF2-40B4-BE49-F238E27FC236}">
                    <a16:creationId xmlns:a16="http://schemas.microsoft.com/office/drawing/2014/main" id="{868CC3BB-92B4-4E78-8759-52278BFC21DB}"/>
                  </a:ext>
                </a:extLst>
              </p:cNvPr>
              <p:cNvSpPr txBox="1">
                <a:spLocks noRot="1" noChangeAspect="1" noMove="1" noResize="1" noEditPoints="1" noAdjustHandles="1" noChangeArrowheads="1" noChangeShapeType="1" noTextEdit="1"/>
              </p:cNvSpPr>
              <p:nvPr/>
            </p:nvSpPr>
            <p:spPr>
              <a:xfrm>
                <a:off x="8436479" y="4245901"/>
                <a:ext cx="3735422" cy="500971"/>
              </a:xfrm>
              <a:prstGeom prst="rect">
                <a:avLst/>
              </a:prstGeom>
              <a:blipFill>
                <a:blip r:embed="rId22"/>
                <a:stretch>
                  <a:fillRect b="-609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9" name="正方形/長方形 98">
                <a:extLst>
                  <a:ext uri="{FF2B5EF4-FFF2-40B4-BE49-F238E27FC236}">
                    <a16:creationId xmlns:a16="http://schemas.microsoft.com/office/drawing/2014/main" id="{07E03311-1C9B-46BE-9715-2B84476C36AA}"/>
                  </a:ext>
                </a:extLst>
              </p:cNvPr>
              <p:cNvSpPr/>
              <p:nvPr/>
            </p:nvSpPr>
            <p:spPr>
              <a:xfrm>
                <a:off x="5450525" y="3264915"/>
                <a:ext cx="1910459" cy="461473"/>
              </a:xfrm>
              <a:prstGeom prst="rect">
                <a:avLst/>
              </a:prstGeom>
            </p:spPr>
            <p:txBody>
              <a:bodyPr wrap="none">
                <a:spAutoFit/>
              </a:bodyPr>
              <a:lstStyle/>
              <a:p>
                <a14:m>
                  <m:oMath xmlns:m="http://schemas.openxmlformats.org/officeDocument/2006/math">
                    <m:sSub>
                      <m:sSubPr>
                        <m:ctrlPr>
                          <a:rPr lang="en-US" altLang="ja-JP" i="1" smtClean="0">
                            <a:latin typeface="Cambria Math" panose="02040503050406030204" pitchFamily="18" charset="0"/>
                          </a:rPr>
                        </m:ctrlPr>
                      </m:sSubPr>
                      <m:e>
                        <m:r>
                          <a:rPr lang="ja-JP" altLang="en-US" i="1">
                            <a:latin typeface="Cambria Math" panose="02040503050406030204" pitchFamily="18" charset="0"/>
                          </a:rPr>
                          <m:t>𝜔</m:t>
                        </m:r>
                      </m:e>
                      <m:sub>
                        <m:r>
                          <a:rPr lang="en-US" altLang="ja-JP" b="0" i="1" smtClean="0">
                            <a:latin typeface="Cambria Math" panose="02040503050406030204" pitchFamily="18" charset="0"/>
                          </a:rPr>
                          <m:t>1</m:t>
                        </m:r>
                        <m:r>
                          <a:rPr lang="en-US" altLang="ja-JP" i="1">
                            <a:latin typeface="Cambria Math" panose="02040503050406030204" pitchFamily="18" charset="0"/>
                          </a:rPr>
                          <m:t>𝑥</m:t>
                        </m:r>
                      </m:sub>
                    </m:sSub>
                  </m:oMath>
                </a14:m>
                <a:r>
                  <a:rPr lang="en-US" altLang="ja-JP" dirty="0"/>
                  <a:t>=</a:t>
                </a:r>
                <a14:m>
                  <m:oMath xmlns:m="http://schemas.openxmlformats.org/officeDocument/2006/math">
                    <m:sSub>
                      <m:sSubPr>
                        <m:ctrlPr>
                          <a:rPr lang="en-US" altLang="ja-JP" i="1" dirty="0">
                            <a:latin typeface="Cambria Math" panose="02040503050406030204" pitchFamily="18" charset="0"/>
                          </a:rPr>
                        </m:ctrlPr>
                      </m:sSubPr>
                      <m:e>
                        <m:r>
                          <a:rPr lang="en-US" altLang="ja-JP" i="1" dirty="0">
                            <a:latin typeface="Cambria Math" panose="02040503050406030204" pitchFamily="18" charset="0"/>
                          </a:rPr>
                          <m:t>𝑣</m:t>
                        </m:r>
                      </m:e>
                      <m:sub>
                        <m:r>
                          <a:rPr lang="en-US" altLang="ja-JP" b="0" i="1" dirty="0" smtClean="0">
                            <a:latin typeface="Cambria Math" panose="02040503050406030204" pitchFamily="18" charset="0"/>
                          </a:rPr>
                          <m:t>1</m:t>
                        </m:r>
                      </m:sub>
                    </m:sSub>
                    <m:r>
                      <m:rPr>
                        <m:sty m:val="p"/>
                      </m:rPr>
                      <a:rPr lang="en-US" altLang="ja-JP" dirty="0">
                        <a:latin typeface="Cambria Math" panose="02040503050406030204" pitchFamily="18" charset="0"/>
                      </a:rPr>
                      <m:t>cos</m:t>
                    </m:r>
                    <m:f>
                      <m:fPr>
                        <m:ctrlPr>
                          <a:rPr lang="en-US" altLang="ja-JP" i="1" dirty="0">
                            <a:latin typeface="Cambria Math" panose="02040503050406030204" pitchFamily="18" charset="0"/>
                          </a:rPr>
                        </m:ctrlPr>
                      </m:fPr>
                      <m:num>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f>
                      <m:fPr>
                        <m:ctrlPr>
                          <a:rPr lang="en-US" altLang="ja-JP" i="1" dirty="0">
                            <a:latin typeface="Cambria Math" panose="02040503050406030204" pitchFamily="18" charset="0"/>
                          </a:rPr>
                        </m:ctrlPr>
                      </m:fPr>
                      <m:num>
                        <m:r>
                          <a:rPr lang="en-US" altLang="ja-JP" i="1" dirty="0" smtClean="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b="0" i="1" dirty="0" smtClean="0">
                                <a:latin typeface="Cambria Math" panose="02040503050406030204" pitchFamily="18" charset="0"/>
                              </a:rPr>
                              <m:t>1</m:t>
                            </m:r>
                          </m:sub>
                        </m:sSub>
                      </m:num>
                      <m:den>
                        <m:r>
                          <a:rPr lang="en-US" altLang="ja-JP" b="0" i="1" dirty="0" smtClean="0">
                            <a:latin typeface="Cambria Math" panose="02040503050406030204" pitchFamily="18" charset="0"/>
                          </a:rPr>
                          <m:t>2</m:t>
                        </m:r>
                      </m:den>
                    </m:f>
                  </m:oMath>
                </a14:m>
                <a:endParaRPr lang="ja-JP" altLang="en-US" dirty="0"/>
              </a:p>
            </p:txBody>
          </p:sp>
        </mc:Choice>
        <mc:Fallback xmlns="">
          <p:sp>
            <p:nvSpPr>
              <p:cNvPr id="99" name="正方形/長方形 98">
                <a:extLst>
                  <a:ext uri="{FF2B5EF4-FFF2-40B4-BE49-F238E27FC236}">
                    <a16:creationId xmlns:a16="http://schemas.microsoft.com/office/drawing/2014/main" id="{07E03311-1C9B-46BE-9715-2B84476C36AA}"/>
                  </a:ext>
                </a:extLst>
              </p:cNvPr>
              <p:cNvSpPr>
                <a:spLocks noRot="1" noChangeAspect="1" noMove="1" noResize="1" noEditPoints="1" noAdjustHandles="1" noChangeArrowheads="1" noChangeShapeType="1" noTextEdit="1"/>
              </p:cNvSpPr>
              <p:nvPr/>
            </p:nvSpPr>
            <p:spPr>
              <a:xfrm>
                <a:off x="5450525" y="3264915"/>
                <a:ext cx="1910459" cy="461473"/>
              </a:xfrm>
              <a:prstGeom prst="rect">
                <a:avLst/>
              </a:prstGeom>
              <a:blipFill>
                <a:blip r:embed="rId23"/>
                <a:stretch>
                  <a:fillRect b="-1066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0" name="正方形/長方形 99">
                <a:extLst>
                  <a:ext uri="{FF2B5EF4-FFF2-40B4-BE49-F238E27FC236}">
                    <a16:creationId xmlns:a16="http://schemas.microsoft.com/office/drawing/2014/main" id="{BE1C6FBF-6D74-4997-9831-9C663257FEE9}"/>
                  </a:ext>
                </a:extLst>
              </p:cNvPr>
              <p:cNvSpPr/>
              <p:nvPr/>
            </p:nvSpPr>
            <p:spPr>
              <a:xfrm>
                <a:off x="5430409" y="3744677"/>
                <a:ext cx="2177584" cy="487954"/>
              </a:xfrm>
              <a:prstGeom prst="rect">
                <a:avLst/>
              </a:prstGeom>
            </p:spPr>
            <p:txBody>
              <a:bodyPr wrap="none">
                <a:spAutoFit/>
              </a:bodyPr>
              <a:lstStyle/>
              <a:p>
                <a14:m>
                  <m:oMath xmlns:m="http://schemas.openxmlformats.org/officeDocument/2006/math">
                    <m:sSub>
                      <m:sSubPr>
                        <m:ctrlPr>
                          <a:rPr lang="en-US" altLang="ja-JP" i="1" smtClean="0">
                            <a:latin typeface="Cambria Math" panose="02040503050406030204" pitchFamily="18" charset="0"/>
                          </a:rPr>
                        </m:ctrlPr>
                      </m:sSubPr>
                      <m:e>
                        <m:r>
                          <a:rPr lang="ja-JP" altLang="en-US" i="1">
                            <a:latin typeface="Cambria Math" panose="02040503050406030204" pitchFamily="18" charset="0"/>
                          </a:rPr>
                          <m:t>𝜔</m:t>
                        </m:r>
                      </m:e>
                      <m:sub>
                        <m:r>
                          <a:rPr lang="en-US" altLang="ja-JP" b="0" i="1" smtClean="0">
                            <a:latin typeface="Cambria Math" panose="02040503050406030204" pitchFamily="18" charset="0"/>
                          </a:rPr>
                          <m:t>2</m:t>
                        </m:r>
                        <m:r>
                          <a:rPr lang="en-US" altLang="ja-JP" i="1">
                            <a:latin typeface="Cambria Math" panose="02040503050406030204" pitchFamily="18" charset="0"/>
                          </a:rPr>
                          <m:t>𝑥</m:t>
                        </m:r>
                      </m:sub>
                    </m:sSub>
                  </m:oMath>
                </a14:m>
                <a:r>
                  <a:rPr lang="en-US" altLang="ja-JP" dirty="0"/>
                  <a:t>=</a:t>
                </a:r>
                <a14:m>
                  <m:oMath xmlns:m="http://schemas.openxmlformats.org/officeDocument/2006/math">
                    <m:sSub>
                      <m:sSubPr>
                        <m:ctrlPr>
                          <a:rPr lang="en-US" altLang="ja-JP" i="1" dirty="0">
                            <a:latin typeface="Cambria Math" panose="02040503050406030204" pitchFamily="18" charset="0"/>
                          </a:rPr>
                        </m:ctrlPr>
                      </m:sSubPr>
                      <m:e>
                        <m:r>
                          <a:rPr lang="en-US" altLang="ja-JP" i="1" dirty="0">
                            <a:latin typeface="Cambria Math" panose="02040503050406030204" pitchFamily="18" charset="0"/>
                          </a:rPr>
                          <m:t>𝑣</m:t>
                        </m:r>
                      </m:e>
                      <m:sub>
                        <m:r>
                          <a:rPr lang="en-US" altLang="ja-JP" b="0" i="1" dirty="0" smtClean="0">
                            <a:latin typeface="Cambria Math" panose="02040503050406030204" pitchFamily="18" charset="0"/>
                          </a:rPr>
                          <m:t>2</m:t>
                        </m:r>
                      </m:sub>
                    </m:sSub>
                    <m:r>
                      <m:rPr>
                        <m:sty m:val="p"/>
                      </m:rPr>
                      <a:rPr lang="en-US" altLang="ja-JP" dirty="0">
                        <a:latin typeface="Cambria Math" panose="02040503050406030204" pitchFamily="18" charset="0"/>
                      </a:rPr>
                      <m:t>cos</m:t>
                    </m:r>
                    <m:f>
                      <m:fPr>
                        <m:ctrlPr>
                          <a:rPr lang="en-US" altLang="ja-JP" i="1" dirty="0">
                            <a:latin typeface="Cambria Math" panose="02040503050406030204" pitchFamily="18" charset="0"/>
                          </a:rPr>
                        </m:ctrlPr>
                      </m:fPr>
                      <m:num>
                        <m:r>
                          <a:rPr lang="en-US" altLang="ja-JP" b="0" i="1" dirty="0" smtClean="0">
                            <a:latin typeface="Cambria Math" panose="02040503050406030204" pitchFamily="18" charset="0"/>
                          </a:rPr>
                          <m:t>5</m:t>
                        </m:r>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f>
                      <m:fPr>
                        <m:ctrlPr>
                          <a:rPr lang="en-US" altLang="ja-JP" i="1" dirty="0">
                            <a:latin typeface="Cambria Math" panose="02040503050406030204" pitchFamily="18" charset="0"/>
                          </a:rPr>
                        </m:ctrlPr>
                      </m:fPr>
                      <m:num>
                        <m:r>
                          <a:rPr lang="en-US" altLang="ja-JP" i="1" dirty="0" smtClean="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b="0" i="1" dirty="0" smtClean="0">
                                <a:latin typeface="Cambria Math" panose="02040503050406030204" pitchFamily="18" charset="0"/>
                              </a:rPr>
                              <m:t>2</m:t>
                            </m:r>
                          </m:sub>
                        </m:sSub>
                      </m:num>
                      <m:den>
                        <m:r>
                          <a:rPr lang="en-US" altLang="ja-JP" b="0" i="1" dirty="0" smtClean="0">
                            <a:latin typeface="Cambria Math" panose="02040503050406030204" pitchFamily="18" charset="0"/>
                          </a:rPr>
                          <m:t>2</m:t>
                        </m:r>
                      </m:den>
                    </m:f>
                  </m:oMath>
                </a14:m>
                <a:endParaRPr lang="ja-JP" altLang="en-US" dirty="0"/>
              </a:p>
            </p:txBody>
          </p:sp>
        </mc:Choice>
        <mc:Fallback xmlns="">
          <p:sp>
            <p:nvSpPr>
              <p:cNvPr id="100" name="正方形/長方形 99">
                <a:extLst>
                  <a:ext uri="{FF2B5EF4-FFF2-40B4-BE49-F238E27FC236}">
                    <a16:creationId xmlns:a16="http://schemas.microsoft.com/office/drawing/2014/main" id="{BE1C6FBF-6D74-4997-9831-9C663257FEE9}"/>
                  </a:ext>
                </a:extLst>
              </p:cNvPr>
              <p:cNvSpPr>
                <a:spLocks noRot="1" noChangeAspect="1" noMove="1" noResize="1" noEditPoints="1" noAdjustHandles="1" noChangeArrowheads="1" noChangeShapeType="1" noTextEdit="1"/>
              </p:cNvSpPr>
              <p:nvPr/>
            </p:nvSpPr>
            <p:spPr>
              <a:xfrm>
                <a:off x="5430409" y="3744677"/>
                <a:ext cx="2177584" cy="487954"/>
              </a:xfrm>
              <a:prstGeom prst="rect">
                <a:avLst/>
              </a:prstGeom>
              <a:blipFill>
                <a:blip r:embed="rId24"/>
                <a:stretch>
                  <a:fillRect b="-875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1" name="正方形/長方形 100">
                <a:extLst>
                  <a:ext uri="{FF2B5EF4-FFF2-40B4-BE49-F238E27FC236}">
                    <a16:creationId xmlns:a16="http://schemas.microsoft.com/office/drawing/2014/main" id="{324446A3-B394-46A6-AA1E-350774A6C41D}"/>
                  </a:ext>
                </a:extLst>
              </p:cNvPr>
              <p:cNvSpPr/>
              <p:nvPr/>
            </p:nvSpPr>
            <p:spPr>
              <a:xfrm>
                <a:off x="5444931" y="4262829"/>
                <a:ext cx="2177584" cy="482440"/>
              </a:xfrm>
              <a:prstGeom prst="rect">
                <a:avLst/>
              </a:prstGeom>
            </p:spPr>
            <p:txBody>
              <a:bodyPr wrap="none">
                <a:spAutoFit/>
              </a:bodyPr>
              <a:lstStyle/>
              <a:p>
                <a14:m>
                  <m:oMath xmlns:m="http://schemas.openxmlformats.org/officeDocument/2006/math">
                    <m:sSub>
                      <m:sSubPr>
                        <m:ctrlPr>
                          <a:rPr lang="en-US" altLang="ja-JP" i="1" smtClean="0">
                            <a:latin typeface="Cambria Math" panose="02040503050406030204" pitchFamily="18" charset="0"/>
                          </a:rPr>
                        </m:ctrlPr>
                      </m:sSubPr>
                      <m:e>
                        <m:r>
                          <a:rPr lang="ja-JP" altLang="en-US" i="1">
                            <a:latin typeface="Cambria Math" panose="02040503050406030204" pitchFamily="18" charset="0"/>
                          </a:rPr>
                          <m:t>𝜔</m:t>
                        </m:r>
                      </m:e>
                      <m:sub>
                        <m:r>
                          <a:rPr lang="en-US" altLang="ja-JP" b="0" i="1" smtClean="0">
                            <a:latin typeface="Cambria Math" panose="02040503050406030204" pitchFamily="18" charset="0"/>
                          </a:rPr>
                          <m:t>3</m:t>
                        </m:r>
                        <m:r>
                          <a:rPr lang="en-US" altLang="ja-JP" i="1">
                            <a:latin typeface="Cambria Math" panose="02040503050406030204" pitchFamily="18" charset="0"/>
                          </a:rPr>
                          <m:t>𝑥</m:t>
                        </m:r>
                      </m:sub>
                    </m:sSub>
                  </m:oMath>
                </a14:m>
                <a:r>
                  <a:rPr lang="en-US" altLang="ja-JP" dirty="0"/>
                  <a:t>=</a:t>
                </a:r>
                <a14:m>
                  <m:oMath xmlns:m="http://schemas.openxmlformats.org/officeDocument/2006/math">
                    <m:sSub>
                      <m:sSubPr>
                        <m:ctrlPr>
                          <a:rPr lang="en-US" altLang="ja-JP" i="1" dirty="0">
                            <a:latin typeface="Cambria Math" panose="02040503050406030204" pitchFamily="18" charset="0"/>
                          </a:rPr>
                        </m:ctrlPr>
                      </m:sSubPr>
                      <m:e>
                        <m:r>
                          <a:rPr lang="en-US" altLang="ja-JP" i="1" dirty="0">
                            <a:latin typeface="Cambria Math" panose="02040503050406030204" pitchFamily="18" charset="0"/>
                          </a:rPr>
                          <m:t>𝑣</m:t>
                        </m:r>
                      </m:e>
                      <m:sub>
                        <m:r>
                          <a:rPr lang="en-US" altLang="ja-JP" b="0" i="1" dirty="0" smtClean="0">
                            <a:latin typeface="Cambria Math" panose="02040503050406030204" pitchFamily="18" charset="0"/>
                          </a:rPr>
                          <m:t>3</m:t>
                        </m:r>
                      </m:sub>
                    </m:sSub>
                    <m:r>
                      <m:rPr>
                        <m:sty m:val="p"/>
                      </m:rPr>
                      <a:rPr lang="en-US" altLang="ja-JP" dirty="0">
                        <a:latin typeface="Cambria Math" panose="02040503050406030204" pitchFamily="18" charset="0"/>
                      </a:rPr>
                      <m:t>cos</m:t>
                    </m:r>
                    <m:f>
                      <m:fPr>
                        <m:ctrlPr>
                          <a:rPr lang="en-US" altLang="ja-JP" i="1" dirty="0">
                            <a:latin typeface="Cambria Math" panose="02040503050406030204" pitchFamily="18" charset="0"/>
                          </a:rPr>
                        </m:ctrlPr>
                      </m:fPr>
                      <m:num>
                        <m:r>
                          <a:rPr lang="en-US" altLang="ja-JP" b="0" i="1" dirty="0" smtClean="0">
                            <a:latin typeface="Cambria Math" panose="02040503050406030204" pitchFamily="18" charset="0"/>
                          </a:rPr>
                          <m:t>7</m:t>
                        </m:r>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f>
                      <m:fPr>
                        <m:ctrlPr>
                          <a:rPr lang="en-US" altLang="ja-JP" i="1" dirty="0">
                            <a:latin typeface="Cambria Math" panose="02040503050406030204" pitchFamily="18" charset="0"/>
                          </a:rPr>
                        </m:ctrlPr>
                      </m:fPr>
                      <m:num>
                        <m:r>
                          <a:rPr lang="en-US" altLang="ja-JP" i="1" dirty="0" smtClean="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b="0" i="1" dirty="0" smtClean="0">
                                <a:latin typeface="Cambria Math" panose="02040503050406030204" pitchFamily="18" charset="0"/>
                              </a:rPr>
                              <m:t>3</m:t>
                            </m:r>
                          </m:sub>
                        </m:sSub>
                      </m:num>
                      <m:den>
                        <m:r>
                          <a:rPr lang="en-US" altLang="ja-JP" b="0" i="1" dirty="0" smtClean="0">
                            <a:latin typeface="Cambria Math" panose="02040503050406030204" pitchFamily="18" charset="0"/>
                          </a:rPr>
                          <m:t>2</m:t>
                        </m:r>
                      </m:den>
                    </m:f>
                  </m:oMath>
                </a14:m>
                <a:endParaRPr lang="ja-JP" altLang="en-US" dirty="0"/>
              </a:p>
            </p:txBody>
          </p:sp>
        </mc:Choice>
        <mc:Fallback xmlns="">
          <p:sp>
            <p:nvSpPr>
              <p:cNvPr id="101" name="正方形/長方形 100">
                <a:extLst>
                  <a:ext uri="{FF2B5EF4-FFF2-40B4-BE49-F238E27FC236}">
                    <a16:creationId xmlns:a16="http://schemas.microsoft.com/office/drawing/2014/main" id="{324446A3-B394-46A6-AA1E-350774A6C41D}"/>
                  </a:ext>
                </a:extLst>
              </p:cNvPr>
              <p:cNvSpPr>
                <a:spLocks noRot="1" noChangeAspect="1" noMove="1" noResize="1" noEditPoints="1" noAdjustHandles="1" noChangeArrowheads="1" noChangeShapeType="1" noTextEdit="1"/>
              </p:cNvSpPr>
              <p:nvPr/>
            </p:nvSpPr>
            <p:spPr>
              <a:xfrm>
                <a:off x="5444931" y="4262829"/>
                <a:ext cx="2177584" cy="482440"/>
              </a:xfrm>
              <a:prstGeom prst="rect">
                <a:avLst/>
              </a:prstGeom>
              <a:blipFill>
                <a:blip r:embed="rId25"/>
                <a:stretch>
                  <a:fillRect b="-1012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2" name="正方形/長方形 101">
                <a:extLst>
                  <a:ext uri="{FF2B5EF4-FFF2-40B4-BE49-F238E27FC236}">
                    <a16:creationId xmlns:a16="http://schemas.microsoft.com/office/drawing/2014/main" id="{541AF741-ECE6-4E0F-B6D5-A0099FA93F74}"/>
                  </a:ext>
                </a:extLst>
              </p:cNvPr>
              <p:cNvSpPr/>
              <p:nvPr/>
            </p:nvSpPr>
            <p:spPr>
              <a:xfrm>
                <a:off x="8436479" y="4963389"/>
                <a:ext cx="3507627" cy="500971"/>
              </a:xfrm>
              <a:prstGeom prst="rect">
                <a:avLst/>
              </a:prstGeom>
            </p:spPr>
            <p:txBody>
              <a:bodyPr wrap="none">
                <a:spAutoFit/>
              </a:bodyPr>
              <a:lstStyle/>
              <a:p>
                <a14:m>
                  <m:oMath xmlns:m="http://schemas.openxmlformats.org/officeDocument/2006/math">
                    <m:sSub>
                      <m:sSubPr>
                        <m:ctrlPr>
                          <a:rPr lang="en-US" altLang="ja-JP" i="1" smtClean="0">
                            <a:latin typeface="Cambria Math" panose="02040503050406030204" pitchFamily="18" charset="0"/>
                          </a:rPr>
                        </m:ctrlPr>
                      </m:sSubPr>
                      <m:e>
                        <m:r>
                          <a:rPr lang="ja-JP" altLang="en-US" i="1">
                            <a:latin typeface="Cambria Math" panose="02040503050406030204" pitchFamily="18" charset="0"/>
                          </a:rPr>
                          <m:t>𝜔</m:t>
                        </m:r>
                      </m:e>
                      <m:sub>
                        <m:r>
                          <a:rPr lang="en-US" altLang="ja-JP" i="1">
                            <a:latin typeface="Cambria Math" panose="02040503050406030204" pitchFamily="18" charset="0"/>
                          </a:rPr>
                          <m:t>0</m:t>
                        </m:r>
                        <m:r>
                          <a:rPr lang="en-US" altLang="ja-JP" b="0" i="1" smtClean="0">
                            <a:latin typeface="Cambria Math" panose="02040503050406030204" pitchFamily="18" charset="0"/>
                          </a:rPr>
                          <m:t>𝑦</m:t>
                        </m:r>
                      </m:sub>
                    </m:sSub>
                  </m:oMath>
                </a14:m>
                <a:r>
                  <a:rPr lang="en-US" altLang="ja-JP" dirty="0"/>
                  <a:t>=</a:t>
                </a:r>
                <a14:m>
                  <m:oMath xmlns:m="http://schemas.openxmlformats.org/officeDocument/2006/math">
                    <m:sSub>
                      <m:sSubPr>
                        <m:ctrlPr>
                          <a:rPr lang="en-US" altLang="ja-JP" i="1" dirty="0">
                            <a:latin typeface="Cambria Math" panose="02040503050406030204" pitchFamily="18" charset="0"/>
                          </a:rPr>
                        </m:ctrlPr>
                      </m:sSubPr>
                      <m:e>
                        <m:r>
                          <a:rPr lang="en-US" altLang="ja-JP" i="1" dirty="0">
                            <a:latin typeface="Cambria Math" panose="02040503050406030204" pitchFamily="18" charset="0"/>
                          </a:rPr>
                          <m:t>𝑣</m:t>
                        </m:r>
                      </m:e>
                      <m:sub>
                        <m:r>
                          <a:rPr lang="en-US" altLang="ja-JP" i="1" dirty="0">
                            <a:latin typeface="Cambria Math" panose="02040503050406030204" pitchFamily="18" charset="0"/>
                          </a:rPr>
                          <m:t>0</m:t>
                        </m:r>
                      </m:sub>
                    </m:sSub>
                    <m:r>
                      <m:rPr>
                        <m:sty m:val="p"/>
                      </m:rPr>
                      <a:rPr lang="en-US" altLang="ja-JP" b="0" i="0" dirty="0" smtClean="0">
                        <a:latin typeface="Cambria Math" panose="02040503050406030204" pitchFamily="18" charset="0"/>
                      </a:rPr>
                      <m:t>sin</m:t>
                    </m:r>
                    <m:r>
                      <a:rPr lang="en-US" altLang="ja-JP" dirty="0">
                        <a:latin typeface="Cambria Math" panose="02040503050406030204" pitchFamily="18" charset="0"/>
                      </a:rPr>
                      <m:t>(</m:t>
                    </m:r>
                    <m:f>
                      <m:fPr>
                        <m:ctrlPr>
                          <a:rPr lang="en-US" altLang="ja-JP" i="1" dirty="0">
                            <a:latin typeface="Cambria Math" panose="02040503050406030204" pitchFamily="18" charset="0"/>
                          </a:rPr>
                        </m:ctrlPr>
                      </m:fPr>
                      <m:num>
                        <m:r>
                          <a:rPr lang="en-US" altLang="ja-JP" i="1" dirty="0">
                            <a:latin typeface="Cambria Math" panose="02040503050406030204" pitchFamily="18" charset="0"/>
                          </a:rPr>
                          <m:t>3</m:t>
                        </m:r>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r>
                      <a:rPr lang="ja-JP" altLang="en-US" i="1" dirty="0">
                        <a:latin typeface="Cambria Math" panose="02040503050406030204" pitchFamily="18" charset="0"/>
                      </a:rPr>
                      <m:t>𝛼</m:t>
                    </m:r>
                    <m:r>
                      <a:rPr lang="en-US" altLang="ja-JP" i="1" dirty="0">
                        <a:latin typeface="Cambria Math" panose="02040503050406030204" pitchFamily="18" charset="0"/>
                      </a:rPr>
                      <m:t>)</m:t>
                    </m:r>
                  </m:oMath>
                </a14:m>
                <a:r>
                  <a:rPr lang="en-US" altLang="ja-JP" dirty="0"/>
                  <a:t>=</a:t>
                </a:r>
                <a14:m>
                  <m:oMath xmlns:m="http://schemas.openxmlformats.org/officeDocument/2006/math">
                    <m:f>
                      <m:fPr>
                        <m:ctrlPr>
                          <a:rPr lang="en-US" altLang="ja-JP" i="1" dirty="0">
                            <a:latin typeface="Cambria Math" panose="02040503050406030204" pitchFamily="18" charset="0"/>
                          </a:rPr>
                        </m:ctrlPr>
                      </m:fPr>
                      <m:num>
                        <m:r>
                          <a:rPr lang="en-US" altLang="ja-JP" i="1" dirty="0" smtClean="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i="1" dirty="0">
                                <a:latin typeface="Cambria Math" panose="02040503050406030204" pitchFamily="18" charset="0"/>
                              </a:rPr>
                              <m:t>0</m:t>
                            </m:r>
                          </m:sub>
                        </m:sSub>
                      </m:num>
                      <m:den>
                        <m:rad>
                          <m:radPr>
                            <m:degHide m:val="on"/>
                            <m:ctrlPr>
                              <a:rPr lang="en-US" altLang="ja-JP" i="1" dirty="0">
                                <a:latin typeface="Cambria Math" panose="02040503050406030204" pitchFamily="18" charset="0"/>
                              </a:rPr>
                            </m:ctrlPr>
                          </m:radPr>
                          <m:deg/>
                          <m:e>
                            <m:r>
                              <a:rPr lang="en-US" altLang="ja-JP" i="1" dirty="0">
                                <a:latin typeface="Cambria Math" panose="02040503050406030204" pitchFamily="18" charset="0"/>
                              </a:rPr>
                              <m:t>2</m:t>
                            </m:r>
                          </m:e>
                        </m:rad>
                      </m:den>
                    </m:f>
                    <m:r>
                      <m:rPr>
                        <m:sty m:val="p"/>
                      </m:rPr>
                      <a:rPr lang="en-US" altLang="ja-JP" b="0" i="0" dirty="0" smtClean="0">
                        <a:latin typeface="Cambria Math" panose="02040503050406030204" pitchFamily="18" charset="0"/>
                      </a:rPr>
                      <m:t>sin</m:t>
                    </m:r>
                    <m:r>
                      <a:rPr lang="en-US" altLang="ja-JP" dirty="0">
                        <a:latin typeface="Cambria Math" panose="02040503050406030204" pitchFamily="18" charset="0"/>
                      </a:rPr>
                      <m:t>(</m:t>
                    </m:r>
                    <m:f>
                      <m:fPr>
                        <m:ctrlPr>
                          <a:rPr lang="en-US" altLang="ja-JP" i="1" dirty="0">
                            <a:latin typeface="Cambria Math" panose="02040503050406030204" pitchFamily="18" charset="0"/>
                          </a:rPr>
                        </m:ctrlPr>
                      </m:fPr>
                      <m:num>
                        <m:r>
                          <a:rPr lang="en-US" altLang="ja-JP" i="1" dirty="0">
                            <a:latin typeface="Cambria Math" panose="02040503050406030204" pitchFamily="18" charset="0"/>
                          </a:rPr>
                          <m:t>3</m:t>
                        </m:r>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r>
                      <a:rPr lang="ja-JP" altLang="en-US" i="1" dirty="0">
                        <a:latin typeface="Cambria Math" panose="02040503050406030204" pitchFamily="18" charset="0"/>
                      </a:rPr>
                      <m:t>𝛼</m:t>
                    </m:r>
                    <m:r>
                      <a:rPr lang="en-US" altLang="ja-JP" i="1" dirty="0">
                        <a:latin typeface="Cambria Math" panose="02040503050406030204" pitchFamily="18" charset="0"/>
                      </a:rPr>
                      <m:t>)</m:t>
                    </m:r>
                  </m:oMath>
                </a14:m>
                <a:endParaRPr lang="ja-JP" altLang="en-US" dirty="0"/>
              </a:p>
            </p:txBody>
          </p:sp>
        </mc:Choice>
        <mc:Fallback xmlns="">
          <p:sp>
            <p:nvSpPr>
              <p:cNvPr id="102" name="正方形/長方形 101">
                <a:extLst>
                  <a:ext uri="{FF2B5EF4-FFF2-40B4-BE49-F238E27FC236}">
                    <a16:creationId xmlns:a16="http://schemas.microsoft.com/office/drawing/2014/main" id="{541AF741-ECE6-4E0F-B6D5-A0099FA93F74}"/>
                  </a:ext>
                </a:extLst>
              </p:cNvPr>
              <p:cNvSpPr>
                <a:spLocks noRot="1" noChangeAspect="1" noMove="1" noResize="1" noEditPoints="1" noAdjustHandles="1" noChangeArrowheads="1" noChangeShapeType="1" noTextEdit="1"/>
              </p:cNvSpPr>
              <p:nvPr/>
            </p:nvSpPr>
            <p:spPr>
              <a:xfrm>
                <a:off x="8436479" y="4963389"/>
                <a:ext cx="3507627" cy="500971"/>
              </a:xfrm>
              <a:prstGeom prst="rect">
                <a:avLst/>
              </a:prstGeom>
              <a:blipFill>
                <a:blip r:embed="rId26"/>
                <a:stretch>
                  <a:fillRect r="-174" b="-609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3" name="正方形/長方形 102">
                <a:extLst>
                  <a:ext uri="{FF2B5EF4-FFF2-40B4-BE49-F238E27FC236}">
                    <a16:creationId xmlns:a16="http://schemas.microsoft.com/office/drawing/2014/main" id="{30D5AA88-5021-4A93-AA26-E2EA4CB34E53}"/>
                  </a:ext>
                </a:extLst>
              </p:cNvPr>
              <p:cNvSpPr/>
              <p:nvPr/>
            </p:nvSpPr>
            <p:spPr>
              <a:xfrm>
                <a:off x="8436478" y="5414429"/>
                <a:ext cx="3301417" cy="478401"/>
              </a:xfrm>
              <a:prstGeom prst="rect">
                <a:avLst/>
              </a:prstGeom>
            </p:spPr>
            <p:txBody>
              <a:bodyPr wrap="none">
                <a:spAutoFit/>
              </a:bodyPr>
              <a:lstStyle/>
              <a:p>
                <a14:m>
                  <m:oMath xmlns:m="http://schemas.openxmlformats.org/officeDocument/2006/math">
                    <m:sSub>
                      <m:sSubPr>
                        <m:ctrlPr>
                          <a:rPr lang="en-US" altLang="ja-JP" i="1" smtClean="0">
                            <a:latin typeface="Cambria Math" panose="02040503050406030204" pitchFamily="18" charset="0"/>
                          </a:rPr>
                        </m:ctrlPr>
                      </m:sSubPr>
                      <m:e>
                        <m:r>
                          <a:rPr lang="ja-JP" altLang="en-US" i="1">
                            <a:latin typeface="Cambria Math" panose="02040503050406030204" pitchFamily="18" charset="0"/>
                          </a:rPr>
                          <m:t>𝜔</m:t>
                        </m:r>
                      </m:e>
                      <m:sub>
                        <m:r>
                          <a:rPr lang="en-US" altLang="ja-JP" b="0" i="1" smtClean="0">
                            <a:latin typeface="Cambria Math" panose="02040503050406030204" pitchFamily="18" charset="0"/>
                          </a:rPr>
                          <m:t>1</m:t>
                        </m:r>
                        <m:r>
                          <a:rPr lang="en-US" altLang="ja-JP" b="0" i="1" smtClean="0">
                            <a:latin typeface="Cambria Math" panose="02040503050406030204" pitchFamily="18" charset="0"/>
                          </a:rPr>
                          <m:t>𝑦</m:t>
                        </m:r>
                      </m:sub>
                    </m:sSub>
                  </m:oMath>
                </a14:m>
                <a:r>
                  <a:rPr lang="en-US" altLang="ja-JP" dirty="0"/>
                  <a:t>=</a:t>
                </a:r>
                <a14:m>
                  <m:oMath xmlns:m="http://schemas.openxmlformats.org/officeDocument/2006/math">
                    <m:sSub>
                      <m:sSubPr>
                        <m:ctrlPr>
                          <a:rPr lang="en-US" altLang="ja-JP" i="1" dirty="0">
                            <a:latin typeface="Cambria Math" panose="02040503050406030204" pitchFamily="18" charset="0"/>
                          </a:rPr>
                        </m:ctrlPr>
                      </m:sSubPr>
                      <m:e>
                        <m:r>
                          <a:rPr lang="en-US" altLang="ja-JP" i="1" dirty="0">
                            <a:latin typeface="Cambria Math" panose="02040503050406030204" pitchFamily="18" charset="0"/>
                          </a:rPr>
                          <m:t>𝑣</m:t>
                        </m:r>
                      </m:e>
                      <m:sub>
                        <m:r>
                          <a:rPr lang="en-US" altLang="ja-JP" b="0" i="1" dirty="0" smtClean="0">
                            <a:latin typeface="Cambria Math" panose="02040503050406030204" pitchFamily="18" charset="0"/>
                          </a:rPr>
                          <m:t>1</m:t>
                        </m:r>
                      </m:sub>
                    </m:sSub>
                    <m:r>
                      <m:rPr>
                        <m:sty m:val="p"/>
                      </m:rPr>
                      <a:rPr lang="en-US" altLang="ja-JP" b="0" i="0" dirty="0" smtClean="0">
                        <a:latin typeface="Cambria Math" panose="02040503050406030204" pitchFamily="18" charset="0"/>
                      </a:rPr>
                      <m:t>sin</m:t>
                    </m:r>
                    <m:r>
                      <a:rPr lang="en-US" altLang="ja-JP" dirty="0">
                        <a:latin typeface="Cambria Math" panose="02040503050406030204" pitchFamily="18" charset="0"/>
                      </a:rPr>
                      <m:t>(</m:t>
                    </m:r>
                    <m:f>
                      <m:fPr>
                        <m:ctrlPr>
                          <a:rPr lang="en-US" altLang="ja-JP" i="1" dirty="0">
                            <a:latin typeface="Cambria Math" panose="02040503050406030204" pitchFamily="18" charset="0"/>
                          </a:rPr>
                        </m:ctrlPr>
                      </m:fPr>
                      <m:num>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r>
                      <a:rPr lang="ja-JP" altLang="en-US" i="1" dirty="0" smtClean="0">
                        <a:latin typeface="Cambria Math" panose="02040503050406030204" pitchFamily="18" charset="0"/>
                      </a:rPr>
                      <m:t>𝛽</m:t>
                    </m:r>
                    <m:r>
                      <a:rPr lang="en-US" altLang="ja-JP" i="1" dirty="0">
                        <a:latin typeface="Cambria Math" panose="02040503050406030204" pitchFamily="18" charset="0"/>
                      </a:rPr>
                      <m:t>)</m:t>
                    </m:r>
                  </m:oMath>
                </a14:m>
                <a:r>
                  <a:rPr lang="en-US" altLang="ja-JP" dirty="0"/>
                  <a:t>=</a:t>
                </a:r>
                <a14:m>
                  <m:oMath xmlns:m="http://schemas.openxmlformats.org/officeDocument/2006/math">
                    <m:f>
                      <m:fPr>
                        <m:ctrlPr>
                          <a:rPr lang="en-US" altLang="ja-JP" i="1" dirty="0">
                            <a:latin typeface="Cambria Math" panose="02040503050406030204" pitchFamily="18" charset="0"/>
                          </a:rPr>
                        </m:ctrlPr>
                      </m:fPr>
                      <m:num>
                        <m:r>
                          <a:rPr lang="en-US" altLang="ja-JP" i="1" dirty="0" smtClean="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b="0" i="1" dirty="0" smtClean="0">
                                <a:latin typeface="Cambria Math" panose="02040503050406030204" pitchFamily="18" charset="0"/>
                              </a:rPr>
                              <m:t>1</m:t>
                            </m:r>
                          </m:sub>
                        </m:sSub>
                      </m:num>
                      <m:den>
                        <m:rad>
                          <m:radPr>
                            <m:degHide m:val="on"/>
                            <m:ctrlPr>
                              <a:rPr lang="en-US" altLang="ja-JP" i="1" dirty="0">
                                <a:latin typeface="Cambria Math" panose="02040503050406030204" pitchFamily="18" charset="0"/>
                              </a:rPr>
                            </m:ctrlPr>
                          </m:radPr>
                          <m:deg/>
                          <m:e>
                            <m:r>
                              <a:rPr lang="en-US" altLang="ja-JP" i="1" dirty="0">
                                <a:latin typeface="Cambria Math" panose="02040503050406030204" pitchFamily="18" charset="0"/>
                              </a:rPr>
                              <m:t>2</m:t>
                            </m:r>
                          </m:e>
                        </m:rad>
                      </m:den>
                    </m:f>
                    <m:r>
                      <m:rPr>
                        <m:sty m:val="p"/>
                      </m:rPr>
                      <a:rPr lang="en-US" altLang="ja-JP" b="0" i="0" dirty="0" smtClean="0">
                        <a:latin typeface="Cambria Math" panose="02040503050406030204" pitchFamily="18" charset="0"/>
                      </a:rPr>
                      <m:t>sin</m:t>
                    </m:r>
                    <m:r>
                      <a:rPr lang="en-US" altLang="ja-JP" dirty="0">
                        <a:latin typeface="Cambria Math" panose="02040503050406030204" pitchFamily="18" charset="0"/>
                      </a:rPr>
                      <m:t>(</m:t>
                    </m:r>
                    <m:f>
                      <m:fPr>
                        <m:ctrlPr>
                          <a:rPr lang="en-US" altLang="ja-JP" i="1" dirty="0">
                            <a:latin typeface="Cambria Math" panose="02040503050406030204" pitchFamily="18" charset="0"/>
                          </a:rPr>
                        </m:ctrlPr>
                      </m:fPr>
                      <m:num>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r>
                      <a:rPr lang="ja-JP" altLang="en-US" i="1" dirty="0" smtClean="0">
                        <a:latin typeface="Cambria Math" panose="02040503050406030204" pitchFamily="18" charset="0"/>
                      </a:rPr>
                      <m:t>𝛽</m:t>
                    </m:r>
                    <m:r>
                      <a:rPr lang="en-US" altLang="ja-JP" i="1" dirty="0">
                        <a:latin typeface="Cambria Math" panose="02040503050406030204" pitchFamily="18" charset="0"/>
                      </a:rPr>
                      <m:t>)</m:t>
                    </m:r>
                  </m:oMath>
                </a14:m>
                <a:endParaRPr lang="ja-JP" altLang="en-US" dirty="0"/>
              </a:p>
            </p:txBody>
          </p:sp>
        </mc:Choice>
        <mc:Fallback xmlns="">
          <p:sp>
            <p:nvSpPr>
              <p:cNvPr id="103" name="正方形/長方形 102">
                <a:extLst>
                  <a:ext uri="{FF2B5EF4-FFF2-40B4-BE49-F238E27FC236}">
                    <a16:creationId xmlns:a16="http://schemas.microsoft.com/office/drawing/2014/main" id="{30D5AA88-5021-4A93-AA26-E2EA4CB34E53}"/>
                  </a:ext>
                </a:extLst>
              </p:cNvPr>
              <p:cNvSpPr>
                <a:spLocks noRot="1" noChangeAspect="1" noMove="1" noResize="1" noEditPoints="1" noAdjustHandles="1" noChangeArrowheads="1" noChangeShapeType="1" noTextEdit="1"/>
              </p:cNvSpPr>
              <p:nvPr/>
            </p:nvSpPr>
            <p:spPr>
              <a:xfrm>
                <a:off x="8436478" y="5414429"/>
                <a:ext cx="3301417" cy="478401"/>
              </a:xfrm>
              <a:prstGeom prst="rect">
                <a:avLst/>
              </a:prstGeom>
              <a:blipFill>
                <a:blip r:embed="rId27"/>
                <a:stretch>
                  <a:fillRect r="-185" b="-506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4" name="正方形/長方形 103">
                <a:extLst>
                  <a:ext uri="{FF2B5EF4-FFF2-40B4-BE49-F238E27FC236}">
                    <a16:creationId xmlns:a16="http://schemas.microsoft.com/office/drawing/2014/main" id="{36603D77-EC73-4B68-9669-A5EFFA1FEC22}"/>
                  </a:ext>
                </a:extLst>
              </p:cNvPr>
              <p:cNvSpPr/>
              <p:nvPr/>
            </p:nvSpPr>
            <p:spPr>
              <a:xfrm>
                <a:off x="8436478" y="5913351"/>
                <a:ext cx="3507627" cy="500971"/>
              </a:xfrm>
              <a:prstGeom prst="rect">
                <a:avLst/>
              </a:prstGeom>
            </p:spPr>
            <p:txBody>
              <a:bodyPr wrap="none">
                <a:spAutoFit/>
              </a:bodyPr>
              <a:lstStyle/>
              <a:p>
                <a14:m>
                  <m:oMath xmlns:m="http://schemas.openxmlformats.org/officeDocument/2006/math">
                    <m:sSub>
                      <m:sSubPr>
                        <m:ctrlPr>
                          <a:rPr lang="en-US" altLang="ja-JP" i="1" smtClean="0">
                            <a:latin typeface="Cambria Math" panose="02040503050406030204" pitchFamily="18" charset="0"/>
                          </a:rPr>
                        </m:ctrlPr>
                      </m:sSubPr>
                      <m:e>
                        <m:r>
                          <a:rPr lang="ja-JP" altLang="en-US" i="1">
                            <a:latin typeface="Cambria Math" panose="02040503050406030204" pitchFamily="18" charset="0"/>
                          </a:rPr>
                          <m:t>𝜔</m:t>
                        </m:r>
                      </m:e>
                      <m:sub>
                        <m:r>
                          <a:rPr lang="en-US" altLang="ja-JP" b="0" i="1" smtClean="0">
                            <a:latin typeface="Cambria Math" panose="02040503050406030204" pitchFamily="18" charset="0"/>
                          </a:rPr>
                          <m:t>2</m:t>
                        </m:r>
                        <m:r>
                          <a:rPr lang="en-US" altLang="ja-JP" b="0" i="1" smtClean="0">
                            <a:latin typeface="Cambria Math" panose="02040503050406030204" pitchFamily="18" charset="0"/>
                          </a:rPr>
                          <m:t>𝑦</m:t>
                        </m:r>
                      </m:sub>
                    </m:sSub>
                  </m:oMath>
                </a14:m>
                <a:r>
                  <a:rPr lang="en-US" altLang="ja-JP" dirty="0"/>
                  <a:t>=</a:t>
                </a:r>
                <a14:m>
                  <m:oMath xmlns:m="http://schemas.openxmlformats.org/officeDocument/2006/math">
                    <m:sSub>
                      <m:sSubPr>
                        <m:ctrlPr>
                          <a:rPr lang="en-US" altLang="ja-JP" i="1" dirty="0" smtClean="0">
                            <a:latin typeface="Cambria Math" panose="02040503050406030204" pitchFamily="18" charset="0"/>
                          </a:rPr>
                        </m:ctrlPr>
                      </m:sSubPr>
                      <m:e>
                        <m:r>
                          <a:rPr lang="en-US" altLang="ja-JP" i="1" dirty="0">
                            <a:latin typeface="Cambria Math" panose="02040503050406030204" pitchFamily="18" charset="0"/>
                          </a:rPr>
                          <m:t>𝑣</m:t>
                        </m:r>
                      </m:e>
                      <m:sub>
                        <m:r>
                          <a:rPr lang="en-US" altLang="ja-JP" b="0" i="1" dirty="0" smtClean="0">
                            <a:latin typeface="Cambria Math" panose="02040503050406030204" pitchFamily="18" charset="0"/>
                          </a:rPr>
                          <m:t>2</m:t>
                        </m:r>
                      </m:sub>
                    </m:sSub>
                    <m:r>
                      <m:rPr>
                        <m:sty m:val="p"/>
                      </m:rPr>
                      <a:rPr lang="en-US" altLang="ja-JP" b="0" i="0" dirty="0" smtClean="0">
                        <a:latin typeface="Cambria Math" panose="02040503050406030204" pitchFamily="18" charset="0"/>
                      </a:rPr>
                      <m:t>sin</m:t>
                    </m:r>
                    <m:r>
                      <a:rPr lang="en-US" altLang="ja-JP" dirty="0">
                        <a:latin typeface="Cambria Math" panose="02040503050406030204" pitchFamily="18" charset="0"/>
                      </a:rPr>
                      <m:t>(</m:t>
                    </m:r>
                    <m:f>
                      <m:fPr>
                        <m:ctrlPr>
                          <a:rPr lang="en-US" altLang="ja-JP" i="1" dirty="0">
                            <a:latin typeface="Cambria Math" panose="02040503050406030204" pitchFamily="18" charset="0"/>
                          </a:rPr>
                        </m:ctrlPr>
                      </m:fPr>
                      <m:num>
                        <m:r>
                          <a:rPr lang="en-US" altLang="ja-JP" b="0" i="1" dirty="0" smtClean="0">
                            <a:latin typeface="Cambria Math" panose="02040503050406030204" pitchFamily="18" charset="0"/>
                          </a:rPr>
                          <m:t>5</m:t>
                        </m:r>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r>
                      <a:rPr lang="en-US" altLang="ja-JP" b="0" i="1" dirty="0" smtClean="0">
                        <a:latin typeface="Cambria Math" panose="02040503050406030204" pitchFamily="18" charset="0"/>
                      </a:rPr>
                      <m:t>𝑐</m:t>
                    </m:r>
                    <m:r>
                      <a:rPr lang="en-US" altLang="ja-JP" i="1" dirty="0">
                        <a:latin typeface="Cambria Math" panose="02040503050406030204" pitchFamily="18" charset="0"/>
                      </a:rPr>
                      <m:t>)</m:t>
                    </m:r>
                  </m:oMath>
                </a14:m>
                <a:r>
                  <a:rPr lang="en-US" altLang="ja-JP" dirty="0"/>
                  <a:t>=</a:t>
                </a:r>
                <a14:m>
                  <m:oMath xmlns:m="http://schemas.openxmlformats.org/officeDocument/2006/math">
                    <m:f>
                      <m:fPr>
                        <m:ctrlPr>
                          <a:rPr lang="en-US" altLang="ja-JP" i="1" dirty="0">
                            <a:latin typeface="Cambria Math" panose="02040503050406030204" pitchFamily="18" charset="0"/>
                          </a:rPr>
                        </m:ctrlPr>
                      </m:fPr>
                      <m:num>
                        <m:r>
                          <a:rPr lang="en-US" altLang="ja-JP" i="1" dirty="0" smtClean="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b="0" i="1" dirty="0" smtClean="0">
                                <a:latin typeface="Cambria Math" panose="02040503050406030204" pitchFamily="18" charset="0"/>
                              </a:rPr>
                              <m:t>2</m:t>
                            </m:r>
                          </m:sub>
                        </m:sSub>
                      </m:num>
                      <m:den>
                        <m:rad>
                          <m:radPr>
                            <m:degHide m:val="on"/>
                            <m:ctrlPr>
                              <a:rPr lang="en-US" altLang="ja-JP" i="1" dirty="0">
                                <a:latin typeface="Cambria Math" panose="02040503050406030204" pitchFamily="18" charset="0"/>
                              </a:rPr>
                            </m:ctrlPr>
                          </m:radPr>
                          <m:deg/>
                          <m:e>
                            <m:r>
                              <a:rPr lang="en-US" altLang="ja-JP" i="1" dirty="0">
                                <a:latin typeface="Cambria Math" panose="02040503050406030204" pitchFamily="18" charset="0"/>
                              </a:rPr>
                              <m:t>2</m:t>
                            </m:r>
                          </m:e>
                        </m:rad>
                      </m:den>
                    </m:f>
                    <m:r>
                      <m:rPr>
                        <m:sty m:val="p"/>
                      </m:rPr>
                      <a:rPr lang="en-US" altLang="ja-JP" b="0" i="0" dirty="0" smtClean="0">
                        <a:latin typeface="Cambria Math" panose="02040503050406030204" pitchFamily="18" charset="0"/>
                      </a:rPr>
                      <m:t>sin</m:t>
                    </m:r>
                    <m:r>
                      <a:rPr lang="en-US" altLang="ja-JP" dirty="0">
                        <a:latin typeface="Cambria Math" panose="02040503050406030204" pitchFamily="18" charset="0"/>
                      </a:rPr>
                      <m:t>(</m:t>
                    </m:r>
                    <m:f>
                      <m:fPr>
                        <m:ctrlPr>
                          <a:rPr lang="en-US" altLang="ja-JP" i="1" dirty="0">
                            <a:latin typeface="Cambria Math" panose="02040503050406030204" pitchFamily="18" charset="0"/>
                          </a:rPr>
                        </m:ctrlPr>
                      </m:fPr>
                      <m:num>
                        <m:r>
                          <a:rPr lang="en-US" altLang="ja-JP" b="0" i="1" dirty="0" smtClean="0">
                            <a:latin typeface="Cambria Math" panose="02040503050406030204" pitchFamily="18" charset="0"/>
                          </a:rPr>
                          <m:t>5</m:t>
                        </m:r>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r>
                      <a:rPr lang="en-US" altLang="ja-JP" b="0" i="1" dirty="0" smtClean="0">
                        <a:latin typeface="Cambria Math" panose="02040503050406030204" pitchFamily="18" charset="0"/>
                      </a:rPr>
                      <m:t>𝑐</m:t>
                    </m:r>
                    <m:r>
                      <a:rPr lang="en-US" altLang="ja-JP" i="1" dirty="0">
                        <a:latin typeface="Cambria Math" panose="02040503050406030204" pitchFamily="18" charset="0"/>
                      </a:rPr>
                      <m:t>)</m:t>
                    </m:r>
                  </m:oMath>
                </a14:m>
                <a:endParaRPr lang="ja-JP" altLang="en-US" dirty="0"/>
              </a:p>
            </p:txBody>
          </p:sp>
        </mc:Choice>
        <mc:Fallback xmlns="">
          <p:sp>
            <p:nvSpPr>
              <p:cNvPr id="104" name="正方形/長方形 103">
                <a:extLst>
                  <a:ext uri="{FF2B5EF4-FFF2-40B4-BE49-F238E27FC236}">
                    <a16:creationId xmlns:a16="http://schemas.microsoft.com/office/drawing/2014/main" id="{36603D77-EC73-4B68-9669-A5EFFA1FEC22}"/>
                  </a:ext>
                </a:extLst>
              </p:cNvPr>
              <p:cNvSpPr>
                <a:spLocks noRot="1" noChangeAspect="1" noMove="1" noResize="1" noEditPoints="1" noAdjustHandles="1" noChangeArrowheads="1" noChangeShapeType="1" noTextEdit="1"/>
              </p:cNvSpPr>
              <p:nvPr/>
            </p:nvSpPr>
            <p:spPr>
              <a:xfrm>
                <a:off x="8436478" y="5913351"/>
                <a:ext cx="3507627" cy="500971"/>
              </a:xfrm>
              <a:prstGeom prst="rect">
                <a:avLst/>
              </a:prstGeom>
              <a:blipFill>
                <a:blip r:embed="rId28"/>
                <a:stretch>
                  <a:fillRect b="-609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5" name="正方形/長方形 104">
                <a:extLst>
                  <a:ext uri="{FF2B5EF4-FFF2-40B4-BE49-F238E27FC236}">
                    <a16:creationId xmlns:a16="http://schemas.microsoft.com/office/drawing/2014/main" id="{A3405CA8-3B07-4738-A8EF-6ECB2848706F}"/>
                  </a:ext>
                </a:extLst>
              </p:cNvPr>
              <p:cNvSpPr/>
              <p:nvPr/>
            </p:nvSpPr>
            <p:spPr>
              <a:xfrm>
                <a:off x="8436477" y="6354017"/>
                <a:ext cx="3507627" cy="500971"/>
              </a:xfrm>
              <a:prstGeom prst="rect">
                <a:avLst/>
              </a:prstGeom>
            </p:spPr>
            <p:txBody>
              <a:bodyPr wrap="none">
                <a:spAutoFit/>
              </a:bodyPr>
              <a:lstStyle/>
              <a:p>
                <a14:m>
                  <m:oMath xmlns:m="http://schemas.openxmlformats.org/officeDocument/2006/math">
                    <m:sSub>
                      <m:sSubPr>
                        <m:ctrlPr>
                          <a:rPr lang="en-US" altLang="ja-JP" i="1" smtClean="0">
                            <a:latin typeface="Cambria Math" panose="02040503050406030204" pitchFamily="18" charset="0"/>
                          </a:rPr>
                        </m:ctrlPr>
                      </m:sSubPr>
                      <m:e>
                        <m:r>
                          <a:rPr lang="ja-JP" altLang="en-US" i="1">
                            <a:latin typeface="Cambria Math" panose="02040503050406030204" pitchFamily="18" charset="0"/>
                          </a:rPr>
                          <m:t>𝜔</m:t>
                        </m:r>
                      </m:e>
                      <m:sub>
                        <m:r>
                          <a:rPr lang="en-US" altLang="ja-JP" b="0" i="1" smtClean="0">
                            <a:latin typeface="Cambria Math" panose="02040503050406030204" pitchFamily="18" charset="0"/>
                          </a:rPr>
                          <m:t>3</m:t>
                        </m:r>
                        <m:r>
                          <a:rPr lang="en-US" altLang="ja-JP" b="0" i="1" smtClean="0">
                            <a:latin typeface="Cambria Math" panose="02040503050406030204" pitchFamily="18" charset="0"/>
                          </a:rPr>
                          <m:t>𝑦</m:t>
                        </m:r>
                      </m:sub>
                    </m:sSub>
                  </m:oMath>
                </a14:m>
                <a:r>
                  <a:rPr lang="en-US" altLang="ja-JP" dirty="0"/>
                  <a:t>=</a:t>
                </a:r>
                <a14:m>
                  <m:oMath xmlns:m="http://schemas.openxmlformats.org/officeDocument/2006/math">
                    <m:sSub>
                      <m:sSubPr>
                        <m:ctrlPr>
                          <a:rPr lang="en-US" altLang="ja-JP" i="1" dirty="0">
                            <a:latin typeface="Cambria Math" panose="02040503050406030204" pitchFamily="18" charset="0"/>
                          </a:rPr>
                        </m:ctrlPr>
                      </m:sSubPr>
                      <m:e>
                        <m:r>
                          <a:rPr lang="en-US" altLang="ja-JP" i="1" dirty="0">
                            <a:latin typeface="Cambria Math" panose="02040503050406030204" pitchFamily="18" charset="0"/>
                          </a:rPr>
                          <m:t>𝑣</m:t>
                        </m:r>
                      </m:e>
                      <m:sub>
                        <m:r>
                          <a:rPr lang="en-US" altLang="ja-JP" b="0" i="1" dirty="0" smtClean="0">
                            <a:latin typeface="Cambria Math" panose="02040503050406030204" pitchFamily="18" charset="0"/>
                          </a:rPr>
                          <m:t>3</m:t>
                        </m:r>
                      </m:sub>
                    </m:sSub>
                    <m:r>
                      <m:rPr>
                        <m:sty m:val="p"/>
                      </m:rPr>
                      <a:rPr lang="en-US" altLang="ja-JP" b="0" i="0" dirty="0" smtClean="0">
                        <a:latin typeface="Cambria Math" panose="02040503050406030204" pitchFamily="18" charset="0"/>
                      </a:rPr>
                      <m:t>sin</m:t>
                    </m:r>
                    <m:r>
                      <a:rPr lang="en-US" altLang="ja-JP" dirty="0">
                        <a:latin typeface="Cambria Math" panose="02040503050406030204" pitchFamily="18" charset="0"/>
                      </a:rPr>
                      <m:t>(</m:t>
                    </m:r>
                    <m:f>
                      <m:fPr>
                        <m:ctrlPr>
                          <a:rPr lang="en-US" altLang="ja-JP" i="1" dirty="0">
                            <a:latin typeface="Cambria Math" panose="02040503050406030204" pitchFamily="18" charset="0"/>
                          </a:rPr>
                        </m:ctrlPr>
                      </m:fPr>
                      <m:num>
                        <m:r>
                          <a:rPr lang="en-US" altLang="ja-JP" b="0" i="1" dirty="0" smtClean="0">
                            <a:latin typeface="Cambria Math" panose="02040503050406030204" pitchFamily="18" charset="0"/>
                          </a:rPr>
                          <m:t>7</m:t>
                        </m:r>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r>
                      <a:rPr lang="en-US" altLang="ja-JP" b="0" i="1" dirty="0" smtClean="0">
                        <a:latin typeface="Cambria Math" panose="02040503050406030204" pitchFamily="18" charset="0"/>
                      </a:rPr>
                      <m:t>𝑑</m:t>
                    </m:r>
                    <m:r>
                      <a:rPr lang="en-US" altLang="ja-JP" i="1" dirty="0">
                        <a:latin typeface="Cambria Math" panose="02040503050406030204" pitchFamily="18" charset="0"/>
                      </a:rPr>
                      <m:t>)</m:t>
                    </m:r>
                  </m:oMath>
                </a14:m>
                <a:r>
                  <a:rPr lang="en-US" altLang="ja-JP" dirty="0"/>
                  <a:t>=</a:t>
                </a:r>
                <a14:m>
                  <m:oMath xmlns:m="http://schemas.openxmlformats.org/officeDocument/2006/math">
                    <m:f>
                      <m:fPr>
                        <m:ctrlPr>
                          <a:rPr lang="en-US" altLang="ja-JP" i="1" dirty="0">
                            <a:latin typeface="Cambria Math" panose="02040503050406030204" pitchFamily="18" charset="0"/>
                          </a:rPr>
                        </m:ctrlPr>
                      </m:fPr>
                      <m:num>
                        <m:r>
                          <a:rPr lang="en-US" altLang="ja-JP" i="1" dirty="0" smtClean="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b="0" i="1" dirty="0" smtClean="0">
                                <a:latin typeface="Cambria Math" panose="02040503050406030204" pitchFamily="18" charset="0"/>
                              </a:rPr>
                              <m:t>3</m:t>
                            </m:r>
                          </m:sub>
                        </m:sSub>
                      </m:num>
                      <m:den>
                        <m:rad>
                          <m:radPr>
                            <m:degHide m:val="on"/>
                            <m:ctrlPr>
                              <a:rPr lang="en-US" altLang="ja-JP" i="1" dirty="0">
                                <a:latin typeface="Cambria Math" panose="02040503050406030204" pitchFamily="18" charset="0"/>
                              </a:rPr>
                            </m:ctrlPr>
                          </m:radPr>
                          <m:deg/>
                          <m:e>
                            <m:r>
                              <a:rPr lang="en-US" altLang="ja-JP" i="1" dirty="0">
                                <a:latin typeface="Cambria Math" panose="02040503050406030204" pitchFamily="18" charset="0"/>
                              </a:rPr>
                              <m:t>2</m:t>
                            </m:r>
                          </m:e>
                        </m:rad>
                      </m:den>
                    </m:f>
                    <m:r>
                      <m:rPr>
                        <m:sty m:val="p"/>
                      </m:rPr>
                      <a:rPr lang="en-US" altLang="ja-JP" b="0" i="0" dirty="0" smtClean="0">
                        <a:latin typeface="Cambria Math" panose="02040503050406030204" pitchFamily="18" charset="0"/>
                      </a:rPr>
                      <m:t>sin</m:t>
                    </m:r>
                    <m:r>
                      <a:rPr lang="en-US" altLang="ja-JP" dirty="0">
                        <a:latin typeface="Cambria Math" panose="02040503050406030204" pitchFamily="18" charset="0"/>
                      </a:rPr>
                      <m:t>(</m:t>
                    </m:r>
                    <m:f>
                      <m:fPr>
                        <m:ctrlPr>
                          <a:rPr lang="en-US" altLang="ja-JP" i="1" dirty="0">
                            <a:latin typeface="Cambria Math" panose="02040503050406030204" pitchFamily="18" charset="0"/>
                          </a:rPr>
                        </m:ctrlPr>
                      </m:fPr>
                      <m:num>
                        <m:r>
                          <a:rPr lang="en-US" altLang="ja-JP" b="0" i="1" dirty="0" smtClean="0">
                            <a:latin typeface="Cambria Math" panose="02040503050406030204" pitchFamily="18" charset="0"/>
                          </a:rPr>
                          <m:t>7</m:t>
                        </m:r>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r>
                      <a:rPr lang="en-US" altLang="ja-JP" b="0" i="1" dirty="0" smtClean="0">
                        <a:latin typeface="Cambria Math" panose="02040503050406030204" pitchFamily="18" charset="0"/>
                      </a:rPr>
                      <m:t>𝑑</m:t>
                    </m:r>
                    <m:r>
                      <a:rPr lang="en-US" altLang="ja-JP" i="1" dirty="0">
                        <a:latin typeface="Cambria Math" panose="02040503050406030204" pitchFamily="18" charset="0"/>
                      </a:rPr>
                      <m:t>)</m:t>
                    </m:r>
                  </m:oMath>
                </a14:m>
                <a:endParaRPr lang="ja-JP" altLang="en-US" dirty="0"/>
              </a:p>
            </p:txBody>
          </p:sp>
        </mc:Choice>
        <mc:Fallback xmlns="">
          <p:sp>
            <p:nvSpPr>
              <p:cNvPr id="105" name="正方形/長方形 104">
                <a:extLst>
                  <a:ext uri="{FF2B5EF4-FFF2-40B4-BE49-F238E27FC236}">
                    <a16:creationId xmlns:a16="http://schemas.microsoft.com/office/drawing/2014/main" id="{A3405CA8-3B07-4738-A8EF-6ECB2848706F}"/>
                  </a:ext>
                </a:extLst>
              </p:cNvPr>
              <p:cNvSpPr>
                <a:spLocks noRot="1" noChangeAspect="1" noMove="1" noResize="1" noEditPoints="1" noAdjustHandles="1" noChangeArrowheads="1" noChangeShapeType="1" noTextEdit="1"/>
              </p:cNvSpPr>
              <p:nvPr/>
            </p:nvSpPr>
            <p:spPr>
              <a:xfrm>
                <a:off x="8436477" y="6354017"/>
                <a:ext cx="3507627" cy="500971"/>
              </a:xfrm>
              <a:prstGeom prst="rect">
                <a:avLst/>
              </a:prstGeom>
              <a:blipFill>
                <a:blip r:embed="rId29"/>
                <a:stretch>
                  <a:fillRect b="-481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6" name="正方形/長方形 105">
                <a:extLst>
                  <a:ext uri="{FF2B5EF4-FFF2-40B4-BE49-F238E27FC236}">
                    <a16:creationId xmlns:a16="http://schemas.microsoft.com/office/drawing/2014/main" id="{87ABA9F4-D39B-40B8-B7AF-10EB5AA5ED06}"/>
                  </a:ext>
                </a:extLst>
              </p:cNvPr>
              <p:cNvSpPr/>
              <p:nvPr/>
            </p:nvSpPr>
            <p:spPr>
              <a:xfrm>
                <a:off x="5319064" y="4937818"/>
                <a:ext cx="2026517" cy="484043"/>
              </a:xfrm>
              <a:prstGeom prst="rect">
                <a:avLst/>
              </a:prstGeom>
            </p:spPr>
            <p:txBody>
              <a:bodyPr wrap="none">
                <a:spAutoFit/>
              </a:bodyPr>
              <a:lstStyle/>
              <a:p>
                <a14:m>
                  <m:oMath xmlns:m="http://schemas.openxmlformats.org/officeDocument/2006/math">
                    <m:sSub>
                      <m:sSubPr>
                        <m:ctrlPr>
                          <a:rPr lang="en-US" altLang="ja-JP" i="1" smtClean="0">
                            <a:latin typeface="Cambria Math" panose="02040503050406030204" pitchFamily="18" charset="0"/>
                          </a:rPr>
                        </m:ctrlPr>
                      </m:sSubPr>
                      <m:e>
                        <m:r>
                          <a:rPr lang="ja-JP" altLang="en-US" i="1">
                            <a:latin typeface="Cambria Math" panose="02040503050406030204" pitchFamily="18" charset="0"/>
                          </a:rPr>
                          <m:t>𝜔</m:t>
                        </m:r>
                      </m:e>
                      <m:sub>
                        <m:r>
                          <a:rPr lang="en-US" altLang="ja-JP" b="0" i="1" smtClean="0">
                            <a:latin typeface="Cambria Math" panose="02040503050406030204" pitchFamily="18" charset="0"/>
                          </a:rPr>
                          <m:t>0</m:t>
                        </m:r>
                        <m:r>
                          <a:rPr lang="en-US" altLang="ja-JP" b="0" i="1" smtClean="0">
                            <a:latin typeface="Cambria Math" panose="02040503050406030204" pitchFamily="18" charset="0"/>
                          </a:rPr>
                          <m:t>𝑦</m:t>
                        </m:r>
                      </m:sub>
                    </m:sSub>
                  </m:oMath>
                </a14:m>
                <a:r>
                  <a:rPr lang="en-US" altLang="ja-JP" dirty="0"/>
                  <a:t>=</a:t>
                </a:r>
                <a14:m>
                  <m:oMath xmlns:m="http://schemas.openxmlformats.org/officeDocument/2006/math">
                    <m:sSub>
                      <m:sSubPr>
                        <m:ctrlPr>
                          <a:rPr lang="en-US" altLang="ja-JP" i="1" dirty="0">
                            <a:latin typeface="Cambria Math" panose="02040503050406030204" pitchFamily="18" charset="0"/>
                          </a:rPr>
                        </m:ctrlPr>
                      </m:sSubPr>
                      <m:e>
                        <m:r>
                          <a:rPr lang="en-US" altLang="ja-JP" i="1" dirty="0">
                            <a:latin typeface="Cambria Math" panose="02040503050406030204" pitchFamily="18" charset="0"/>
                          </a:rPr>
                          <m:t>𝑣</m:t>
                        </m:r>
                      </m:e>
                      <m:sub>
                        <m:r>
                          <a:rPr lang="en-US" altLang="ja-JP" b="0" i="1" dirty="0" smtClean="0">
                            <a:latin typeface="Cambria Math" panose="02040503050406030204" pitchFamily="18" charset="0"/>
                          </a:rPr>
                          <m:t>3</m:t>
                        </m:r>
                      </m:sub>
                    </m:sSub>
                    <m:r>
                      <m:rPr>
                        <m:sty m:val="p"/>
                      </m:rPr>
                      <a:rPr lang="en-US" altLang="ja-JP" dirty="0">
                        <a:latin typeface="Cambria Math" panose="02040503050406030204" pitchFamily="18" charset="0"/>
                      </a:rPr>
                      <m:t>cos</m:t>
                    </m:r>
                    <m:f>
                      <m:fPr>
                        <m:ctrlPr>
                          <a:rPr lang="en-US" altLang="ja-JP" i="1" dirty="0">
                            <a:latin typeface="Cambria Math" panose="02040503050406030204" pitchFamily="18" charset="0"/>
                          </a:rPr>
                        </m:ctrlPr>
                      </m:fPr>
                      <m:num>
                        <m:r>
                          <a:rPr lang="en-US" altLang="ja-JP" i="1" dirty="0">
                            <a:latin typeface="Cambria Math" panose="02040503050406030204" pitchFamily="18" charset="0"/>
                          </a:rPr>
                          <m:t>3</m:t>
                        </m:r>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f>
                      <m:fPr>
                        <m:ctrlPr>
                          <a:rPr lang="en-US" altLang="ja-JP" i="1" dirty="0">
                            <a:latin typeface="Cambria Math" panose="02040503050406030204" pitchFamily="18" charset="0"/>
                          </a:rPr>
                        </m:ctrlPr>
                      </m:fPr>
                      <m:num>
                        <m:r>
                          <a:rPr lang="en-US" altLang="ja-JP" i="1" dirty="0" smtClean="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b="0" i="1" dirty="0" smtClean="0">
                                <a:latin typeface="Cambria Math" panose="02040503050406030204" pitchFamily="18" charset="0"/>
                              </a:rPr>
                              <m:t>0</m:t>
                            </m:r>
                          </m:sub>
                        </m:sSub>
                      </m:num>
                      <m:den>
                        <m:r>
                          <a:rPr lang="en-US" altLang="ja-JP" b="0" i="1" dirty="0" smtClean="0">
                            <a:latin typeface="Cambria Math" panose="02040503050406030204" pitchFamily="18" charset="0"/>
                          </a:rPr>
                          <m:t>2</m:t>
                        </m:r>
                      </m:den>
                    </m:f>
                  </m:oMath>
                </a14:m>
                <a:endParaRPr lang="ja-JP" altLang="en-US" dirty="0"/>
              </a:p>
            </p:txBody>
          </p:sp>
        </mc:Choice>
        <mc:Fallback xmlns="">
          <p:sp>
            <p:nvSpPr>
              <p:cNvPr id="106" name="正方形/長方形 105">
                <a:extLst>
                  <a:ext uri="{FF2B5EF4-FFF2-40B4-BE49-F238E27FC236}">
                    <a16:creationId xmlns:a16="http://schemas.microsoft.com/office/drawing/2014/main" id="{87ABA9F4-D39B-40B8-B7AF-10EB5AA5ED06}"/>
                  </a:ext>
                </a:extLst>
              </p:cNvPr>
              <p:cNvSpPr>
                <a:spLocks noRot="1" noChangeAspect="1" noMove="1" noResize="1" noEditPoints="1" noAdjustHandles="1" noChangeArrowheads="1" noChangeShapeType="1" noTextEdit="1"/>
              </p:cNvSpPr>
              <p:nvPr/>
            </p:nvSpPr>
            <p:spPr>
              <a:xfrm>
                <a:off x="5319064" y="4937818"/>
                <a:ext cx="2026517" cy="484043"/>
              </a:xfrm>
              <a:prstGeom prst="rect">
                <a:avLst/>
              </a:prstGeom>
              <a:blipFill>
                <a:blip r:embed="rId30"/>
                <a:stretch>
                  <a:fillRect b="-1012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7" name="正方形/長方形 106">
                <a:extLst>
                  <a:ext uri="{FF2B5EF4-FFF2-40B4-BE49-F238E27FC236}">
                    <a16:creationId xmlns:a16="http://schemas.microsoft.com/office/drawing/2014/main" id="{43243B9F-9FCF-46C2-B828-4ADB32744E73}"/>
                  </a:ext>
                </a:extLst>
              </p:cNvPr>
              <p:cNvSpPr/>
              <p:nvPr/>
            </p:nvSpPr>
            <p:spPr>
              <a:xfrm>
                <a:off x="5316137" y="5444555"/>
                <a:ext cx="1918089" cy="461473"/>
              </a:xfrm>
              <a:prstGeom prst="rect">
                <a:avLst/>
              </a:prstGeom>
            </p:spPr>
            <p:txBody>
              <a:bodyPr wrap="none">
                <a:spAutoFit/>
              </a:bodyPr>
              <a:lstStyle/>
              <a:p>
                <a14:m>
                  <m:oMath xmlns:m="http://schemas.openxmlformats.org/officeDocument/2006/math">
                    <m:sSub>
                      <m:sSubPr>
                        <m:ctrlPr>
                          <a:rPr lang="en-US" altLang="ja-JP" i="1" smtClean="0">
                            <a:latin typeface="Cambria Math" panose="02040503050406030204" pitchFamily="18" charset="0"/>
                          </a:rPr>
                        </m:ctrlPr>
                      </m:sSubPr>
                      <m:e>
                        <m:r>
                          <a:rPr lang="ja-JP" altLang="en-US" i="1">
                            <a:latin typeface="Cambria Math" panose="02040503050406030204" pitchFamily="18" charset="0"/>
                          </a:rPr>
                          <m:t>𝜔</m:t>
                        </m:r>
                      </m:e>
                      <m:sub>
                        <m:r>
                          <a:rPr lang="en-US" altLang="ja-JP" b="0" i="1" smtClean="0">
                            <a:latin typeface="Cambria Math" panose="02040503050406030204" pitchFamily="18" charset="0"/>
                          </a:rPr>
                          <m:t>1</m:t>
                        </m:r>
                        <m:r>
                          <a:rPr lang="en-US" altLang="ja-JP" b="0" i="1" smtClean="0">
                            <a:latin typeface="Cambria Math" panose="02040503050406030204" pitchFamily="18" charset="0"/>
                          </a:rPr>
                          <m:t>𝑦</m:t>
                        </m:r>
                      </m:sub>
                    </m:sSub>
                  </m:oMath>
                </a14:m>
                <a:r>
                  <a:rPr lang="en-US" altLang="ja-JP" dirty="0"/>
                  <a:t>=</a:t>
                </a:r>
                <a14:m>
                  <m:oMath xmlns:m="http://schemas.openxmlformats.org/officeDocument/2006/math">
                    <m:sSub>
                      <m:sSubPr>
                        <m:ctrlPr>
                          <a:rPr lang="en-US" altLang="ja-JP" i="1" dirty="0">
                            <a:latin typeface="Cambria Math" panose="02040503050406030204" pitchFamily="18" charset="0"/>
                          </a:rPr>
                        </m:ctrlPr>
                      </m:sSubPr>
                      <m:e>
                        <m:r>
                          <a:rPr lang="en-US" altLang="ja-JP" i="1" dirty="0">
                            <a:latin typeface="Cambria Math" panose="02040503050406030204" pitchFamily="18" charset="0"/>
                          </a:rPr>
                          <m:t>𝑣</m:t>
                        </m:r>
                      </m:e>
                      <m:sub>
                        <m:r>
                          <a:rPr lang="en-US" altLang="ja-JP" b="0" i="1" dirty="0" smtClean="0">
                            <a:latin typeface="Cambria Math" panose="02040503050406030204" pitchFamily="18" charset="0"/>
                          </a:rPr>
                          <m:t>1</m:t>
                        </m:r>
                      </m:sub>
                    </m:sSub>
                    <m:r>
                      <m:rPr>
                        <m:sty m:val="p"/>
                      </m:rPr>
                      <a:rPr lang="en-US" altLang="ja-JP" dirty="0">
                        <a:latin typeface="Cambria Math" panose="02040503050406030204" pitchFamily="18" charset="0"/>
                      </a:rPr>
                      <m:t>cos</m:t>
                    </m:r>
                    <m:f>
                      <m:fPr>
                        <m:ctrlPr>
                          <a:rPr lang="en-US" altLang="ja-JP" i="1" dirty="0">
                            <a:latin typeface="Cambria Math" panose="02040503050406030204" pitchFamily="18" charset="0"/>
                          </a:rPr>
                        </m:ctrlPr>
                      </m:fPr>
                      <m:num>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f>
                      <m:fPr>
                        <m:ctrlPr>
                          <a:rPr lang="en-US" altLang="ja-JP" i="1" dirty="0">
                            <a:latin typeface="Cambria Math" panose="02040503050406030204" pitchFamily="18" charset="0"/>
                          </a:rPr>
                        </m:ctrlPr>
                      </m:fPr>
                      <m:num>
                        <m:r>
                          <a:rPr lang="en-US" altLang="ja-JP" i="1" dirty="0" smtClean="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b="0" i="1" dirty="0" smtClean="0">
                                <a:latin typeface="Cambria Math" panose="02040503050406030204" pitchFamily="18" charset="0"/>
                              </a:rPr>
                              <m:t>1</m:t>
                            </m:r>
                          </m:sub>
                        </m:sSub>
                      </m:num>
                      <m:den>
                        <m:r>
                          <a:rPr lang="en-US" altLang="ja-JP" b="0" i="1" dirty="0" smtClean="0">
                            <a:latin typeface="Cambria Math" panose="02040503050406030204" pitchFamily="18" charset="0"/>
                          </a:rPr>
                          <m:t>2</m:t>
                        </m:r>
                      </m:den>
                    </m:f>
                  </m:oMath>
                </a14:m>
                <a:endParaRPr lang="ja-JP" altLang="en-US" dirty="0"/>
              </a:p>
            </p:txBody>
          </p:sp>
        </mc:Choice>
        <mc:Fallback xmlns="">
          <p:sp>
            <p:nvSpPr>
              <p:cNvPr id="107" name="正方形/長方形 106">
                <a:extLst>
                  <a:ext uri="{FF2B5EF4-FFF2-40B4-BE49-F238E27FC236}">
                    <a16:creationId xmlns:a16="http://schemas.microsoft.com/office/drawing/2014/main" id="{43243B9F-9FCF-46C2-B828-4ADB32744E73}"/>
                  </a:ext>
                </a:extLst>
              </p:cNvPr>
              <p:cNvSpPr>
                <a:spLocks noRot="1" noChangeAspect="1" noMove="1" noResize="1" noEditPoints="1" noAdjustHandles="1" noChangeArrowheads="1" noChangeShapeType="1" noTextEdit="1"/>
              </p:cNvSpPr>
              <p:nvPr/>
            </p:nvSpPr>
            <p:spPr>
              <a:xfrm>
                <a:off x="5316137" y="5444555"/>
                <a:ext cx="1918089" cy="461473"/>
              </a:xfrm>
              <a:prstGeom prst="rect">
                <a:avLst/>
              </a:prstGeom>
              <a:blipFill>
                <a:blip r:embed="rId31"/>
                <a:stretch>
                  <a:fillRect b="-921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8" name="正方形/長方形 107">
                <a:extLst>
                  <a:ext uri="{FF2B5EF4-FFF2-40B4-BE49-F238E27FC236}">
                    <a16:creationId xmlns:a16="http://schemas.microsoft.com/office/drawing/2014/main" id="{48E0FD80-EB0C-4630-A26B-F055EC9540E6}"/>
                  </a:ext>
                </a:extLst>
              </p:cNvPr>
              <p:cNvSpPr/>
              <p:nvPr/>
            </p:nvSpPr>
            <p:spPr>
              <a:xfrm>
                <a:off x="5316137" y="5906028"/>
                <a:ext cx="2127505" cy="487954"/>
              </a:xfrm>
              <a:prstGeom prst="rect">
                <a:avLst/>
              </a:prstGeom>
            </p:spPr>
            <p:txBody>
              <a:bodyPr wrap="none">
                <a:spAutoFit/>
              </a:bodyPr>
              <a:lstStyle/>
              <a:p>
                <a14:m>
                  <m:oMath xmlns:m="http://schemas.openxmlformats.org/officeDocument/2006/math">
                    <m:sSub>
                      <m:sSubPr>
                        <m:ctrlPr>
                          <a:rPr lang="en-US" altLang="ja-JP" i="1" smtClean="0">
                            <a:latin typeface="Cambria Math" panose="02040503050406030204" pitchFamily="18" charset="0"/>
                          </a:rPr>
                        </m:ctrlPr>
                      </m:sSubPr>
                      <m:e>
                        <m:r>
                          <a:rPr lang="ja-JP" altLang="en-US" i="1">
                            <a:latin typeface="Cambria Math" panose="02040503050406030204" pitchFamily="18" charset="0"/>
                          </a:rPr>
                          <m:t>𝜔</m:t>
                        </m:r>
                      </m:e>
                      <m:sub>
                        <m:r>
                          <a:rPr lang="en-US" altLang="ja-JP" b="0" i="1" smtClean="0">
                            <a:latin typeface="Cambria Math" panose="02040503050406030204" pitchFamily="18" charset="0"/>
                          </a:rPr>
                          <m:t>2</m:t>
                        </m:r>
                        <m:r>
                          <a:rPr lang="en-US" altLang="ja-JP" b="0" i="1" smtClean="0">
                            <a:latin typeface="Cambria Math" panose="02040503050406030204" pitchFamily="18" charset="0"/>
                          </a:rPr>
                          <m:t>𝑦</m:t>
                        </m:r>
                      </m:sub>
                    </m:sSub>
                  </m:oMath>
                </a14:m>
                <a:r>
                  <a:rPr lang="en-US" altLang="ja-JP" dirty="0"/>
                  <a:t>=</a:t>
                </a:r>
                <a14:m>
                  <m:oMath xmlns:m="http://schemas.openxmlformats.org/officeDocument/2006/math">
                    <m:sSub>
                      <m:sSubPr>
                        <m:ctrlPr>
                          <a:rPr lang="en-US" altLang="ja-JP" i="1" dirty="0">
                            <a:latin typeface="Cambria Math" panose="02040503050406030204" pitchFamily="18" charset="0"/>
                          </a:rPr>
                        </m:ctrlPr>
                      </m:sSubPr>
                      <m:e>
                        <m:r>
                          <a:rPr lang="en-US" altLang="ja-JP" i="1" dirty="0">
                            <a:latin typeface="Cambria Math" panose="02040503050406030204" pitchFamily="18" charset="0"/>
                          </a:rPr>
                          <m:t>𝑣</m:t>
                        </m:r>
                      </m:e>
                      <m:sub>
                        <m:r>
                          <a:rPr lang="en-US" altLang="ja-JP" b="0" i="1" dirty="0" smtClean="0">
                            <a:latin typeface="Cambria Math" panose="02040503050406030204" pitchFamily="18" charset="0"/>
                          </a:rPr>
                          <m:t>2</m:t>
                        </m:r>
                      </m:sub>
                    </m:sSub>
                    <m:r>
                      <m:rPr>
                        <m:sty m:val="p"/>
                      </m:rPr>
                      <a:rPr lang="en-US" altLang="ja-JP" dirty="0">
                        <a:latin typeface="Cambria Math" panose="02040503050406030204" pitchFamily="18" charset="0"/>
                      </a:rPr>
                      <m:t>cos</m:t>
                    </m:r>
                    <m:f>
                      <m:fPr>
                        <m:ctrlPr>
                          <a:rPr lang="en-US" altLang="ja-JP" i="1" dirty="0">
                            <a:latin typeface="Cambria Math" panose="02040503050406030204" pitchFamily="18" charset="0"/>
                          </a:rPr>
                        </m:ctrlPr>
                      </m:fPr>
                      <m:num>
                        <m:r>
                          <a:rPr lang="en-US" altLang="ja-JP" b="0" i="1" dirty="0" smtClean="0">
                            <a:latin typeface="Cambria Math" panose="02040503050406030204" pitchFamily="18" charset="0"/>
                          </a:rPr>
                          <m:t>5</m:t>
                        </m:r>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f>
                      <m:fPr>
                        <m:ctrlPr>
                          <a:rPr lang="en-US" altLang="ja-JP" i="1" dirty="0">
                            <a:latin typeface="Cambria Math" panose="02040503050406030204" pitchFamily="18" charset="0"/>
                          </a:rPr>
                        </m:ctrlPr>
                      </m:fPr>
                      <m:num>
                        <m:r>
                          <a:rPr lang="en-US" altLang="ja-JP" i="1" dirty="0" smtClean="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b="0" i="1" dirty="0" smtClean="0">
                                <a:latin typeface="Cambria Math" panose="02040503050406030204" pitchFamily="18" charset="0"/>
                              </a:rPr>
                              <m:t>2</m:t>
                            </m:r>
                          </m:sub>
                        </m:sSub>
                      </m:num>
                      <m:den>
                        <m:r>
                          <a:rPr lang="en-US" altLang="ja-JP" b="0" i="1" dirty="0" smtClean="0">
                            <a:latin typeface="Cambria Math" panose="02040503050406030204" pitchFamily="18" charset="0"/>
                          </a:rPr>
                          <m:t>2</m:t>
                        </m:r>
                      </m:den>
                    </m:f>
                  </m:oMath>
                </a14:m>
                <a:endParaRPr lang="ja-JP" altLang="en-US" dirty="0"/>
              </a:p>
            </p:txBody>
          </p:sp>
        </mc:Choice>
        <mc:Fallback xmlns="">
          <p:sp>
            <p:nvSpPr>
              <p:cNvPr id="108" name="正方形/長方形 107">
                <a:extLst>
                  <a:ext uri="{FF2B5EF4-FFF2-40B4-BE49-F238E27FC236}">
                    <a16:creationId xmlns:a16="http://schemas.microsoft.com/office/drawing/2014/main" id="{48E0FD80-EB0C-4630-A26B-F055EC9540E6}"/>
                  </a:ext>
                </a:extLst>
              </p:cNvPr>
              <p:cNvSpPr>
                <a:spLocks noRot="1" noChangeAspect="1" noMove="1" noResize="1" noEditPoints="1" noAdjustHandles="1" noChangeArrowheads="1" noChangeShapeType="1" noTextEdit="1"/>
              </p:cNvSpPr>
              <p:nvPr/>
            </p:nvSpPr>
            <p:spPr>
              <a:xfrm>
                <a:off x="5316137" y="5906028"/>
                <a:ext cx="2127505" cy="487954"/>
              </a:xfrm>
              <a:prstGeom prst="rect">
                <a:avLst/>
              </a:prstGeom>
              <a:blipFill>
                <a:blip r:embed="rId32"/>
                <a:stretch>
                  <a:fillRect b="-875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9" name="正方形/長方形 108">
                <a:extLst>
                  <a:ext uri="{FF2B5EF4-FFF2-40B4-BE49-F238E27FC236}">
                    <a16:creationId xmlns:a16="http://schemas.microsoft.com/office/drawing/2014/main" id="{00AAD616-986C-484B-8003-643B2ACD2091}"/>
                  </a:ext>
                </a:extLst>
              </p:cNvPr>
              <p:cNvSpPr/>
              <p:nvPr/>
            </p:nvSpPr>
            <p:spPr>
              <a:xfrm>
                <a:off x="5316137" y="6414544"/>
                <a:ext cx="2127505" cy="482440"/>
              </a:xfrm>
              <a:prstGeom prst="rect">
                <a:avLst/>
              </a:prstGeom>
            </p:spPr>
            <p:txBody>
              <a:bodyPr wrap="none">
                <a:spAutoFit/>
              </a:bodyPr>
              <a:lstStyle/>
              <a:p>
                <a14:m>
                  <m:oMath xmlns:m="http://schemas.openxmlformats.org/officeDocument/2006/math">
                    <m:sSub>
                      <m:sSubPr>
                        <m:ctrlPr>
                          <a:rPr lang="en-US" altLang="ja-JP" i="1" smtClean="0">
                            <a:latin typeface="Cambria Math" panose="02040503050406030204" pitchFamily="18" charset="0"/>
                          </a:rPr>
                        </m:ctrlPr>
                      </m:sSubPr>
                      <m:e>
                        <m:r>
                          <a:rPr lang="ja-JP" altLang="en-US" i="1">
                            <a:latin typeface="Cambria Math" panose="02040503050406030204" pitchFamily="18" charset="0"/>
                          </a:rPr>
                          <m:t>𝜔</m:t>
                        </m:r>
                      </m:e>
                      <m:sub>
                        <m:r>
                          <a:rPr lang="en-US" altLang="ja-JP" b="0" i="1" smtClean="0">
                            <a:latin typeface="Cambria Math" panose="02040503050406030204" pitchFamily="18" charset="0"/>
                          </a:rPr>
                          <m:t>3</m:t>
                        </m:r>
                        <m:r>
                          <a:rPr lang="en-US" altLang="ja-JP" b="0" i="1" smtClean="0">
                            <a:latin typeface="Cambria Math" panose="02040503050406030204" pitchFamily="18" charset="0"/>
                          </a:rPr>
                          <m:t>𝑦</m:t>
                        </m:r>
                      </m:sub>
                    </m:sSub>
                  </m:oMath>
                </a14:m>
                <a:r>
                  <a:rPr lang="en-US" altLang="ja-JP" dirty="0"/>
                  <a:t>=</a:t>
                </a:r>
                <a14:m>
                  <m:oMath xmlns:m="http://schemas.openxmlformats.org/officeDocument/2006/math">
                    <m:sSub>
                      <m:sSubPr>
                        <m:ctrlPr>
                          <a:rPr lang="en-US" altLang="ja-JP" i="1" dirty="0">
                            <a:latin typeface="Cambria Math" panose="02040503050406030204" pitchFamily="18" charset="0"/>
                          </a:rPr>
                        </m:ctrlPr>
                      </m:sSubPr>
                      <m:e>
                        <m:r>
                          <a:rPr lang="en-US" altLang="ja-JP" i="1" dirty="0">
                            <a:latin typeface="Cambria Math" panose="02040503050406030204" pitchFamily="18" charset="0"/>
                          </a:rPr>
                          <m:t>𝑣</m:t>
                        </m:r>
                      </m:e>
                      <m:sub>
                        <m:r>
                          <a:rPr lang="en-US" altLang="ja-JP" b="0" i="1" dirty="0" smtClean="0">
                            <a:latin typeface="Cambria Math" panose="02040503050406030204" pitchFamily="18" charset="0"/>
                          </a:rPr>
                          <m:t>3</m:t>
                        </m:r>
                      </m:sub>
                    </m:sSub>
                    <m:r>
                      <m:rPr>
                        <m:sty m:val="p"/>
                      </m:rPr>
                      <a:rPr lang="en-US" altLang="ja-JP" dirty="0">
                        <a:latin typeface="Cambria Math" panose="02040503050406030204" pitchFamily="18" charset="0"/>
                      </a:rPr>
                      <m:t>cos</m:t>
                    </m:r>
                    <m:f>
                      <m:fPr>
                        <m:ctrlPr>
                          <a:rPr lang="en-US" altLang="ja-JP" i="1" dirty="0">
                            <a:latin typeface="Cambria Math" panose="02040503050406030204" pitchFamily="18" charset="0"/>
                          </a:rPr>
                        </m:ctrlPr>
                      </m:fPr>
                      <m:num>
                        <m:r>
                          <a:rPr lang="en-US" altLang="ja-JP" b="0" i="1" dirty="0" smtClean="0">
                            <a:latin typeface="Cambria Math" panose="02040503050406030204" pitchFamily="18" charset="0"/>
                          </a:rPr>
                          <m:t>7</m:t>
                        </m:r>
                        <m:r>
                          <a:rPr lang="ja-JP" altLang="en-US" i="1" dirty="0">
                            <a:latin typeface="Cambria Math" panose="02040503050406030204" pitchFamily="18" charset="0"/>
                          </a:rPr>
                          <m:t>𝜋</m:t>
                        </m:r>
                      </m:num>
                      <m:den>
                        <m:r>
                          <a:rPr lang="en-US" altLang="ja-JP" i="1" dirty="0">
                            <a:latin typeface="Cambria Math" panose="02040503050406030204" pitchFamily="18" charset="0"/>
                          </a:rPr>
                          <m:t>4</m:t>
                        </m:r>
                      </m:den>
                    </m:f>
                  </m:oMath>
                </a14:m>
                <a:r>
                  <a:rPr lang="en-US" altLang="ja-JP" dirty="0"/>
                  <a:t>=-</a:t>
                </a:r>
                <a14:m>
                  <m:oMath xmlns:m="http://schemas.openxmlformats.org/officeDocument/2006/math">
                    <m:f>
                      <m:fPr>
                        <m:ctrlPr>
                          <a:rPr lang="en-US" altLang="ja-JP" i="1" dirty="0">
                            <a:latin typeface="Cambria Math" panose="02040503050406030204" pitchFamily="18" charset="0"/>
                          </a:rPr>
                        </m:ctrlPr>
                      </m:fPr>
                      <m:num>
                        <m:r>
                          <a:rPr lang="en-US" altLang="ja-JP" i="1" dirty="0" smtClean="0">
                            <a:latin typeface="Cambria Math" panose="02040503050406030204" pitchFamily="18" charset="0"/>
                          </a:rPr>
                          <m:t>𝑟</m:t>
                        </m:r>
                        <m:sSub>
                          <m:sSubPr>
                            <m:ctrlPr>
                              <a:rPr lang="en-US" altLang="ja-JP" i="1" dirty="0">
                                <a:latin typeface="Cambria Math" panose="02040503050406030204" pitchFamily="18" charset="0"/>
                              </a:rPr>
                            </m:ctrlPr>
                          </m:sSubPr>
                          <m:e>
                            <m:r>
                              <a:rPr lang="ja-JP" altLang="en-US" i="1" dirty="0">
                                <a:latin typeface="Cambria Math" panose="02040503050406030204" pitchFamily="18" charset="0"/>
                              </a:rPr>
                              <m:t>𝜔</m:t>
                            </m:r>
                          </m:e>
                          <m:sub>
                            <m:r>
                              <a:rPr lang="en-US" altLang="ja-JP" b="0" i="1" dirty="0" smtClean="0">
                                <a:latin typeface="Cambria Math" panose="02040503050406030204" pitchFamily="18" charset="0"/>
                              </a:rPr>
                              <m:t>3</m:t>
                            </m:r>
                          </m:sub>
                        </m:sSub>
                      </m:num>
                      <m:den>
                        <m:r>
                          <a:rPr lang="en-US" altLang="ja-JP" b="0" i="1" dirty="0" smtClean="0">
                            <a:latin typeface="Cambria Math" panose="02040503050406030204" pitchFamily="18" charset="0"/>
                          </a:rPr>
                          <m:t>2</m:t>
                        </m:r>
                      </m:den>
                    </m:f>
                  </m:oMath>
                </a14:m>
                <a:endParaRPr lang="ja-JP" altLang="en-US" dirty="0"/>
              </a:p>
            </p:txBody>
          </p:sp>
        </mc:Choice>
        <mc:Fallback xmlns="">
          <p:sp>
            <p:nvSpPr>
              <p:cNvPr id="109" name="正方形/長方形 108">
                <a:extLst>
                  <a:ext uri="{FF2B5EF4-FFF2-40B4-BE49-F238E27FC236}">
                    <a16:creationId xmlns:a16="http://schemas.microsoft.com/office/drawing/2014/main" id="{00AAD616-986C-484B-8003-643B2ACD2091}"/>
                  </a:ext>
                </a:extLst>
              </p:cNvPr>
              <p:cNvSpPr>
                <a:spLocks noRot="1" noChangeAspect="1" noMove="1" noResize="1" noEditPoints="1" noAdjustHandles="1" noChangeArrowheads="1" noChangeShapeType="1" noTextEdit="1"/>
              </p:cNvSpPr>
              <p:nvPr/>
            </p:nvSpPr>
            <p:spPr>
              <a:xfrm>
                <a:off x="5316137" y="6414544"/>
                <a:ext cx="2127505" cy="482440"/>
              </a:xfrm>
              <a:prstGeom prst="rect">
                <a:avLst/>
              </a:prstGeom>
              <a:blipFill>
                <a:blip r:embed="rId33"/>
                <a:stretch>
                  <a:fillRect b="-10127"/>
                </a:stretch>
              </a:blipFill>
            </p:spPr>
            <p:txBody>
              <a:bodyPr/>
              <a:lstStyle/>
              <a:p>
                <a:r>
                  <a:rPr lang="ja-JP" altLang="en-US">
                    <a:noFill/>
                  </a:rPr>
                  <a:t> </a:t>
                </a:r>
              </a:p>
            </p:txBody>
          </p:sp>
        </mc:Fallback>
      </mc:AlternateContent>
      <p:sp>
        <p:nvSpPr>
          <p:cNvPr id="110" name="矢印: 右 109">
            <a:extLst>
              <a:ext uri="{FF2B5EF4-FFF2-40B4-BE49-F238E27FC236}">
                <a16:creationId xmlns:a16="http://schemas.microsoft.com/office/drawing/2014/main" id="{FA2D407A-4BF0-4F12-9748-626A93D51E41}"/>
              </a:ext>
            </a:extLst>
          </p:cNvPr>
          <p:cNvSpPr/>
          <p:nvPr/>
        </p:nvSpPr>
        <p:spPr>
          <a:xfrm>
            <a:off x="8000335" y="4457082"/>
            <a:ext cx="499848" cy="8800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正方形/長方形 110">
            <a:extLst>
              <a:ext uri="{FF2B5EF4-FFF2-40B4-BE49-F238E27FC236}">
                <a16:creationId xmlns:a16="http://schemas.microsoft.com/office/drawing/2014/main" id="{8979370E-D438-430C-AA40-340855EAE218}"/>
              </a:ext>
            </a:extLst>
          </p:cNvPr>
          <p:cNvSpPr/>
          <p:nvPr/>
        </p:nvSpPr>
        <p:spPr>
          <a:xfrm>
            <a:off x="5016570" y="2501425"/>
            <a:ext cx="4823756" cy="369332"/>
          </a:xfrm>
          <a:prstGeom prst="rect">
            <a:avLst/>
          </a:prstGeom>
        </p:spPr>
        <p:txBody>
          <a:bodyPr wrap="none">
            <a:spAutoFit/>
          </a:bodyPr>
          <a:lstStyle/>
          <a:p>
            <a:r>
              <a:rPr lang="ja-JP" altLang="en-US" b="1" dirty="0">
                <a:solidFill>
                  <a:srgbClr val="000000"/>
                </a:solidFill>
                <a:latin typeface="+mn-ea"/>
              </a:rPr>
              <a:t>各ローラーの接線方向速度を𝑥軸と𝑦軸に分解</a:t>
            </a:r>
            <a:endParaRPr lang="ja-JP" altLang="en-US" b="1" dirty="0">
              <a:latin typeface="+mn-ea"/>
            </a:endParaRPr>
          </a:p>
        </p:txBody>
      </p:sp>
      <p:pic>
        <p:nvPicPr>
          <p:cNvPr id="132" name="図 131">
            <a:extLst>
              <a:ext uri="{FF2B5EF4-FFF2-40B4-BE49-F238E27FC236}">
                <a16:creationId xmlns:a16="http://schemas.microsoft.com/office/drawing/2014/main" id="{751645DC-3D4A-4D0A-989D-E0697138E275}"/>
              </a:ext>
            </a:extLst>
          </p:cNvPr>
          <p:cNvPicPr>
            <a:picLocks noChangeAspect="1"/>
          </p:cNvPicPr>
          <p:nvPr/>
        </p:nvPicPr>
        <p:blipFill>
          <a:blip r:embed="rId34"/>
          <a:stretch>
            <a:fillRect/>
          </a:stretch>
        </p:blipFill>
        <p:spPr>
          <a:xfrm>
            <a:off x="8436477" y="-953907"/>
            <a:ext cx="3177678" cy="3576199"/>
          </a:xfrm>
          <a:prstGeom prst="rect">
            <a:avLst/>
          </a:prstGeom>
        </p:spPr>
      </p:pic>
      <mc:AlternateContent xmlns:mc="http://schemas.openxmlformats.org/markup-compatibility/2006" xmlns:a14="http://schemas.microsoft.com/office/drawing/2010/main">
        <mc:Choice Requires="a14">
          <p:sp>
            <p:nvSpPr>
              <p:cNvPr id="128" name="テキスト ボックス 127">
                <a:extLst>
                  <a:ext uri="{FF2B5EF4-FFF2-40B4-BE49-F238E27FC236}">
                    <a16:creationId xmlns:a16="http://schemas.microsoft.com/office/drawing/2014/main" id="{AF52AA9F-A79B-4EB1-A9E5-4F924ED3FEBB}"/>
                  </a:ext>
                </a:extLst>
              </p:cNvPr>
              <p:cNvSpPr txBox="1"/>
              <p:nvPr/>
            </p:nvSpPr>
            <p:spPr>
              <a:xfrm>
                <a:off x="9802465" y="894280"/>
                <a:ext cx="387825"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400" b="1" i="1" smtClean="0">
                          <a:latin typeface="Cambria Math" panose="02040503050406030204" pitchFamily="18" charset="0"/>
                          <a:ea typeface="Cambria Math" panose="02040503050406030204" pitchFamily="18" charset="0"/>
                        </a:rPr>
                        <m:t>𝜶</m:t>
                      </m:r>
                    </m:oMath>
                  </m:oMathPara>
                </a14:m>
                <a:endParaRPr kumimoji="1" lang="ja-JP" altLang="en-US" sz="2400" b="1" dirty="0"/>
              </a:p>
            </p:txBody>
          </p:sp>
        </mc:Choice>
        <mc:Fallback xmlns="">
          <p:sp>
            <p:nvSpPr>
              <p:cNvPr id="128" name="テキスト ボックス 127">
                <a:extLst>
                  <a:ext uri="{FF2B5EF4-FFF2-40B4-BE49-F238E27FC236}">
                    <a16:creationId xmlns:a16="http://schemas.microsoft.com/office/drawing/2014/main" id="{AF52AA9F-A79B-4EB1-A9E5-4F924ED3FEBB}"/>
                  </a:ext>
                </a:extLst>
              </p:cNvPr>
              <p:cNvSpPr txBox="1">
                <a:spLocks noRot="1" noChangeAspect="1" noMove="1" noResize="1" noEditPoints="1" noAdjustHandles="1" noChangeArrowheads="1" noChangeShapeType="1" noTextEdit="1"/>
              </p:cNvSpPr>
              <p:nvPr/>
            </p:nvSpPr>
            <p:spPr>
              <a:xfrm>
                <a:off x="9802465" y="894280"/>
                <a:ext cx="387825" cy="369332"/>
              </a:xfrm>
              <a:prstGeom prst="rect">
                <a:avLst/>
              </a:prstGeom>
              <a:blipFill>
                <a:blip r:embed="rId35"/>
                <a:stretch>
                  <a:fillRect/>
                </a:stretch>
              </a:blipFill>
            </p:spPr>
            <p:txBody>
              <a:bodyPr/>
              <a:lstStyle/>
              <a:p>
                <a:r>
                  <a:rPr lang="ja-JP" altLang="en-US">
                    <a:noFill/>
                  </a:rPr>
                  <a:t> </a:t>
                </a:r>
              </a:p>
            </p:txBody>
          </p:sp>
        </mc:Fallback>
      </mc:AlternateContent>
      <p:sp>
        <p:nvSpPr>
          <p:cNvPr id="133" name="円弧 132">
            <a:extLst>
              <a:ext uri="{FF2B5EF4-FFF2-40B4-BE49-F238E27FC236}">
                <a16:creationId xmlns:a16="http://schemas.microsoft.com/office/drawing/2014/main" id="{2213D469-6DF8-4ED8-AD9B-5811B24EA3AE}"/>
              </a:ext>
            </a:extLst>
          </p:cNvPr>
          <p:cNvSpPr/>
          <p:nvPr/>
        </p:nvSpPr>
        <p:spPr>
          <a:xfrm>
            <a:off x="10190290" y="983625"/>
            <a:ext cx="1114010" cy="1093008"/>
          </a:xfrm>
          <a:prstGeom prst="arc">
            <a:avLst>
              <a:gd name="adj1" fmla="val 12239919"/>
              <a:gd name="adj2" fmla="val 20907099"/>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35" name="直線コネクタ 134">
            <a:extLst>
              <a:ext uri="{FF2B5EF4-FFF2-40B4-BE49-F238E27FC236}">
                <a16:creationId xmlns:a16="http://schemas.microsoft.com/office/drawing/2014/main" id="{6F63B26E-8A0C-47DE-BD63-76F8D894E30D}"/>
              </a:ext>
            </a:extLst>
          </p:cNvPr>
          <p:cNvCxnSpPr/>
          <p:nvPr/>
        </p:nvCxnSpPr>
        <p:spPr>
          <a:xfrm>
            <a:off x="10647947" y="1409158"/>
            <a:ext cx="1296157"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36" name="図 135">
            <a:extLst>
              <a:ext uri="{FF2B5EF4-FFF2-40B4-BE49-F238E27FC236}">
                <a16:creationId xmlns:a16="http://schemas.microsoft.com/office/drawing/2014/main" id="{467A387F-CD0A-4233-9EA9-8637B25FABA8}"/>
              </a:ext>
            </a:extLst>
          </p:cNvPr>
          <p:cNvPicPr>
            <a:picLocks noChangeAspect="1"/>
          </p:cNvPicPr>
          <p:nvPr/>
        </p:nvPicPr>
        <p:blipFill>
          <a:blip r:embed="rId36"/>
          <a:stretch>
            <a:fillRect/>
          </a:stretch>
        </p:blipFill>
        <p:spPr>
          <a:xfrm>
            <a:off x="7507562" y="626121"/>
            <a:ext cx="3140386" cy="939269"/>
          </a:xfrm>
          <a:prstGeom prst="rect">
            <a:avLst/>
          </a:prstGeom>
        </p:spPr>
      </p:pic>
    </p:spTree>
    <p:extLst>
      <p:ext uri="{BB962C8B-B14F-4D97-AF65-F5344CB8AC3E}">
        <p14:creationId xmlns:p14="http://schemas.microsoft.com/office/powerpoint/2010/main" val="1170096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C19AB37-E07C-4D92-B858-38CE73247FEE}"/>
              </a:ext>
            </a:extLst>
          </p:cNvPr>
          <p:cNvPicPr>
            <a:picLocks noChangeAspect="1"/>
          </p:cNvPicPr>
          <p:nvPr/>
        </p:nvPicPr>
        <p:blipFill>
          <a:blip r:embed="rId2"/>
          <a:stretch>
            <a:fillRect/>
          </a:stretch>
        </p:blipFill>
        <p:spPr>
          <a:xfrm>
            <a:off x="-250682" y="-393030"/>
            <a:ext cx="3177678" cy="3576199"/>
          </a:xfrm>
          <a:prstGeom prst="rect">
            <a:avLst/>
          </a:prstGeom>
        </p:spPr>
      </p:pic>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E8159335-3E16-4F65-BD92-16B4B9723430}"/>
                  </a:ext>
                </a:extLst>
              </p:cNvPr>
              <p:cNvSpPr txBox="1"/>
              <p:nvPr/>
            </p:nvSpPr>
            <p:spPr>
              <a:xfrm>
                <a:off x="1115306" y="1455157"/>
                <a:ext cx="387825"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400" b="1" i="1" smtClean="0">
                          <a:latin typeface="Cambria Math" panose="02040503050406030204" pitchFamily="18" charset="0"/>
                          <a:ea typeface="Cambria Math" panose="02040503050406030204" pitchFamily="18" charset="0"/>
                        </a:rPr>
                        <m:t>𝜶</m:t>
                      </m:r>
                    </m:oMath>
                  </m:oMathPara>
                </a14:m>
                <a:endParaRPr kumimoji="1" lang="ja-JP" altLang="en-US" sz="2400" b="1" dirty="0"/>
              </a:p>
            </p:txBody>
          </p:sp>
        </mc:Choice>
        <mc:Fallback xmlns="">
          <p:sp>
            <p:nvSpPr>
              <p:cNvPr id="5" name="テキスト ボックス 4">
                <a:extLst>
                  <a:ext uri="{FF2B5EF4-FFF2-40B4-BE49-F238E27FC236}">
                    <a16:creationId xmlns:a16="http://schemas.microsoft.com/office/drawing/2014/main" id="{E8159335-3E16-4F65-BD92-16B4B9723430}"/>
                  </a:ext>
                </a:extLst>
              </p:cNvPr>
              <p:cNvSpPr txBox="1">
                <a:spLocks noRot="1" noChangeAspect="1" noMove="1" noResize="1" noEditPoints="1" noAdjustHandles="1" noChangeArrowheads="1" noChangeShapeType="1" noTextEdit="1"/>
              </p:cNvSpPr>
              <p:nvPr/>
            </p:nvSpPr>
            <p:spPr>
              <a:xfrm>
                <a:off x="1115306" y="1455157"/>
                <a:ext cx="387825" cy="369332"/>
              </a:xfrm>
              <a:prstGeom prst="rect">
                <a:avLst/>
              </a:prstGeom>
              <a:blipFill>
                <a:blip r:embed="rId3"/>
                <a:stretch>
                  <a:fillRect/>
                </a:stretch>
              </a:blipFill>
            </p:spPr>
            <p:txBody>
              <a:bodyPr/>
              <a:lstStyle/>
              <a:p>
                <a:r>
                  <a:rPr lang="ja-JP" altLang="en-US">
                    <a:noFill/>
                  </a:rPr>
                  <a:t> </a:t>
                </a:r>
              </a:p>
            </p:txBody>
          </p:sp>
        </mc:Fallback>
      </mc:AlternateContent>
      <p:sp>
        <p:nvSpPr>
          <p:cNvPr id="6" name="円弧 5">
            <a:extLst>
              <a:ext uri="{FF2B5EF4-FFF2-40B4-BE49-F238E27FC236}">
                <a16:creationId xmlns:a16="http://schemas.microsoft.com/office/drawing/2014/main" id="{7FFF3C36-D36A-4702-ACA5-A18468D66134}"/>
              </a:ext>
            </a:extLst>
          </p:cNvPr>
          <p:cNvSpPr/>
          <p:nvPr/>
        </p:nvSpPr>
        <p:spPr>
          <a:xfrm>
            <a:off x="1503131" y="1544502"/>
            <a:ext cx="1114010" cy="1093008"/>
          </a:xfrm>
          <a:prstGeom prst="arc">
            <a:avLst>
              <a:gd name="adj1" fmla="val 12239919"/>
              <a:gd name="adj2" fmla="val 20907099"/>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7" name="直線コネクタ 6">
            <a:extLst>
              <a:ext uri="{FF2B5EF4-FFF2-40B4-BE49-F238E27FC236}">
                <a16:creationId xmlns:a16="http://schemas.microsoft.com/office/drawing/2014/main" id="{DD59759F-8E0C-43D7-96E4-C4F727E8552B}"/>
              </a:ext>
            </a:extLst>
          </p:cNvPr>
          <p:cNvCxnSpPr/>
          <p:nvPr/>
        </p:nvCxnSpPr>
        <p:spPr>
          <a:xfrm>
            <a:off x="1960788" y="1970035"/>
            <a:ext cx="1296157"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8CDB9D15-84FD-4C3D-9440-259F357587B3}"/>
                  </a:ext>
                </a:extLst>
              </p:cNvPr>
              <p:cNvSpPr txBox="1"/>
              <p:nvPr/>
            </p:nvSpPr>
            <p:spPr>
              <a:xfrm>
                <a:off x="3571644" y="584159"/>
                <a:ext cx="3191643"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0</m:t>
                          </m:r>
                          <m:r>
                            <a:rPr kumimoji="1" lang="en-US" altLang="ja-JP" b="0" i="1" smtClean="0">
                              <a:latin typeface="Cambria Math" panose="02040503050406030204" pitchFamily="18" charset="0"/>
                            </a:rPr>
                            <m:t>𝑥</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𝑥</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𝐿</m:t>
                      </m:r>
                      <m:r>
                        <m:rPr>
                          <m:sty m:val="p"/>
                        </m:rPr>
                        <a:rPr lang="en-US" altLang="ja-JP" i="1">
                          <a:latin typeface="Cambria Math" panose="02040503050406030204" pitchFamily="18" charset="0"/>
                        </a:rPr>
                        <m:t>Ω</m:t>
                      </m:r>
                      <m:r>
                        <m:rPr>
                          <m:sty m:val="p"/>
                        </m:rPr>
                        <a:rPr lang="en-US" altLang="ja-JP" b="0" i="0" smtClean="0">
                          <a:latin typeface="Cambria Math" panose="02040503050406030204" pitchFamily="18" charset="0"/>
                        </a:rPr>
                        <m:t>cos</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3</m:t>
                          </m:r>
                          <m:r>
                            <a:rPr lang="en-US" altLang="ja-JP" i="1">
                              <a:latin typeface="Cambria Math" panose="02040503050406030204" pitchFamily="18" charset="0"/>
                              <a:ea typeface="Cambria Math" panose="02040503050406030204" pitchFamily="18" charset="0"/>
                            </a:rPr>
                            <m:t>𝜋</m:t>
                          </m:r>
                        </m:num>
                        <m:den>
                          <m:r>
                            <a:rPr lang="en-US" altLang="ja-JP" b="0" i="1" smtClean="0">
                              <a:latin typeface="Cambria Math" panose="02040503050406030204" pitchFamily="18" charset="0"/>
                            </a:rPr>
                            <m:t>4</m:t>
                          </m:r>
                        </m:den>
                      </m:f>
                      <m:r>
                        <a:rPr lang="en-US" altLang="ja-JP" b="0" i="1" smtClean="0">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𝑉</m:t>
                          </m:r>
                        </m:e>
                        <m:sub>
                          <m:r>
                            <a:rPr lang="en-US" altLang="ja-JP" i="1">
                              <a:latin typeface="Cambria Math" panose="02040503050406030204" pitchFamily="18" charset="0"/>
                            </a:rPr>
                            <m:t>𝑥</m:t>
                          </m:r>
                        </m:sub>
                      </m:sSub>
                      <m:r>
                        <a:rPr lang="en-US" altLang="ja-JP" b="0" i="0" smtClean="0">
                          <a:latin typeface="Cambria Math" panose="02040503050406030204" pitchFamily="18" charset="0"/>
                        </a:rPr>
                        <m:t>+</m:t>
                      </m:r>
                      <m:f>
                        <m:fPr>
                          <m:ctrlPr>
                            <a:rPr kumimoji="1" lang="en-US" altLang="ja-JP" i="1" dirty="0" smtClean="0">
                              <a:latin typeface="Cambria Math" panose="02040503050406030204" pitchFamily="18" charset="0"/>
                            </a:rPr>
                          </m:ctrlPr>
                        </m:fPr>
                        <m:num>
                          <m:r>
                            <a:rPr lang="en-US" altLang="ja-JP" i="1">
                              <a:latin typeface="Cambria Math" panose="02040503050406030204" pitchFamily="18" charset="0"/>
                            </a:rPr>
                            <m:t>𝐿</m:t>
                          </m:r>
                          <m:r>
                            <m:rPr>
                              <m:sty m:val="p"/>
                            </m:rPr>
                            <a:rPr lang="en-US" altLang="ja-JP" i="1">
                              <a:latin typeface="Cambria Math" panose="02040503050406030204" pitchFamily="18" charset="0"/>
                            </a:rPr>
                            <m:t>Ω</m:t>
                          </m:r>
                        </m:num>
                        <m:den>
                          <m:rad>
                            <m:radPr>
                              <m:degHide m:val="on"/>
                              <m:ctrlPr>
                                <a:rPr kumimoji="1" lang="en-US" altLang="ja-JP" i="1" dirty="0" smtClean="0">
                                  <a:latin typeface="Cambria Math" panose="02040503050406030204" pitchFamily="18" charset="0"/>
                                </a:rPr>
                              </m:ctrlPr>
                            </m:radPr>
                            <m:deg/>
                            <m:e>
                              <m:r>
                                <a:rPr kumimoji="1" lang="en-US" altLang="ja-JP" b="0" i="1" dirty="0" smtClean="0">
                                  <a:latin typeface="Cambria Math" panose="02040503050406030204" pitchFamily="18" charset="0"/>
                                </a:rPr>
                                <m:t>2</m:t>
                              </m:r>
                            </m:e>
                          </m:rad>
                        </m:den>
                      </m:f>
                    </m:oMath>
                  </m:oMathPara>
                </a14:m>
                <a:endParaRPr kumimoji="1" lang="ja-JP" altLang="en-US" dirty="0"/>
              </a:p>
            </p:txBody>
          </p:sp>
        </mc:Choice>
        <mc:Fallback xmlns="">
          <p:sp>
            <p:nvSpPr>
              <p:cNvPr id="17" name="テキスト ボックス 16">
                <a:extLst>
                  <a:ext uri="{FF2B5EF4-FFF2-40B4-BE49-F238E27FC236}">
                    <a16:creationId xmlns:a16="http://schemas.microsoft.com/office/drawing/2014/main" id="{8CDB9D15-84FD-4C3D-9440-259F357587B3}"/>
                  </a:ext>
                </a:extLst>
              </p:cNvPr>
              <p:cNvSpPr txBox="1">
                <a:spLocks noRot="1" noChangeAspect="1" noMove="1" noResize="1" noEditPoints="1" noAdjustHandles="1" noChangeArrowheads="1" noChangeShapeType="1" noTextEdit="1"/>
              </p:cNvSpPr>
              <p:nvPr/>
            </p:nvSpPr>
            <p:spPr>
              <a:xfrm>
                <a:off x="3571644" y="584159"/>
                <a:ext cx="3191643" cy="572273"/>
              </a:xfrm>
              <a:prstGeom prst="rect">
                <a:avLst/>
              </a:prstGeom>
              <a:blipFill>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8" name="テキスト ボックス 17">
                <a:extLst>
                  <a:ext uri="{FF2B5EF4-FFF2-40B4-BE49-F238E27FC236}">
                    <a16:creationId xmlns:a16="http://schemas.microsoft.com/office/drawing/2014/main" id="{77E0EACF-0F54-4586-9DEB-A541344A37BF}"/>
                  </a:ext>
                </a:extLst>
              </p:cNvPr>
              <p:cNvSpPr txBox="1"/>
              <p:nvPr/>
            </p:nvSpPr>
            <p:spPr>
              <a:xfrm>
                <a:off x="3600331" y="1223431"/>
                <a:ext cx="3058081"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1</m:t>
                          </m:r>
                          <m:r>
                            <a:rPr kumimoji="1" lang="en-US" altLang="ja-JP" b="0" i="1" smtClean="0">
                              <a:latin typeface="Cambria Math" panose="02040503050406030204" pitchFamily="18" charset="0"/>
                            </a:rPr>
                            <m:t>𝑥</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𝑥</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𝐿</m:t>
                      </m:r>
                      <m:r>
                        <m:rPr>
                          <m:sty m:val="p"/>
                        </m:rPr>
                        <a:rPr lang="en-US" altLang="ja-JP" i="1">
                          <a:latin typeface="Cambria Math" panose="02040503050406030204" pitchFamily="18" charset="0"/>
                        </a:rPr>
                        <m:t>Ω</m:t>
                      </m:r>
                      <m:r>
                        <m:rPr>
                          <m:sty m:val="p"/>
                        </m:rPr>
                        <a:rPr lang="en-US" altLang="ja-JP" b="0" i="0" smtClean="0">
                          <a:latin typeface="Cambria Math" panose="02040503050406030204" pitchFamily="18" charset="0"/>
                        </a:rPr>
                        <m:t>cos</m:t>
                      </m:r>
                      <m:f>
                        <m:fPr>
                          <m:ctrlPr>
                            <a:rPr lang="en-US" altLang="ja-JP" b="0" i="1" smtClean="0">
                              <a:latin typeface="Cambria Math" panose="02040503050406030204" pitchFamily="18" charset="0"/>
                            </a:rPr>
                          </m:ctrlPr>
                        </m:fPr>
                        <m:num>
                          <m:r>
                            <a:rPr lang="en-US" altLang="ja-JP" i="1">
                              <a:latin typeface="Cambria Math" panose="02040503050406030204" pitchFamily="18" charset="0"/>
                              <a:ea typeface="Cambria Math" panose="02040503050406030204" pitchFamily="18" charset="0"/>
                            </a:rPr>
                            <m:t>𝜋</m:t>
                          </m:r>
                        </m:num>
                        <m:den>
                          <m:r>
                            <a:rPr lang="en-US" altLang="ja-JP" b="0" i="1" smtClean="0">
                              <a:latin typeface="Cambria Math" panose="02040503050406030204" pitchFamily="18" charset="0"/>
                            </a:rPr>
                            <m:t>4</m:t>
                          </m:r>
                        </m:den>
                      </m:f>
                      <m:r>
                        <a:rPr lang="en-US" altLang="ja-JP" b="0" i="1" smtClean="0">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𝑉</m:t>
                          </m:r>
                        </m:e>
                        <m:sub>
                          <m:r>
                            <a:rPr lang="en-US" altLang="ja-JP" i="1">
                              <a:latin typeface="Cambria Math" panose="02040503050406030204" pitchFamily="18" charset="0"/>
                            </a:rPr>
                            <m:t>𝑥</m:t>
                          </m:r>
                        </m:sub>
                      </m:sSub>
                      <m:r>
                        <a:rPr lang="en-US" altLang="ja-JP" b="0" i="0" smtClean="0">
                          <a:latin typeface="Cambria Math" panose="02040503050406030204" pitchFamily="18" charset="0"/>
                        </a:rPr>
                        <m:t>+</m:t>
                      </m:r>
                      <m:f>
                        <m:fPr>
                          <m:ctrlPr>
                            <a:rPr kumimoji="1" lang="en-US" altLang="ja-JP" i="1" dirty="0" smtClean="0">
                              <a:latin typeface="Cambria Math" panose="02040503050406030204" pitchFamily="18" charset="0"/>
                            </a:rPr>
                          </m:ctrlPr>
                        </m:fPr>
                        <m:num>
                          <m:r>
                            <a:rPr lang="en-US" altLang="ja-JP" i="1">
                              <a:latin typeface="Cambria Math" panose="02040503050406030204" pitchFamily="18" charset="0"/>
                            </a:rPr>
                            <m:t>𝐿</m:t>
                          </m:r>
                          <m:r>
                            <m:rPr>
                              <m:sty m:val="p"/>
                            </m:rPr>
                            <a:rPr lang="en-US" altLang="ja-JP" i="1">
                              <a:latin typeface="Cambria Math" panose="02040503050406030204" pitchFamily="18" charset="0"/>
                            </a:rPr>
                            <m:t>Ω</m:t>
                          </m:r>
                        </m:num>
                        <m:den>
                          <m:rad>
                            <m:radPr>
                              <m:degHide m:val="on"/>
                              <m:ctrlPr>
                                <a:rPr kumimoji="1" lang="en-US" altLang="ja-JP" i="1" dirty="0" smtClean="0">
                                  <a:latin typeface="Cambria Math" panose="02040503050406030204" pitchFamily="18" charset="0"/>
                                </a:rPr>
                              </m:ctrlPr>
                            </m:radPr>
                            <m:deg/>
                            <m:e>
                              <m:r>
                                <a:rPr kumimoji="1" lang="en-US" altLang="ja-JP" b="0" i="1" dirty="0" smtClean="0">
                                  <a:latin typeface="Cambria Math" panose="02040503050406030204" pitchFamily="18" charset="0"/>
                                </a:rPr>
                                <m:t>2</m:t>
                              </m:r>
                            </m:e>
                          </m:rad>
                        </m:den>
                      </m:f>
                    </m:oMath>
                  </m:oMathPara>
                </a14:m>
                <a:endParaRPr kumimoji="1" lang="ja-JP" altLang="en-US" dirty="0"/>
              </a:p>
            </p:txBody>
          </p:sp>
        </mc:Choice>
        <mc:Fallback xmlns="">
          <p:sp>
            <p:nvSpPr>
              <p:cNvPr id="18" name="テキスト ボックス 17">
                <a:extLst>
                  <a:ext uri="{FF2B5EF4-FFF2-40B4-BE49-F238E27FC236}">
                    <a16:creationId xmlns:a16="http://schemas.microsoft.com/office/drawing/2014/main" id="{77E0EACF-0F54-4586-9DEB-A541344A37BF}"/>
                  </a:ext>
                </a:extLst>
              </p:cNvPr>
              <p:cNvSpPr txBox="1">
                <a:spLocks noRot="1" noChangeAspect="1" noMove="1" noResize="1" noEditPoints="1" noAdjustHandles="1" noChangeArrowheads="1" noChangeShapeType="1" noTextEdit="1"/>
              </p:cNvSpPr>
              <p:nvPr/>
            </p:nvSpPr>
            <p:spPr>
              <a:xfrm>
                <a:off x="3600331" y="1223431"/>
                <a:ext cx="3058081" cy="572273"/>
              </a:xfrm>
              <a:prstGeom prst="rect">
                <a:avLst/>
              </a:prstGeom>
              <a:blipFill>
                <a:blip r:embed="rId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EE5A8C11-A62A-4FD5-A2FD-ACE584D29179}"/>
                  </a:ext>
                </a:extLst>
              </p:cNvPr>
              <p:cNvSpPr txBox="1"/>
              <p:nvPr/>
            </p:nvSpPr>
            <p:spPr>
              <a:xfrm>
                <a:off x="3571644" y="1847156"/>
                <a:ext cx="3191643" cy="5778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2</m:t>
                          </m:r>
                          <m:r>
                            <a:rPr kumimoji="1" lang="en-US" altLang="ja-JP" b="0" i="1" smtClean="0">
                              <a:latin typeface="Cambria Math" panose="02040503050406030204" pitchFamily="18" charset="0"/>
                            </a:rPr>
                            <m:t>𝑥</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𝑥</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𝐿</m:t>
                      </m:r>
                      <m:r>
                        <m:rPr>
                          <m:sty m:val="p"/>
                        </m:rPr>
                        <a:rPr lang="en-US" altLang="ja-JP" i="1">
                          <a:latin typeface="Cambria Math" panose="02040503050406030204" pitchFamily="18" charset="0"/>
                        </a:rPr>
                        <m:t>Ω</m:t>
                      </m:r>
                      <m:r>
                        <m:rPr>
                          <m:sty m:val="p"/>
                        </m:rPr>
                        <a:rPr lang="en-US" altLang="ja-JP" b="0" i="0" smtClean="0">
                          <a:latin typeface="Cambria Math" panose="02040503050406030204" pitchFamily="18" charset="0"/>
                        </a:rPr>
                        <m:t>cos</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5</m:t>
                          </m:r>
                          <m:r>
                            <a:rPr lang="en-US" altLang="ja-JP" i="1">
                              <a:latin typeface="Cambria Math" panose="02040503050406030204" pitchFamily="18" charset="0"/>
                              <a:ea typeface="Cambria Math" panose="02040503050406030204" pitchFamily="18" charset="0"/>
                            </a:rPr>
                            <m:t>𝜋</m:t>
                          </m:r>
                        </m:num>
                        <m:den>
                          <m:r>
                            <a:rPr lang="en-US" altLang="ja-JP" b="0" i="1" smtClean="0">
                              <a:latin typeface="Cambria Math" panose="02040503050406030204" pitchFamily="18" charset="0"/>
                            </a:rPr>
                            <m:t>4</m:t>
                          </m:r>
                        </m:den>
                      </m:f>
                      <m:r>
                        <a:rPr lang="en-US" altLang="ja-JP" b="0" i="1" smtClean="0">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𝑉</m:t>
                          </m:r>
                        </m:e>
                        <m:sub>
                          <m:r>
                            <a:rPr lang="en-US" altLang="ja-JP" i="1">
                              <a:latin typeface="Cambria Math" panose="02040503050406030204" pitchFamily="18" charset="0"/>
                            </a:rPr>
                            <m:t>𝑥</m:t>
                          </m:r>
                        </m:sub>
                      </m:sSub>
                      <m:r>
                        <a:rPr lang="en-US" altLang="ja-JP" b="0" i="0" smtClean="0">
                          <a:latin typeface="Cambria Math" panose="02040503050406030204" pitchFamily="18" charset="0"/>
                        </a:rPr>
                        <m:t>−</m:t>
                      </m:r>
                      <m:f>
                        <m:fPr>
                          <m:ctrlPr>
                            <a:rPr kumimoji="1" lang="en-US" altLang="ja-JP" i="1" dirty="0" smtClean="0">
                              <a:latin typeface="Cambria Math" panose="02040503050406030204" pitchFamily="18" charset="0"/>
                            </a:rPr>
                          </m:ctrlPr>
                        </m:fPr>
                        <m:num>
                          <m:r>
                            <a:rPr lang="en-US" altLang="ja-JP" i="1">
                              <a:latin typeface="Cambria Math" panose="02040503050406030204" pitchFamily="18" charset="0"/>
                            </a:rPr>
                            <m:t>𝐿</m:t>
                          </m:r>
                          <m:r>
                            <m:rPr>
                              <m:sty m:val="p"/>
                            </m:rPr>
                            <a:rPr lang="en-US" altLang="ja-JP" i="1">
                              <a:latin typeface="Cambria Math" panose="02040503050406030204" pitchFamily="18" charset="0"/>
                            </a:rPr>
                            <m:t>Ω</m:t>
                          </m:r>
                        </m:num>
                        <m:den>
                          <m:rad>
                            <m:radPr>
                              <m:degHide m:val="on"/>
                              <m:ctrlPr>
                                <a:rPr kumimoji="1" lang="en-US" altLang="ja-JP" i="1" dirty="0" smtClean="0">
                                  <a:latin typeface="Cambria Math" panose="02040503050406030204" pitchFamily="18" charset="0"/>
                                </a:rPr>
                              </m:ctrlPr>
                            </m:radPr>
                            <m:deg/>
                            <m:e>
                              <m:r>
                                <a:rPr kumimoji="1" lang="en-US" altLang="ja-JP" b="0" i="1" dirty="0" smtClean="0">
                                  <a:latin typeface="Cambria Math" panose="02040503050406030204" pitchFamily="18" charset="0"/>
                                </a:rPr>
                                <m:t>2</m:t>
                              </m:r>
                            </m:e>
                          </m:rad>
                        </m:den>
                      </m:f>
                    </m:oMath>
                  </m:oMathPara>
                </a14:m>
                <a:endParaRPr kumimoji="1" lang="ja-JP" altLang="en-US" dirty="0"/>
              </a:p>
            </p:txBody>
          </p:sp>
        </mc:Choice>
        <mc:Fallback xmlns="">
          <p:sp>
            <p:nvSpPr>
              <p:cNvPr id="19" name="テキスト ボックス 18">
                <a:extLst>
                  <a:ext uri="{FF2B5EF4-FFF2-40B4-BE49-F238E27FC236}">
                    <a16:creationId xmlns:a16="http://schemas.microsoft.com/office/drawing/2014/main" id="{EE5A8C11-A62A-4FD5-A2FD-ACE584D29179}"/>
                  </a:ext>
                </a:extLst>
              </p:cNvPr>
              <p:cNvSpPr txBox="1">
                <a:spLocks noRot="1" noChangeAspect="1" noMove="1" noResize="1" noEditPoints="1" noAdjustHandles="1" noChangeArrowheads="1" noChangeShapeType="1" noTextEdit="1"/>
              </p:cNvSpPr>
              <p:nvPr/>
            </p:nvSpPr>
            <p:spPr>
              <a:xfrm>
                <a:off x="3571644" y="1847156"/>
                <a:ext cx="3191643" cy="577850"/>
              </a:xfrm>
              <a:prstGeom prst="rect">
                <a:avLst/>
              </a:prstGeom>
              <a:blipFill>
                <a:blip r:embed="rId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2D562459-241E-4B2A-A460-C865AA0A9EF4}"/>
                  </a:ext>
                </a:extLst>
              </p:cNvPr>
              <p:cNvSpPr txBox="1"/>
              <p:nvPr/>
            </p:nvSpPr>
            <p:spPr>
              <a:xfrm>
                <a:off x="3571645" y="2472079"/>
                <a:ext cx="3191643"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3</m:t>
                          </m:r>
                          <m:r>
                            <a:rPr kumimoji="1" lang="en-US" altLang="ja-JP" b="0" i="1" smtClean="0">
                              <a:latin typeface="Cambria Math" panose="02040503050406030204" pitchFamily="18" charset="0"/>
                            </a:rPr>
                            <m:t>𝑥</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𝑥</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𝐿</m:t>
                      </m:r>
                      <m:r>
                        <m:rPr>
                          <m:sty m:val="p"/>
                        </m:rPr>
                        <a:rPr lang="en-US" altLang="ja-JP" i="1">
                          <a:latin typeface="Cambria Math" panose="02040503050406030204" pitchFamily="18" charset="0"/>
                        </a:rPr>
                        <m:t>Ω</m:t>
                      </m:r>
                      <m:r>
                        <m:rPr>
                          <m:sty m:val="p"/>
                        </m:rPr>
                        <a:rPr lang="en-US" altLang="ja-JP" b="0" i="0" smtClean="0">
                          <a:latin typeface="Cambria Math" panose="02040503050406030204" pitchFamily="18" charset="0"/>
                        </a:rPr>
                        <m:t>cos</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7</m:t>
                          </m:r>
                          <m:r>
                            <a:rPr lang="en-US" altLang="ja-JP" i="1" smtClean="0">
                              <a:latin typeface="Cambria Math" panose="02040503050406030204" pitchFamily="18" charset="0"/>
                              <a:ea typeface="Cambria Math" panose="02040503050406030204" pitchFamily="18" charset="0"/>
                            </a:rPr>
                            <m:t>𝜋</m:t>
                          </m:r>
                        </m:num>
                        <m:den>
                          <m:r>
                            <a:rPr lang="en-US" altLang="ja-JP" b="0" i="1" smtClean="0">
                              <a:latin typeface="Cambria Math" panose="02040503050406030204" pitchFamily="18" charset="0"/>
                            </a:rPr>
                            <m:t>4</m:t>
                          </m:r>
                        </m:den>
                      </m:f>
                      <m:r>
                        <a:rPr lang="en-US" altLang="ja-JP" b="0" i="1" smtClean="0">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𝑉</m:t>
                          </m:r>
                        </m:e>
                        <m:sub>
                          <m:r>
                            <a:rPr lang="en-US" altLang="ja-JP" i="1">
                              <a:latin typeface="Cambria Math" panose="02040503050406030204" pitchFamily="18" charset="0"/>
                            </a:rPr>
                            <m:t>𝑥</m:t>
                          </m:r>
                        </m:sub>
                      </m:sSub>
                      <m:r>
                        <a:rPr lang="en-US" altLang="ja-JP" b="0" i="0" smtClean="0">
                          <a:latin typeface="Cambria Math" panose="02040503050406030204" pitchFamily="18" charset="0"/>
                        </a:rPr>
                        <m:t>−</m:t>
                      </m:r>
                      <m:f>
                        <m:fPr>
                          <m:ctrlPr>
                            <a:rPr kumimoji="1" lang="en-US" altLang="ja-JP" i="1" dirty="0" smtClean="0">
                              <a:latin typeface="Cambria Math" panose="02040503050406030204" pitchFamily="18" charset="0"/>
                            </a:rPr>
                          </m:ctrlPr>
                        </m:fPr>
                        <m:num>
                          <m:r>
                            <a:rPr lang="en-US" altLang="ja-JP" i="1">
                              <a:latin typeface="Cambria Math" panose="02040503050406030204" pitchFamily="18" charset="0"/>
                            </a:rPr>
                            <m:t>𝐿</m:t>
                          </m:r>
                          <m:r>
                            <m:rPr>
                              <m:sty m:val="p"/>
                            </m:rPr>
                            <a:rPr lang="en-US" altLang="ja-JP" i="1">
                              <a:latin typeface="Cambria Math" panose="02040503050406030204" pitchFamily="18" charset="0"/>
                            </a:rPr>
                            <m:t>Ω</m:t>
                          </m:r>
                        </m:num>
                        <m:den>
                          <m:rad>
                            <m:radPr>
                              <m:degHide m:val="on"/>
                              <m:ctrlPr>
                                <a:rPr kumimoji="1" lang="en-US" altLang="ja-JP" i="1" dirty="0" smtClean="0">
                                  <a:latin typeface="Cambria Math" panose="02040503050406030204" pitchFamily="18" charset="0"/>
                                </a:rPr>
                              </m:ctrlPr>
                            </m:radPr>
                            <m:deg/>
                            <m:e>
                              <m:r>
                                <a:rPr kumimoji="1" lang="en-US" altLang="ja-JP" b="0" i="1" dirty="0" smtClean="0">
                                  <a:latin typeface="Cambria Math" panose="02040503050406030204" pitchFamily="18" charset="0"/>
                                </a:rPr>
                                <m:t>2</m:t>
                              </m:r>
                            </m:e>
                          </m:rad>
                        </m:den>
                      </m:f>
                    </m:oMath>
                  </m:oMathPara>
                </a14:m>
                <a:endParaRPr kumimoji="1" lang="ja-JP" altLang="en-US" dirty="0"/>
              </a:p>
            </p:txBody>
          </p:sp>
        </mc:Choice>
        <mc:Fallback xmlns="">
          <p:sp>
            <p:nvSpPr>
              <p:cNvPr id="20" name="テキスト ボックス 19">
                <a:extLst>
                  <a:ext uri="{FF2B5EF4-FFF2-40B4-BE49-F238E27FC236}">
                    <a16:creationId xmlns:a16="http://schemas.microsoft.com/office/drawing/2014/main" id="{2D562459-241E-4B2A-A460-C865AA0A9EF4}"/>
                  </a:ext>
                </a:extLst>
              </p:cNvPr>
              <p:cNvSpPr txBox="1">
                <a:spLocks noRot="1" noChangeAspect="1" noMove="1" noResize="1" noEditPoints="1" noAdjustHandles="1" noChangeArrowheads="1" noChangeShapeType="1" noTextEdit="1"/>
              </p:cNvSpPr>
              <p:nvPr/>
            </p:nvSpPr>
            <p:spPr>
              <a:xfrm>
                <a:off x="3571645" y="2472079"/>
                <a:ext cx="3191643" cy="572273"/>
              </a:xfrm>
              <a:prstGeom prst="rect">
                <a:avLst/>
              </a:prstGeom>
              <a:blipFill>
                <a:blip r:embed="rId7"/>
                <a:stretch>
                  <a:fillRect b="-107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BEE20C5C-5B94-48DB-B153-895F51773128}"/>
                  </a:ext>
                </a:extLst>
              </p:cNvPr>
              <p:cNvSpPr txBox="1"/>
              <p:nvPr/>
            </p:nvSpPr>
            <p:spPr>
              <a:xfrm>
                <a:off x="7643787" y="527568"/>
                <a:ext cx="2704908"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0</m:t>
                          </m:r>
                          <m:r>
                            <a:rPr kumimoji="1" lang="en-US" altLang="ja-JP" b="0" i="1" smtClean="0">
                              <a:latin typeface="Cambria Math" panose="02040503050406030204" pitchFamily="18" charset="0"/>
                            </a:rPr>
                            <m:t>𝑥</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𝑥</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𝐿</m:t>
                      </m:r>
                      <m:r>
                        <m:rPr>
                          <m:sty m:val="p"/>
                        </m:rPr>
                        <a:rPr lang="en-US" altLang="ja-JP" i="1">
                          <a:latin typeface="Cambria Math" panose="02040503050406030204" pitchFamily="18" charset="0"/>
                        </a:rPr>
                        <m:t>Ω</m:t>
                      </m:r>
                      <m:r>
                        <m:rPr>
                          <m:sty m:val="p"/>
                        </m:rPr>
                        <a:rPr lang="en-US" altLang="ja-JP" b="0" i="0" smtClean="0">
                          <a:latin typeface="Cambria Math" panose="02040503050406030204" pitchFamily="18" charset="0"/>
                        </a:rPr>
                        <m:t>cos</m:t>
                      </m:r>
                      <m:r>
                        <a:rPr lang="en-US" altLang="ja-JP" b="0" i="0" smtClean="0">
                          <a:latin typeface="Cambria Math" panose="02040503050406030204" pitchFamily="18" charset="0"/>
                        </a:rPr>
                        <m:t>(</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3</m:t>
                          </m:r>
                          <m:r>
                            <a:rPr lang="en-US" altLang="ja-JP" i="1">
                              <a:latin typeface="Cambria Math" panose="02040503050406030204" pitchFamily="18" charset="0"/>
                              <a:ea typeface="Cambria Math" panose="02040503050406030204" pitchFamily="18" charset="0"/>
                            </a:rPr>
                            <m:t>𝜋</m:t>
                          </m:r>
                        </m:num>
                        <m:den>
                          <m:r>
                            <a:rPr lang="en-US" altLang="ja-JP" b="0" i="1" smtClean="0">
                              <a:latin typeface="Cambria Math" panose="02040503050406030204" pitchFamily="18" charset="0"/>
                            </a:rPr>
                            <m:t>4</m:t>
                          </m:r>
                        </m:den>
                      </m:f>
                      <m:r>
                        <a:rPr lang="en-US" altLang="ja-JP" b="0" i="1" smtClean="0">
                          <a:latin typeface="Cambria Math" panose="02040503050406030204" pitchFamily="18" charset="0"/>
                        </a:rPr>
                        <m:t>+</m:t>
                      </m:r>
                      <m:r>
                        <a:rPr lang="ja-JP" altLang="en-US" b="0" i="1" smtClean="0">
                          <a:latin typeface="Cambria Math" panose="02040503050406030204" pitchFamily="18" charset="0"/>
                        </a:rPr>
                        <m:t>𝛼</m:t>
                      </m:r>
                      <m:r>
                        <a:rPr lang="en-US" altLang="ja-JP" b="0" i="1" smtClean="0">
                          <a:latin typeface="Cambria Math" panose="02040503050406030204" pitchFamily="18" charset="0"/>
                        </a:rPr>
                        <m:t>)</m:t>
                      </m:r>
                    </m:oMath>
                  </m:oMathPara>
                </a14:m>
                <a:endParaRPr kumimoji="1" lang="ja-JP" altLang="en-US" dirty="0"/>
              </a:p>
            </p:txBody>
          </p:sp>
        </mc:Choice>
        <mc:Fallback xmlns="">
          <p:sp>
            <p:nvSpPr>
              <p:cNvPr id="21" name="テキスト ボックス 20">
                <a:extLst>
                  <a:ext uri="{FF2B5EF4-FFF2-40B4-BE49-F238E27FC236}">
                    <a16:creationId xmlns:a16="http://schemas.microsoft.com/office/drawing/2014/main" id="{BEE20C5C-5B94-48DB-B153-895F51773128}"/>
                  </a:ext>
                </a:extLst>
              </p:cNvPr>
              <p:cNvSpPr txBox="1">
                <a:spLocks noRot="1" noChangeAspect="1" noMove="1" noResize="1" noEditPoints="1" noAdjustHandles="1" noChangeArrowheads="1" noChangeShapeType="1" noTextEdit="1"/>
              </p:cNvSpPr>
              <p:nvPr/>
            </p:nvSpPr>
            <p:spPr>
              <a:xfrm>
                <a:off x="7643787" y="527568"/>
                <a:ext cx="2704908" cy="518604"/>
              </a:xfrm>
              <a:prstGeom prst="rect">
                <a:avLst/>
              </a:prstGeom>
              <a:blipFill>
                <a:blip r:embed="rId8"/>
                <a:stretch>
                  <a:fillRect/>
                </a:stretch>
              </a:blipFill>
            </p:spPr>
            <p:txBody>
              <a:bodyPr/>
              <a:lstStyle/>
              <a:p>
                <a:r>
                  <a:rPr lang="ja-JP" altLang="en-US">
                    <a:noFill/>
                  </a:rPr>
                  <a:t> </a:t>
                </a:r>
              </a:p>
            </p:txBody>
          </p:sp>
        </mc:Fallback>
      </mc:AlternateContent>
      <p:sp>
        <p:nvSpPr>
          <p:cNvPr id="22" name="矢印: 右 21">
            <a:extLst>
              <a:ext uri="{FF2B5EF4-FFF2-40B4-BE49-F238E27FC236}">
                <a16:creationId xmlns:a16="http://schemas.microsoft.com/office/drawing/2014/main" id="{E21272EE-2C9D-4F49-B099-2365D8F1F8F1}"/>
              </a:ext>
            </a:extLst>
          </p:cNvPr>
          <p:cNvSpPr/>
          <p:nvPr/>
        </p:nvSpPr>
        <p:spPr>
          <a:xfrm>
            <a:off x="7185420" y="1251009"/>
            <a:ext cx="517358" cy="8301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CA488E5E-46DB-4542-9C89-CAF3278D6910}"/>
                  </a:ext>
                </a:extLst>
              </p:cNvPr>
              <p:cNvSpPr txBox="1"/>
              <p:nvPr/>
            </p:nvSpPr>
            <p:spPr>
              <a:xfrm>
                <a:off x="7675527" y="1091533"/>
                <a:ext cx="2572948" cy="470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lang="en-US" altLang="ja-JP" i="1">
                              <a:latin typeface="Cambria Math" panose="02040503050406030204" pitchFamily="18" charset="0"/>
                            </a:rPr>
                            <m:t>1</m:t>
                          </m:r>
                          <m:r>
                            <a:rPr kumimoji="1" lang="en-US" altLang="ja-JP" b="0" i="1" smtClean="0">
                              <a:latin typeface="Cambria Math" panose="02040503050406030204" pitchFamily="18" charset="0"/>
                            </a:rPr>
                            <m:t>𝑥</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𝑥</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𝐿</m:t>
                      </m:r>
                      <m:r>
                        <m:rPr>
                          <m:sty m:val="p"/>
                        </m:rPr>
                        <a:rPr lang="en-US" altLang="ja-JP" i="1">
                          <a:latin typeface="Cambria Math" panose="02040503050406030204" pitchFamily="18" charset="0"/>
                        </a:rPr>
                        <m:t>Ω</m:t>
                      </m:r>
                      <m:r>
                        <m:rPr>
                          <m:sty m:val="p"/>
                        </m:rPr>
                        <a:rPr lang="en-US" altLang="ja-JP" b="0" i="0" smtClean="0">
                          <a:latin typeface="Cambria Math" panose="02040503050406030204" pitchFamily="18" charset="0"/>
                        </a:rPr>
                        <m:t>cos</m:t>
                      </m:r>
                      <m:r>
                        <a:rPr lang="en-US" altLang="ja-JP" b="0" i="0" smtClean="0">
                          <a:latin typeface="Cambria Math" panose="02040503050406030204" pitchFamily="18" charset="0"/>
                        </a:rPr>
                        <m:t>(</m:t>
                      </m:r>
                      <m:f>
                        <m:fPr>
                          <m:ctrlPr>
                            <a:rPr lang="en-US" altLang="ja-JP" b="0" i="1" smtClean="0">
                              <a:latin typeface="Cambria Math" panose="02040503050406030204" pitchFamily="18" charset="0"/>
                            </a:rPr>
                          </m:ctrlPr>
                        </m:fPr>
                        <m:num>
                          <m:r>
                            <a:rPr lang="en-US" altLang="ja-JP" i="1">
                              <a:latin typeface="Cambria Math" panose="02040503050406030204" pitchFamily="18" charset="0"/>
                              <a:ea typeface="Cambria Math" panose="02040503050406030204" pitchFamily="18" charset="0"/>
                            </a:rPr>
                            <m:t>𝜋</m:t>
                          </m:r>
                        </m:num>
                        <m:den>
                          <m:r>
                            <a:rPr lang="en-US" altLang="ja-JP" b="0" i="1" smtClean="0">
                              <a:latin typeface="Cambria Math" panose="02040503050406030204" pitchFamily="18" charset="0"/>
                            </a:rPr>
                            <m:t>4</m:t>
                          </m:r>
                        </m:den>
                      </m:f>
                      <m:r>
                        <a:rPr lang="en-US" altLang="ja-JP" b="0" i="1" smtClean="0">
                          <a:latin typeface="Cambria Math" panose="02040503050406030204" pitchFamily="18" charset="0"/>
                        </a:rPr>
                        <m:t>+</m:t>
                      </m:r>
                      <m:r>
                        <a:rPr lang="ja-JP" altLang="en-US" b="0" i="1" smtClean="0">
                          <a:latin typeface="Cambria Math" panose="02040503050406030204" pitchFamily="18" charset="0"/>
                        </a:rPr>
                        <m:t>𝛽</m:t>
                      </m:r>
                      <m:r>
                        <a:rPr lang="en-US" altLang="ja-JP" b="0" i="1" smtClean="0">
                          <a:latin typeface="Cambria Math" panose="02040503050406030204" pitchFamily="18" charset="0"/>
                        </a:rPr>
                        <m:t>)</m:t>
                      </m:r>
                    </m:oMath>
                  </m:oMathPara>
                </a14:m>
                <a:endParaRPr kumimoji="1" lang="ja-JP" altLang="en-US" dirty="0"/>
              </a:p>
            </p:txBody>
          </p:sp>
        </mc:Choice>
        <mc:Fallback xmlns="">
          <p:sp>
            <p:nvSpPr>
              <p:cNvPr id="23" name="テキスト ボックス 22">
                <a:extLst>
                  <a:ext uri="{FF2B5EF4-FFF2-40B4-BE49-F238E27FC236}">
                    <a16:creationId xmlns:a16="http://schemas.microsoft.com/office/drawing/2014/main" id="{CA488E5E-46DB-4542-9C89-CAF3278D6910}"/>
                  </a:ext>
                </a:extLst>
              </p:cNvPr>
              <p:cNvSpPr txBox="1">
                <a:spLocks noRot="1" noChangeAspect="1" noMove="1" noResize="1" noEditPoints="1" noAdjustHandles="1" noChangeArrowheads="1" noChangeShapeType="1" noTextEdit="1"/>
              </p:cNvSpPr>
              <p:nvPr/>
            </p:nvSpPr>
            <p:spPr>
              <a:xfrm>
                <a:off x="7675527" y="1091533"/>
                <a:ext cx="2572948" cy="470642"/>
              </a:xfrm>
              <a:prstGeom prst="rect">
                <a:avLst/>
              </a:prstGeom>
              <a:blipFill>
                <a:blip r:embed="rId9"/>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4" name="テキスト ボックス 23">
                <a:extLst>
                  <a:ext uri="{FF2B5EF4-FFF2-40B4-BE49-F238E27FC236}">
                    <a16:creationId xmlns:a16="http://schemas.microsoft.com/office/drawing/2014/main" id="{0B734601-BB5C-4373-95F0-0BF816743E4A}"/>
                  </a:ext>
                </a:extLst>
              </p:cNvPr>
              <p:cNvSpPr txBox="1"/>
              <p:nvPr/>
            </p:nvSpPr>
            <p:spPr>
              <a:xfrm>
                <a:off x="7702778" y="1721355"/>
                <a:ext cx="2667845" cy="5241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2</m:t>
                          </m:r>
                          <m:r>
                            <a:rPr kumimoji="1" lang="en-US" altLang="ja-JP" b="0" i="1" smtClean="0">
                              <a:latin typeface="Cambria Math" panose="02040503050406030204" pitchFamily="18" charset="0"/>
                            </a:rPr>
                            <m:t>𝑥</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𝑥</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𝐿</m:t>
                      </m:r>
                      <m:r>
                        <m:rPr>
                          <m:sty m:val="p"/>
                        </m:rPr>
                        <a:rPr lang="en-US" altLang="ja-JP" i="1">
                          <a:latin typeface="Cambria Math" panose="02040503050406030204" pitchFamily="18" charset="0"/>
                        </a:rPr>
                        <m:t>Ω</m:t>
                      </m:r>
                      <m:r>
                        <m:rPr>
                          <m:sty m:val="p"/>
                        </m:rPr>
                        <a:rPr lang="en-US" altLang="ja-JP" b="0" i="0" smtClean="0">
                          <a:latin typeface="Cambria Math" panose="02040503050406030204" pitchFamily="18" charset="0"/>
                        </a:rPr>
                        <m:t>cos</m:t>
                      </m:r>
                      <m:r>
                        <a:rPr lang="en-US" altLang="ja-JP" b="0" i="0" smtClean="0">
                          <a:latin typeface="Cambria Math" panose="02040503050406030204" pitchFamily="18" charset="0"/>
                        </a:rPr>
                        <m:t>(</m:t>
                      </m:r>
                      <m:f>
                        <m:fPr>
                          <m:ctrlPr>
                            <a:rPr lang="en-US" altLang="ja-JP" b="0" i="1" smtClean="0">
                              <a:latin typeface="Cambria Math" panose="02040503050406030204" pitchFamily="18" charset="0"/>
                            </a:rPr>
                          </m:ctrlPr>
                        </m:fPr>
                        <m:num>
                          <m:r>
                            <a:rPr lang="en-US" altLang="ja-JP" i="1">
                              <a:latin typeface="Cambria Math" panose="02040503050406030204" pitchFamily="18" charset="0"/>
                            </a:rPr>
                            <m:t>5</m:t>
                          </m:r>
                          <m:r>
                            <a:rPr lang="en-US" altLang="ja-JP" i="1">
                              <a:latin typeface="Cambria Math" panose="02040503050406030204" pitchFamily="18" charset="0"/>
                              <a:ea typeface="Cambria Math" panose="02040503050406030204" pitchFamily="18" charset="0"/>
                            </a:rPr>
                            <m:t>𝜋</m:t>
                          </m:r>
                        </m:num>
                        <m:den>
                          <m:r>
                            <a:rPr lang="en-US" altLang="ja-JP" b="0" i="1" smtClean="0">
                              <a:latin typeface="Cambria Math" panose="02040503050406030204" pitchFamily="18" charset="0"/>
                            </a:rPr>
                            <m:t>4</m:t>
                          </m:r>
                        </m:den>
                      </m:f>
                      <m:r>
                        <a:rPr lang="en-US" altLang="ja-JP" b="0" i="1" smtClean="0">
                          <a:latin typeface="Cambria Math" panose="02040503050406030204" pitchFamily="18" charset="0"/>
                        </a:rPr>
                        <m:t>+</m:t>
                      </m:r>
                      <m:r>
                        <a:rPr lang="en-US" altLang="ja-JP" b="0" i="1" smtClean="0">
                          <a:latin typeface="Cambria Math" panose="02040503050406030204" pitchFamily="18" charset="0"/>
                        </a:rPr>
                        <m:t>𝑐</m:t>
                      </m:r>
                      <m:r>
                        <a:rPr lang="en-US" altLang="ja-JP" b="0" i="1" smtClean="0">
                          <a:latin typeface="Cambria Math" panose="02040503050406030204" pitchFamily="18" charset="0"/>
                        </a:rPr>
                        <m:t>)</m:t>
                      </m:r>
                    </m:oMath>
                  </m:oMathPara>
                </a14:m>
                <a:endParaRPr kumimoji="1" lang="ja-JP" altLang="en-US" dirty="0"/>
              </a:p>
            </p:txBody>
          </p:sp>
        </mc:Choice>
        <mc:Fallback xmlns="">
          <p:sp>
            <p:nvSpPr>
              <p:cNvPr id="24" name="テキスト ボックス 23">
                <a:extLst>
                  <a:ext uri="{FF2B5EF4-FFF2-40B4-BE49-F238E27FC236}">
                    <a16:creationId xmlns:a16="http://schemas.microsoft.com/office/drawing/2014/main" id="{0B734601-BB5C-4373-95F0-0BF816743E4A}"/>
                  </a:ext>
                </a:extLst>
              </p:cNvPr>
              <p:cNvSpPr txBox="1">
                <a:spLocks noRot="1" noChangeAspect="1" noMove="1" noResize="1" noEditPoints="1" noAdjustHandles="1" noChangeArrowheads="1" noChangeShapeType="1" noTextEdit="1"/>
              </p:cNvSpPr>
              <p:nvPr/>
            </p:nvSpPr>
            <p:spPr>
              <a:xfrm>
                <a:off x="7702778" y="1721355"/>
                <a:ext cx="2667845" cy="524182"/>
              </a:xfrm>
              <a:prstGeom prst="rect">
                <a:avLst/>
              </a:prstGeom>
              <a:blipFill>
                <a:blip r:embed="rId10"/>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5" name="テキスト ボックス 24">
                <a:extLst>
                  <a:ext uri="{FF2B5EF4-FFF2-40B4-BE49-F238E27FC236}">
                    <a16:creationId xmlns:a16="http://schemas.microsoft.com/office/drawing/2014/main" id="{A4E53C01-A0DF-48E5-85E6-0853C8B23661}"/>
                  </a:ext>
                </a:extLst>
              </p:cNvPr>
              <p:cNvSpPr txBox="1"/>
              <p:nvPr/>
            </p:nvSpPr>
            <p:spPr>
              <a:xfrm>
                <a:off x="7702778" y="2408889"/>
                <a:ext cx="2695097" cy="5167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3</m:t>
                          </m:r>
                          <m:r>
                            <a:rPr kumimoji="1" lang="en-US" altLang="ja-JP" b="0" i="1" smtClean="0">
                              <a:latin typeface="Cambria Math" panose="02040503050406030204" pitchFamily="18" charset="0"/>
                            </a:rPr>
                            <m:t>𝑥</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𝑥</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𝐿</m:t>
                      </m:r>
                      <m:r>
                        <m:rPr>
                          <m:sty m:val="p"/>
                        </m:rPr>
                        <a:rPr lang="en-US" altLang="ja-JP" i="1">
                          <a:latin typeface="Cambria Math" panose="02040503050406030204" pitchFamily="18" charset="0"/>
                        </a:rPr>
                        <m:t>Ω</m:t>
                      </m:r>
                      <m:r>
                        <m:rPr>
                          <m:sty m:val="p"/>
                        </m:rPr>
                        <a:rPr lang="en-US" altLang="ja-JP" b="0" i="0" smtClean="0">
                          <a:latin typeface="Cambria Math" panose="02040503050406030204" pitchFamily="18" charset="0"/>
                        </a:rPr>
                        <m:t>cos</m:t>
                      </m:r>
                      <m:r>
                        <a:rPr lang="en-US" altLang="ja-JP" b="0" i="0" smtClean="0">
                          <a:latin typeface="Cambria Math" panose="02040503050406030204" pitchFamily="18" charset="0"/>
                        </a:rPr>
                        <m:t>(</m:t>
                      </m:r>
                      <m:f>
                        <m:fPr>
                          <m:ctrlPr>
                            <a:rPr lang="en-US" altLang="ja-JP" b="0" i="1" smtClean="0">
                              <a:latin typeface="Cambria Math" panose="02040503050406030204" pitchFamily="18" charset="0"/>
                            </a:rPr>
                          </m:ctrlPr>
                        </m:fPr>
                        <m:num>
                          <m:r>
                            <a:rPr lang="en-US" altLang="ja-JP" i="1">
                              <a:latin typeface="Cambria Math" panose="02040503050406030204" pitchFamily="18" charset="0"/>
                            </a:rPr>
                            <m:t>7</m:t>
                          </m:r>
                          <m:r>
                            <a:rPr lang="en-US" altLang="ja-JP" i="1">
                              <a:latin typeface="Cambria Math" panose="02040503050406030204" pitchFamily="18" charset="0"/>
                              <a:ea typeface="Cambria Math" panose="02040503050406030204" pitchFamily="18" charset="0"/>
                            </a:rPr>
                            <m:t>𝜋</m:t>
                          </m:r>
                        </m:num>
                        <m:den>
                          <m:r>
                            <a:rPr lang="en-US" altLang="ja-JP" b="0" i="1" smtClean="0">
                              <a:latin typeface="Cambria Math" panose="02040503050406030204" pitchFamily="18" charset="0"/>
                            </a:rPr>
                            <m:t>4</m:t>
                          </m:r>
                        </m:den>
                      </m:f>
                      <m:r>
                        <a:rPr lang="en-US" altLang="ja-JP" b="0" i="1" smtClean="0">
                          <a:latin typeface="Cambria Math" panose="02040503050406030204" pitchFamily="18" charset="0"/>
                        </a:rPr>
                        <m:t>+</m:t>
                      </m:r>
                      <m:r>
                        <a:rPr lang="en-US" altLang="ja-JP" b="0" i="1" smtClean="0">
                          <a:latin typeface="Cambria Math" panose="02040503050406030204" pitchFamily="18" charset="0"/>
                        </a:rPr>
                        <m:t>𝑑</m:t>
                      </m:r>
                      <m:r>
                        <a:rPr lang="en-US" altLang="ja-JP" b="0" i="1" smtClean="0">
                          <a:latin typeface="Cambria Math" panose="02040503050406030204" pitchFamily="18" charset="0"/>
                        </a:rPr>
                        <m:t>)</m:t>
                      </m:r>
                    </m:oMath>
                  </m:oMathPara>
                </a14:m>
                <a:endParaRPr kumimoji="1" lang="ja-JP" altLang="en-US" dirty="0"/>
              </a:p>
            </p:txBody>
          </p:sp>
        </mc:Choice>
        <mc:Fallback xmlns="">
          <p:sp>
            <p:nvSpPr>
              <p:cNvPr id="25" name="テキスト ボックス 24">
                <a:extLst>
                  <a:ext uri="{FF2B5EF4-FFF2-40B4-BE49-F238E27FC236}">
                    <a16:creationId xmlns:a16="http://schemas.microsoft.com/office/drawing/2014/main" id="{A4E53C01-A0DF-48E5-85E6-0853C8B23661}"/>
                  </a:ext>
                </a:extLst>
              </p:cNvPr>
              <p:cNvSpPr txBox="1">
                <a:spLocks noRot="1" noChangeAspect="1" noMove="1" noResize="1" noEditPoints="1" noAdjustHandles="1" noChangeArrowheads="1" noChangeShapeType="1" noTextEdit="1"/>
              </p:cNvSpPr>
              <p:nvPr/>
            </p:nvSpPr>
            <p:spPr>
              <a:xfrm>
                <a:off x="7702778" y="2408889"/>
                <a:ext cx="2695097" cy="516745"/>
              </a:xfrm>
              <a:prstGeom prst="rect">
                <a:avLst/>
              </a:prstGeom>
              <a:blipFill>
                <a:blip r:embed="rId11"/>
                <a:stretch>
                  <a:fillRect/>
                </a:stretch>
              </a:blipFill>
            </p:spPr>
            <p:txBody>
              <a:bodyPr/>
              <a:lstStyle/>
              <a:p>
                <a:r>
                  <a:rPr lang="ja-JP" altLang="en-US">
                    <a:noFill/>
                  </a:rPr>
                  <a:t> </a:t>
                </a:r>
              </a:p>
            </p:txBody>
          </p:sp>
        </mc:Fallback>
      </mc:AlternateContent>
      <p:sp>
        <p:nvSpPr>
          <p:cNvPr id="27" name="正方形/長方形 26">
            <a:extLst>
              <a:ext uri="{FF2B5EF4-FFF2-40B4-BE49-F238E27FC236}">
                <a16:creationId xmlns:a16="http://schemas.microsoft.com/office/drawing/2014/main" id="{28B7D952-F97F-42FF-B89E-09B3F0C904FC}"/>
              </a:ext>
            </a:extLst>
          </p:cNvPr>
          <p:cNvSpPr/>
          <p:nvPr/>
        </p:nvSpPr>
        <p:spPr>
          <a:xfrm>
            <a:off x="3474198" y="236928"/>
            <a:ext cx="7191392" cy="369332"/>
          </a:xfrm>
          <a:prstGeom prst="rect">
            <a:avLst/>
          </a:prstGeom>
        </p:spPr>
        <p:txBody>
          <a:bodyPr wrap="none">
            <a:spAutoFit/>
          </a:bodyPr>
          <a:lstStyle/>
          <a:p>
            <a:r>
              <a:rPr lang="ja-JP" altLang="en-US" b="1" dirty="0">
                <a:solidFill>
                  <a:srgbClr val="000000"/>
                </a:solidFill>
                <a:latin typeface="+mn-ea"/>
              </a:rPr>
              <a:t>回転方向の速度は𝐿𝜔であり、各ホイールの</a:t>
            </a:r>
            <a:r>
              <a:rPr lang="ja-JP" altLang="en-US" b="1" dirty="0">
                <a:latin typeface="+mn-ea"/>
              </a:rPr>
              <a:t>𝑥方向速度と𝑦方向速度は</a:t>
            </a:r>
            <a:endParaRPr lang="en-US" altLang="ja-JP" b="1" dirty="0">
              <a:solidFill>
                <a:srgbClr val="000000"/>
              </a:solidFill>
              <a:latin typeface="+mn-ea"/>
            </a:endParaRPr>
          </a:p>
        </p:txBody>
      </p:sp>
      <mc:AlternateContent xmlns:mc="http://schemas.openxmlformats.org/markup-compatibility/2006" xmlns:a14="http://schemas.microsoft.com/office/drawing/2010/main">
        <mc:Choice Requires="a14">
          <p:sp>
            <p:nvSpPr>
              <p:cNvPr id="28" name="テキスト ボックス 27">
                <a:extLst>
                  <a:ext uri="{FF2B5EF4-FFF2-40B4-BE49-F238E27FC236}">
                    <a16:creationId xmlns:a16="http://schemas.microsoft.com/office/drawing/2014/main" id="{77465D18-086A-4FC9-BF1D-DE92BE06A11E}"/>
                  </a:ext>
                </a:extLst>
              </p:cNvPr>
              <p:cNvSpPr txBox="1"/>
              <p:nvPr/>
            </p:nvSpPr>
            <p:spPr>
              <a:xfrm>
                <a:off x="3600330" y="3539850"/>
                <a:ext cx="3270319"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0</m:t>
                          </m:r>
                          <m:r>
                            <a:rPr kumimoji="1" lang="en-US" altLang="ja-JP" b="0" i="1" smtClean="0">
                              <a:latin typeface="Cambria Math" panose="02040503050406030204" pitchFamily="18" charset="0"/>
                            </a:rPr>
                            <m:t>𝑦</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𝑦</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𝐿</m:t>
                      </m:r>
                      <m:r>
                        <m:rPr>
                          <m:sty m:val="p"/>
                        </m:rPr>
                        <a:rPr lang="en-US" altLang="ja-JP" i="1">
                          <a:latin typeface="Cambria Math" panose="02040503050406030204" pitchFamily="18" charset="0"/>
                        </a:rPr>
                        <m:t>Ω</m:t>
                      </m:r>
                      <m:r>
                        <a:rPr lang="en-US" altLang="ja-JP" b="0" i="1" smtClean="0">
                          <a:latin typeface="Cambria Math" panose="02040503050406030204" pitchFamily="18" charset="0"/>
                        </a:rPr>
                        <m:t>𝑠𝑖𝑛</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3</m:t>
                          </m:r>
                          <m:r>
                            <a:rPr lang="en-US" altLang="ja-JP" i="1">
                              <a:latin typeface="Cambria Math" panose="02040503050406030204" pitchFamily="18" charset="0"/>
                              <a:ea typeface="Cambria Math" panose="02040503050406030204" pitchFamily="18" charset="0"/>
                            </a:rPr>
                            <m:t>𝜋</m:t>
                          </m:r>
                        </m:num>
                        <m:den>
                          <m:r>
                            <a:rPr lang="en-US" altLang="ja-JP" b="0" i="1" smtClean="0">
                              <a:latin typeface="Cambria Math" panose="02040503050406030204" pitchFamily="18" charset="0"/>
                            </a:rPr>
                            <m:t>4</m:t>
                          </m:r>
                        </m:den>
                      </m:f>
                      <m:r>
                        <a:rPr lang="en-US" altLang="ja-JP" b="0" i="1" smtClean="0">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𝑉</m:t>
                          </m:r>
                        </m:e>
                        <m:sub>
                          <m:r>
                            <a:rPr lang="en-US" altLang="ja-JP" i="1">
                              <a:latin typeface="Cambria Math" panose="02040503050406030204" pitchFamily="18" charset="0"/>
                            </a:rPr>
                            <m:t>𝑥</m:t>
                          </m:r>
                        </m:sub>
                      </m:sSub>
                      <m:r>
                        <a:rPr lang="en-US" altLang="ja-JP" b="0" i="0" smtClean="0">
                          <a:latin typeface="Cambria Math" panose="02040503050406030204" pitchFamily="18" charset="0"/>
                        </a:rPr>
                        <m:t>+</m:t>
                      </m:r>
                      <m:f>
                        <m:fPr>
                          <m:ctrlPr>
                            <a:rPr kumimoji="1" lang="en-US" altLang="ja-JP" i="1" dirty="0" smtClean="0">
                              <a:latin typeface="Cambria Math" panose="02040503050406030204" pitchFamily="18" charset="0"/>
                            </a:rPr>
                          </m:ctrlPr>
                        </m:fPr>
                        <m:num>
                          <m:r>
                            <a:rPr lang="en-US" altLang="ja-JP" i="1">
                              <a:latin typeface="Cambria Math" panose="02040503050406030204" pitchFamily="18" charset="0"/>
                            </a:rPr>
                            <m:t>𝐿</m:t>
                          </m:r>
                          <m:r>
                            <m:rPr>
                              <m:sty m:val="p"/>
                            </m:rPr>
                            <a:rPr lang="en-US" altLang="ja-JP" i="1">
                              <a:latin typeface="Cambria Math" panose="02040503050406030204" pitchFamily="18" charset="0"/>
                            </a:rPr>
                            <m:t>Ω</m:t>
                          </m:r>
                        </m:num>
                        <m:den>
                          <m:rad>
                            <m:radPr>
                              <m:degHide m:val="on"/>
                              <m:ctrlPr>
                                <a:rPr kumimoji="1" lang="en-US" altLang="ja-JP" i="1" dirty="0" smtClean="0">
                                  <a:latin typeface="Cambria Math" panose="02040503050406030204" pitchFamily="18" charset="0"/>
                                </a:rPr>
                              </m:ctrlPr>
                            </m:radPr>
                            <m:deg/>
                            <m:e>
                              <m:r>
                                <a:rPr kumimoji="1" lang="en-US" altLang="ja-JP" b="0" i="1" dirty="0" smtClean="0">
                                  <a:latin typeface="Cambria Math" panose="02040503050406030204" pitchFamily="18" charset="0"/>
                                </a:rPr>
                                <m:t>2</m:t>
                              </m:r>
                            </m:e>
                          </m:rad>
                        </m:den>
                      </m:f>
                    </m:oMath>
                  </m:oMathPara>
                </a14:m>
                <a:endParaRPr kumimoji="1" lang="ja-JP" altLang="en-US" dirty="0"/>
              </a:p>
            </p:txBody>
          </p:sp>
        </mc:Choice>
        <mc:Fallback xmlns="">
          <p:sp>
            <p:nvSpPr>
              <p:cNvPr id="28" name="テキスト ボックス 27">
                <a:extLst>
                  <a:ext uri="{FF2B5EF4-FFF2-40B4-BE49-F238E27FC236}">
                    <a16:creationId xmlns:a16="http://schemas.microsoft.com/office/drawing/2014/main" id="{77465D18-086A-4FC9-BF1D-DE92BE06A11E}"/>
                  </a:ext>
                </a:extLst>
              </p:cNvPr>
              <p:cNvSpPr txBox="1">
                <a:spLocks noRot="1" noChangeAspect="1" noMove="1" noResize="1" noEditPoints="1" noAdjustHandles="1" noChangeArrowheads="1" noChangeShapeType="1" noTextEdit="1"/>
              </p:cNvSpPr>
              <p:nvPr/>
            </p:nvSpPr>
            <p:spPr>
              <a:xfrm>
                <a:off x="3600330" y="3539850"/>
                <a:ext cx="3270319" cy="572273"/>
              </a:xfrm>
              <a:prstGeom prst="rect">
                <a:avLst/>
              </a:prstGeom>
              <a:blipFill>
                <a:blip r:embed="rId12"/>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9" name="テキスト ボックス 28">
                <a:extLst>
                  <a:ext uri="{FF2B5EF4-FFF2-40B4-BE49-F238E27FC236}">
                    <a16:creationId xmlns:a16="http://schemas.microsoft.com/office/drawing/2014/main" id="{21301600-BF96-4325-B462-5EA505471149}"/>
                  </a:ext>
                </a:extLst>
              </p:cNvPr>
              <p:cNvSpPr txBox="1"/>
              <p:nvPr/>
            </p:nvSpPr>
            <p:spPr>
              <a:xfrm>
                <a:off x="3629017" y="4179122"/>
                <a:ext cx="3110339"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1</m:t>
                          </m:r>
                          <m:r>
                            <a:rPr kumimoji="1" lang="en-US" altLang="ja-JP" b="0" i="1" smtClean="0">
                              <a:latin typeface="Cambria Math" panose="02040503050406030204" pitchFamily="18" charset="0"/>
                            </a:rPr>
                            <m:t>𝑦</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𝑦</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𝐿</m:t>
                      </m:r>
                      <m:r>
                        <m:rPr>
                          <m:sty m:val="p"/>
                        </m:rPr>
                        <a:rPr lang="en-US" altLang="ja-JP" i="1">
                          <a:latin typeface="Cambria Math" panose="02040503050406030204" pitchFamily="18" charset="0"/>
                        </a:rPr>
                        <m:t>Ω</m:t>
                      </m:r>
                      <m:r>
                        <m:rPr>
                          <m:sty m:val="p"/>
                        </m:rPr>
                        <a:rPr lang="en-US" altLang="ja-JP" b="0" i="0" smtClean="0">
                          <a:latin typeface="Cambria Math" panose="02040503050406030204" pitchFamily="18" charset="0"/>
                        </a:rPr>
                        <m:t>sin</m:t>
                      </m:r>
                      <m:f>
                        <m:fPr>
                          <m:ctrlPr>
                            <a:rPr lang="en-US" altLang="ja-JP" b="0" i="1" smtClean="0">
                              <a:latin typeface="Cambria Math" panose="02040503050406030204" pitchFamily="18" charset="0"/>
                            </a:rPr>
                          </m:ctrlPr>
                        </m:fPr>
                        <m:num>
                          <m:r>
                            <a:rPr lang="en-US" altLang="ja-JP" i="1">
                              <a:latin typeface="Cambria Math" panose="02040503050406030204" pitchFamily="18" charset="0"/>
                              <a:ea typeface="Cambria Math" panose="02040503050406030204" pitchFamily="18" charset="0"/>
                            </a:rPr>
                            <m:t>𝜋</m:t>
                          </m:r>
                        </m:num>
                        <m:den>
                          <m:r>
                            <a:rPr lang="en-US" altLang="ja-JP" b="0" i="1" smtClean="0">
                              <a:latin typeface="Cambria Math" panose="02040503050406030204" pitchFamily="18" charset="0"/>
                            </a:rPr>
                            <m:t>4</m:t>
                          </m:r>
                        </m:den>
                      </m:f>
                      <m:r>
                        <a:rPr lang="en-US" altLang="ja-JP" b="0" i="1" smtClean="0">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𝑉</m:t>
                          </m:r>
                        </m:e>
                        <m:sub>
                          <m:r>
                            <a:rPr lang="en-US" altLang="ja-JP" i="1">
                              <a:latin typeface="Cambria Math" panose="02040503050406030204" pitchFamily="18" charset="0"/>
                            </a:rPr>
                            <m:t>𝑥</m:t>
                          </m:r>
                        </m:sub>
                      </m:sSub>
                      <m:r>
                        <a:rPr lang="en-US" altLang="ja-JP" b="0" i="0" smtClean="0">
                          <a:latin typeface="Cambria Math" panose="02040503050406030204" pitchFamily="18" charset="0"/>
                        </a:rPr>
                        <m:t>+</m:t>
                      </m:r>
                      <m:f>
                        <m:fPr>
                          <m:ctrlPr>
                            <a:rPr kumimoji="1" lang="en-US" altLang="ja-JP" i="1" dirty="0" smtClean="0">
                              <a:latin typeface="Cambria Math" panose="02040503050406030204" pitchFamily="18" charset="0"/>
                            </a:rPr>
                          </m:ctrlPr>
                        </m:fPr>
                        <m:num>
                          <m:r>
                            <a:rPr lang="en-US" altLang="ja-JP" i="1">
                              <a:latin typeface="Cambria Math" panose="02040503050406030204" pitchFamily="18" charset="0"/>
                            </a:rPr>
                            <m:t>𝐿</m:t>
                          </m:r>
                          <m:r>
                            <m:rPr>
                              <m:sty m:val="p"/>
                            </m:rPr>
                            <a:rPr lang="en-US" altLang="ja-JP" i="1">
                              <a:latin typeface="Cambria Math" panose="02040503050406030204" pitchFamily="18" charset="0"/>
                            </a:rPr>
                            <m:t>Ω</m:t>
                          </m:r>
                        </m:num>
                        <m:den>
                          <m:rad>
                            <m:radPr>
                              <m:degHide m:val="on"/>
                              <m:ctrlPr>
                                <a:rPr kumimoji="1" lang="en-US" altLang="ja-JP" i="1" dirty="0" smtClean="0">
                                  <a:latin typeface="Cambria Math" panose="02040503050406030204" pitchFamily="18" charset="0"/>
                                </a:rPr>
                              </m:ctrlPr>
                            </m:radPr>
                            <m:deg/>
                            <m:e>
                              <m:r>
                                <a:rPr kumimoji="1" lang="en-US" altLang="ja-JP" b="0" i="1" dirty="0" smtClean="0">
                                  <a:latin typeface="Cambria Math" panose="02040503050406030204" pitchFamily="18" charset="0"/>
                                </a:rPr>
                                <m:t>2</m:t>
                              </m:r>
                            </m:e>
                          </m:rad>
                        </m:den>
                      </m:f>
                    </m:oMath>
                  </m:oMathPara>
                </a14:m>
                <a:endParaRPr kumimoji="1" lang="ja-JP" altLang="en-US" dirty="0"/>
              </a:p>
            </p:txBody>
          </p:sp>
        </mc:Choice>
        <mc:Fallback xmlns="">
          <p:sp>
            <p:nvSpPr>
              <p:cNvPr id="29" name="テキスト ボックス 28">
                <a:extLst>
                  <a:ext uri="{FF2B5EF4-FFF2-40B4-BE49-F238E27FC236}">
                    <a16:creationId xmlns:a16="http://schemas.microsoft.com/office/drawing/2014/main" id="{21301600-BF96-4325-B462-5EA505471149}"/>
                  </a:ext>
                </a:extLst>
              </p:cNvPr>
              <p:cNvSpPr txBox="1">
                <a:spLocks noRot="1" noChangeAspect="1" noMove="1" noResize="1" noEditPoints="1" noAdjustHandles="1" noChangeArrowheads="1" noChangeShapeType="1" noTextEdit="1"/>
              </p:cNvSpPr>
              <p:nvPr/>
            </p:nvSpPr>
            <p:spPr>
              <a:xfrm>
                <a:off x="3629017" y="4179122"/>
                <a:ext cx="3110339" cy="572273"/>
              </a:xfrm>
              <a:prstGeom prst="rect">
                <a:avLst/>
              </a:prstGeom>
              <a:blipFill>
                <a:blip r:embed="rId13"/>
                <a:stretch>
                  <a:fillRect b="-107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A6F8B65C-4DBD-4704-B73E-AFA296D3340E}"/>
                  </a:ext>
                </a:extLst>
              </p:cNvPr>
              <p:cNvSpPr txBox="1"/>
              <p:nvPr/>
            </p:nvSpPr>
            <p:spPr>
              <a:xfrm>
                <a:off x="3600330" y="4802847"/>
                <a:ext cx="3243901" cy="5778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2</m:t>
                          </m:r>
                          <m:r>
                            <a:rPr kumimoji="1" lang="en-US" altLang="ja-JP" b="0" i="1" smtClean="0">
                              <a:latin typeface="Cambria Math" panose="02040503050406030204" pitchFamily="18" charset="0"/>
                            </a:rPr>
                            <m:t>𝑦</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𝑦</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𝐿</m:t>
                      </m:r>
                      <m:r>
                        <m:rPr>
                          <m:sty m:val="p"/>
                        </m:rPr>
                        <a:rPr lang="en-US" altLang="ja-JP" i="1">
                          <a:latin typeface="Cambria Math" panose="02040503050406030204" pitchFamily="18" charset="0"/>
                        </a:rPr>
                        <m:t>Ω</m:t>
                      </m:r>
                      <m:r>
                        <m:rPr>
                          <m:sty m:val="p"/>
                        </m:rPr>
                        <a:rPr lang="en-US" altLang="ja-JP" b="0" i="0" smtClean="0">
                          <a:latin typeface="Cambria Math" panose="02040503050406030204" pitchFamily="18" charset="0"/>
                        </a:rPr>
                        <m:t>sin</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5</m:t>
                          </m:r>
                          <m:r>
                            <a:rPr lang="en-US" altLang="ja-JP" i="1">
                              <a:latin typeface="Cambria Math" panose="02040503050406030204" pitchFamily="18" charset="0"/>
                              <a:ea typeface="Cambria Math" panose="02040503050406030204" pitchFamily="18" charset="0"/>
                            </a:rPr>
                            <m:t>𝜋</m:t>
                          </m:r>
                        </m:num>
                        <m:den>
                          <m:r>
                            <a:rPr lang="en-US" altLang="ja-JP" b="0" i="1" smtClean="0">
                              <a:latin typeface="Cambria Math" panose="02040503050406030204" pitchFamily="18" charset="0"/>
                            </a:rPr>
                            <m:t>4</m:t>
                          </m:r>
                        </m:den>
                      </m:f>
                      <m:r>
                        <a:rPr lang="en-US" altLang="ja-JP" b="0" i="1" smtClean="0">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𝑉</m:t>
                          </m:r>
                        </m:e>
                        <m:sub>
                          <m:r>
                            <a:rPr lang="en-US" altLang="ja-JP" i="1">
                              <a:latin typeface="Cambria Math" panose="02040503050406030204" pitchFamily="18" charset="0"/>
                            </a:rPr>
                            <m:t>𝑥</m:t>
                          </m:r>
                        </m:sub>
                      </m:sSub>
                      <m:r>
                        <a:rPr lang="en-US" altLang="ja-JP" b="0" i="0" smtClean="0">
                          <a:latin typeface="Cambria Math" panose="02040503050406030204" pitchFamily="18" charset="0"/>
                        </a:rPr>
                        <m:t>−</m:t>
                      </m:r>
                      <m:f>
                        <m:fPr>
                          <m:ctrlPr>
                            <a:rPr kumimoji="1" lang="en-US" altLang="ja-JP" i="1" dirty="0" smtClean="0">
                              <a:latin typeface="Cambria Math" panose="02040503050406030204" pitchFamily="18" charset="0"/>
                            </a:rPr>
                          </m:ctrlPr>
                        </m:fPr>
                        <m:num>
                          <m:r>
                            <a:rPr lang="en-US" altLang="ja-JP" i="1">
                              <a:latin typeface="Cambria Math" panose="02040503050406030204" pitchFamily="18" charset="0"/>
                            </a:rPr>
                            <m:t>𝐿</m:t>
                          </m:r>
                          <m:r>
                            <m:rPr>
                              <m:sty m:val="p"/>
                            </m:rPr>
                            <a:rPr lang="en-US" altLang="ja-JP" i="1">
                              <a:latin typeface="Cambria Math" panose="02040503050406030204" pitchFamily="18" charset="0"/>
                            </a:rPr>
                            <m:t>Ω</m:t>
                          </m:r>
                        </m:num>
                        <m:den>
                          <m:rad>
                            <m:radPr>
                              <m:degHide m:val="on"/>
                              <m:ctrlPr>
                                <a:rPr kumimoji="1" lang="en-US" altLang="ja-JP" i="1" dirty="0" smtClean="0">
                                  <a:latin typeface="Cambria Math" panose="02040503050406030204" pitchFamily="18" charset="0"/>
                                </a:rPr>
                              </m:ctrlPr>
                            </m:radPr>
                            <m:deg/>
                            <m:e>
                              <m:r>
                                <a:rPr kumimoji="1" lang="en-US" altLang="ja-JP" b="0" i="1" dirty="0" smtClean="0">
                                  <a:latin typeface="Cambria Math" panose="02040503050406030204" pitchFamily="18" charset="0"/>
                                </a:rPr>
                                <m:t>2</m:t>
                              </m:r>
                            </m:e>
                          </m:rad>
                        </m:den>
                      </m:f>
                    </m:oMath>
                  </m:oMathPara>
                </a14:m>
                <a:endParaRPr kumimoji="1" lang="ja-JP" altLang="en-US" dirty="0"/>
              </a:p>
            </p:txBody>
          </p:sp>
        </mc:Choice>
        <mc:Fallback xmlns="">
          <p:sp>
            <p:nvSpPr>
              <p:cNvPr id="30" name="テキスト ボックス 29">
                <a:extLst>
                  <a:ext uri="{FF2B5EF4-FFF2-40B4-BE49-F238E27FC236}">
                    <a16:creationId xmlns:a16="http://schemas.microsoft.com/office/drawing/2014/main" id="{A6F8B65C-4DBD-4704-B73E-AFA296D3340E}"/>
                  </a:ext>
                </a:extLst>
              </p:cNvPr>
              <p:cNvSpPr txBox="1">
                <a:spLocks noRot="1" noChangeAspect="1" noMove="1" noResize="1" noEditPoints="1" noAdjustHandles="1" noChangeArrowheads="1" noChangeShapeType="1" noTextEdit="1"/>
              </p:cNvSpPr>
              <p:nvPr/>
            </p:nvSpPr>
            <p:spPr>
              <a:xfrm>
                <a:off x="3600330" y="4802847"/>
                <a:ext cx="3243901" cy="577850"/>
              </a:xfrm>
              <a:prstGeom prst="rect">
                <a:avLst/>
              </a:prstGeom>
              <a:blipFill>
                <a:blip r:embed="rId1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1" name="テキスト ボックス 30">
                <a:extLst>
                  <a:ext uri="{FF2B5EF4-FFF2-40B4-BE49-F238E27FC236}">
                    <a16:creationId xmlns:a16="http://schemas.microsoft.com/office/drawing/2014/main" id="{D83FA877-5029-43EE-BA43-0C9242FCBF55}"/>
                  </a:ext>
                </a:extLst>
              </p:cNvPr>
              <p:cNvSpPr txBox="1"/>
              <p:nvPr/>
            </p:nvSpPr>
            <p:spPr>
              <a:xfrm>
                <a:off x="3600331" y="5427770"/>
                <a:ext cx="3243901"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3</m:t>
                          </m:r>
                          <m:r>
                            <a:rPr kumimoji="1" lang="en-US" altLang="ja-JP" b="0" i="1" smtClean="0">
                              <a:latin typeface="Cambria Math" panose="02040503050406030204" pitchFamily="18" charset="0"/>
                            </a:rPr>
                            <m:t>𝑦</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𝑦</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𝐿</m:t>
                      </m:r>
                      <m:r>
                        <m:rPr>
                          <m:sty m:val="p"/>
                        </m:rPr>
                        <a:rPr lang="en-US" altLang="ja-JP" i="1">
                          <a:latin typeface="Cambria Math" panose="02040503050406030204" pitchFamily="18" charset="0"/>
                        </a:rPr>
                        <m:t>Ω</m:t>
                      </m:r>
                      <m:r>
                        <m:rPr>
                          <m:sty m:val="p"/>
                        </m:rPr>
                        <a:rPr lang="en-US" altLang="ja-JP" b="0" i="0" smtClean="0">
                          <a:latin typeface="Cambria Math" panose="02040503050406030204" pitchFamily="18" charset="0"/>
                        </a:rPr>
                        <m:t>sin</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7</m:t>
                          </m:r>
                          <m:r>
                            <a:rPr lang="en-US" altLang="ja-JP" i="1" smtClean="0">
                              <a:latin typeface="Cambria Math" panose="02040503050406030204" pitchFamily="18" charset="0"/>
                              <a:ea typeface="Cambria Math" panose="02040503050406030204" pitchFamily="18" charset="0"/>
                            </a:rPr>
                            <m:t>𝜋</m:t>
                          </m:r>
                        </m:num>
                        <m:den>
                          <m:r>
                            <a:rPr lang="en-US" altLang="ja-JP" b="0" i="1" smtClean="0">
                              <a:latin typeface="Cambria Math" panose="02040503050406030204" pitchFamily="18" charset="0"/>
                            </a:rPr>
                            <m:t>4</m:t>
                          </m:r>
                        </m:den>
                      </m:f>
                      <m:r>
                        <a:rPr lang="en-US" altLang="ja-JP" b="0" i="1" smtClean="0">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𝑉</m:t>
                          </m:r>
                        </m:e>
                        <m:sub>
                          <m:r>
                            <a:rPr lang="en-US" altLang="ja-JP" i="1">
                              <a:latin typeface="Cambria Math" panose="02040503050406030204" pitchFamily="18" charset="0"/>
                            </a:rPr>
                            <m:t>𝑥</m:t>
                          </m:r>
                        </m:sub>
                      </m:sSub>
                      <m:r>
                        <a:rPr lang="en-US" altLang="ja-JP" b="0" i="0" smtClean="0">
                          <a:latin typeface="Cambria Math" panose="02040503050406030204" pitchFamily="18" charset="0"/>
                        </a:rPr>
                        <m:t>−</m:t>
                      </m:r>
                      <m:f>
                        <m:fPr>
                          <m:ctrlPr>
                            <a:rPr kumimoji="1" lang="en-US" altLang="ja-JP" i="1" dirty="0" smtClean="0">
                              <a:latin typeface="Cambria Math" panose="02040503050406030204" pitchFamily="18" charset="0"/>
                            </a:rPr>
                          </m:ctrlPr>
                        </m:fPr>
                        <m:num>
                          <m:r>
                            <a:rPr lang="en-US" altLang="ja-JP" i="1">
                              <a:latin typeface="Cambria Math" panose="02040503050406030204" pitchFamily="18" charset="0"/>
                            </a:rPr>
                            <m:t>𝐿</m:t>
                          </m:r>
                          <m:r>
                            <m:rPr>
                              <m:sty m:val="p"/>
                            </m:rPr>
                            <a:rPr lang="en-US" altLang="ja-JP" i="1">
                              <a:latin typeface="Cambria Math" panose="02040503050406030204" pitchFamily="18" charset="0"/>
                            </a:rPr>
                            <m:t>Ω</m:t>
                          </m:r>
                        </m:num>
                        <m:den>
                          <m:rad>
                            <m:radPr>
                              <m:degHide m:val="on"/>
                              <m:ctrlPr>
                                <a:rPr kumimoji="1" lang="en-US" altLang="ja-JP" i="1" dirty="0" smtClean="0">
                                  <a:latin typeface="Cambria Math" panose="02040503050406030204" pitchFamily="18" charset="0"/>
                                </a:rPr>
                              </m:ctrlPr>
                            </m:radPr>
                            <m:deg/>
                            <m:e>
                              <m:r>
                                <a:rPr kumimoji="1" lang="en-US" altLang="ja-JP" b="0" i="1" dirty="0" smtClean="0">
                                  <a:latin typeface="Cambria Math" panose="02040503050406030204" pitchFamily="18" charset="0"/>
                                </a:rPr>
                                <m:t>2</m:t>
                              </m:r>
                            </m:e>
                          </m:rad>
                        </m:den>
                      </m:f>
                    </m:oMath>
                  </m:oMathPara>
                </a14:m>
                <a:endParaRPr kumimoji="1" lang="ja-JP" altLang="en-US" dirty="0"/>
              </a:p>
            </p:txBody>
          </p:sp>
        </mc:Choice>
        <mc:Fallback xmlns="">
          <p:sp>
            <p:nvSpPr>
              <p:cNvPr id="31" name="テキスト ボックス 30">
                <a:extLst>
                  <a:ext uri="{FF2B5EF4-FFF2-40B4-BE49-F238E27FC236}">
                    <a16:creationId xmlns:a16="http://schemas.microsoft.com/office/drawing/2014/main" id="{D83FA877-5029-43EE-BA43-0C9242FCBF55}"/>
                  </a:ext>
                </a:extLst>
              </p:cNvPr>
              <p:cNvSpPr txBox="1">
                <a:spLocks noRot="1" noChangeAspect="1" noMove="1" noResize="1" noEditPoints="1" noAdjustHandles="1" noChangeArrowheads="1" noChangeShapeType="1" noTextEdit="1"/>
              </p:cNvSpPr>
              <p:nvPr/>
            </p:nvSpPr>
            <p:spPr>
              <a:xfrm>
                <a:off x="3600331" y="5427770"/>
                <a:ext cx="3243901" cy="572273"/>
              </a:xfrm>
              <a:prstGeom prst="rect">
                <a:avLst/>
              </a:prstGeom>
              <a:blipFill>
                <a:blip r:embed="rId15"/>
                <a:stretch>
                  <a:fillRect/>
                </a:stretch>
              </a:blipFill>
            </p:spPr>
            <p:txBody>
              <a:bodyPr/>
              <a:lstStyle/>
              <a:p>
                <a:r>
                  <a:rPr lang="ja-JP" altLang="en-US">
                    <a:noFill/>
                  </a:rPr>
                  <a:t> </a:t>
                </a:r>
              </a:p>
            </p:txBody>
          </p:sp>
        </mc:Fallback>
      </mc:AlternateContent>
      <p:sp>
        <p:nvSpPr>
          <p:cNvPr id="32" name="矢印: 右 31">
            <a:extLst>
              <a:ext uri="{FF2B5EF4-FFF2-40B4-BE49-F238E27FC236}">
                <a16:creationId xmlns:a16="http://schemas.microsoft.com/office/drawing/2014/main" id="{6F85B04D-1CCD-4B61-8295-F932490DDDE3}"/>
              </a:ext>
            </a:extLst>
          </p:cNvPr>
          <p:cNvSpPr/>
          <p:nvPr/>
        </p:nvSpPr>
        <p:spPr>
          <a:xfrm>
            <a:off x="7214106" y="4206700"/>
            <a:ext cx="517358" cy="8301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2E3FFDC7-501E-492B-BFCF-901B16E02317}"/>
                  </a:ext>
                </a:extLst>
              </p:cNvPr>
              <p:cNvSpPr txBox="1"/>
              <p:nvPr/>
            </p:nvSpPr>
            <p:spPr>
              <a:xfrm>
                <a:off x="7883810" y="4046068"/>
                <a:ext cx="2625206" cy="470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lang="en-US" altLang="ja-JP" i="1">
                              <a:latin typeface="Cambria Math" panose="02040503050406030204" pitchFamily="18" charset="0"/>
                            </a:rPr>
                            <m:t>1</m:t>
                          </m:r>
                          <m:r>
                            <a:rPr lang="en-US" altLang="ja-JP" b="0" i="1" smtClean="0">
                              <a:latin typeface="Cambria Math" panose="02040503050406030204" pitchFamily="18" charset="0"/>
                            </a:rPr>
                            <m:t>𝑦</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𝑦</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𝐿</m:t>
                      </m:r>
                      <m:r>
                        <m:rPr>
                          <m:sty m:val="p"/>
                        </m:rPr>
                        <a:rPr lang="en-US" altLang="ja-JP" i="1">
                          <a:latin typeface="Cambria Math" panose="02040503050406030204" pitchFamily="18" charset="0"/>
                        </a:rPr>
                        <m:t>Ω</m:t>
                      </m:r>
                      <m:r>
                        <m:rPr>
                          <m:sty m:val="p"/>
                        </m:rPr>
                        <a:rPr lang="en-US" altLang="ja-JP" b="0" i="0" smtClean="0">
                          <a:latin typeface="Cambria Math" panose="02040503050406030204" pitchFamily="18" charset="0"/>
                        </a:rPr>
                        <m:t>sin</m:t>
                      </m:r>
                      <m:r>
                        <a:rPr lang="en-US" altLang="ja-JP" b="0" i="0" smtClean="0">
                          <a:latin typeface="Cambria Math" panose="02040503050406030204" pitchFamily="18" charset="0"/>
                        </a:rPr>
                        <m:t>(</m:t>
                      </m:r>
                      <m:f>
                        <m:fPr>
                          <m:ctrlPr>
                            <a:rPr lang="en-US" altLang="ja-JP" b="0" i="1" smtClean="0">
                              <a:latin typeface="Cambria Math" panose="02040503050406030204" pitchFamily="18" charset="0"/>
                            </a:rPr>
                          </m:ctrlPr>
                        </m:fPr>
                        <m:num>
                          <m:r>
                            <a:rPr lang="en-US" altLang="ja-JP" i="1">
                              <a:latin typeface="Cambria Math" panose="02040503050406030204" pitchFamily="18" charset="0"/>
                              <a:ea typeface="Cambria Math" panose="02040503050406030204" pitchFamily="18" charset="0"/>
                            </a:rPr>
                            <m:t>𝜋</m:t>
                          </m:r>
                        </m:num>
                        <m:den>
                          <m:r>
                            <a:rPr lang="en-US" altLang="ja-JP" b="0" i="1" smtClean="0">
                              <a:latin typeface="Cambria Math" panose="02040503050406030204" pitchFamily="18" charset="0"/>
                            </a:rPr>
                            <m:t>4</m:t>
                          </m:r>
                        </m:den>
                      </m:f>
                      <m:r>
                        <a:rPr lang="en-US" altLang="ja-JP" b="0" i="1" smtClean="0">
                          <a:latin typeface="Cambria Math" panose="02040503050406030204" pitchFamily="18" charset="0"/>
                        </a:rPr>
                        <m:t>+</m:t>
                      </m:r>
                      <m:r>
                        <a:rPr lang="ja-JP" altLang="en-US" b="0" i="1" smtClean="0">
                          <a:latin typeface="Cambria Math" panose="02040503050406030204" pitchFamily="18" charset="0"/>
                        </a:rPr>
                        <m:t>𝛽</m:t>
                      </m:r>
                      <m:r>
                        <a:rPr lang="en-US" altLang="ja-JP" b="0" i="1" smtClean="0">
                          <a:latin typeface="Cambria Math" panose="02040503050406030204" pitchFamily="18" charset="0"/>
                        </a:rPr>
                        <m:t>)</m:t>
                      </m:r>
                    </m:oMath>
                  </m:oMathPara>
                </a14:m>
                <a:endParaRPr kumimoji="1" lang="ja-JP" altLang="en-US" dirty="0"/>
              </a:p>
            </p:txBody>
          </p:sp>
        </mc:Choice>
        <mc:Fallback xmlns="">
          <p:sp>
            <p:nvSpPr>
              <p:cNvPr id="33" name="テキスト ボックス 32">
                <a:extLst>
                  <a:ext uri="{FF2B5EF4-FFF2-40B4-BE49-F238E27FC236}">
                    <a16:creationId xmlns:a16="http://schemas.microsoft.com/office/drawing/2014/main" id="{2E3FFDC7-501E-492B-BFCF-901B16E02317}"/>
                  </a:ext>
                </a:extLst>
              </p:cNvPr>
              <p:cNvSpPr txBox="1">
                <a:spLocks noRot="1" noChangeAspect="1" noMove="1" noResize="1" noEditPoints="1" noAdjustHandles="1" noChangeArrowheads="1" noChangeShapeType="1" noTextEdit="1"/>
              </p:cNvSpPr>
              <p:nvPr/>
            </p:nvSpPr>
            <p:spPr>
              <a:xfrm>
                <a:off x="7883810" y="4046068"/>
                <a:ext cx="2625206" cy="470642"/>
              </a:xfrm>
              <a:prstGeom prst="rect">
                <a:avLst/>
              </a:prstGeom>
              <a:blipFill>
                <a:blip r:embed="rId1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15173CE0-EABF-4ADF-9B65-54C736FEC6DD}"/>
                  </a:ext>
                </a:extLst>
              </p:cNvPr>
              <p:cNvSpPr txBox="1"/>
              <p:nvPr/>
            </p:nvSpPr>
            <p:spPr>
              <a:xfrm>
                <a:off x="7911061" y="4675890"/>
                <a:ext cx="2725426" cy="5241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2</m:t>
                          </m:r>
                          <m:r>
                            <a:rPr kumimoji="1" lang="en-US" altLang="ja-JP" b="0" i="1" smtClean="0">
                              <a:latin typeface="Cambria Math" panose="02040503050406030204" pitchFamily="18" charset="0"/>
                            </a:rPr>
                            <m:t>𝑦</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𝑦</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𝐿</m:t>
                      </m:r>
                      <m:r>
                        <m:rPr>
                          <m:sty m:val="p"/>
                        </m:rPr>
                        <a:rPr lang="en-US" altLang="ja-JP" i="1">
                          <a:latin typeface="Cambria Math" panose="02040503050406030204" pitchFamily="18" charset="0"/>
                        </a:rPr>
                        <m:t>Ω</m:t>
                      </m:r>
                      <m:r>
                        <m:rPr>
                          <m:sty m:val="p"/>
                        </m:rPr>
                        <a:rPr lang="en-US" altLang="ja-JP" b="0" i="0" smtClean="0">
                          <a:latin typeface="Cambria Math" panose="02040503050406030204" pitchFamily="18" charset="0"/>
                        </a:rPr>
                        <m:t>sin</m:t>
                      </m:r>
                      <m:r>
                        <a:rPr lang="en-US" altLang="ja-JP" b="0" i="0" smtClean="0">
                          <a:latin typeface="Cambria Math" panose="02040503050406030204" pitchFamily="18" charset="0"/>
                        </a:rPr>
                        <m:t>(</m:t>
                      </m:r>
                      <m:f>
                        <m:fPr>
                          <m:ctrlPr>
                            <a:rPr lang="en-US" altLang="ja-JP" b="0" i="1" smtClean="0">
                              <a:latin typeface="Cambria Math" panose="02040503050406030204" pitchFamily="18" charset="0"/>
                            </a:rPr>
                          </m:ctrlPr>
                        </m:fPr>
                        <m:num>
                          <m:r>
                            <a:rPr lang="en-US" altLang="ja-JP" i="1">
                              <a:latin typeface="Cambria Math" panose="02040503050406030204" pitchFamily="18" charset="0"/>
                            </a:rPr>
                            <m:t>5</m:t>
                          </m:r>
                          <m:r>
                            <a:rPr lang="en-US" altLang="ja-JP" i="1">
                              <a:latin typeface="Cambria Math" panose="02040503050406030204" pitchFamily="18" charset="0"/>
                              <a:ea typeface="Cambria Math" panose="02040503050406030204" pitchFamily="18" charset="0"/>
                            </a:rPr>
                            <m:t>𝜋</m:t>
                          </m:r>
                        </m:num>
                        <m:den>
                          <m:r>
                            <a:rPr lang="en-US" altLang="ja-JP" b="0" i="1" smtClean="0">
                              <a:latin typeface="Cambria Math" panose="02040503050406030204" pitchFamily="18" charset="0"/>
                            </a:rPr>
                            <m:t>4</m:t>
                          </m:r>
                        </m:den>
                      </m:f>
                      <m:r>
                        <a:rPr lang="en-US" altLang="ja-JP" b="0" i="1" smtClean="0">
                          <a:latin typeface="Cambria Math" panose="02040503050406030204" pitchFamily="18" charset="0"/>
                        </a:rPr>
                        <m:t>+</m:t>
                      </m:r>
                      <m:r>
                        <a:rPr lang="en-US" altLang="ja-JP" b="0" i="1" smtClean="0">
                          <a:latin typeface="Cambria Math" panose="02040503050406030204" pitchFamily="18" charset="0"/>
                        </a:rPr>
                        <m:t>𝑐</m:t>
                      </m:r>
                      <m:r>
                        <a:rPr lang="en-US" altLang="ja-JP" b="0" i="1" smtClean="0">
                          <a:latin typeface="Cambria Math" panose="02040503050406030204" pitchFamily="18" charset="0"/>
                        </a:rPr>
                        <m:t>)</m:t>
                      </m:r>
                    </m:oMath>
                  </m:oMathPara>
                </a14:m>
                <a:endParaRPr kumimoji="1" lang="ja-JP" altLang="en-US" dirty="0"/>
              </a:p>
            </p:txBody>
          </p:sp>
        </mc:Choice>
        <mc:Fallback xmlns="">
          <p:sp>
            <p:nvSpPr>
              <p:cNvPr id="34" name="テキスト ボックス 33">
                <a:extLst>
                  <a:ext uri="{FF2B5EF4-FFF2-40B4-BE49-F238E27FC236}">
                    <a16:creationId xmlns:a16="http://schemas.microsoft.com/office/drawing/2014/main" id="{15173CE0-EABF-4ADF-9B65-54C736FEC6DD}"/>
                  </a:ext>
                </a:extLst>
              </p:cNvPr>
              <p:cNvSpPr txBox="1">
                <a:spLocks noRot="1" noChangeAspect="1" noMove="1" noResize="1" noEditPoints="1" noAdjustHandles="1" noChangeArrowheads="1" noChangeShapeType="1" noTextEdit="1"/>
              </p:cNvSpPr>
              <p:nvPr/>
            </p:nvSpPr>
            <p:spPr>
              <a:xfrm>
                <a:off x="7911061" y="4675890"/>
                <a:ext cx="2725426" cy="524182"/>
              </a:xfrm>
              <a:prstGeom prst="rect">
                <a:avLst/>
              </a:prstGeom>
              <a:blipFill>
                <a:blip r:embed="rId17"/>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5" name="テキスト ボックス 34">
                <a:extLst>
                  <a:ext uri="{FF2B5EF4-FFF2-40B4-BE49-F238E27FC236}">
                    <a16:creationId xmlns:a16="http://schemas.microsoft.com/office/drawing/2014/main" id="{0251340B-5DCD-4EB8-B480-75C4690AC5DD}"/>
                  </a:ext>
                </a:extLst>
              </p:cNvPr>
              <p:cNvSpPr txBox="1"/>
              <p:nvPr/>
            </p:nvSpPr>
            <p:spPr>
              <a:xfrm>
                <a:off x="7911061" y="5363424"/>
                <a:ext cx="2752677" cy="5167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3</m:t>
                          </m:r>
                          <m:r>
                            <a:rPr kumimoji="1" lang="en-US" altLang="ja-JP" b="0" i="1" smtClean="0">
                              <a:latin typeface="Cambria Math" panose="02040503050406030204" pitchFamily="18" charset="0"/>
                            </a:rPr>
                            <m:t>𝑦</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𝑦</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𝐿</m:t>
                      </m:r>
                      <m:r>
                        <m:rPr>
                          <m:sty m:val="p"/>
                        </m:rPr>
                        <a:rPr lang="en-US" altLang="ja-JP" i="1">
                          <a:latin typeface="Cambria Math" panose="02040503050406030204" pitchFamily="18" charset="0"/>
                        </a:rPr>
                        <m:t>Ω</m:t>
                      </m:r>
                      <m:r>
                        <m:rPr>
                          <m:sty m:val="p"/>
                        </m:rPr>
                        <a:rPr lang="en-US" altLang="ja-JP" b="0" i="0" smtClean="0">
                          <a:latin typeface="Cambria Math" panose="02040503050406030204" pitchFamily="18" charset="0"/>
                        </a:rPr>
                        <m:t>sin</m:t>
                      </m:r>
                      <m:r>
                        <a:rPr lang="en-US" altLang="ja-JP" b="0" i="0" smtClean="0">
                          <a:latin typeface="Cambria Math" panose="02040503050406030204" pitchFamily="18" charset="0"/>
                        </a:rPr>
                        <m:t>(</m:t>
                      </m:r>
                      <m:f>
                        <m:fPr>
                          <m:ctrlPr>
                            <a:rPr lang="en-US" altLang="ja-JP" b="0" i="1" smtClean="0">
                              <a:latin typeface="Cambria Math" panose="02040503050406030204" pitchFamily="18" charset="0"/>
                            </a:rPr>
                          </m:ctrlPr>
                        </m:fPr>
                        <m:num>
                          <m:r>
                            <a:rPr lang="en-US" altLang="ja-JP" i="1">
                              <a:latin typeface="Cambria Math" panose="02040503050406030204" pitchFamily="18" charset="0"/>
                            </a:rPr>
                            <m:t>7</m:t>
                          </m:r>
                          <m:r>
                            <a:rPr lang="en-US" altLang="ja-JP" i="1">
                              <a:latin typeface="Cambria Math" panose="02040503050406030204" pitchFamily="18" charset="0"/>
                              <a:ea typeface="Cambria Math" panose="02040503050406030204" pitchFamily="18" charset="0"/>
                            </a:rPr>
                            <m:t>𝜋</m:t>
                          </m:r>
                        </m:num>
                        <m:den>
                          <m:r>
                            <a:rPr lang="en-US" altLang="ja-JP" b="0" i="1" smtClean="0">
                              <a:latin typeface="Cambria Math" panose="02040503050406030204" pitchFamily="18" charset="0"/>
                            </a:rPr>
                            <m:t>4</m:t>
                          </m:r>
                        </m:den>
                      </m:f>
                      <m:r>
                        <a:rPr lang="en-US" altLang="ja-JP" b="0" i="1" smtClean="0">
                          <a:latin typeface="Cambria Math" panose="02040503050406030204" pitchFamily="18" charset="0"/>
                        </a:rPr>
                        <m:t>+</m:t>
                      </m:r>
                      <m:r>
                        <a:rPr lang="en-US" altLang="ja-JP" b="0" i="1" smtClean="0">
                          <a:latin typeface="Cambria Math" panose="02040503050406030204" pitchFamily="18" charset="0"/>
                        </a:rPr>
                        <m:t>𝑑</m:t>
                      </m:r>
                      <m:r>
                        <a:rPr lang="en-US" altLang="ja-JP" b="0" i="1" smtClean="0">
                          <a:latin typeface="Cambria Math" panose="02040503050406030204" pitchFamily="18" charset="0"/>
                        </a:rPr>
                        <m:t>)</m:t>
                      </m:r>
                    </m:oMath>
                  </m:oMathPara>
                </a14:m>
                <a:endParaRPr kumimoji="1" lang="ja-JP" altLang="en-US" dirty="0"/>
              </a:p>
            </p:txBody>
          </p:sp>
        </mc:Choice>
        <mc:Fallback xmlns="">
          <p:sp>
            <p:nvSpPr>
              <p:cNvPr id="35" name="テキスト ボックス 34">
                <a:extLst>
                  <a:ext uri="{FF2B5EF4-FFF2-40B4-BE49-F238E27FC236}">
                    <a16:creationId xmlns:a16="http://schemas.microsoft.com/office/drawing/2014/main" id="{0251340B-5DCD-4EB8-B480-75C4690AC5DD}"/>
                  </a:ext>
                </a:extLst>
              </p:cNvPr>
              <p:cNvSpPr txBox="1">
                <a:spLocks noRot="1" noChangeAspect="1" noMove="1" noResize="1" noEditPoints="1" noAdjustHandles="1" noChangeArrowheads="1" noChangeShapeType="1" noTextEdit="1"/>
              </p:cNvSpPr>
              <p:nvPr/>
            </p:nvSpPr>
            <p:spPr>
              <a:xfrm>
                <a:off x="7911061" y="5363424"/>
                <a:ext cx="2752677" cy="516745"/>
              </a:xfrm>
              <a:prstGeom prst="rect">
                <a:avLst/>
              </a:prstGeom>
              <a:blipFill>
                <a:blip r:embed="rId18"/>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6" name="テキスト ボックス 35">
                <a:extLst>
                  <a:ext uri="{FF2B5EF4-FFF2-40B4-BE49-F238E27FC236}">
                    <a16:creationId xmlns:a16="http://schemas.microsoft.com/office/drawing/2014/main" id="{520851C0-D2EB-4500-BB21-282732F0DAFD}"/>
                  </a:ext>
                </a:extLst>
              </p:cNvPr>
              <p:cNvSpPr txBox="1"/>
              <p:nvPr/>
            </p:nvSpPr>
            <p:spPr>
              <a:xfrm>
                <a:off x="7823384" y="3388475"/>
                <a:ext cx="2689711"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𝑤</m:t>
                          </m:r>
                        </m:e>
                        <m:sub>
                          <m:r>
                            <a:rPr kumimoji="1" lang="en-US" altLang="ja-JP" b="0" i="1" smtClean="0">
                              <a:latin typeface="Cambria Math" panose="02040503050406030204" pitchFamily="18" charset="0"/>
                            </a:rPr>
                            <m:t>0</m:t>
                          </m:r>
                          <m:r>
                            <a:rPr kumimoji="1" lang="en-US" altLang="ja-JP" b="0" i="1" smtClean="0">
                              <a:latin typeface="Cambria Math" panose="02040503050406030204" pitchFamily="18" charset="0"/>
                            </a:rPr>
                            <m:t>𝑦</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𝑦</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𝐿</m:t>
                      </m:r>
                      <m:r>
                        <m:rPr>
                          <m:sty m:val="p"/>
                        </m:rPr>
                        <a:rPr lang="en-US" altLang="ja-JP" i="1">
                          <a:latin typeface="Cambria Math" panose="02040503050406030204" pitchFamily="18" charset="0"/>
                        </a:rPr>
                        <m:t>Ω</m:t>
                      </m:r>
                      <m:r>
                        <m:rPr>
                          <m:sty m:val="p"/>
                        </m:rPr>
                        <a:rPr lang="en-US" altLang="ja-JP" b="0" i="0" smtClean="0">
                          <a:latin typeface="Cambria Math" panose="02040503050406030204" pitchFamily="18" charset="0"/>
                        </a:rPr>
                        <m:t>sin</m:t>
                      </m:r>
                      <m:r>
                        <a:rPr lang="en-US" altLang="ja-JP" b="0" i="0" smtClean="0">
                          <a:latin typeface="Cambria Math" panose="02040503050406030204" pitchFamily="18" charset="0"/>
                        </a:rPr>
                        <m:t>(</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3</m:t>
                          </m:r>
                          <m:r>
                            <a:rPr lang="en-US" altLang="ja-JP" i="1">
                              <a:latin typeface="Cambria Math" panose="02040503050406030204" pitchFamily="18" charset="0"/>
                              <a:ea typeface="Cambria Math" panose="02040503050406030204" pitchFamily="18" charset="0"/>
                            </a:rPr>
                            <m:t>𝜋</m:t>
                          </m:r>
                        </m:num>
                        <m:den>
                          <m:r>
                            <a:rPr lang="en-US" altLang="ja-JP" b="0" i="1" smtClean="0">
                              <a:latin typeface="Cambria Math" panose="02040503050406030204" pitchFamily="18" charset="0"/>
                            </a:rPr>
                            <m:t>4</m:t>
                          </m:r>
                        </m:den>
                      </m:f>
                      <m:r>
                        <a:rPr lang="en-US" altLang="ja-JP" b="0" i="1" smtClean="0">
                          <a:latin typeface="Cambria Math" panose="02040503050406030204" pitchFamily="18" charset="0"/>
                        </a:rPr>
                        <m:t>+</m:t>
                      </m:r>
                      <m:r>
                        <a:rPr lang="ja-JP" altLang="en-US" b="0" i="1" smtClean="0">
                          <a:latin typeface="Cambria Math" panose="02040503050406030204" pitchFamily="18" charset="0"/>
                        </a:rPr>
                        <m:t>𝛼</m:t>
                      </m:r>
                      <m:r>
                        <a:rPr lang="en-US" altLang="ja-JP" b="0" i="1" smtClean="0">
                          <a:latin typeface="Cambria Math" panose="02040503050406030204" pitchFamily="18" charset="0"/>
                        </a:rPr>
                        <m:t>)</m:t>
                      </m:r>
                    </m:oMath>
                  </m:oMathPara>
                </a14:m>
                <a:endParaRPr kumimoji="1" lang="ja-JP" altLang="en-US" dirty="0"/>
              </a:p>
            </p:txBody>
          </p:sp>
        </mc:Choice>
        <mc:Fallback xmlns="">
          <p:sp>
            <p:nvSpPr>
              <p:cNvPr id="36" name="テキスト ボックス 35">
                <a:extLst>
                  <a:ext uri="{FF2B5EF4-FFF2-40B4-BE49-F238E27FC236}">
                    <a16:creationId xmlns:a16="http://schemas.microsoft.com/office/drawing/2014/main" id="{520851C0-D2EB-4500-BB21-282732F0DAFD}"/>
                  </a:ext>
                </a:extLst>
              </p:cNvPr>
              <p:cNvSpPr txBox="1">
                <a:spLocks noRot="1" noChangeAspect="1" noMove="1" noResize="1" noEditPoints="1" noAdjustHandles="1" noChangeArrowheads="1" noChangeShapeType="1" noTextEdit="1"/>
              </p:cNvSpPr>
              <p:nvPr/>
            </p:nvSpPr>
            <p:spPr>
              <a:xfrm>
                <a:off x="7823384" y="3388475"/>
                <a:ext cx="2689711" cy="518604"/>
              </a:xfrm>
              <a:prstGeom prst="rect">
                <a:avLst/>
              </a:prstGeom>
              <a:blipFill>
                <a:blip r:embed="rId19"/>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679108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A50938-FC58-41EA-4A8D-D556E1D3519C}"/>
              </a:ext>
            </a:extLst>
          </p:cNvPr>
          <p:cNvSpPr>
            <a:spLocks noGrp="1"/>
          </p:cNvSpPr>
          <p:nvPr>
            <p:ph type="title"/>
          </p:nvPr>
        </p:nvSpPr>
        <p:spPr/>
        <p:txBody>
          <a:bodyPr/>
          <a:lstStyle/>
          <a:p>
            <a:r>
              <a:rPr kumimoji="1" lang="ja-JP" altLang="en-US" dirty="0"/>
              <a:t>学習手法に関して</a:t>
            </a:r>
          </a:p>
        </p:txBody>
      </p:sp>
      <p:sp>
        <p:nvSpPr>
          <p:cNvPr id="102" name="テキスト ボックス 101">
            <a:extLst>
              <a:ext uri="{FF2B5EF4-FFF2-40B4-BE49-F238E27FC236}">
                <a16:creationId xmlns:a16="http://schemas.microsoft.com/office/drawing/2014/main" id="{B26135F0-0379-F9E8-0090-615068E3814E}"/>
              </a:ext>
            </a:extLst>
          </p:cNvPr>
          <p:cNvSpPr txBox="1"/>
          <p:nvPr/>
        </p:nvSpPr>
        <p:spPr>
          <a:xfrm>
            <a:off x="4302071" y="5028223"/>
            <a:ext cx="3370493" cy="369332"/>
          </a:xfrm>
          <a:prstGeom prst="rect">
            <a:avLst/>
          </a:prstGeom>
          <a:noFill/>
        </p:spPr>
        <p:txBody>
          <a:bodyPr wrap="square">
            <a:spAutoFit/>
          </a:bodyPr>
          <a:lstStyle/>
          <a:p>
            <a:r>
              <a:rPr lang="ja-JP" altLang="en-US" sz="1800" b="1" dirty="0"/>
              <a:t>歩行器ロボットのブロック図</a:t>
            </a:r>
            <a:endParaRPr kumimoji="1" lang="ja-JP" altLang="en-US" sz="1800" b="1" dirty="0"/>
          </a:p>
        </p:txBody>
      </p:sp>
      <mc:AlternateContent xmlns:mc="http://schemas.openxmlformats.org/markup-compatibility/2006" xmlns:a14="http://schemas.microsoft.com/office/drawing/2010/main">
        <mc:Choice Requires="a14">
          <p:sp>
            <p:nvSpPr>
              <p:cNvPr id="116" name="テキスト ボックス 115">
                <a:extLst>
                  <a:ext uri="{FF2B5EF4-FFF2-40B4-BE49-F238E27FC236}">
                    <a16:creationId xmlns:a16="http://schemas.microsoft.com/office/drawing/2014/main" id="{CDD08351-DAB9-82B3-8F2E-5EA0C7C17C8F}"/>
                  </a:ext>
                </a:extLst>
              </p:cNvPr>
              <p:cNvSpPr txBox="1"/>
              <p:nvPr/>
            </p:nvSpPr>
            <p:spPr>
              <a:xfrm>
                <a:off x="5219822" y="2832418"/>
                <a:ext cx="5857761" cy="142930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rPr>
                          </m:ctrlPr>
                        </m:dPr>
                        <m:e>
                          <m:m>
                            <m:mPr>
                              <m:mcs>
                                <m:mc>
                                  <m:mcPr>
                                    <m:count m:val="1"/>
                                    <m:mcJc m:val="center"/>
                                  </m:mcPr>
                                </m:mc>
                              </m:mcs>
                              <m:ctrlPr>
                                <a:rPr lang="en-US" altLang="ja-JP" sz="2000" i="1">
                                  <a:latin typeface="Cambria Math" panose="02040503050406030204" pitchFamily="18" charset="0"/>
                                </a:rPr>
                              </m:ctrlPr>
                            </m:mPr>
                            <m:mr>
                              <m:e>
                                <m:sSub>
                                  <m:sSubPr>
                                    <m:ctrlPr>
                                      <a:rPr lang="en-US" altLang="ja-JP" sz="2000" i="1">
                                        <a:latin typeface="Cambria Math" panose="02040503050406030204" pitchFamily="18" charset="0"/>
                                      </a:rPr>
                                    </m:ctrlPr>
                                  </m:sSubPr>
                                  <m:e>
                                    <m:r>
                                      <a:rPr lang="ja-JP" altLang="en-US" sz="2000" i="1">
                                        <a:latin typeface="Cambria Math" panose="02040503050406030204" pitchFamily="18" charset="0"/>
                                      </a:rPr>
                                      <m:t>𝜔</m:t>
                                    </m:r>
                                  </m:e>
                                  <m:sub>
                                    <m:r>
                                      <a:rPr lang="en-US" altLang="ja-JP" sz="2000" i="1">
                                        <a:latin typeface="Cambria Math" panose="02040503050406030204" pitchFamily="18" charset="0"/>
                                      </a:rPr>
                                      <m:t>0</m:t>
                                    </m:r>
                                  </m:sub>
                                </m:sSub>
                              </m:e>
                            </m:mr>
                            <m:mr>
                              <m:e>
                                <m:sSub>
                                  <m:sSubPr>
                                    <m:ctrlPr>
                                      <a:rPr lang="en-US" altLang="ja-JP" sz="2000" i="1">
                                        <a:latin typeface="Cambria Math" panose="02040503050406030204" pitchFamily="18" charset="0"/>
                                      </a:rPr>
                                    </m:ctrlPr>
                                  </m:sSubPr>
                                  <m:e>
                                    <m:r>
                                      <a:rPr lang="ja-JP" altLang="en-US" sz="2000" i="1">
                                        <a:latin typeface="Cambria Math" panose="02040503050406030204" pitchFamily="18" charset="0"/>
                                      </a:rPr>
                                      <m:t>𝜔</m:t>
                                    </m:r>
                                  </m:e>
                                  <m:sub>
                                    <m:r>
                                      <a:rPr lang="en-US" altLang="ja-JP" sz="2000" i="1">
                                        <a:latin typeface="Cambria Math" panose="02040503050406030204" pitchFamily="18" charset="0"/>
                                      </a:rPr>
                                      <m:t>1</m:t>
                                    </m:r>
                                  </m:sub>
                                </m:sSub>
                              </m:e>
                            </m:mr>
                            <m:mr>
                              <m:e>
                                <m:m>
                                  <m:mPr>
                                    <m:mcs>
                                      <m:mc>
                                        <m:mcPr>
                                          <m:count m:val="1"/>
                                          <m:mcJc m:val="center"/>
                                        </m:mcPr>
                                      </m:mc>
                                    </m:mcs>
                                    <m:ctrlPr>
                                      <a:rPr lang="en-US" altLang="ja-JP" sz="2000" i="1">
                                        <a:latin typeface="Cambria Math" panose="02040503050406030204" pitchFamily="18" charset="0"/>
                                      </a:rPr>
                                    </m:ctrlPr>
                                  </m:mPr>
                                  <m:mr>
                                    <m:e>
                                      <m:sSub>
                                        <m:sSubPr>
                                          <m:ctrlPr>
                                            <a:rPr lang="en-US" altLang="ja-JP" sz="2000" i="1">
                                              <a:latin typeface="Cambria Math" panose="02040503050406030204" pitchFamily="18" charset="0"/>
                                            </a:rPr>
                                          </m:ctrlPr>
                                        </m:sSubPr>
                                        <m:e>
                                          <m:r>
                                            <a:rPr lang="ja-JP" altLang="en-US" sz="2000" i="1">
                                              <a:latin typeface="Cambria Math" panose="02040503050406030204" pitchFamily="18" charset="0"/>
                                            </a:rPr>
                                            <m:t>𝜔</m:t>
                                          </m:r>
                                        </m:e>
                                        <m:sub>
                                          <m:r>
                                            <a:rPr lang="en-US" altLang="ja-JP" sz="2000" i="1">
                                              <a:latin typeface="Cambria Math" panose="02040503050406030204" pitchFamily="18" charset="0"/>
                                            </a:rPr>
                                            <m:t>2</m:t>
                                          </m:r>
                                        </m:sub>
                                      </m:sSub>
                                    </m:e>
                                  </m:mr>
                                  <m:mr>
                                    <m:e>
                                      <m:sSub>
                                        <m:sSubPr>
                                          <m:ctrlPr>
                                            <a:rPr lang="en-US" altLang="ja-JP" sz="2000" i="1">
                                              <a:latin typeface="Cambria Math" panose="02040503050406030204" pitchFamily="18" charset="0"/>
                                            </a:rPr>
                                          </m:ctrlPr>
                                        </m:sSubPr>
                                        <m:e>
                                          <m:r>
                                            <a:rPr lang="ja-JP" altLang="en-US" sz="2000" i="1">
                                              <a:latin typeface="Cambria Math" panose="02040503050406030204" pitchFamily="18" charset="0"/>
                                            </a:rPr>
                                            <m:t>𝜔</m:t>
                                          </m:r>
                                        </m:e>
                                        <m:sub>
                                          <m:r>
                                            <a:rPr lang="en-US" altLang="ja-JP" sz="2000" i="1">
                                              <a:latin typeface="Cambria Math" panose="02040503050406030204" pitchFamily="18" charset="0"/>
                                            </a:rPr>
                                            <m:t>3</m:t>
                                          </m:r>
                                        </m:sub>
                                      </m:sSub>
                                    </m:e>
                                  </m:mr>
                                </m:m>
                              </m:e>
                            </m:mr>
                          </m:m>
                        </m:e>
                      </m:d>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f>
                        <m:fPr>
                          <m:ctrlP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ctrlPr>
                        </m:fPr>
                        <m:num>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1</m:t>
                          </m:r>
                        </m:num>
                        <m:den>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𝑟</m:t>
                          </m:r>
                        </m:den>
                      </m:f>
                      <m:d>
                        <m:dPr>
                          <m:begChr m:val="["/>
                          <m:endChr m:val="]"/>
                          <m:ctrlP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ctrlPr>
                        </m:dPr>
                        <m:e>
                          <m:m>
                            <m:mPr>
                              <m:mcs>
                                <m:mc>
                                  <m:mcPr>
                                    <m:count m:val="3"/>
                                    <m:mcJc m:val="center"/>
                                  </m:mcPr>
                                </m:mc>
                              </m:mcs>
                              <m:ctrlP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ctrlPr>
                            </m:mPr>
                            <m:mr>
                              <m:e>
                                <m:r>
                                  <m:rPr>
                                    <m:brk m:alnAt="7"/>
                                  </m:rP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1</m:t>
                                </m:r>
                              </m:e>
                              <m:e>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1</m:t>
                                </m:r>
                              </m:e>
                              <m:e>
                                <m:rad>
                                  <m:radPr>
                                    <m:degHide m:val="on"/>
                                    <m:ctrlPr>
                                      <a:rPr kumimoji="1" lang="ja-JP" altLang="en-US" sz="2000" b="0" i="1" u="none" strike="noStrike" kern="1200" cap="none" spc="0" normalizeH="0" baseline="0" noProof="0" smtClean="0">
                                        <a:ln>
                                          <a:noFill/>
                                        </a:ln>
                                        <a:solidFill>
                                          <a:prstClr val="black"/>
                                        </a:solidFill>
                                        <a:effectLst/>
                                        <a:uLnTx/>
                                        <a:uFillTx/>
                                        <a:latin typeface="Cambria Math" panose="02040503050406030204" pitchFamily="18" charset="0"/>
                                      </a:rPr>
                                    </m:ctrlPr>
                                  </m:radPr>
                                  <m:deg/>
                                  <m:e>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rPr>
                                      <m:t>2</m:t>
                                    </m:r>
                                  </m:e>
                                </m:rad>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𝐿</m:t>
                                </m:r>
                              </m:e>
                            </m:mr>
                            <m:mr>
                              <m:e>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1</m:t>
                                </m:r>
                              </m:e>
                              <m:e>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1</m:t>
                                </m:r>
                              </m:e>
                              <m:e>
                                <m:rad>
                                  <m:radPr>
                                    <m:degHide m:val="on"/>
                                    <m:ctrlPr>
                                      <a:rPr kumimoji="1" lang="ja-JP" altLang="en-US" sz="2000" b="0" i="1" u="none" strike="noStrike" kern="1200" cap="none" spc="0" normalizeH="0" baseline="0" noProof="0" smtClean="0">
                                        <a:ln>
                                          <a:noFill/>
                                        </a:ln>
                                        <a:solidFill>
                                          <a:prstClr val="black"/>
                                        </a:solidFill>
                                        <a:effectLst/>
                                        <a:uLnTx/>
                                        <a:uFillTx/>
                                        <a:latin typeface="Cambria Math" panose="02040503050406030204" pitchFamily="18" charset="0"/>
                                      </a:rPr>
                                    </m:ctrlPr>
                                  </m:radPr>
                                  <m:deg/>
                                  <m:e>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rPr>
                                      <m:t>2</m:t>
                                    </m:r>
                                  </m:e>
                                </m:rad>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𝐿</m:t>
                                </m:r>
                              </m:e>
                            </m:mr>
                            <m:mr>
                              <m:e>
                                <m:m>
                                  <m:mPr>
                                    <m:mcs>
                                      <m:mc>
                                        <m:mcPr>
                                          <m:count m:val="1"/>
                                          <m:mcJc m:val="center"/>
                                        </m:mcPr>
                                      </m:mc>
                                    </m:mcs>
                                    <m:ctrlP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ctrlPr>
                                  </m:mPr>
                                  <m:mr>
                                    <m:e>
                                      <m:r>
                                        <m:rPr>
                                          <m:brk m:alnAt="7"/>
                                        </m:rP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1</m:t>
                                      </m:r>
                                    </m:e>
                                  </m:mr>
                                  <m:mr>
                                    <m:e>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1</m:t>
                                      </m:r>
                                    </m:e>
                                  </m:mr>
                                </m:m>
                              </m:e>
                              <m:e>
                                <m:m>
                                  <m:mPr>
                                    <m:mcs>
                                      <m:mc>
                                        <m:mcPr>
                                          <m:count m:val="1"/>
                                          <m:mcJc m:val="center"/>
                                        </m:mcPr>
                                      </m:mc>
                                    </m:mcs>
                                    <m:ctrlP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ctrlPr>
                                  </m:mPr>
                                  <m:mr>
                                    <m:e>
                                      <m:r>
                                        <m:rPr>
                                          <m:brk m:alnAt="7"/>
                                        </m:rP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1</m:t>
                                      </m:r>
                                    </m:e>
                                  </m:mr>
                                  <m:mr>
                                    <m:e>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−1</m:t>
                                      </m:r>
                                    </m:e>
                                  </m:mr>
                                </m:m>
                              </m:e>
                              <m:e>
                                <m:m>
                                  <m:mPr>
                                    <m:mcs>
                                      <m:mc>
                                        <m:mcPr>
                                          <m:count m:val="1"/>
                                          <m:mcJc m:val="center"/>
                                        </m:mcPr>
                                      </m:mc>
                                    </m:mcs>
                                    <m:ctrlP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ctrlPr>
                                  </m:mPr>
                                  <m:mr>
                                    <m:e>
                                      <m:rad>
                                        <m:radPr>
                                          <m:degHide m:val="on"/>
                                          <m:ctrlP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ctrlPr>
                                        </m:radPr>
                                        <m:deg/>
                                        <m:e>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2</m:t>
                                          </m:r>
                                        </m:e>
                                      </m:rad>
                                      <m:r>
                                        <m:rPr>
                                          <m:brk m:alnAt="7"/>
                                        </m:rP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𝐿</m:t>
                                      </m:r>
                                    </m:e>
                                  </m:mr>
                                  <m:mr>
                                    <m:e>
                                      <m:rad>
                                        <m:radPr>
                                          <m:degHide m:val="on"/>
                                          <m:ctrlP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ctrlPr>
                                        </m:radPr>
                                        <m:deg/>
                                        <m:e>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2</m:t>
                                          </m:r>
                                        </m:e>
                                      </m:rad>
                                      <m:r>
                                        <a:rPr kumimoji="1" lang="en-US" altLang="ja-JP" sz="2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𝐿</m:t>
                                      </m:r>
                                    </m:e>
                                  </m:mr>
                                </m:m>
                              </m:e>
                            </m:mr>
                          </m:m>
                        </m:e>
                      </m:d>
                      <m:d>
                        <m:dPr>
                          <m:begChr m:val="["/>
                          <m:endChr m:val="]"/>
                          <m:ctrlPr>
                            <a:rPr lang="en-US" altLang="ja-JP" sz="2000" i="1">
                              <a:solidFill>
                                <a:prstClr val="black"/>
                              </a:solidFill>
                              <a:latin typeface="Cambria Math" panose="02040503050406030204" pitchFamily="18" charset="0"/>
                              <a:ea typeface="Cambria Math" panose="02040503050406030204" pitchFamily="18" charset="0"/>
                            </a:rPr>
                          </m:ctrlPr>
                        </m:dPr>
                        <m:e>
                          <m:m>
                            <m:mPr>
                              <m:mcs>
                                <m:mc>
                                  <m:mcPr>
                                    <m:count m:val="3"/>
                                    <m:mcJc m:val="center"/>
                                  </m:mcPr>
                                </m:mc>
                              </m:mcs>
                              <m:ctrlPr>
                                <a:rPr lang="en-US" altLang="ja-JP" sz="2000" i="1">
                                  <a:solidFill>
                                    <a:prstClr val="black"/>
                                  </a:solidFill>
                                  <a:latin typeface="Cambria Math" panose="02040503050406030204" pitchFamily="18" charset="0"/>
                                  <a:ea typeface="Cambria Math" panose="02040503050406030204" pitchFamily="18" charset="0"/>
                                </a:rPr>
                              </m:ctrlPr>
                            </m:mPr>
                            <m:mr>
                              <m:e>
                                <m:r>
                                  <m:rPr>
                                    <m:brk m:alnAt="7"/>
                                  </m:rPr>
                                  <a:rPr lang="en-US" altLang="ja-JP" sz="2000" i="1">
                                    <a:solidFill>
                                      <a:prstClr val="black"/>
                                    </a:solidFill>
                                    <a:latin typeface="Cambria Math" panose="02040503050406030204" pitchFamily="18" charset="0"/>
                                    <a:ea typeface="Cambria Math" panose="02040503050406030204" pitchFamily="18" charset="0"/>
                                  </a:rPr>
                                  <m:t>𝑐</m:t>
                                </m:r>
                                <m:r>
                                  <a:rPr lang="en-US" altLang="ja-JP" sz="2000" i="1">
                                    <a:solidFill>
                                      <a:prstClr val="black"/>
                                    </a:solidFill>
                                    <a:latin typeface="Cambria Math" panose="02040503050406030204" pitchFamily="18" charset="0"/>
                                    <a:ea typeface="Cambria Math" panose="02040503050406030204" pitchFamily="18" charset="0"/>
                                  </a:rPr>
                                  <m:t>𝑜𝑠</m:t>
                                </m:r>
                                <m:r>
                                  <a:rPr lang="ja-JP" altLang="en-US" sz="2000" i="1">
                                    <a:solidFill>
                                      <a:prstClr val="black"/>
                                    </a:solidFill>
                                    <a:latin typeface="Cambria Math" panose="02040503050406030204" pitchFamily="18" charset="0"/>
                                    <a:ea typeface="Cambria Math" panose="02040503050406030204" pitchFamily="18" charset="0"/>
                                  </a:rPr>
                                  <m:t>𝜃</m:t>
                                </m:r>
                              </m:e>
                              <m:e>
                                <m:r>
                                  <a:rPr lang="en-US" altLang="ja-JP" sz="2000" i="1">
                                    <a:solidFill>
                                      <a:prstClr val="black"/>
                                    </a:solidFill>
                                    <a:latin typeface="Cambria Math" panose="02040503050406030204" pitchFamily="18" charset="0"/>
                                    <a:ea typeface="Cambria Math" panose="02040503050406030204" pitchFamily="18" charset="0"/>
                                  </a:rPr>
                                  <m:t>𝑠𝑖𝑛</m:t>
                                </m:r>
                                <m:r>
                                  <a:rPr lang="ja-JP" altLang="en-US" sz="2000" i="1">
                                    <a:solidFill>
                                      <a:prstClr val="black"/>
                                    </a:solidFill>
                                    <a:latin typeface="Cambria Math" panose="02040503050406030204" pitchFamily="18" charset="0"/>
                                    <a:ea typeface="Cambria Math" panose="02040503050406030204" pitchFamily="18" charset="0"/>
                                  </a:rPr>
                                  <m:t>𝜃</m:t>
                                </m:r>
                              </m:e>
                              <m:e>
                                <m:r>
                                  <a:rPr lang="en-US" altLang="ja-JP" sz="2000" i="1">
                                    <a:solidFill>
                                      <a:prstClr val="black"/>
                                    </a:solidFill>
                                    <a:latin typeface="Cambria Math" panose="02040503050406030204" pitchFamily="18" charset="0"/>
                                    <a:ea typeface="Cambria Math" panose="02040503050406030204" pitchFamily="18" charset="0"/>
                                  </a:rPr>
                                  <m:t>0</m:t>
                                </m:r>
                              </m:e>
                            </m:mr>
                            <m:mr>
                              <m:e>
                                <m:r>
                                  <a:rPr lang="en-US" altLang="ja-JP" sz="2000" i="1">
                                    <a:solidFill>
                                      <a:prstClr val="black"/>
                                    </a:solidFill>
                                    <a:latin typeface="Cambria Math" panose="02040503050406030204" pitchFamily="18" charset="0"/>
                                    <a:ea typeface="Cambria Math" panose="02040503050406030204" pitchFamily="18" charset="0"/>
                                  </a:rPr>
                                  <m:t>−</m:t>
                                </m:r>
                                <m:r>
                                  <a:rPr lang="en-US" altLang="ja-JP" sz="2000" i="1">
                                    <a:solidFill>
                                      <a:prstClr val="black"/>
                                    </a:solidFill>
                                    <a:latin typeface="Cambria Math" panose="02040503050406030204" pitchFamily="18" charset="0"/>
                                    <a:ea typeface="Cambria Math" panose="02040503050406030204" pitchFamily="18" charset="0"/>
                                  </a:rPr>
                                  <m:t>𝑠𝑖𝑛</m:t>
                                </m:r>
                                <m:r>
                                  <a:rPr lang="ja-JP" altLang="en-US" sz="2000" i="1">
                                    <a:solidFill>
                                      <a:prstClr val="black"/>
                                    </a:solidFill>
                                    <a:latin typeface="Cambria Math" panose="02040503050406030204" pitchFamily="18" charset="0"/>
                                    <a:ea typeface="Cambria Math" panose="02040503050406030204" pitchFamily="18" charset="0"/>
                                  </a:rPr>
                                  <m:t>𝜃</m:t>
                                </m:r>
                              </m:e>
                              <m:e>
                                <m:r>
                                  <a:rPr lang="en-US" altLang="ja-JP" sz="2000" i="1">
                                    <a:solidFill>
                                      <a:prstClr val="black"/>
                                    </a:solidFill>
                                    <a:latin typeface="Cambria Math" panose="02040503050406030204" pitchFamily="18" charset="0"/>
                                    <a:ea typeface="Cambria Math" panose="02040503050406030204" pitchFamily="18" charset="0"/>
                                  </a:rPr>
                                  <m:t>𝑐𝑜𝑠</m:t>
                                </m:r>
                                <m:r>
                                  <a:rPr lang="ja-JP" altLang="en-US" sz="2000" i="1">
                                    <a:solidFill>
                                      <a:prstClr val="black"/>
                                    </a:solidFill>
                                    <a:latin typeface="Cambria Math" panose="02040503050406030204" pitchFamily="18" charset="0"/>
                                    <a:ea typeface="Cambria Math" panose="02040503050406030204" pitchFamily="18" charset="0"/>
                                  </a:rPr>
                                  <m:t>𝜃</m:t>
                                </m:r>
                              </m:e>
                              <m:e>
                                <m:r>
                                  <a:rPr lang="en-US" altLang="ja-JP" sz="2000" i="1">
                                    <a:solidFill>
                                      <a:prstClr val="black"/>
                                    </a:solidFill>
                                    <a:latin typeface="Cambria Math" panose="02040503050406030204" pitchFamily="18" charset="0"/>
                                    <a:ea typeface="Cambria Math" panose="02040503050406030204" pitchFamily="18" charset="0"/>
                                  </a:rPr>
                                  <m:t>0</m:t>
                                </m:r>
                              </m:e>
                            </m:mr>
                            <m:mr>
                              <m:e>
                                <m:r>
                                  <a:rPr lang="en-US" altLang="ja-JP" sz="2000" i="1">
                                    <a:solidFill>
                                      <a:prstClr val="black"/>
                                    </a:solidFill>
                                    <a:latin typeface="Cambria Math" panose="02040503050406030204" pitchFamily="18" charset="0"/>
                                    <a:ea typeface="Cambria Math" panose="02040503050406030204" pitchFamily="18" charset="0"/>
                                  </a:rPr>
                                  <m:t>0</m:t>
                                </m:r>
                              </m:e>
                              <m:e>
                                <m:r>
                                  <a:rPr lang="en-US" altLang="ja-JP" sz="2000" i="1">
                                    <a:solidFill>
                                      <a:prstClr val="black"/>
                                    </a:solidFill>
                                    <a:latin typeface="Cambria Math" panose="02040503050406030204" pitchFamily="18" charset="0"/>
                                    <a:ea typeface="Cambria Math" panose="02040503050406030204" pitchFamily="18" charset="0"/>
                                  </a:rPr>
                                  <m:t>0</m:t>
                                </m:r>
                              </m:e>
                              <m:e>
                                <m:r>
                                  <a:rPr lang="en-US" altLang="ja-JP" sz="2000" i="1">
                                    <a:solidFill>
                                      <a:prstClr val="black"/>
                                    </a:solidFill>
                                    <a:latin typeface="Cambria Math" panose="02040503050406030204" pitchFamily="18" charset="0"/>
                                    <a:ea typeface="Cambria Math" panose="02040503050406030204" pitchFamily="18" charset="0"/>
                                  </a:rPr>
                                  <m:t>1</m:t>
                                </m:r>
                              </m:e>
                            </m:mr>
                          </m:m>
                        </m:e>
                      </m:d>
                      <m:d>
                        <m:dPr>
                          <m:begChr m:val="["/>
                          <m:endChr m:val="]"/>
                          <m:ctrlPr>
                            <a:rPr lang="en-US" altLang="ja-JP" sz="2000" i="1">
                              <a:solidFill>
                                <a:prstClr val="black"/>
                              </a:solidFill>
                              <a:latin typeface="Cambria Math" panose="02040503050406030204" pitchFamily="18" charset="0"/>
                              <a:ea typeface="Cambria Math" panose="02040503050406030204" pitchFamily="18" charset="0"/>
                            </a:rPr>
                          </m:ctrlPr>
                        </m:dPr>
                        <m:e>
                          <m:m>
                            <m:mPr>
                              <m:mcs>
                                <m:mc>
                                  <m:mcPr>
                                    <m:count m:val="1"/>
                                    <m:mcJc m:val="center"/>
                                  </m:mcPr>
                                </m:mc>
                              </m:mcs>
                              <m:ctrlPr>
                                <a:rPr lang="en-US" altLang="ja-JP" sz="2000" i="1">
                                  <a:solidFill>
                                    <a:prstClr val="black"/>
                                  </a:solidFill>
                                  <a:latin typeface="Cambria Math" panose="02040503050406030204" pitchFamily="18" charset="0"/>
                                  <a:ea typeface="Cambria Math" panose="02040503050406030204" pitchFamily="18" charset="0"/>
                                </a:rPr>
                              </m:ctrlPr>
                            </m:mPr>
                            <m:mr>
                              <m:e>
                                <m:acc>
                                  <m:accPr>
                                    <m:chr m:val="̇"/>
                                    <m:ctrlPr>
                                      <a:rPr lang="en-US" altLang="ja-JP" sz="2000" i="1">
                                        <a:solidFill>
                                          <a:prstClr val="black"/>
                                        </a:solidFill>
                                        <a:latin typeface="Cambria Math" panose="02040503050406030204" pitchFamily="18" charset="0"/>
                                        <a:ea typeface="Cambria Math" panose="02040503050406030204" pitchFamily="18" charset="0"/>
                                      </a:rPr>
                                    </m:ctrlPr>
                                  </m:accPr>
                                  <m:e>
                                    <m:r>
                                      <a:rPr lang="en-US" altLang="ja-JP" sz="2000" i="1">
                                        <a:solidFill>
                                          <a:prstClr val="black"/>
                                        </a:solidFill>
                                        <a:latin typeface="Cambria Math" panose="02040503050406030204" pitchFamily="18" charset="0"/>
                                        <a:ea typeface="Cambria Math" panose="02040503050406030204" pitchFamily="18" charset="0"/>
                                      </a:rPr>
                                      <m:t>𝑥</m:t>
                                    </m:r>
                                  </m:e>
                                </m:acc>
                                <m:r>
                                  <a:rPr lang="en-US" altLang="ja-JP" sz="2000" i="1">
                                    <a:solidFill>
                                      <a:prstClr val="black"/>
                                    </a:solidFill>
                                    <a:latin typeface="Cambria Math" panose="02040503050406030204" pitchFamily="18" charset="0"/>
                                    <a:ea typeface="Cambria Math" panose="02040503050406030204" pitchFamily="18" charset="0"/>
                                  </a:rPr>
                                  <m:t>(</m:t>
                                </m:r>
                                <m:r>
                                  <a:rPr lang="en-US" altLang="ja-JP" sz="2000" i="1">
                                    <a:solidFill>
                                      <a:prstClr val="black"/>
                                    </a:solidFill>
                                    <a:latin typeface="Cambria Math" panose="02040503050406030204" pitchFamily="18" charset="0"/>
                                    <a:ea typeface="Cambria Math" panose="02040503050406030204" pitchFamily="18" charset="0"/>
                                  </a:rPr>
                                  <m:t>𝑡</m:t>
                                </m:r>
                                <m:r>
                                  <a:rPr lang="en-US" altLang="ja-JP" sz="2000" i="1">
                                    <a:solidFill>
                                      <a:prstClr val="black"/>
                                    </a:solidFill>
                                    <a:latin typeface="Cambria Math" panose="02040503050406030204" pitchFamily="18" charset="0"/>
                                    <a:ea typeface="Cambria Math" panose="02040503050406030204" pitchFamily="18" charset="0"/>
                                  </a:rPr>
                                  <m:t>)</m:t>
                                </m:r>
                              </m:e>
                            </m:mr>
                            <m:mr>
                              <m:e>
                                <m:acc>
                                  <m:accPr>
                                    <m:chr m:val="̇"/>
                                    <m:ctrlPr>
                                      <a:rPr lang="en-US" altLang="ja-JP" sz="2000" i="1">
                                        <a:solidFill>
                                          <a:prstClr val="black"/>
                                        </a:solidFill>
                                        <a:latin typeface="Cambria Math" panose="02040503050406030204" pitchFamily="18" charset="0"/>
                                        <a:ea typeface="Cambria Math" panose="02040503050406030204" pitchFamily="18" charset="0"/>
                                      </a:rPr>
                                    </m:ctrlPr>
                                  </m:accPr>
                                  <m:e>
                                    <m:r>
                                      <a:rPr lang="en-US" altLang="ja-JP" sz="2000" i="1">
                                        <a:solidFill>
                                          <a:prstClr val="black"/>
                                        </a:solidFill>
                                        <a:latin typeface="Cambria Math" panose="02040503050406030204" pitchFamily="18" charset="0"/>
                                        <a:ea typeface="Cambria Math" panose="02040503050406030204" pitchFamily="18" charset="0"/>
                                      </a:rPr>
                                      <m:t>𝑦</m:t>
                                    </m:r>
                                  </m:e>
                                </m:acc>
                                <m:r>
                                  <a:rPr lang="en-US" altLang="ja-JP" sz="2000" i="1">
                                    <a:solidFill>
                                      <a:prstClr val="black"/>
                                    </a:solidFill>
                                    <a:latin typeface="Cambria Math" panose="02040503050406030204" pitchFamily="18" charset="0"/>
                                    <a:ea typeface="Cambria Math" panose="02040503050406030204" pitchFamily="18" charset="0"/>
                                  </a:rPr>
                                  <m:t>(</m:t>
                                </m:r>
                                <m:r>
                                  <a:rPr lang="en-US" altLang="ja-JP" sz="2000" i="1">
                                    <a:solidFill>
                                      <a:prstClr val="black"/>
                                    </a:solidFill>
                                    <a:latin typeface="Cambria Math" panose="02040503050406030204" pitchFamily="18" charset="0"/>
                                    <a:ea typeface="Cambria Math" panose="02040503050406030204" pitchFamily="18" charset="0"/>
                                  </a:rPr>
                                  <m:t>𝑡</m:t>
                                </m:r>
                                <m:r>
                                  <a:rPr lang="en-US" altLang="ja-JP" sz="2000" i="1">
                                    <a:solidFill>
                                      <a:prstClr val="black"/>
                                    </a:solidFill>
                                    <a:latin typeface="Cambria Math" panose="02040503050406030204" pitchFamily="18" charset="0"/>
                                    <a:ea typeface="Cambria Math" panose="02040503050406030204" pitchFamily="18" charset="0"/>
                                  </a:rPr>
                                  <m:t>)</m:t>
                                </m:r>
                              </m:e>
                            </m:mr>
                            <m:mr>
                              <m:e>
                                <m:acc>
                                  <m:accPr>
                                    <m:chr m:val="̇"/>
                                    <m:ctrlPr>
                                      <a:rPr lang="en-US" altLang="ja-JP" sz="2000" i="1">
                                        <a:solidFill>
                                          <a:prstClr val="black"/>
                                        </a:solidFill>
                                        <a:latin typeface="Cambria Math" panose="02040503050406030204" pitchFamily="18" charset="0"/>
                                        <a:ea typeface="Cambria Math" panose="02040503050406030204" pitchFamily="18" charset="0"/>
                                      </a:rPr>
                                    </m:ctrlPr>
                                  </m:accPr>
                                  <m:e>
                                    <m:r>
                                      <a:rPr lang="ja-JP" altLang="en-US" sz="2000" i="1">
                                        <a:solidFill>
                                          <a:prstClr val="black"/>
                                        </a:solidFill>
                                        <a:latin typeface="Cambria Math" panose="02040503050406030204" pitchFamily="18" charset="0"/>
                                        <a:ea typeface="Cambria Math" panose="02040503050406030204" pitchFamily="18" charset="0"/>
                                      </a:rPr>
                                      <m:t>𝜃</m:t>
                                    </m:r>
                                  </m:e>
                                </m:acc>
                                <m:r>
                                  <a:rPr lang="en-US" altLang="ja-JP" sz="2000" i="1">
                                    <a:solidFill>
                                      <a:prstClr val="black"/>
                                    </a:solidFill>
                                    <a:latin typeface="Cambria Math" panose="02040503050406030204" pitchFamily="18" charset="0"/>
                                    <a:ea typeface="Cambria Math" panose="02040503050406030204" pitchFamily="18" charset="0"/>
                                  </a:rPr>
                                  <m:t>(</m:t>
                                </m:r>
                                <m:r>
                                  <a:rPr lang="en-US" altLang="ja-JP" sz="2000" i="1">
                                    <a:solidFill>
                                      <a:prstClr val="black"/>
                                    </a:solidFill>
                                    <a:latin typeface="Cambria Math" panose="02040503050406030204" pitchFamily="18" charset="0"/>
                                    <a:ea typeface="Cambria Math" panose="02040503050406030204" pitchFamily="18" charset="0"/>
                                  </a:rPr>
                                  <m:t>𝑡</m:t>
                                </m:r>
                                <m:r>
                                  <a:rPr lang="en-US" altLang="ja-JP" sz="2000" i="1">
                                    <a:solidFill>
                                      <a:prstClr val="black"/>
                                    </a:solidFill>
                                    <a:latin typeface="Cambria Math" panose="02040503050406030204" pitchFamily="18" charset="0"/>
                                    <a:ea typeface="Cambria Math" panose="02040503050406030204" pitchFamily="18" charset="0"/>
                                  </a:rPr>
                                  <m:t>)</m:t>
                                </m:r>
                              </m:e>
                            </m:mr>
                          </m:m>
                        </m:e>
                      </m:d>
                    </m:oMath>
                  </m:oMathPara>
                </a14:m>
                <a:endParaRPr lang="ja-JP" altLang="en-US" sz="2000" dirty="0"/>
              </a:p>
            </p:txBody>
          </p:sp>
        </mc:Choice>
        <mc:Fallback xmlns="">
          <p:sp>
            <p:nvSpPr>
              <p:cNvPr id="116" name="テキスト ボックス 115">
                <a:extLst>
                  <a:ext uri="{FF2B5EF4-FFF2-40B4-BE49-F238E27FC236}">
                    <a16:creationId xmlns:a16="http://schemas.microsoft.com/office/drawing/2014/main" id="{CDD08351-DAB9-82B3-8F2E-5EA0C7C17C8F}"/>
                  </a:ext>
                </a:extLst>
              </p:cNvPr>
              <p:cNvSpPr txBox="1">
                <a:spLocks noRot="1" noChangeAspect="1" noMove="1" noResize="1" noEditPoints="1" noAdjustHandles="1" noChangeArrowheads="1" noChangeShapeType="1" noTextEdit="1"/>
              </p:cNvSpPr>
              <p:nvPr/>
            </p:nvSpPr>
            <p:spPr>
              <a:xfrm>
                <a:off x="5219822" y="2832418"/>
                <a:ext cx="5857761" cy="1429302"/>
              </a:xfrm>
              <a:prstGeom prst="rect">
                <a:avLst/>
              </a:prstGeom>
              <a:blipFill>
                <a:blip r:embed="rId4"/>
                <a:stretch>
                  <a:fillRect/>
                </a:stretch>
              </a:blipFill>
            </p:spPr>
            <p:txBody>
              <a:bodyPr/>
              <a:lstStyle/>
              <a:p>
                <a:r>
                  <a:rPr lang="ja-JP" altLang="en-US">
                    <a:noFill/>
                  </a:rPr>
                  <a:t> </a:t>
                </a:r>
              </a:p>
            </p:txBody>
          </p:sp>
        </mc:Fallback>
      </mc:AlternateContent>
      <p:cxnSp>
        <p:nvCxnSpPr>
          <p:cNvPr id="121" name="直線コネクタ 120">
            <a:extLst>
              <a:ext uri="{FF2B5EF4-FFF2-40B4-BE49-F238E27FC236}">
                <a16:creationId xmlns:a16="http://schemas.microsoft.com/office/drawing/2014/main" id="{6692C23D-CB8D-28BF-5865-CFA33F613C07}"/>
              </a:ext>
            </a:extLst>
          </p:cNvPr>
          <p:cNvCxnSpPr>
            <a:endCxn id="116" idx="2"/>
          </p:cNvCxnSpPr>
          <p:nvPr/>
        </p:nvCxnSpPr>
        <p:spPr>
          <a:xfrm>
            <a:off x="6357665" y="4261720"/>
            <a:ext cx="179103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3" name="テキスト ボックス 122">
            <a:extLst>
              <a:ext uri="{FF2B5EF4-FFF2-40B4-BE49-F238E27FC236}">
                <a16:creationId xmlns:a16="http://schemas.microsoft.com/office/drawing/2014/main" id="{716D3148-7F87-817B-E39A-BBD98503EFED}"/>
              </a:ext>
            </a:extLst>
          </p:cNvPr>
          <p:cNvSpPr txBox="1"/>
          <p:nvPr/>
        </p:nvSpPr>
        <p:spPr>
          <a:xfrm>
            <a:off x="6281124" y="4277090"/>
            <a:ext cx="1264024" cy="400110"/>
          </a:xfrm>
          <a:prstGeom prst="rect">
            <a:avLst/>
          </a:prstGeom>
          <a:noFill/>
        </p:spPr>
        <p:txBody>
          <a:bodyPr wrap="square">
            <a:spAutoFit/>
          </a:bodyPr>
          <a:lstStyle/>
          <a:p>
            <a:r>
              <a:rPr lang="ja-JP" altLang="en-US" sz="2000" dirty="0">
                <a:latin typeface="ＭＳ Ｐゴシック" panose="020B0600070205080204" pitchFamily="50" charset="-128"/>
                <a:ea typeface="ＭＳ Ｐゴシック" panose="020B0600070205080204" pitchFamily="50" charset="-128"/>
              </a:rPr>
              <a:t>逆運動学</a:t>
            </a:r>
          </a:p>
        </p:txBody>
      </p:sp>
      <mc:AlternateContent xmlns:mc="http://schemas.openxmlformats.org/markup-compatibility/2006" xmlns:a14="http://schemas.microsoft.com/office/drawing/2010/main">
        <mc:Choice Requires="a14">
          <p:sp>
            <p:nvSpPr>
              <p:cNvPr id="125" name="テキスト ボックス 124">
                <a:extLst>
                  <a:ext uri="{FF2B5EF4-FFF2-40B4-BE49-F238E27FC236}">
                    <a16:creationId xmlns:a16="http://schemas.microsoft.com/office/drawing/2014/main" id="{77C26B28-12F7-7A6E-8DA8-4BB12DBEC612}"/>
                  </a:ext>
                </a:extLst>
              </p:cNvPr>
              <p:cNvSpPr txBox="1"/>
              <p:nvPr/>
            </p:nvSpPr>
            <p:spPr>
              <a:xfrm>
                <a:off x="6782695" y="4261719"/>
                <a:ext cx="1711294" cy="37433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kumimoji="1" lang="en-US" altLang="ja-JP" sz="1800" i="1" smtClean="0">
                              <a:solidFill>
                                <a:srgbClr val="FF0000"/>
                              </a:solidFill>
                              <a:latin typeface="Cambria Math" panose="02040503050406030204" pitchFamily="18" charset="0"/>
                            </a:rPr>
                          </m:ctrlPr>
                        </m:sSupPr>
                        <m:e>
                          <m:r>
                            <a:rPr kumimoji="1" lang="ja-JP" altLang="en-US" sz="1800" b="1" i="1" smtClean="0">
                              <a:solidFill>
                                <a:srgbClr val="FF0000"/>
                              </a:solidFill>
                              <a:latin typeface="Cambria Math" panose="02040503050406030204" pitchFamily="18" charset="0"/>
                            </a:rPr>
                            <m:t> </m:t>
                          </m:r>
                          <m:r>
                            <a:rPr kumimoji="1" lang="en-US" altLang="ja-JP" sz="1800" b="0" i="1" smtClean="0">
                              <a:solidFill>
                                <a:schemeClr val="tx1"/>
                              </a:solidFill>
                              <a:latin typeface="Cambria Math" panose="02040503050406030204" pitchFamily="18" charset="0"/>
                            </a:rPr>
                            <m:t>(</m:t>
                          </m:r>
                          <m:r>
                            <a:rPr kumimoji="1" lang="en-US" altLang="ja-JP" sz="1800" b="0" i="1" smtClean="0">
                              <a:solidFill>
                                <a:srgbClr val="FF0000"/>
                              </a:solidFill>
                              <a:latin typeface="Cambria Math" panose="02040503050406030204" pitchFamily="18" charset="0"/>
                            </a:rPr>
                            <m:t> </m:t>
                          </m:r>
                          <m:r>
                            <a:rPr kumimoji="1" lang="en-US" altLang="ja-JP" sz="1800" i="1" smtClean="0">
                              <a:solidFill>
                                <a:srgbClr val="FF0000"/>
                              </a:solidFill>
                              <a:latin typeface="Cambria Math" panose="02040503050406030204" pitchFamily="18" charset="0"/>
                            </a:rPr>
                            <m:t>𝐽</m:t>
                          </m:r>
                        </m:e>
                        <m:sup>
                          <m:r>
                            <a:rPr kumimoji="1" lang="en-US" altLang="ja-JP" sz="1800" b="0" i="1" smtClean="0">
                              <a:solidFill>
                                <a:srgbClr val="FF0000"/>
                              </a:solidFill>
                              <a:latin typeface="Cambria Math" panose="02040503050406030204" pitchFamily="18" charset="0"/>
                            </a:rPr>
                            <m:t>#</m:t>
                          </m:r>
                        </m:sup>
                      </m:sSup>
                      <m:r>
                        <a:rPr kumimoji="1" lang="en-US" altLang="ja-JP" sz="1800" b="0" i="1" smtClean="0">
                          <a:solidFill>
                            <a:schemeClr val="tx1"/>
                          </a:solidFill>
                          <a:latin typeface="Cambria Math" panose="02040503050406030204" pitchFamily="18" charset="0"/>
                        </a:rPr>
                        <m:t>)</m:t>
                      </m:r>
                    </m:oMath>
                  </m:oMathPara>
                </a14:m>
                <a:endParaRPr lang="ja-JP" altLang="en-US" dirty="0"/>
              </a:p>
            </p:txBody>
          </p:sp>
        </mc:Choice>
        <mc:Fallback xmlns="">
          <p:sp>
            <p:nvSpPr>
              <p:cNvPr id="125" name="テキスト ボックス 124">
                <a:extLst>
                  <a:ext uri="{FF2B5EF4-FFF2-40B4-BE49-F238E27FC236}">
                    <a16:creationId xmlns:a16="http://schemas.microsoft.com/office/drawing/2014/main" id="{77C26B28-12F7-7A6E-8DA8-4BB12DBEC612}"/>
                  </a:ext>
                </a:extLst>
              </p:cNvPr>
              <p:cNvSpPr txBox="1">
                <a:spLocks noRot="1" noChangeAspect="1" noMove="1" noResize="1" noEditPoints="1" noAdjustHandles="1" noChangeArrowheads="1" noChangeShapeType="1" noTextEdit="1"/>
              </p:cNvSpPr>
              <p:nvPr/>
            </p:nvSpPr>
            <p:spPr>
              <a:xfrm>
                <a:off x="6782695" y="4261719"/>
                <a:ext cx="1711294" cy="374333"/>
              </a:xfrm>
              <a:prstGeom prst="rect">
                <a:avLst/>
              </a:prstGeom>
              <a:blipFill>
                <a:blip r:embed="rId5"/>
                <a:stretch>
                  <a:fillRect b="-1290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6" name="テキスト ボックス 125">
                <a:extLst>
                  <a:ext uri="{FF2B5EF4-FFF2-40B4-BE49-F238E27FC236}">
                    <a16:creationId xmlns:a16="http://schemas.microsoft.com/office/drawing/2014/main" id="{ACF73C82-9981-8931-2F22-D8F73FB205D4}"/>
                  </a:ext>
                </a:extLst>
              </p:cNvPr>
              <p:cNvSpPr txBox="1"/>
              <p:nvPr/>
            </p:nvSpPr>
            <p:spPr>
              <a:xfrm>
                <a:off x="6792567" y="2025766"/>
                <a:ext cx="1968353" cy="461665"/>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ja-JP" sz="2400" b="1" i="1" smtClean="0">
                          <a:latin typeface="Cambria Math" panose="02040503050406030204" pitchFamily="18" charset="0"/>
                        </a:rPr>
                        <m:t>𝒚</m:t>
                      </m:r>
                      <m:r>
                        <a:rPr kumimoji="1" lang="en-US" altLang="ja-JP" sz="2400" b="0" i="0" smtClean="0">
                          <a:latin typeface="Cambria Math" panose="02040503050406030204" pitchFamily="18" charset="0"/>
                        </a:rPr>
                        <m:t>=</m:t>
                      </m:r>
                      <m:r>
                        <a:rPr kumimoji="1" lang="en-US" altLang="ja-JP" sz="2400" b="1" i="1" smtClean="0">
                          <a:latin typeface="Cambria Math" panose="02040503050406030204" pitchFamily="18" charset="0"/>
                        </a:rPr>
                        <m:t>𝒇</m:t>
                      </m:r>
                      <m:r>
                        <a:rPr kumimoji="1" lang="en-US" altLang="ja-JP" sz="2400" b="0" i="1" smtClean="0">
                          <a:latin typeface="Cambria Math" panose="02040503050406030204" pitchFamily="18" charset="0"/>
                        </a:rPr>
                        <m:t>(</m:t>
                      </m:r>
                      <m:r>
                        <a:rPr kumimoji="1" lang="en-US" altLang="ja-JP" sz="2400" b="1" i="1" smtClean="0">
                          <a:latin typeface="Cambria Math" panose="02040503050406030204" pitchFamily="18" charset="0"/>
                        </a:rPr>
                        <m:t>𝒙</m:t>
                      </m:r>
                      <m:r>
                        <a:rPr kumimoji="1" lang="en-US" altLang="ja-JP" sz="2400" b="0" i="1" smtClean="0">
                          <a:latin typeface="Cambria Math" panose="02040503050406030204" pitchFamily="18" charset="0"/>
                        </a:rPr>
                        <m:t>)</m:t>
                      </m:r>
                    </m:oMath>
                  </m:oMathPara>
                </a14:m>
                <a:endParaRPr kumimoji="1" lang="ja-JP" altLang="en-US" sz="2400" dirty="0"/>
              </a:p>
            </p:txBody>
          </p:sp>
        </mc:Choice>
        <mc:Fallback xmlns="">
          <p:sp>
            <p:nvSpPr>
              <p:cNvPr id="126" name="テキスト ボックス 125">
                <a:extLst>
                  <a:ext uri="{FF2B5EF4-FFF2-40B4-BE49-F238E27FC236}">
                    <a16:creationId xmlns:a16="http://schemas.microsoft.com/office/drawing/2014/main" id="{ACF73C82-9981-8931-2F22-D8F73FB205D4}"/>
                  </a:ext>
                </a:extLst>
              </p:cNvPr>
              <p:cNvSpPr txBox="1">
                <a:spLocks noRot="1" noChangeAspect="1" noMove="1" noResize="1" noEditPoints="1" noAdjustHandles="1" noChangeArrowheads="1" noChangeShapeType="1" noTextEdit="1"/>
              </p:cNvSpPr>
              <p:nvPr/>
            </p:nvSpPr>
            <p:spPr>
              <a:xfrm>
                <a:off x="6792567" y="2025766"/>
                <a:ext cx="1968353" cy="461665"/>
              </a:xfrm>
              <a:prstGeom prst="rect">
                <a:avLst/>
              </a:prstGeom>
              <a:blipFill>
                <a:blip r:embed="rId6"/>
                <a:stretch>
                  <a:fillRect b="-14103"/>
                </a:stretch>
              </a:blipFill>
              <a:ln>
                <a:solidFill>
                  <a:schemeClr val="tx1"/>
                </a:solid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7" name="テキスト ボックス 126">
                <a:extLst>
                  <a:ext uri="{FF2B5EF4-FFF2-40B4-BE49-F238E27FC236}">
                    <a16:creationId xmlns:a16="http://schemas.microsoft.com/office/drawing/2014/main" id="{D4DF949C-F0A4-BE59-F650-D9F785621F98}"/>
                  </a:ext>
                </a:extLst>
              </p:cNvPr>
              <p:cNvSpPr txBox="1"/>
              <p:nvPr/>
            </p:nvSpPr>
            <p:spPr>
              <a:xfrm>
                <a:off x="5619527" y="2014407"/>
                <a:ext cx="535659" cy="468333"/>
              </a:xfrm>
              <a:prstGeom prst="rect">
                <a:avLst/>
              </a:prstGeom>
              <a:noFill/>
              <a:ln>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kumimoji="1" lang="en-US" altLang="ja-JP" sz="2400" b="1" i="1" smtClean="0">
                              <a:solidFill>
                                <a:srgbClr val="FF0000"/>
                              </a:solidFill>
                              <a:latin typeface="Cambria Math" panose="02040503050406030204" pitchFamily="18" charset="0"/>
                            </a:rPr>
                          </m:ctrlPr>
                        </m:sSupPr>
                        <m:e>
                          <m:r>
                            <a:rPr kumimoji="1" lang="en-US" altLang="ja-JP" sz="2400" b="1" i="1" smtClean="0">
                              <a:solidFill>
                                <a:srgbClr val="FF0000"/>
                              </a:solidFill>
                              <a:latin typeface="Cambria Math" panose="02040503050406030204" pitchFamily="18" charset="0"/>
                            </a:rPr>
                            <m:t>𝑱</m:t>
                          </m:r>
                        </m:e>
                        <m:sup>
                          <m:r>
                            <a:rPr kumimoji="1" lang="en-US" altLang="ja-JP" sz="2400" b="1" i="1" smtClean="0">
                              <a:solidFill>
                                <a:srgbClr val="FF0000"/>
                              </a:solidFill>
                              <a:latin typeface="Cambria Math" panose="02040503050406030204" pitchFamily="18" charset="0"/>
                            </a:rPr>
                            <m:t>#</m:t>
                          </m:r>
                        </m:sup>
                      </m:sSup>
                    </m:oMath>
                  </m:oMathPara>
                </a14:m>
                <a:endParaRPr kumimoji="1" lang="ja-JP" altLang="en-US" sz="2400" dirty="0">
                  <a:solidFill>
                    <a:srgbClr val="FF0000"/>
                  </a:solidFill>
                </a:endParaRPr>
              </a:p>
            </p:txBody>
          </p:sp>
        </mc:Choice>
        <mc:Fallback xmlns="">
          <p:sp>
            <p:nvSpPr>
              <p:cNvPr id="127" name="テキスト ボックス 126">
                <a:extLst>
                  <a:ext uri="{FF2B5EF4-FFF2-40B4-BE49-F238E27FC236}">
                    <a16:creationId xmlns:a16="http://schemas.microsoft.com/office/drawing/2014/main" id="{D4DF949C-F0A4-BE59-F650-D9F785621F98}"/>
                  </a:ext>
                </a:extLst>
              </p:cNvPr>
              <p:cNvSpPr txBox="1">
                <a:spLocks noRot="1" noChangeAspect="1" noMove="1" noResize="1" noEditPoints="1" noAdjustHandles="1" noChangeArrowheads="1" noChangeShapeType="1" noTextEdit="1"/>
              </p:cNvSpPr>
              <p:nvPr/>
            </p:nvSpPr>
            <p:spPr>
              <a:xfrm>
                <a:off x="5619527" y="2014407"/>
                <a:ext cx="535659" cy="468333"/>
              </a:xfrm>
              <a:prstGeom prst="rect">
                <a:avLst/>
              </a:prstGeom>
              <a:blipFill>
                <a:blip r:embed="rId7"/>
                <a:stretch>
                  <a:fillRect b="-11392"/>
                </a:stretch>
              </a:blipFill>
              <a:ln>
                <a:solidFill>
                  <a:schemeClr val="tx1"/>
                </a:solidFill>
              </a:ln>
            </p:spPr>
            <p:txBody>
              <a:bodyPr/>
              <a:lstStyle/>
              <a:p>
                <a:r>
                  <a:rPr lang="ja-JP" altLang="en-US">
                    <a:noFill/>
                  </a:rPr>
                  <a:t> </a:t>
                </a:r>
              </a:p>
            </p:txBody>
          </p:sp>
        </mc:Fallback>
      </mc:AlternateContent>
      <p:cxnSp>
        <p:nvCxnSpPr>
          <p:cNvPr id="128" name="直線矢印コネクタ 127">
            <a:extLst>
              <a:ext uri="{FF2B5EF4-FFF2-40B4-BE49-F238E27FC236}">
                <a16:creationId xmlns:a16="http://schemas.microsoft.com/office/drawing/2014/main" id="{450A4DAF-C3FD-0A17-EABD-A00A98865F23}"/>
              </a:ext>
            </a:extLst>
          </p:cNvPr>
          <p:cNvCxnSpPr/>
          <p:nvPr/>
        </p:nvCxnSpPr>
        <p:spPr>
          <a:xfrm>
            <a:off x="6160329" y="2256599"/>
            <a:ext cx="632239" cy="0"/>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9" name="直線矢印コネクタ 128">
            <a:extLst>
              <a:ext uri="{FF2B5EF4-FFF2-40B4-BE49-F238E27FC236}">
                <a16:creationId xmlns:a16="http://schemas.microsoft.com/office/drawing/2014/main" id="{BEF426E0-01F1-7832-FE05-0AE5FC033AFC}"/>
              </a:ext>
            </a:extLst>
          </p:cNvPr>
          <p:cNvCxnSpPr/>
          <p:nvPr/>
        </p:nvCxnSpPr>
        <p:spPr>
          <a:xfrm>
            <a:off x="2391587" y="2248574"/>
            <a:ext cx="2549542" cy="0"/>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0" name="直線矢印コネクタ 129">
            <a:extLst>
              <a:ext uri="{FF2B5EF4-FFF2-40B4-BE49-F238E27FC236}">
                <a16:creationId xmlns:a16="http://schemas.microsoft.com/office/drawing/2014/main" id="{B953DC37-8E5B-2E40-0F86-47E7F116BB83}"/>
              </a:ext>
            </a:extLst>
          </p:cNvPr>
          <p:cNvCxnSpPr/>
          <p:nvPr/>
        </p:nvCxnSpPr>
        <p:spPr>
          <a:xfrm>
            <a:off x="8784845" y="2256598"/>
            <a:ext cx="613955" cy="0"/>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1" name="正方形/長方形 130">
                <a:extLst>
                  <a:ext uri="{FF2B5EF4-FFF2-40B4-BE49-F238E27FC236}">
                    <a16:creationId xmlns:a16="http://schemas.microsoft.com/office/drawing/2014/main" id="{59EE2208-C5AD-88AD-5FCE-E4B646412B8B}"/>
                  </a:ext>
                </a:extLst>
              </p:cNvPr>
              <p:cNvSpPr/>
              <p:nvPr/>
            </p:nvSpPr>
            <p:spPr>
              <a:xfrm>
                <a:off x="1826810" y="1986507"/>
                <a:ext cx="61420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ja-JP" sz="2400" b="1" i="1" smtClean="0">
                              <a:solidFill>
                                <a:schemeClr val="tx1"/>
                              </a:solidFill>
                              <a:latin typeface="Cambria Math" panose="02040503050406030204" pitchFamily="18" charset="0"/>
                            </a:rPr>
                          </m:ctrlPr>
                        </m:sSubPr>
                        <m:e>
                          <m:r>
                            <a:rPr lang="en-US" altLang="ja-JP" sz="2400" b="1" i="1" smtClean="0">
                              <a:solidFill>
                                <a:schemeClr val="tx1"/>
                              </a:solidFill>
                              <a:latin typeface="Cambria Math" panose="02040503050406030204" pitchFamily="18" charset="0"/>
                            </a:rPr>
                            <m:t>𝒚</m:t>
                          </m:r>
                        </m:e>
                        <m:sub>
                          <m:r>
                            <a:rPr lang="en-US" altLang="ja-JP" sz="2400" b="1" i="1" smtClean="0">
                              <a:solidFill>
                                <a:schemeClr val="tx1"/>
                              </a:solidFill>
                              <a:latin typeface="Cambria Math" panose="02040503050406030204" pitchFamily="18" charset="0"/>
                            </a:rPr>
                            <m:t>𝒅</m:t>
                          </m:r>
                        </m:sub>
                      </m:sSub>
                    </m:oMath>
                  </m:oMathPara>
                </a14:m>
                <a:endParaRPr lang="ja-JP" altLang="en-US" sz="2400" dirty="0">
                  <a:solidFill>
                    <a:schemeClr val="tx1"/>
                  </a:solidFill>
                </a:endParaRPr>
              </a:p>
            </p:txBody>
          </p:sp>
        </mc:Choice>
        <mc:Fallback xmlns="">
          <p:sp>
            <p:nvSpPr>
              <p:cNvPr id="131" name="正方形/長方形 130">
                <a:extLst>
                  <a:ext uri="{FF2B5EF4-FFF2-40B4-BE49-F238E27FC236}">
                    <a16:creationId xmlns:a16="http://schemas.microsoft.com/office/drawing/2014/main" id="{59EE2208-C5AD-88AD-5FCE-E4B646412B8B}"/>
                  </a:ext>
                </a:extLst>
              </p:cNvPr>
              <p:cNvSpPr>
                <a:spLocks noRot="1" noChangeAspect="1" noMove="1" noResize="1" noEditPoints="1" noAdjustHandles="1" noChangeArrowheads="1" noChangeShapeType="1" noTextEdit="1"/>
              </p:cNvSpPr>
              <p:nvPr/>
            </p:nvSpPr>
            <p:spPr>
              <a:xfrm>
                <a:off x="1826810" y="1986507"/>
                <a:ext cx="614207" cy="461665"/>
              </a:xfrm>
              <a:prstGeom prst="rect">
                <a:avLst/>
              </a:prstGeom>
              <a:blipFill>
                <a:blip r:embed="rId8"/>
                <a:stretch>
                  <a:fillRect b="-921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32" name="正方形/長方形 131">
                <a:extLst>
                  <a:ext uri="{FF2B5EF4-FFF2-40B4-BE49-F238E27FC236}">
                    <a16:creationId xmlns:a16="http://schemas.microsoft.com/office/drawing/2014/main" id="{EE63C573-1B8E-4666-6D05-E05FB176D24F}"/>
                  </a:ext>
                </a:extLst>
              </p:cNvPr>
              <p:cNvSpPr/>
              <p:nvPr/>
            </p:nvSpPr>
            <p:spPr>
              <a:xfrm>
                <a:off x="9404048" y="1975002"/>
                <a:ext cx="59016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ja-JP" sz="2400" b="1" i="1" smtClean="0">
                              <a:solidFill>
                                <a:schemeClr val="tx1"/>
                              </a:solidFill>
                              <a:latin typeface="Cambria Math" panose="02040503050406030204" pitchFamily="18" charset="0"/>
                            </a:rPr>
                          </m:ctrlPr>
                        </m:sSubPr>
                        <m:e>
                          <m:r>
                            <a:rPr lang="en-US" altLang="ja-JP" sz="2400" b="1" i="1" smtClean="0">
                              <a:solidFill>
                                <a:schemeClr val="tx1"/>
                              </a:solidFill>
                              <a:latin typeface="Cambria Math" panose="02040503050406030204" pitchFamily="18" charset="0"/>
                            </a:rPr>
                            <m:t>𝒚</m:t>
                          </m:r>
                        </m:e>
                        <m:sub>
                          <m:r>
                            <a:rPr lang="en-US" altLang="ja-JP" sz="2400" b="1" i="1" smtClean="0">
                              <a:solidFill>
                                <a:schemeClr val="tx1"/>
                              </a:solidFill>
                              <a:latin typeface="Cambria Math" panose="02040503050406030204" pitchFamily="18" charset="0"/>
                            </a:rPr>
                            <m:t>𝒓</m:t>
                          </m:r>
                        </m:sub>
                      </m:sSub>
                    </m:oMath>
                  </m:oMathPara>
                </a14:m>
                <a:endParaRPr lang="ja-JP" altLang="en-US" sz="2400" dirty="0">
                  <a:solidFill>
                    <a:schemeClr val="tx1"/>
                  </a:solidFill>
                </a:endParaRPr>
              </a:p>
            </p:txBody>
          </p:sp>
        </mc:Choice>
        <mc:Fallback xmlns="">
          <p:sp>
            <p:nvSpPr>
              <p:cNvPr id="132" name="正方形/長方形 131">
                <a:extLst>
                  <a:ext uri="{FF2B5EF4-FFF2-40B4-BE49-F238E27FC236}">
                    <a16:creationId xmlns:a16="http://schemas.microsoft.com/office/drawing/2014/main" id="{EE63C573-1B8E-4666-6D05-E05FB176D24F}"/>
                  </a:ext>
                </a:extLst>
              </p:cNvPr>
              <p:cNvSpPr>
                <a:spLocks noRot="1" noChangeAspect="1" noMove="1" noResize="1" noEditPoints="1" noAdjustHandles="1" noChangeArrowheads="1" noChangeShapeType="1" noTextEdit="1"/>
              </p:cNvSpPr>
              <p:nvPr/>
            </p:nvSpPr>
            <p:spPr>
              <a:xfrm>
                <a:off x="9404048" y="1975002"/>
                <a:ext cx="590162" cy="461665"/>
              </a:xfrm>
              <a:prstGeom prst="rect">
                <a:avLst/>
              </a:prstGeom>
              <a:blipFill>
                <a:blip r:embed="rId9"/>
                <a:stretch>
                  <a:fillRect b="-9211"/>
                </a:stretch>
              </a:blipFill>
            </p:spPr>
            <p:txBody>
              <a:bodyPr/>
              <a:lstStyle/>
              <a:p>
                <a:r>
                  <a:rPr lang="ja-JP" altLang="en-US">
                    <a:noFill/>
                  </a:rPr>
                  <a:t> </a:t>
                </a:r>
              </a:p>
            </p:txBody>
          </p:sp>
        </mc:Fallback>
      </mc:AlternateContent>
      <p:sp>
        <p:nvSpPr>
          <p:cNvPr id="133" name="楕円 132">
            <a:extLst>
              <a:ext uri="{FF2B5EF4-FFF2-40B4-BE49-F238E27FC236}">
                <a16:creationId xmlns:a16="http://schemas.microsoft.com/office/drawing/2014/main" id="{EC5E6906-111D-1CF8-561F-DDA141D7BA55}"/>
              </a:ext>
            </a:extLst>
          </p:cNvPr>
          <p:cNvSpPr/>
          <p:nvPr/>
        </p:nvSpPr>
        <p:spPr>
          <a:xfrm>
            <a:off x="2553480" y="4592827"/>
            <a:ext cx="182880" cy="1828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4" name="直線コネクタ 133">
            <a:extLst>
              <a:ext uri="{FF2B5EF4-FFF2-40B4-BE49-F238E27FC236}">
                <a16:creationId xmlns:a16="http://schemas.microsoft.com/office/drawing/2014/main" id="{F645FE92-4509-5B6A-D17A-48A7EE8FCC67}"/>
              </a:ext>
            </a:extLst>
          </p:cNvPr>
          <p:cNvCxnSpPr>
            <a:cxnSpLocks/>
          </p:cNvCxnSpPr>
          <p:nvPr/>
        </p:nvCxnSpPr>
        <p:spPr>
          <a:xfrm>
            <a:off x="9112535" y="2256598"/>
            <a:ext cx="0" cy="27779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直線コネクタ 134">
            <a:extLst>
              <a:ext uri="{FF2B5EF4-FFF2-40B4-BE49-F238E27FC236}">
                <a16:creationId xmlns:a16="http://schemas.microsoft.com/office/drawing/2014/main" id="{A5278644-BF4B-1707-463A-9F388796C2DF}"/>
              </a:ext>
            </a:extLst>
          </p:cNvPr>
          <p:cNvCxnSpPr/>
          <p:nvPr/>
        </p:nvCxnSpPr>
        <p:spPr>
          <a:xfrm flipH="1">
            <a:off x="2644920" y="5034577"/>
            <a:ext cx="64676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直線矢印コネクタ 135">
            <a:extLst>
              <a:ext uri="{FF2B5EF4-FFF2-40B4-BE49-F238E27FC236}">
                <a16:creationId xmlns:a16="http://schemas.microsoft.com/office/drawing/2014/main" id="{80F8CC42-195A-95CC-4A05-0ACCDB1B37BC}"/>
              </a:ext>
            </a:extLst>
          </p:cNvPr>
          <p:cNvCxnSpPr>
            <a:cxnSpLocks/>
            <a:endCxn id="133" idx="0"/>
          </p:cNvCxnSpPr>
          <p:nvPr/>
        </p:nvCxnSpPr>
        <p:spPr>
          <a:xfrm>
            <a:off x="2644920" y="2247329"/>
            <a:ext cx="0" cy="2345498"/>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7" name="直線矢印コネクタ 136">
            <a:extLst>
              <a:ext uri="{FF2B5EF4-FFF2-40B4-BE49-F238E27FC236}">
                <a16:creationId xmlns:a16="http://schemas.microsoft.com/office/drawing/2014/main" id="{F1FFCB2C-C7A5-5891-2ACD-E5AE9C6C33D5}"/>
              </a:ext>
            </a:extLst>
          </p:cNvPr>
          <p:cNvCxnSpPr>
            <a:cxnSpLocks/>
            <a:endCxn id="133" idx="4"/>
          </p:cNvCxnSpPr>
          <p:nvPr/>
        </p:nvCxnSpPr>
        <p:spPr>
          <a:xfrm flipV="1">
            <a:off x="2644920" y="4775707"/>
            <a:ext cx="0" cy="258870"/>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8" name="正方形/長方形 137">
                <a:extLst>
                  <a:ext uri="{FF2B5EF4-FFF2-40B4-BE49-F238E27FC236}">
                    <a16:creationId xmlns:a16="http://schemas.microsoft.com/office/drawing/2014/main" id="{7DC0307C-2AF5-2609-6DFD-D9CF5E6723BC}"/>
                  </a:ext>
                </a:extLst>
              </p:cNvPr>
              <p:cNvSpPr/>
              <p:nvPr/>
            </p:nvSpPr>
            <p:spPr>
              <a:xfrm>
                <a:off x="2259237" y="4328142"/>
                <a:ext cx="41068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b="1" i="1" smtClean="0">
                          <a:latin typeface="Cambria Math" panose="02040503050406030204" pitchFamily="18" charset="0"/>
                        </a:rPr>
                        <m:t>+</m:t>
                      </m:r>
                    </m:oMath>
                  </m:oMathPara>
                </a14:m>
                <a:endParaRPr lang="ja-JP" altLang="en-US" dirty="0"/>
              </a:p>
            </p:txBody>
          </p:sp>
        </mc:Choice>
        <mc:Fallback xmlns="">
          <p:sp>
            <p:nvSpPr>
              <p:cNvPr id="138" name="正方形/長方形 137">
                <a:extLst>
                  <a:ext uri="{FF2B5EF4-FFF2-40B4-BE49-F238E27FC236}">
                    <a16:creationId xmlns:a16="http://schemas.microsoft.com/office/drawing/2014/main" id="{7DC0307C-2AF5-2609-6DFD-D9CF5E6723BC}"/>
                  </a:ext>
                </a:extLst>
              </p:cNvPr>
              <p:cNvSpPr>
                <a:spLocks noRot="1" noChangeAspect="1" noMove="1" noResize="1" noEditPoints="1" noAdjustHandles="1" noChangeArrowheads="1" noChangeShapeType="1" noTextEdit="1"/>
              </p:cNvSpPr>
              <p:nvPr/>
            </p:nvSpPr>
            <p:spPr>
              <a:xfrm>
                <a:off x="2259237" y="4328142"/>
                <a:ext cx="410689" cy="369332"/>
              </a:xfrm>
              <a:prstGeom prst="rect">
                <a:avLst/>
              </a:prstGeom>
              <a:blipFill>
                <a:blip r:embed="rId10"/>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39" name="正方形/長方形 138">
                <a:extLst>
                  <a:ext uri="{FF2B5EF4-FFF2-40B4-BE49-F238E27FC236}">
                    <a16:creationId xmlns:a16="http://schemas.microsoft.com/office/drawing/2014/main" id="{58DF04A5-44EE-2705-9F26-2EEA722133E2}"/>
                  </a:ext>
                </a:extLst>
              </p:cNvPr>
              <p:cNvSpPr/>
              <p:nvPr/>
            </p:nvSpPr>
            <p:spPr>
              <a:xfrm>
                <a:off x="2248140" y="4665244"/>
                <a:ext cx="41068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b="0" i="1" smtClean="0">
                          <a:latin typeface="Cambria Math" panose="02040503050406030204" pitchFamily="18" charset="0"/>
                        </a:rPr>
                        <m:t>−</m:t>
                      </m:r>
                    </m:oMath>
                  </m:oMathPara>
                </a14:m>
                <a:endParaRPr lang="ja-JP" altLang="en-US" dirty="0"/>
              </a:p>
            </p:txBody>
          </p:sp>
        </mc:Choice>
        <mc:Fallback xmlns="">
          <p:sp>
            <p:nvSpPr>
              <p:cNvPr id="139" name="正方形/長方形 138">
                <a:extLst>
                  <a:ext uri="{FF2B5EF4-FFF2-40B4-BE49-F238E27FC236}">
                    <a16:creationId xmlns:a16="http://schemas.microsoft.com/office/drawing/2014/main" id="{58DF04A5-44EE-2705-9F26-2EEA722133E2}"/>
                  </a:ext>
                </a:extLst>
              </p:cNvPr>
              <p:cNvSpPr>
                <a:spLocks noRot="1" noChangeAspect="1" noMove="1" noResize="1" noEditPoints="1" noAdjustHandles="1" noChangeArrowheads="1" noChangeShapeType="1" noTextEdit="1"/>
              </p:cNvSpPr>
              <p:nvPr/>
            </p:nvSpPr>
            <p:spPr>
              <a:xfrm>
                <a:off x="2248140" y="4665244"/>
                <a:ext cx="410689" cy="369332"/>
              </a:xfrm>
              <a:prstGeom prst="rect">
                <a:avLst/>
              </a:prstGeom>
              <a:blipFill>
                <a:blip r:embed="rId11"/>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40" name="テキスト ボックス 139">
                <a:extLst>
                  <a:ext uri="{FF2B5EF4-FFF2-40B4-BE49-F238E27FC236}">
                    <a16:creationId xmlns:a16="http://schemas.microsoft.com/office/drawing/2014/main" id="{148B523D-0DAE-5DBB-318A-EA8780A460B4}"/>
                  </a:ext>
                </a:extLst>
              </p:cNvPr>
              <p:cNvSpPr txBox="1"/>
              <p:nvPr/>
            </p:nvSpPr>
            <p:spPr>
              <a:xfrm>
                <a:off x="3546646" y="4454768"/>
                <a:ext cx="865878" cy="461665"/>
              </a:xfrm>
              <a:prstGeom prst="rect">
                <a:avLst/>
              </a:prstGeom>
              <a:noFill/>
              <a:ln>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400" b="1" i="1" smtClean="0">
                              <a:solidFill>
                                <a:srgbClr val="FF0000"/>
                              </a:solidFill>
                              <a:latin typeface="Cambria Math" panose="02040503050406030204" pitchFamily="18" charset="0"/>
                            </a:rPr>
                          </m:ctrlPr>
                        </m:sSubPr>
                        <m:e>
                          <m:r>
                            <a:rPr kumimoji="1" lang="en-US" altLang="ja-JP" sz="2400" b="1" i="1" smtClean="0">
                              <a:solidFill>
                                <a:srgbClr val="FF0000"/>
                              </a:solidFill>
                              <a:latin typeface="Cambria Math" panose="02040503050406030204" pitchFamily="18" charset="0"/>
                            </a:rPr>
                            <m:t>𝑲</m:t>
                          </m:r>
                        </m:e>
                        <m:sub>
                          <m:r>
                            <a:rPr kumimoji="1" lang="en-US" altLang="ja-JP" sz="2400" b="1" i="1" smtClean="0">
                              <a:solidFill>
                                <a:srgbClr val="FF0000"/>
                              </a:solidFill>
                              <a:latin typeface="Cambria Math" panose="02040503050406030204" pitchFamily="18" charset="0"/>
                            </a:rPr>
                            <m:t>𝒆𝒓𝒓</m:t>
                          </m:r>
                        </m:sub>
                      </m:sSub>
                    </m:oMath>
                  </m:oMathPara>
                </a14:m>
                <a:endParaRPr kumimoji="1" lang="ja-JP" altLang="en-US" sz="2400" dirty="0">
                  <a:solidFill>
                    <a:srgbClr val="FF0000"/>
                  </a:solidFill>
                </a:endParaRPr>
              </a:p>
            </p:txBody>
          </p:sp>
        </mc:Choice>
        <mc:Fallback xmlns="">
          <p:sp>
            <p:nvSpPr>
              <p:cNvPr id="140" name="テキスト ボックス 139">
                <a:extLst>
                  <a:ext uri="{FF2B5EF4-FFF2-40B4-BE49-F238E27FC236}">
                    <a16:creationId xmlns:a16="http://schemas.microsoft.com/office/drawing/2014/main" id="{148B523D-0DAE-5DBB-318A-EA8780A460B4}"/>
                  </a:ext>
                </a:extLst>
              </p:cNvPr>
              <p:cNvSpPr txBox="1">
                <a:spLocks noRot="1" noChangeAspect="1" noMove="1" noResize="1" noEditPoints="1" noAdjustHandles="1" noChangeArrowheads="1" noChangeShapeType="1" noTextEdit="1"/>
              </p:cNvSpPr>
              <p:nvPr/>
            </p:nvSpPr>
            <p:spPr>
              <a:xfrm>
                <a:off x="3546646" y="4454768"/>
                <a:ext cx="865878" cy="461665"/>
              </a:xfrm>
              <a:prstGeom prst="rect">
                <a:avLst/>
              </a:prstGeom>
              <a:blipFill>
                <a:blip r:embed="rId12"/>
                <a:stretch>
                  <a:fillRect/>
                </a:stretch>
              </a:blipFill>
              <a:ln>
                <a:solidFill>
                  <a:schemeClr val="tx1"/>
                </a:solidFill>
              </a:ln>
            </p:spPr>
            <p:txBody>
              <a:bodyPr/>
              <a:lstStyle/>
              <a:p>
                <a:r>
                  <a:rPr lang="ja-JP" altLang="en-US">
                    <a:noFill/>
                  </a:rPr>
                  <a:t> </a:t>
                </a:r>
              </a:p>
            </p:txBody>
          </p:sp>
        </mc:Fallback>
      </mc:AlternateContent>
      <p:cxnSp>
        <p:nvCxnSpPr>
          <p:cNvPr id="141" name="直線矢印コネクタ 140">
            <a:extLst>
              <a:ext uri="{FF2B5EF4-FFF2-40B4-BE49-F238E27FC236}">
                <a16:creationId xmlns:a16="http://schemas.microsoft.com/office/drawing/2014/main" id="{F4F6778E-10FF-8F96-05D7-EDC34547842B}"/>
              </a:ext>
            </a:extLst>
          </p:cNvPr>
          <p:cNvCxnSpPr>
            <a:cxnSpLocks/>
            <a:stCxn id="133" idx="6"/>
          </p:cNvCxnSpPr>
          <p:nvPr/>
        </p:nvCxnSpPr>
        <p:spPr>
          <a:xfrm>
            <a:off x="2736360" y="4684267"/>
            <a:ext cx="810286" cy="0"/>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2" name="楕円 141">
            <a:extLst>
              <a:ext uri="{FF2B5EF4-FFF2-40B4-BE49-F238E27FC236}">
                <a16:creationId xmlns:a16="http://schemas.microsoft.com/office/drawing/2014/main" id="{85D2C9AA-7B29-7588-73FF-0A3F29313DEC}"/>
              </a:ext>
            </a:extLst>
          </p:cNvPr>
          <p:cNvSpPr/>
          <p:nvPr/>
        </p:nvSpPr>
        <p:spPr>
          <a:xfrm>
            <a:off x="4940221" y="2165158"/>
            <a:ext cx="182880" cy="1828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3" name="直線矢印コネクタ 142">
            <a:extLst>
              <a:ext uri="{FF2B5EF4-FFF2-40B4-BE49-F238E27FC236}">
                <a16:creationId xmlns:a16="http://schemas.microsoft.com/office/drawing/2014/main" id="{D5BE4318-53D7-4742-B862-BBF8021E7DE7}"/>
              </a:ext>
            </a:extLst>
          </p:cNvPr>
          <p:cNvCxnSpPr/>
          <p:nvPr/>
        </p:nvCxnSpPr>
        <p:spPr>
          <a:xfrm>
            <a:off x="5132718" y="2256598"/>
            <a:ext cx="486809" cy="0"/>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4" name="直線コネクタ 143">
            <a:extLst>
              <a:ext uri="{FF2B5EF4-FFF2-40B4-BE49-F238E27FC236}">
                <a16:creationId xmlns:a16="http://schemas.microsoft.com/office/drawing/2014/main" id="{FCBD58FC-EEF9-0D3B-E17D-120662733D81}"/>
              </a:ext>
            </a:extLst>
          </p:cNvPr>
          <p:cNvCxnSpPr>
            <a:stCxn id="140" idx="3"/>
          </p:cNvCxnSpPr>
          <p:nvPr/>
        </p:nvCxnSpPr>
        <p:spPr>
          <a:xfrm>
            <a:off x="4412524" y="4685601"/>
            <a:ext cx="6286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直線矢印コネクタ 144">
            <a:extLst>
              <a:ext uri="{FF2B5EF4-FFF2-40B4-BE49-F238E27FC236}">
                <a16:creationId xmlns:a16="http://schemas.microsoft.com/office/drawing/2014/main" id="{C6503BAF-CC63-5A4A-1095-768782A0B907}"/>
              </a:ext>
            </a:extLst>
          </p:cNvPr>
          <p:cNvCxnSpPr>
            <a:cxnSpLocks/>
          </p:cNvCxnSpPr>
          <p:nvPr/>
        </p:nvCxnSpPr>
        <p:spPr>
          <a:xfrm flipH="1" flipV="1">
            <a:off x="5028268" y="2345341"/>
            <a:ext cx="12877" cy="2340260"/>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6" name="正方形/長方形 145">
                <a:extLst>
                  <a:ext uri="{FF2B5EF4-FFF2-40B4-BE49-F238E27FC236}">
                    <a16:creationId xmlns:a16="http://schemas.microsoft.com/office/drawing/2014/main" id="{C50442F5-63BC-299A-828E-0FB2513757F4}"/>
                  </a:ext>
                </a:extLst>
              </p:cNvPr>
              <p:cNvSpPr/>
              <p:nvPr/>
            </p:nvSpPr>
            <p:spPr>
              <a:xfrm>
                <a:off x="4648667" y="1832905"/>
                <a:ext cx="41068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b="1" i="1" smtClean="0">
                          <a:latin typeface="Cambria Math" panose="02040503050406030204" pitchFamily="18" charset="0"/>
                        </a:rPr>
                        <m:t>+</m:t>
                      </m:r>
                    </m:oMath>
                  </m:oMathPara>
                </a14:m>
                <a:endParaRPr lang="ja-JP" altLang="en-US" dirty="0"/>
              </a:p>
            </p:txBody>
          </p:sp>
        </mc:Choice>
        <mc:Fallback xmlns="">
          <p:sp>
            <p:nvSpPr>
              <p:cNvPr id="146" name="正方形/長方形 145">
                <a:extLst>
                  <a:ext uri="{FF2B5EF4-FFF2-40B4-BE49-F238E27FC236}">
                    <a16:creationId xmlns:a16="http://schemas.microsoft.com/office/drawing/2014/main" id="{C50442F5-63BC-299A-828E-0FB2513757F4}"/>
                  </a:ext>
                </a:extLst>
              </p:cNvPr>
              <p:cNvSpPr>
                <a:spLocks noRot="1" noChangeAspect="1" noMove="1" noResize="1" noEditPoints="1" noAdjustHandles="1" noChangeArrowheads="1" noChangeShapeType="1" noTextEdit="1"/>
              </p:cNvSpPr>
              <p:nvPr/>
            </p:nvSpPr>
            <p:spPr>
              <a:xfrm>
                <a:off x="4648667" y="1832905"/>
                <a:ext cx="410689" cy="369332"/>
              </a:xfrm>
              <a:prstGeom prst="rect">
                <a:avLst/>
              </a:prstGeom>
              <a:blipFill>
                <a:blip r:embed="rId1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47" name="正方形/長方形 146">
                <a:extLst>
                  <a:ext uri="{FF2B5EF4-FFF2-40B4-BE49-F238E27FC236}">
                    <a16:creationId xmlns:a16="http://schemas.microsoft.com/office/drawing/2014/main" id="{2AD253A3-A5C1-64CA-A57F-DC81C98CC055}"/>
                  </a:ext>
                </a:extLst>
              </p:cNvPr>
              <p:cNvSpPr/>
              <p:nvPr/>
            </p:nvSpPr>
            <p:spPr>
              <a:xfrm>
                <a:off x="4982145" y="2330417"/>
                <a:ext cx="41068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b="1" i="1" smtClean="0">
                          <a:latin typeface="Cambria Math" panose="02040503050406030204" pitchFamily="18" charset="0"/>
                        </a:rPr>
                        <m:t>+</m:t>
                      </m:r>
                    </m:oMath>
                  </m:oMathPara>
                </a14:m>
                <a:endParaRPr lang="ja-JP" altLang="en-US" dirty="0"/>
              </a:p>
            </p:txBody>
          </p:sp>
        </mc:Choice>
        <mc:Fallback xmlns="">
          <p:sp>
            <p:nvSpPr>
              <p:cNvPr id="147" name="正方形/長方形 146">
                <a:extLst>
                  <a:ext uri="{FF2B5EF4-FFF2-40B4-BE49-F238E27FC236}">
                    <a16:creationId xmlns:a16="http://schemas.microsoft.com/office/drawing/2014/main" id="{2AD253A3-A5C1-64CA-A57F-DC81C98CC055}"/>
                  </a:ext>
                </a:extLst>
              </p:cNvPr>
              <p:cNvSpPr>
                <a:spLocks noRot="1" noChangeAspect="1" noMove="1" noResize="1" noEditPoints="1" noAdjustHandles="1" noChangeArrowheads="1" noChangeShapeType="1" noTextEdit="1"/>
              </p:cNvSpPr>
              <p:nvPr/>
            </p:nvSpPr>
            <p:spPr>
              <a:xfrm>
                <a:off x="4982145" y="2330417"/>
                <a:ext cx="410689" cy="369332"/>
              </a:xfrm>
              <a:prstGeom prst="rect">
                <a:avLst/>
              </a:prstGeom>
              <a:blipFill>
                <a:blip r:embed="rId14"/>
                <a:stretch>
                  <a:fillRect/>
                </a:stretch>
              </a:blipFill>
            </p:spPr>
            <p:txBody>
              <a:bodyPr/>
              <a:lstStyle/>
              <a:p>
                <a:r>
                  <a:rPr lang="ja-JP" altLang="en-US">
                    <a:noFill/>
                  </a:rPr>
                  <a:t> </a:t>
                </a:r>
              </a:p>
            </p:txBody>
          </p:sp>
        </mc:Fallback>
      </mc:AlternateContent>
      <p:grpSp>
        <p:nvGrpSpPr>
          <p:cNvPr id="148" name="グループ化 147">
            <a:extLst>
              <a:ext uri="{FF2B5EF4-FFF2-40B4-BE49-F238E27FC236}">
                <a16:creationId xmlns:a16="http://schemas.microsoft.com/office/drawing/2014/main" id="{AEC88A18-AD29-4BE1-1FA9-9EE14E16EDAD}"/>
              </a:ext>
            </a:extLst>
          </p:cNvPr>
          <p:cNvGrpSpPr/>
          <p:nvPr/>
        </p:nvGrpSpPr>
        <p:grpSpPr>
          <a:xfrm>
            <a:off x="3082867" y="2436667"/>
            <a:ext cx="1289835" cy="1684931"/>
            <a:chOff x="1773215" y="2460632"/>
            <a:chExt cx="1436947" cy="1796273"/>
          </a:xfrm>
        </p:grpSpPr>
        <p:sp>
          <p:nvSpPr>
            <p:cNvPr id="149" name="楕円 148">
              <a:extLst>
                <a:ext uri="{FF2B5EF4-FFF2-40B4-BE49-F238E27FC236}">
                  <a16:creationId xmlns:a16="http://schemas.microsoft.com/office/drawing/2014/main" id="{E183F446-1D8B-885C-0213-8E535172D65E}"/>
                </a:ext>
              </a:extLst>
            </p:cNvPr>
            <p:cNvSpPr/>
            <p:nvPr/>
          </p:nvSpPr>
          <p:spPr>
            <a:xfrm>
              <a:off x="1773215" y="2738483"/>
              <a:ext cx="172123" cy="172123"/>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endParaRPr>
            </a:p>
          </p:txBody>
        </p:sp>
        <p:sp>
          <p:nvSpPr>
            <p:cNvPr id="150" name="楕円 149">
              <a:extLst>
                <a:ext uri="{FF2B5EF4-FFF2-40B4-BE49-F238E27FC236}">
                  <a16:creationId xmlns:a16="http://schemas.microsoft.com/office/drawing/2014/main" id="{28C897AD-C213-A466-3F7A-43CECF9AC300}"/>
                </a:ext>
              </a:extLst>
            </p:cNvPr>
            <p:cNvSpPr/>
            <p:nvPr/>
          </p:nvSpPr>
          <p:spPr>
            <a:xfrm>
              <a:off x="1773215" y="3096417"/>
              <a:ext cx="172123" cy="172123"/>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endParaRPr>
            </a:p>
          </p:txBody>
        </p:sp>
        <p:sp>
          <p:nvSpPr>
            <p:cNvPr id="151" name="楕円 150">
              <a:extLst>
                <a:ext uri="{FF2B5EF4-FFF2-40B4-BE49-F238E27FC236}">
                  <a16:creationId xmlns:a16="http://schemas.microsoft.com/office/drawing/2014/main" id="{0DDAF637-17F7-343D-578D-0FF3DDFD8632}"/>
                </a:ext>
              </a:extLst>
            </p:cNvPr>
            <p:cNvSpPr/>
            <p:nvPr/>
          </p:nvSpPr>
          <p:spPr>
            <a:xfrm>
              <a:off x="1773215" y="3454352"/>
              <a:ext cx="172123" cy="172123"/>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endParaRPr>
            </a:p>
          </p:txBody>
        </p:sp>
        <p:sp>
          <p:nvSpPr>
            <p:cNvPr id="152" name="楕円 151">
              <a:extLst>
                <a:ext uri="{FF2B5EF4-FFF2-40B4-BE49-F238E27FC236}">
                  <a16:creationId xmlns:a16="http://schemas.microsoft.com/office/drawing/2014/main" id="{3E4AF441-B4DF-AE9D-50A7-5C56F391EC06}"/>
                </a:ext>
              </a:extLst>
            </p:cNvPr>
            <p:cNvSpPr/>
            <p:nvPr/>
          </p:nvSpPr>
          <p:spPr>
            <a:xfrm>
              <a:off x="1773215" y="3812287"/>
              <a:ext cx="172123" cy="172123"/>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endParaRPr>
            </a:p>
          </p:txBody>
        </p:sp>
        <p:sp>
          <p:nvSpPr>
            <p:cNvPr id="153" name="楕円 152">
              <a:extLst>
                <a:ext uri="{FF2B5EF4-FFF2-40B4-BE49-F238E27FC236}">
                  <a16:creationId xmlns:a16="http://schemas.microsoft.com/office/drawing/2014/main" id="{AA91D81F-0D87-F58B-0117-C3C9EA4C075D}"/>
                </a:ext>
              </a:extLst>
            </p:cNvPr>
            <p:cNvSpPr/>
            <p:nvPr/>
          </p:nvSpPr>
          <p:spPr>
            <a:xfrm>
              <a:off x="2399655" y="2460632"/>
              <a:ext cx="172123" cy="172123"/>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endParaRPr>
            </a:p>
          </p:txBody>
        </p:sp>
        <p:sp>
          <p:nvSpPr>
            <p:cNvPr id="154" name="楕円 153">
              <a:extLst>
                <a:ext uri="{FF2B5EF4-FFF2-40B4-BE49-F238E27FC236}">
                  <a16:creationId xmlns:a16="http://schemas.microsoft.com/office/drawing/2014/main" id="{BC88D271-A31F-DE16-5590-BEFC54BDF6DD}"/>
                </a:ext>
              </a:extLst>
            </p:cNvPr>
            <p:cNvSpPr/>
            <p:nvPr/>
          </p:nvSpPr>
          <p:spPr>
            <a:xfrm>
              <a:off x="2399655" y="2692654"/>
              <a:ext cx="172123" cy="172123"/>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endParaRPr>
            </a:p>
          </p:txBody>
        </p:sp>
        <p:sp>
          <p:nvSpPr>
            <p:cNvPr id="155" name="楕円 154">
              <a:extLst>
                <a:ext uri="{FF2B5EF4-FFF2-40B4-BE49-F238E27FC236}">
                  <a16:creationId xmlns:a16="http://schemas.microsoft.com/office/drawing/2014/main" id="{215F5767-01E7-822C-E10C-64851AAB6476}"/>
                </a:ext>
              </a:extLst>
            </p:cNvPr>
            <p:cNvSpPr/>
            <p:nvPr/>
          </p:nvSpPr>
          <p:spPr>
            <a:xfrm>
              <a:off x="2399655" y="3156697"/>
              <a:ext cx="172123" cy="172123"/>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endParaRPr>
            </a:p>
          </p:txBody>
        </p:sp>
        <p:sp>
          <p:nvSpPr>
            <p:cNvPr id="156" name="楕円 155">
              <a:extLst>
                <a:ext uri="{FF2B5EF4-FFF2-40B4-BE49-F238E27FC236}">
                  <a16:creationId xmlns:a16="http://schemas.microsoft.com/office/drawing/2014/main" id="{CB3B2A5E-2A46-E582-C56A-D19BF83E142A}"/>
                </a:ext>
              </a:extLst>
            </p:cNvPr>
            <p:cNvSpPr/>
            <p:nvPr/>
          </p:nvSpPr>
          <p:spPr>
            <a:xfrm>
              <a:off x="2399655" y="3620740"/>
              <a:ext cx="172123" cy="172123"/>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endParaRPr>
            </a:p>
          </p:txBody>
        </p:sp>
        <p:sp>
          <p:nvSpPr>
            <p:cNvPr id="157" name="楕円 156">
              <a:extLst>
                <a:ext uri="{FF2B5EF4-FFF2-40B4-BE49-F238E27FC236}">
                  <a16:creationId xmlns:a16="http://schemas.microsoft.com/office/drawing/2014/main" id="{98FE5189-D925-13C6-16D9-B19D908BE0A9}"/>
                </a:ext>
              </a:extLst>
            </p:cNvPr>
            <p:cNvSpPr/>
            <p:nvPr/>
          </p:nvSpPr>
          <p:spPr>
            <a:xfrm>
              <a:off x="2399655" y="2924675"/>
              <a:ext cx="172123" cy="172123"/>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endParaRPr>
            </a:p>
          </p:txBody>
        </p:sp>
        <p:sp>
          <p:nvSpPr>
            <p:cNvPr id="158" name="楕円 157">
              <a:extLst>
                <a:ext uri="{FF2B5EF4-FFF2-40B4-BE49-F238E27FC236}">
                  <a16:creationId xmlns:a16="http://schemas.microsoft.com/office/drawing/2014/main" id="{CA6CB2A8-006A-8B07-5B66-BD40F6095761}"/>
                </a:ext>
              </a:extLst>
            </p:cNvPr>
            <p:cNvSpPr/>
            <p:nvPr/>
          </p:nvSpPr>
          <p:spPr>
            <a:xfrm>
              <a:off x="2399655" y="3388718"/>
              <a:ext cx="172123" cy="172123"/>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endParaRPr>
            </a:p>
          </p:txBody>
        </p:sp>
        <p:sp>
          <p:nvSpPr>
            <p:cNvPr id="159" name="楕円 158">
              <a:extLst>
                <a:ext uri="{FF2B5EF4-FFF2-40B4-BE49-F238E27FC236}">
                  <a16:creationId xmlns:a16="http://schemas.microsoft.com/office/drawing/2014/main" id="{38CE53EF-EA51-000B-C4E9-4CA1A5791BD9}"/>
                </a:ext>
              </a:extLst>
            </p:cNvPr>
            <p:cNvSpPr/>
            <p:nvPr/>
          </p:nvSpPr>
          <p:spPr>
            <a:xfrm>
              <a:off x="2399655" y="3852761"/>
              <a:ext cx="172123" cy="172123"/>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endParaRPr>
            </a:p>
          </p:txBody>
        </p:sp>
        <p:sp>
          <p:nvSpPr>
            <p:cNvPr id="160" name="楕円 159">
              <a:extLst>
                <a:ext uri="{FF2B5EF4-FFF2-40B4-BE49-F238E27FC236}">
                  <a16:creationId xmlns:a16="http://schemas.microsoft.com/office/drawing/2014/main" id="{E428301F-FB66-4E8E-58A0-3F6E6D304BD2}"/>
                </a:ext>
              </a:extLst>
            </p:cNvPr>
            <p:cNvSpPr/>
            <p:nvPr/>
          </p:nvSpPr>
          <p:spPr>
            <a:xfrm>
              <a:off x="2399655" y="4084782"/>
              <a:ext cx="172123" cy="172123"/>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endParaRPr>
            </a:p>
          </p:txBody>
        </p:sp>
        <p:sp>
          <p:nvSpPr>
            <p:cNvPr id="161" name="楕円 160">
              <a:extLst>
                <a:ext uri="{FF2B5EF4-FFF2-40B4-BE49-F238E27FC236}">
                  <a16:creationId xmlns:a16="http://schemas.microsoft.com/office/drawing/2014/main" id="{E721CBA0-CEB9-ADCE-4DFA-B28043577C02}"/>
                </a:ext>
              </a:extLst>
            </p:cNvPr>
            <p:cNvSpPr/>
            <p:nvPr/>
          </p:nvSpPr>
          <p:spPr>
            <a:xfrm>
              <a:off x="3038039" y="3114353"/>
              <a:ext cx="172123" cy="172123"/>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endParaRPr>
            </a:p>
          </p:txBody>
        </p:sp>
        <p:sp>
          <p:nvSpPr>
            <p:cNvPr id="162" name="楕円 161">
              <a:extLst>
                <a:ext uri="{FF2B5EF4-FFF2-40B4-BE49-F238E27FC236}">
                  <a16:creationId xmlns:a16="http://schemas.microsoft.com/office/drawing/2014/main" id="{56ED6A61-87AF-1D45-2285-9153B8BF202B}"/>
                </a:ext>
              </a:extLst>
            </p:cNvPr>
            <p:cNvSpPr/>
            <p:nvPr/>
          </p:nvSpPr>
          <p:spPr>
            <a:xfrm>
              <a:off x="3038039" y="3472288"/>
              <a:ext cx="172123" cy="172123"/>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endParaRPr>
            </a:p>
          </p:txBody>
        </p:sp>
        <p:cxnSp>
          <p:nvCxnSpPr>
            <p:cNvPr id="163" name="直線矢印コネクタ 162">
              <a:extLst>
                <a:ext uri="{FF2B5EF4-FFF2-40B4-BE49-F238E27FC236}">
                  <a16:creationId xmlns:a16="http://schemas.microsoft.com/office/drawing/2014/main" id="{82F80D7F-EFDF-98A0-7506-6688511C5648}"/>
                </a:ext>
              </a:extLst>
            </p:cNvPr>
            <p:cNvCxnSpPr>
              <a:stCxn id="149" idx="6"/>
              <a:endCxn id="153" idx="2"/>
            </p:cNvCxnSpPr>
            <p:nvPr/>
          </p:nvCxnSpPr>
          <p:spPr>
            <a:xfrm flipV="1">
              <a:off x="1945338" y="2546693"/>
              <a:ext cx="454317" cy="277851"/>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4" name="直線矢印コネクタ 163">
              <a:extLst>
                <a:ext uri="{FF2B5EF4-FFF2-40B4-BE49-F238E27FC236}">
                  <a16:creationId xmlns:a16="http://schemas.microsoft.com/office/drawing/2014/main" id="{6A5FE642-9C8B-53BB-DC39-B00AB638535B}"/>
                </a:ext>
              </a:extLst>
            </p:cNvPr>
            <p:cNvCxnSpPr>
              <a:stCxn id="149" idx="6"/>
            </p:cNvCxnSpPr>
            <p:nvPr/>
          </p:nvCxnSpPr>
          <p:spPr>
            <a:xfrm>
              <a:off x="1945338" y="2824544"/>
              <a:ext cx="457475" cy="42218"/>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5" name="直線矢印コネクタ 164">
              <a:extLst>
                <a:ext uri="{FF2B5EF4-FFF2-40B4-BE49-F238E27FC236}">
                  <a16:creationId xmlns:a16="http://schemas.microsoft.com/office/drawing/2014/main" id="{BD1A3030-9E9F-4044-E1BD-05C9BF73EE55}"/>
                </a:ext>
              </a:extLst>
            </p:cNvPr>
            <p:cNvCxnSpPr>
              <a:stCxn id="149" idx="6"/>
              <a:endCxn id="157" idx="2"/>
            </p:cNvCxnSpPr>
            <p:nvPr/>
          </p:nvCxnSpPr>
          <p:spPr>
            <a:xfrm>
              <a:off x="1945338" y="2824544"/>
              <a:ext cx="454317" cy="186193"/>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6" name="直線矢印コネクタ 165">
              <a:extLst>
                <a:ext uri="{FF2B5EF4-FFF2-40B4-BE49-F238E27FC236}">
                  <a16:creationId xmlns:a16="http://schemas.microsoft.com/office/drawing/2014/main" id="{FD425944-E6D9-1B8B-5F19-013466D8C5B8}"/>
                </a:ext>
              </a:extLst>
            </p:cNvPr>
            <p:cNvCxnSpPr>
              <a:stCxn id="151" idx="6"/>
              <a:endCxn id="155" idx="2"/>
            </p:cNvCxnSpPr>
            <p:nvPr/>
          </p:nvCxnSpPr>
          <p:spPr>
            <a:xfrm flipV="1">
              <a:off x="1945338" y="3242758"/>
              <a:ext cx="454317" cy="297655"/>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7" name="直線矢印コネクタ 166">
              <a:extLst>
                <a:ext uri="{FF2B5EF4-FFF2-40B4-BE49-F238E27FC236}">
                  <a16:creationId xmlns:a16="http://schemas.microsoft.com/office/drawing/2014/main" id="{11685C5F-9181-A68B-5196-DFABB4A17B15}"/>
                </a:ext>
              </a:extLst>
            </p:cNvPr>
            <p:cNvCxnSpPr>
              <a:stCxn id="149" idx="6"/>
              <a:endCxn id="158" idx="2"/>
            </p:cNvCxnSpPr>
            <p:nvPr/>
          </p:nvCxnSpPr>
          <p:spPr>
            <a:xfrm>
              <a:off x="1945338" y="2824544"/>
              <a:ext cx="454317" cy="650236"/>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8" name="直線矢印コネクタ 167">
              <a:extLst>
                <a:ext uri="{FF2B5EF4-FFF2-40B4-BE49-F238E27FC236}">
                  <a16:creationId xmlns:a16="http://schemas.microsoft.com/office/drawing/2014/main" id="{CAF5E8CC-ABAC-8863-6F80-E1A0AB29A180}"/>
                </a:ext>
              </a:extLst>
            </p:cNvPr>
            <p:cNvCxnSpPr>
              <a:stCxn id="149" idx="6"/>
              <a:endCxn id="156" idx="2"/>
            </p:cNvCxnSpPr>
            <p:nvPr/>
          </p:nvCxnSpPr>
          <p:spPr>
            <a:xfrm>
              <a:off x="1945338" y="2824544"/>
              <a:ext cx="454317" cy="882257"/>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9" name="直線矢印コネクタ 168">
              <a:extLst>
                <a:ext uri="{FF2B5EF4-FFF2-40B4-BE49-F238E27FC236}">
                  <a16:creationId xmlns:a16="http://schemas.microsoft.com/office/drawing/2014/main" id="{C1DA3E76-6A7F-D637-C869-3F7C7DECB647}"/>
                </a:ext>
              </a:extLst>
            </p:cNvPr>
            <p:cNvCxnSpPr>
              <a:stCxn id="149" idx="6"/>
              <a:endCxn id="159" idx="2"/>
            </p:cNvCxnSpPr>
            <p:nvPr/>
          </p:nvCxnSpPr>
          <p:spPr>
            <a:xfrm>
              <a:off x="1945338" y="2824544"/>
              <a:ext cx="454317" cy="1114279"/>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直線矢印コネクタ 169">
              <a:extLst>
                <a:ext uri="{FF2B5EF4-FFF2-40B4-BE49-F238E27FC236}">
                  <a16:creationId xmlns:a16="http://schemas.microsoft.com/office/drawing/2014/main" id="{EC90F677-5D34-E5D7-6F2B-A444F7CF5E6E}"/>
                </a:ext>
              </a:extLst>
            </p:cNvPr>
            <p:cNvCxnSpPr>
              <a:stCxn id="149" idx="6"/>
              <a:endCxn id="160" idx="2"/>
            </p:cNvCxnSpPr>
            <p:nvPr/>
          </p:nvCxnSpPr>
          <p:spPr>
            <a:xfrm>
              <a:off x="1945338" y="2824544"/>
              <a:ext cx="454317" cy="1346300"/>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直線矢印コネクタ 170">
              <a:extLst>
                <a:ext uri="{FF2B5EF4-FFF2-40B4-BE49-F238E27FC236}">
                  <a16:creationId xmlns:a16="http://schemas.microsoft.com/office/drawing/2014/main" id="{0C2EE9A8-76E0-D51D-EB7C-651C9CD14374}"/>
                </a:ext>
              </a:extLst>
            </p:cNvPr>
            <p:cNvCxnSpPr>
              <a:stCxn id="150" idx="6"/>
              <a:endCxn id="153" idx="2"/>
            </p:cNvCxnSpPr>
            <p:nvPr/>
          </p:nvCxnSpPr>
          <p:spPr>
            <a:xfrm flipV="1">
              <a:off x="1945338" y="2546693"/>
              <a:ext cx="454317" cy="635785"/>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直線矢印コネクタ 171">
              <a:extLst>
                <a:ext uri="{FF2B5EF4-FFF2-40B4-BE49-F238E27FC236}">
                  <a16:creationId xmlns:a16="http://schemas.microsoft.com/office/drawing/2014/main" id="{0E4C06C5-60A2-0116-1932-4FC85AACC1CE}"/>
                </a:ext>
              </a:extLst>
            </p:cNvPr>
            <p:cNvCxnSpPr>
              <a:stCxn id="151" idx="6"/>
              <a:endCxn id="153" idx="2"/>
            </p:cNvCxnSpPr>
            <p:nvPr/>
          </p:nvCxnSpPr>
          <p:spPr>
            <a:xfrm flipV="1">
              <a:off x="1945338" y="2546693"/>
              <a:ext cx="454317" cy="993720"/>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直線矢印コネクタ 172">
              <a:extLst>
                <a:ext uri="{FF2B5EF4-FFF2-40B4-BE49-F238E27FC236}">
                  <a16:creationId xmlns:a16="http://schemas.microsoft.com/office/drawing/2014/main" id="{F3F1A13B-DED6-15E5-4E05-3A77C5A5B9FC}"/>
                </a:ext>
              </a:extLst>
            </p:cNvPr>
            <p:cNvCxnSpPr>
              <a:stCxn id="152" idx="6"/>
              <a:endCxn id="153" idx="2"/>
            </p:cNvCxnSpPr>
            <p:nvPr/>
          </p:nvCxnSpPr>
          <p:spPr>
            <a:xfrm flipV="1">
              <a:off x="1945338" y="2546693"/>
              <a:ext cx="454317" cy="1351655"/>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直線矢印コネクタ 173">
              <a:extLst>
                <a:ext uri="{FF2B5EF4-FFF2-40B4-BE49-F238E27FC236}">
                  <a16:creationId xmlns:a16="http://schemas.microsoft.com/office/drawing/2014/main" id="{A61FC0EC-7959-96CA-2EFC-AE37B85EB869}"/>
                </a:ext>
              </a:extLst>
            </p:cNvPr>
            <p:cNvCxnSpPr>
              <a:stCxn id="150" idx="6"/>
              <a:endCxn id="154" idx="2"/>
            </p:cNvCxnSpPr>
            <p:nvPr/>
          </p:nvCxnSpPr>
          <p:spPr>
            <a:xfrm flipV="1">
              <a:off x="1945338" y="2778715"/>
              <a:ext cx="454317" cy="403763"/>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5" name="直線矢印コネクタ 174">
              <a:extLst>
                <a:ext uri="{FF2B5EF4-FFF2-40B4-BE49-F238E27FC236}">
                  <a16:creationId xmlns:a16="http://schemas.microsoft.com/office/drawing/2014/main" id="{B41D27DB-E861-3CC8-5BE0-2EC0FCC7B4D3}"/>
                </a:ext>
              </a:extLst>
            </p:cNvPr>
            <p:cNvCxnSpPr>
              <a:stCxn id="151" idx="6"/>
              <a:endCxn id="154" idx="2"/>
            </p:cNvCxnSpPr>
            <p:nvPr/>
          </p:nvCxnSpPr>
          <p:spPr>
            <a:xfrm flipV="1">
              <a:off x="1945338" y="2778715"/>
              <a:ext cx="454317" cy="761698"/>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6" name="直線矢印コネクタ 175">
              <a:extLst>
                <a:ext uri="{FF2B5EF4-FFF2-40B4-BE49-F238E27FC236}">
                  <a16:creationId xmlns:a16="http://schemas.microsoft.com/office/drawing/2014/main" id="{0877784B-4E5D-B225-4DC1-0D6AD5DD657A}"/>
                </a:ext>
              </a:extLst>
            </p:cNvPr>
            <p:cNvCxnSpPr>
              <a:stCxn id="152" idx="6"/>
              <a:endCxn id="154" idx="2"/>
            </p:cNvCxnSpPr>
            <p:nvPr/>
          </p:nvCxnSpPr>
          <p:spPr>
            <a:xfrm flipV="1">
              <a:off x="1945338" y="2778715"/>
              <a:ext cx="454317" cy="1119633"/>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7" name="直線矢印コネクタ 176">
              <a:extLst>
                <a:ext uri="{FF2B5EF4-FFF2-40B4-BE49-F238E27FC236}">
                  <a16:creationId xmlns:a16="http://schemas.microsoft.com/office/drawing/2014/main" id="{0238AE17-0E63-B04A-4C62-92FECC644417}"/>
                </a:ext>
              </a:extLst>
            </p:cNvPr>
            <p:cNvCxnSpPr>
              <a:stCxn id="150" idx="6"/>
              <a:endCxn id="157" idx="2"/>
            </p:cNvCxnSpPr>
            <p:nvPr/>
          </p:nvCxnSpPr>
          <p:spPr>
            <a:xfrm flipV="1">
              <a:off x="1945338" y="3010737"/>
              <a:ext cx="454317" cy="171742"/>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直線矢印コネクタ 177">
              <a:extLst>
                <a:ext uri="{FF2B5EF4-FFF2-40B4-BE49-F238E27FC236}">
                  <a16:creationId xmlns:a16="http://schemas.microsoft.com/office/drawing/2014/main" id="{06E1227E-DD5D-B08E-D285-68A23DEA7D2F}"/>
                </a:ext>
              </a:extLst>
            </p:cNvPr>
            <p:cNvCxnSpPr>
              <a:stCxn id="151" idx="6"/>
              <a:endCxn id="157" idx="2"/>
            </p:cNvCxnSpPr>
            <p:nvPr/>
          </p:nvCxnSpPr>
          <p:spPr>
            <a:xfrm flipV="1">
              <a:off x="1945338" y="3010737"/>
              <a:ext cx="454317" cy="529676"/>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9" name="直線矢印コネクタ 178">
              <a:extLst>
                <a:ext uri="{FF2B5EF4-FFF2-40B4-BE49-F238E27FC236}">
                  <a16:creationId xmlns:a16="http://schemas.microsoft.com/office/drawing/2014/main" id="{67169631-8EE0-2059-F689-93B7CE1C605A}"/>
                </a:ext>
              </a:extLst>
            </p:cNvPr>
            <p:cNvCxnSpPr>
              <a:stCxn id="152" idx="6"/>
              <a:endCxn id="157" idx="2"/>
            </p:cNvCxnSpPr>
            <p:nvPr/>
          </p:nvCxnSpPr>
          <p:spPr>
            <a:xfrm flipV="1">
              <a:off x="1945338" y="3010737"/>
              <a:ext cx="454317" cy="887612"/>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直線矢印コネクタ 179">
              <a:extLst>
                <a:ext uri="{FF2B5EF4-FFF2-40B4-BE49-F238E27FC236}">
                  <a16:creationId xmlns:a16="http://schemas.microsoft.com/office/drawing/2014/main" id="{1986674F-EEC5-F6DD-0BFB-E76FB1A2CA9D}"/>
                </a:ext>
              </a:extLst>
            </p:cNvPr>
            <p:cNvCxnSpPr>
              <a:stCxn id="149" idx="6"/>
              <a:endCxn id="155" idx="2"/>
            </p:cNvCxnSpPr>
            <p:nvPr/>
          </p:nvCxnSpPr>
          <p:spPr>
            <a:xfrm>
              <a:off x="1945338" y="2824544"/>
              <a:ext cx="454317" cy="418214"/>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直線矢印コネクタ 180">
              <a:extLst>
                <a:ext uri="{FF2B5EF4-FFF2-40B4-BE49-F238E27FC236}">
                  <a16:creationId xmlns:a16="http://schemas.microsoft.com/office/drawing/2014/main" id="{26F58974-BF68-73CF-2803-A9F089B6B4DC}"/>
                </a:ext>
              </a:extLst>
            </p:cNvPr>
            <p:cNvCxnSpPr>
              <a:stCxn id="150" idx="6"/>
              <a:endCxn id="155" idx="2"/>
            </p:cNvCxnSpPr>
            <p:nvPr/>
          </p:nvCxnSpPr>
          <p:spPr>
            <a:xfrm>
              <a:off x="1945338" y="3182478"/>
              <a:ext cx="454317" cy="60280"/>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2" name="直線矢印コネクタ 181">
              <a:extLst>
                <a:ext uri="{FF2B5EF4-FFF2-40B4-BE49-F238E27FC236}">
                  <a16:creationId xmlns:a16="http://schemas.microsoft.com/office/drawing/2014/main" id="{1545FFF2-17BF-17CF-FB0C-B28ACAFAB121}"/>
                </a:ext>
              </a:extLst>
            </p:cNvPr>
            <p:cNvCxnSpPr>
              <a:stCxn id="152" idx="6"/>
              <a:endCxn id="155" idx="2"/>
            </p:cNvCxnSpPr>
            <p:nvPr/>
          </p:nvCxnSpPr>
          <p:spPr>
            <a:xfrm flipV="1">
              <a:off x="1945338" y="3242758"/>
              <a:ext cx="454317" cy="655590"/>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直線矢印コネクタ 182">
              <a:extLst>
                <a:ext uri="{FF2B5EF4-FFF2-40B4-BE49-F238E27FC236}">
                  <a16:creationId xmlns:a16="http://schemas.microsoft.com/office/drawing/2014/main" id="{CBA6B921-9865-9180-D3FE-15333669C000}"/>
                </a:ext>
              </a:extLst>
            </p:cNvPr>
            <p:cNvCxnSpPr>
              <a:stCxn id="150" idx="6"/>
              <a:endCxn id="158" idx="2"/>
            </p:cNvCxnSpPr>
            <p:nvPr/>
          </p:nvCxnSpPr>
          <p:spPr>
            <a:xfrm>
              <a:off x="1945338" y="3182478"/>
              <a:ext cx="454317" cy="292301"/>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4" name="直線矢印コネクタ 183">
              <a:extLst>
                <a:ext uri="{FF2B5EF4-FFF2-40B4-BE49-F238E27FC236}">
                  <a16:creationId xmlns:a16="http://schemas.microsoft.com/office/drawing/2014/main" id="{650FFA0A-0F86-3209-032A-461C71A3C994}"/>
                </a:ext>
              </a:extLst>
            </p:cNvPr>
            <p:cNvCxnSpPr>
              <a:stCxn id="152" idx="6"/>
              <a:endCxn id="158" idx="2"/>
            </p:cNvCxnSpPr>
            <p:nvPr/>
          </p:nvCxnSpPr>
          <p:spPr>
            <a:xfrm flipV="1">
              <a:off x="1945338" y="3474780"/>
              <a:ext cx="454317" cy="423568"/>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直線矢印コネクタ 184">
              <a:extLst>
                <a:ext uri="{FF2B5EF4-FFF2-40B4-BE49-F238E27FC236}">
                  <a16:creationId xmlns:a16="http://schemas.microsoft.com/office/drawing/2014/main" id="{C259AB36-B7BD-88F4-A60D-2556AF56D5AD}"/>
                </a:ext>
              </a:extLst>
            </p:cNvPr>
            <p:cNvCxnSpPr>
              <a:stCxn id="151" idx="6"/>
              <a:endCxn id="158" idx="2"/>
            </p:cNvCxnSpPr>
            <p:nvPr/>
          </p:nvCxnSpPr>
          <p:spPr>
            <a:xfrm flipV="1">
              <a:off x="1945338" y="3474780"/>
              <a:ext cx="454317" cy="65633"/>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直線矢印コネクタ 185">
              <a:extLst>
                <a:ext uri="{FF2B5EF4-FFF2-40B4-BE49-F238E27FC236}">
                  <a16:creationId xmlns:a16="http://schemas.microsoft.com/office/drawing/2014/main" id="{8586A270-28C2-D21A-FBF7-83A1FAF11639}"/>
                </a:ext>
              </a:extLst>
            </p:cNvPr>
            <p:cNvCxnSpPr>
              <a:stCxn id="150" idx="6"/>
              <a:endCxn id="156" idx="2"/>
            </p:cNvCxnSpPr>
            <p:nvPr/>
          </p:nvCxnSpPr>
          <p:spPr>
            <a:xfrm>
              <a:off x="1945338" y="3182478"/>
              <a:ext cx="454317" cy="524323"/>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7" name="直線矢印コネクタ 186">
              <a:extLst>
                <a:ext uri="{FF2B5EF4-FFF2-40B4-BE49-F238E27FC236}">
                  <a16:creationId xmlns:a16="http://schemas.microsoft.com/office/drawing/2014/main" id="{2592ED64-C6EE-93D0-5343-8C8C93EA99E0}"/>
                </a:ext>
              </a:extLst>
            </p:cNvPr>
            <p:cNvCxnSpPr>
              <a:stCxn id="151" idx="6"/>
              <a:endCxn id="156" idx="2"/>
            </p:cNvCxnSpPr>
            <p:nvPr/>
          </p:nvCxnSpPr>
          <p:spPr>
            <a:xfrm>
              <a:off x="1945338" y="3540413"/>
              <a:ext cx="454317" cy="166388"/>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直線矢印コネクタ 187">
              <a:extLst>
                <a:ext uri="{FF2B5EF4-FFF2-40B4-BE49-F238E27FC236}">
                  <a16:creationId xmlns:a16="http://schemas.microsoft.com/office/drawing/2014/main" id="{D245AEE6-0025-579F-A982-7AC9356C3B7D}"/>
                </a:ext>
              </a:extLst>
            </p:cNvPr>
            <p:cNvCxnSpPr>
              <a:stCxn id="152" idx="6"/>
              <a:endCxn id="156" idx="2"/>
            </p:cNvCxnSpPr>
            <p:nvPr/>
          </p:nvCxnSpPr>
          <p:spPr>
            <a:xfrm flipV="1">
              <a:off x="1945338" y="3706801"/>
              <a:ext cx="454317" cy="191547"/>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9" name="直線矢印コネクタ 188">
              <a:extLst>
                <a:ext uri="{FF2B5EF4-FFF2-40B4-BE49-F238E27FC236}">
                  <a16:creationId xmlns:a16="http://schemas.microsoft.com/office/drawing/2014/main" id="{A178FBCB-73DA-DEE2-728C-B89EA0812489}"/>
                </a:ext>
              </a:extLst>
            </p:cNvPr>
            <p:cNvCxnSpPr>
              <a:stCxn id="150" idx="6"/>
              <a:endCxn id="159" idx="2"/>
            </p:cNvCxnSpPr>
            <p:nvPr/>
          </p:nvCxnSpPr>
          <p:spPr>
            <a:xfrm>
              <a:off x="1945338" y="3182478"/>
              <a:ext cx="454317" cy="756344"/>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0" name="直線矢印コネクタ 189">
              <a:extLst>
                <a:ext uri="{FF2B5EF4-FFF2-40B4-BE49-F238E27FC236}">
                  <a16:creationId xmlns:a16="http://schemas.microsoft.com/office/drawing/2014/main" id="{EC78F562-3455-DFAD-385E-EBA671BFBB62}"/>
                </a:ext>
              </a:extLst>
            </p:cNvPr>
            <p:cNvCxnSpPr>
              <a:stCxn id="151" idx="6"/>
              <a:endCxn id="159" idx="2"/>
            </p:cNvCxnSpPr>
            <p:nvPr/>
          </p:nvCxnSpPr>
          <p:spPr>
            <a:xfrm>
              <a:off x="1945338" y="3540413"/>
              <a:ext cx="454317" cy="398410"/>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1" name="直線矢印コネクタ 190">
              <a:extLst>
                <a:ext uri="{FF2B5EF4-FFF2-40B4-BE49-F238E27FC236}">
                  <a16:creationId xmlns:a16="http://schemas.microsoft.com/office/drawing/2014/main" id="{5A87735C-8CEF-CC6A-1477-44108C7C3903}"/>
                </a:ext>
              </a:extLst>
            </p:cNvPr>
            <p:cNvCxnSpPr>
              <a:stCxn id="152" idx="6"/>
              <a:endCxn id="159" idx="2"/>
            </p:cNvCxnSpPr>
            <p:nvPr/>
          </p:nvCxnSpPr>
          <p:spPr>
            <a:xfrm>
              <a:off x="1945338" y="3898348"/>
              <a:ext cx="454317" cy="40475"/>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2" name="直線矢印コネクタ 191">
              <a:extLst>
                <a:ext uri="{FF2B5EF4-FFF2-40B4-BE49-F238E27FC236}">
                  <a16:creationId xmlns:a16="http://schemas.microsoft.com/office/drawing/2014/main" id="{CE67F610-03CD-646D-8E4A-89235005E01F}"/>
                </a:ext>
              </a:extLst>
            </p:cNvPr>
            <p:cNvCxnSpPr>
              <a:stCxn id="150" idx="6"/>
              <a:endCxn id="160" idx="2"/>
            </p:cNvCxnSpPr>
            <p:nvPr/>
          </p:nvCxnSpPr>
          <p:spPr>
            <a:xfrm>
              <a:off x="1945338" y="3182478"/>
              <a:ext cx="454317" cy="988365"/>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3" name="直線矢印コネクタ 192">
              <a:extLst>
                <a:ext uri="{FF2B5EF4-FFF2-40B4-BE49-F238E27FC236}">
                  <a16:creationId xmlns:a16="http://schemas.microsoft.com/office/drawing/2014/main" id="{09704CD9-97DD-52D5-C962-4A78C312A591}"/>
                </a:ext>
              </a:extLst>
            </p:cNvPr>
            <p:cNvCxnSpPr>
              <a:stCxn id="151" idx="6"/>
              <a:endCxn id="160" idx="2"/>
            </p:cNvCxnSpPr>
            <p:nvPr/>
          </p:nvCxnSpPr>
          <p:spPr>
            <a:xfrm>
              <a:off x="1945338" y="3540413"/>
              <a:ext cx="454317" cy="630431"/>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4" name="直線矢印コネクタ 193">
              <a:extLst>
                <a:ext uri="{FF2B5EF4-FFF2-40B4-BE49-F238E27FC236}">
                  <a16:creationId xmlns:a16="http://schemas.microsoft.com/office/drawing/2014/main" id="{10C2EDBF-E16C-2675-6ACB-FA1BC6E6F5C0}"/>
                </a:ext>
              </a:extLst>
            </p:cNvPr>
            <p:cNvCxnSpPr>
              <a:stCxn id="152" idx="6"/>
              <a:endCxn id="160" idx="2"/>
            </p:cNvCxnSpPr>
            <p:nvPr/>
          </p:nvCxnSpPr>
          <p:spPr>
            <a:xfrm>
              <a:off x="1945338" y="3898348"/>
              <a:ext cx="454317" cy="272496"/>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5" name="直線矢印コネクタ 194">
              <a:extLst>
                <a:ext uri="{FF2B5EF4-FFF2-40B4-BE49-F238E27FC236}">
                  <a16:creationId xmlns:a16="http://schemas.microsoft.com/office/drawing/2014/main" id="{FD65F856-2850-94C4-7AE3-2BEA397DF23F}"/>
                </a:ext>
              </a:extLst>
            </p:cNvPr>
            <p:cNvCxnSpPr>
              <a:stCxn id="153" idx="6"/>
              <a:endCxn id="161" idx="2"/>
            </p:cNvCxnSpPr>
            <p:nvPr/>
          </p:nvCxnSpPr>
          <p:spPr>
            <a:xfrm>
              <a:off x="2571777" y="2546693"/>
              <a:ext cx="466262" cy="653721"/>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6" name="直線矢印コネクタ 195">
              <a:extLst>
                <a:ext uri="{FF2B5EF4-FFF2-40B4-BE49-F238E27FC236}">
                  <a16:creationId xmlns:a16="http://schemas.microsoft.com/office/drawing/2014/main" id="{3A0BB134-283F-C2BF-4BE9-A5D7A0672CC4}"/>
                </a:ext>
              </a:extLst>
            </p:cNvPr>
            <p:cNvCxnSpPr>
              <a:stCxn id="153" idx="6"/>
              <a:endCxn id="162" idx="2"/>
            </p:cNvCxnSpPr>
            <p:nvPr/>
          </p:nvCxnSpPr>
          <p:spPr>
            <a:xfrm>
              <a:off x="2571777" y="2546693"/>
              <a:ext cx="466262" cy="1011656"/>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7" name="直線矢印コネクタ 196">
              <a:extLst>
                <a:ext uri="{FF2B5EF4-FFF2-40B4-BE49-F238E27FC236}">
                  <a16:creationId xmlns:a16="http://schemas.microsoft.com/office/drawing/2014/main" id="{BD4106ED-3D6B-3E7C-3075-B5EF0C48FC64}"/>
                </a:ext>
              </a:extLst>
            </p:cNvPr>
            <p:cNvCxnSpPr>
              <a:stCxn id="154" idx="6"/>
              <a:endCxn id="161" idx="2"/>
            </p:cNvCxnSpPr>
            <p:nvPr/>
          </p:nvCxnSpPr>
          <p:spPr>
            <a:xfrm>
              <a:off x="2571777" y="2778715"/>
              <a:ext cx="466262" cy="421699"/>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8" name="直線矢印コネクタ 197">
              <a:extLst>
                <a:ext uri="{FF2B5EF4-FFF2-40B4-BE49-F238E27FC236}">
                  <a16:creationId xmlns:a16="http://schemas.microsoft.com/office/drawing/2014/main" id="{7A63DCD1-186B-4F13-3842-87998AA64A5A}"/>
                </a:ext>
              </a:extLst>
            </p:cNvPr>
            <p:cNvCxnSpPr>
              <a:stCxn id="154" idx="6"/>
              <a:endCxn id="162" idx="2"/>
            </p:cNvCxnSpPr>
            <p:nvPr/>
          </p:nvCxnSpPr>
          <p:spPr>
            <a:xfrm>
              <a:off x="2571777" y="2778715"/>
              <a:ext cx="466262" cy="779634"/>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9" name="直線矢印コネクタ 198">
              <a:extLst>
                <a:ext uri="{FF2B5EF4-FFF2-40B4-BE49-F238E27FC236}">
                  <a16:creationId xmlns:a16="http://schemas.microsoft.com/office/drawing/2014/main" id="{7D1E69F7-5793-2088-09CB-C49233E2CA76}"/>
                </a:ext>
              </a:extLst>
            </p:cNvPr>
            <p:cNvCxnSpPr>
              <a:stCxn id="157" idx="6"/>
              <a:endCxn id="161" idx="2"/>
            </p:cNvCxnSpPr>
            <p:nvPr/>
          </p:nvCxnSpPr>
          <p:spPr>
            <a:xfrm>
              <a:off x="2571777" y="3010737"/>
              <a:ext cx="466262" cy="189678"/>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0" name="直線矢印コネクタ 199">
              <a:extLst>
                <a:ext uri="{FF2B5EF4-FFF2-40B4-BE49-F238E27FC236}">
                  <a16:creationId xmlns:a16="http://schemas.microsoft.com/office/drawing/2014/main" id="{8C360360-29F4-8FBA-5A73-742CE72E9088}"/>
                </a:ext>
              </a:extLst>
            </p:cNvPr>
            <p:cNvCxnSpPr>
              <a:stCxn id="157" idx="6"/>
              <a:endCxn id="162" idx="2"/>
            </p:cNvCxnSpPr>
            <p:nvPr/>
          </p:nvCxnSpPr>
          <p:spPr>
            <a:xfrm>
              <a:off x="2571777" y="3010737"/>
              <a:ext cx="466262" cy="547613"/>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1" name="直線矢印コネクタ 200">
              <a:extLst>
                <a:ext uri="{FF2B5EF4-FFF2-40B4-BE49-F238E27FC236}">
                  <a16:creationId xmlns:a16="http://schemas.microsoft.com/office/drawing/2014/main" id="{B8E9AC79-4E01-757D-7916-0AB36D668D43}"/>
                </a:ext>
              </a:extLst>
            </p:cNvPr>
            <p:cNvCxnSpPr>
              <a:stCxn id="155" idx="6"/>
              <a:endCxn id="161" idx="2"/>
            </p:cNvCxnSpPr>
            <p:nvPr/>
          </p:nvCxnSpPr>
          <p:spPr>
            <a:xfrm flipV="1">
              <a:off x="2571777" y="3200414"/>
              <a:ext cx="466262" cy="42344"/>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2" name="直線矢印コネクタ 201">
              <a:extLst>
                <a:ext uri="{FF2B5EF4-FFF2-40B4-BE49-F238E27FC236}">
                  <a16:creationId xmlns:a16="http://schemas.microsoft.com/office/drawing/2014/main" id="{ED61B9D6-BB1E-6059-66BE-038585859ACA}"/>
                </a:ext>
              </a:extLst>
            </p:cNvPr>
            <p:cNvCxnSpPr>
              <a:stCxn id="155" idx="6"/>
              <a:endCxn id="162" idx="2"/>
            </p:cNvCxnSpPr>
            <p:nvPr/>
          </p:nvCxnSpPr>
          <p:spPr>
            <a:xfrm>
              <a:off x="2571777" y="3242758"/>
              <a:ext cx="466262" cy="315591"/>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3" name="直線矢印コネクタ 202">
              <a:extLst>
                <a:ext uri="{FF2B5EF4-FFF2-40B4-BE49-F238E27FC236}">
                  <a16:creationId xmlns:a16="http://schemas.microsoft.com/office/drawing/2014/main" id="{187AC8F0-DFFD-6469-50E9-39D5D2E41F30}"/>
                </a:ext>
              </a:extLst>
            </p:cNvPr>
            <p:cNvCxnSpPr>
              <a:stCxn id="158" idx="6"/>
              <a:endCxn id="161" idx="2"/>
            </p:cNvCxnSpPr>
            <p:nvPr/>
          </p:nvCxnSpPr>
          <p:spPr>
            <a:xfrm flipV="1">
              <a:off x="2571777" y="3200414"/>
              <a:ext cx="466262" cy="274366"/>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4" name="直線矢印コネクタ 203">
              <a:extLst>
                <a:ext uri="{FF2B5EF4-FFF2-40B4-BE49-F238E27FC236}">
                  <a16:creationId xmlns:a16="http://schemas.microsoft.com/office/drawing/2014/main" id="{1C8AED64-AAFC-6EBB-C0FB-1B8D89FF9BA5}"/>
                </a:ext>
              </a:extLst>
            </p:cNvPr>
            <p:cNvCxnSpPr>
              <a:stCxn id="158" idx="6"/>
              <a:endCxn id="162" idx="2"/>
            </p:cNvCxnSpPr>
            <p:nvPr/>
          </p:nvCxnSpPr>
          <p:spPr>
            <a:xfrm>
              <a:off x="2571777" y="3474780"/>
              <a:ext cx="466262" cy="83570"/>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5" name="直線矢印コネクタ 204">
              <a:extLst>
                <a:ext uri="{FF2B5EF4-FFF2-40B4-BE49-F238E27FC236}">
                  <a16:creationId xmlns:a16="http://schemas.microsoft.com/office/drawing/2014/main" id="{B4AB7B00-E5FE-6BC1-0AD7-98087A7F8C09}"/>
                </a:ext>
              </a:extLst>
            </p:cNvPr>
            <p:cNvCxnSpPr>
              <a:stCxn id="156" idx="6"/>
              <a:endCxn id="161" idx="2"/>
            </p:cNvCxnSpPr>
            <p:nvPr/>
          </p:nvCxnSpPr>
          <p:spPr>
            <a:xfrm flipV="1">
              <a:off x="2571777" y="3200414"/>
              <a:ext cx="466262" cy="506387"/>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6" name="直線矢印コネクタ 205">
              <a:extLst>
                <a:ext uri="{FF2B5EF4-FFF2-40B4-BE49-F238E27FC236}">
                  <a16:creationId xmlns:a16="http://schemas.microsoft.com/office/drawing/2014/main" id="{F88CD42C-FBC4-729F-D706-31A75A5EF220}"/>
                </a:ext>
              </a:extLst>
            </p:cNvPr>
            <p:cNvCxnSpPr>
              <a:stCxn id="156" idx="6"/>
              <a:endCxn id="162" idx="2"/>
            </p:cNvCxnSpPr>
            <p:nvPr/>
          </p:nvCxnSpPr>
          <p:spPr>
            <a:xfrm flipV="1">
              <a:off x="2571777" y="3558349"/>
              <a:ext cx="466262" cy="148452"/>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7" name="直線矢印コネクタ 206">
              <a:extLst>
                <a:ext uri="{FF2B5EF4-FFF2-40B4-BE49-F238E27FC236}">
                  <a16:creationId xmlns:a16="http://schemas.microsoft.com/office/drawing/2014/main" id="{F5F7FE31-CB32-4D49-8D09-25D07AA1A1BE}"/>
                </a:ext>
              </a:extLst>
            </p:cNvPr>
            <p:cNvCxnSpPr>
              <a:stCxn id="159" idx="6"/>
              <a:endCxn id="161" idx="2"/>
            </p:cNvCxnSpPr>
            <p:nvPr/>
          </p:nvCxnSpPr>
          <p:spPr>
            <a:xfrm flipV="1">
              <a:off x="2571777" y="3200414"/>
              <a:ext cx="466262" cy="738409"/>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8" name="直線矢印コネクタ 207">
              <a:extLst>
                <a:ext uri="{FF2B5EF4-FFF2-40B4-BE49-F238E27FC236}">
                  <a16:creationId xmlns:a16="http://schemas.microsoft.com/office/drawing/2014/main" id="{E97A70CB-C8E0-3AD0-E99F-480690D215C1}"/>
                </a:ext>
              </a:extLst>
            </p:cNvPr>
            <p:cNvCxnSpPr>
              <a:stCxn id="159" idx="6"/>
              <a:endCxn id="162" idx="2"/>
            </p:cNvCxnSpPr>
            <p:nvPr/>
          </p:nvCxnSpPr>
          <p:spPr>
            <a:xfrm flipV="1">
              <a:off x="2571777" y="3558349"/>
              <a:ext cx="466262" cy="380473"/>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9" name="直線矢印コネクタ 208">
              <a:extLst>
                <a:ext uri="{FF2B5EF4-FFF2-40B4-BE49-F238E27FC236}">
                  <a16:creationId xmlns:a16="http://schemas.microsoft.com/office/drawing/2014/main" id="{CFF49033-D787-D1E8-99E9-7C8BD798E6D2}"/>
                </a:ext>
              </a:extLst>
            </p:cNvPr>
            <p:cNvCxnSpPr>
              <a:stCxn id="160" idx="6"/>
              <a:endCxn id="161" idx="2"/>
            </p:cNvCxnSpPr>
            <p:nvPr/>
          </p:nvCxnSpPr>
          <p:spPr>
            <a:xfrm flipV="1">
              <a:off x="2571777" y="3200414"/>
              <a:ext cx="466262" cy="970430"/>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0" name="直線矢印コネクタ 209">
              <a:extLst>
                <a:ext uri="{FF2B5EF4-FFF2-40B4-BE49-F238E27FC236}">
                  <a16:creationId xmlns:a16="http://schemas.microsoft.com/office/drawing/2014/main" id="{56CCBF46-39DF-EC34-7A0C-16AC38B0539E}"/>
                </a:ext>
              </a:extLst>
            </p:cNvPr>
            <p:cNvCxnSpPr>
              <a:stCxn id="160" idx="6"/>
              <a:endCxn id="162" idx="2"/>
            </p:cNvCxnSpPr>
            <p:nvPr/>
          </p:nvCxnSpPr>
          <p:spPr>
            <a:xfrm flipV="1">
              <a:off x="2571777" y="3558349"/>
              <a:ext cx="466262" cy="612494"/>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11" name="直線矢印コネクタ 210">
            <a:extLst>
              <a:ext uri="{FF2B5EF4-FFF2-40B4-BE49-F238E27FC236}">
                <a16:creationId xmlns:a16="http://schemas.microsoft.com/office/drawing/2014/main" id="{82D746E1-40B9-24D9-50F2-A236069E342A}"/>
              </a:ext>
            </a:extLst>
          </p:cNvPr>
          <p:cNvCxnSpPr/>
          <p:nvPr/>
        </p:nvCxnSpPr>
        <p:spPr>
          <a:xfrm>
            <a:off x="2644920" y="3315411"/>
            <a:ext cx="330249" cy="0"/>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12" name="直線矢印コネクタ 211">
            <a:extLst>
              <a:ext uri="{FF2B5EF4-FFF2-40B4-BE49-F238E27FC236}">
                <a16:creationId xmlns:a16="http://schemas.microsoft.com/office/drawing/2014/main" id="{A7AD3201-DD32-F332-5428-B16AC4144273}"/>
              </a:ext>
            </a:extLst>
          </p:cNvPr>
          <p:cNvCxnSpPr/>
          <p:nvPr/>
        </p:nvCxnSpPr>
        <p:spPr>
          <a:xfrm flipV="1">
            <a:off x="4586452" y="2341492"/>
            <a:ext cx="416113" cy="972586"/>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13" name="直線コネクタ 212">
            <a:extLst>
              <a:ext uri="{FF2B5EF4-FFF2-40B4-BE49-F238E27FC236}">
                <a16:creationId xmlns:a16="http://schemas.microsoft.com/office/drawing/2014/main" id="{CD385E04-D496-284B-C8B3-A5DFE76B7A3A}"/>
              </a:ext>
            </a:extLst>
          </p:cNvPr>
          <p:cNvCxnSpPr/>
          <p:nvPr/>
        </p:nvCxnSpPr>
        <p:spPr>
          <a:xfrm flipH="1">
            <a:off x="4424150" y="3315411"/>
            <a:ext cx="1698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4" name="正方形/長方形 213">
            <a:extLst>
              <a:ext uri="{FF2B5EF4-FFF2-40B4-BE49-F238E27FC236}">
                <a16:creationId xmlns:a16="http://schemas.microsoft.com/office/drawing/2014/main" id="{52C1C7F2-E42C-B5D9-BE7F-0160B44036BD}"/>
              </a:ext>
            </a:extLst>
          </p:cNvPr>
          <p:cNvSpPr/>
          <p:nvPr/>
        </p:nvSpPr>
        <p:spPr>
          <a:xfrm>
            <a:off x="2980312" y="2390930"/>
            <a:ext cx="1443838" cy="197757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noFill/>
            </a:endParaRPr>
          </a:p>
        </p:txBody>
      </p:sp>
      <p:cxnSp>
        <p:nvCxnSpPr>
          <p:cNvPr id="215" name="直線矢印コネクタ 214">
            <a:extLst>
              <a:ext uri="{FF2B5EF4-FFF2-40B4-BE49-F238E27FC236}">
                <a16:creationId xmlns:a16="http://schemas.microsoft.com/office/drawing/2014/main" id="{CBCA5FF7-84F2-0347-8AD0-4619B10FD14D}"/>
              </a:ext>
            </a:extLst>
          </p:cNvPr>
          <p:cNvCxnSpPr>
            <a:cxnSpLocks/>
          </p:cNvCxnSpPr>
          <p:nvPr/>
        </p:nvCxnSpPr>
        <p:spPr>
          <a:xfrm flipH="1" flipV="1">
            <a:off x="2700753" y="2328467"/>
            <a:ext cx="2340392" cy="2355800"/>
          </a:xfrm>
          <a:prstGeom prst="straightConnector1">
            <a:avLst/>
          </a:prstGeom>
          <a:ln>
            <a:solidFill>
              <a:schemeClr val="tx1"/>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16" name="テキスト ボックス 215">
            <a:extLst>
              <a:ext uri="{FF2B5EF4-FFF2-40B4-BE49-F238E27FC236}">
                <a16:creationId xmlns:a16="http://schemas.microsoft.com/office/drawing/2014/main" id="{264974EA-5981-DDD0-70D6-D63F3F37958F}"/>
              </a:ext>
            </a:extLst>
          </p:cNvPr>
          <p:cNvSpPr txBox="1"/>
          <p:nvPr/>
        </p:nvSpPr>
        <p:spPr>
          <a:xfrm>
            <a:off x="2554871" y="4075691"/>
            <a:ext cx="2294720" cy="338554"/>
          </a:xfrm>
          <a:prstGeom prst="rect">
            <a:avLst/>
          </a:prstGeom>
          <a:noFill/>
        </p:spPr>
        <p:txBody>
          <a:bodyPr wrap="square">
            <a:spAutoFit/>
          </a:bodyPr>
          <a:lstStyle/>
          <a:p>
            <a:pPr algn="ctr"/>
            <a:r>
              <a:rPr kumimoji="1" lang="en-US" altLang="ja-JP" sz="1600" dirty="0">
                <a:latin typeface="Times New Roman" panose="02020603050405020304" pitchFamily="18" charset="0"/>
                <a:cs typeface="Times New Roman" panose="02020603050405020304" pitchFamily="18" charset="0"/>
              </a:rPr>
              <a:t>Neural</a:t>
            </a:r>
            <a:r>
              <a:rPr lang="ja-JP" altLang="en-US" sz="1600" dirty="0">
                <a:latin typeface="Times New Roman" panose="02020603050405020304" pitchFamily="18" charset="0"/>
                <a:cs typeface="Times New Roman" panose="02020603050405020304" pitchFamily="18" charset="0"/>
              </a:rPr>
              <a:t> </a:t>
            </a:r>
            <a:r>
              <a:rPr lang="en-US" altLang="ja-JP" sz="1600" dirty="0">
                <a:latin typeface="Times New Roman" panose="02020603050405020304" pitchFamily="18" charset="0"/>
                <a:cs typeface="Times New Roman" panose="02020603050405020304" pitchFamily="18" charset="0"/>
              </a:rPr>
              <a:t>Network</a:t>
            </a:r>
            <a:endParaRPr kumimoji="1" lang="ja-JP" altLang="en-US" sz="1600" dirty="0">
              <a:latin typeface="Times New Roman" panose="02020603050405020304" pitchFamily="18" charset="0"/>
              <a:cs typeface="Times New Roman" panose="02020603050405020304" pitchFamily="18" charset="0"/>
            </a:endParaRPr>
          </a:p>
        </p:txBody>
      </p:sp>
      <p:sp>
        <p:nvSpPr>
          <p:cNvPr id="3" name="正方形/長方形 2">
            <a:extLst>
              <a:ext uri="{FF2B5EF4-FFF2-40B4-BE49-F238E27FC236}">
                <a16:creationId xmlns:a16="http://schemas.microsoft.com/office/drawing/2014/main" id="{9CE41C3C-7ED7-A61C-26EC-67A25AA3D88A}"/>
              </a:ext>
            </a:extLst>
          </p:cNvPr>
          <p:cNvSpPr/>
          <p:nvPr/>
        </p:nvSpPr>
        <p:spPr>
          <a:xfrm>
            <a:off x="5123101" y="2832418"/>
            <a:ext cx="6467615" cy="1495724"/>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255E913A-6003-AE23-252F-837564687BE2}"/>
              </a:ext>
            </a:extLst>
          </p:cNvPr>
          <p:cNvSpPr txBox="1"/>
          <p:nvPr/>
        </p:nvSpPr>
        <p:spPr>
          <a:xfrm>
            <a:off x="5242096" y="2502027"/>
            <a:ext cx="3718826" cy="369332"/>
          </a:xfrm>
          <a:prstGeom prst="rect">
            <a:avLst/>
          </a:prstGeom>
          <a:noFill/>
        </p:spPr>
        <p:txBody>
          <a:bodyPr wrap="square" rtlCol="0">
            <a:spAutoFit/>
          </a:bodyPr>
          <a:lstStyle/>
          <a:p>
            <a:r>
              <a:rPr kumimoji="1" lang="ja-JP" altLang="en-US" dirty="0"/>
              <a:t>メカナムホイール運動学</a:t>
            </a:r>
          </a:p>
        </p:txBody>
      </p:sp>
    </p:spTree>
    <p:extLst>
      <p:ext uri="{BB962C8B-B14F-4D97-AF65-F5344CB8AC3E}">
        <p14:creationId xmlns:p14="http://schemas.microsoft.com/office/powerpoint/2010/main" val="4062965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295F48E-79A4-BC77-171A-658901DEAF8A}"/>
              </a:ext>
            </a:extLst>
          </p:cNvPr>
          <p:cNvSpPr>
            <a:spLocks noGrp="1"/>
          </p:cNvSpPr>
          <p:nvPr>
            <p:ph type="title"/>
          </p:nvPr>
        </p:nvSpPr>
        <p:spPr/>
        <p:txBody>
          <a:bodyPr/>
          <a:lstStyle/>
          <a:p>
            <a:r>
              <a:rPr kumimoji="1" lang="ja-JP" altLang="en-US" dirty="0"/>
              <a:t>ニューラルネットワーク</a:t>
            </a:r>
          </a:p>
        </p:txBody>
      </p:sp>
      <p:pic>
        <p:nvPicPr>
          <p:cNvPr id="49" name="図 48">
            <a:extLst>
              <a:ext uri="{FF2B5EF4-FFF2-40B4-BE49-F238E27FC236}">
                <a16:creationId xmlns:a16="http://schemas.microsoft.com/office/drawing/2014/main" id="{37E03621-B02F-681A-D728-9AAC8ED1A065}"/>
              </a:ext>
            </a:extLst>
          </p:cNvPr>
          <p:cNvPicPr>
            <a:picLocks noChangeAspect="1"/>
          </p:cNvPicPr>
          <p:nvPr/>
        </p:nvPicPr>
        <p:blipFill>
          <a:blip r:embed="rId3"/>
          <a:stretch>
            <a:fillRect/>
          </a:stretch>
        </p:blipFill>
        <p:spPr>
          <a:xfrm>
            <a:off x="610841" y="1685446"/>
            <a:ext cx="4444735" cy="2982117"/>
          </a:xfrm>
          <a:prstGeom prst="rect">
            <a:avLst/>
          </a:prstGeom>
        </p:spPr>
      </p:pic>
      <p:sp>
        <p:nvSpPr>
          <p:cNvPr id="51" name="テキスト ボックス 50">
            <a:extLst>
              <a:ext uri="{FF2B5EF4-FFF2-40B4-BE49-F238E27FC236}">
                <a16:creationId xmlns:a16="http://schemas.microsoft.com/office/drawing/2014/main" id="{3CBAD860-BD82-4AE6-01A0-8FF70F9C74AF}"/>
              </a:ext>
            </a:extLst>
          </p:cNvPr>
          <p:cNvSpPr txBox="1"/>
          <p:nvPr/>
        </p:nvSpPr>
        <p:spPr>
          <a:xfrm>
            <a:off x="1285895" y="1522068"/>
            <a:ext cx="1574800" cy="400110"/>
          </a:xfrm>
          <a:prstGeom prst="rect">
            <a:avLst/>
          </a:prstGeom>
          <a:noFill/>
        </p:spPr>
        <p:txBody>
          <a:bodyPr wrap="square" rtlCol="0">
            <a:spAutoFit/>
          </a:bodyPr>
          <a:lstStyle/>
          <a:p>
            <a:r>
              <a:rPr kumimoji="1" lang="ja-JP" altLang="en-US" sz="2000" dirty="0"/>
              <a:t>入力層</a:t>
            </a:r>
          </a:p>
        </p:txBody>
      </p:sp>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C42B883A-3C3B-0A77-371F-FCBE90B4394C}"/>
                  </a:ext>
                </a:extLst>
              </p:cNvPr>
              <p:cNvSpPr txBox="1"/>
              <p:nvPr/>
            </p:nvSpPr>
            <p:spPr>
              <a:xfrm>
                <a:off x="3003882" y="1600088"/>
                <a:ext cx="39517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400" i="1" smtClean="0">
                              <a:latin typeface="Cambria Math" panose="02040503050406030204" pitchFamily="18" charset="0"/>
                            </a:rPr>
                          </m:ctrlPr>
                        </m:sSubPr>
                        <m:e>
                          <m:r>
                            <a:rPr kumimoji="1" lang="en-US" altLang="ja-JP" sz="2400" b="0" i="1" smtClean="0">
                              <a:latin typeface="Cambria Math" panose="02040503050406030204" pitchFamily="18" charset="0"/>
                            </a:rPr>
                            <m:t>h</m:t>
                          </m:r>
                        </m:e>
                        <m:sub>
                          <m:r>
                            <a:rPr kumimoji="1" lang="en-US" altLang="ja-JP" sz="2400" b="0" i="1" smtClean="0">
                              <a:latin typeface="Cambria Math" panose="02040503050406030204" pitchFamily="18" charset="0"/>
                            </a:rPr>
                            <m:t>1</m:t>
                          </m:r>
                        </m:sub>
                      </m:sSub>
                    </m:oMath>
                  </m:oMathPara>
                </a14:m>
                <a:endParaRPr kumimoji="1" lang="ja-JP" altLang="en-US" sz="2400" dirty="0"/>
              </a:p>
            </p:txBody>
          </p:sp>
        </mc:Choice>
        <mc:Fallback xmlns="">
          <p:sp>
            <p:nvSpPr>
              <p:cNvPr id="3" name="テキスト ボックス 2">
                <a:extLst>
                  <a:ext uri="{FF2B5EF4-FFF2-40B4-BE49-F238E27FC236}">
                    <a16:creationId xmlns:a16="http://schemas.microsoft.com/office/drawing/2014/main" id="{C42B883A-3C3B-0A77-371F-FCBE90B4394C}"/>
                  </a:ext>
                </a:extLst>
              </p:cNvPr>
              <p:cNvSpPr txBox="1">
                <a:spLocks noRot="1" noChangeAspect="1" noMove="1" noResize="1" noEditPoints="1" noAdjustHandles="1" noChangeArrowheads="1" noChangeShapeType="1" noTextEdit="1"/>
              </p:cNvSpPr>
              <p:nvPr/>
            </p:nvSpPr>
            <p:spPr>
              <a:xfrm>
                <a:off x="3003882" y="1600088"/>
                <a:ext cx="395172" cy="369332"/>
              </a:xfrm>
              <a:prstGeom prst="rect">
                <a:avLst/>
              </a:prstGeom>
              <a:blipFill>
                <a:blip r:embed="rId4"/>
                <a:stretch>
                  <a:fillRect l="-16923" r="-3077" b="-11475"/>
                </a:stretch>
              </a:blipFill>
            </p:spPr>
            <p:txBody>
              <a:bodyPr/>
              <a:lstStyle/>
              <a:p>
                <a:r>
                  <a:rPr lang="ja-JP" altLang="en-US">
                    <a:noFill/>
                  </a:rPr>
                  <a:t> </a:t>
                </a:r>
              </a:p>
            </p:txBody>
          </p:sp>
        </mc:Fallback>
      </mc:AlternateContent>
      <p:sp>
        <p:nvSpPr>
          <p:cNvPr id="48" name="テキスト ボックス 47">
            <a:extLst>
              <a:ext uri="{FF2B5EF4-FFF2-40B4-BE49-F238E27FC236}">
                <a16:creationId xmlns:a16="http://schemas.microsoft.com/office/drawing/2014/main" id="{37047DF1-2195-F93B-88B9-2D053F08E19D}"/>
              </a:ext>
            </a:extLst>
          </p:cNvPr>
          <p:cNvSpPr txBox="1"/>
          <p:nvPr/>
        </p:nvSpPr>
        <p:spPr>
          <a:xfrm>
            <a:off x="3476996" y="1476658"/>
            <a:ext cx="1656522" cy="400110"/>
          </a:xfrm>
          <a:prstGeom prst="rect">
            <a:avLst/>
          </a:prstGeom>
          <a:noFill/>
        </p:spPr>
        <p:txBody>
          <a:bodyPr wrap="square" rtlCol="0">
            <a:spAutoFit/>
          </a:bodyPr>
          <a:lstStyle/>
          <a:p>
            <a:r>
              <a:rPr kumimoji="1" lang="ja-JP" altLang="en-US" sz="2000" dirty="0"/>
              <a:t>出力層</a:t>
            </a:r>
          </a:p>
        </p:txBody>
      </p:sp>
      <p:sp>
        <p:nvSpPr>
          <p:cNvPr id="50" name="テキスト ボックス 49">
            <a:extLst>
              <a:ext uri="{FF2B5EF4-FFF2-40B4-BE49-F238E27FC236}">
                <a16:creationId xmlns:a16="http://schemas.microsoft.com/office/drawing/2014/main" id="{148D6F58-6E26-AEFC-F693-17A762519ADD}"/>
              </a:ext>
            </a:extLst>
          </p:cNvPr>
          <p:cNvSpPr txBox="1"/>
          <p:nvPr/>
        </p:nvSpPr>
        <p:spPr>
          <a:xfrm>
            <a:off x="2242319" y="1376553"/>
            <a:ext cx="1041013" cy="400110"/>
          </a:xfrm>
          <a:prstGeom prst="rect">
            <a:avLst/>
          </a:prstGeom>
          <a:noFill/>
        </p:spPr>
        <p:txBody>
          <a:bodyPr wrap="square" rtlCol="0">
            <a:spAutoFit/>
          </a:bodyPr>
          <a:lstStyle/>
          <a:p>
            <a:r>
              <a:rPr kumimoji="1" lang="ja-JP" altLang="en-US" sz="2000" dirty="0"/>
              <a:t>中間層</a:t>
            </a:r>
          </a:p>
        </p:txBody>
      </p:sp>
      <p:sp>
        <p:nvSpPr>
          <p:cNvPr id="52" name="テキスト ボックス 51">
            <a:extLst>
              <a:ext uri="{FF2B5EF4-FFF2-40B4-BE49-F238E27FC236}">
                <a16:creationId xmlns:a16="http://schemas.microsoft.com/office/drawing/2014/main" id="{52D546C1-15F6-6F67-679F-BF64D06D1100}"/>
              </a:ext>
            </a:extLst>
          </p:cNvPr>
          <p:cNvSpPr txBox="1"/>
          <p:nvPr/>
        </p:nvSpPr>
        <p:spPr>
          <a:xfrm>
            <a:off x="1463045" y="4527956"/>
            <a:ext cx="1220499" cy="400110"/>
          </a:xfrm>
          <a:prstGeom prst="rect">
            <a:avLst/>
          </a:prstGeom>
          <a:noFill/>
        </p:spPr>
        <p:txBody>
          <a:bodyPr wrap="square" rtlCol="0">
            <a:spAutoFit/>
          </a:bodyPr>
          <a:lstStyle/>
          <a:p>
            <a:r>
              <a:rPr kumimoji="1" lang="ja-JP" altLang="en-US" sz="2000" dirty="0"/>
              <a:t>結合荷重</a:t>
            </a:r>
          </a:p>
        </p:txBody>
      </p:sp>
      <p:sp>
        <p:nvSpPr>
          <p:cNvPr id="53" name="テキスト ボックス 52">
            <a:extLst>
              <a:ext uri="{FF2B5EF4-FFF2-40B4-BE49-F238E27FC236}">
                <a16:creationId xmlns:a16="http://schemas.microsoft.com/office/drawing/2014/main" id="{69441505-ABC8-1176-3699-7F469E6025E5}"/>
              </a:ext>
            </a:extLst>
          </p:cNvPr>
          <p:cNvSpPr txBox="1"/>
          <p:nvPr/>
        </p:nvSpPr>
        <p:spPr>
          <a:xfrm>
            <a:off x="2896219" y="4527956"/>
            <a:ext cx="1279057" cy="400110"/>
          </a:xfrm>
          <a:prstGeom prst="rect">
            <a:avLst/>
          </a:prstGeom>
          <a:noFill/>
        </p:spPr>
        <p:txBody>
          <a:bodyPr wrap="square" rtlCol="0">
            <a:spAutoFit/>
          </a:bodyPr>
          <a:lstStyle/>
          <a:p>
            <a:r>
              <a:rPr kumimoji="1" lang="ja-JP" altLang="en-US" sz="2000" dirty="0"/>
              <a:t>結合荷重</a:t>
            </a:r>
          </a:p>
        </p:txBody>
      </p:sp>
      <mc:AlternateContent xmlns:mc="http://schemas.openxmlformats.org/markup-compatibility/2006" xmlns:a14="http://schemas.microsoft.com/office/drawing/2010/main">
        <mc:Choice Requires="a14">
          <p:sp>
            <p:nvSpPr>
              <p:cNvPr id="57" name="正方形/長方形 56">
                <a:extLst>
                  <a:ext uri="{FF2B5EF4-FFF2-40B4-BE49-F238E27FC236}">
                    <a16:creationId xmlns:a16="http://schemas.microsoft.com/office/drawing/2014/main" id="{02BE7B82-162D-8338-D9F6-49FD856AE5F3}"/>
                  </a:ext>
                </a:extLst>
              </p:cNvPr>
              <p:cNvSpPr/>
              <p:nvPr/>
            </p:nvSpPr>
            <p:spPr>
              <a:xfrm>
                <a:off x="5540124" y="3565873"/>
                <a:ext cx="2391489"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2000" b="1" i="1" smtClean="0">
                          <a:solidFill>
                            <a:schemeClr val="tx1"/>
                          </a:solidFill>
                          <a:latin typeface="Cambria Math" panose="02040503050406030204" pitchFamily="18" charset="0"/>
                        </a:rPr>
                        <m:t>𝒉</m:t>
                      </m:r>
                      <m:r>
                        <a:rPr lang="en-US" altLang="ja-JP" sz="2000" b="1" i="1" smtClean="0">
                          <a:solidFill>
                            <a:schemeClr val="tx1"/>
                          </a:solidFill>
                          <a:latin typeface="Cambria Math" panose="02040503050406030204" pitchFamily="18" charset="0"/>
                        </a:rPr>
                        <m:t>=</m:t>
                      </m:r>
                      <m:r>
                        <a:rPr lang="en-US" altLang="ja-JP" sz="2000" b="1" i="1" smtClean="0">
                          <a:solidFill>
                            <a:schemeClr val="tx1"/>
                          </a:solidFill>
                          <a:latin typeface="Cambria Math" panose="02040503050406030204" pitchFamily="18" charset="0"/>
                        </a:rPr>
                        <m:t>𝒔𝒊𝒈𝒎𝒐𝒊𝒅</m:t>
                      </m:r>
                      <m:d>
                        <m:dPr>
                          <m:ctrlPr>
                            <a:rPr lang="en-US" altLang="ja-JP" sz="2000" b="1" i="1" smtClean="0">
                              <a:solidFill>
                                <a:schemeClr val="tx1"/>
                              </a:solidFill>
                              <a:latin typeface="Cambria Math" panose="02040503050406030204" pitchFamily="18" charset="0"/>
                            </a:rPr>
                          </m:ctrlPr>
                        </m:dPr>
                        <m:e>
                          <m:r>
                            <a:rPr lang="en-US" altLang="ja-JP" sz="2000" b="1" i="1" smtClean="0">
                              <a:solidFill>
                                <a:schemeClr val="tx1"/>
                              </a:solidFill>
                              <a:latin typeface="Cambria Math" panose="02040503050406030204" pitchFamily="18" charset="0"/>
                            </a:rPr>
                            <m:t>𝑾𝒚</m:t>
                          </m:r>
                        </m:e>
                      </m:d>
                    </m:oMath>
                  </m:oMathPara>
                </a14:m>
                <a:endParaRPr lang="en-US" altLang="ja-JP" sz="2000" b="1" dirty="0">
                  <a:solidFill>
                    <a:srgbClr val="00B050"/>
                  </a:solidFill>
                </a:endParaRPr>
              </a:p>
            </p:txBody>
          </p:sp>
        </mc:Choice>
        <mc:Fallback xmlns="">
          <p:sp>
            <p:nvSpPr>
              <p:cNvPr id="57" name="正方形/長方形 56">
                <a:extLst>
                  <a:ext uri="{FF2B5EF4-FFF2-40B4-BE49-F238E27FC236}">
                    <a16:creationId xmlns:a16="http://schemas.microsoft.com/office/drawing/2014/main" id="{02BE7B82-162D-8338-D9F6-49FD856AE5F3}"/>
                  </a:ext>
                </a:extLst>
              </p:cNvPr>
              <p:cNvSpPr>
                <a:spLocks noRot="1" noChangeAspect="1" noMove="1" noResize="1" noEditPoints="1" noAdjustHandles="1" noChangeArrowheads="1" noChangeShapeType="1" noTextEdit="1"/>
              </p:cNvSpPr>
              <p:nvPr/>
            </p:nvSpPr>
            <p:spPr>
              <a:xfrm>
                <a:off x="5540124" y="3565873"/>
                <a:ext cx="2391489" cy="400110"/>
              </a:xfrm>
              <a:prstGeom prst="rect">
                <a:avLst/>
              </a:prstGeom>
              <a:blipFill>
                <a:blip r:embed="rId5"/>
                <a:stretch>
                  <a:fillRect b="-1363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9" name="正方形/長方形 58">
                <a:extLst>
                  <a:ext uri="{FF2B5EF4-FFF2-40B4-BE49-F238E27FC236}">
                    <a16:creationId xmlns:a16="http://schemas.microsoft.com/office/drawing/2014/main" id="{6DA7927E-AA4E-125D-04ED-0EF987B7EC21}"/>
                  </a:ext>
                </a:extLst>
              </p:cNvPr>
              <p:cNvSpPr/>
              <p:nvPr/>
            </p:nvSpPr>
            <p:spPr>
              <a:xfrm>
                <a:off x="5770194" y="4249658"/>
                <a:ext cx="3192604" cy="206441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2000" b="1" i="1" smtClean="0">
                          <a:latin typeface="Cambria Math" panose="02040503050406030204" pitchFamily="18" charset="0"/>
                        </a:rPr>
                        <m:t>=</m:t>
                      </m:r>
                      <m:d>
                        <m:dPr>
                          <m:ctrlPr>
                            <a:rPr lang="en-US" altLang="ja-JP" sz="2000" b="1" i="1" smtClean="0">
                              <a:latin typeface="Cambria Math" panose="02040503050406030204" pitchFamily="18" charset="0"/>
                            </a:rPr>
                          </m:ctrlPr>
                        </m:dPr>
                        <m:e>
                          <m:m>
                            <m:mPr>
                              <m:mcs>
                                <m:mc>
                                  <m:mcPr>
                                    <m:count m:val="1"/>
                                    <m:mcJc m:val="center"/>
                                  </m:mcPr>
                                </m:mc>
                              </m:mcs>
                              <m:ctrlPr>
                                <a:rPr lang="en-US" altLang="ja-JP" sz="2000" b="1" i="1" smtClean="0">
                                  <a:latin typeface="Cambria Math" panose="02040503050406030204" pitchFamily="18" charset="0"/>
                                </a:rPr>
                              </m:ctrlPr>
                            </m:mPr>
                            <m:mr>
                              <m:e>
                                <m:r>
                                  <m:rPr>
                                    <m:brk m:alnAt="7"/>
                                  </m:rPr>
                                  <a:rPr lang="en-US" altLang="ja-JP" sz="2000" b="0" i="1" smtClean="0">
                                    <a:latin typeface="Cambria Math" panose="02040503050406030204" pitchFamily="18" charset="0"/>
                                  </a:rPr>
                                  <m:t>𝑠</m:t>
                                </m:r>
                                <m:r>
                                  <a:rPr lang="en-US" altLang="ja-JP" sz="2000" b="0" i="1" smtClean="0">
                                    <a:latin typeface="Cambria Math" panose="02040503050406030204" pitchFamily="18" charset="0"/>
                                  </a:rPr>
                                  <m:t>𝑖𝑔𝑚𝑜𝑖𝑑</m:t>
                                </m:r>
                                <m:d>
                                  <m:dPr>
                                    <m:ctrlPr>
                                      <a:rPr lang="en-US" altLang="ja-JP" sz="2000" b="0" i="1" smtClean="0">
                                        <a:latin typeface="Cambria Math" panose="02040503050406030204" pitchFamily="18" charset="0"/>
                                      </a:rPr>
                                    </m:ctrlPr>
                                  </m:dPr>
                                  <m:e>
                                    <m:nary>
                                      <m:naryPr>
                                        <m:chr m:val="∑"/>
                                        <m:ctrlPr>
                                          <a:rPr lang="en-US" altLang="ja-JP" sz="2000" b="0" i="1" smtClean="0">
                                            <a:latin typeface="Cambria Math" panose="02040503050406030204" pitchFamily="18" charset="0"/>
                                          </a:rPr>
                                        </m:ctrlPr>
                                      </m:naryPr>
                                      <m:sub>
                                        <m:r>
                                          <m:rPr>
                                            <m:brk m:alnAt="23"/>
                                          </m:rPr>
                                          <a:rPr lang="en-US" altLang="ja-JP" sz="2000" b="0" i="1" smtClean="0">
                                            <a:latin typeface="Cambria Math" panose="02040503050406030204" pitchFamily="18" charset="0"/>
                                          </a:rPr>
                                          <m:t>𝑖</m:t>
                                        </m:r>
                                        <m:r>
                                          <a:rPr lang="en-US" altLang="ja-JP" sz="2000" b="0" i="1" smtClean="0">
                                            <a:latin typeface="Cambria Math" panose="02040503050406030204" pitchFamily="18" charset="0"/>
                                          </a:rPr>
                                          <m:t>=1</m:t>
                                        </m:r>
                                      </m:sub>
                                      <m:sup>
                                        <m:r>
                                          <a:rPr lang="en-US" altLang="ja-JP" sz="2000" b="0" i="1" smtClean="0">
                                            <a:latin typeface="Cambria Math" panose="02040503050406030204" pitchFamily="18" charset="0"/>
                                          </a:rPr>
                                          <m:t>𝑛</m:t>
                                        </m:r>
                                      </m:sup>
                                      <m:e>
                                        <m:sSub>
                                          <m:sSubPr>
                                            <m:ctrlPr>
                                              <a:rPr lang="en-US" altLang="ja-JP" sz="2000" b="0" i="1" smtClean="0">
                                                <a:latin typeface="Cambria Math" panose="02040503050406030204" pitchFamily="18" charset="0"/>
                                              </a:rPr>
                                            </m:ctrlPr>
                                          </m:sSubPr>
                                          <m:e>
                                            <m:r>
                                              <a:rPr lang="en-US" altLang="ja-JP" sz="2000" b="0" i="1" smtClean="0">
                                                <a:latin typeface="Cambria Math" panose="02040503050406030204" pitchFamily="18" charset="0"/>
                                              </a:rPr>
                                              <m:t>𝑊</m:t>
                                            </m:r>
                                          </m:e>
                                          <m:sub>
                                            <m:r>
                                              <a:rPr lang="en-US" altLang="ja-JP" sz="2000" b="0" i="1" smtClean="0">
                                                <a:latin typeface="Cambria Math" panose="02040503050406030204" pitchFamily="18" charset="0"/>
                                              </a:rPr>
                                              <m:t>1</m:t>
                                            </m:r>
                                            <m:r>
                                              <a:rPr lang="en-US" altLang="ja-JP" sz="2000" b="0" i="1" smtClean="0">
                                                <a:latin typeface="Cambria Math" panose="02040503050406030204" pitchFamily="18" charset="0"/>
                                              </a:rPr>
                                              <m:t>𝑖</m:t>
                                            </m:r>
                                          </m:sub>
                                        </m:sSub>
                                        <m:sSub>
                                          <m:sSubPr>
                                            <m:ctrlPr>
                                              <a:rPr lang="en-US" altLang="ja-JP" sz="2000" b="0" i="1" smtClean="0">
                                                <a:latin typeface="Cambria Math" panose="02040503050406030204" pitchFamily="18" charset="0"/>
                                              </a:rPr>
                                            </m:ctrlPr>
                                          </m:sSubPr>
                                          <m:e>
                                            <m:r>
                                              <a:rPr lang="en-US" altLang="ja-JP" sz="2000" b="0" i="1" smtClean="0">
                                                <a:latin typeface="Cambria Math" panose="02040503050406030204" pitchFamily="18" charset="0"/>
                                              </a:rPr>
                                              <m:t>𝑦</m:t>
                                            </m:r>
                                          </m:e>
                                          <m:sub>
                                            <m:r>
                                              <a:rPr lang="en-US" altLang="ja-JP" sz="2000" b="0" i="1" smtClean="0">
                                                <a:latin typeface="Cambria Math" panose="02040503050406030204" pitchFamily="18" charset="0"/>
                                              </a:rPr>
                                              <m:t>𝑖</m:t>
                                            </m:r>
                                          </m:sub>
                                        </m:sSub>
                                      </m:e>
                                    </m:nary>
                                  </m:e>
                                </m:d>
                              </m:e>
                            </m:mr>
                            <m:mr>
                              <m:e>
                                <m:r>
                                  <a:rPr lang="en-US" altLang="ja-JP" sz="2000" b="1" i="1" smtClean="0">
                                    <a:latin typeface="Cambria Math" panose="02040503050406030204" pitchFamily="18" charset="0"/>
                                    <a:ea typeface="Cambria Math" panose="02040503050406030204" pitchFamily="18" charset="0"/>
                                  </a:rPr>
                                  <m:t>⋮</m:t>
                                </m:r>
                              </m:e>
                            </m:mr>
                            <m:mr>
                              <m:e>
                                <m:r>
                                  <m:rPr>
                                    <m:brk m:alnAt="7"/>
                                  </m:rPr>
                                  <a:rPr lang="en-US" altLang="ja-JP" sz="2000" b="0" i="1" smtClean="0">
                                    <a:latin typeface="Cambria Math" panose="02040503050406030204" pitchFamily="18" charset="0"/>
                                  </a:rPr>
                                  <m:t>𝑠</m:t>
                                </m:r>
                                <m:r>
                                  <a:rPr lang="en-US" altLang="ja-JP" sz="2000" b="0" i="1" smtClean="0">
                                    <a:latin typeface="Cambria Math" panose="02040503050406030204" pitchFamily="18" charset="0"/>
                                  </a:rPr>
                                  <m:t>𝑖𝑔𝑚𝑜𝑖𝑑</m:t>
                                </m:r>
                                <m:d>
                                  <m:dPr>
                                    <m:ctrlPr>
                                      <a:rPr lang="en-US" altLang="ja-JP" sz="2000" b="0" i="1" smtClean="0">
                                        <a:latin typeface="Cambria Math" panose="02040503050406030204" pitchFamily="18" charset="0"/>
                                      </a:rPr>
                                    </m:ctrlPr>
                                  </m:dPr>
                                  <m:e>
                                    <m:nary>
                                      <m:naryPr>
                                        <m:chr m:val="∑"/>
                                        <m:ctrlPr>
                                          <a:rPr lang="en-US" altLang="ja-JP" sz="2000" b="0" i="1" smtClean="0">
                                            <a:latin typeface="Cambria Math" panose="02040503050406030204" pitchFamily="18" charset="0"/>
                                          </a:rPr>
                                        </m:ctrlPr>
                                      </m:naryPr>
                                      <m:sub>
                                        <m:r>
                                          <m:rPr>
                                            <m:brk m:alnAt="23"/>
                                          </m:rPr>
                                          <a:rPr lang="en-US" altLang="ja-JP" sz="2000" b="0" i="1" smtClean="0">
                                            <a:latin typeface="Cambria Math" panose="02040503050406030204" pitchFamily="18" charset="0"/>
                                          </a:rPr>
                                          <m:t>𝑖</m:t>
                                        </m:r>
                                        <m:r>
                                          <a:rPr lang="en-US" altLang="ja-JP" sz="2000" b="0" i="1" smtClean="0">
                                            <a:latin typeface="Cambria Math" panose="02040503050406030204" pitchFamily="18" charset="0"/>
                                          </a:rPr>
                                          <m:t>=1</m:t>
                                        </m:r>
                                      </m:sub>
                                      <m:sup>
                                        <m:r>
                                          <a:rPr lang="en-US" altLang="ja-JP" sz="2000" b="0" i="1" smtClean="0">
                                            <a:latin typeface="Cambria Math" panose="02040503050406030204" pitchFamily="18" charset="0"/>
                                          </a:rPr>
                                          <m:t>𝑛</m:t>
                                        </m:r>
                                      </m:sup>
                                      <m:e>
                                        <m:sSub>
                                          <m:sSubPr>
                                            <m:ctrlPr>
                                              <a:rPr lang="en-US" altLang="ja-JP" sz="2000" b="0" i="1" smtClean="0">
                                                <a:latin typeface="Cambria Math" panose="02040503050406030204" pitchFamily="18" charset="0"/>
                                              </a:rPr>
                                            </m:ctrlPr>
                                          </m:sSubPr>
                                          <m:e>
                                            <m:r>
                                              <a:rPr lang="en-US" altLang="ja-JP" sz="2000" b="0" i="1" smtClean="0">
                                                <a:latin typeface="Cambria Math" panose="02040503050406030204" pitchFamily="18" charset="0"/>
                                              </a:rPr>
                                              <m:t>𝑊</m:t>
                                            </m:r>
                                          </m:e>
                                          <m:sub>
                                            <m:r>
                                              <a:rPr lang="en-US" altLang="ja-JP" sz="2000" b="0" i="1" smtClean="0">
                                                <a:latin typeface="Cambria Math" panose="02040503050406030204" pitchFamily="18" charset="0"/>
                                              </a:rPr>
                                              <m:t>𝑙𝑖</m:t>
                                            </m:r>
                                          </m:sub>
                                        </m:sSub>
                                        <m:sSub>
                                          <m:sSubPr>
                                            <m:ctrlPr>
                                              <a:rPr lang="en-US" altLang="ja-JP" sz="2000" b="0" i="1" smtClean="0">
                                                <a:latin typeface="Cambria Math" panose="02040503050406030204" pitchFamily="18" charset="0"/>
                                              </a:rPr>
                                            </m:ctrlPr>
                                          </m:sSubPr>
                                          <m:e>
                                            <m:r>
                                              <a:rPr lang="en-US" altLang="ja-JP" sz="2000" b="0" i="1" smtClean="0">
                                                <a:latin typeface="Cambria Math" panose="02040503050406030204" pitchFamily="18" charset="0"/>
                                              </a:rPr>
                                              <m:t>𝑦</m:t>
                                            </m:r>
                                          </m:e>
                                          <m:sub>
                                            <m:r>
                                              <a:rPr lang="en-US" altLang="ja-JP" sz="2000" b="0" i="1" smtClean="0">
                                                <a:latin typeface="Cambria Math" panose="02040503050406030204" pitchFamily="18" charset="0"/>
                                              </a:rPr>
                                              <m:t>𝑖</m:t>
                                            </m:r>
                                          </m:sub>
                                        </m:sSub>
                                      </m:e>
                                    </m:nary>
                                  </m:e>
                                </m:d>
                              </m:e>
                            </m:mr>
                          </m:m>
                        </m:e>
                      </m:d>
                    </m:oMath>
                  </m:oMathPara>
                </a14:m>
                <a:endParaRPr lang="ja-JP" altLang="en-US" sz="2000" dirty="0"/>
              </a:p>
            </p:txBody>
          </p:sp>
        </mc:Choice>
        <mc:Fallback xmlns="">
          <p:sp>
            <p:nvSpPr>
              <p:cNvPr id="59" name="正方形/長方形 58">
                <a:extLst>
                  <a:ext uri="{FF2B5EF4-FFF2-40B4-BE49-F238E27FC236}">
                    <a16:creationId xmlns:a16="http://schemas.microsoft.com/office/drawing/2014/main" id="{6DA7927E-AA4E-125D-04ED-0EF987B7EC21}"/>
                  </a:ext>
                </a:extLst>
              </p:cNvPr>
              <p:cNvSpPr>
                <a:spLocks noRot="1" noChangeAspect="1" noMove="1" noResize="1" noEditPoints="1" noAdjustHandles="1" noChangeArrowheads="1" noChangeShapeType="1" noTextEdit="1"/>
              </p:cNvSpPr>
              <p:nvPr/>
            </p:nvSpPr>
            <p:spPr>
              <a:xfrm>
                <a:off x="5770194" y="4249658"/>
                <a:ext cx="3192604" cy="2064411"/>
              </a:xfrm>
              <a:prstGeom prst="rect">
                <a:avLst/>
              </a:prstGeom>
              <a:blipFill>
                <a:blip r:embed="rId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1" name="正方形/長方形 60">
                <a:extLst>
                  <a:ext uri="{FF2B5EF4-FFF2-40B4-BE49-F238E27FC236}">
                    <a16:creationId xmlns:a16="http://schemas.microsoft.com/office/drawing/2014/main" id="{F42C1A7F-9DB3-E108-DEE3-C00D51E6214C}"/>
                  </a:ext>
                </a:extLst>
              </p:cNvPr>
              <p:cNvSpPr/>
              <p:nvPr/>
            </p:nvSpPr>
            <p:spPr>
              <a:xfrm>
                <a:off x="9090992" y="4186820"/>
                <a:ext cx="2775503" cy="21272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2000" b="1" i="1" smtClean="0">
                          <a:solidFill>
                            <a:schemeClr val="tx1"/>
                          </a:solidFill>
                          <a:latin typeface="Cambria Math" panose="02040503050406030204" pitchFamily="18" charset="0"/>
                        </a:rPr>
                        <m:t>𝒙</m:t>
                      </m:r>
                      <m:r>
                        <a:rPr lang="en-US" altLang="ja-JP" sz="2000" b="1" i="1" smtClean="0">
                          <a:solidFill>
                            <a:schemeClr val="tx1"/>
                          </a:solidFill>
                          <a:latin typeface="Cambria Math" panose="02040503050406030204" pitchFamily="18" charset="0"/>
                        </a:rPr>
                        <m:t>=</m:t>
                      </m:r>
                      <m:r>
                        <a:rPr lang="en-US" altLang="ja-JP" sz="2000" b="1" i="1" smtClean="0">
                          <a:solidFill>
                            <a:schemeClr val="tx1"/>
                          </a:solidFill>
                          <a:latin typeface="Cambria Math" panose="02040503050406030204" pitchFamily="18" charset="0"/>
                        </a:rPr>
                        <m:t>𝑽𝒉</m:t>
                      </m:r>
                      <m:r>
                        <a:rPr lang="en-US" altLang="ja-JP" sz="2000" b="1" i="1" smtClean="0">
                          <a:latin typeface="Cambria Math" panose="02040503050406030204" pitchFamily="18" charset="0"/>
                        </a:rPr>
                        <m:t>=</m:t>
                      </m:r>
                      <m:d>
                        <m:dPr>
                          <m:ctrlPr>
                            <a:rPr lang="en-US" altLang="ja-JP" sz="2000" b="1" i="1">
                              <a:latin typeface="Cambria Math" panose="02040503050406030204" pitchFamily="18" charset="0"/>
                            </a:rPr>
                          </m:ctrlPr>
                        </m:dPr>
                        <m:e>
                          <m:m>
                            <m:mPr>
                              <m:mcs>
                                <m:mc>
                                  <m:mcPr>
                                    <m:count m:val="1"/>
                                    <m:mcJc m:val="center"/>
                                  </m:mcPr>
                                </m:mc>
                              </m:mcs>
                              <m:ctrlPr>
                                <a:rPr lang="en-US" altLang="ja-JP" sz="2000" b="1" i="1">
                                  <a:latin typeface="Cambria Math" panose="02040503050406030204" pitchFamily="18" charset="0"/>
                                </a:rPr>
                              </m:ctrlPr>
                            </m:mPr>
                            <m:mr>
                              <m:e>
                                <m:nary>
                                  <m:naryPr>
                                    <m:chr m:val="∑"/>
                                    <m:ctrlPr>
                                      <a:rPr lang="en-US" altLang="ja-JP" sz="2000" i="1" smtClean="0">
                                        <a:latin typeface="Cambria Math" panose="02040503050406030204" pitchFamily="18" charset="0"/>
                                      </a:rPr>
                                    </m:ctrlPr>
                                  </m:naryPr>
                                  <m:sub>
                                    <m:r>
                                      <m:rPr>
                                        <m:brk m:alnAt="23"/>
                                      </m:rPr>
                                      <a:rPr lang="en-US" altLang="ja-JP" sz="2000" i="1">
                                        <a:latin typeface="Cambria Math" panose="02040503050406030204" pitchFamily="18" charset="0"/>
                                      </a:rPr>
                                      <m:t>𝑖</m:t>
                                    </m:r>
                                    <m:r>
                                      <a:rPr lang="en-US" altLang="ja-JP" sz="2000" i="1">
                                        <a:latin typeface="Cambria Math" panose="02040503050406030204" pitchFamily="18" charset="0"/>
                                      </a:rPr>
                                      <m:t>=1</m:t>
                                    </m:r>
                                  </m:sub>
                                  <m:sup>
                                    <m:r>
                                      <a:rPr lang="en-US" altLang="ja-JP" sz="2000" b="0" i="1" smtClean="0">
                                        <a:latin typeface="Cambria Math" panose="02040503050406030204" pitchFamily="18" charset="0"/>
                                      </a:rPr>
                                      <m:t>𝑙</m:t>
                                    </m:r>
                                  </m:sup>
                                  <m:e>
                                    <m:sSub>
                                      <m:sSubPr>
                                        <m:ctrlPr>
                                          <a:rPr lang="en-US" altLang="ja-JP" sz="2000" i="1">
                                            <a:latin typeface="Cambria Math" panose="02040503050406030204" pitchFamily="18" charset="0"/>
                                          </a:rPr>
                                        </m:ctrlPr>
                                      </m:sSubPr>
                                      <m:e>
                                        <m:r>
                                          <a:rPr lang="en-US" altLang="ja-JP" sz="2000" b="0" i="1" smtClean="0">
                                            <a:latin typeface="Cambria Math" panose="02040503050406030204" pitchFamily="18" charset="0"/>
                                          </a:rPr>
                                          <m:t>𝑉</m:t>
                                        </m:r>
                                      </m:e>
                                      <m:sub>
                                        <m:r>
                                          <a:rPr lang="en-US" altLang="ja-JP" sz="2000" i="1">
                                            <a:latin typeface="Cambria Math" panose="02040503050406030204" pitchFamily="18" charset="0"/>
                                          </a:rPr>
                                          <m:t>1</m:t>
                                        </m:r>
                                        <m:r>
                                          <a:rPr lang="en-US" altLang="ja-JP" sz="2000" i="1">
                                            <a:latin typeface="Cambria Math" panose="02040503050406030204" pitchFamily="18" charset="0"/>
                                          </a:rPr>
                                          <m:t>𝑖</m:t>
                                        </m:r>
                                      </m:sub>
                                    </m:sSub>
                                    <m:sSub>
                                      <m:sSubPr>
                                        <m:ctrlPr>
                                          <a:rPr lang="en-US" altLang="ja-JP" sz="2000" i="1">
                                            <a:latin typeface="Cambria Math" panose="02040503050406030204" pitchFamily="18" charset="0"/>
                                          </a:rPr>
                                        </m:ctrlPr>
                                      </m:sSubPr>
                                      <m:e>
                                        <m:r>
                                          <a:rPr lang="en-US" altLang="ja-JP" sz="2000" b="0" i="1" smtClean="0">
                                            <a:latin typeface="Cambria Math" panose="02040503050406030204" pitchFamily="18" charset="0"/>
                                          </a:rPr>
                                          <m:t>h</m:t>
                                        </m:r>
                                      </m:e>
                                      <m:sub>
                                        <m:r>
                                          <a:rPr lang="en-US" altLang="ja-JP" sz="2000" i="1">
                                            <a:latin typeface="Cambria Math" panose="02040503050406030204" pitchFamily="18" charset="0"/>
                                          </a:rPr>
                                          <m:t>𝑖</m:t>
                                        </m:r>
                                      </m:sub>
                                    </m:sSub>
                                  </m:e>
                                </m:nary>
                              </m:e>
                            </m:mr>
                            <m:mr>
                              <m:e>
                                <m:r>
                                  <a:rPr lang="en-US" altLang="ja-JP" sz="2000" b="1" i="1">
                                    <a:latin typeface="Cambria Math" panose="02040503050406030204" pitchFamily="18" charset="0"/>
                                    <a:ea typeface="Cambria Math" panose="02040503050406030204" pitchFamily="18" charset="0"/>
                                  </a:rPr>
                                  <m:t>⋮</m:t>
                                </m:r>
                              </m:e>
                            </m:mr>
                            <m:mr>
                              <m:e>
                                <m:nary>
                                  <m:naryPr>
                                    <m:chr m:val="∑"/>
                                    <m:ctrlPr>
                                      <a:rPr lang="en-US" altLang="ja-JP" sz="2000" i="1" smtClean="0">
                                        <a:latin typeface="Cambria Math" panose="02040503050406030204" pitchFamily="18" charset="0"/>
                                      </a:rPr>
                                    </m:ctrlPr>
                                  </m:naryPr>
                                  <m:sub>
                                    <m:r>
                                      <m:rPr>
                                        <m:brk m:alnAt="23"/>
                                      </m:rPr>
                                      <a:rPr lang="en-US" altLang="ja-JP" sz="2000" i="1">
                                        <a:latin typeface="Cambria Math" panose="02040503050406030204" pitchFamily="18" charset="0"/>
                                      </a:rPr>
                                      <m:t>𝑖</m:t>
                                    </m:r>
                                    <m:r>
                                      <a:rPr lang="en-US" altLang="ja-JP" sz="2000" i="1">
                                        <a:latin typeface="Cambria Math" panose="02040503050406030204" pitchFamily="18" charset="0"/>
                                      </a:rPr>
                                      <m:t>=1</m:t>
                                    </m:r>
                                  </m:sub>
                                  <m:sup>
                                    <m:r>
                                      <a:rPr lang="en-US" altLang="ja-JP" sz="2000" b="0" i="1" smtClean="0">
                                        <a:latin typeface="Cambria Math" panose="02040503050406030204" pitchFamily="18" charset="0"/>
                                      </a:rPr>
                                      <m:t>𝑙</m:t>
                                    </m:r>
                                  </m:sup>
                                  <m:e>
                                    <m:sSub>
                                      <m:sSubPr>
                                        <m:ctrlPr>
                                          <a:rPr lang="en-US" altLang="ja-JP" sz="2000" i="1">
                                            <a:latin typeface="Cambria Math" panose="02040503050406030204" pitchFamily="18" charset="0"/>
                                          </a:rPr>
                                        </m:ctrlPr>
                                      </m:sSubPr>
                                      <m:e>
                                        <m:r>
                                          <a:rPr lang="en-US" altLang="ja-JP" sz="2000" b="0" i="1" smtClean="0">
                                            <a:latin typeface="Cambria Math" panose="02040503050406030204" pitchFamily="18" charset="0"/>
                                          </a:rPr>
                                          <m:t>𝑉</m:t>
                                        </m:r>
                                      </m:e>
                                      <m:sub>
                                        <m:r>
                                          <a:rPr lang="en-US" altLang="ja-JP" sz="2000" b="0" i="1" smtClean="0">
                                            <a:latin typeface="Cambria Math" panose="02040503050406030204" pitchFamily="18" charset="0"/>
                                          </a:rPr>
                                          <m:t>𝑚</m:t>
                                        </m:r>
                                        <m:r>
                                          <a:rPr lang="en-US" altLang="ja-JP" sz="2000" i="1">
                                            <a:latin typeface="Cambria Math" panose="02040503050406030204" pitchFamily="18" charset="0"/>
                                          </a:rPr>
                                          <m:t>𝑖</m:t>
                                        </m:r>
                                      </m:sub>
                                    </m:sSub>
                                    <m:sSub>
                                      <m:sSubPr>
                                        <m:ctrlPr>
                                          <a:rPr lang="en-US" altLang="ja-JP" sz="2000" i="1">
                                            <a:latin typeface="Cambria Math" panose="02040503050406030204" pitchFamily="18" charset="0"/>
                                          </a:rPr>
                                        </m:ctrlPr>
                                      </m:sSubPr>
                                      <m:e>
                                        <m:r>
                                          <a:rPr lang="en-US" altLang="ja-JP" sz="2000" b="0" i="1" smtClean="0">
                                            <a:latin typeface="Cambria Math" panose="02040503050406030204" pitchFamily="18" charset="0"/>
                                          </a:rPr>
                                          <m:t>h</m:t>
                                        </m:r>
                                      </m:e>
                                      <m:sub>
                                        <m:r>
                                          <a:rPr lang="en-US" altLang="ja-JP" sz="2000" i="1">
                                            <a:latin typeface="Cambria Math" panose="02040503050406030204" pitchFamily="18" charset="0"/>
                                          </a:rPr>
                                          <m:t>𝑖</m:t>
                                        </m:r>
                                      </m:sub>
                                    </m:sSub>
                                  </m:e>
                                </m:nary>
                              </m:e>
                            </m:mr>
                          </m:m>
                        </m:e>
                      </m:d>
                    </m:oMath>
                  </m:oMathPara>
                </a14:m>
                <a:endParaRPr lang="en-US" altLang="ja-JP" sz="2000" b="1" dirty="0">
                  <a:solidFill>
                    <a:srgbClr val="00B050"/>
                  </a:solidFill>
                </a:endParaRPr>
              </a:p>
            </p:txBody>
          </p:sp>
        </mc:Choice>
        <mc:Fallback xmlns="">
          <p:sp>
            <p:nvSpPr>
              <p:cNvPr id="61" name="正方形/長方形 60">
                <a:extLst>
                  <a:ext uri="{FF2B5EF4-FFF2-40B4-BE49-F238E27FC236}">
                    <a16:creationId xmlns:a16="http://schemas.microsoft.com/office/drawing/2014/main" id="{F42C1A7F-9DB3-E108-DEE3-C00D51E6214C}"/>
                  </a:ext>
                </a:extLst>
              </p:cNvPr>
              <p:cNvSpPr>
                <a:spLocks noRot="1" noChangeAspect="1" noMove="1" noResize="1" noEditPoints="1" noAdjustHandles="1" noChangeArrowheads="1" noChangeShapeType="1" noTextEdit="1"/>
              </p:cNvSpPr>
              <p:nvPr/>
            </p:nvSpPr>
            <p:spPr>
              <a:xfrm>
                <a:off x="9090992" y="4186820"/>
                <a:ext cx="2775503" cy="2127249"/>
              </a:xfrm>
              <a:prstGeom prst="rect">
                <a:avLst/>
              </a:prstGeom>
              <a:blipFill>
                <a:blip r:embed="rId7"/>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3" name="テキスト ボックス 62">
                <a:extLst>
                  <a:ext uri="{FF2B5EF4-FFF2-40B4-BE49-F238E27FC236}">
                    <a16:creationId xmlns:a16="http://schemas.microsoft.com/office/drawing/2014/main" id="{FF71016D-9551-F2E0-DFA7-6BA93B92F152}"/>
                  </a:ext>
                </a:extLst>
              </p:cNvPr>
              <p:cNvSpPr txBox="1"/>
              <p:nvPr/>
            </p:nvSpPr>
            <p:spPr>
              <a:xfrm>
                <a:off x="6382628" y="1419632"/>
                <a:ext cx="3932487" cy="461665"/>
              </a:xfrm>
              <a:prstGeom prst="rect">
                <a:avLst/>
              </a:prstGeom>
              <a:noFill/>
            </p:spPr>
            <p:txBody>
              <a:bodyPr wrap="none" rtlCol="0">
                <a:spAutoFit/>
              </a:bodyPr>
              <a:lstStyle/>
              <a:p>
                <a:r>
                  <a:rPr lang="ja-JP" altLang="en-US" sz="2400" dirty="0"/>
                  <a:t>入力</a:t>
                </a:r>
                <a14:m>
                  <m:oMath xmlns:m="http://schemas.openxmlformats.org/officeDocument/2006/math">
                    <m:r>
                      <a:rPr lang="en-US" altLang="ja-JP" sz="2400" b="1" i="1" smtClean="0">
                        <a:solidFill>
                          <a:schemeClr val="tx1"/>
                        </a:solidFill>
                        <a:latin typeface="Cambria Math" panose="02040503050406030204" pitchFamily="18" charset="0"/>
                      </a:rPr>
                      <m:t>𝒚</m:t>
                    </m:r>
                  </m:oMath>
                </a14:m>
                <a:r>
                  <a:rPr kumimoji="1" lang="ja-JP" altLang="en-US" sz="2400" dirty="0"/>
                  <a:t>から出力</a:t>
                </a:r>
                <a14:m>
                  <m:oMath xmlns:m="http://schemas.openxmlformats.org/officeDocument/2006/math">
                    <m:r>
                      <a:rPr lang="en-US" altLang="ja-JP" sz="2400" b="1" i="1" smtClean="0">
                        <a:solidFill>
                          <a:schemeClr val="tx1"/>
                        </a:solidFill>
                        <a:latin typeface="Cambria Math" panose="02040503050406030204" pitchFamily="18" charset="0"/>
                      </a:rPr>
                      <m:t>𝒙</m:t>
                    </m:r>
                  </m:oMath>
                </a14:m>
                <a:r>
                  <a:rPr kumimoji="1" lang="ja-JP" altLang="en-US" sz="2400" dirty="0"/>
                  <a:t>を求める．</a:t>
                </a:r>
              </a:p>
            </p:txBody>
          </p:sp>
        </mc:Choice>
        <mc:Fallback xmlns="">
          <p:sp>
            <p:nvSpPr>
              <p:cNvPr id="63" name="テキスト ボックス 62">
                <a:extLst>
                  <a:ext uri="{FF2B5EF4-FFF2-40B4-BE49-F238E27FC236}">
                    <a16:creationId xmlns:a16="http://schemas.microsoft.com/office/drawing/2014/main" id="{FF71016D-9551-F2E0-DFA7-6BA93B92F152}"/>
                  </a:ext>
                </a:extLst>
              </p:cNvPr>
              <p:cNvSpPr txBox="1">
                <a:spLocks noRot="1" noChangeAspect="1" noMove="1" noResize="1" noEditPoints="1" noAdjustHandles="1" noChangeArrowheads="1" noChangeShapeType="1" noTextEdit="1"/>
              </p:cNvSpPr>
              <p:nvPr/>
            </p:nvSpPr>
            <p:spPr>
              <a:xfrm>
                <a:off x="6382628" y="1419632"/>
                <a:ext cx="3932487" cy="461665"/>
              </a:xfrm>
              <a:prstGeom prst="rect">
                <a:avLst/>
              </a:prstGeom>
              <a:blipFill>
                <a:blip r:embed="rId8"/>
                <a:stretch>
                  <a:fillRect l="-2326" t="-10526" r="-1550" b="-2894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5" name="テキスト ボックス 64">
                <a:extLst>
                  <a:ext uri="{FF2B5EF4-FFF2-40B4-BE49-F238E27FC236}">
                    <a16:creationId xmlns:a16="http://schemas.microsoft.com/office/drawing/2014/main" id="{345337D6-CEE6-CF85-984E-AB45083EB7E9}"/>
                  </a:ext>
                </a:extLst>
              </p:cNvPr>
              <p:cNvSpPr txBox="1"/>
              <p:nvPr/>
            </p:nvSpPr>
            <p:spPr>
              <a:xfrm>
                <a:off x="980659" y="4946295"/>
                <a:ext cx="6096000"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入力</a:t>
                </a:r>
                <a14:m>
                  <m:oMath xmlns:m="http://schemas.openxmlformats.org/officeDocument/2006/math">
                    <m:r>
                      <a:rPr kumimoji="1" lang="en-US" altLang="ja-JP" sz="2400" b="1" i="1" u="none" strike="noStrike" kern="1200" cap="none" spc="0" normalizeH="0" baseline="0" noProof="0" smtClean="0">
                        <a:ln>
                          <a:noFill/>
                        </a:ln>
                        <a:solidFill>
                          <a:schemeClr val="tx1"/>
                        </a:solidFill>
                        <a:effectLst/>
                        <a:uLnTx/>
                        <a:uFillTx/>
                        <a:latin typeface="Cambria Math" panose="02040503050406030204" pitchFamily="18" charset="0"/>
                        <a:cs typeface="+mn-cs"/>
                      </a:rPr>
                      <m:t>𝒚</m:t>
                    </m:r>
                  </m:oMath>
                </a14:m>
                <a:r>
                  <a:rPr kumimoji="1" lang="en-US" altLang="ja-JP"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{n</a:t>
                </a:r>
                <a:r>
                  <a:rPr kumimoji="1" lang="ja-JP" altLang="en-US"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次元ベクトル</a:t>
                </a:r>
                <a:r>
                  <a:rPr kumimoji="1" lang="en-US" altLang="ja-JP"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1" lang="ja-JP" altLang="en-US"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目標速度</a:t>
                </a:r>
                <a:r>
                  <a:rPr kumimoji="1" lang="en-US" altLang="ja-JP"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lang="en-US" altLang="ja-JP" sz="2400" b="1" noProof="0" dirty="0">
                    <a:solidFill>
                      <a:prstClr val="black"/>
                    </a:solidFill>
                    <a:latin typeface="Calibri" panose="020F0502020204030204"/>
                    <a:ea typeface="游ゴシック" panose="020B0400000000000000" pitchFamily="50" charset="-128"/>
                  </a:rPr>
                  <a:t>}</a:t>
                </a:r>
                <a:br>
                  <a:rPr kumimoji="1" lang="en-US" altLang="ja-JP" sz="24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br>
                <a:r>
                  <a:rPr kumimoji="1" lang="ja-JP" altLang="en-US"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中間層出力</a:t>
                </a:r>
                <a14:m>
                  <m:oMath xmlns:m="http://schemas.openxmlformats.org/officeDocument/2006/math">
                    <m:r>
                      <a:rPr kumimoji="1" lang="en-US" altLang="ja-JP" sz="2400" b="1" i="1" u="none" strike="noStrike" kern="1200" cap="none" spc="0" normalizeH="0" baseline="0" noProof="0" smtClean="0">
                        <a:ln>
                          <a:noFill/>
                        </a:ln>
                        <a:solidFill>
                          <a:schemeClr val="tx1"/>
                        </a:solidFill>
                        <a:effectLst/>
                        <a:uLnTx/>
                        <a:uFillTx/>
                        <a:latin typeface="Cambria Math" panose="02040503050406030204" pitchFamily="18" charset="0"/>
                        <a:cs typeface="+mn-cs"/>
                      </a:rPr>
                      <m:t>𝒉</m:t>
                    </m:r>
                  </m:oMath>
                </a14:m>
                <a:r>
                  <a:rPr kumimoji="1" lang="ja-JP" altLang="en-US" sz="24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1" lang="en-US" altLang="ja-JP"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l</a:t>
                </a:r>
                <a:r>
                  <a:rPr kumimoji="1" lang="ja-JP" altLang="en-US"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次元ベクトル</a:t>
                </a:r>
                <a:r>
                  <a:rPr kumimoji="1" lang="ja-JP" altLang="en-US" sz="24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br>
                  <a:rPr kumimoji="1" lang="en-US" altLang="ja-JP" sz="24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br>
                <a:r>
                  <a:rPr kumimoji="1" lang="ja-JP" altLang="en-US"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出力</a:t>
                </a:r>
                <a14:m>
                  <m:oMath xmlns:m="http://schemas.openxmlformats.org/officeDocument/2006/math">
                    <m:r>
                      <a:rPr kumimoji="1" lang="en-US" altLang="ja-JP" sz="2400" b="1" i="1" u="none" strike="noStrike" kern="1200" cap="none" spc="0" normalizeH="0" baseline="0" noProof="0" smtClean="0">
                        <a:ln>
                          <a:noFill/>
                        </a:ln>
                        <a:solidFill>
                          <a:schemeClr val="tx1"/>
                        </a:solidFill>
                        <a:effectLst/>
                        <a:uLnTx/>
                        <a:uFillTx/>
                        <a:latin typeface="Cambria Math" panose="02040503050406030204" pitchFamily="18" charset="0"/>
                        <a:cs typeface="+mn-cs"/>
                      </a:rPr>
                      <m:t>𝒙</m:t>
                    </m:r>
                    <m:r>
                      <a:rPr kumimoji="1" lang="en-US" altLang="ja-JP" sz="2400" b="1" i="0" u="none" strike="noStrike" kern="1200" cap="none" spc="0" normalizeH="0" baseline="0" noProof="0" smtClean="0">
                        <a:ln>
                          <a:noFill/>
                        </a:ln>
                        <a:solidFill>
                          <a:schemeClr val="tx1"/>
                        </a:solidFill>
                        <a:effectLst/>
                        <a:uLnTx/>
                        <a:uFillTx/>
                        <a:latin typeface="Cambria Math" panose="02040503050406030204" pitchFamily="18" charset="0"/>
                        <a:cs typeface="+mn-cs"/>
                      </a:rPr>
                      <m:t>{</m:t>
                    </m:r>
                  </m:oMath>
                </a14:m>
                <a:r>
                  <a:rPr kumimoji="1" lang="en-US" altLang="ja-JP"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m</a:t>
                </a:r>
                <a:r>
                  <a:rPr kumimoji="1" lang="ja-JP" altLang="en-US"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次元ベクトル</a:t>
                </a:r>
                <a:r>
                  <a:rPr kumimoji="1" lang="en-US" altLang="ja-JP"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1" lang="ja-JP" altLang="en-US"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角速度</a:t>
                </a:r>
                <a:r>
                  <a:rPr kumimoji="1" lang="en-US" altLang="ja-JP"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lang="en-US" altLang="ja-JP" sz="2400" b="1" dirty="0">
                    <a:solidFill>
                      <a:prstClr val="black"/>
                    </a:solidFill>
                    <a:latin typeface="Calibri" panose="020F0502020204030204"/>
                    <a:ea typeface="游ゴシック" panose="020B0400000000000000" pitchFamily="50" charset="-128"/>
                  </a:rPr>
                  <a:t>}</a:t>
                </a:r>
                <a:endParaRPr kumimoji="1" lang="en-US" altLang="ja-JP" sz="24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結合荷重</a:t>
                </a:r>
                <a14:m>
                  <m:oMath xmlns:m="http://schemas.openxmlformats.org/officeDocument/2006/math">
                    <m:r>
                      <a:rPr kumimoji="1" lang="en-US" altLang="ja-JP" sz="2400" b="1" i="1" u="none" strike="noStrike" kern="1200" cap="none" spc="0" normalizeH="0" baseline="0" noProof="0" smtClean="0">
                        <a:ln>
                          <a:noFill/>
                        </a:ln>
                        <a:solidFill>
                          <a:prstClr val="black"/>
                        </a:solidFill>
                        <a:effectLst/>
                        <a:uLnTx/>
                        <a:uFillTx/>
                        <a:latin typeface="Cambria Math" panose="02040503050406030204" pitchFamily="18" charset="0"/>
                        <a:cs typeface="+mn-cs"/>
                      </a:rPr>
                      <m:t>𝑾</m:t>
                    </m:r>
                  </m:oMath>
                </a14:m>
                <a:r>
                  <a:rPr kumimoji="1" lang="ja-JP" altLang="en-US"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1" lang="en-US" altLang="ja-JP"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l×</a:t>
                </a:r>
                <a:r>
                  <a:rPr kumimoji="1" lang="ja-JP" altLang="en-US"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ｎ行列）</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結合荷重</a:t>
                </a:r>
                <a14:m>
                  <m:oMath xmlns:m="http://schemas.openxmlformats.org/officeDocument/2006/math">
                    <m:r>
                      <a:rPr kumimoji="1" lang="en-US" altLang="ja-JP" sz="2400" b="1" i="1" u="none" strike="noStrike" kern="1200" cap="none" spc="0" normalizeH="0" baseline="0" noProof="0" smtClean="0">
                        <a:ln>
                          <a:noFill/>
                        </a:ln>
                        <a:solidFill>
                          <a:prstClr val="black"/>
                        </a:solidFill>
                        <a:effectLst/>
                        <a:uLnTx/>
                        <a:uFillTx/>
                        <a:latin typeface="Cambria Math" panose="02040503050406030204" pitchFamily="18" charset="0"/>
                        <a:cs typeface="+mn-cs"/>
                      </a:rPr>
                      <m:t>𝑽</m:t>
                    </m:r>
                  </m:oMath>
                </a14:m>
                <a:r>
                  <a:rPr kumimoji="1" lang="ja-JP" altLang="en-US"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1" lang="en-US" altLang="ja-JP" sz="2400" b="0" i="0" u="none" strike="noStrike" kern="1200" cap="none" spc="0" normalizeH="0" baseline="0" noProof="0" dirty="0" err="1">
                    <a:ln>
                      <a:noFill/>
                    </a:ln>
                    <a:solidFill>
                      <a:prstClr val="black"/>
                    </a:solidFill>
                    <a:effectLst/>
                    <a:uLnTx/>
                    <a:uFillTx/>
                    <a:latin typeface="Calibri" panose="020F0502020204030204"/>
                    <a:ea typeface="游ゴシック" panose="020B0400000000000000" pitchFamily="50" charset="-128"/>
                    <a:cs typeface="+mn-cs"/>
                  </a:rPr>
                  <a:t>m×l</a:t>
                </a:r>
                <a:r>
                  <a:rPr kumimoji="1" lang="ja-JP" altLang="en-US" sz="2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行列）</a:t>
                </a:r>
              </a:p>
            </p:txBody>
          </p:sp>
        </mc:Choice>
        <mc:Fallback xmlns="">
          <p:sp>
            <p:nvSpPr>
              <p:cNvPr id="65" name="テキスト ボックス 64">
                <a:extLst>
                  <a:ext uri="{FF2B5EF4-FFF2-40B4-BE49-F238E27FC236}">
                    <a16:creationId xmlns:a16="http://schemas.microsoft.com/office/drawing/2014/main" id="{345337D6-CEE6-CF85-984E-AB45083EB7E9}"/>
                  </a:ext>
                </a:extLst>
              </p:cNvPr>
              <p:cNvSpPr txBox="1">
                <a:spLocks noRot="1" noChangeAspect="1" noMove="1" noResize="1" noEditPoints="1" noAdjustHandles="1" noChangeArrowheads="1" noChangeShapeType="1" noTextEdit="1"/>
              </p:cNvSpPr>
              <p:nvPr/>
            </p:nvSpPr>
            <p:spPr>
              <a:xfrm>
                <a:off x="980659" y="4946295"/>
                <a:ext cx="6096000" cy="1938992"/>
              </a:xfrm>
              <a:prstGeom prst="rect">
                <a:avLst/>
              </a:prstGeom>
              <a:blipFill>
                <a:blip r:embed="rId9"/>
                <a:stretch>
                  <a:fillRect l="-1600" t="-2830" b="-628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7" name="テキスト ボックス 66">
                <a:extLst>
                  <a:ext uri="{FF2B5EF4-FFF2-40B4-BE49-F238E27FC236}">
                    <a16:creationId xmlns:a16="http://schemas.microsoft.com/office/drawing/2014/main" id="{A491BE12-62DA-2244-3204-27728125605E}"/>
                  </a:ext>
                </a:extLst>
              </p:cNvPr>
              <p:cNvSpPr txBox="1"/>
              <p:nvPr/>
            </p:nvSpPr>
            <p:spPr>
              <a:xfrm>
                <a:off x="2716875" y="3361115"/>
                <a:ext cx="35868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400" i="1" smtClean="0">
                              <a:latin typeface="Cambria Math" panose="02040503050406030204" pitchFamily="18" charset="0"/>
                            </a:rPr>
                          </m:ctrlPr>
                        </m:sSubPr>
                        <m:e>
                          <m:r>
                            <a:rPr kumimoji="1" lang="en-US" altLang="ja-JP" sz="2400" b="0" i="1" smtClean="0">
                              <a:latin typeface="Cambria Math" panose="02040503050406030204" pitchFamily="18" charset="0"/>
                            </a:rPr>
                            <m:t>h</m:t>
                          </m:r>
                        </m:e>
                        <m:sub>
                          <m:r>
                            <a:rPr kumimoji="1" lang="en-US" altLang="ja-JP" sz="2400" b="0" i="1" smtClean="0">
                              <a:latin typeface="Cambria Math" panose="02040503050406030204" pitchFamily="18" charset="0"/>
                            </a:rPr>
                            <m:t>𝑙</m:t>
                          </m:r>
                        </m:sub>
                      </m:sSub>
                    </m:oMath>
                  </m:oMathPara>
                </a14:m>
                <a:endParaRPr kumimoji="1" lang="ja-JP" altLang="en-US" sz="2400" dirty="0"/>
              </a:p>
            </p:txBody>
          </p:sp>
        </mc:Choice>
        <mc:Fallback xmlns="">
          <p:sp>
            <p:nvSpPr>
              <p:cNvPr id="67" name="テキスト ボックス 66">
                <a:extLst>
                  <a:ext uri="{FF2B5EF4-FFF2-40B4-BE49-F238E27FC236}">
                    <a16:creationId xmlns:a16="http://schemas.microsoft.com/office/drawing/2014/main" id="{A491BE12-62DA-2244-3204-27728125605E}"/>
                  </a:ext>
                </a:extLst>
              </p:cNvPr>
              <p:cNvSpPr txBox="1">
                <a:spLocks noRot="1" noChangeAspect="1" noMove="1" noResize="1" noEditPoints="1" noAdjustHandles="1" noChangeArrowheads="1" noChangeShapeType="1" noTextEdit="1"/>
              </p:cNvSpPr>
              <p:nvPr/>
            </p:nvSpPr>
            <p:spPr>
              <a:xfrm>
                <a:off x="2716875" y="3361115"/>
                <a:ext cx="358688" cy="369332"/>
              </a:xfrm>
              <a:prstGeom prst="rect">
                <a:avLst/>
              </a:prstGeom>
              <a:blipFill>
                <a:blip r:embed="rId10"/>
                <a:stretch>
                  <a:fillRect l="-18644" r="-3390" b="-1311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D4FE3221-B946-CBC6-8048-5FCF7F4C4D10}"/>
                  </a:ext>
                </a:extLst>
              </p:cNvPr>
              <p:cNvSpPr txBox="1"/>
              <p:nvPr/>
            </p:nvSpPr>
            <p:spPr>
              <a:xfrm>
                <a:off x="6096000" y="2222272"/>
                <a:ext cx="6096000" cy="812017"/>
              </a:xfrm>
              <a:prstGeom prst="rect">
                <a:avLst/>
              </a:prstGeom>
              <a:noFill/>
            </p:spPr>
            <p:txBody>
              <a:bodyPr wrap="square">
                <a:spAutoFit/>
              </a:bodyPr>
              <a:lstStyle/>
              <a:p>
                <a14:m>
                  <m:oMath xmlns:m="http://schemas.openxmlformats.org/officeDocument/2006/math">
                    <m:r>
                      <a:rPr kumimoji="1" lang="en-US" altLang="ja-JP" sz="2000" b="1" i="1" u="none" strike="noStrike" kern="1200" cap="none" spc="0" normalizeH="0" baseline="0" noProof="0" smtClean="0">
                        <a:ln>
                          <a:noFill/>
                        </a:ln>
                        <a:solidFill>
                          <a:prstClr val="black"/>
                        </a:solidFill>
                        <a:effectLst/>
                        <a:uLnTx/>
                        <a:uFillTx/>
                        <a:latin typeface="Cambria Math" panose="02040503050406030204" pitchFamily="18" charset="0"/>
                      </a:rPr>
                      <m:t>𝒔𝒊𝒈𝒎𝒐𝒊𝒅</m:t>
                    </m:r>
                    <m:d>
                      <m:dPr>
                        <m:ctrlPr>
                          <a:rPr kumimoji="1" lang="en-US" altLang="ja-JP" sz="2000" b="1" i="1" u="none" strike="noStrike" kern="1200" cap="none" spc="0" normalizeH="0" baseline="0" noProof="0" smtClean="0">
                            <a:ln>
                              <a:noFill/>
                            </a:ln>
                            <a:solidFill>
                              <a:prstClr val="black"/>
                            </a:solidFill>
                            <a:effectLst/>
                            <a:uLnTx/>
                            <a:uFillTx/>
                            <a:latin typeface="Cambria Math" panose="02040503050406030204" pitchFamily="18" charset="0"/>
                          </a:rPr>
                        </m:ctrlPr>
                      </m:dPr>
                      <m:e>
                        <m:r>
                          <a:rPr kumimoji="1" lang="en-US" altLang="ja-JP" sz="2000" b="1" i="1" u="none" strike="noStrike" kern="1200" cap="none" spc="0" normalizeH="0" baseline="0" noProof="0" smtClean="0">
                            <a:ln>
                              <a:noFill/>
                            </a:ln>
                            <a:solidFill>
                              <a:prstClr val="black"/>
                            </a:solidFill>
                            <a:effectLst/>
                            <a:uLnTx/>
                            <a:uFillTx/>
                            <a:latin typeface="Cambria Math" panose="02040503050406030204" pitchFamily="18" charset="0"/>
                          </a:rPr>
                          <m:t>𝑾𝒚</m:t>
                        </m:r>
                      </m:e>
                    </m:d>
                  </m:oMath>
                </a14:m>
                <a:r>
                  <a:rPr lang="en-US" altLang="ja-JP" sz="2800" b="1" dirty="0"/>
                  <a:t>=</a:t>
                </a:r>
                <a:r>
                  <a:rPr lang="ja-JP" altLang="ja-JP" sz="2800" b="1" dirty="0"/>
                  <a:t> </a:t>
                </a:r>
                <a14:m>
                  <m:oMath xmlns:m="http://schemas.openxmlformats.org/officeDocument/2006/math">
                    <m:f>
                      <m:fPr>
                        <m:ctrlPr>
                          <a:rPr lang="ja-JP" altLang="ja-JP" sz="2800" b="1" i="1">
                            <a:latin typeface="Cambria Math" panose="02040503050406030204" pitchFamily="18" charset="0"/>
                          </a:rPr>
                        </m:ctrlPr>
                      </m:fPr>
                      <m:num>
                        <m:r>
                          <a:rPr lang="en-US" altLang="ja-JP" sz="2800" b="1" i="1">
                            <a:latin typeface="Cambria Math" panose="02040503050406030204" pitchFamily="18" charset="0"/>
                          </a:rPr>
                          <m:t>𝟏</m:t>
                        </m:r>
                      </m:num>
                      <m:den>
                        <m:r>
                          <a:rPr lang="en-US" altLang="ja-JP" sz="2800" b="1" i="1">
                            <a:latin typeface="Cambria Math" panose="02040503050406030204" pitchFamily="18" charset="0"/>
                          </a:rPr>
                          <m:t>𝟏</m:t>
                        </m:r>
                        <m:r>
                          <a:rPr lang="en-US" altLang="ja-JP" sz="2800" b="1" i="1">
                            <a:latin typeface="Cambria Math" panose="02040503050406030204" pitchFamily="18" charset="0"/>
                          </a:rPr>
                          <m:t>+</m:t>
                        </m:r>
                        <m:r>
                          <a:rPr lang="en-US" altLang="ja-JP" sz="2800" b="1" i="1">
                            <a:latin typeface="Cambria Math" panose="02040503050406030204" pitchFamily="18" charset="0"/>
                          </a:rPr>
                          <m:t>𝒆𝒙𝒑</m:t>
                        </m:r>
                        <m:r>
                          <a:rPr lang="en-US" altLang="ja-JP" sz="2800" b="1" i="1">
                            <a:latin typeface="Cambria Math" panose="02040503050406030204" pitchFamily="18" charset="0"/>
                          </a:rPr>
                          <m:t>(−</m:t>
                        </m:r>
                        <m:sSub>
                          <m:sSubPr>
                            <m:ctrlPr>
                              <a:rPr lang="ja-JP" altLang="ja-JP" sz="2800" b="1" i="1">
                                <a:latin typeface="Cambria Math" panose="02040503050406030204" pitchFamily="18" charset="0"/>
                              </a:rPr>
                            </m:ctrlPr>
                          </m:sSubPr>
                          <m:e>
                            <m:r>
                              <a:rPr lang="en-US" altLang="ja-JP" sz="2800" b="1" i="1">
                                <a:latin typeface="Cambria Math" panose="02040503050406030204" pitchFamily="18" charset="0"/>
                              </a:rPr>
                              <m:t>𝑾</m:t>
                            </m:r>
                          </m:e>
                          <m:sub>
                            <m:r>
                              <a:rPr lang="en-US" altLang="ja-JP" sz="2800" b="1" i="1">
                                <a:latin typeface="Cambria Math" panose="02040503050406030204" pitchFamily="18" charset="0"/>
                              </a:rPr>
                              <m:t>𝒚</m:t>
                            </m:r>
                          </m:sub>
                        </m:sSub>
                        <m:r>
                          <a:rPr lang="en-US" altLang="ja-JP" sz="2800" b="1" i="1">
                            <a:latin typeface="Cambria Math" panose="02040503050406030204" pitchFamily="18" charset="0"/>
                          </a:rPr>
                          <m:t>)</m:t>
                        </m:r>
                      </m:den>
                    </m:f>
                  </m:oMath>
                </a14:m>
                <a:endParaRPr lang="ja-JP" altLang="en-US" sz="2800" b="1" i="1" dirty="0"/>
              </a:p>
            </p:txBody>
          </p:sp>
        </mc:Choice>
        <mc:Fallback xmlns="">
          <p:sp>
            <p:nvSpPr>
              <p:cNvPr id="5" name="テキスト ボックス 4">
                <a:extLst>
                  <a:ext uri="{FF2B5EF4-FFF2-40B4-BE49-F238E27FC236}">
                    <a16:creationId xmlns:a16="http://schemas.microsoft.com/office/drawing/2014/main" id="{D4FE3221-B946-CBC6-8048-5FCF7F4C4D10}"/>
                  </a:ext>
                </a:extLst>
              </p:cNvPr>
              <p:cNvSpPr txBox="1">
                <a:spLocks noRot="1" noChangeAspect="1" noMove="1" noResize="1" noEditPoints="1" noAdjustHandles="1" noChangeArrowheads="1" noChangeShapeType="1" noTextEdit="1"/>
              </p:cNvSpPr>
              <p:nvPr/>
            </p:nvSpPr>
            <p:spPr>
              <a:xfrm>
                <a:off x="6096000" y="2222272"/>
                <a:ext cx="6096000" cy="812017"/>
              </a:xfrm>
              <a:prstGeom prst="rect">
                <a:avLst/>
              </a:prstGeom>
              <a:blipFill>
                <a:blip r:embed="rId11"/>
                <a:stretch>
                  <a:fillRect/>
                </a:stretch>
              </a:blipFill>
            </p:spPr>
            <p:txBody>
              <a:bodyPr/>
              <a:lstStyle/>
              <a:p>
                <a:r>
                  <a:rPr lang="ja-JP" altLang="en-US">
                    <a:noFill/>
                  </a:rPr>
                  <a:t> </a:t>
                </a:r>
              </a:p>
            </p:txBody>
          </p:sp>
        </mc:Fallback>
      </mc:AlternateContent>
      <p:sp>
        <p:nvSpPr>
          <p:cNvPr id="6" name="テキスト ボックス 5">
            <a:extLst>
              <a:ext uri="{FF2B5EF4-FFF2-40B4-BE49-F238E27FC236}">
                <a16:creationId xmlns:a16="http://schemas.microsoft.com/office/drawing/2014/main" id="{09938511-4879-F307-987B-F173CC321470}"/>
              </a:ext>
            </a:extLst>
          </p:cNvPr>
          <p:cNvSpPr txBox="1"/>
          <p:nvPr/>
        </p:nvSpPr>
        <p:spPr>
          <a:xfrm>
            <a:off x="11353800" y="6292820"/>
            <a:ext cx="1100297" cy="400110"/>
          </a:xfrm>
          <a:prstGeom prst="rect">
            <a:avLst/>
          </a:prstGeom>
          <a:noFill/>
        </p:spPr>
        <p:txBody>
          <a:bodyPr wrap="square" rtlCol="0">
            <a:spAutoFit/>
          </a:bodyPr>
          <a:lstStyle/>
          <a:p>
            <a:r>
              <a:rPr lang="en-US" altLang="ja-JP" sz="2000" b="1" dirty="0"/>
              <a:t>8</a:t>
            </a:r>
            <a:r>
              <a:rPr kumimoji="1" lang="en-US" altLang="ja-JP" sz="2000" b="1" dirty="0"/>
              <a:t>/12</a:t>
            </a:r>
            <a:endParaRPr kumimoji="1" lang="ja-JP" altLang="en-US" sz="2000" b="1" dirty="0"/>
          </a:p>
        </p:txBody>
      </p:sp>
    </p:spTree>
    <p:extLst>
      <p:ext uri="{BB962C8B-B14F-4D97-AF65-F5344CB8AC3E}">
        <p14:creationId xmlns:p14="http://schemas.microsoft.com/office/powerpoint/2010/main" val="2979754156"/>
      </p:ext>
    </p:extLst>
  </p:cSld>
  <p:clrMapOvr>
    <a:masterClrMapping/>
  </p:clrMapOvr>
  <mc:AlternateContent xmlns:mc="http://schemas.openxmlformats.org/markup-compatibility/2006" xmlns:p14="http://schemas.microsoft.com/office/powerpoint/2010/main">
    <mc:Choice Requires="p14">
      <p:transition spd="slow" p14:dur="2000" advTm="80371"/>
    </mc:Choice>
    <mc:Fallback xmlns="">
      <p:transition spd="slow" advTm="8037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14B5893D-B62D-4197-A38A-F2375030F4FE}"/>
              </a:ext>
            </a:extLst>
          </p:cNvPr>
          <p:cNvSpPr txBox="1">
            <a:spLocks/>
          </p:cNvSpPr>
          <p:nvPr/>
        </p:nvSpPr>
        <p:spPr>
          <a:xfrm>
            <a:off x="1879121" y="-290211"/>
            <a:ext cx="950007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dirty="0">
                <a:solidFill>
                  <a:schemeClr val="bg1"/>
                </a:solidFill>
                <a:latin typeface="ＭＳ Ｐゴシック" panose="020B0600070205080204" pitchFamily="50" charset="-128"/>
                <a:ea typeface="ＭＳ Ｐゴシック" panose="020B0600070205080204" pitchFamily="50" charset="-128"/>
              </a:rPr>
              <a:t>荷重更新方法</a:t>
            </a:r>
          </a:p>
        </p:txBody>
      </p:sp>
      <p:pic>
        <p:nvPicPr>
          <p:cNvPr id="7" name="図 6">
            <a:extLst>
              <a:ext uri="{FF2B5EF4-FFF2-40B4-BE49-F238E27FC236}">
                <a16:creationId xmlns:a16="http://schemas.microsoft.com/office/drawing/2014/main" id="{7669E509-6748-4DB1-848E-757E42D42603}"/>
              </a:ext>
            </a:extLst>
          </p:cNvPr>
          <p:cNvPicPr>
            <a:picLocks noChangeAspect="1"/>
          </p:cNvPicPr>
          <p:nvPr/>
        </p:nvPicPr>
        <p:blipFill>
          <a:blip r:embed="rId3"/>
          <a:stretch>
            <a:fillRect/>
          </a:stretch>
        </p:blipFill>
        <p:spPr>
          <a:xfrm>
            <a:off x="4756840" y="2236350"/>
            <a:ext cx="2222965" cy="2240219"/>
          </a:xfrm>
          <a:prstGeom prst="rect">
            <a:avLst/>
          </a:prstGeom>
        </p:spPr>
      </p:pic>
      <p:sp>
        <p:nvSpPr>
          <p:cNvPr id="8" name="矢印: 右 7">
            <a:extLst>
              <a:ext uri="{FF2B5EF4-FFF2-40B4-BE49-F238E27FC236}">
                <a16:creationId xmlns:a16="http://schemas.microsoft.com/office/drawing/2014/main" id="{A4E62BD1-7CCB-4D34-AA03-EBCE44D73DD1}"/>
              </a:ext>
            </a:extLst>
          </p:cNvPr>
          <p:cNvSpPr/>
          <p:nvPr/>
        </p:nvSpPr>
        <p:spPr>
          <a:xfrm>
            <a:off x="2053481" y="3041001"/>
            <a:ext cx="2188587" cy="539307"/>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mc:AlternateContent xmlns:mc="http://schemas.openxmlformats.org/markup-compatibility/2006">
        <mc:Choice xmlns:a14="http://schemas.microsoft.com/office/drawing/2010/main" Requires="a14">
          <p:sp>
            <p:nvSpPr>
              <p:cNvPr id="9" name="テキスト ボックス 8">
                <a:extLst>
                  <a:ext uri="{FF2B5EF4-FFF2-40B4-BE49-F238E27FC236}">
                    <a16:creationId xmlns:a16="http://schemas.microsoft.com/office/drawing/2014/main" id="{A433FDA0-FEB7-4A49-B081-D8816ABECC0C}"/>
                  </a:ext>
                </a:extLst>
              </p:cNvPr>
              <p:cNvSpPr txBox="1"/>
              <p:nvPr/>
            </p:nvSpPr>
            <p:spPr>
              <a:xfrm>
                <a:off x="2445648" y="2614712"/>
                <a:ext cx="1268865" cy="461665"/>
              </a:xfrm>
              <a:prstGeom prst="rect">
                <a:avLst/>
              </a:prstGeom>
              <a:noFill/>
            </p:spPr>
            <p:txBody>
              <a:bodyPr wrap="square">
                <a:spAutoFit/>
              </a:bodyPr>
              <a:lstStyle/>
              <a:p>
                <a:r>
                  <a:rPr lang="ja-JP" altLang="en-US" sz="2400" b="1" dirty="0">
                    <a:solidFill>
                      <a:srgbClr val="000000"/>
                    </a:solidFill>
                    <a:latin typeface="ＭＳ Ｐゴシック" panose="020B0600070205080204" pitchFamily="50" charset="-128"/>
                    <a:ea typeface="ＭＳ Ｐゴシック" panose="020B0600070205080204" pitchFamily="50" charset="-128"/>
                  </a:rPr>
                  <a:t>入力 </a:t>
                </a:r>
                <a14:m>
                  <m:oMath xmlns:m="http://schemas.openxmlformats.org/officeDocument/2006/math">
                    <m:sSub>
                      <m:sSubPr>
                        <m:ctrlPr>
                          <a:rPr lang="en-US" altLang="ja-JP" sz="2400" b="1" i="1">
                            <a:latin typeface="Cambria Math" panose="02040503050406030204" pitchFamily="18" charset="0"/>
                          </a:rPr>
                        </m:ctrlPr>
                      </m:sSubPr>
                      <m:e>
                        <m:acc>
                          <m:accPr>
                            <m:chr m:val="̇"/>
                            <m:ctrlPr>
                              <a:rPr lang="en-US" altLang="ja-JP" sz="2400" b="1" i="1">
                                <a:latin typeface="Cambria Math" panose="02040503050406030204" pitchFamily="18" charset="0"/>
                              </a:rPr>
                            </m:ctrlPr>
                          </m:accPr>
                          <m:e>
                            <m:r>
                              <a:rPr lang="en-US" altLang="ja-JP" sz="2400" b="1" i="1">
                                <a:latin typeface="Cambria Math" panose="02040503050406030204" pitchFamily="18" charset="0"/>
                              </a:rPr>
                              <m:t>𝒓</m:t>
                            </m:r>
                          </m:e>
                        </m:acc>
                      </m:e>
                      <m:sub>
                        <m:r>
                          <a:rPr lang="en-US" altLang="ja-JP" sz="2400" b="1" i="1">
                            <a:latin typeface="Cambria Math" panose="02040503050406030204" pitchFamily="18" charset="0"/>
                          </a:rPr>
                          <m:t>𝒅</m:t>
                        </m:r>
                      </m:sub>
                    </m:sSub>
                  </m:oMath>
                </a14:m>
                <a:endParaRPr lang="ja-JP" altLang="en-US" sz="2400" dirty="0">
                  <a:latin typeface="ＭＳ Ｐゴシック" panose="020B0600070205080204" pitchFamily="50" charset="-128"/>
                  <a:ea typeface="ＭＳ Ｐゴシック" panose="020B0600070205080204" pitchFamily="50" charset="-128"/>
                </a:endParaRPr>
              </a:p>
            </p:txBody>
          </p:sp>
        </mc:Choice>
        <mc:Fallback>
          <p:sp>
            <p:nvSpPr>
              <p:cNvPr id="9" name="テキスト ボックス 8">
                <a:extLst>
                  <a:ext uri="{FF2B5EF4-FFF2-40B4-BE49-F238E27FC236}">
                    <a16:creationId xmlns:a16="http://schemas.microsoft.com/office/drawing/2014/main" id="{A433FDA0-FEB7-4A49-B081-D8816ABECC0C}"/>
                  </a:ext>
                </a:extLst>
              </p:cNvPr>
              <p:cNvSpPr txBox="1">
                <a:spLocks noRot="1" noChangeAspect="1" noMove="1" noResize="1" noEditPoints="1" noAdjustHandles="1" noChangeArrowheads="1" noChangeShapeType="1" noTextEdit="1"/>
              </p:cNvSpPr>
              <p:nvPr/>
            </p:nvSpPr>
            <p:spPr>
              <a:xfrm>
                <a:off x="2445648" y="2614712"/>
                <a:ext cx="1268865" cy="461665"/>
              </a:xfrm>
              <a:prstGeom prst="rect">
                <a:avLst/>
              </a:prstGeom>
              <a:blipFill>
                <a:blip r:embed="rId4"/>
                <a:stretch>
                  <a:fillRect l="-7212" t="-14474" b="-25000"/>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10" name="テキスト ボックス 9">
                <a:extLst>
                  <a:ext uri="{FF2B5EF4-FFF2-40B4-BE49-F238E27FC236}">
                    <a16:creationId xmlns:a16="http://schemas.microsoft.com/office/drawing/2014/main" id="{67C27007-6FBF-40B2-BE08-332C79B7EE29}"/>
                  </a:ext>
                </a:extLst>
              </p:cNvPr>
              <p:cNvSpPr txBox="1"/>
              <p:nvPr/>
            </p:nvSpPr>
            <p:spPr>
              <a:xfrm>
                <a:off x="7680405" y="2663529"/>
                <a:ext cx="2938825" cy="461665"/>
              </a:xfrm>
              <a:prstGeom prst="rect">
                <a:avLst/>
              </a:prstGeom>
              <a:noFill/>
            </p:spPr>
            <p:txBody>
              <a:bodyPr wrap="square">
                <a:spAutoFit/>
              </a:bodyPr>
              <a:lstStyle/>
              <a:p>
                <a:r>
                  <a:rPr lang="ja-JP" altLang="en-US" sz="2400" b="1" dirty="0">
                    <a:solidFill>
                      <a:srgbClr val="000000"/>
                    </a:solidFill>
                    <a:latin typeface="ＭＳ Ｐゴシック" panose="020B0600070205080204" pitchFamily="50" charset="-128"/>
                    <a:ea typeface="ＭＳ Ｐゴシック" panose="020B0600070205080204" pitchFamily="50" charset="-128"/>
                  </a:rPr>
                  <a:t>出力 </a:t>
                </a:r>
                <a14:m>
                  <m:oMath xmlns:m="http://schemas.openxmlformats.org/officeDocument/2006/math">
                    <m:sSub>
                      <m:sSubPr>
                        <m:ctrlPr>
                          <a:rPr lang="en-US" altLang="ja-JP" sz="2400" b="1" i="1">
                            <a:latin typeface="Cambria Math" panose="02040503050406030204" pitchFamily="18" charset="0"/>
                          </a:rPr>
                        </m:ctrlPr>
                      </m:sSubPr>
                      <m:e>
                        <m:r>
                          <a:rPr lang="en-US" altLang="ja-JP" sz="2400" b="1" i="1">
                            <a:latin typeface="Cambria Math" panose="02040503050406030204" pitchFamily="18" charset="0"/>
                          </a:rPr>
                          <m:t>𝑲</m:t>
                        </m:r>
                      </m:e>
                      <m:sub>
                        <m:r>
                          <a:rPr lang="en-US" altLang="ja-JP" sz="2400" b="1" i="1">
                            <a:latin typeface="Cambria Math" panose="02040503050406030204" pitchFamily="18" charset="0"/>
                          </a:rPr>
                          <m:t>𝒆𝒓𝒓</m:t>
                        </m:r>
                      </m:sub>
                    </m:sSub>
                    <m:r>
                      <a:rPr lang="en-US" altLang="ja-JP" sz="2400" b="1" i="1">
                        <a:latin typeface="Cambria Math" panose="02040503050406030204" pitchFamily="18" charset="0"/>
                      </a:rPr>
                      <m:t>(</m:t>
                    </m:r>
                    <m:sSub>
                      <m:sSubPr>
                        <m:ctrlPr>
                          <a:rPr lang="en-US" altLang="ja-JP" sz="2400" b="1" i="1">
                            <a:latin typeface="Cambria Math" panose="02040503050406030204" pitchFamily="18" charset="0"/>
                          </a:rPr>
                        </m:ctrlPr>
                      </m:sSubPr>
                      <m:e>
                        <m:acc>
                          <m:accPr>
                            <m:chr m:val="̇"/>
                            <m:ctrlPr>
                              <a:rPr lang="en-US" altLang="ja-JP" sz="2400" b="1" i="1">
                                <a:latin typeface="Cambria Math" panose="02040503050406030204" pitchFamily="18" charset="0"/>
                              </a:rPr>
                            </m:ctrlPr>
                          </m:accPr>
                          <m:e>
                            <m:r>
                              <a:rPr lang="en-US" altLang="ja-JP" sz="2400" b="1" i="1">
                                <a:latin typeface="Cambria Math" panose="02040503050406030204" pitchFamily="18" charset="0"/>
                              </a:rPr>
                              <m:t>𝒓</m:t>
                            </m:r>
                          </m:e>
                        </m:acc>
                      </m:e>
                      <m:sub>
                        <m:r>
                          <a:rPr lang="en-US" altLang="ja-JP" sz="2400" b="1" i="1">
                            <a:latin typeface="Cambria Math" panose="02040503050406030204" pitchFamily="18" charset="0"/>
                          </a:rPr>
                          <m:t>𝒅</m:t>
                        </m:r>
                      </m:sub>
                    </m:sSub>
                    <m:r>
                      <a:rPr lang="en-US" altLang="ja-JP" sz="2400" b="1" i="1">
                        <a:latin typeface="Cambria Math" panose="02040503050406030204" pitchFamily="18" charset="0"/>
                      </a:rPr>
                      <m:t>−</m:t>
                    </m:r>
                    <m:sSub>
                      <m:sSubPr>
                        <m:ctrlPr>
                          <a:rPr lang="en-US" altLang="ja-JP" sz="2400" b="1" i="1">
                            <a:latin typeface="Cambria Math" panose="02040503050406030204" pitchFamily="18" charset="0"/>
                            <a:ea typeface="Cambria Math" panose="02040503050406030204" pitchFamily="18" charset="0"/>
                          </a:rPr>
                        </m:ctrlPr>
                      </m:sSubPr>
                      <m:e>
                        <m:acc>
                          <m:accPr>
                            <m:chr m:val="̇"/>
                            <m:ctrlPr>
                              <a:rPr lang="en-US" altLang="ja-JP" sz="2400" b="1" i="1">
                                <a:latin typeface="Cambria Math" panose="02040503050406030204" pitchFamily="18" charset="0"/>
                                <a:ea typeface="Cambria Math" panose="02040503050406030204" pitchFamily="18" charset="0"/>
                              </a:rPr>
                            </m:ctrlPr>
                          </m:accPr>
                          <m:e>
                            <m:r>
                              <a:rPr lang="en-US" altLang="ja-JP" sz="2400" b="1" i="1">
                                <a:latin typeface="Cambria Math" panose="02040503050406030204" pitchFamily="18" charset="0"/>
                                <a:ea typeface="Cambria Math" panose="02040503050406030204" pitchFamily="18" charset="0"/>
                              </a:rPr>
                              <m:t>𝒓</m:t>
                            </m:r>
                          </m:e>
                        </m:acc>
                      </m:e>
                      <m:sub>
                        <m:r>
                          <a:rPr lang="en-US" altLang="ja-JP" sz="2400" b="1" i="1">
                            <a:latin typeface="Cambria Math" panose="02040503050406030204" pitchFamily="18" charset="0"/>
                            <a:ea typeface="Cambria Math" panose="02040503050406030204" pitchFamily="18" charset="0"/>
                          </a:rPr>
                          <m:t>𝒓</m:t>
                        </m:r>
                      </m:sub>
                    </m:sSub>
                    <m:r>
                      <a:rPr lang="en-US" altLang="ja-JP" sz="2400" b="1" i="1">
                        <a:latin typeface="Cambria Math" panose="02040503050406030204" pitchFamily="18" charset="0"/>
                      </a:rPr>
                      <m:t>)</m:t>
                    </m:r>
                  </m:oMath>
                </a14:m>
                <a:endParaRPr lang="ja-JP" altLang="en-US" sz="2400" dirty="0">
                  <a:latin typeface="ＭＳ Ｐゴシック" panose="020B0600070205080204" pitchFamily="50" charset="-128"/>
                  <a:ea typeface="ＭＳ Ｐゴシック" panose="020B0600070205080204" pitchFamily="50" charset="-128"/>
                </a:endParaRPr>
              </a:p>
            </p:txBody>
          </p:sp>
        </mc:Choice>
        <mc:Fallback>
          <p:sp>
            <p:nvSpPr>
              <p:cNvPr id="10" name="テキスト ボックス 9">
                <a:extLst>
                  <a:ext uri="{FF2B5EF4-FFF2-40B4-BE49-F238E27FC236}">
                    <a16:creationId xmlns:a16="http://schemas.microsoft.com/office/drawing/2014/main" id="{67C27007-6FBF-40B2-BE08-332C79B7EE29}"/>
                  </a:ext>
                </a:extLst>
              </p:cNvPr>
              <p:cNvSpPr txBox="1">
                <a:spLocks noRot="1" noChangeAspect="1" noMove="1" noResize="1" noEditPoints="1" noAdjustHandles="1" noChangeArrowheads="1" noChangeShapeType="1" noTextEdit="1"/>
              </p:cNvSpPr>
              <p:nvPr/>
            </p:nvSpPr>
            <p:spPr>
              <a:xfrm>
                <a:off x="7680405" y="2663529"/>
                <a:ext cx="2938825" cy="461665"/>
              </a:xfrm>
              <a:prstGeom prst="rect">
                <a:avLst/>
              </a:prstGeom>
              <a:blipFill>
                <a:blip r:embed="rId5"/>
                <a:stretch>
                  <a:fillRect l="-3320" t="-14474" b="-25000"/>
                </a:stretch>
              </a:blipFill>
            </p:spPr>
            <p:txBody>
              <a:bodyPr/>
              <a:lstStyle/>
              <a:p>
                <a:r>
                  <a:rPr lang="ja-JP" altLang="en-US">
                    <a:noFill/>
                  </a:rPr>
                  <a:t> </a:t>
                </a:r>
              </a:p>
            </p:txBody>
          </p:sp>
        </mc:Fallback>
      </mc:AlternateContent>
      <p:sp>
        <p:nvSpPr>
          <p:cNvPr id="11" name="テキスト ボックス 10">
            <a:extLst>
              <a:ext uri="{FF2B5EF4-FFF2-40B4-BE49-F238E27FC236}">
                <a16:creationId xmlns:a16="http://schemas.microsoft.com/office/drawing/2014/main" id="{011A3FE9-F4F4-455E-A31B-D7F05C07BB7F}"/>
              </a:ext>
            </a:extLst>
          </p:cNvPr>
          <p:cNvSpPr txBox="1"/>
          <p:nvPr/>
        </p:nvSpPr>
        <p:spPr>
          <a:xfrm>
            <a:off x="4292247" y="2223419"/>
            <a:ext cx="1112805" cy="461665"/>
          </a:xfrm>
          <a:prstGeom prst="rect">
            <a:avLst/>
          </a:prstGeom>
          <a:noFill/>
        </p:spPr>
        <p:txBody>
          <a:bodyPr wrap="none" rtlCol="0">
            <a:spAutoFit/>
          </a:bodyPr>
          <a:lstStyle/>
          <a:p>
            <a:r>
              <a:rPr lang="ja-JP" altLang="en-US" sz="2400" b="1" dirty="0">
                <a:latin typeface="ＭＳ Ｐゴシック" panose="020B0600070205080204" pitchFamily="50" charset="-128"/>
                <a:ea typeface="ＭＳ Ｐゴシック" panose="020B0600070205080204" pitchFamily="50" charset="-128"/>
              </a:rPr>
              <a:t>入力層</a:t>
            </a:r>
          </a:p>
        </p:txBody>
      </p:sp>
      <p:sp>
        <p:nvSpPr>
          <p:cNvPr id="12" name="テキスト ボックス 11">
            <a:extLst>
              <a:ext uri="{FF2B5EF4-FFF2-40B4-BE49-F238E27FC236}">
                <a16:creationId xmlns:a16="http://schemas.microsoft.com/office/drawing/2014/main" id="{A943B8F6-805D-4F19-A203-460A198280A0}"/>
              </a:ext>
            </a:extLst>
          </p:cNvPr>
          <p:cNvSpPr txBox="1"/>
          <p:nvPr/>
        </p:nvSpPr>
        <p:spPr>
          <a:xfrm>
            <a:off x="6276472" y="2178455"/>
            <a:ext cx="1112805" cy="461665"/>
          </a:xfrm>
          <a:prstGeom prst="rect">
            <a:avLst/>
          </a:prstGeom>
          <a:noFill/>
        </p:spPr>
        <p:txBody>
          <a:bodyPr wrap="none" rtlCol="0">
            <a:spAutoFit/>
          </a:bodyPr>
          <a:lstStyle/>
          <a:p>
            <a:r>
              <a:rPr lang="ja-JP" altLang="en-US" sz="2400" b="1" dirty="0">
                <a:latin typeface="ＭＳ Ｐゴシック" panose="020B0600070205080204" pitchFamily="50" charset="-128"/>
                <a:ea typeface="ＭＳ Ｐゴシック" panose="020B0600070205080204" pitchFamily="50" charset="-128"/>
              </a:rPr>
              <a:t>出力層</a:t>
            </a:r>
          </a:p>
        </p:txBody>
      </p:sp>
      <p:sp>
        <p:nvSpPr>
          <p:cNvPr id="13" name="テキスト ボックス 12">
            <a:extLst>
              <a:ext uri="{FF2B5EF4-FFF2-40B4-BE49-F238E27FC236}">
                <a16:creationId xmlns:a16="http://schemas.microsoft.com/office/drawing/2014/main" id="{F90F558C-343A-48CA-9661-B0CF82CD5740}"/>
              </a:ext>
            </a:extLst>
          </p:cNvPr>
          <p:cNvSpPr txBox="1"/>
          <p:nvPr/>
        </p:nvSpPr>
        <p:spPr>
          <a:xfrm>
            <a:off x="4674514" y="1703460"/>
            <a:ext cx="2387616" cy="461665"/>
          </a:xfrm>
          <a:prstGeom prst="rect">
            <a:avLst/>
          </a:prstGeom>
          <a:noFill/>
        </p:spPr>
        <p:txBody>
          <a:bodyPr wrap="square" rtlCol="0">
            <a:spAutoFit/>
          </a:bodyPr>
          <a:lstStyle/>
          <a:p>
            <a:pPr algn="ctr"/>
            <a:r>
              <a:rPr lang="ja-JP" altLang="en-US" sz="2400" b="1" dirty="0">
                <a:latin typeface="ＭＳ Ｐゴシック" panose="020B0600070205080204" pitchFamily="50" charset="-128"/>
                <a:ea typeface="ＭＳ Ｐゴシック" panose="020B0600070205080204" pitchFamily="50" charset="-128"/>
              </a:rPr>
              <a:t>中間層</a:t>
            </a:r>
            <a:endParaRPr lang="en-US" altLang="ja-JP" sz="2400" b="1" dirty="0">
              <a:latin typeface="ＭＳ Ｐゴシック" panose="020B0600070205080204" pitchFamily="50" charset="-128"/>
              <a:ea typeface="ＭＳ Ｐゴシック" panose="020B0600070205080204" pitchFamily="50" charset="-128"/>
            </a:endParaRPr>
          </a:p>
        </p:txBody>
      </p:sp>
      <mc:AlternateContent xmlns:mc="http://schemas.openxmlformats.org/markup-compatibility/2006">
        <mc:Choice xmlns:a14="http://schemas.microsoft.com/office/drawing/2010/main" Requires="a14">
          <p:sp>
            <p:nvSpPr>
              <p:cNvPr id="14" name="テキスト ボックス 13">
                <a:extLst>
                  <a:ext uri="{FF2B5EF4-FFF2-40B4-BE49-F238E27FC236}">
                    <a16:creationId xmlns:a16="http://schemas.microsoft.com/office/drawing/2014/main" id="{7CB39CFB-E90A-4133-A1C7-A57285653316}"/>
                  </a:ext>
                </a:extLst>
              </p:cNvPr>
              <p:cNvSpPr txBox="1"/>
              <p:nvPr/>
            </p:nvSpPr>
            <p:spPr>
              <a:xfrm>
                <a:off x="3595954" y="4110473"/>
                <a:ext cx="1807001" cy="461665"/>
              </a:xfrm>
              <a:prstGeom prst="rect">
                <a:avLst/>
              </a:prstGeom>
              <a:solidFill>
                <a:schemeClr val="bg1"/>
              </a:solidFill>
              <a:ln>
                <a:solidFill>
                  <a:schemeClr val="tx1"/>
                </a:solidFill>
              </a:ln>
            </p:spPr>
            <p:txBody>
              <a:bodyPr wrap="square">
                <a:spAutoFit/>
              </a:bodyPr>
              <a:lstStyle/>
              <a:p>
                <a:pPr algn="ctr"/>
                <a:r>
                  <a:rPr lang="ja-JP" altLang="en-US" sz="2400" b="1" dirty="0">
                    <a:latin typeface="ＭＳ Ｐゴシック" panose="020B0600070205080204" pitchFamily="50" charset="-128"/>
                    <a:ea typeface="ＭＳ Ｐゴシック" panose="020B0600070205080204" pitchFamily="50" charset="-128"/>
                  </a:rPr>
                  <a:t>結合荷重 </a:t>
                </a:r>
                <a14:m>
                  <m:oMath xmlns:m="http://schemas.openxmlformats.org/officeDocument/2006/math">
                    <m:r>
                      <a:rPr lang="en-US" altLang="ja-JP" sz="2400" b="1" i="1" dirty="0">
                        <a:latin typeface="Cambria Math" panose="02040503050406030204" pitchFamily="18" charset="0"/>
                      </a:rPr>
                      <m:t>𝑾</m:t>
                    </m:r>
                  </m:oMath>
                </a14:m>
                <a:endParaRPr lang="en-US" altLang="ja-JP" sz="2400" b="1" dirty="0"/>
              </a:p>
            </p:txBody>
          </p:sp>
        </mc:Choice>
        <mc:Fallback>
          <p:sp>
            <p:nvSpPr>
              <p:cNvPr id="14" name="テキスト ボックス 13">
                <a:extLst>
                  <a:ext uri="{FF2B5EF4-FFF2-40B4-BE49-F238E27FC236}">
                    <a16:creationId xmlns:a16="http://schemas.microsoft.com/office/drawing/2014/main" id="{7CB39CFB-E90A-4133-A1C7-A57285653316}"/>
                  </a:ext>
                </a:extLst>
              </p:cNvPr>
              <p:cNvSpPr txBox="1">
                <a:spLocks noRot="1" noChangeAspect="1" noMove="1" noResize="1" noEditPoints="1" noAdjustHandles="1" noChangeArrowheads="1" noChangeShapeType="1" noTextEdit="1"/>
              </p:cNvSpPr>
              <p:nvPr/>
            </p:nvSpPr>
            <p:spPr>
              <a:xfrm>
                <a:off x="3595954" y="4110473"/>
                <a:ext cx="1807001" cy="461665"/>
              </a:xfrm>
              <a:prstGeom prst="rect">
                <a:avLst/>
              </a:prstGeom>
              <a:blipFill>
                <a:blip r:embed="rId6"/>
                <a:stretch>
                  <a:fillRect l="-5034" t="-15385" b="-20513"/>
                </a:stretch>
              </a:blipFill>
              <a:ln>
                <a:solidFill>
                  <a:schemeClr val="tx1"/>
                </a:solidFill>
              </a:ln>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15" name="テキスト ボックス 14">
                <a:extLst>
                  <a:ext uri="{FF2B5EF4-FFF2-40B4-BE49-F238E27FC236}">
                    <a16:creationId xmlns:a16="http://schemas.microsoft.com/office/drawing/2014/main" id="{F539A7D0-ABA0-4F70-BA3E-DB0E7EFBDEE5}"/>
                  </a:ext>
                </a:extLst>
              </p:cNvPr>
              <p:cNvSpPr txBox="1"/>
              <p:nvPr/>
            </p:nvSpPr>
            <p:spPr>
              <a:xfrm>
                <a:off x="6327668" y="4110472"/>
                <a:ext cx="1807000" cy="461665"/>
              </a:xfrm>
              <a:prstGeom prst="rect">
                <a:avLst/>
              </a:prstGeom>
              <a:solidFill>
                <a:schemeClr val="bg1"/>
              </a:solidFill>
              <a:ln>
                <a:solidFill>
                  <a:schemeClr val="tx1"/>
                </a:solidFill>
              </a:ln>
            </p:spPr>
            <p:txBody>
              <a:bodyPr wrap="square">
                <a:spAutoFit/>
              </a:bodyPr>
              <a:lstStyle/>
              <a:p>
                <a:pPr algn="ctr"/>
                <a:r>
                  <a:rPr lang="ja-JP" altLang="en-US" sz="2400" b="1" dirty="0">
                    <a:latin typeface="ＭＳ Ｐゴシック" panose="020B0600070205080204" pitchFamily="50" charset="-128"/>
                    <a:ea typeface="ＭＳ Ｐゴシック" panose="020B0600070205080204" pitchFamily="50" charset="-128"/>
                  </a:rPr>
                  <a:t>結合荷重 </a:t>
                </a:r>
                <a14:m>
                  <m:oMath xmlns:m="http://schemas.openxmlformats.org/officeDocument/2006/math">
                    <m:r>
                      <a:rPr lang="en-US" altLang="ja-JP" sz="2400" b="1" i="1" dirty="0">
                        <a:latin typeface="Cambria Math" panose="02040503050406030204" pitchFamily="18" charset="0"/>
                      </a:rPr>
                      <m:t>𝑼</m:t>
                    </m:r>
                  </m:oMath>
                </a14:m>
                <a:endParaRPr lang="en-US" altLang="ja-JP" sz="2400" b="1" dirty="0"/>
              </a:p>
            </p:txBody>
          </p:sp>
        </mc:Choice>
        <mc:Fallback>
          <p:sp>
            <p:nvSpPr>
              <p:cNvPr id="15" name="テキスト ボックス 14">
                <a:extLst>
                  <a:ext uri="{FF2B5EF4-FFF2-40B4-BE49-F238E27FC236}">
                    <a16:creationId xmlns:a16="http://schemas.microsoft.com/office/drawing/2014/main" id="{F539A7D0-ABA0-4F70-BA3E-DB0E7EFBDEE5}"/>
                  </a:ext>
                </a:extLst>
              </p:cNvPr>
              <p:cNvSpPr txBox="1">
                <a:spLocks noRot="1" noChangeAspect="1" noMove="1" noResize="1" noEditPoints="1" noAdjustHandles="1" noChangeArrowheads="1" noChangeShapeType="1" noTextEdit="1"/>
              </p:cNvSpPr>
              <p:nvPr/>
            </p:nvSpPr>
            <p:spPr>
              <a:xfrm>
                <a:off x="6327668" y="4110472"/>
                <a:ext cx="1807000" cy="461665"/>
              </a:xfrm>
              <a:prstGeom prst="rect">
                <a:avLst/>
              </a:prstGeom>
              <a:blipFill>
                <a:blip r:embed="rId7"/>
                <a:stretch>
                  <a:fillRect l="-2349" t="-15385" b="-20513"/>
                </a:stretch>
              </a:blipFill>
              <a:ln>
                <a:solidFill>
                  <a:schemeClr val="tx1"/>
                </a:solidFill>
              </a:ln>
            </p:spPr>
            <p:txBody>
              <a:bodyPr/>
              <a:lstStyle/>
              <a:p>
                <a:r>
                  <a:rPr lang="ja-JP" altLang="en-US">
                    <a:noFill/>
                  </a:rPr>
                  <a:t> </a:t>
                </a:r>
              </a:p>
            </p:txBody>
          </p:sp>
        </mc:Fallback>
      </mc:AlternateContent>
      <p:sp>
        <p:nvSpPr>
          <p:cNvPr id="16" name="テキスト ボックス 15">
            <a:extLst>
              <a:ext uri="{FF2B5EF4-FFF2-40B4-BE49-F238E27FC236}">
                <a16:creationId xmlns:a16="http://schemas.microsoft.com/office/drawing/2014/main" id="{F3F1B222-56D9-49DA-A126-85E82E146BD5}"/>
              </a:ext>
            </a:extLst>
          </p:cNvPr>
          <p:cNvSpPr txBox="1"/>
          <p:nvPr/>
        </p:nvSpPr>
        <p:spPr>
          <a:xfrm>
            <a:off x="2633267" y="5811656"/>
            <a:ext cx="6470115" cy="461665"/>
          </a:xfrm>
          <a:prstGeom prst="rect">
            <a:avLst/>
          </a:prstGeom>
          <a:noFill/>
          <a:ln>
            <a:noFill/>
          </a:ln>
        </p:spPr>
        <p:txBody>
          <a:bodyPr wrap="square" rtlCol="0">
            <a:spAutoFit/>
          </a:bodyPr>
          <a:lstStyle/>
          <a:p>
            <a:pPr marL="457200" indent="-457200">
              <a:buFont typeface="Arial" panose="020B0604020202020204" pitchFamily="34" charset="0"/>
              <a:buChar char="•"/>
            </a:pPr>
            <a:r>
              <a:rPr lang="ja-JP" altLang="en-US" sz="2400" dirty="0">
                <a:latin typeface="ＭＳ Ｐゴシック" panose="020B0600070205080204" pitchFamily="50" charset="-128"/>
                <a:ea typeface="ＭＳ Ｐゴシック" panose="020B0600070205080204" pitchFamily="50" charset="-128"/>
              </a:rPr>
              <a:t>フィードバック制御器の出力に近づくよう学習</a:t>
            </a:r>
            <a:endParaRPr lang="en-US" altLang="ja-JP" sz="2400" dirty="0">
              <a:latin typeface="ＭＳ Ｐゴシック" panose="020B0600070205080204" pitchFamily="50" charset="-128"/>
              <a:ea typeface="ＭＳ Ｐゴシック" panose="020B0600070205080204" pitchFamily="50" charset="-128"/>
            </a:endParaRPr>
          </a:p>
        </p:txBody>
      </p:sp>
      <p:sp>
        <p:nvSpPr>
          <p:cNvPr id="17" name="矢印: 右 16">
            <a:extLst>
              <a:ext uri="{FF2B5EF4-FFF2-40B4-BE49-F238E27FC236}">
                <a16:creationId xmlns:a16="http://schemas.microsoft.com/office/drawing/2014/main" id="{D9007C13-D17E-45E1-A16A-101651741F04}"/>
              </a:ext>
            </a:extLst>
          </p:cNvPr>
          <p:cNvSpPr/>
          <p:nvPr/>
        </p:nvSpPr>
        <p:spPr>
          <a:xfrm>
            <a:off x="7795595" y="3041001"/>
            <a:ext cx="2207933" cy="539307"/>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8" name="テキスト ボックス 17">
            <a:extLst>
              <a:ext uri="{FF2B5EF4-FFF2-40B4-BE49-F238E27FC236}">
                <a16:creationId xmlns:a16="http://schemas.microsoft.com/office/drawing/2014/main" id="{520CEC02-AFF3-44A2-8AF4-138467696756}"/>
              </a:ext>
            </a:extLst>
          </p:cNvPr>
          <p:cNvSpPr txBox="1"/>
          <p:nvPr/>
        </p:nvSpPr>
        <p:spPr>
          <a:xfrm>
            <a:off x="2633267" y="6355477"/>
            <a:ext cx="6652311" cy="461665"/>
          </a:xfrm>
          <a:prstGeom prst="rect">
            <a:avLst/>
          </a:prstGeom>
          <a:noFill/>
        </p:spPr>
        <p:txBody>
          <a:bodyPr wrap="square">
            <a:spAutoFit/>
          </a:bodyPr>
          <a:lstStyle/>
          <a:p>
            <a:pPr marL="457200" indent="-457200">
              <a:buFont typeface="Arial" panose="020B0604020202020204" pitchFamily="34" charset="0"/>
              <a:buChar char="•"/>
            </a:pPr>
            <a:r>
              <a:rPr lang="ja-JP" altLang="en-US" sz="2400" dirty="0">
                <a:latin typeface="ＭＳ Ｐゴシック" panose="020B0600070205080204" pitchFamily="50" charset="-128"/>
                <a:ea typeface="ＭＳ Ｐゴシック" panose="020B0600070205080204" pitchFamily="50" charset="-128"/>
              </a:rPr>
              <a:t>最小二乗法で荷重更新量を求め学習を進める</a:t>
            </a:r>
          </a:p>
        </p:txBody>
      </p:sp>
      <mc:AlternateContent xmlns:mc="http://schemas.openxmlformats.org/markup-compatibility/2006">
        <mc:Choice xmlns:a14="http://schemas.microsoft.com/office/drawing/2010/main" Requires="a14">
          <p:sp>
            <p:nvSpPr>
              <p:cNvPr id="19" name="テキスト ボックス 18">
                <a:extLst>
                  <a:ext uri="{FF2B5EF4-FFF2-40B4-BE49-F238E27FC236}">
                    <a16:creationId xmlns:a16="http://schemas.microsoft.com/office/drawing/2014/main" id="{FC6CB439-0F48-B25D-A09F-1265FF114305}"/>
                  </a:ext>
                </a:extLst>
              </p:cNvPr>
              <p:cNvSpPr txBox="1"/>
              <p:nvPr/>
            </p:nvSpPr>
            <p:spPr>
              <a:xfrm>
                <a:off x="1799413" y="954499"/>
                <a:ext cx="8593174" cy="830997"/>
              </a:xfrm>
              <a:prstGeom prst="rect">
                <a:avLst/>
              </a:prstGeom>
              <a:noFill/>
              <a:ln>
                <a:noFill/>
              </a:ln>
            </p:spPr>
            <p:txBody>
              <a:bodyPr wrap="square">
                <a:spAutoFit/>
              </a:bodyPr>
              <a:lstStyle/>
              <a:p>
                <a:r>
                  <a:rPr lang="ja-JP" altLang="en-US" sz="2400" dirty="0">
                    <a:latin typeface="ＭＳ Ｐゴシック" panose="020B0600070205080204" pitchFamily="50" charset="-128"/>
                    <a:ea typeface="ＭＳ Ｐゴシック" panose="020B0600070205080204" pitchFamily="50" charset="-128"/>
                  </a:rPr>
                  <a:t>ニューラルネットワークは入力に対応する望ましい出力になるよう結合荷重</a:t>
                </a:r>
                <a14:m>
                  <m:oMath xmlns:m="http://schemas.openxmlformats.org/officeDocument/2006/math">
                    <m:r>
                      <a:rPr lang="en-US" altLang="ja-JP" sz="2400" b="1" i="1" dirty="0">
                        <a:latin typeface="Cambria Math" panose="02040503050406030204" pitchFamily="18" charset="0"/>
                        <a:ea typeface="HGP創英角ｺﾞｼｯｸUB" panose="020B0900000000000000" pitchFamily="50" charset="-128"/>
                      </a:rPr>
                      <m:t>𝑾</m:t>
                    </m:r>
                    <m:r>
                      <a:rPr lang="en-US" altLang="ja-JP" sz="2400" b="1" i="1" dirty="0">
                        <a:latin typeface="Cambria Math" panose="02040503050406030204" pitchFamily="18" charset="0"/>
                        <a:ea typeface="HGP創英角ｺﾞｼｯｸUB" panose="020B0900000000000000" pitchFamily="50" charset="-128"/>
                      </a:rPr>
                      <m:t>,</m:t>
                    </m:r>
                    <m:r>
                      <a:rPr lang="en-US" altLang="ja-JP" sz="2400" b="1" i="1" dirty="0">
                        <a:latin typeface="Cambria Math" panose="02040503050406030204" pitchFamily="18" charset="0"/>
                        <a:ea typeface="HGP創英角ｺﾞｼｯｸUB" panose="020B0900000000000000" pitchFamily="50" charset="-128"/>
                      </a:rPr>
                      <m:t>𝑼</m:t>
                    </m:r>
                  </m:oMath>
                </a14:m>
                <a:r>
                  <a:rPr lang="ja-JP" altLang="en-US" sz="2400" dirty="0">
                    <a:latin typeface="ＭＳ Ｐゴシック" panose="020B0600070205080204" pitchFamily="50" charset="-128"/>
                    <a:ea typeface="ＭＳ Ｐゴシック" panose="020B0600070205080204" pitchFamily="50" charset="-128"/>
                  </a:rPr>
                  <a:t>を更新し、学習を行う</a:t>
                </a:r>
              </a:p>
            </p:txBody>
          </p:sp>
        </mc:Choice>
        <mc:Fallback>
          <p:sp>
            <p:nvSpPr>
              <p:cNvPr id="19" name="テキスト ボックス 18">
                <a:extLst>
                  <a:ext uri="{FF2B5EF4-FFF2-40B4-BE49-F238E27FC236}">
                    <a16:creationId xmlns:a16="http://schemas.microsoft.com/office/drawing/2014/main" id="{FC6CB439-0F48-B25D-A09F-1265FF114305}"/>
                  </a:ext>
                </a:extLst>
              </p:cNvPr>
              <p:cNvSpPr txBox="1">
                <a:spLocks noRot="1" noChangeAspect="1" noMove="1" noResize="1" noEditPoints="1" noAdjustHandles="1" noChangeArrowheads="1" noChangeShapeType="1" noTextEdit="1"/>
              </p:cNvSpPr>
              <p:nvPr/>
            </p:nvSpPr>
            <p:spPr>
              <a:xfrm>
                <a:off x="1799413" y="954499"/>
                <a:ext cx="8593174" cy="830997"/>
              </a:xfrm>
              <a:prstGeom prst="rect">
                <a:avLst/>
              </a:prstGeom>
              <a:blipFill>
                <a:blip r:embed="rId8"/>
                <a:stretch>
                  <a:fillRect l="-1064" t="-5882" b="-13971"/>
                </a:stretch>
              </a:blipFill>
              <a:ln>
                <a:noFill/>
              </a:ln>
            </p:spPr>
            <p:txBody>
              <a:bodyPr/>
              <a:lstStyle/>
              <a:p>
                <a:r>
                  <a:rPr lang="ja-JP" altLang="en-US">
                    <a:noFill/>
                  </a:rPr>
                  <a:t> </a:t>
                </a:r>
              </a:p>
            </p:txBody>
          </p:sp>
        </mc:Fallback>
      </mc:AlternateContent>
      <p:sp>
        <p:nvSpPr>
          <p:cNvPr id="20" name="テキスト ボックス 19">
            <a:extLst>
              <a:ext uri="{FF2B5EF4-FFF2-40B4-BE49-F238E27FC236}">
                <a16:creationId xmlns:a16="http://schemas.microsoft.com/office/drawing/2014/main" id="{66C78E26-B0CB-4C2B-B6CD-7AFA5B0B3264}"/>
              </a:ext>
            </a:extLst>
          </p:cNvPr>
          <p:cNvSpPr txBox="1"/>
          <p:nvPr/>
        </p:nvSpPr>
        <p:spPr>
          <a:xfrm>
            <a:off x="9765821" y="115503"/>
            <a:ext cx="782674" cy="369332"/>
          </a:xfrm>
          <a:prstGeom prst="rect">
            <a:avLst/>
          </a:prstGeom>
          <a:noFill/>
        </p:spPr>
        <p:txBody>
          <a:bodyPr wrap="square" rtlCol="0">
            <a:spAutoFit/>
          </a:bodyPr>
          <a:lstStyle/>
          <a:p>
            <a:r>
              <a:rPr lang="en-US" altLang="ja-JP" dirty="0">
                <a:solidFill>
                  <a:schemeClr val="bg1"/>
                </a:solidFill>
              </a:rPr>
              <a:t>6/21</a:t>
            </a:r>
            <a:endParaRPr lang="ja-JP" altLang="en-US" dirty="0">
              <a:solidFill>
                <a:schemeClr val="bg1"/>
              </a:solidFill>
            </a:endParaRPr>
          </a:p>
        </p:txBody>
      </p:sp>
      <p:sp>
        <p:nvSpPr>
          <p:cNvPr id="2" name="テキスト ボックス 1">
            <a:extLst>
              <a:ext uri="{FF2B5EF4-FFF2-40B4-BE49-F238E27FC236}">
                <a16:creationId xmlns:a16="http://schemas.microsoft.com/office/drawing/2014/main" id="{BA86400A-224A-905A-8BAA-F7D107004A37}"/>
              </a:ext>
            </a:extLst>
          </p:cNvPr>
          <p:cNvSpPr txBox="1"/>
          <p:nvPr/>
        </p:nvSpPr>
        <p:spPr>
          <a:xfrm>
            <a:off x="2633264" y="5326582"/>
            <a:ext cx="6470115" cy="461665"/>
          </a:xfrm>
          <a:prstGeom prst="rect">
            <a:avLst/>
          </a:prstGeom>
          <a:noFill/>
          <a:ln>
            <a:noFill/>
          </a:ln>
        </p:spPr>
        <p:txBody>
          <a:bodyPr wrap="square" rtlCol="0">
            <a:spAutoFit/>
          </a:bodyPr>
          <a:lstStyle/>
          <a:p>
            <a:pPr marL="457200" indent="-457200">
              <a:buFont typeface="Arial" panose="020B0604020202020204" pitchFamily="34" charset="0"/>
              <a:buChar char="•"/>
            </a:pPr>
            <a:r>
              <a:rPr lang="ja-JP" altLang="en-US" sz="2400" dirty="0">
                <a:latin typeface="ＭＳ Ｐゴシック" panose="020B0600070205080204" pitchFamily="50" charset="-128"/>
                <a:ea typeface="ＭＳ Ｐゴシック" panose="020B0600070205080204" pitchFamily="50" charset="-128"/>
              </a:rPr>
              <a:t>誤差逆伝搬則ではなく誤差順伝搬則を用いる</a:t>
            </a:r>
            <a:endParaRPr lang="en-US" altLang="ja-JP" sz="2400" dirty="0">
              <a:latin typeface="ＭＳ Ｐゴシック" panose="020B0600070205080204" pitchFamily="50" charset="-128"/>
              <a:ea typeface="ＭＳ Ｐゴシック" panose="020B0600070205080204" pitchFamily="50" charset="-128"/>
            </a:endParaRPr>
          </a:p>
        </p:txBody>
      </p:sp>
      <p:sp>
        <p:nvSpPr>
          <p:cNvPr id="3" name="テキスト ボックス 2">
            <a:extLst>
              <a:ext uri="{FF2B5EF4-FFF2-40B4-BE49-F238E27FC236}">
                <a16:creationId xmlns:a16="http://schemas.microsoft.com/office/drawing/2014/main" id="{841EA9E6-038D-EA2A-CE19-799BCB845B81}"/>
              </a:ext>
            </a:extLst>
          </p:cNvPr>
          <p:cNvSpPr txBox="1"/>
          <p:nvPr/>
        </p:nvSpPr>
        <p:spPr>
          <a:xfrm>
            <a:off x="2633264" y="4774864"/>
            <a:ext cx="6470115" cy="461665"/>
          </a:xfrm>
          <a:prstGeom prst="rect">
            <a:avLst/>
          </a:prstGeom>
          <a:noFill/>
          <a:ln>
            <a:noFill/>
          </a:ln>
        </p:spPr>
        <p:txBody>
          <a:bodyPr wrap="square" rtlCol="0">
            <a:spAutoFit/>
          </a:bodyPr>
          <a:lstStyle/>
          <a:p>
            <a:pPr marL="457200" indent="-457200">
              <a:buFont typeface="Arial" panose="020B0604020202020204" pitchFamily="34" charset="0"/>
              <a:buChar char="•"/>
            </a:pPr>
            <a:r>
              <a:rPr lang="ja-JP" altLang="en-US" sz="2400" dirty="0">
                <a:latin typeface="ＭＳ Ｐゴシック" panose="020B0600070205080204" pitchFamily="50" charset="-128"/>
                <a:ea typeface="ＭＳ Ｐゴシック" panose="020B0600070205080204" pitchFamily="50" charset="-128"/>
              </a:rPr>
              <a:t>活性化関数にシグモイド関数を用いる</a:t>
            </a:r>
            <a:endParaRPr lang="en-US" altLang="ja-JP" sz="2400" dirty="0">
              <a:latin typeface="ＭＳ Ｐゴシック" panose="020B0600070205080204" pitchFamily="50" charset="-128"/>
              <a:ea typeface="ＭＳ Ｐゴシック" panose="020B0600070205080204" pitchFamily="50" charset="-128"/>
            </a:endParaRPr>
          </a:p>
        </p:txBody>
      </p:sp>
      <p:sp>
        <p:nvSpPr>
          <p:cNvPr id="21" name="テキスト ボックス 20">
            <a:extLst>
              <a:ext uri="{FF2B5EF4-FFF2-40B4-BE49-F238E27FC236}">
                <a16:creationId xmlns:a16="http://schemas.microsoft.com/office/drawing/2014/main" id="{89EC44A9-02BC-98B3-BF0F-9AEFC239F3B3}"/>
              </a:ext>
            </a:extLst>
          </p:cNvPr>
          <p:cNvSpPr txBox="1"/>
          <p:nvPr/>
        </p:nvSpPr>
        <p:spPr>
          <a:xfrm>
            <a:off x="182880" y="115503"/>
            <a:ext cx="6144788" cy="553998"/>
          </a:xfrm>
          <a:prstGeom prst="rect">
            <a:avLst/>
          </a:prstGeom>
          <a:noFill/>
        </p:spPr>
        <p:txBody>
          <a:bodyPr wrap="square" rtlCol="0">
            <a:spAutoFit/>
          </a:bodyPr>
          <a:lstStyle/>
          <a:p>
            <a:r>
              <a:rPr kumimoji="1" lang="ja-JP" altLang="en-US" sz="3000" dirty="0"/>
              <a:t>荷重更新方法</a:t>
            </a:r>
          </a:p>
        </p:txBody>
      </p:sp>
    </p:spTree>
    <p:extLst>
      <p:ext uri="{BB962C8B-B14F-4D97-AF65-F5344CB8AC3E}">
        <p14:creationId xmlns:p14="http://schemas.microsoft.com/office/powerpoint/2010/main" val="3650648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8">
            <a:extLst>
              <a:ext uri="{FF2B5EF4-FFF2-40B4-BE49-F238E27FC236}">
                <a16:creationId xmlns:a16="http://schemas.microsoft.com/office/drawing/2014/main" id="{2CF43B06-3923-26F6-B4D6-478FE6B9BE53}"/>
              </a:ext>
            </a:extLst>
          </p:cNvPr>
          <p:cNvGraphicFramePr>
            <a:graphicFrameLocks noGrp="1"/>
          </p:cNvGraphicFramePr>
          <p:nvPr/>
        </p:nvGraphicFramePr>
        <p:xfrm>
          <a:off x="6535292" y="2173775"/>
          <a:ext cx="3404701" cy="1483360"/>
        </p:xfrm>
        <a:graphic>
          <a:graphicData uri="http://schemas.openxmlformats.org/drawingml/2006/table">
            <a:tbl>
              <a:tblPr firstRow="1" bandRow="1">
                <a:tableStyleId>{5C22544A-7EE6-4342-B048-85BDC9FD1C3A}</a:tableStyleId>
              </a:tblPr>
              <a:tblGrid>
                <a:gridCol w="1837860">
                  <a:extLst>
                    <a:ext uri="{9D8B030D-6E8A-4147-A177-3AD203B41FA5}">
                      <a16:colId xmlns:a16="http://schemas.microsoft.com/office/drawing/2014/main" val="4024703522"/>
                    </a:ext>
                  </a:extLst>
                </a:gridCol>
                <a:gridCol w="1566841">
                  <a:extLst>
                    <a:ext uri="{9D8B030D-6E8A-4147-A177-3AD203B41FA5}">
                      <a16:colId xmlns:a16="http://schemas.microsoft.com/office/drawing/2014/main" val="540568949"/>
                    </a:ext>
                  </a:extLst>
                </a:gridCol>
              </a:tblGrid>
              <a:tr h="370840">
                <a:tc>
                  <a:txBody>
                    <a:bodyPr/>
                    <a:lstStyle/>
                    <a:p>
                      <a:pPr algn="ctr"/>
                      <a:r>
                        <a:rPr kumimoji="1" lang="ja-JP" altLang="en-US" b="0" dirty="0">
                          <a:solidFill>
                            <a:schemeClr val="tx1"/>
                          </a:solidFill>
                          <a:latin typeface="ＭＳ Ｐゴシック" panose="020B0600070205080204" pitchFamily="50" charset="-128"/>
                          <a:ea typeface="ＭＳ Ｐゴシック" panose="020B0600070205080204" pitchFamily="50" charset="-128"/>
                        </a:rPr>
                        <a:t>層数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kumimoji="1" lang="en-US" altLang="ja-JP" b="0" dirty="0">
                          <a:solidFill>
                            <a:schemeClr val="tx1"/>
                          </a:solidFill>
                          <a:latin typeface="ＭＳ Ｐゴシック" panose="020B0600070205080204" pitchFamily="50" charset="-128"/>
                          <a:ea typeface="ＭＳ Ｐゴシック" panose="020B0600070205080204" pitchFamily="50" charset="-128"/>
                        </a:rPr>
                        <a:t>3</a:t>
                      </a:r>
                      <a:endParaRPr kumimoji="1" lang="ja-JP" altLang="en-US" b="0" dirty="0">
                        <a:solidFill>
                          <a:schemeClr val="tx1"/>
                        </a:solidFill>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75562359"/>
                  </a:ext>
                </a:extLst>
              </a:tr>
              <a:tr h="370840">
                <a:tc>
                  <a:txBody>
                    <a:bodyPr/>
                    <a:lstStyle/>
                    <a:p>
                      <a:pPr algn="ctr"/>
                      <a:r>
                        <a:rPr lang="ja-JP" altLang="ja-JP" sz="1800" b="0" kern="100" dirty="0">
                          <a:solidFill>
                            <a:schemeClr val="tx1"/>
                          </a:solidFill>
                          <a:effectLst/>
                          <a:latin typeface="ＭＳ Ｐゴシック" panose="020B0600070205080204" pitchFamily="50" charset="-128"/>
                          <a:ea typeface="ＭＳ Ｐゴシック" panose="020B0600070205080204" pitchFamily="50" charset="-128"/>
                        </a:rPr>
                        <a:t>中間層数</a:t>
                      </a:r>
                      <a:endParaRPr kumimoji="1" lang="ja-JP" altLang="en-US" b="0" dirty="0">
                        <a:solidFill>
                          <a:schemeClr val="tx1"/>
                        </a:solidFill>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kumimoji="1" lang="en-US" altLang="ja-JP" b="0" dirty="0">
                          <a:solidFill>
                            <a:schemeClr val="tx1"/>
                          </a:solidFill>
                          <a:latin typeface="ＭＳ Ｐゴシック" panose="020B0600070205080204" pitchFamily="50" charset="-128"/>
                          <a:ea typeface="ＭＳ Ｐゴシック" panose="020B0600070205080204" pitchFamily="50" charset="-128"/>
                        </a:rPr>
                        <a:t>10</a:t>
                      </a:r>
                      <a:endParaRPr kumimoji="1" lang="ja-JP" altLang="en-US" b="0" dirty="0">
                        <a:solidFill>
                          <a:schemeClr val="tx1"/>
                        </a:solidFill>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96196449"/>
                  </a:ext>
                </a:extLst>
              </a:tr>
              <a:tr h="370840">
                <a:tc>
                  <a:txBody>
                    <a:bodyPr/>
                    <a:lstStyle/>
                    <a:p>
                      <a:pPr algn="ctr"/>
                      <a:r>
                        <a:rPr lang="ja-JP" altLang="ja-JP" sz="1800" b="0" kern="100" dirty="0">
                          <a:effectLst/>
                          <a:latin typeface="ＭＳ Ｐゴシック" panose="020B0600070205080204" pitchFamily="50" charset="-128"/>
                          <a:ea typeface="ＭＳ Ｐゴシック" panose="020B0600070205080204" pitchFamily="50" charset="-128"/>
                        </a:rPr>
                        <a:t>学習係数</a:t>
                      </a:r>
                      <a:endParaRPr kumimoji="1" lang="ja-JP" altLang="en-US" b="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kumimoji="1" lang="en-US" altLang="ja-JP" b="0" dirty="0">
                          <a:latin typeface="ＭＳ Ｐゴシック" panose="020B0600070205080204" pitchFamily="50" charset="-128"/>
                          <a:ea typeface="ＭＳ Ｐゴシック" panose="020B0600070205080204" pitchFamily="50" charset="-128"/>
                        </a:rPr>
                        <a:t>0.3</a:t>
                      </a:r>
                      <a:endParaRPr kumimoji="1" lang="ja-JP" altLang="en-US" b="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04815655"/>
                  </a:ext>
                </a:extLst>
              </a:tr>
              <a:tr h="370840">
                <a:tc>
                  <a:txBody>
                    <a:bodyPr/>
                    <a:lstStyle/>
                    <a:p>
                      <a:pPr algn="ctr"/>
                      <a:r>
                        <a:rPr lang="ja-JP" altLang="ja-JP" sz="1800" b="0" kern="100" dirty="0">
                          <a:effectLst/>
                          <a:latin typeface="ＭＳ Ｐゴシック" panose="020B0600070205080204" pitchFamily="50" charset="-128"/>
                          <a:ea typeface="ＭＳ Ｐゴシック" panose="020B0600070205080204" pitchFamily="50" charset="-128"/>
                        </a:rPr>
                        <a:t>ゲイン</a:t>
                      </a:r>
                      <a:r>
                        <a:rPr lang="en-US" altLang="ja-JP" sz="1800" b="0" kern="100" dirty="0">
                          <a:effectLst/>
                          <a:latin typeface="ＭＳ Ｐゴシック" panose="020B0600070205080204" pitchFamily="50" charset="-128"/>
                          <a:ea typeface="ＭＳ Ｐゴシック" panose="020B0600070205080204" pitchFamily="50" charset="-128"/>
                        </a:rPr>
                        <a:t>(</a:t>
                      </a:r>
                      <a:r>
                        <a:rPr lang="ja-JP" altLang="en-US" sz="1800" b="0" kern="100" dirty="0">
                          <a:effectLst/>
                          <a:latin typeface="ＭＳ Ｐゴシック" panose="020B0600070205080204" pitchFamily="50" charset="-128"/>
                          <a:ea typeface="ＭＳ Ｐゴシック" panose="020B0600070205080204" pitchFamily="50" charset="-128"/>
                        </a:rPr>
                        <a:t>𝑥</a:t>
                      </a:r>
                      <a:r>
                        <a:rPr lang="en-US" altLang="ja-JP" sz="1800" b="0" kern="100" dirty="0">
                          <a:effectLst/>
                          <a:latin typeface="ＭＳ Ｐゴシック" panose="020B0600070205080204" pitchFamily="50" charset="-128"/>
                          <a:ea typeface="ＭＳ Ｐゴシック" panose="020B0600070205080204" pitchFamily="50" charset="-128"/>
                        </a:rPr>
                        <a:t>,</a:t>
                      </a:r>
                      <a:r>
                        <a:rPr lang="ja-JP" altLang="en-US" sz="1800" b="0" kern="100" dirty="0">
                          <a:effectLst/>
                          <a:latin typeface="ＭＳ Ｐゴシック" panose="020B0600070205080204" pitchFamily="50" charset="-128"/>
                          <a:ea typeface="ＭＳ Ｐゴシック" panose="020B0600070205080204" pitchFamily="50" charset="-128"/>
                        </a:rPr>
                        <a:t>𝑦</a:t>
                      </a:r>
                      <a:r>
                        <a:rPr lang="en-US" altLang="ja-JP" sz="1800" b="0" kern="100" dirty="0">
                          <a:effectLst/>
                          <a:latin typeface="ＭＳ Ｐゴシック" panose="020B0600070205080204" pitchFamily="50" charset="-128"/>
                          <a:ea typeface="ＭＳ Ｐゴシック" panose="020B0600070205080204" pitchFamily="50" charset="-128"/>
                        </a:rPr>
                        <a:t>,</a:t>
                      </a:r>
                      <a:r>
                        <a:rPr lang="ja-JP" altLang="en-US" sz="1800" b="0" kern="100" dirty="0">
                          <a:effectLst/>
                          <a:latin typeface="ＭＳ Ｐゴシック" panose="020B0600070205080204" pitchFamily="50" charset="-128"/>
                          <a:ea typeface="ＭＳ Ｐゴシック" panose="020B0600070205080204" pitchFamily="50" charset="-128"/>
                        </a:rPr>
                        <a:t>𝜃</a:t>
                      </a:r>
                      <a:r>
                        <a:rPr lang="en-US" altLang="ja-JP" sz="1800" b="0" kern="100" dirty="0">
                          <a:effectLst/>
                          <a:latin typeface="ＭＳ Ｐゴシック" panose="020B0600070205080204" pitchFamily="50" charset="-128"/>
                          <a:ea typeface="ＭＳ Ｐゴシック" panose="020B0600070205080204" pitchFamily="50" charset="-128"/>
                        </a:rPr>
                        <a:t>)</a:t>
                      </a:r>
                      <a:endParaRPr kumimoji="1" lang="ja-JP" altLang="en-US" b="0" dirty="0">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kumimoji="1" lang="en-US" altLang="ja-JP" b="0" dirty="0">
                          <a:latin typeface="ＭＳ Ｐゴシック" panose="020B0600070205080204" pitchFamily="50" charset="-128"/>
                          <a:ea typeface="ＭＳ Ｐゴシック" panose="020B0600070205080204" pitchFamily="50" charset="-128"/>
                        </a:rPr>
                        <a:t>1.75,1.75,1.6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57969665"/>
                  </a:ext>
                </a:extLst>
              </a:tr>
            </a:tbl>
          </a:graphicData>
        </a:graphic>
      </p:graphicFrame>
      <p:sp>
        <p:nvSpPr>
          <p:cNvPr id="8" name="テキスト ボックス 7">
            <a:extLst>
              <a:ext uri="{FF2B5EF4-FFF2-40B4-BE49-F238E27FC236}">
                <a16:creationId xmlns:a16="http://schemas.microsoft.com/office/drawing/2014/main" id="{750F9304-4D18-2F81-2BAF-E748E43022D0}"/>
              </a:ext>
            </a:extLst>
          </p:cNvPr>
          <p:cNvSpPr txBox="1"/>
          <p:nvPr/>
        </p:nvSpPr>
        <p:spPr>
          <a:xfrm>
            <a:off x="7290044" y="1769928"/>
            <a:ext cx="1907951" cy="369332"/>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学習パラメータ</a:t>
            </a:r>
          </a:p>
        </p:txBody>
      </p:sp>
      <p:sp>
        <p:nvSpPr>
          <p:cNvPr id="14" name="テキスト ボックス 13">
            <a:extLst>
              <a:ext uri="{FF2B5EF4-FFF2-40B4-BE49-F238E27FC236}">
                <a16:creationId xmlns:a16="http://schemas.microsoft.com/office/drawing/2014/main" id="{3D5318B7-79E0-F1DC-8803-CE88CD88817F}"/>
              </a:ext>
            </a:extLst>
          </p:cNvPr>
          <p:cNvSpPr txBox="1"/>
          <p:nvPr/>
        </p:nvSpPr>
        <p:spPr>
          <a:xfrm>
            <a:off x="2143589" y="1226945"/>
            <a:ext cx="7622232" cy="461665"/>
          </a:xfrm>
          <a:prstGeom prst="rect">
            <a:avLst/>
          </a:prstGeom>
          <a:noFill/>
        </p:spPr>
        <p:txBody>
          <a:bodyPr wrap="square" rtlCol="0">
            <a:spAutoFit/>
          </a:bodyPr>
          <a:lstStyle/>
          <a:p>
            <a:r>
              <a:rPr lang="ja-JP" altLang="en-US" sz="2400" dirty="0">
                <a:latin typeface="ＭＳ Ｐゴシック" panose="020B0600070205080204" pitchFamily="50" charset="-128"/>
                <a:ea typeface="ＭＳ Ｐゴシック" panose="020B0600070205080204" pitchFamily="50" charset="-128"/>
              </a:rPr>
              <a:t>提案手法を用いて、実機にて実験を行った</a:t>
            </a:r>
          </a:p>
        </p:txBody>
      </p:sp>
      <p:sp>
        <p:nvSpPr>
          <p:cNvPr id="15" name="テキスト ボックス 14">
            <a:extLst>
              <a:ext uri="{FF2B5EF4-FFF2-40B4-BE49-F238E27FC236}">
                <a16:creationId xmlns:a16="http://schemas.microsoft.com/office/drawing/2014/main" id="{AE084588-B08F-117D-68B6-E0E5CE034E82}"/>
              </a:ext>
            </a:extLst>
          </p:cNvPr>
          <p:cNvSpPr txBox="1"/>
          <p:nvPr/>
        </p:nvSpPr>
        <p:spPr>
          <a:xfrm>
            <a:off x="2143589" y="4728959"/>
            <a:ext cx="8278810" cy="830997"/>
          </a:xfrm>
          <a:prstGeom prst="rect">
            <a:avLst/>
          </a:prstGeom>
          <a:noFill/>
        </p:spPr>
        <p:txBody>
          <a:bodyPr wrap="square">
            <a:spAutoFit/>
          </a:bodyPr>
          <a:lstStyle/>
          <a:p>
            <a:pPr marL="342900" indent="-342900">
              <a:buFont typeface="Arial" panose="020B0604020202020204" pitchFamily="34" charset="0"/>
              <a:buChar char="•"/>
            </a:pPr>
            <a:r>
              <a:rPr lang="ja-JP" altLang="en-US" sz="2400" dirty="0">
                <a:latin typeface="ＭＳ Ｐゴシック" panose="020B0600070205080204" pitchFamily="50" charset="-128"/>
                <a:ea typeface="ＭＳ Ｐゴシック" panose="020B0600070205080204" pitchFamily="50" charset="-128"/>
              </a:rPr>
              <a:t>周期を２０秒として、前後</a:t>
            </a:r>
            <a:r>
              <a:rPr lang="en-US" altLang="ja-JP" sz="2400" dirty="0">
                <a:latin typeface="ＭＳ Ｐゴシック" panose="020B0600070205080204" pitchFamily="50" charset="-128"/>
                <a:ea typeface="ＭＳ Ｐゴシック" panose="020B0600070205080204" pitchFamily="50" charset="-128"/>
              </a:rPr>
              <a:t>2m</a:t>
            </a:r>
            <a:r>
              <a:rPr lang="ja-JP" altLang="en-US" sz="2400" dirty="0">
                <a:latin typeface="ＭＳ Ｐゴシック" panose="020B0600070205080204" pitchFamily="50" charset="-128"/>
                <a:ea typeface="ＭＳ Ｐゴシック" panose="020B0600070205080204" pitchFamily="50" charset="-128"/>
              </a:rPr>
              <a:t>、左右</a:t>
            </a:r>
            <a:r>
              <a:rPr lang="en-US" altLang="ja-JP" sz="2400" dirty="0">
                <a:latin typeface="ＭＳ Ｐゴシック" panose="020B0600070205080204" pitchFamily="50" charset="-128"/>
                <a:ea typeface="ＭＳ Ｐゴシック" panose="020B0600070205080204" pitchFamily="50" charset="-128"/>
              </a:rPr>
              <a:t>2m</a:t>
            </a:r>
            <a:r>
              <a:rPr lang="ja-JP" altLang="en-US" sz="2400" dirty="0">
                <a:latin typeface="ＭＳ Ｐゴシック" panose="020B0600070205080204" pitchFamily="50" charset="-128"/>
                <a:ea typeface="ＭＳ Ｐゴシック" panose="020B0600070205080204" pitchFamily="50" charset="-128"/>
              </a:rPr>
              <a:t>、回転</a:t>
            </a:r>
            <a:r>
              <a:rPr lang="en-US" altLang="ja-JP" sz="2400" dirty="0">
                <a:latin typeface="ＭＳ Ｐゴシック" panose="020B0600070205080204" pitchFamily="50" charset="-128"/>
                <a:ea typeface="ＭＳ Ｐゴシック" panose="020B0600070205080204" pitchFamily="50" charset="-128"/>
              </a:rPr>
              <a:t>2</a:t>
            </a:r>
            <a:r>
              <a:rPr lang="ja-JP" altLang="en-US" sz="2400" dirty="0">
                <a:latin typeface="ＭＳ Ｐゴシック" panose="020B0600070205080204" pitchFamily="50" charset="-128"/>
                <a:ea typeface="ＭＳ Ｐゴシック" panose="020B0600070205080204" pitchFamily="50" charset="-128"/>
              </a:rPr>
              <a:t>ラジアンそれぞれ移動</a:t>
            </a:r>
            <a:endParaRPr lang="ja-JP" altLang="en-US" sz="2000" dirty="0">
              <a:latin typeface="ＭＳ Ｐゴシック" panose="020B0600070205080204" pitchFamily="50" charset="-128"/>
              <a:ea typeface="ＭＳ Ｐゴシック" panose="020B0600070205080204" pitchFamily="50" charset="-128"/>
            </a:endParaRPr>
          </a:p>
        </p:txBody>
      </p:sp>
      <p:sp>
        <p:nvSpPr>
          <p:cNvPr id="2" name="テキスト ボックス 1">
            <a:extLst>
              <a:ext uri="{FF2B5EF4-FFF2-40B4-BE49-F238E27FC236}">
                <a16:creationId xmlns:a16="http://schemas.microsoft.com/office/drawing/2014/main" id="{3766D016-95A6-4BC3-906D-34C70AA13D1E}"/>
              </a:ext>
            </a:extLst>
          </p:cNvPr>
          <p:cNvSpPr txBox="1"/>
          <p:nvPr/>
        </p:nvSpPr>
        <p:spPr>
          <a:xfrm>
            <a:off x="6434623" y="3869882"/>
            <a:ext cx="3755948" cy="646331"/>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軌跡には移動平均フィルタをかけ、</a:t>
            </a:r>
            <a:r>
              <a:rPr lang="en-US" altLang="ja-JP" dirty="0">
                <a:latin typeface="ＭＳ Ｐゴシック" panose="020B0600070205080204" pitchFamily="50" charset="-128"/>
                <a:ea typeface="ＭＳ Ｐゴシック" panose="020B0600070205080204" pitchFamily="50" charset="-128"/>
              </a:rPr>
              <a:t>60[Hz]</a:t>
            </a:r>
            <a:r>
              <a:rPr lang="ja-JP" altLang="en-US" dirty="0">
                <a:latin typeface="ＭＳ Ｐゴシック" panose="020B0600070205080204" pitchFamily="50" charset="-128"/>
                <a:ea typeface="ＭＳ Ｐゴシック" panose="020B0600070205080204" pitchFamily="50" charset="-128"/>
              </a:rPr>
              <a:t>で車輪に指令を送った</a:t>
            </a:r>
          </a:p>
        </p:txBody>
      </p:sp>
      <p:sp>
        <p:nvSpPr>
          <p:cNvPr id="17" name="テキスト ボックス 16">
            <a:extLst>
              <a:ext uri="{FF2B5EF4-FFF2-40B4-BE49-F238E27FC236}">
                <a16:creationId xmlns:a16="http://schemas.microsoft.com/office/drawing/2014/main" id="{6EDAD281-3C1B-4E67-82F2-B18F79A3342B}"/>
              </a:ext>
            </a:extLst>
          </p:cNvPr>
          <p:cNvSpPr txBox="1"/>
          <p:nvPr/>
        </p:nvSpPr>
        <p:spPr>
          <a:xfrm>
            <a:off x="9765821" y="115504"/>
            <a:ext cx="782674" cy="646331"/>
          </a:xfrm>
          <a:prstGeom prst="rect">
            <a:avLst/>
          </a:prstGeom>
          <a:noFill/>
        </p:spPr>
        <p:txBody>
          <a:bodyPr wrap="square" rtlCol="0">
            <a:spAutoFit/>
          </a:bodyPr>
          <a:lstStyle/>
          <a:p>
            <a:r>
              <a:rPr lang="en-US" altLang="ja-JP" dirty="0">
                <a:solidFill>
                  <a:schemeClr val="bg1"/>
                </a:solidFill>
              </a:rPr>
              <a:t>16/18</a:t>
            </a:r>
            <a:endParaRPr lang="ja-JP" altLang="en-US" dirty="0">
              <a:solidFill>
                <a:schemeClr val="bg1"/>
              </a:solidFill>
            </a:endParaRPr>
          </a:p>
        </p:txBody>
      </p:sp>
      <p:pic>
        <p:nvPicPr>
          <p:cNvPr id="24" name="図 23">
            <a:extLst>
              <a:ext uri="{FF2B5EF4-FFF2-40B4-BE49-F238E27FC236}">
                <a16:creationId xmlns:a16="http://schemas.microsoft.com/office/drawing/2014/main" id="{B42A1276-0E73-BA8E-B2CF-435EF47D71C8}"/>
              </a:ext>
            </a:extLst>
          </p:cNvPr>
          <p:cNvPicPr>
            <a:picLocks noChangeAspect="1"/>
          </p:cNvPicPr>
          <p:nvPr/>
        </p:nvPicPr>
        <p:blipFill>
          <a:blip r:embed="rId2"/>
          <a:stretch>
            <a:fillRect/>
          </a:stretch>
        </p:blipFill>
        <p:spPr>
          <a:xfrm>
            <a:off x="2622035" y="1653912"/>
            <a:ext cx="2991042" cy="2880091"/>
          </a:xfrm>
          <a:prstGeom prst="rect">
            <a:avLst/>
          </a:prstGeom>
        </p:spPr>
      </p:pic>
      <p:sp>
        <p:nvSpPr>
          <p:cNvPr id="25" name="テキスト ボックス 24">
            <a:extLst>
              <a:ext uri="{FF2B5EF4-FFF2-40B4-BE49-F238E27FC236}">
                <a16:creationId xmlns:a16="http://schemas.microsoft.com/office/drawing/2014/main" id="{8010F16C-28C6-712E-8CC8-55C1A1E43A44}"/>
              </a:ext>
            </a:extLst>
          </p:cNvPr>
          <p:cNvSpPr txBox="1"/>
          <p:nvPr/>
        </p:nvSpPr>
        <p:spPr>
          <a:xfrm>
            <a:off x="258793" y="392503"/>
            <a:ext cx="7169274" cy="553998"/>
          </a:xfrm>
          <a:prstGeom prst="rect">
            <a:avLst/>
          </a:prstGeom>
          <a:noFill/>
        </p:spPr>
        <p:txBody>
          <a:bodyPr wrap="square" rtlCol="0">
            <a:spAutoFit/>
          </a:bodyPr>
          <a:lstStyle/>
          <a:p>
            <a:r>
              <a:rPr kumimoji="1" lang="en-US" altLang="ja-JP" sz="3000" dirty="0"/>
              <a:t>Gaksyuu.py</a:t>
            </a:r>
            <a:endParaRPr kumimoji="1" lang="ja-JP" altLang="en-US" sz="3000" dirty="0"/>
          </a:p>
        </p:txBody>
      </p:sp>
    </p:spTree>
    <p:extLst>
      <p:ext uri="{BB962C8B-B14F-4D97-AF65-F5344CB8AC3E}">
        <p14:creationId xmlns:p14="http://schemas.microsoft.com/office/powerpoint/2010/main" val="1871249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a:extLst>
              <a:ext uri="{FF2B5EF4-FFF2-40B4-BE49-F238E27FC236}">
                <a16:creationId xmlns:a16="http://schemas.microsoft.com/office/drawing/2014/main" id="{03151B25-90EE-754F-83CD-4F4E6DCFF8FF}"/>
              </a:ext>
            </a:extLst>
          </p:cNvPr>
          <p:cNvSpPr/>
          <p:nvPr/>
        </p:nvSpPr>
        <p:spPr>
          <a:xfrm>
            <a:off x="6570194" y="2597472"/>
            <a:ext cx="4001404" cy="196265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 name="タイトル 1">
            <a:extLst>
              <a:ext uri="{FF2B5EF4-FFF2-40B4-BE49-F238E27FC236}">
                <a16:creationId xmlns:a16="http://schemas.microsoft.com/office/drawing/2014/main" id="{B954FF79-B5AA-1DA1-A29A-7F7EA2D901BD}"/>
              </a:ext>
            </a:extLst>
          </p:cNvPr>
          <p:cNvSpPr>
            <a:spLocks noGrp="1"/>
          </p:cNvSpPr>
          <p:nvPr>
            <p:ph type="title"/>
          </p:nvPr>
        </p:nvSpPr>
        <p:spPr>
          <a:xfrm>
            <a:off x="1879121" y="-290211"/>
            <a:ext cx="7886700" cy="1325563"/>
          </a:xfrm>
        </p:spPr>
        <p:txBody>
          <a:bodyPr>
            <a:normAutofit/>
          </a:bodyPr>
          <a:lstStyle/>
          <a:p>
            <a:r>
              <a:rPr lang="ja-JP" altLang="en-US" dirty="0">
                <a:solidFill>
                  <a:schemeClr val="bg1"/>
                </a:solidFill>
                <a:latin typeface="ＭＳ Ｐゴシック" panose="020B0600070205080204" pitchFamily="50" charset="-128"/>
                <a:ea typeface="ＭＳ Ｐゴシック" panose="020B0600070205080204" pitchFamily="50" charset="-128"/>
              </a:rPr>
              <a:t>モデル化誤差</a:t>
            </a:r>
          </a:p>
        </p:txBody>
      </p:sp>
      <p:pic>
        <p:nvPicPr>
          <p:cNvPr id="7" name="図 158">
            <a:extLst>
              <a:ext uri="{FF2B5EF4-FFF2-40B4-BE49-F238E27FC236}">
                <a16:creationId xmlns:a16="http://schemas.microsoft.com/office/drawing/2014/main" id="{491DB454-1B24-D487-E28A-3D32C88772D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698831" y="2597472"/>
            <a:ext cx="4751698" cy="1962657"/>
          </a:xfrm>
          <a:prstGeom prst="rect">
            <a:avLst/>
          </a:prstGeom>
        </p:spPr>
      </p:pic>
      <p:sp>
        <p:nvSpPr>
          <p:cNvPr id="8" name="テキスト ボックス 7">
            <a:extLst>
              <a:ext uri="{FF2B5EF4-FFF2-40B4-BE49-F238E27FC236}">
                <a16:creationId xmlns:a16="http://schemas.microsoft.com/office/drawing/2014/main" id="{ED239F1A-DAE7-B948-621C-A927B5D615F7}"/>
              </a:ext>
            </a:extLst>
          </p:cNvPr>
          <p:cNvSpPr txBox="1"/>
          <p:nvPr/>
        </p:nvSpPr>
        <p:spPr>
          <a:xfrm>
            <a:off x="1798945" y="1105400"/>
            <a:ext cx="6701209" cy="461665"/>
          </a:xfrm>
          <a:prstGeom prst="rect">
            <a:avLst/>
          </a:prstGeom>
          <a:noFill/>
        </p:spPr>
        <p:txBody>
          <a:bodyPr wrap="square" rtlCol="0">
            <a:spAutoFit/>
          </a:bodyPr>
          <a:lstStyle/>
          <a:p>
            <a:r>
              <a:rPr lang="ja-JP" altLang="en-US" sz="2400" dirty="0">
                <a:latin typeface="ＭＳ Ｐゴシック" panose="020B0600070205080204" pitchFamily="50" charset="-128"/>
                <a:ea typeface="ＭＳ Ｐゴシック" panose="020B0600070205080204" pitchFamily="50" charset="-128"/>
              </a:rPr>
              <a:t>非線形なモデル化誤差の導入</a:t>
            </a:r>
            <a:endParaRPr lang="en-US" altLang="ja-JP" sz="2400" dirty="0">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BE283717-E39A-5F17-DA81-D5474AD74962}"/>
              </a:ext>
            </a:extLst>
          </p:cNvPr>
          <p:cNvSpPr txBox="1"/>
          <p:nvPr/>
        </p:nvSpPr>
        <p:spPr>
          <a:xfrm>
            <a:off x="6466820" y="2094422"/>
            <a:ext cx="4228857" cy="400110"/>
          </a:xfrm>
          <a:prstGeom prst="rect">
            <a:avLst/>
          </a:prstGeom>
          <a:noFill/>
        </p:spPr>
        <p:txBody>
          <a:bodyPr wrap="square" rtlCol="0">
            <a:spAutoFit/>
          </a:bodyPr>
          <a:lstStyle/>
          <a:p>
            <a:r>
              <a:rPr lang="ja-JP" altLang="en-US" sz="2000" dirty="0">
                <a:latin typeface="ＭＳ Ｐゴシック" panose="020B0600070205080204" pitchFamily="50" charset="-128"/>
                <a:ea typeface="ＭＳ Ｐゴシック" panose="020B0600070205080204" pitchFamily="50" charset="-128"/>
              </a:rPr>
              <a:t>速度に対する歪みの式</a:t>
            </a:r>
            <a:r>
              <a:rPr lang="en-US" altLang="ja-JP" sz="2000" dirty="0">
                <a:latin typeface="ＭＳ Ｐゴシック" panose="020B0600070205080204" pitchFamily="50" charset="-128"/>
                <a:ea typeface="ＭＳ Ｐゴシック" panose="020B0600070205080204" pitchFamily="50" charset="-128"/>
              </a:rPr>
              <a:t>(</a:t>
            </a:r>
            <a:r>
              <a:rPr lang="ja-JP" altLang="en-US" sz="2000" dirty="0">
                <a:latin typeface="ＭＳ Ｐゴシック" panose="020B0600070205080204" pitchFamily="50" charset="-128"/>
                <a:ea typeface="ＭＳ Ｐゴシック" panose="020B0600070205080204" pitchFamily="50" charset="-128"/>
              </a:rPr>
              <a:t>単位ラジアン</a:t>
            </a:r>
            <a:r>
              <a:rPr lang="en-US" altLang="ja-JP" sz="2000" dirty="0">
                <a:latin typeface="ＭＳ Ｐゴシック" panose="020B0600070205080204" pitchFamily="50" charset="-128"/>
                <a:ea typeface="ＭＳ Ｐゴシック" panose="020B0600070205080204" pitchFamily="50" charset="-128"/>
              </a:rPr>
              <a:t>)</a:t>
            </a:r>
            <a:endParaRPr lang="ja-JP" altLang="en-US" sz="2800" dirty="0">
              <a:latin typeface="ＭＳ Ｐゴシック" panose="020B0600070205080204" pitchFamily="50" charset="-128"/>
              <a:ea typeface="ＭＳ Ｐゴシック" panose="020B0600070205080204" pitchFamily="50" charset="-128"/>
            </a:endParaRPr>
          </a:p>
        </p:txBody>
      </p:sp>
      <p:grpSp>
        <p:nvGrpSpPr>
          <p:cNvPr id="19" name="グループ化 18">
            <a:extLst>
              <a:ext uri="{FF2B5EF4-FFF2-40B4-BE49-F238E27FC236}">
                <a16:creationId xmlns:a16="http://schemas.microsoft.com/office/drawing/2014/main" id="{7809BED3-8AEB-B642-20B9-74D358260BF5}"/>
              </a:ext>
            </a:extLst>
          </p:cNvPr>
          <p:cNvGrpSpPr/>
          <p:nvPr/>
        </p:nvGrpSpPr>
        <p:grpSpPr>
          <a:xfrm>
            <a:off x="6604811" y="2588754"/>
            <a:ext cx="4384171" cy="1989069"/>
            <a:chOff x="5214515" y="2409826"/>
            <a:chExt cx="4384171" cy="1989069"/>
          </a:xfrm>
        </p:grpSpPr>
        <p:sp>
          <p:nvSpPr>
            <p:cNvPr id="10" name="テキスト ボックス 9">
              <a:extLst>
                <a:ext uri="{FF2B5EF4-FFF2-40B4-BE49-F238E27FC236}">
                  <a16:creationId xmlns:a16="http://schemas.microsoft.com/office/drawing/2014/main" id="{17D5AA86-3E61-23B2-5A1B-707518F3BCE2}"/>
                </a:ext>
              </a:extLst>
            </p:cNvPr>
            <p:cNvSpPr txBox="1"/>
            <p:nvPr/>
          </p:nvSpPr>
          <p:spPr>
            <a:xfrm>
              <a:off x="5214516" y="2902717"/>
              <a:ext cx="1251723" cy="400110"/>
            </a:xfrm>
            <a:prstGeom prst="rect">
              <a:avLst/>
            </a:prstGeom>
            <a:noFill/>
          </p:spPr>
          <p:txBody>
            <a:bodyPr wrap="square">
              <a:spAutoFit/>
            </a:bodyPr>
            <a:lstStyle/>
            <a:p>
              <a:r>
                <a:rPr lang="ja-JP" altLang="en-US" sz="2000" dirty="0">
                  <a:latin typeface="ＭＳ Ｐゴシック" panose="020B0600070205080204" pitchFamily="50" charset="-128"/>
                  <a:ea typeface="ＭＳ Ｐゴシック" panose="020B0600070205080204" pitchFamily="50" charset="-128"/>
                </a:rPr>
                <a:t>右前車輪</a:t>
              </a:r>
            </a:p>
          </p:txBody>
        </p:sp>
        <p:sp>
          <p:nvSpPr>
            <p:cNvPr id="11" name="テキスト ボックス 10">
              <a:extLst>
                <a:ext uri="{FF2B5EF4-FFF2-40B4-BE49-F238E27FC236}">
                  <a16:creationId xmlns:a16="http://schemas.microsoft.com/office/drawing/2014/main" id="{95424573-6025-1E50-5ACB-917FF98AD185}"/>
                </a:ext>
              </a:extLst>
            </p:cNvPr>
            <p:cNvSpPr txBox="1"/>
            <p:nvPr/>
          </p:nvSpPr>
          <p:spPr>
            <a:xfrm>
              <a:off x="5214515" y="2409826"/>
              <a:ext cx="1251723" cy="400110"/>
            </a:xfrm>
            <a:prstGeom prst="rect">
              <a:avLst/>
            </a:prstGeom>
            <a:noFill/>
          </p:spPr>
          <p:txBody>
            <a:bodyPr wrap="square">
              <a:spAutoFit/>
            </a:bodyPr>
            <a:lstStyle/>
            <a:p>
              <a:r>
                <a:rPr lang="ja-JP" altLang="en-US" sz="2000" dirty="0">
                  <a:highlight>
                    <a:srgbClr val="FFFFFF"/>
                  </a:highlight>
                  <a:latin typeface="ＭＳ Ｐゴシック" panose="020B0600070205080204" pitchFamily="50" charset="-128"/>
                  <a:ea typeface="ＭＳ Ｐゴシック" panose="020B0600070205080204" pitchFamily="50" charset="-128"/>
                </a:rPr>
                <a:t>左前車輪</a:t>
              </a:r>
            </a:p>
          </p:txBody>
        </p:sp>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44C18AF6-66B7-263D-FDDA-800C1C650CBD}"/>
                    </a:ext>
                  </a:extLst>
                </p:cNvPr>
                <p:cNvSpPr txBox="1"/>
                <p:nvPr/>
              </p:nvSpPr>
              <p:spPr>
                <a:xfrm>
                  <a:off x="6651173" y="3438431"/>
                  <a:ext cx="2925754" cy="400110"/>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ja-JP" altLang="en-US" sz="2000" b="1" i="1" dirty="0">
                            <a:solidFill>
                              <a:srgbClr val="000000"/>
                            </a:solidFill>
                            <a:latin typeface="Cambria Math" panose="02040503050406030204" pitchFamily="18" charset="0"/>
                            <a:cs typeface="Times New Roman" panose="02020603050405020304" pitchFamily="18" charset="0"/>
                          </a:rPr>
                          <m:t>−</m:t>
                        </m:r>
                        <m:r>
                          <a:rPr lang="en-US" altLang="ja-JP" sz="2000" b="1" i="1" dirty="0">
                            <a:solidFill>
                              <a:srgbClr val="000000"/>
                            </a:solidFill>
                            <a:latin typeface="Cambria Math" panose="02040503050406030204" pitchFamily="18" charset="0"/>
                            <a:cs typeface="Times New Roman" panose="02020603050405020304" pitchFamily="18" charset="0"/>
                          </a:rPr>
                          <m:t>𝟎</m:t>
                        </m:r>
                        <m:r>
                          <a:rPr lang="en-US" altLang="ja-JP" sz="2000" b="1" i="1" dirty="0">
                            <a:solidFill>
                              <a:srgbClr val="000000"/>
                            </a:solidFill>
                            <a:latin typeface="Cambria Math" panose="02040503050406030204" pitchFamily="18" charset="0"/>
                            <a:cs typeface="Times New Roman" panose="02020603050405020304" pitchFamily="18" charset="0"/>
                          </a:rPr>
                          <m:t>.</m:t>
                        </m:r>
                        <m:r>
                          <a:rPr lang="en-US" altLang="ja-JP" sz="2000" b="1" i="1" dirty="0">
                            <a:solidFill>
                              <a:srgbClr val="000000"/>
                            </a:solidFill>
                            <a:latin typeface="Cambria Math" panose="02040503050406030204" pitchFamily="18" charset="0"/>
                            <a:cs typeface="Times New Roman" panose="02020603050405020304" pitchFamily="18" charset="0"/>
                          </a:rPr>
                          <m:t>𝟏</m:t>
                        </m:r>
                        <m:r>
                          <a:rPr lang="en-US" altLang="ja-JP" sz="2000" b="1" i="1" dirty="0">
                            <a:solidFill>
                              <a:srgbClr val="000000"/>
                            </a:solidFill>
                            <a:latin typeface="Cambria Math" panose="02040503050406030204" pitchFamily="18" charset="0"/>
                            <a:cs typeface="Times New Roman" panose="02020603050405020304" pitchFamily="18" charset="0"/>
                          </a:rPr>
                          <m:t>∗</m:t>
                        </m:r>
                        <m:sSub>
                          <m:sSubPr>
                            <m:ctrlPr>
                              <a:rPr lang="ja-JP" altLang="ja-JP" sz="2000" b="1" i="1">
                                <a:solidFill>
                                  <a:srgbClr val="000000"/>
                                </a:solidFill>
                                <a:latin typeface="Cambria Math" panose="02040503050406030204" pitchFamily="18" charset="0"/>
                                <a:cs typeface="Times New Roman" panose="02020603050405020304" pitchFamily="18" charset="0"/>
                              </a:rPr>
                            </m:ctrlPr>
                          </m:sSubPr>
                          <m:e>
                            <m:acc>
                              <m:accPr>
                                <m:chr m:val="̇"/>
                                <m:ctrlPr>
                                  <a:rPr lang="ja-JP" altLang="ja-JP" sz="2000" b="1" i="1">
                                    <a:solidFill>
                                      <a:srgbClr val="000000"/>
                                    </a:solidFill>
                                    <a:latin typeface="Cambria Math" panose="02040503050406030204" pitchFamily="18" charset="0"/>
                                    <a:cs typeface="Times New Roman" panose="02020603050405020304" pitchFamily="18" charset="0"/>
                                  </a:rPr>
                                </m:ctrlPr>
                              </m:accPr>
                              <m:e>
                                <m:r>
                                  <a:rPr lang="en-US" altLang="ja-JP" sz="2000" b="1" i="1">
                                    <a:solidFill>
                                      <a:srgbClr val="000000"/>
                                    </a:solidFill>
                                    <a:latin typeface="Cambria Math" panose="02040503050406030204" pitchFamily="18" charset="0"/>
                                    <a:cs typeface="Times New Roman" panose="02020603050405020304" pitchFamily="18" charset="0"/>
                                  </a:rPr>
                                  <m:t>𝒚</m:t>
                                </m:r>
                              </m:e>
                            </m:acc>
                          </m:e>
                          <m:sub>
                            <m:r>
                              <a:rPr lang="en-US" altLang="ja-JP" sz="2000" b="1" i="1">
                                <a:solidFill>
                                  <a:srgbClr val="000000"/>
                                </a:solidFill>
                                <a:latin typeface="Cambria Math" panose="02040503050406030204" pitchFamily="18" charset="0"/>
                                <a:cs typeface="Times New Roman" panose="02020603050405020304" pitchFamily="18" charset="0"/>
                              </a:rPr>
                              <m:t>𝒅</m:t>
                            </m:r>
                          </m:sub>
                        </m:sSub>
                        <m:sSub>
                          <m:sSubPr>
                            <m:ctrlPr>
                              <a:rPr lang="ja-JP" altLang="ja-JP" sz="2000" b="1" i="1">
                                <a:solidFill>
                                  <a:srgbClr val="000000"/>
                                </a:solidFill>
                                <a:latin typeface="Cambria Math" panose="02040503050406030204" pitchFamily="18" charset="0"/>
                                <a:cs typeface="Times New Roman" panose="02020603050405020304" pitchFamily="18" charset="0"/>
                              </a:rPr>
                            </m:ctrlPr>
                          </m:sSubPr>
                          <m:e>
                            <m:r>
                              <a:rPr lang="en-US" altLang="ja-JP" sz="2000" b="1" i="1">
                                <a:solidFill>
                                  <a:srgbClr val="000000"/>
                                </a:solidFill>
                                <a:latin typeface="Cambria Math" panose="02040503050406030204" pitchFamily="18" charset="0"/>
                                <a:cs typeface="Times New Roman" panose="02020603050405020304" pitchFamily="18" charset="0"/>
                              </a:rPr>
                              <m:t>+</m:t>
                            </m:r>
                            <m:r>
                              <a:rPr lang="en-US" altLang="ja-JP" sz="2000" b="1" i="1">
                                <a:solidFill>
                                  <a:srgbClr val="000000"/>
                                </a:solidFill>
                                <a:latin typeface="Cambria Math" panose="02040503050406030204" pitchFamily="18" charset="0"/>
                                <a:cs typeface="Times New Roman" panose="02020603050405020304" pitchFamily="18" charset="0"/>
                              </a:rPr>
                              <m:t>𝟎</m:t>
                            </m:r>
                            <m:r>
                              <a:rPr lang="en-US" altLang="ja-JP" sz="2000" b="1" i="1">
                                <a:solidFill>
                                  <a:srgbClr val="000000"/>
                                </a:solidFill>
                                <a:latin typeface="Cambria Math" panose="02040503050406030204" pitchFamily="18" charset="0"/>
                                <a:cs typeface="Times New Roman" panose="02020603050405020304" pitchFamily="18" charset="0"/>
                              </a:rPr>
                              <m:t>.</m:t>
                            </m:r>
                            <m:r>
                              <a:rPr lang="en-US" altLang="ja-JP" sz="2000" b="1" i="1">
                                <a:solidFill>
                                  <a:srgbClr val="000000"/>
                                </a:solidFill>
                                <a:latin typeface="Cambria Math" panose="02040503050406030204" pitchFamily="18" charset="0"/>
                                <a:cs typeface="Times New Roman" panose="02020603050405020304" pitchFamily="18" charset="0"/>
                              </a:rPr>
                              <m:t>𝟏</m:t>
                            </m:r>
                            <m:r>
                              <a:rPr lang="en-US" altLang="ja-JP" sz="2000" b="1" i="1">
                                <a:solidFill>
                                  <a:srgbClr val="000000"/>
                                </a:solidFill>
                                <a:latin typeface="Cambria Math" panose="02040503050406030204" pitchFamily="18" charset="0"/>
                                <a:cs typeface="Times New Roman" panose="02020603050405020304" pitchFamily="18" charset="0"/>
                              </a:rPr>
                              <m:t>∗</m:t>
                            </m:r>
                            <m:acc>
                              <m:accPr>
                                <m:chr m:val="̇"/>
                                <m:ctrlPr>
                                  <a:rPr lang="ja-JP" altLang="ja-JP" sz="2000" b="1" i="1">
                                    <a:solidFill>
                                      <a:srgbClr val="000000"/>
                                    </a:solidFill>
                                    <a:latin typeface="Cambria Math" panose="02040503050406030204" pitchFamily="18" charset="0"/>
                                    <a:cs typeface="Times New Roman" panose="02020603050405020304" pitchFamily="18" charset="0"/>
                                  </a:rPr>
                                </m:ctrlPr>
                              </m:accPr>
                              <m:e>
                                <m:r>
                                  <a:rPr lang="en-US" altLang="ja-JP" sz="2000" b="1" i="1">
                                    <a:solidFill>
                                      <a:srgbClr val="000000"/>
                                    </a:solidFill>
                                    <a:latin typeface="Cambria Math" panose="02040503050406030204" pitchFamily="18" charset="0"/>
                                    <a:cs typeface="Times New Roman" panose="02020603050405020304" pitchFamily="18" charset="0"/>
                                  </a:rPr>
                                  <m:t>𝒙</m:t>
                                </m:r>
                              </m:e>
                            </m:acc>
                          </m:e>
                          <m:sub>
                            <m:r>
                              <a:rPr lang="en-US" altLang="ja-JP" sz="2000" b="1" i="1">
                                <a:solidFill>
                                  <a:srgbClr val="000000"/>
                                </a:solidFill>
                                <a:latin typeface="Cambria Math" panose="02040503050406030204" pitchFamily="18" charset="0"/>
                                <a:cs typeface="Times New Roman" panose="02020603050405020304" pitchFamily="18" charset="0"/>
                              </a:rPr>
                              <m:t>𝒅</m:t>
                            </m:r>
                          </m:sub>
                        </m:sSub>
                      </m:oMath>
                    </m:oMathPara>
                  </a14:m>
                  <a:endParaRPr lang="ja-JP" altLang="en-US" b="1" dirty="0"/>
                </a:p>
              </p:txBody>
            </p:sp>
          </mc:Choice>
          <mc:Fallback xmlns="">
            <p:sp>
              <p:nvSpPr>
                <p:cNvPr id="12" name="テキスト ボックス 11">
                  <a:extLst>
                    <a:ext uri="{FF2B5EF4-FFF2-40B4-BE49-F238E27FC236}">
                      <a16:creationId xmlns:a16="http://schemas.microsoft.com/office/drawing/2014/main" id="{44C18AF6-66B7-263D-FDDA-800C1C650CBD}"/>
                    </a:ext>
                  </a:extLst>
                </p:cNvPr>
                <p:cNvSpPr txBox="1">
                  <a:spLocks noRot="1" noChangeAspect="1" noMove="1" noResize="1" noEditPoints="1" noAdjustHandles="1" noChangeArrowheads="1" noChangeShapeType="1" noTextEdit="1"/>
                </p:cNvSpPr>
                <p:nvPr/>
              </p:nvSpPr>
              <p:spPr>
                <a:xfrm>
                  <a:off x="6651173" y="3438431"/>
                  <a:ext cx="2925754" cy="400110"/>
                </a:xfrm>
                <a:prstGeom prst="rect">
                  <a:avLst/>
                </a:prstGeom>
                <a:blipFill>
                  <a:blip r:embed="rId6"/>
                  <a:stretch>
                    <a:fillRect b="-7576"/>
                  </a:stretch>
                </a:blipFill>
              </p:spPr>
              <p:txBody>
                <a:bodyPr/>
                <a:lstStyle/>
                <a:p>
                  <a:r>
                    <a:rPr lang="ja-JP" altLang="en-US">
                      <a:noFill/>
                    </a:rPr>
                    <a:t> </a:t>
                  </a:r>
                </a:p>
              </p:txBody>
            </p:sp>
          </mc:Fallback>
        </mc:AlternateContent>
        <p:sp>
          <p:nvSpPr>
            <p:cNvPr id="13" name="テキスト ボックス 12">
              <a:extLst>
                <a:ext uri="{FF2B5EF4-FFF2-40B4-BE49-F238E27FC236}">
                  <a16:creationId xmlns:a16="http://schemas.microsoft.com/office/drawing/2014/main" id="{309666AC-96C4-DEDA-3B76-73BA3AE05D99}"/>
                </a:ext>
              </a:extLst>
            </p:cNvPr>
            <p:cNvSpPr txBox="1"/>
            <p:nvPr/>
          </p:nvSpPr>
          <p:spPr>
            <a:xfrm>
              <a:off x="5218211" y="3925126"/>
              <a:ext cx="1570221" cy="400110"/>
            </a:xfrm>
            <a:prstGeom prst="rect">
              <a:avLst/>
            </a:prstGeom>
            <a:noFill/>
          </p:spPr>
          <p:txBody>
            <a:bodyPr wrap="square">
              <a:spAutoFit/>
            </a:bodyPr>
            <a:lstStyle/>
            <a:p>
              <a:r>
                <a:rPr lang="ja-JP" altLang="en-US" sz="2000" dirty="0">
                  <a:latin typeface="ＭＳ Ｐゴシック" panose="020B0600070205080204" pitchFamily="50" charset="-128"/>
                  <a:ea typeface="ＭＳ Ｐゴシック" panose="020B0600070205080204" pitchFamily="50" charset="-128"/>
                </a:rPr>
                <a:t>左後ろ車輪</a:t>
              </a:r>
            </a:p>
          </p:txBody>
        </p:sp>
        <p:sp>
          <p:nvSpPr>
            <p:cNvPr id="14" name="テキスト ボックス 13">
              <a:extLst>
                <a:ext uri="{FF2B5EF4-FFF2-40B4-BE49-F238E27FC236}">
                  <a16:creationId xmlns:a16="http://schemas.microsoft.com/office/drawing/2014/main" id="{FB18A051-79D0-6EEA-2760-667E47FEA16A}"/>
                </a:ext>
              </a:extLst>
            </p:cNvPr>
            <p:cNvSpPr txBox="1"/>
            <p:nvPr/>
          </p:nvSpPr>
          <p:spPr>
            <a:xfrm>
              <a:off x="5214516" y="3398359"/>
              <a:ext cx="1436657" cy="400110"/>
            </a:xfrm>
            <a:prstGeom prst="rect">
              <a:avLst/>
            </a:prstGeom>
            <a:noFill/>
          </p:spPr>
          <p:txBody>
            <a:bodyPr wrap="square" rtlCol="0">
              <a:spAutoFit/>
            </a:bodyPr>
            <a:lstStyle/>
            <a:p>
              <a:r>
                <a:rPr lang="ja-JP" altLang="en-US" sz="2000" dirty="0">
                  <a:latin typeface="ＭＳ Ｐゴシック" panose="020B0600070205080204" pitchFamily="50" charset="-128"/>
                  <a:ea typeface="ＭＳ Ｐゴシック" panose="020B0600070205080204" pitchFamily="50" charset="-128"/>
                </a:rPr>
                <a:t>右後ろ車輪</a:t>
              </a:r>
            </a:p>
          </p:txBody>
        </p:sp>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D958EDF7-3499-19CB-1B0D-3C93642F022E}"/>
                    </a:ext>
                  </a:extLst>
                </p:cNvPr>
                <p:cNvSpPr txBox="1"/>
                <p:nvPr/>
              </p:nvSpPr>
              <p:spPr>
                <a:xfrm>
                  <a:off x="6651173" y="2902717"/>
                  <a:ext cx="2947513" cy="400110"/>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ja-JP" altLang="en-US" sz="2000" b="1" i="1" dirty="0">
                            <a:solidFill>
                              <a:srgbClr val="000000"/>
                            </a:solidFill>
                            <a:latin typeface="Cambria Math" panose="02040503050406030204" pitchFamily="18" charset="0"/>
                            <a:cs typeface="Times New Roman" panose="02020603050405020304" pitchFamily="18" charset="0"/>
                          </a:rPr>
                          <m:t>−</m:t>
                        </m:r>
                        <m:r>
                          <a:rPr lang="en-US" altLang="ja-JP" sz="2000" b="1" i="1" dirty="0">
                            <a:solidFill>
                              <a:srgbClr val="000000"/>
                            </a:solidFill>
                            <a:latin typeface="Cambria Math" panose="02040503050406030204" pitchFamily="18" charset="0"/>
                            <a:cs typeface="Times New Roman" panose="02020603050405020304" pitchFamily="18" charset="0"/>
                          </a:rPr>
                          <m:t>𝟎</m:t>
                        </m:r>
                        <m:r>
                          <a:rPr lang="en-US" altLang="ja-JP" sz="2000" b="1" i="1" dirty="0">
                            <a:solidFill>
                              <a:srgbClr val="000000"/>
                            </a:solidFill>
                            <a:latin typeface="Cambria Math" panose="02040503050406030204" pitchFamily="18" charset="0"/>
                            <a:cs typeface="Times New Roman" panose="02020603050405020304" pitchFamily="18" charset="0"/>
                          </a:rPr>
                          <m:t>.</m:t>
                        </m:r>
                        <m:r>
                          <a:rPr lang="en-US" altLang="ja-JP" sz="2000" b="1" i="1" dirty="0">
                            <a:solidFill>
                              <a:srgbClr val="000000"/>
                            </a:solidFill>
                            <a:latin typeface="Cambria Math" panose="02040503050406030204" pitchFamily="18" charset="0"/>
                            <a:cs typeface="Times New Roman" panose="02020603050405020304" pitchFamily="18" charset="0"/>
                          </a:rPr>
                          <m:t>𝟐</m:t>
                        </m:r>
                        <m:r>
                          <a:rPr lang="en-US" altLang="ja-JP" sz="2000" b="1" i="1" dirty="0">
                            <a:solidFill>
                              <a:srgbClr val="000000"/>
                            </a:solidFill>
                            <a:latin typeface="Cambria Math" panose="02040503050406030204" pitchFamily="18" charset="0"/>
                            <a:cs typeface="Times New Roman" panose="02020603050405020304" pitchFamily="18" charset="0"/>
                          </a:rPr>
                          <m:t>∗</m:t>
                        </m:r>
                        <m:sSub>
                          <m:sSubPr>
                            <m:ctrlPr>
                              <a:rPr lang="ja-JP" altLang="ja-JP" sz="2000" b="1" i="1">
                                <a:solidFill>
                                  <a:srgbClr val="000000"/>
                                </a:solidFill>
                                <a:latin typeface="Cambria Math" panose="02040503050406030204" pitchFamily="18" charset="0"/>
                                <a:cs typeface="Times New Roman" panose="02020603050405020304" pitchFamily="18" charset="0"/>
                              </a:rPr>
                            </m:ctrlPr>
                          </m:sSubPr>
                          <m:e>
                            <m:acc>
                              <m:accPr>
                                <m:chr m:val="̇"/>
                                <m:ctrlPr>
                                  <a:rPr lang="ja-JP" altLang="ja-JP" sz="2000" b="1" i="1">
                                    <a:solidFill>
                                      <a:srgbClr val="000000"/>
                                    </a:solidFill>
                                    <a:latin typeface="Cambria Math" panose="02040503050406030204" pitchFamily="18" charset="0"/>
                                    <a:cs typeface="Times New Roman" panose="02020603050405020304" pitchFamily="18" charset="0"/>
                                  </a:rPr>
                                </m:ctrlPr>
                              </m:accPr>
                              <m:e>
                                <m:r>
                                  <a:rPr lang="en-US" altLang="ja-JP" sz="2000" b="1" i="1">
                                    <a:solidFill>
                                      <a:srgbClr val="000000"/>
                                    </a:solidFill>
                                    <a:latin typeface="Cambria Math" panose="02040503050406030204" pitchFamily="18" charset="0"/>
                                    <a:cs typeface="Times New Roman" panose="02020603050405020304" pitchFamily="18" charset="0"/>
                                  </a:rPr>
                                  <m:t>𝒚</m:t>
                                </m:r>
                              </m:e>
                            </m:acc>
                          </m:e>
                          <m:sub>
                            <m:r>
                              <a:rPr lang="en-US" altLang="ja-JP" sz="2000" b="1" i="1">
                                <a:solidFill>
                                  <a:srgbClr val="000000"/>
                                </a:solidFill>
                                <a:latin typeface="Cambria Math" panose="02040503050406030204" pitchFamily="18" charset="0"/>
                                <a:cs typeface="Times New Roman" panose="02020603050405020304" pitchFamily="18" charset="0"/>
                              </a:rPr>
                              <m:t>𝒅</m:t>
                            </m:r>
                          </m:sub>
                        </m:sSub>
                        <m:sSub>
                          <m:sSubPr>
                            <m:ctrlPr>
                              <a:rPr lang="ja-JP" altLang="ja-JP" sz="2000" b="1" i="1">
                                <a:solidFill>
                                  <a:srgbClr val="000000"/>
                                </a:solidFill>
                                <a:latin typeface="Cambria Math" panose="02040503050406030204" pitchFamily="18" charset="0"/>
                                <a:cs typeface="Times New Roman" panose="02020603050405020304" pitchFamily="18" charset="0"/>
                              </a:rPr>
                            </m:ctrlPr>
                          </m:sSubPr>
                          <m:e>
                            <m:r>
                              <a:rPr lang="ja-JP" altLang="en-US" sz="2000" b="1" i="1">
                                <a:solidFill>
                                  <a:srgbClr val="000000"/>
                                </a:solidFill>
                                <a:latin typeface="Cambria Math" panose="02040503050406030204" pitchFamily="18" charset="0"/>
                                <a:cs typeface="Times New Roman" panose="02020603050405020304" pitchFamily="18" charset="0"/>
                              </a:rPr>
                              <m:t>−</m:t>
                            </m:r>
                            <m:r>
                              <a:rPr lang="en-US" altLang="ja-JP" sz="2000" b="1" i="1">
                                <a:solidFill>
                                  <a:srgbClr val="000000"/>
                                </a:solidFill>
                                <a:latin typeface="Cambria Math" panose="02040503050406030204" pitchFamily="18" charset="0"/>
                                <a:cs typeface="Times New Roman" panose="02020603050405020304" pitchFamily="18" charset="0"/>
                              </a:rPr>
                              <m:t>𝟎</m:t>
                            </m:r>
                            <m:r>
                              <a:rPr lang="en-US" altLang="ja-JP" sz="2000" b="1" i="1">
                                <a:solidFill>
                                  <a:srgbClr val="000000"/>
                                </a:solidFill>
                                <a:latin typeface="Cambria Math" panose="02040503050406030204" pitchFamily="18" charset="0"/>
                                <a:cs typeface="Times New Roman" panose="02020603050405020304" pitchFamily="18" charset="0"/>
                              </a:rPr>
                              <m:t>.</m:t>
                            </m:r>
                            <m:r>
                              <a:rPr lang="en-US" altLang="ja-JP" sz="2000" b="1" i="1">
                                <a:solidFill>
                                  <a:srgbClr val="000000"/>
                                </a:solidFill>
                                <a:latin typeface="Cambria Math" panose="02040503050406030204" pitchFamily="18" charset="0"/>
                                <a:cs typeface="Times New Roman" panose="02020603050405020304" pitchFamily="18" charset="0"/>
                              </a:rPr>
                              <m:t>𝟐</m:t>
                            </m:r>
                            <m:r>
                              <a:rPr lang="en-US" altLang="ja-JP" sz="2000" b="1" i="1">
                                <a:solidFill>
                                  <a:srgbClr val="000000"/>
                                </a:solidFill>
                                <a:latin typeface="Cambria Math" panose="02040503050406030204" pitchFamily="18" charset="0"/>
                                <a:cs typeface="Times New Roman" panose="02020603050405020304" pitchFamily="18" charset="0"/>
                              </a:rPr>
                              <m:t>∗</m:t>
                            </m:r>
                            <m:acc>
                              <m:accPr>
                                <m:chr m:val="̇"/>
                                <m:ctrlPr>
                                  <a:rPr lang="ja-JP" altLang="ja-JP" sz="2000" b="1" i="1">
                                    <a:solidFill>
                                      <a:srgbClr val="000000"/>
                                    </a:solidFill>
                                    <a:latin typeface="Cambria Math" panose="02040503050406030204" pitchFamily="18" charset="0"/>
                                    <a:cs typeface="Times New Roman" panose="02020603050405020304" pitchFamily="18" charset="0"/>
                                  </a:rPr>
                                </m:ctrlPr>
                              </m:accPr>
                              <m:e>
                                <m:r>
                                  <a:rPr lang="en-US" altLang="ja-JP" sz="2000" b="1" i="1">
                                    <a:solidFill>
                                      <a:srgbClr val="000000"/>
                                    </a:solidFill>
                                    <a:latin typeface="Cambria Math" panose="02040503050406030204" pitchFamily="18" charset="0"/>
                                    <a:cs typeface="Times New Roman" panose="02020603050405020304" pitchFamily="18" charset="0"/>
                                  </a:rPr>
                                  <m:t>𝒙</m:t>
                                </m:r>
                              </m:e>
                            </m:acc>
                          </m:e>
                          <m:sub>
                            <m:r>
                              <a:rPr lang="en-US" altLang="ja-JP" sz="2000" b="1" i="1">
                                <a:solidFill>
                                  <a:srgbClr val="000000"/>
                                </a:solidFill>
                                <a:latin typeface="Cambria Math" panose="02040503050406030204" pitchFamily="18" charset="0"/>
                                <a:cs typeface="Times New Roman" panose="02020603050405020304" pitchFamily="18" charset="0"/>
                              </a:rPr>
                              <m:t>𝒅</m:t>
                            </m:r>
                          </m:sub>
                        </m:sSub>
                      </m:oMath>
                    </m:oMathPara>
                  </a14:m>
                  <a:endParaRPr lang="ja-JP" altLang="en-US" sz="2800" b="1" dirty="0"/>
                </a:p>
              </p:txBody>
            </p:sp>
          </mc:Choice>
          <mc:Fallback xmlns="">
            <p:sp>
              <p:nvSpPr>
                <p:cNvPr id="15" name="テキスト ボックス 14">
                  <a:extLst>
                    <a:ext uri="{FF2B5EF4-FFF2-40B4-BE49-F238E27FC236}">
                      <a16:creationId xmlns:a16="http://schemas.microsoft.com/office/drawing/2014/main" id="{D958EDF7-3499-19CB-1B0D-3C93642F022E}"/>
                    </a:ext>
                  </a:extLst>
                </p:cNvPr>
                <p:cNvSpPr txBox="1">
                  <a:spLocks noRot="1" noChangeAspect="1" noMove="1" noResize="1" noEditPoints="1" noAdjustHandles="1" noChangeArrowheads="1" noChangeShapeType="1" noTextEdit="1"/>
                </p:cNvSpPr>
                <p:nvPr/>
              </p:nvSpPr>
              <p:spPr>
                <a:xfrm>
                  <a:off x="6651173" y="2902717"/>
                  <a:ext cx="2947513" cy="400110"/>
                </a:xfrm>
                <a:prstGeom prst="rect">
                  <a:avLst/>
                </a:prstGeom>
                <a:blipFill>
                  <a:blip r:embed="rId7"/>
                  <a:stretch>
                    <a:fillRect b="-923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7F2A79B4-2F85-99F6-776B-124EEAB6ED83}"/>
                    </a:ext>
                  </a:extLst>
                </p:cNvPr>
                <p:cNvSpPr txBox="1"/>
                <p:nvPr/>
              </p:nvSpPr>
              <p:spPr>
                <a:xfrm>
                  <a:off x="6788432" y="2421506"/>
                  <a:ext cx="2290918" cy="400110"/>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en-US" altLang="ja-JP" sz="2000" b="1" i="1" dirty="0">
                            <a:solidFill>
                              <a:srgbClr val="000000"/>
                            </a:solidFill>
                            <a:latin typeface="Cambria Math" panose="02040503050406030204" pitchFamily="18" charset="0"/>
                            <a:cs typeface="Times New Roman" panose="02020603050405020304" pitchFamily="18" charset="0"/>
                          </a:rPr>
                          <m:t>𝟎</m:t>
                        </m:r>
                        <m:r>
                          <a:rPr lang="en-US" altLang="ja-JP" sz="2000" b="1" i="1" dirty="0">
                            <a:solidFill>
                              <a:srgbClr val="000000"/>
                            </a:solidFill>
                            <a:latin typeface="Cambria Math" panose="02040503050406030204" pitchFamily="18" charset="0"/>
                            <a:cs typeface="Times New Roman" panose="02020603050405020304" pitchFamily="18" charset="0"/>
                          </a:rPr>
                          <m:t>.</m:t>
                        </m:r>
                        <m:r>
                          <a:rPr lang="en-US" altLang="ja-JP" sz="2000" b="1" i="1" dirty="0">
                            <a:solidFill>
                              <a:srgbClr val="000000"/>
                            </a:solidFill>
                            <a:latin typeface="Cambria Math" panose="02040503050406030204" pitchFamily="18" charset="0"/>
                            <a:cs typeface="Times New Roman" panose="02020603050405020304" pitchFamily="18" charset="0"/>
                          </a:rPr>
                          <m:t>𝟗</m:t>
                        </m:r>
                        <m:r>
                          <a:rPr lang="en-US" altLang="ja-JP" sz="2000" b="1" i="1" dirty="0">
                            <a:solidFill>
                              <a:srgbClr val="000000"/>
                            </a:solidFill>
                            <a:latin typeface="Cambria Math" panose="02040503050406030204" pitchFamily="18" charset="0"/>
                            <a:ea typeface="Cambria Math" panose="02040503050406030204" pitchFamily="18" charset="0"/>
                            <a:cs typeface="Times New Roman" panose="02020603050405020304" pitchFamily="18" charset="0"/>
                          </a:rPr>
                          <m:t>∗</m:t>
                        </m:r>
                        <m:sSub>
                          <m:sSubPr>
                            <m:ctrlPr>
                              <a:rPr kumimoji="0" lang="ja-JP" altLang="ja-JP" sz="2000" b="1" i="1">
                                <a:solidFill>
                                  <a:srgbClr val="000000"/>
                                </a:solidFill>
                                <a:latin typeface="Cambria Math" panose="02040503050406030204" pitchFamily="18" charset="0"/>
                                <a:cs typeface="Times New Roman" panose="02020603050405020304" pitchFamily="18" charset="0"/>
                              </a:rPr>
                            </m:ctrlPr>
                          </m:sSubPr>
                          <m:e>
                            <m:acc>
                              <m:accPr>
                                <m:chr m:val="̇"/>
                                <m:ctrlPr>
                                  <a:rPr kumimoji="0" lang="ja-JP" altLang="ja-JP" sz="2000" b="1" i="1">
                                    <a:solidFill>
                                      <a:srgbClr val="000000"/>
                                    </a:solidFill>
                                    <a:latin typeface="Cambria Math" panose="02040503050406030204" pitchFamily="18" charset="0"/>
                                    <a:cs typeface="Times New Roman" panose="02020603050405020304" pitchFamily="18" charset="0"/>
                                  </a:rPr>
                                </m:ctrlPr>
                              </m:accPr>
                              <m:e>
                                <m:r>
                                  <a:rPr kumimoji="0" lang="en-US" altLang="ja-JP" sz="2000" b="1" i="1">
                                    <a:solidFill>
                                      <a:srgbClr val="000000"/>
                                    </a:solidFill>
                                    <a:latin typeface="Cambria Math" panose="02040503050406030204" pitchFamily="18" charset="0"/>
                                    <a:cs typeface="Times New Roman" panose="02020603050405020304" pitchFamily="18" charset="0"/>
                                  </a:rPr>
                                  <m:t>𝒚</m:t>
                                </m:r>
                              </m:e>
                            </m:acc>
                          </m:e>
                          <m:sub>
                            <m:r>
                              <a:rPr kumimoji="0" lang="en-US" altLang="ja-JP" sz="2000" b="1" i="1">
                                <a:solidFill>
                                  <a:srgbClr val="000000"/>
                                </a:solidFill>
                                <a:latin typeface="Cambria Math" panose="02040503050406030204" pitchFamily="18" charset="0"/>
                                <a:cs typeface="Times New Roman" panose="02020603050405020304" pitchFamily="18" charset="0"/>
                              </a:rPr>
                              <m:t>𝒅</m:t>
                            </m:r>
                          </m:sub>
                        </m:sSub>
                        <m:sSub>
                          <m:sSubPr>
                            <m:ctrlPr>
                              <a:rPr kumimoji="0" lang="ja-JP" altLang="ja-JP" sz="2000" b="1" i="1">
                                <a:solidFill>
                                  <a:srgbClr val="000000"/>
                                </a:solidFill>
                                <a:latin typeface="Cambria Math" panose="02040503050406030204" pitchFamily="18" charset="0"/>
                                <a:cs typeface="Times New Roman" panose="02020603050405020304" pitchFamily="18" charset="0"/>
                              </a:rPr>
                            </m:ctrlPr>
                          </m:sSubPr>
                          <m:e>
                            <m:r>
                              <a:rPr kumimoji="0" lang="en-US" altLang="ja-JP" sz="2000" b="1" i="1">
                                <a:solidFill>
                                  <a:srgbClr val="000000"/>
                                </a:solidFill>
                                <a:latin typeface="Cambria Math" panose="02040503050406030204" pitchFamily="18" charset="0"/>
                                <a:ea typeface="Cambria Math" panose="02040503050406030204" pitchFamily="18" charset="0"/>
                                <a:cs typeface="Times New Roman" panose="02020603050405020304" pitchFamily="18" charset="0"/>
                              </a:rPr>
                              <m:t>−</m:t>
                            </m:r>
                            <m:r>
                              <a:rPr kumimoji="0" lang="en-US" altLang="ja-JP" sz="2000" b="1" i="1">
                                <a:solidFill>
                                  <a:srgbClr val="000000"/>
                                </a:solidFill>
                                <a:latin typeface="Cambria Math" panose="02040503050406030204" pitchFamily="18" charset="0"/>
                                <a:cs typeface="Times New Roman" panose="02020603050405020304" pitchFamily="18" charset="0"/>
                              </a:rPr>
                              <m:t>𝟎</m:t>
                            </m:r>
                            <m:r>
                              <a:rPr kumimoji="0" lang="en-US" altLang="ja-JP" sz="2000" b="1" i="1">
                                <a:solidFill>
                                  <a:srgbClr val="000000"/>
                                </a:solidFill>
                                <a:latin typeface="Cambria Math" panose="02040503050406030204" pitchFamily="18" charset="0"/>
                                <a:cs typeface="Times New Roman" panose="02020603050405020304" pitchFamily="18" charset="0"/>
                              </a:rPr>
                              <m:t>.</m:t>
                            </m:r>
                            <m:r>
                              <a:rPr kumimoji="0" lang="en-US" altLang="ja-JP" sz="2000" b="1" i="1">
                                <a:solidFill>
                                  <a:srgbClr val="000000"/>
                                </a:solidFill>
                                <a:latin typeface="Cambria Math" panose="02040503050406030204" pitchFamily="18" charset="0"/>
                                <a:cs typeface="Times New Roman" panose="02020603050405020304" pitchFamily="18" charset="0"/>
                              </a:rPr>
                              <m:t>𝟗</m:t>
                            </m:r>
                            <m:r>
                              <a:rPr kumimoji="0" lang="en-US" altLang="ja-JP" sz="2000" b="1" i="1">
                                <a:solidFill>
                                  <a:srgbClr val="000000"/>
                                </a:solidFill>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kumimoji="0" lang="ja-JP" altLang="ja-JP" sz="2000" b="1" i="1">
                                    <a:solidFill>
                                      <a:srgbClr val="000000"/>
                                    </a:solidFill>
                                    <a:latin typeface="Cambria Math" panose="02040503050406030204" pitchFamily="18" charset="0"/>
                                    <a:cs typeface="Times New Roman" panose="02020603050405020304" pitchFamily="18" charset="0"/>
                                  </a:rPr>
                                </m:ctrlPr>
                              </m:accPr>
                              <m:e>
                                <m:r>
                                  <a:rPr kumimoji="0" lang="en-US" altLang="ja-JP" sz="2000" b="1" i="1">
                                    <a:solidFill>
                                      <a:srgbClr val="000000"/>
                                    </a:solidFill>
                                    <a:latin typeface="Cambria Math" panose="02040503050406030204" pitchFamily="18" charset="0"/>
                                    <a:cs typeface="Times New Roman" panose="02020603050405020304" pitchFamily="18" charset="0"/>
                                  </a:rPr>
                                  <m:t>𝒙</m:t>
                                </m:r>
                              </m:e>
                            </m:acc>
                          </m:e>
                          <m:sub>
                            <m:r>
                              <a:rPr kumimoji="0" lang="en-US" altLang="ja-JP" sz="2000" b="1" i="1">
                                <a:solidFill>
                                  <a:srgbClr val="000000"/>
                                </a:solidFill>
                                <a:latin typeface="Cambria Math" panose="02040503050406030204" pitchFamily="18" charset="0"/>
                                <a:cs typeface="Times New Roman" panose="02020603050405020304" pitchFamily="18" charset="0"/>
                              </a:rPr>
                              <m:t>𝒅</m:t>
                            </m:r>
                          </m:sub>
                        </m:sSub>
                      </m:oMath>
                    </m:oMathPara>
                  </a14:m>
                  <a:endParaRPr lang="ja-JP" altLang="en-US" b="1" dirty="0"/>
                </a:p>
              </p:txBody>
            </p:sp>
          </mc:Choice>
          <mc:Fallback xmlns="">
            <p:sp>
              <p:nvSpPr>
                <p:cNvPr id="16" name="テキスト ボックス 15">
                  <a:extLst>
                    <a:ext uri="{FF2B5EF4-FFF2-40B4-BE49-F238E27FC236}">
                      <a16:creationId xmlns:a16="http://schemas.microsoft.com/office/drawing/2014/main" id="{7F2A79B4-2F85-99F6-776B-124EEAB6ED83}"/>
                    </a:ext>
                  </a:extLst>
                </p:cNvPr>
                <p:cNvSpPr txBox="1">
                  <a:spLocks noRot="1" noChangeAspect="1" noMove="1" noResize="1" noEditPoints="1" noAdjustHandles="1" noChangeArrowheads="1" noChangeShapeType="1" noTextEdit="1"/>
                </p:cNvSpPr>
                <p:nvPr/>
              </p:nvSpPr>
              <p:spPr>
                <a:xfrm>
                  <a:off x="6788432" y="2421506"/>
                  <a:ext cx="2290918" cy="400110"/>
                </a:xfrm>
                <a:prstGeom prst="rect">
                  <a:avLst/>
                </a:prstGeom>
                <a:blipFill>
                  <a:blip r:embed="rId8"/>
                  <a:stretch>
                    <a:fillRect b="-923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8ECA6792-C89F-270B-8C8A-A67BBE7E5211}"/>
                    </a:ext>
                  </a:extLst>
                </p:cNvPr>
                <p:cNvSpPr txBox="1"/>
                <p:nvPr/>
              </p:nvSpPr>
              <p:spPr>
                <a:xfrm>
                  <a:off x="6651173" y="3998785"/>
                  <a:ext cx="2925754" cy="400110"/>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ja-JP" altLang="en-US" sz="2000" b="1" i="1" dirty="0">
                            <a:solidFill>
                              <a:srgbClr val="000000"/>
                            </a:solidFill>
                            <a:latin typeface="Cambria Math" panose="02040503050406030204" pitchFamily="18" charset="0"/>
                            <a:cs typeface="Times New Roman" panose="02020603050405020304" pitchFamily="18" charset="0"/>
                          </a:rPr>
                          <m:t>−</m:t>
                        </m:r>
                        <m:r>
                          <a:rPr lang="en-US" altLang="ja-JP" sz="2000" b="1" i="1" dirty="0">
                            <a:solidFill>
                              <a:srgbClr val="000000"/>
                            </a:solidFill>
                            <a:latin typeface="Cambria Math" panose="02040503050406030204" pitchFamily="18" charset="0"/>
                            <a:cs typeface="Times New Roman" panose="02020603050405020304" pitchFamily="18" charset="0"/>
                          </a:rPr>
                          <m:t>𝟎</m:t>
                        </m:r>
                        <m:r>
                          <a:rPr lang="en-US" altLang="ja-JP" sz="2000" b="1" i="1" dirty="0">
                            <a:solidFill>
                              <a:srgbClr val="000000"/>
                            </a:solidFill>
                            <a:latin typeface="Cambria Math" panose="02040503050406030204" pitchFamily="18" charset="0"/>
                            <a:cs typeface="Times New Roman" panose="02020603050405020304" pitchFamily="18" charset="0"/>
                          </a:rPr>
                          <m:t>.</m:t>
                        </m:r>
                        <m:r>
                          <a:rPr lang="en-US" altLang="ja-JP" sz="2000" b="1" i="1" dirty="0">
                            <a:solidFill>
                              <a:srgbClr val="000000"/>
                            </a:solidFill>
                            <a:latin typeface="Cambria Math" panose="02040503050406030204" pitchFamily="18" charset="0"/>
                            <a:cs typeface="Times New Roman" panose="02020603050405020304" pitchFamily="18" charset="0"/>
                          </a:rPr>
                          <m:t>𝟗</m:t>
                        </m:r>
                        <m:r>
                          <a:rPr lang="en-US" altLang="ja-JP" sz="2000" b="1" i="1" dirty="0">
                            <a:solidFill>
                              <a:srgbClr val="000000"/>
                            </a:solidFill>
                            <a:latin typeface="Cambria Math" panose="02040503050406030204" pitchFamily="18" charset="0"/>
                            <a:cs typeface="Times New Roman" panose="02020603050405020304" pitchFamily="18" charset="0"/>
                          </a:rPr>
                          <m:t>∗</m:t>
                        </m:r>
                        <m:sSub>
                          <m:sSubPr>
                            <m:ctrlPr>
                              <a:rPr lang="ja-JP" altLang="ja-JP" sz="2000" b="1" i="1">
                                <a:solidFill>
                                  <a:srgbClr val="000000"/>
                                </a:solidFill>
                                <a:latin typeface="Cambria Math" panose="02040503050406030204" pitchFamily="18" charset="0"/>
                                <a:cs typeface="Times New Roman" panose="02020603050405020304" pitchFamily="18" charset="0"/>
                              </a:rPr>
                            </m:ctrlPr>
                          </m:sSubPr>
                          <m:e>
                            <m:acc>
                              <m:accPr>
                                <m:chr m:val="̇"/>
                                <m:ctrlPr>
                                  <a:rPr lang="ja-JP" altLang="ja-JP" sz="2000" b="1" i="1">
                                    <a:solidFill>
                                      <a:srgbClr val="000000"/>
                                    </a:solidFill>
                                    <a:latin typeface="Cambria Math" panose="02040503050406030204" pitchFamily="18" charset="0"/>
                                    <a:cs typeface="Times New Roman" panose="02020603050405020304" pitchFamily="18" charset="0"/>
                                  </a:rPr>
                                </m:ctrlPr>
                              </m:accPr>
                              <m:e>
                                <m:r>
                                  <a:rPr lang="en-US" altLang="ja-JP" sz="2000" b="1" i="1">
                                    <a:solidFill>
                                      <a:srgbClr val="000000"/>
                                    </a:solidFill>
                                    <a:latin typeface="Cambria Math" panose="02040503050406030204" pitchFamily="18" charset="0"/>
                                    <a:cs typeface="Times New Roman" panose="02020603050405020304" pitchFamily="18" charset="0"/>
                                  </a:rPr>
                                  <m:t>𝒚</m:t>
                                </m:r>
                              </m:e>
                            </m:acc>
                          </m:e>
                          <m:sub>
                            <m:r>
                              <a:rPr lang="en-US" altLang="ja-JP" sz="2000" b="1" i="1">
                                <a:solidFill>
                                  <a:srgbClr val="000000"/>
                                </a:solidFill>
                                <a:latin typeface="Cambria Math" panose="02040503050406030204" pitchFamily="18" charset="0"/>
                                <a:cs typeface="Times New Roman" panose="02020603050405020304" pitchFamily="18" charset="0"/>
                              </a:rPr>
                              <m:t>𝒅</m:t>
                            </m:r>
                          </m:sub>
                        </m:sSub>
                        <m:sSub>
                          <m:sSubPr>
                            <m:ctrlPr>
                              <a:rPr lang="ja-JP" altLang="ja-JP" sz="2000" b="1" i="1">
                                <a:solidFill>
                                  <a:srgbClr val="000000"/>
                                </a:solidFill>
                                <a:latin typeface="Cambria Math" panose="02040503050406030204" pitchFamily="18" charset="0"/>
                                <a:cs typeface="Times New Roman" panose="02020603050405020304" pitchFamily="18" charset="0"/>
                              </a:rPr>
                            </m:ctrlPr>
                          </m:sSubPr>
                          <m:e>
                            <m:r>
                              <a:rPr lang="ja-JP" altLang="en-US" sz="2000" b="1" i="1">
                                <a:solidFill>
                                  <a:srgbClr val="000000"/>
                                </a:solidFill>
                                <a:latin typeface="Cambria Math" panose="02040503050406030204" pitchFamily="18" charset="0"/>
                                <a:cs typeface="Times New Roman" panose="02020603050405020304" pitchFamily="18" charset="0"/>
                              </a:rPr>
                              <m:t>−</m:t>
                            </m:r>
                            <m:r>
                              <a:rPr lang="en-US" altLang="ja-JP" sz="2000" b="1" i="1">
                                <a:solidFill>
                                  <a:srgbClr val="000000"/>
                                </a:solidFill>
                                <a:latin typeface="Cambria Math" panose="02040503050406030204" pitchFamily="18" charset="0"/>
                                <a:cs typeface="Times New Roman" panose="02020603050405020304" pitchFamily="18" charset="0"/>
                              </a:rPr>
                              <m:t>𝟎</m:t>
                            </m:r>
                            <m:r>
                              <a:rPr lang="en-US" altLang="ja-JP" sz="2000" b="1" i="1">
                                <a:solidFill>
                                  <a:srgbClr val="000000"/>
                                </a:solidFill>
                                <a:latin typeface="Cambria Math" panose="02040503050406030204" pitchFamily="18" charset="0"/>
                                <a:cs typeface="Times New Roman" panose="02020603050405020304" pitchFamily="18" charset="0"/>
                              </a:rPr>
                              <m:t>.</m:t>
                            </m:r>
                            <m:r>
                              <a:rPr lang="en-US" altLang="ja-JP" sz="2000" b="1" i="1">
                                <a:solidFill>
                                  <a:srgbClr val="000000"/>
                                </a:solidFill>
                                <a:latin typeface="Cambria Math" panose="02040503050406030204" pitchFamily="18" charset="0"/>
                                <a:cs typeface="Times New Roman" panose="02020603050405020304" pitchFamily="18" charset="0"/>
                              </a:rPr>
                              <m:t>𝟗</m:t>
                            </m:r>
                            <m:r>
                              <a:rPr lang="en-US" altLang="ja-JP" sz="2000" b="1" i="1">
                                <a:solidFill>
                                  <a:srgbClr val="000000"/>
                                </a:solidFill>
                                <a:latin typeface="Cambria Math" panose="02040503050406030204" pitchFamily="18" charset="0"/>
                                <a:cs typeface="Times New Roman" panose="02020603050405020304" pitchFamily="18" charset="0"/>
                              </a:rPr>
                              <m:t>∗</m:t>
                            </m:r>
                            <m:acc>
                              <m:accPr>
                                <m:chr m:val="̇"/>
                                <m:ctrlPr>
                                  <a:rPr lang="ja-JP" altLang="ja-JP" sz="2000" b="1" i="1">
                                    <a:solidFill>
                                      <a:srgbClr val="000000"/>
                                    </a:solidFill>
                                    <a:latin typeface="Cambria Math" panose="02040503050406030204" pitchFamily="18" charset="0"/>
                                    <a:cs typeface="Times New Roman" panose="02020603050405020304" pitchFamily="18" charset="0"/>
                                  </a:rPr>
                                </m:ctrlPr>
                              </m:accPr>
                              <m:e>
                                <m:r>
                                  <a:rPr lang="en-US" altLang="ja-JP" sz="2000" b="1" i="1">
                                    <a:solidFill>
                                      <a:srgbClr val="000000"/>
                                    </a:solidFill>
                                    <a:latin typeface="Cambria Math" panose="02040503050406030204" pitchFamily="18" charset="0"/>
                                    <a:cs typeface="Times New Roman" panose="02020603050405020304" pitchFamily="18" charset="0"/>
                                  </a:rPr>
                                  <m:t>𝒙</m:t>
                                </m:r>
                              </m:e>
                            </m:acc>
                          </m:e>
                          <m:sub>
                            <m:r>
                              <a:rPr lang="en-US" altLang="ja-JP" sz="2000" b="1" i="1">
                                <a:solidFill>
                                  <a:srgbClr val="000000"/>
                                </a:solidFill>
                                <a:latin typeface="Cambria Math" panose="02040503050406030204" pitchFamily="18" charset="0"/>
                                <a:cs typeface="Times New Roman" panose="02020603050405020304" pitchFamily="18" charset="0"/>
                              </a:rPr>
                              <m:t>𝒅</m:t>
                            </m:r>
                          </m:sub>
                        </m:sSub>
                      </m:oMath>
                    </m:oMathPara>
                  </a14:m>
                  <a:endParaRPr lang="ja-JP" altLang="en-US" sz="2800" b="1" dirty="0"/>
                </a:p>
              </p:txBody>
            </p:sp>
          </mc:Choice>
          <mc:Fallback xmlns="">
            <p:sp>
              <p:nvSpPr>
                <p:cNvPr id="17" name="テキスト ボックス 16">
                  <a:extLst>
                    <a:ext uri="{FF2B5EF4-FFF2-40B4-BE49-F238E27FC236}">
                      <a16:creationId xmlns:a16="http://schemas.microsoft.com/office/drawing/2014/main" id="{8ECA6792-C89F-270B-8C8A-A67BBE7E5211}"/>
                    </a:ext>
                  </a:extLst>
                </p:cNvPr>
                <p:cNvSpPr txBox="1">
                  <a:spLocks noRot="1" noChangeAspect="1" noMove="1" noResize="1" noEditPoints="1" noAdjustHandles="1" noChangeArrowheads="1" noChangeShapeType="1" noTextEdit="1"/>
                </p:cNvSpPr>
                <p:nvPr/>
              </p:nvSpPr>
              <p:spPr>
                <a:xfrm>
                  <a:off x="6651173" y="3998785"/>
                  <a:ext cx="2925754" cy="400110"/>
                </a:xfrm>
                <a:prstGeom prst="rect">
                  <a:avLst/>
                </a:prstGeom>
                <a:blipFill>
                  <a:blip r:embed="rId9"/>
                  <a:stretch>
                    <a:fillRect b="-7576"/>
                  </a:stretch>
                </a:blipFill>
              </p:spPr>
              <p:txBody>
                <a:bodyPr/>
                <a:lstStyle/>
                <a:p>
                  <a:r>
                    <a:rPr lang="ja-JP" altLang="en-US">
                      <a:noFill/>
                    </a:rPr>
                    <a:t> </a:t>
                  </a:r>
                </a:p>
              </p:txBody>
            </p:sp>
          </mc:Fallback>
        </mc:AlternateContent>
      </p:grpSp>
      <p:sp>
        <p:nvSpPr>
          <p:cNvPr id="21" name="テキスト ボックス 20">
            <a:extLst>
              <a:ext uri="{FF2B5EF4-FFF2-40B4-BE49-F238E27FC236}">
                <a16:creationId xmlns:a16="http://schemas.microsoft.com/office/drawing/2014/main" id="{D1666127-5C7D-75CE-BC97-9F38202205CF}"/>
              </a:ext>
            </a:extLst>
          </p:cNvPr>
          <p:cNvSpPr txBox="1"/>
          <p:nvPr/>
        </p:nvSpPr>
        <p:spPr>
          <a:xfrm>
            <a:off x="2206725" y="5183812"/>
            <a:ext cx="8407896" cy="461665"/>
          </a:xfrm>
          <a:prstGeom prst="rect">
            <a:avLst/>
          </a:prstGeom>
          <a:noFill/>
        </p:spPr>
        <p:txBody>
          <a:bodyPr wrap="square" rtlCol="0">
            <a:spAutoFit/>
          </a:bodyPr>
          <a:lstStyle/>
          <a:p>
            <a:pPr marL="285750" indent="-285750">
              <a:buFont typeface="Arial" panose="020B0604020202020204" pitchFamily="34" charset="0"/>
              <a:buChar char="•"/>
            </a:pPr>
            <a:r>
              <a:rPr lang="ja-JP" altLang="en-US" sz="2400" dirty="0">
                <a:latin typeface="ＭＳ Ｐゴシック" panose="020B0600070205080204" pitchFamily="50" charset="-128"/>
                <a:ea typeface="ＭＳ Ｐゴシック" panose="020B0600070205080204" pitchFamily="50" charset="-128"/>
              </a:rPr>
              <a:t>メカナムホイール台車のタイヤが台車に対して歪んでいる</a:t>
            </a:r>
            <a:endParaRPr lang="en-US" altLang="ja-JP" sz="2400" dirty="0">
              <a:latin typeface="ＭＳ Ｐゴシック" panose="020B0600070205080204" pitchFamily="50" charset="-128"/>
              <a:ea typeface="ＭＳ Ｐゴシック" panose="020B0600070205080204" pitchFamily="50" charset="-128"/>
            </a:endParaRPr>
          </a:p>
        </p:txBody>
      </p:sp>
      <p:sp>
        <p:nvSpPr>
          <p:cNvPr id="22" name="テキスト ボックス 21">
            <a:extLst>
              <a:ext uri="{FF2B5EF4-FFF2-40B4-BE49-F238E27FC236}">
                <a16:creationId xmlns:a16="http://schemas.microsoft.com/office/drawing/2014/main" id="{3886F035-7D8B-6689-B73D-E4F66C5CB06F}"/>
              </a:ext>
            </a:extLst>
          </p:cNvPr>
          <p:cNvSpPr txBox="1"/>
          <p:nvPr/>
        </p:nvSpPr>
        <p:spPr>
          <a:xfrm>
            <a:off x="2200809" y="6121818"/>
            <a:ext cx="7886700" cy="461665"/>
          </a:xfrm>
          <a:prstGeom prst="rect">
            <a:avLst/>
          </a:prstGeom>
          <a:noFill/>
        </p:spPr>
        <p:txBody>
          <a:bodyPr wrap="square">
            <a:spAutoFit/>
          </a:bodyPr>
          <a:lstStyle/>
          <a:p>
            <a:pPr marL="285750" indent="-285750">
              <a:buFont typeface="Arial" panose="020B0604020202020204" pitchFamily="34" charset="0"/>
              <a:buChar char="•"/>
            </a:pPr>
            <a:r>
              <a:rPr lang="ja-JP" altLang="en-US" sz="2400" dirty="0">
                <a:latin typeface="ＭＳ Ｐゴシック" panose="020B0600070205080204" pitchFamily="50" charset="-128"/>
                <a:ea typeface="ＭＳ Ｐゴシック" panose="020B0600070205080204" pitchFamily="50" charset="-128"/>
              </a:rPr>
              <a:t>台車の速度によって歪みが増す（非線形性の導入）</a:t>
            </a:r>
          </a:p>
        </p:txBody>
      </p:sp>
      <p:sp>
        <p:nvSpPr>
          <p:cNvPr id="2" name="テキスト ボックス 1">
            <a:extLst>
              <a:ext uri="{FF2B5EF4-FFF2-40B4-BE49-F238E27FC236}">
                <a16:creationId xmlns:a16="http://schemas.microsoft.com/office/drawing/2014/main" id="{0F0B5C93-DACB-45C6-06FD-0981B3082D1C}"/>
              </a:ext>
            </a:extLst>
          </p:cNvPr>
          <p:cNvSpPr txBox="1"/>
          <p:nvPr/>
        </p:nvSpPr>
        <p:spPr>
          <a:xfrm>
            <a:off x="166255" y="266007"/>
            <a:ext cx="6068290" cy="369332"/>
          </a:xfrm>
          <a:prstGeom prst="rect">
            <a:avLst/>
          </a:prstGeom>
          <a:noFill/>
        </p:spPr>
        <p:txBody>
          <a:bodyPr wrap="square" rtlCol="0">
            <a:spAutoFit/>
          </a:bodyPr>
          <a:lstStyle/>
          <a:p>
            <a:r>
              <a:rPr kumimoji="1" lang="ja-JP" altLang="en-US" dirty="0"/>
              <a:t>モデル化誤差</a:t>
            </a:r>
            <a:r>
              <a:rPr kumimoji="1" lang="en-US" altLang="ja-JP" dirty="0"/>
              <a:t>(gaksyuu.py)</a:t>
            </a:r>
            <a:endParaRPr kumimoji="1" lang="ja-JP" altLang="en-US" dirty="0"/>
          </a:p>
        </p:txBody>
      </p:sp>
    </p:spTree>
    <p:extLst>
      <p:ext uri="{BB962C8B-B14F-4D97-AF65-F5344CB8AC3E}">
        <p14:creationId xmlns:p14="http://schemas.microsoft.com/office/powerpoint/2010/main" val="1388281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672859F-2809-72E2-77B9-4C783064330F}"/>
              </a:ext>
            </a:extLst>
          </p:cNvPr>
          <p:cNvPicPr>
            <a:picLocks noChangeAspect="1"/>
          </p:cNvPicPr>
          <p:nvPr/>
        </p:nvPicPr>
        <p:blipFill>
          <a:blip r:embed="rId2"/>
          <a:stretch>
            <a:fillRect/>
          </a:stretch>
        </p:blipFill>
        <p:spPr>
          <a:xfrm>
            <a:off x="838200" y="2004196"/>
            <a:ext cx="3871722" cy="3796521"/>
          </a:xfrm>
          <a:prstGeom prst="rect">
            <a:avLst/>
          </a:prstGeom>
        </p:spPr>
      </p:pic>
      <p:sp>
        <p:nvSpPr>
          <p:cNvPr id="6" name="テキスト ボックス 5">
            <a:extLst>
              <a:ext uri="{FF2B5EF4-FFF2-40B4-BE49-F238E27FC236}">
                <a16:creationId xmlns:a16="http://schemas.microsoft.com/office/drawing/2014/main" id="{B7A0EAC6-0DE2-4A1A-50EA-BDE14B1CCCA6}"/>
              </a:ext>
            </a:extLst>
          </p:cNvPr>
          <p:cNvSpPr txBox="1"/>
          <p:nvPr/>
        </p:nvSpPr>
        <p:spPr>
          <a:xfrm>
            <a:off x="7678860" y="2169586"/>
            <a:ext cx="2462569" cy="369332"/>
          </a:xfrm>
          <a:prstGeom prst="rect">
            <a:avLst/>
          </a:prstGeom>
          <a:noFill/>
        </p:spPr>
        <p:txBody>
          <a:bodyPr wrap="square" rtlCol="0">
            <a:spAutoFit/>
          </a:bodyPr>
          <a:lstStyle/>
          <a:p>
            <a:r>
              <a:rPr kumimoji="1" lang="ja-JP" altLang="en-US" dirty="0">
                <a:latin typeface="ＭＳ Ｐゴシック" panose="020B0600070205080204" pitchFamily="50" charset="-128"/>
                <a:ea typeface="ＭＳ Ｐゴシック" panose="020B0600070205080204" pitchFamily="50" charset="-128"/>
              </a:rPr>
              <a:t>学習パラメータ</a:t>
            </a:r>
          </a:p>
        </p:txBody>
      </p:sp>
      <mc:AlternateContent xmlns:mc="http://schemas.openxmlformats.org/markup-compatibility/2006" xmlns:a14="http://schemas.microsoft.com/office/drawing/2010/main">
        <mc:Choice Requires="a14">
          <p:graphicFrame>
            <p:nvGraphicFramePr>
              <p:cNvPr id="7" name="表 7">
                <a:extLst>
                  <a:ext uri="{FF2B5EF4-FFF2-40B4-BE49-F238E27FC236}">
                    <a16:creationId xmlns:a16="http://schemas.microsoft.com/office/drawing/2014/main" id="{93EFC3F8-50A6-02F2-148F-87AF8011C144}"/>
                  </a:ext>
                </a:extLst>
              </p:cNvPr>
              <p:cNvGraphicFramePr>
                <a:graphicFrameLocks noGrp="1"/>
              </p:cNvGraphicFramePr>
              <p:nvPr/>
            </p:nvGraphicFramePr>
            <p:xfrm>
              <a:off x="5471416" y="2538918"/>
              <a:ext cx="5632316" cy="1478280"/>
            </p:xfrm>
            <a:graphic>
              <a:graphicData uri="http://schemas.openxmlformats.org/drawingml/2006/table">
                <a:tbl>
                  <a:tblPr firstRow="1" bandRow="1">
                    <a:tableStyleId>{5940675A-B579-460E-94D1-54222C63F5DA}</a:tableStyleId>
                  </a:tblPr>
                  <a:tblGrid>
                    <a:gridCol w="4389502">
                      <a:extLst>
                        <a:ext uri="{9D8B030D-6E8A-4147-A177-3AD203B41FA5}">
                          <a16:colId xmlns:a16="http://schemas.microsoft.com/office/drawing/2014/main" val="436116923"/>
                        </a:ext>
                      </a:extLst>
                    </a:gridCol>
                    <a:gridCol w="1242814">
                      <a:extLst>
                        <a:ext uri="{9D8B030D-6E8A-4147-A177-3AD203B41FA5}">
                          <a16:colId xmlns:a16="http://schemas.microsoft.com/office/drawing/2014/main" val="457359397"/>
                        </a:ext>
                      </a:extLst>
                    </a:gridCol>
                  </a:tblGrid>
                  <a:tr h="370840">
                    <a:tc>
                      <a:txBody>
                        <a:bodyPr/>
                        <a:lstStyle/>
                        <a:p>
                          <a:pPr algn="ctr"/>
                          <a:r>
                            <a:rPr kumimoji="1" lang="ja-JP" altLang="en-US" dirty="0"/>
                            <a:t>層数</a:t>
                          </a:r>
                        </a:p>
                      </a:txBody>
                      <a:tcPr/>
                    </a:tc>
                    <a:tc>
                      <a:txBody>
                        <a:bodyPr/>
                        <a:lstStyle/>
                        <a:p>
                          <a:pPr algn="ctr"/>
                          <a:r>
                            <a:rPr kumimoji="1" lang="en-US" altLang="ja-JP" dirty="0"/>
                            <a:t>3</a:t>
                          </a:r>
                          <a:endParaRPr kumimoji="1" lang="ja-JP" altLang="en-US" dirty="0"/>
                        </a:p>
                      </a:txBody>
                      <a:tcPr/>
                    </a:tc>
                    <a:extLst>
                      <a:ext uri="{0D108BD9-81ED-4DB2-BD59-A6C34878D82A}">
                        <a16:rowId xmlns:a16="http://schemas.microsoft.com/office/drawing/2014/main" val="3702968326"/>
                      </a:ext>
                    </a:extLst>
                  </a:tr>
                  <a:tr h="370840">
                    <a:tc>
                      <a:txBody>
                        <a:bodyPr/>
                        <a:lstStyle/>
                        <a:p>
                          <a:pPr algn="ctr"/>
                          <a:r>
                            <a:rPr kumimoji="1" lang="ja-JP" altLang="en-US" dirty="0"/>
                            <a:t>中間層数</a:t>
                          </a:r>
                        </a:p>
                      </a:txBody>
                      <a:tcPr/>
                    </a:tc>
                    <a:tc>
                      <a:txBody>
                        <a:bodyPr/>
                        <a:lstStyle/>
                        <a:p>
                          <a:pPr algn="ctr"/>
                          <a:r>
                            <a:rPr kumimoji="1" lang="en-US" altLang="ja-JP" dirty="0"/>
                            <a:t>10</a:t>
                          </a:r>
                          <a:endParaRPr kumimoji="1" lang="ja-JP" altLang="en-US" dirty="0"/>
                        </a:p>
                      </a:txBody>
                      <a:tcPr/>
                    </a:tc>
                    <a:extLst>
                      <a:ext uri="{0D108BD9-81ED-4DB2-BD59-A6C34878D82A}">
                        <a16:rowId xmlns:a16="http://schemas.microsoft.com/office/drawing/2014/main" val="2354408832"/>
                      </a:ext>
                    </a:extLst>
                  </a:tr>
                  <a:tr h="370840">
                    <a:tc>
                      <a:txBody>
                        <a:bodyPr/>
                        <a:lstStyle/>
                        <a:p>
                          <a:pPr algn="ctr"/>
                          <a:r>
                            <a:rPr kumimoji="1" lang="ja-JP" altLang="en-US" dirty="0"/>
                            <a:t>学習係数</a:t>
                          </a:r>
                        </a:p>
                      </a:txBody>
                      <a:tcPr/>
                    </a:tc>
                    <a:tc>
                      <a:txBody>
                        <a:bodyPr/>
                        <a:lstStyle/>
                        <a:p>
                          <a:pPr algn="ctr"/>
                          <a:r>
                            <a:rPr kumimoji="1" lang="en-US" altLang="ja-JP" dirty="0"/>
                            <a:t>0.3</a:t>
                          </a:r>
                          <a:endParaRPr kumimoji="1" lang="ja-JP" altLang="en-US" dirty="0"/>
                        </a:p>
                      </a:txBody>
                      <a:tcPr/>
                    </a:tc>
                    <a:extLst>
                      <a:ext uri="{0D108BD9-81ED-4DB2-BD59-A6C34878D82A}">
                        <a16:rowId xmlns:a16="http://schemas.microsoft.com/office/drawing/2014/main" val="2342050837"/>
                      </a:ext>
                    </a:extLst>
                  </a:tr>
                  <a:tr h="262150">
                    <a:tc>
                      <a:txBody>
                        <a:bodyPr/>
                        <a:lstStyle/>
                        <a:p>
                          <a:pPr algn="ctr"/>
                          <a:r>
                            <a:rPr kumimoji="1" lang="ja-JP" altLang="en-US" dirty="0"/>
                            <a:t>フィードバックゲイン</a:t>
                          </a:r>
                          <a14:m>
                            <m:oMath xmlns:m="http://schemas.openxmlformats.org/officeDocument/2006/math">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𝑥</m:t>
                              </m:r>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𝑦</m:t>
                              </m:r>
                              <m:r>
                                <a:rPr kumimoji="1" lang="en-US" altLang="ja-JP" b="0" i="1" smtClean="0">
                                  <a:latin typeface="Cambria Math" panose="02040503050406030204" pitchFamily="18" charset="0"/>
                                </a:rPr>
                                <m:t>,</m:t>
                              </m:r>
                              <m:r>
                                <a:rPr kumimoji="1" lang="ja-JP" altLang="en-US" b="0" i="1" smtClean="0">
                                  <a:latin typeface="Cambria Math" panose="02040503050406030204" pitchFamily="18" charset="0"/>
                                </a:rPr>
                                <m:t>𝜃</m:t>
                              </m:r>
                              <m:r>
                                <a:rPr kumimoji="1" lang="en-US" altLang="ja-JP" b="0" i="1" smtClean="0">
                                  <a:latin typeface="Cambria Math" panose="02040503050406030204" pitchFamily="18" charset="0"/>
                                </a:rPr>
                                <m:t>)</m:t>
                              </m:r>
                            </m:oMath>
                          </a14:m>
                          <a:endParaRPr kumimoji="1" lang="ja-JP" altLang="en-US" dirty="0"/>
                        </a:p>
                      </a:txBody>
                      <a:tcPr/>
                    </a:tc>
                    <a:tc>
                      <a:txBody>
                        <a:bodyPr/>
                        <a:lstStyle/>
                        <a:p>
                          <a:pPr algn="ctr"/>
                          <a:r>
                            <a:rPr kumimoji="1" lang="en-US" altLang="ja-JP" dirty="0"/>
                            <a:t>1.0,1.0,1.0</a:t>
                          </a:r>
                          <a:endParaRPr kumimoji="1" lang="ja-JP" altLang="en-US" dirty="0"/>
                        </a:p>
                      </a:txBody>
                      <a:tcPr/>
                    </a:tc>
                    <a:extLst>
                      <a:ext uri="{0D108BD9-81ED-4DB2-BD59-A6C34878D82A}">
                        <a16:rowId xmlns:a16="http://schemas.microsoft.com/office/drawing/2014/main" val="1471032671"/>
                      </a:ext>
                    </a:extLst>
                  </a:tr>
                </a:tbl>
              </a:graphicData>
            </a:graphic>
          </p:graphicFrame>
        </mc:Choice>
        <mc:Fallback xmlns="">
          <p:graphicFrame>
            <p:nvGraphicFramePr>
              <p:cNvPr id="7" name="表 7">
                <a:extLst>
                  <a:ext uri="{FF2B5EF4-FFF2-40B4-BE49-F238E27FC236}">
                    <a16:creationId xmlns:a16="http://schemas.microsoft.com/office/drawing/2014/main" id="{93EFC3F8-50A6-02F2-148F-87AF8011C144}"/>
                  </a:ext>
                </a:extLst>
              </p:cNvPr>
              <p:cNvGraphicFramePr>
                <a:graphicFrameLocks noGrp="1"/>
              </p:cNvGraphicFramePr>
              <p:nvPr>
                <p:extLst>
                  <p:ext uri="{D42A27DB-BD31-4B8C-83A1-F6EECF244321}">
                    <p14:modId xmlns:p14="http://schemas.microsoft.com/office/powerpoint/2010/main" val="624999893"/>
                  </p:ext>
                </p:extLst>
              </p:nvPr>
            </p:nvGraphicFramePr>
            <p:xfrm>
              <a:off x="5471416" y="2538918"/>
              <a:ext cx="5632316" cy="1478280"/>
            </p:xfrm>
            <a:graphic>
              <a:graphicData uri="http://schemas.openxmlformats.org/drawingml/2006/table">
                <a:tbl>
                  <a:tblPr firstRow="1" bandRow="1">
                    <a:tableStyleId>{5940675A-B579-460E-94D1-54222C63F5DA}</a:tableStyleId>
                  </a:tblPr>
                  <a:tblGrid>
                    <a:gridCol w="4389502">
                      <a:extLst>
                        <a:ext uri="{9D8B030D-6E8A-4147-A177-3AD203B41FA5}">
                          <a16:colId xmlns:a16="http://schemas.microsoft.com/office/drawing/2014/main" val="436116923"/>
                        </a:ext>
                      </a:extLst>
                    </a:gridCol>
                    <a:gridCol w="1242814">
                      <a:extLst>
                        <a:ext uri="{9D8B030D-6E8A-4147-A177-3AD203B41FA5}">
                          <a16:colId xmlns:a16="http://schemas.microsoft.com/office/drawing/2014/main" val="457359397"/>
                        </a:ext>
                      </a:extLst>
                    </a:gridCol>
                  </a:tblGrid>
                  <a:tr h="370840">
                    <a:tc>
                      <a:txBody>
                        <a:bodyPr/>
                        <a:lstStyle/>
                        <a:p>
                          <a:pPr algn="ctr"/>
                          <a:r>
                            <a:rPr kumimoji="1" lang="ja-JP" altLang="en-US" dirty="0"/>
                            <a:t>層数</a:t>
                          </a:r>
                        </a:p>
                      </a:txBody>
                      <a:tcPr/>
                    </a:tc>
                    <a:tc>
                      <a:txBody>
                        <a:bodyPr/>
                        <a:lstStyle/>
                        <a:p>
                          <a:pPr algn="ctr"/>
                          <a:r>
                            <a:rPr kumimoji="1" lang="en-US" altLang="ja-JP" dirty="0"/>
                            <a:t>3</a:t>
                          </a:r>
                          <a:endParaRPr kumimoji="1" lang="ja-JP" altLang="en-US" dirty="0"/>
                        </a:p>
                      </a:txBody>
                      <a:tcPr/>
                    </a:tc>
                    <a:extLst>
                      <a:ext uri="{0D108BD9-81ED-4DB2-BD59-A6C34878D82A}">
                        <a16:rowId xmlns:a16="http://schemas.microsoft.com/office/drawing/2014/main" val="3702968326"/>
                      </a:ext>
                    </a:extLst>
                  </a:tr>
                  <a:tr h="370840">
                    <a:tc>
                      <a:txBody>
                        <a:bodyPr/>
                        <a:lstStyle/>
                        <a:p>
                          <a:pPr algn="ctr"/>
                          <a:r>
                            <a:rPr kumimoji="1" lang="ja-JP" altLang="en-US" dirty="0"/>
                            <a:t>中間層数</a:t>
                          </a:r>
                        </a:p>
                      </a:txBody>
                      <a:tcPr/>
                    </a:tc>
                    <a:tc>
                      <a:txBody>
                        <a:bodyPr/>
                        <a:lstStyle/>
                        <a:p>
                          <a:pPr algn="ctr"/>
                          <a:r>
                            <a:rPr kumimoji="1" lang="en-US" altLang="ja-JP" dirty="0"/>
                            <a:t>10</a:t>
                          </a:r>
                          <a:endParaRPr kumimoji="1" lang="ja-JP" altLang="en-US" dirty="0"/>
                        </a:p>
                      </a:txBody>
                      <a:tcPr/>
                    </a:tc>
                    <a:extLst>
                      <a:ext uri="{0D108BD9-81ED-4DB2-BD59-A6C34878D82A}">
                        <a16:rowId xmlns:a16="http://schemas.microsoft.com/office/drawing/2014/main" val="2354408832"/>
                      </a:ext>
                    </a:extLst>
                  </a:tr>
                  <a:tr h="370840">
                    <a:tc>
                      <a:txBody>
                        <a:bodyPr/>
                        <a:lstStyle/>
                        <a:p>
                          <a:pPr algn="ctr"/>
                          <a:r>
                            <a:rPr kumimoji="1" lang="ja-JP" altLang="en-US" dirty="0"/>
                            <a:t>学習係数</a:t>
                          </a:r>
                        </a:p>
                      </a:txBody>
                      <a:tcPr/>
                    </a:tc>
                    <a:tc>
                      <a:txBody>
                        <a:bodyPr/>
                        <a:lstStyle/>
                        <a:p>
                          <a:pPr algn="ctr"/>
                          <a:r>
                            <a:rPr kumimoji="1" lang="en-US" altLang="ja-JP" dirty="0"/>
                            <a:t>0.3</a:t>
                          </a:r>
                          <a:endParaRPr kumimoji="1" lang="ja-JP" altLang="en-US" dirty="0"/>
                        </a:p>
                      </a:txBody>
                      <a:tcPr/>
                    </a:tc>
                    <a:extLst>
                      <a:ext uri="{0D108BD9-81ED-4DB2-BD59-A6C34878D82A}">
                        <a16:rowId xmlns:a16="http://schemas.microsoft.com/office/drawing/2014/main" val="2342050837"/>
                      </a:ext>
                    </a:extLst>
                  </a:tr>
                  <a:tr h="365760">
                    <a:tc>
                      <a:txBody>
                        <a:bodyPr/>
                        <a:lstStyle/>
                        <a:p>
                          <a:endParaRPr lang="ja-JP"/>
                        </a:p>
                      </a:txBody>
                      <a:tcPr>
                        <a:blipFill>
                          <a:blip r:embed="rId3"/>
                          <a:stretch>
                            <a:fillRect l="-139" t="-313333" r="-28571" b="-28333"/>
                          </a:stretch>
                        </a:blipFill>
                      </a:tcPr>
                    </a:tc>
                    <a:tc>
                      <a:txBody>
                        <a:bodyPr/>
                        <a:lstStyle/>
                        <a:p>
                          <a:pPr algn="ctr"/>
                          <a:r>
                            <a:rPr kumimoji="1" lang="en-US" altLang="ja-JP" dirty="0"/>
                            <a:t>1.0,1.0,1.0</a:t>
                          </a:r>
                          <a:endParaRPr kumimoji="1" lang="ja-JP" altLang="en-US" dirty="0"/>
                        </a:p>
                      </a:txBody>
                      <a:tcPr/>
                    </a:tc>
                    <a:extLst>
                      <a:ext uri="{0D108BD9-81ED-4DB2-BD59-A6C34878D82A}">
                        <a16:rowId xmlns:a16="http://schemas.microsoft.com/office/drawing/2014/main" val="1471032671"/>
                      </a:ext>
                    </a:extLst>
                  </a:tr>
                </a:tbl>
              </a:graphicData>
            </a:graphic>
          </p:graphicFrame>
        </mc:Fallback>
      </mc:AlternateContent>
      <p:sp>
        <p:nvSpPr>
          <p:cNvPr id="3" name="テキスト ボックス 2">
            <a:extLst>
              <a:ext uri="{FF2B5EF4-FFF2-40B4-BE49-F238E27FC236}">
                <a16:creationId xmlns:a16="http://schemas.microsoft.com/office/drawing/2014/main" id="{C1A18381-8467-0AF8-F6E9-BB6B8C7C1539}"/>
              </a:ext>
            </a:extLst>
          </p:cNvPr>
          <p:cNvSpPr txBox="1"/>
          <p:nvPr/>
        </p:nvSpPr>
        <p:spPr>
          <a:xfrm>
            <a:off x="821481" y="2419567"/>
            <a:ext cx="680747" cy="369332"/>
          </a:xfrm>
          <a:prstGeom prst="rect">
            <a:avLst/>
          </a:prstGeom>
          <a:noFill/>
        </p:spPr>
        <p:txBody>
          <a:bodyPr wrap="square" rtlCol="0">
            <a:spAutoFit/>
          </a:bodyPr>
          <a:lstStyle/>
          <a:p>
            <a:r>
              <a:rPr kumimoji="1" lang="en-US" altLang="ja-JP" b="1" dirty="0"/>
              <a:t>10</a:t>
            </a:r>
            <a:r>
              <a:rPr kumimoji="1" lang="ja-JP" altLang="en-US" b="1" dirty="0"/>
              <a:t>秒</a:t>
            </a:r>
          </a:p>
        </p:txBody>
      </p:sp>
      <p:sp>
        <p:nvSpPr>
          <p:cNvPr id="5" name="テキスト ボックス 4">
            <a:extLst>
              <a:ext uri="{FF2B5EF4-FFF2-40B4-BE49-F238E27FC236}">
                <a16:creationId xmlns:a16="http://schemas.microsoft.com/office/drawing/2014/main" id="{E560BE64-85DC-83ED-21CA-C78F3B1D1F4F}"/>
              </a:ext>
            </a:extLst>
          </p:cNvPr>
          <p:cNvSpPr txBox="1"/>
          <p:nvPr/>
        </p:nvSpPr>
        <p:spPr>
          <a:xfrm>
            <a:off x="2648662" y="2380378"/>
            <a:ext cx="680747" cy="369332"/>
          </a:xfrm>
          <a:prstGeom prst="rect">
            <a:avLst/>
          </a:prstGeom>
          <a:noFill/>
        </p:spPr>
        <p:txBody>
          <a:bodyPr wrap="square" rtlCol="0">
            <a:spAutoFit/>
          </a:bodyPr>
          <a:lstStyle/>
          <a:p>
            <a:r>
              <a:rPr lang="en-US" altLang="ja-JP" b="1" dirty="0"/>
              <a:t>10</a:t>
            </a:r>
            <a:r>
              <a:rPr kumimoji="1" lang="ja-JP" altLang="en-US" b="1" dirty="0"/>
              <a:t>秒</a:t>
            </a:r>
          </a:p>
        </p:txBody>
      </p:sp>
      <p:sp>
        <p:nvSpPr>
          <p:cNvPr id="8" name="テキスト ボックス 7">
            <a:extLst>
              <a:ext uri="{FF2B5EF4-FFF2-40B4-BE49-F238E27FC236}">
                <a16:creationId xmlns:a16="http://schemas.microsoft.com/office/drawing/2014/main" id="{BB5F1725-E5FE-DF4C-4544-C7FE0E9ACB4E}"/>
              </a:ext>
            </a:extLst>
          </p:cNvPr>
          <p:cNvSpPr txBox="1"/>
          <p:nvPr/>
        </p:nvSpPr>
        <p:spPr>
          <a:xfrm>
            <a:off x="3914422" y="3572313"/>
            <a:ext cx="795500" cy="369332"/>
          </a:xfrm>
          <a:prstGeom prst="rect">
            <a:avLst/>
          </a:prstGeom>
          <a:noFill/>
        </p:spPr>
        <p:txBody>
          <a:bodyPr wrap="square" rtlCol="0">
            <a:spAutoFit/>
          </a:bodyPr>
          <a:lstStyle/>
          <a:p>
            <a:r>
              <a:rPr lang="en-US" altLang="ja-JP" b="1" dirty="0"/>
              <a:t>10</a:t>
            </a:r>
            <a:r>
              <a:rPr kumimoji="1" lang="ja-JP" altLang="en-US" b="1" dirty="0"/>
              <a:t>秒</a:t>
            </a:r>
          </a:p>
        </p:txBody>
      </p:sp>
      <p:sp>
        <p:nvSpPr>
          <p:cNvPr id="9" name="テキスト ボックス 8">
            <a:extLst>
              <a:ext uri="{FF2B5EF4-FFF2-40B4-BE49-F238E27FC236}">
                <a16:creationId xmlns:a16="http://schemas.microsoft.com/office/drawing/2014/main" id="{D63FF2C2-3F53-A10D-D431-14AEFE0D3B4F}"/>
              </a:ext>
            </a:extLst>
          </p:cNvPr>
          <p:cNvSpPr txBox="1"/>
          <p:nvPr/>
        </p:nvSpPr>
        <p:spPr>
          <a:xfrm>
            <a:off x="3764036" y="4348552"/>
            <a:ext cx="677334" cy="369332"/>
          </a:xfrm>
          <a:prstGeom prst="rect">
            <a:avLst/>
          </a:prstGeom>
          <a:noFill/>
        </p:spPr>
        <p:txBody>
          <a:bodyPr wrap="square" rtlCol="0">
            <a:spAutoFit/>
          </a:bodyPr>
          <a:lstStyle/>
          <a:p>
            <a:r>
              <a:rPr lang="en-US" altLang="ja-JP" b="1" dirty="0"/>
              <a:t>10</a:t>
            </a:r>
            <a:r>
              <a:rPr kumimoji="1" lang="ja-JP" altLang="en-US" b="1" dirty="0"/>
              <a:t>秒</a:t>
            </a:r>
          </a:p>
        </p:txBody>
      </p:sp>
      <p:sp>
        <p:nvSpPr>
          <p:cNvPr id="10" name="テキスト ボックス 9">
            <a:extLst>
              <a:ext uri="{FF2B5EF4-FFF2-40B4-BE49-F238E27FC236}">
                <a16:creationId xmlns:a16="http://schemas.microsoft.com/office/drawing/2014/main" id="{A492258A-2D69-337A-13E7-027D82D9655E}"/>
              </a:ext>
            </a:extLst>
          </p:cNvPr>
          <p:cNvSpPr txBox="1"/>
          <p:nvPr/>
        </p:nvSpPr>
        <p:spPr>
          <a:xfrm>
            <a:off x="5166616" y="4533218"/>
            <a:ext cx="7025384" cy="1569660"/>
          </a:xfrm>
          <a:prstGeom prst="rect">
            <a:avLst/>
          </a:prstGeom>
          <a:noFill/>
        </p:spPr>
        <p:txBody>
          <a:bodyPr wrap="square" rtlCol="0">
            <a:spAutoFit/>
          </a:bodyPr>
          <a:lstStyle/>
          <a:p>
            <a:pPr marL="342900" indent="-342900">
              <a:buFont typeface="Arial" panose="020B0604020202020204" pitchFamily="34" charset="0"/>
              <a:buChar char="•"/>
            </a:pPr>
            <a:r>
              <a:rPr kumimoji="1" lang="en-US" altLang="ja-JP" sz="2400" dirty="0"/>
              <a:t>10</a:t>
            </a:r>
            <a:r>
              <a:rPr kumimoji="1" lang="ja-JP" altLang="en-US" sz="2400" dirty="0"/>
              <a:t>秒ごとに前後</a:t>
            </a:r>
            <a:r>
              <a:rPr kumimoji="1" lang="en-US" altLang="ja-JP" sz="2400" dirty="0"/>
              <a:t>1.5m,</a:t>
            </a:r>
            <a:r>
              <a:rPr kumimoji="1" lang="ja-JP" altLang="en-US" sz="2400" dirty="0"/>
              <a:t>左右</a:t>
            </a:r>
            <a:r>
              <a:rPr kumimoji="1" lang="en-US" altLang="ja-JP" sz="2400" dirty="0"/>
              <a:t>1.5m,</a:t>
            </a:r>
            <a:r>
              <a:rPr kumimoji="1" lang="ja-JP" altLang="en-US" sz="2400" dirty="0"/>
              <a:t>回転</a:t>
            </a:r>
            <a:r>
              <a:rPr kumimoji="1" lang="en-US" altLang="ja-JP" sz="2400" dirty="0"/>
              <a:t>1.5rad</a:t>
            </a:r>
            <a:endParaRPr lang="en-US" altLang="ja-JP" sz="2400" dirty="0"/>
          </a:p>
          <a:p>
            <a:r>
              <a:rPr lang="ja-JP" altLang="en-US" sz="2400" dirty="0"/>
              <a:t>    </a:t>
            </a:r>
            <a:r>
              <a:rPr kumimoji="1" lang="ja-JP" altLang="en-US" sz="2400" dirty="0"/>
              <a:t>それぞれ移動する</a:t>
            </a:r>
            <a:endParaRPr kumimoji="1" lang="en-US" altLang="ja-JP" sz="2400" dirty="0"/>
          </a:p>
          <a:p>
            <a:endParaRPr lang="en-US" altLang="ja-JP" sz="2400" dirty="0"/>
          </a:p>
          <a:p>
            <a:pPr marL="342900" indent="-342900">
              <a:buFont typeface="Arial" panose="020B0604020202020204" pitchFamily="34" charset="0"/>
              <a:buChar char="•"/>
            </a:pPr>
            <a:r>
              <a:rPr lang="ja-JP" altLang="en-US" sz="2400" dirty="0"/>
              <a:t>測定データはフィルターをかけ</a:t>
            </a:r>
            <a:r>
              <a:rPr lang="en-US" altLang="ja-JP" sz="2400" dirty="0"/>
              <a:t>,</a:t>
            </a:r>
            <a:r>
              <a:rPr lang="ja-JP" altLang="en-US" sz="2400" dirty="0"/>
              <a:t>ノイズを減らす</a:t>
            </a:r>
            <a:endParaRPr lang="en-US" altLang="ja-JP" sz="2400" dirty="0"/>
          </a:p>
        </p:txBody>
      </p:sp>
      <p:sp>
        <p:nvSpPr>
          <p:cNvPr id="11" name="テキスト ボックス 10">
            <a:extLst>
              <a:ext uri="{FF2B5EF4-FFF2-40B4-BE49-F238E27FC236}">
                <a16:creationId xmlns:a16="http://schemas.microsoft.com/office/drawing/2014/main" id="{1A8F20E2-536C-EAF2-F20D-E806978CC56C}"/>
              </a:ext>
            </a:extLst>
          </p:cNvPr>
          <p:cNvSpPr txBox="1"/>
          <p:nvPr/>
        </p:nvSpPr>
        <p:spPr>
          <a:xfrm>
            <a:off x="1602277" y="4017198"/>
            <a:ext cx="795500" cy="369332"/>
          </a:xfrm>
          <a:prstGeom prst="rect">
            <a:avLst/>
          </a:prstGeom>
          <a:noFill/>
        </p:spPr>
        <p:txBody>
          <a:bodyPr wrap="square" rtlCol="0">
            <a:spAutoFit/>
          </a:bodyPr>
          <a:lstStyle/>
          <a:p>
            <a:r>
              <a:rPr lang="en-US" altLang="ja-JP" b="1" dirty="0"/>
              <a:t>10</a:t>
            </a:r>
            <a:r>
              <a:rPr kumimoji="1" lang="ja-JP" altLang="en-US" b="1" dirty="0"/>
              <a:t>秒</a:t>
            </a:r>
          </a:p>
        </p:txBody>
      </p:sp>
      <p:sp>
        <p:nvSpPr>
          <p:cNvPr id="12" name="テキスト ボックス 11">
            <a:extLst>
              <a:ext uri="{FF2B5EF4-FFF2-40B4-BE49-F238E27FC236}">
                <a16:creationId xmlns:a16="http://schemas.microsoft.com/office/drawing/2014/main" id="{98E7E2BE-4BF3-9801-E4C4-F782FA64AB3A}"/>
              </a:ext>
            </a:extLst>
          </p:cNvPr>
          <p:cNvSpPr txBox="1"/>
          <p:nvPr/>
        </p:nvSpPr>
        <p:spPr>
          <a:xfrm>
            <a:off x="1715148" y="4593413"/>
            <a:ext cx="677334" cy="369332"/>
          </a:xfrm>
          <a:prstGeom prst="rect">
            <a:avLst/>
          </a:prstGeom>
          <a:noFill/>
        </p:spPr>
        <p:txBody>
          <a:bodyPr wrap="square" rtlCol="0">
            <a:spAutoFit/>
          </a:bodyPr>
          <a:lstStyle/>
          <a:p>
            <a:r>
              <a:rPr lang="en-US" altLang="ja-JP" b="1" dirty="0"/>
              <a:t>10</a:t>
            </a:r>
            <a:r>
              <a:rPr kumimoji="1" lang="ja-JP" altLang="en-US" b="1" dirty="0"/>
              <a:t>秒</a:t>
            </a:r>
          </a:p>
        </p:txBody>
      </p:sp>
      <p:sp>
        <p:nvSpPr>
          <p:cNvPr id="14" name="タイトル 13">
            <a:extLst>
              <a:ext uri="{FF2B5EF4-FFF2-40B4-BE49-F238E27FC236}">
                <a16:creationId xmlns:a16="http://schemas.microsoft.com/office/drawing/2014/main" id="{0EC5D589-058C-23B2-F944-C769749D8513}"/>
              </a:ext>
            </a:extLst>
          </p:cNvPr>
          <p:cNvSpPr>
            <a:spLocks noGrp="1"/>
          </p:cNvSpPr>
          <p:nvPr>
            <p:ph type="title"/>
          </p:nvPr>
        </p:nvSpPr>
        <p:spPr/>
        <p:txBody>
          <a:bodyPr/>
          <a:lstStyle/>
          <a:p>
            <a:r>
              <a:rPr lang="en-US" altLang="ja-JP" dirty="0"/>
              <a:t>Kekka.py</a:t>
            </a:r>
            <a:endParaRPr lang="ja-JP" altLang="en-US" dirty="0"/>
          </a:p>
        </p:txBody>
      </p:sp>
    </p:spTree>
    <p:extLst>
      <p:ext uri="{BB962C8B-B14F-4D97-AF65-F5344CB8AC3E}">
        <p14:creationId xmlns:p14="http://schemas.microsoft.com/office/powerpoint/2010/main" val="1149602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1380</Words>
  <Application>Microsoft Office PowerPoint</Application>
  <PresentationFormat>ワイド画面</PresentationFormat>
  <Paragraphs>174</Paragraphs>
  <Slides>8</Slides>
  <Notes>4</Notes>
  <HiddenSlides>0</HiddenSlides>
  <MMClips>0</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8</vt:i4>
      </vt:variant>
    </vt:vector>
  </HeadingPairs>
  <TitlesOfParts>
    <vt:vector size="22" baseType="lpstr">
      <vt:lpstr>M PLUS Rounded 1c</vt:lpstr>
      <vt:lpstr>MathJax_Main</vt:lpstr>
      <vt:lpstr>MathJax_Math-italic</vt:lpstr>
      <vt:lpstr>ＭＳ Ｐゴシック</vt:lpstr>
      <vt:lpstr>NotoSansCJKjp</vt:lpstr>
      <vt:lpstr>Meiryo</vt:lpstr>
      <vt:lpstr>游ゴシック</vt:lpstr>
      <vt:lpstr>游ゴシック Light</vt:lpstr>
      <vt:lpstr>游ゴシック体</vt:lpstr>
      <vt:lpstr>Arial</vt:lpstr>
      <vt:lpstr>Calibri</vt:lpstr>
      <vt:lpstr>Cambria Math</vt:lpstr>
      <vt:lpstr>Times New Roman</vt:lpstr>
      <vt:lpstr>Office テーマ</vt:lpstr>
      <vt:lpstr>PowerPoint プレゼンテーション</vt:lpstr>
      <vt:lpstr>PowerPoint プレゼンテーション</vt:lpstr>
      <vt:lpstr>学習手法に関して</vt:lpstr>
      <vt:lpstr>ニューラルネットワーク</vt:lpstr>
      <vt:lpstr>PowerPoint プレゼンテーション</vt:lpstr>
      <vt:lpstr>PowerPoint プレゼンテーション</vt:lpstr>
      <vt:lpstr>モデル化誤差</vt:lpstr>
      <vt:lpstr>Kekka.py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シミュレーション</dc:title>
  <dc:creator>清水　雅也</dc:creator>
  <cp:lastModifiedBy>p20725pp@aitech.ac.jp</cp:lastModifiedBy>
  <cp:revision>11</cp:revision>
  <dcterms:created xsi:type="dcterms:W3CDTF">2023-09-10T02:40:58Z</dcterms:created>
  <dcterms:modified xsi:type="dcterms:W3CDTF">2023-09-15T01:33:20Z</dcterms:modified>
</cp:coreProperties>
</file>