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60" r:id="rId4"/>
    <p:sldId id="261" r:id="rId5"/>
    <p:sldId id="281" r:id="rId6"/>
    <p:sldId id="282" r:id="rId7"/>
    <p:sldId id="262" r:id="rId8"/>
    <p:sldId id="268" r:id="rId9"/>
    <p:sldId id="283" r:id="rId10"/>
  </p:sldIdLst>
  <p:sldSz cx="18288000" cy="10287000"/>
  <p:notesSz cx="6858000" cy="9144000"/>
  <p:embeddedFontLst>
    <p:embeddedFont>
      <p:font typeface="M+ Regular" panose="020B0503020203020204" pitchFamily="34" charset="-128"/>
      <p:regular r:id="rId11"/>
    </p:embeddedFont>
    <p:embeddedFont>
      <p:font typeface="ぼくたちのゴシック2" panose="02000600000000000000" pitchFamily="2" charset="-128"/>
      <p:regular r:id="rId12"/>
    </p:embeddedFont>
    <p:embeddedFont>
      <p:font typeface="Calibri" panose="020F0502020204030204" pitchFamily="34" charset="0"/>
      <p:regular r:id="rId13"/>
      <p:bold r:id="rId14"/>
      <p:italic r:id="rId15"/>
      <p:boldItalic r:id="rId1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757"/>
    <a:srgbClr val="FED6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3" autoAdjust="0"/>
    <p:restoredTop sz="94626" autoAdjust="0"/>
  </p:normalViewPr>
  <p:slideViewPr>
    <p:cSldViewPr>
      <p:cViewPr varScale="1">
        <p:scale>
          <a:sx n="69" d="100"/>
          <a:sy n="69" d="100"/>
        </p:scale>
        <p:origin x="200" y="5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6/7/22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6/7/22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6/7/22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6/7/22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6/7/22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6/7/22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3.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ags" Target="../tags/tag4.xml"/><Relationship Id="rId4" Type="http://schemas.openxmlformats.org/officeDocument/2006/relationships/image" Target="../media/image2.sv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5.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7.xml"/><Relationship Id="rId1" Type="http://schemas.openxmlformats.org/officeDocument/2006/relationships/tags" Target="../tags/tag6.xml"/></Relationships>
</file>

<file path=ppt/slides/slide1.xml><?xml version="1.0" encoding="utf-8"?>
<p:sld xmlns:a="http://schemas.openxmlformats.org/drawingml/2006/main" xmlns:r="http://schemas.openxmlformats.org/officeDocument/2006/relationships" xmlns:p="http://schemas.openxmlformats.org/presentationml/2006/main" show="0">
  <p:cSld>
    <p:bg>
      <p:bgPr>
        <a:solidFill>
          <a:srgbClr val="FED53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376671" y="1298145"/>
            <a:ext cx="6670445" cy="9738221"/>
          </a:xfrm>
          <a:prstGeom prst="rect">
            <a:avLst/>
          </a:prstGeom>
        </p:spPr>
      </p:pic>
      <p:grpSp>
        <p:nvGrpSpPr>
          <p:cNvPr id="3" name="Group 3"/>
          <p:cNvGrpSpPr/>
          <p:nvPr/>
        </p:nvGrpSpPr>
        <p:grpSpPr>
          <a:xfrm>
            <a:off x="3008348" y="7880894"/>
            <a:ext cx="1240812" cy="1074543"/>
            <a:chOff x="0" y="0"/>
            <a:chExt cx="6350000" cy="5499100"/>
          </a:xfrm>
        </p:grpSpPr>
        <p:sp>
          <p:nvSpPr>
            <p:cNvPr id="4" name="Freeform 4"/>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2D2E2C">
                <a:alpha val="49804"/>
              </a:srgbClr>
            </a:solidFill>
          </p:spPr>
        </p:sp>
      </p:grpSp>
      <p:grpSp>
        <p:nvGrpSpPr>
          <p:cNvPr id="5" name="Group 5"/>
          <p:cNvGrpSpPr/>
          <p:nvPr/>
        </p:nvGrpSpPr>
        <p:grpSpPr>
          <a:xfrm>
            <a:off x="14458410" y="9600340"/>
            <a:ext cx="1240812" cy="1074543"/>
            <a:chOff x="0" y="0"/>
            <a:chExt cx="6350000" cy="5499100"/>
          </a:xfrm>
        </p:grpSpPr>
        <p:sp>
          <p:nvSpPr>
            <p:cNvPr id="6" name="Freeform 6"/>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2D2E2C">
                <a:alpha val="49804"/>
              </a:srgbClr>
            </a:solidFill>
          </p:spPr>
        </p:sp>
      </p:grpSp>
      <p:grpSp>
        <p:nvGrpSpPr>
          <p:cNvPr id="7" name="Group 7"/>
          <p:cNvGrpSpPr/>
          <p:nvPr/>
        </p:nvGrpSpPr>
        <p:grpSpPr>
          <a:xfrm rot="-10800000">
            <a:off x="975461" y="-116958"/>
            <a:ext cx="1046278" cy="906077"/>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2D2E2C">
                <a:alpha val="49804"/>
              </a:srgbClr>
            </a:solidFill>
          </p:spPr>
        </p:sp>
      </p:grpSp>
      <p:grpSp>
        <p:nvGrpSpPr>
          <p:cNvPr id="9" name="Group 9"/>
          <p:cNvGrpSpPr/>
          <p:nvPr/>
        </p:nvGrpSpPr>
        <p:grpSpPr>
          <a:xfrm>
            <a:off x="5926859" y="2875586"/>
            <a:ext cx="11332441" cy="4526302"/>
            <a:chOff x="0" y="0"/>
            <a:chExt cx="15109922" cy="6035070"/>
          </a:xfrm>
        </p:grpSpPr>
        <p:sp>
          <p:nvSpPr>
            <p:cNvPr id="10" name="AutoShape 10"/>
            <p:cNvSpPr/>
            <p:nvPr/>
          </p:nvSpPr>
          <p:spPr>
            <a:xfrm>
              <a:off x="2071" y="4739382"/>
              <a:ext cx="15107851" cy="1295687"/>
            </a:xfrm>
            <a:prstGeom prst="rect">
              <a:avLst/>
            </a:prstGeom>
            <a:solidFill>
              <a:srgbClr val="2D2E2C"/>
            </a:solidFill>
          </p:spPr>
        </p:sp>
        <p:sp>
          <p:nvSpPr>
            <p:cNvPr id="11" name="TextBox 11"/>
            <p:cNvSpPr txBox="1"/>
            <p:nvPr/>
          </p:nvSpPr>
          <p:spPr>
            <a:xfrm>
              <a:off x="0" y="-38100"/>
              <a:ext cx="15109922" cy="1651000"/>
            </a:xfrm>
            <a:prstGeom prst="rect">
              <a:avLst/>
            </a:prstGeom>
          </p:spPr>
          <p:txBody>
            <a:bodyPr lIns="0" tIns="0" rIns="0" bIns="0" rtlCol="0" anchor="t">
              <a:spAutoFit/>
            </a:bodyPr>
            <a:lstStyle/>
            <a:p>
              <a:pPr>
                <a:lnSpc>
                  <a:spcPts val="4799"/>
                </a:lnSpc>
              </a:pPr>
              <a:r>
                <a:rPr lang="en-US" sz="3999">
                  <a:solidFill>
                    <a:srgbClr val="2D2E2C"/>
                  </a:solidFill>
                  <a:latin typeface="M+ Regular"/>
                </a:rPr>
                <a:t>VUCA時代・複雑な世界で</a:t>
              </a:r>
            </a:p>
            <a:p>
              <a:pPr algn="l">
                <a:lnSpc>
                  <a:spcPts val="4800"/>
                </a:lnSpc>
              </a:pPr>
              <a:r>
                <a:rPr lang="en-US" sz="4000">
                  <a:solidFill>
                    <a:srgbClr val="2D2E2C"/>
                  </a:solidFill>
                  <a:ea typeface="M+ Regular"/>
                </a:rPr>
                <a:t>価値創造の起点となる「問う力」を磨く</a:t>
              </a:r>
            </a:p>
          </p:txBody>
        </p:sp>
        <p:sp>
          <p:nvSpPr>
            <p:cNvPr id="12" name="TextBox 12"/>
            <p:cNvSpPr txBox="1"/>
            <p:nvPr/>
          </p:nvSpPr>
          <p:spPr>
            <a:xfrm>
              <a:off x="0" y="1564776"/>
              <a:ext cx="15109922" cy="2600748"/>
            </a:xfrm>
            <a:prstGeom prst="rect">
              <a:avLst/>
            </a:prstGeom>
          </p:spPr>
          <p:txBody>
            <a:bodyPr lIns="0" tIns="0" rIns="0" bIns="0" rtlCol="0" anchor="t">
              <a:spAutoFit/>
            </a:bodyPr>
            <a:lstStyle/>
            <a:p>
              <a:pPr algn="l">
                <a:lnSpc>
                  <a:spcPts val="11660"/>
                </a:lnSpc>
              </a:pPr>
              <a:r>
                <a:rPr lang="en-US" sz="11000">
                  <a:solidFill>
                    <a:srgbClr val="2D2E2C"/>
                  </a:solidFill>
                  <a:ea typeface="ぼくたちのゴシック2"/>
                </a:rPr>
                <a:t>探究力養成講座</a:t>
              </a:r>
            </a:p>
          </p:txBody>
        </p:sp>
        <p:sp>
          <p:nvSpPr>
            <p:cNvPr id="13" name="TextBox 13"/>
            <p:cNvSpPr txBox="1"/>
            <p:nvPr/>
          </p:nvSpPr>
          <p:spPr>
            <a:xfrm>
              <a:off x="482333" y="5129192"/>
              <a:ext cx="13809524" cy="638175"/>
            </a:xfrm>
            <a:prstGeom prst="rect">
              <a:avLst/>
            </a:prstGeom>
          </p:spPr>
          <p:txBody>
            <a:bodyPr lIns="0" tIns="0" rIns="0" bIns="0" rtlCol="0" anchor="t">
              <a:spAutoFit/>
            </a:bodyPr>
            <a:lstStyle/>
            <a:p>
              <a:pPr algn="l">
                <a:lnSpc>
                  <a:spcPts val="3600"/>
                </a:lnSpc>
              </a:pPr>
              <a:r>
                <a:rPr lang="en-US" sz="3000">
                  <a:solidFill>
                    <a:srgbClr val="FED531"/>
                  </a:solidFill>
                  <a:latin typeface="M+ Regular"/>
                </a:rPr>
                <a:t>Vol.1 問いがなぜ重要なのか？</a:t>
              </a:r>
            </a:p>
          </p:txBody>
        </p:sp>
      </p:gr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bg>
      <p:bgPr>
        <a:solidFill>
          <a:srgbClr val="FED63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16097806" y="1028700"/>
            <a:ext cx="1161494" cy="1695672"/>
          </a:xfrm>
          <a:prstGeom prst="rect">
            <a:avLst/>
          </a:prstGeom>
        </p:spPr>
      </p:pic>
      <p:grpSp>
        <p:nvGrpSpPr>
          <p:cNvPr id="3" name="Group 3"/>
          <p:cNvGrpSpPr/>
          <p:nvPr/>
        </p:nvGrpSpPr>
        <p:grpSpPr>
          <a:xfrm rot="-10800000">
            <a:off x="12137699" y="-270007"/>
            <a:ext cx="1240812" cy="1074543"/>
            <a:chOff x="0" y="0"/>
            <a:chExt cx="6350000" cy="5499100"/>
          </a:xfrm>
        </p:grpSpPr>
        <p:sp>
          <p:nvSpPr>
            <p:cNvPr id="4" name="Freeform 4"/>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2D2E2C">
                <a:alpha val="49804"/>
              </a:srgbClr>
            </a:solidFill>
          </p:spPr>
        </p:sp>
      </p:grpSp>
      <p:grpSp>
        <p:nvGrpSpPr>
          <p:cNvPr id="5" name="Group 5"/>
          <p:cNvGrpSpPr/>
          <p:nvPr/>
        </p:nvGrpSpPr>
        <p:grpSpPr>
          <a:xfrm rot="5400000">
            <a:off x="-327929" y="6245997"/>
            <a:ext cx="1240812" cy="1074543"/>
            <a:chOff x="0" y="0"/>
            <a:chExt cx="6350000" cy="5499100"/>
          </a:xfrm>
        </p:grpSpPr>
        <p:sp>
          <p:nvSpPr>
            <p:cNvPr id="6" name="Freeform 6"/>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2D2E2C">
                <a:alpha val="49804"/>
              </a:srgbClr>
            </a:solidFill>
          </p:spPr>
        </p:sp>
      </p:grpSp>
      <p:sp>
        <p:nvSpPr>
          <p:cNvPr id="7" name="TextBox 7"/>
          <p:cNvSpPr txBox="1"/>
          <p:nvPr/>
        </p:nvSpPr>
        <p:spPr>
          <a:xfrm>
            <a:off x="8550875" y="6250009"/>
            <a:ext cx="8708425" cy="2735814"/>
          </a:xfrm>
          <a:prstGeom prst="rect">
            <a:avLst/>
          </a:prstGeom>
        </p:spPr>
        <p:txBody>
          <a:bodyPr lIns="0" tIns="0" rIns="0" bIns="0" rtlCol="0" anchor="t">
            <a:spAutoFit/>
          </a:bodyPr>
          <a:lstStyle/>
          <a:p>
            <a:pPr algn="r">
              <a:lnSpc>
                <a:spcPts val="3600"/>
              </a:lnSpc>
            </a:pPr>
            <a:r>
              <a:rPr lang="en-US" sz="2400" dirty="0" err="1">
                <a:solidFill>
                  <a:srgbClr val="2D2E2C"/>
                </a:solidFill>
                <a:ea typeface="M+ Regular"/>
              </a:rPr>
              <a:t>問いを考える意義</a:t>
            </a:r>
            <a:endParaRPr lang="en-US" sz="2400" dirty="0">
              <a:solidFill>
                <a:srgbClr val="2D2E2C"/>
              </a:solidFill>
              <a:ea typeface="M+ Regular"/>
            </a:endParaRPr>
          </a:p>
          <a:p>
            <a:pPr algn="r">
              <a:lnSpc>
                <a:spcPts val="3600"/>
              </a:lnSpc>
            </a:pPr>
            <a:r>
              <a:rPr lang="en-US" sz="2400" dirty="0">
                <a:solidFill>
                  <a:srgbClr val="2D2E2C"/>
                </a:solidFill>
                <a:ea typeface="M+ Regular"/>
              </a:rPr>
              <a:t>「</a:t>
            </a:r>
            <a:r>
              <a:rPr lang="en-US" sz="2400" dirty="0" err="1">
                <a:solidFill>
                  <a:srgbClr val="2D2E2C"/>
                </a:solidFill>
                <a:ea typeface="M+ Regular"/>
              </a:rPr>
              <a:t>問い」とは何か</a:t>
            </a:r>
            <a:r>
              <a:rPr lang="en-US" sz="2400" dirty="0">
                <a:solidFill>
                  <a:srgbClr val="2D2E2C"/>
                </a:solidFill>
                <a:ea typeface="M+ Regular"/>
              </a:rPr>
              <a:t>？</a:t>
            </a:r>
          </a:p>
          <a:p>
            <a:pPr algn="r">
              <a:lnSpc>
                <a:spcPts val="3600"/>
              </a:lnSpc>
            </a:pPr>
            <a:r>
              <a:rPr lang="en-US" sz="2400" dirty="0">
                <a:solidFill>
                  <a:srgbClr val="2D2E2C"/>
                </a:solidFill>
                <a:ea typeface="M+ Regular"/>
              </a:rPr>
              <a:t>「</a:t>
            </a:r>
            <a:r>
              <a:rPr lang="en-US" sz="2400" dirty="0" err="1">
                <a:solidFill>
                  <a:srgbClr val="2D2E2C"/>
                </a:solidFill>
                <a:ea typeface="M+ Regular"/>
              </a:rPr>
              <a:t>問題」と「課題」の定義</a:t>
            </a:r>
            <a:endParaRPr lang="en-US" sz="2400" dirty="0">
              <a:solidFill>
                <a:srgbClr val="2D2E2C"/>
              </a:solidFill>
              <a:ea typeface="M+ Regular"/>
            </a:endParaRPr>
          </a:p>
          <a:p>
            <a:pPr algn="r">
              <a:lnSpc>
                <a:spcPts val="3600"/>
              </a:lnSpc>
            </a:pPr>
            <a:r>
              <a:rPr lang="en-US" sz="2400" dirty="0" err="1">
                <a:solidFill>
                  <a:srgbClr val="2D2E2C"/>
                </a:solidFill>
                <a:ea typeface="M+ Regular"/>
              </a:rPr>
              <a:t>問いづくりは「課題」を見つける</a:t>
            </a:r>
            <a:endParaRPr lang="en-US" sz="2400" dirty="0">
              <a:solidFill>
                <a:srgbClr val="2D2E2C"/>
              </a:solidFill>
              <a:ea typeface="M+ Regular"/>
            </a:endParaRPr>
          </a:p>
          <a:p>
            <a:pPr algn="r">
              <a:lnSpc>
                <a:spcPts val="3600"/>
              </a:lnSpc>
            </a:pPr>
            <a:r>
              <a:rPr lang="en-US" sz="2400" dirty="0" err="1">
                <a:solidFill>
                  <a:srgbClr val="2D2E2C"/>
                </a:solidFill>
                <a:ea typeface="M+ Regular"/>
              </a:rPr>
              <a:t>問いづくりと自分ごと化</a:t>
            </a:r>
            <a:endParaRPr lang="en-US" sz="2400" dirty="0">
              <a:solidFill>
                <a:srgbClr val="2D2E2C"/>
              </a:solidFill>
              <a:ea typeface="M+ Regular"/>
            </a:endParaRPr>
          </a:p>
          <a:p>
            <a:pPr algn="r">
              <a:lnSpc>
                <a:spcPts val="3600"/>
              </a:lnSpc>
            </a:pPr>
            <a:r>
              <a:rPr lang="en-US" sz="2400" dirty="0" err="1">
                <a:solidFill>
                  <a:srgbClr val="2D2E2C"/>
                </a:solidFill>
                <a:ea typeface="M+ Regular"/>
              </a:rPr>
              <a:t>問いづくりとメタ認知力</a:t>
            </a:r>
            <a:endParaRPr lang="en-US" sz="2400" dirty="0">
              <a:solidFill>
                <a:srgbClr val="2D2E2C"/>
              </a:solidFill>
              <a:ea typeface="M+ Regular"/>
            </a:endParaRPr>
          </a:p>
        </p:txBody>
      </p:sp>
      <p:grpSp>
        <p:nvGrpSpPr>
          <p:cNvPr id="8" name="Group 8"/>
          <p:cNvGrpSpPr/>
          <p:nvPr/>
        </p:nvGrpSpPr>
        <p:grpSpPr>
          <a:xfrm>
            <a:off x="-411026" y="9543415"/>
            <a:ext cx="19110052" cy="1187806"/>
            <a:chOff x="0" y="0"/>
            <a:chExt cx="25480069" cy="1583741"/>
          </a:xfrm>
        </p:grpSpPr>
        <p:sp>
          <p:nvSpPr>
            <p:cNvPr id="9" name="AutoShape 9"/>
            <p:cNvSpPr/>
            <p:nvPr/>
          </p:nvSpPr>
          <p:spPr>
            <a:xfrm>
              <a:off x="0" y="0"/>
              <a:ext cx="25480069" cy="1583741"/>
            </a:xfrm>
            <a:prstGeom prst="rect">
              <a:avLst/>
            </a:prstGeom>
            <a:solidFill>
              <a:srgbClr val="2D2E2C"/>
            </a:solidFill>
          </p:spPr>
        </p:sp>
        <p:sp>
          <p:nvSpPr>
            <p:cNvPr id="10" name="TextBox 10"/>
            <p:cNvSpPr txBox="1"/>
            <p:nvPr/>
          </p:nvSpPr>
          <p:spPr>
            <a:xfrm>
              <a:off x="10658087" y="276287"/>
              <a:ext cx="13809524" cy="346591"/>
            </a:xfrm>
            <a:prstGeom prst="rect">
              <a:avLst/>
            </a:prstGeom>
          </p:spPr>
          <p:txBody>
            <a:bodyPr lIns="0" tIns="0" rIns="0" bIns="0" rtlCol="0" anchor="t">
              <a:spAutoFit/>
            </a:bodyPr>
            <a:lstStyle/>
            <a:p>
              <a:pPr algn="r">
                <a:lnSpc>
                  <a:spcPts val="2240"/>
                </a:lnSpc>
              </a:pPr>
              <a:r>
                <a:rPr lang="en-US" sz="1600" spc="319" dirty="0" err="1">
                  <a:solidFill>
                    <a:srgbClr val="FED531"/>
                  </a:solidFill>
                  <a:ea typeface="ぼくたちのゴシック2"/>
                </a:rPr>
                <a:t>探求力養成講座</a:t>
              </a:r>
              <a:r>
                <a:rPr lang="en-US" sz="1600" spc="319" dirty="0">
                  <a:solidFill>
                    <a:srgbClr val="FED531"/>
                  </a:solidFill>
                  <a:ea typeface="ぼくたちのゴシック2"/>
                </a:rPr>
                <a:t> SEC.2 </a:t>
              </a:r>
              <a:r>
                <a:rPr lang="en-US" sz="1600" spc="319" dirty="0" err="1">
                  <a:solidFill>
                    <a:srgbClr val="FED531"/>
                  </a:solidFill>
                  <a:ea typeface="ぼくたちのゴシック2"/>
                </a:rPr>
                <a:t>なぜ「問いづくり」が重要なのか</a:t>
              </a:r>
              <a:endParaRPr lang="en-US" sz="1600" spc="319" dirty="0">
                <a:solidFill>
                  <a:srgbClr val="FED531"/>
                </a:solidFill>
                <a:ea typeface="ぼくたちのゴシック2"/>
              </a:endParaRPr>
            </a:p>
          </p:txBody>
        </p:sp>
      </p:grpSp>
      <p:sp>
        <p:nvSpPr>
          <p:cNvPr id="12" name="TextBox 12"/>
          <p:cNvSpPr txBox="1"/>
          <p:nvPr/>
        </p:nvSpPr>
        <p:spPr>
          <a:xfrm>
            <a:off x="1028700" y="719713"/>
            <a:ext cx="9292793" cy="1128514"/>
          </a:xfrm>
          <a:prstGeom prst="rect">
            <a:avLst/>
          </a:prstGeom>
        </p:spPr>
        <p:txBody>
          <a:bodyPr lIns="0" tIns="0" rIns="0" bIns="0" rtlCol="0" anchor="t">
            <a:spAutoFit/>
          </a:bodyPr>
          <a:lstStyle/>
          <a:p>
            <a:pPr algn="l">
              <a:lnSpc>
                <a:spcPts val="8800"/>
              </a:lnSpc>
            </a:pPr>
            <a:r>
              <a:rPr lang="en-US" sz="8800" dirty="0">
                <a:solidFill>
                  <a:srgbClr val="2D2E2C"/>
                </a:solidFill>
                <a:latin typeface="ぼくたちのゴシック2"/>
              </a:rPr>
              <a:t>Section2</a:t>
            </a:r>
          </a:p>
        </p:txBody>
      </p:sp>
      <p:sp>
        <p:nvSpPr>
          <p:cNvPr id="13" name="TextBox 13"/>
          <p:cNvSpPr txBox="1"/>
          <p:nvPr/>
        </p:nvSpPr>
        <p:spPr>
          <a:xfrm>
            <a:off x="1016485" y="3550099"/>
            <a:ext cx="12623315" cy="552587"/>
          </a:xfrm>
          <a:prstGeom prst="rect">
            <a:avLst/>
          </a:prstGeom>
        </p:spPr>
        <p:txBody>
          <a:bodyPr wrap="square" lIns="0" tIns="0" rIns="0" bIns="0" rtlCol="0" anchor="t">
            <a:spAutoFit/>
          </a:bodyPr>
          <a:lstStyle/>
          <a:p>
            <a:pPr algn="l">
              <a:lnSpc>
                <a:spcPts val="3960"/>
              </a:lnSpc>
            </a:pPr>
            <a:r>
              <a:rPr lang="en-US" sz="4800" spc="179" dirty="0">
                <a:solidFill>
                  <a:srgbClr val="2D2E2C"/>
                </a:solidFill>
                <a:ea typeface="M+ Regular Bold"/>
              </a:rPr>
              <a:t>『</a:t>
            </a:r>
            <a:r>
              <a:rPr lang="en-US" sz="4800" spc="179" dirty="0" err="1">
                <a:solidFill>
                  <a:srgbClr val="2D2E2C"/>
                </a:solidFill>
                <a:ea typeface="M+ Regular Bold"/>
              </a:rPr>
              <a:t>なぜ「問いづくり」が重要なのか</a:t>
            </a:r>
            <a:r>
              <a:rPr lang="en-US" sz="4800" spc="179" dirty="0">
                <a:solidFill>
                  <a:srgbClr val="2D2E2C"/>
                </a:solidFill>
                <a:ea typeface="M+ Regular Bold"/>
              </a:rPr>
              <a:t>』</a:t>
            </a:r>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D2E2C"/>
        </a:solidFill>
        <a:effectLst/>
      </p:bgPr>
    </p:bg>
    <p:spTree>
      <p:nvGrpSpPr>
        <p:cNvPr id="1" name=""/>
        <p:cNvGrpSpPr/>
        <p:nvPr/>
      </p:nvGrpSpPr>
      <p:grpSpPr>
        <a:xfrm>
          <a:off x="0" y="0"/>
          <a:ext cx="0" cy="0"/>
          <a:chOff x="0" y="0"/>
          <a:chExt cx="0" cy="0"/>
        </a:xfrm>
      </p:grpSpPr>
      <p:grpSp>
        <p:nvGrpSpPr>
          <p:cNvPr id="2" name="Group 2"/>
          <p:cNvGrpSpPr/>
          <p:nvPr/>
        </p:nvGrpSpPr>
        <p:grpSpPr>
          <a:xfrm rot="-10800000">
            <a:off x="12137699" y="-270007"/>
            <a:ext cx="1240812" cy="1074543"/>
            <a:chOff x="0" y="0"/>
            <a:chExt cx="6350000" cy="5499100"/>
          </a:xfrm>
        </p:grpSpPr>
        <p:sp>
          <p:nvSpPr>
            <p:cNvPr id="3" name="Freeform 3"/>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FED531">
                <a:alpha val="49804"/>
              </a:srgbClr>
            </a:solidFill>
          </p:spPr>
        </p:sp>
      </p:grpSp>
      <p:grpSp>
        <p:nvGrpSpPr>
          <p:cNvPr id="4" name="Group 4"/>
          <p:cNvGrpSpPr/>
          <p:nvPr/>
        </p:nvGrpSpPr>
        <p:grpSpPr>
          <a:xfrm rot="5400000">
            <a:off x="-327929" y="6245997"/>
            <a:ext cx="1240812" cy="1074543"/>
            <a:chOff x="0" y="0"/>
            <a:chExt cx="6350000" cy="5499100"/>
          </a:xfrm>
        </p:grpSpPr>
        <p:sp>
          <p:nvSpPr>
            <p:cNvPr id="5" name="Freeform 5"/>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FED531">
                <a:alpha val="49804"/>
              </a:srgbClr>
            </a:solidFill>
          </p:spPr>
        </p:sp>
      </p:grpSp>
      <p:grpSp>
        <p:nvGrpSpPr>
          <p:cNvPr id="6" name="Group 6"/>
          <p:cNvGrpSpPr/>
          <p:nvPr/>
        </p:nvGrpSpPr>
        <p:grpSpPr>
          <a:xfrm>
            <a:off x="-411026" y="9543415"/>
            <a:ext cx="19110052" cy="1187806"/>
            <a:chOff x="0" y="0"/>
            <a:chExt cx="25480069" cy="1583741"/>
          </a:xfrm>
        </p:grpSpPr>
        <p:sp>
          <p:nvSpPr>
            <p:cNvPr id="7" name="AutoShape 7"/>
            <p:cNvSpPr/>
            <p:nvPr/>
          </p:nvSpPr>
          <p:spPr>
            <a:xfrm>
              <a:off x="0" y="0"/>
              <a:ext cx="25480069" cy="1583741"/>
            </a:xfrm>
            <a:prstGeom prst="rect">
              <a:avLst/>
            </a:prstGeom>
            <a:solidFill>
              <a:srgbClr val="FED531"/>
            </a:solidFill>
          </p:spPr>
          <p:txBody>
            <a:bodyPr/>
            <a:lstStyle/>
            <a:p>
              <a:endParaRPr lang="ja-JP" altLang="en-US"/>
            </a:p>
          </p:txBody>
        </p:sp>
        <p:sp>
          <p:nvSpPr>
            <p:cNvPr id="8" name="TextBox 8"/>
            <p:cNvSpPr txBox="1"/>
            <p:nvPr/>
          </p:nvSpPr>
          <p:spPr>
            <a:xfrm>
              <a:off x="10658087" y="276287"/>
              <a:ext cx="13809524" cy="346591"/>
            </a:xfrm>
            <a:prstGeom prst="rect">
              <a:avLst/>
            </a:prstGeom>
          </p:spPr>
          <p:txBody>
            <a:bodyPr lIns="0" tIns="0" rIns="0" bIns="0" rtlCol="0" anchor="t">
              <a:spAutoFit/>
            </a:bodyPr>
            <a:lstStyle/>
            <a:p>
              <a:pPr algn="r">
                <a:lnSpc>
                  <a:spcPts val="2240"/>
                </a:lnSpc>
              </a:pPr>
              <a:r>
                <a:rPr lang="en-US" altLang="ja-JP" sz="1600" spc="319" dirty="0" err="1">
                  <a:ea typeface="ぼくたちのゴシック2"/>
                </a:rPr>
                <a:t>探求力養成講座</a:t>
              </a:r>
              <a:r>
                <a:rPr lang="en-US" altLang="ja-JP" sz="1600" spc="319" dirty="0">
                  <a:ea typeface="ぼくたちのゴシック2"/>
                </a:rPr>
                <a:t> SEC.2 </a:t>
              </a:r>
              <a:r>
                <a:rPr lang="en-US" altLang="ja-JP" sz="1600" spc="319" dirty="0" err="1">
                  <a:ea typeface="ぼくたちのゴシック2"/>
                </a:rPr>
                <a:t>なぜ「問いづくり」が重要なのか</a:t>
              </a:r>
              <a:endParaRPr lang="en-US" altLang="ja-JP" sz="1600" spc="319" dirty="0">
                <a:ea typeface="ぼくたちのゴシック2"/>
              </a:endParaRPr>
            </a:p>
          </p:txBody>
        </p:sp>
      </p:grpSp>
      <p:sp>
        <p:nvSpPr>
          <p:cNvPr id="9" name="TextBox 9"/>
          <p:cNvSpPr txBox="1"/>
          <p:nvPr/>
        </p:nvSpPr>
        <p:spPr>
          <a:xfrm>
            <a:off x="1028700" y="1028700"/>
            <a:ext cx="10357143" cy="1025922"/>
          </a:xfrm>
          <a:prstGeom prst="rect">
            <a:avLst/>
          </a:prstGeom>
        </p:spPr>
        <p:txBody>
          <a:bodyPr lIns="0" tIns="0" rIns="0" bIns="0" rtlCol="0" anchor="t">
            <a:spAutoFit/>
          </a:bodyPr>
          <a:lstStyle/>
          <a:p>
            <a:pPr>
              <a:lnSpc>
                <a:spcPts val="3960"/>
              </a:lnSpc>
            </a:pPr>
            <a:r>
              <a:rPr lang="ja-JP" altLang="en-US" sz="3600" spc="179">
                <a:solidFill>
                  <a:srgbClr val="FED531"/>
                </a:solidFill>
                <a:ea typeface="M+ Regular Bold"/>
              </a:rPr>
              <a:t>なぜ「問いづくり」が重要なのか</a:t>
            </a:r>
            <a:endParaRPr lang="en-US" altLang="ja-JP" sz="3600" spc="179" dirty="0">
              <a:solidFill>
                <a:srgbClr val="FED531"/>
              </a:solidFill>
              <a:ea typeface="M+ Regular Bold"/>
            </a:endParaRPr>
          </a:p>
          <a:p>
            <a:pPr>
              <a:lnSpc>
                <a:spcPts val="3960"/>
              </a:lnSpc>
            </a:pPr>
            <a:endParaRPr lang="en-US" sz="3600" spc="179" dirty="0">
              <a:solidFill>
                <a:srgbClr val="FED531"/>
              </a:solidFill>
              <a:ea typeface="M+ Regular Bold"/>
            </a:endParaRPr>
          </a:p>
        </p:txBody>
      </p:sp>
      <p:grpSp>
        <p:nvGrpSpPr>
          <p:cNvPr id="10" name="Group 10"/>
          <p:cNvGrpSpPr/>
          <p:nvPr/>
        </p:nvGrpSpPr>
        <p:grpSpPr>
          <a:xfrm>
            <a:off x="6902157" y="5191059"/>
            <a:ext cx="10357143" cy="3417793"/>
            <a:chOff x="0" y="-230081"/>
            <a:chExt cx="13809524" cy="4557057"/>
          </a:xfrm>
        </p:grpSpPr>
        <p:sp>
          <p:nvSpPr>
            <p:cNvPr id="11" name="TextBox 11"/>
            <p:cNvSpPr txBox="1"/>
            <p:nvPr/>
          </p:nvSpPr>
          <p:spPr>
            <a:xfrm>
              <a:off x="0" y="-230081"/>
              <a:ext cx="13809524" cy="1487587"/>
            </a:xfrm>
            <a:prstGeom prst="rect">
              <a:avLst/>
            </a:prstGeom>
          </p:spPr>
          <p:txBody>
            <a:bodyPr lIns="0" tIns="0" rIns="0" bIns="0" rtlCol="0" anchor="t">
              <a:spAutoFit/>
            </a:bodyPr>
            <a:lstStyle/>
            <a:p>
              <a:pPr algn="r">
                <a:lnSpc>
                  <a:spcPts val="8724"/>
                </a:lnSpc>
              </a:pPr>
              <a:r>
                <a:rPr lang="en-US" sz="8724" dirty="0">
                  <a:solidFill>
                    <a:srgbClr val="FED531"/>
                  </a:solidFill>
                  <a:ea typeface="ぼくたちのゴシック2"/>
                </a:rPr>
                <a:t>①</a:t>
              </a:r>
              <a:r>
                <a:rPr lang="en-US" sz="8724" dirty="0" err="1">
                  <a:solidFill>
                    <a:srgbClr val="FED531"/>
                  </a:solidFill>
                  <a:ea typeface="ぼくたちのゴシック2"/>
                </a:rPr>
                <a:t>問いを考える意義</a:t>
              </a:r>
              <a:endParaRPr lang="en-US" sz="8724" dirty="0">
                <a:solidFill>
                  <a:srgbClr val="FED531"/>
                </a:solidFill>
                <a:ea typeface="ぼくたちのゴシック2"/>
              </a:endParaRPr>
            </a:p>
          </p:txBody>
        </p:sp>
        <p:sp>
          <p:nvSpPr>
            <p:cNvPr id="12" name="TextBox 12"/>
            <p:cNvSpPr txBox="1"/>
            <p:nvPr/>
          </p:nvSpPr>
          <p:spPr>
            <a:xfrm>
              <a:off x="0" y="3717164"/>
              <a:ext cx="13809524" cy="609812"/>
            </a:xfrm>
            <a:prstGeom prst="rect">
              <a:avLst/>
            </a:prstGeom>
          </p:spPr>
          <p:txBody>
            <a:bodyPr lIns="0" tIns="0" rIns="0" bIns="0" rtlCol="0" anchor="t">
              <a:spAutoFit/>
            </a:bodyPr>
            <a:lstStyle/>
            <a:p>
              <a:pPr algn="r">
                <a:lnSpc>
                  <a:spcPts val="3640"/>
                </a:lnSpc>
              </a:pPr>
              <a:endParaRPr/>
            </a:p>
          </p:txBody>
        </p:sp>
      </p:grpSp>
      <p:pic>
        <p:nvPicPr>
          <p:cNvPr id="14" name="2−1問いを考える意義 (1).wav" descr="2−1問いを考える意義 (1).wav">
            <a:hlinkClick r:id="" action="ppaction://media"/>
            <a:extLst>
              <a:ext uri="{FF2B5EF4-FFF2-40B4-BE49-F238E27FC236}">
                <a16:creationId xmlns:a16="http://schemas.microsoft.com/office/drawing/2014/main" id="{04CEE8B4-9875-83E4-C9C4-F419904E93DB}"/>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4478000" y="-846235"/>
            <a:ext cx="812800" cy="812800"/>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12396">
        <p15:prstTrans prst="peelOff"/>
      </p:transition>
    </mc:Choice>
    <mc:Fallback>
      <p:transition spd="slow" advTm="1239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numSld="10">
                <p:cTn id="7" repeatCount="0" fill="hold" display="0">
                  <p:stCondLst>
                    <p:cond delay="indefinite"/>
                  </p:stCondLst>
                  <p:endCondLst>
                    <p:cond evt="onStopAudio" delay="0">
                      <p:tgtEl>
                        <p:sldTgt/>
                      </p:tgtEl>
                    </p:cond>
                  </p:endCondLst>
                </p:cTn>
                <p:tgtEl>
                  <p:spTgt spid="14"/>
                </p:tgtEl>
              </p:cMediaNode>
            </p:audio>
          </p:childTnLst>
        </p:cTn>
      </p:par>
    </p:tnLst>
  </p:timing>
  <p:extLst>
    <p:ext uri="{E180D4A7-C9FB-4DFB-919C-405C955672EB}">
      <p14:showEvtLst xmlns:p14="http://schemas.microsoft.com/office/powerpoint/2010/main">
        <p14:playEvt time="3" objId="14"/>
      </p14:showEvtLst>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11" r="111"/>
          <a:stretch>
            <a:fillRect/>
          </a:stretch>
        </p:blipFill>
        <p:spPr>
          <a:xfrm>
            <a:off x="0" y="0"/>
            <a:ext cx="18288000" cy="10287000"/>
          </a:xfrm>
          <a:prstGeom prst="rect">
            <a:avLst/>
          </a:prstGeom>
        </p:spPr>
      </p:pic>
      <p:sp>
        <p:nvSpPr>
          <p:cNvPr id="4" name="AutoShape 4"/>
          <p:cNvSpPr/>
          <p:nvPr/>
        </p:nvSpPr>
        <p:spPr>
          <a:xfrm>
            <a:off x="-411026" y="9543415"/>
            <a:ext cx="19110052" cy="1187806"/>
          </a:xfrm>
          <a:prstGeom prst="rect">
            <a:avLst/>
          </a:prstGeom>
          <a:solidFill>
            <a:srgbClr val="FED531"/>
          </a:solidFill>
        </p:spPr>
      </p:sp>
      <p:grpSp>
        <p:nvGrpSpPr>
          <p:cNvPr id="6" name="Group 6"/>
          <p:cNvGrpSpPr/>
          <p:nvPr/>
        </p:nvGrpSpPr>
        <p:grpSpPr>
          <a:xfrm>
            <a:off x="3008348" y="7880894"/>
            <a:ext cx="1240812" cy="1074543"/>
            <a:chOff x="0" y="0"/>
            <a:chExt cx="6350000" cy="5499100"/>
          </a:xfrm>
        </p:grpSpPr>
        <p:sp>
          <p:nvSpPr>
            <p:cNvPr id="7" name="Freeform 7"/>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FED531">
                <a:alpha val="49804"/>
              </a:srgbClr>
            </a:solidFill>
          </p:spPr>
        </p:sp>
      </p:grpSp>
      <p:grpSp>
        <p:nvGrpSpPr>
          <p:cNvPr id="8" name="Group 8"/>
          <p:cNvGrpSpPr/>
          <p:nvPr/>
        </p:nvGrpSpPr>
        <p:grpSpPr>
          <a:xfrm rot="-10800000">
            <a:off x="975461" y="-116958"/>
            <a:ext cx="1046278" cy="906077"/>
            <a:chOff x="0" y="0"/>
            <a:chExt cx="6350000" cy="5499100"/>
          </a:xfrm>
        </p:grpSpPr>
        <p:sp>
          <p:nvSpPr>
            <p:cNvPr id="9" name="Freeform 9"/>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FED531">
                <a:alpha val="49804"/>
              </a:srgbClr>
            </a:solidFill>
          </p:spPr>
        </p:sp>
      </p:grpSp>
      <p:grpSp>
        <p:nvGrpSpPr>
          <p:cNvPr id="10" name="Group 10"/>
          <p:cNvGrpSpPr/>
          <p:nvPr/>
        </p:nvGrpSpPr>
        <p:grpSpPr>
          <a:xfrm rot="-5400000">
            <a:off x="17362534" y="1079788"/>
            <a:ext cx="1240812" cy="1074543"/>
            <a:chOff x="0" y="0"/>
            <a:chExt cx="6350000" cy="5499100"/>
          </a:xfrm>
        </p:grpSpPr>
        <p:sp>
          <p:nvSpPr>
            <p:cNvPr id="11" name="Freeform 11"/>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FED531">
                <a:alpha val="49804"/>
              </a:srgbClr>
            </a:solidFill>
          </p:spPr>
        </p:sp>
      </p:grpSp>
      <p:sp>
        <p:nvSpPr>
          <p:cNvPr id="12" name="TextBox 12"/>
          <p:cNvSpPr txBox="1"/>
          <p:nvPr/>
        </p:nvSpPr>
        <p:spPr>
          <a:xfrm>
            <a:off x="3240014" y="3530210"/>
            <a:ext cx="11807971" cy="3272114"/>
          </a:xfrm>
          <a:prstGeom prst="rect">
            <a:avLst/>
          </a:prstGeom>
        </p:spPr>
        <p:txBody>
          <a:bodyPr wrap="square" lIns="0" tIns="0" rIns="0" bIns="0" rtlCol="0" anchor="t">
            <a:spAutoFit/>
          </a:bodyPr>
          <a:lstStyle/>
          <a:p>
            <a:pPr algn="ctr">
              <a:lnSpc>
                <a:spcPts val="4349"/>
              </a:lnSpc>
            </a:pPr>
            <a:r>
              <a:rPr lang="ja-JP" altLang="en-US" sz="2899">
                <a:solidFill>
                  <a:srgbClr val="FED531"/>
                </a:solidFill>
                <a:ea typeface="M+ Regular Bold"/>
              </a:rPr>
              <a:t>重要なことは、「正しい答え」を見つけることではない。</a:t>
            </a:r>
          </a:p>
          <a:p>
            <a:pPr algn="ctr">
              <a:lnSpc>
                <a:spcPts val="4349"/>
              </a:lnSpc>
            </a:pPr>
            <a:r>
              <a:rPr lang="ja-JP" altLang="en-US" sz="2899">
                <a:solidFill>
                  <a:srgbClr val="FED531"/>
                </a:solidFill>
                <a:ea typeface="M+ Regular Bold"/>
              </a:rPr>
              <a:t>「正しい問い」を探すことである。</a:t>
            </a:r>
          </a:p>
          <a:p>
            <a:pPr algn="ctr">
              <a:lnSpc>
                <a:spcPts val="4349"/>
              </a:lnSpc>
            </a:pPr>
            <a:r>
              <a:rPr lang="ja-JP" altLang="en-US" sz="2899">
                <a:solidFill>
                  <a:srgbClr val="FED531"/>
                </a:solidFill>
                <a:ea typeface="M+ Regular Bold"/>
              </a:rPr>
              <a:t>間違った問いに対する、正しい答えほど、役に立たないものはない。</a:t>
            </a:r>
          </a:p>
          <a:p>
            <a:pPr algn="ctr">
              <a:lnSpc>
                <a:spcPts val="4349"/>
              </a:lnSpc>
            </a:pPr>
            <a:br>
              <a:rPr lang="ja-JP" altLang="en-US" sz="2899">
                <a:solidFill>
                  <a:srgbClr val="FED531"/>
                </a:solidFill>
                <a:ea typeface="M+ Regular Bold"/>
              </a:rPr>
            </a:br>
            <a:endParaRPr lang="en-US" sz="2899" dirty="0">
              <a:solidFill>
                <a:srgbClr val="FED531"/>
              </a:solidFill>
              <a:ea typeface="M+ Regular Bold"/>
            </a:endParaRPr>
          </a:p>
          <a:p>
            <a:pPr algn="ctr">
              <a:lnSpc>
                <a:spcPts val="4349"/>
              </a:lnSpc>
            </a:pPr>
            <a:r>
              <a:rPr lang="en-US" sz="2899" dirty="0" err="1">
                <a:solidFill>
                  <a:srgbClr val="FED531"/>
                </a:solidFill>
                <a:ea typeface="M+ Regular Bold"/>
              </a:rPr>
              <a:t>ピータ</a:t>
            </a:r>
            <a:r>
              <a:rPr lang="en-US" sz="2899" dirty="0">
                <a:solidFill>
                  <a:srgbClr val="FED531"/>
                </a:solidFill>
                <a:ea typeface="M+ Regular Bold"/>
              </a:rPr>
              <a:t>ー・</a:t>
            </a:r>
            <a:r>
              <a:rPr lang="en-US" sz="2899" dirty="0" err="1">
                <a:solidFill>
                  <a:srgbClr val="FED531"/>
                </a:solidFill>
                <a:ea typeface="M+ Regular Bold"/>
              </a:rPr>
              <a:t>ドラッカ</a:t>
            </a:r>
            <a:r>
              <a:rPr lang="en-US" sz="2899" dirty="0">
                <a:solidFill>
                  <a:srgbClr val="FED531"/>
                </a:solidFill>
                <a:ea typeface="M+ Regular Bold"/>
              </a:rPr>
              <a:t>ー</a:t>
            </a:r>
          </a:p>
        </p:txBody>
      </p:sp>
      <p:sp>
        <p:nvSpPr>
          <p:cNvPr id="13" name="TextBox 8">
            <a:extLst>
              <a:ext uri="{FF2B5EF4-FFF2-40B4-BE49-F238E27FC236}">
                <a16:creationId xmlns:a16="http://schemas.microsoft.com/office/drawing/2014/main" id="{E0A7EC9F-2E7A-68AE-2FAB-DAA623D8CFAF}"/>
              </a:ext>
            </a:extLst>
          </p:cNvPr>
          <p:cNvSpPr txBox="1"/>
          <p:nvPr/>
        </p:nvSpPr>
        <p:spPr>
          <a:xfrm>
            <a:off x="7582539" y="9750630"/>
            <a:ext cx="10357143" cy="259943"/>
          </a:xfrm>
          <a:prstGeom prst="rect">
            <a:avLst/>
          </a:prstGeom>
        </p:spPr>
        <p:txBody>
          <a:bodyPr lIns="0" tIns="0" rIns="0" bIns="0" rtlCol="0" anchor="t">
            <a:spAutoFit/>
          </a:bodyPr>
          <a:lstStyle/>
          <a:p>
            <a:pPr algn="r">
              <a:lnSpc>
                <a:spcPts val="2240"/>
              </a:lnSpc>
            </a:pPr>
            <a:r>
              <a:rPr lang="en-US" altLang="ja-JP" sz="1600" spc="319" dirty="0" err="1">
                <a:ea typeface="ぼくたちのゴシック2"/>
              </a:rPr>
              <a:t>探求力養成講座</a:t>
            </a:r>
            <a:r>
              <a:rPr lang="en-US" altLang="ja-JP" sz="1600" spc="319" dirty="0">
                <a:ea typeface="ぼくたちのゴシック2"/>
              </a:rPr>
              <a:t> SEC.2 </a:t>
            </a:r>
            <a:r>
              <a:rPr lang="en-US" altLang="ja-JP" sz="1600" spc="319" dirty="0" err="1">
                <a:ea typeface="ぼくたちのゴシック2"/>
              </a:rPr>
              <a:t>なぜ「問いづくり」が重要なのか</a:t>
            </a:r>
            <a:endParaRPr lang="en-US" altLang="ja-JP" sz="1600" spc="319" dirty="0">
              <a:ea typeface="ぼくたちのゴシック2"/>
            </a:endParaRPr>
          </a:p>
        </p:txBody>
      </p:sp>
    </p:spTree>
    <p:custDataLst>
      <p:tags r:id="rId1"/>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16845">
        <p15:prstTrans prst="peelOff"/>
      </p:transition>
    </mc:Choice>
    <mc:Fallback>
      <p:transition spd="slow" advTm="1684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left)">
                                      <p:cBhvr>
                                        <p:cTn id="7" dur="1000"/>
                                        <p:tgtEl>
                                          <p:spTgt spid="12">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2">
                                            <p:txEl>
                                              <p:pRg st="1" end="1"/>
                                            </p:txEl>
                                          </p:spTgt>
                                        </p:tgtEl>
                                        <p:attrNameLst>
                                          <p:attrName>style.visibility</p:attrName>
                                        </p:attrNameLst>
                                      </p:cBhvr>
                                      <p:to>
                                        <p:strVal val="visible"/>
                                      </p:to>
                                    </p:set>
                                    <p:animEffect transition="in" filter="wipe(left)">
                                      <p:cBhvr>
                                        <p:cTn id="10" dur="1000"/>
                                        <p:tgtEl>
                                          <p:spTgt spid="12">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animEffect transition="in" filter="wipe(left)">
                                      <p:cBhvr>
                                        <p:cTn id="13" dur="1000"/>
                                        <p:tgtEl>
                                          <p:spTgt spid="12">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12">
                                            <p:txEl>
                                              <p:pRg st="3" end="3"/>
                                            </p:txEl>
                                          </p:spTgt>
                                        </p:tgtEl>
                                        <p:attrNameLst>
                                          <p:attrName>style.visibility</p:attrName>
                                        </p:attrNameLst>
                                      </p:cBhvr>
                                      <p:to>
                                        <p:strVal val="visible"/>
                                      </p:to>
                                    </p:set>
                                    <p:animEffect transition="in" filter="wipe(left)">
                                      <p:cBhvr>
                                        <p:cTn id="16" dur="1000"/>
                                        <p:tgtEl>
                                          <p:spTgt spid="12">
                                            <p:txEl>
                                              <p:pRg st="3" end="3"/>
                                            </p:txEl>
                                          </p:spTgt>
                                        </p:tgtEl>
                                      </p:cBhvr>
                                    </p:animEffect>
                                  </p:childTnLst>
                                </p:cTn>
                              </p:par>
                              <p:par>
                                <p:cTn id="17" presetID="22" presetClass="entr" presetSubtype="8"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animEffect transition="in" filter="wipe(left)">
                                      <p:cBhvr>
                                        <p:cTn id="19" dur="10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11" r="111"/>
          <a:stretch>
            <a:fillRect/>
          </a:stretch>
        </p:blipFill>
        <p:spPr>
          <a:xfrm>
            <a:off x="0" y="0"/>
            <a:ext cx="18288000" cy="10287000"/>
          </a:xfrm>
          <a:prstGeom prst="rect">
            <a:avLst/>
          </a:prstGeom>
        </p:spPr>
      </p:pic>
      <p:sp>
        <p:nvSpPr>
          <p:cNvPr id="4" name="AutoShape 4"/>
          <p:cNvSpPr/>
          <p:nvPr/>
        </p:nvSpPr>
        <p:spPr>
          <a:xfrm>
            <a:off x="-411026" y="9543415"/>
            <a:ext cx="19110052" cy="1187806"/>
          </a:xfrm>
          <a:prstGeom prst="rect">
            <a:avLst/>
          </a:prstGeom>
          <a:solidFill>
            <a:srgbClr val="FED531"/>
          </a:solidFill>
        </p:spPr>
      </p:sp>
      <p:grpSp>
        <p:nvGrpSpPr>
          <p:cNvPr id="6" name="Group 6"/>
          <p:cNvGrpSpPr/>
          <p:nvPr/>
        </p:nvGrpSpPr>
        <p:grpSpPr>
          <a:xfrm>
            <a:off x="3008348" y="7880894"/>
            <a:ext cx="1240812" cy="1074543"/>
            <a:chOff x="0" y="0"/>
            <a:chExt cx="6350000" cy="5499100"/>
          </a:xfrm>
        </p:grpSpPr>
        <p:sp>
          <p:nvSpPr>
            <p:cNvPr id="7" name="Freeform 7"/>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FED531">
                <a:alpha val="49804"/>
              </a:srgbClr>
            </a:solidFill>
          </p:spPr>
        </p:sp>
      </p:grpSp>
      <p:grpSp>
        <p:nvGrpSpPr>
          <p:cNvPr id="8" name="Group 8"/>
          <p:cNvGrpSpPr/>
          <p:nvPr/>
        </p:nvGrpSpPr>
        <p:grpSpPr>
          <a:xfrm rot="-10800000">
            <a:off x="975461" y="-116958"/>
            <a:ext cx="1046278" cy="906077"/>
            <a:chOff x="0" y="0"/>
            <a:chExt cx="6350000" cy="5499100"/>
          </a:xfrm>
        </p:grpSpPr>
        <p:sp>
          <p:nvSpPr>
            <p:cNvPr id="9" name="Freeform 9"/>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FED531">
                <a:alpha val="49804"/>
              </a:srgbClr>
            </a:solidFill>
          </p:spPr>
        </p:sp>
      </p:grpSp>
      <p:grpSp>
        <p:nvGrpSpPr>
          <p:cNvPr id="10" name="Group 10"/>
          <p:cNvGrpSpPr/>
          <p:nvPr/>
        </p:nvGrpSpPr>
        <p:grpSpPr>
          <a:xfrm rot="-5400000">
            <a:off x="17362534" y="1079788"/>
            <a:ext cx="1240812" cy="1074543"/>
            <a:chOff x="0" y="0"/>
            <a:chExt cx="6350000" cy="5499100"/>
          </a:xfrm>
        </p:grpSpPr>
        <p:sp>
          <p:nvSpPr>
            <p:cNvPr id="11" name="Freeform 11"/>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FED531">
                <a:alpha val="49804"/>
              </a:srgbClr>
            </a:solidFill>
          </p:spPr>
        </p:sp>
      </p:grpSp>
      <p:sp>
        <p:nvSpPr>
          <p:cNvPr id="12" name="TextBox 12"/>
          <p:cNvSpPr txBox="1"/>
          <p:nvPr/>
        </p:nvSpPr>
        <p:spPr>
          <a:xfrm>
            <a:off x="3240014" y="3530210"/>
            <a:ext cx="11807971" cy="1617815"/>
          </a:xfrm>
          <a:prstGeom prst="rect">
            <a:avLst/>
          </a:prstGeom>
        </p:spPr>
        <p:txBody>
          <a:bodyPr wrap="square" lIns="0" tIns="0" rIns="0" bIns="0" rtlCol="0" anchor="t">
            <a:spAutoFit/>
          </a:bodyPr>
          <a:lstStyle/>
          <a:p>
            <a:pPr algn="ctr">
              <a:lnSpc>
                <a:spcPts val="4349"/>
              </a:lnSpc>
            </a:pPr>
            <a:r>
              <a:rPr lang="ja-JP" altLang="en-US" sz="2899">
                <a:solidFill>
                  <a:srgbClr val="FED531"/>
                </a:solidFill>
                <a:ea typeface="M+ Regular Bold"/>
              </a:rPr>
              <a:t>問いを持った部族は生き残ったが、答えを持った部族は滅びた。</a:t>
            </a:r>
            <a:br>
              <a:rPr lang="ja-JP" altLang="en-US" sz="2899">
                <a:solidFill>
                  <a:srgbClr val="FED531"/>
                </a:solidFill>
                <a:ea typeface="M+ Regular Bold"/>
              </a:rPr>
            </a:br>
            <a:endParaRPr lang="en-US" sz="2899" dirty="0">
              <a:solidFill>
                <a:srgbClr val="FED531"/>
              </a:solidFill>
              <a:ea typeface="M+ Regular Bold"/>
            </a:endParaRPr>
          </a:p>
          <a:p>
            <a:pPr algn="ctr">
              <a:lnSpc>
                <a:spcPts val="4349"/>
              </a:lnSpc>
            </a:pPr>
            <a:r>
              <a:rPr lang="en-US" sz="2899" dirty="0" err="1">
                <a:solidFill>
                  <a:srgbClr val="FED531"/>
                </a:solidFill>
                <a:ea typeface="M+ Regular Bold"/>
              </a:rPr>
              <a:t>ネイティブ・アメリカン</a:t>
            </a:r>
            <a:endParaRPr lang="en-US" sz="2899" dirty="0">
              <a:solidFill>
                <a:srgbClr val="FED531"/>
              </a:solidFill>
              <a:ea typeface="M+ Regular Bold"/>
            </a:endParaRPr>
          </a:p>
        </p:txBody>
      </p:sp>
      <p:sp>
        <p:nvSpPr>
          <p:cNvPr id="13" name="TextBox 8">
            <a:extLst>
              <a:ext uri="{FF2B5EF4-FFF2-40B4-BE49-F238E27FC236}">
                <a16:creationId xmlns:a16="http://schemas.microsoft.com/office/drawing/2014/main" id="{E0A7EC9F-2E7A-68AE-2FAB-DAA623D8CFAF}"/>
              </a:ext>
            </a:extLst>
          </p:cNvPr>
          <p:cNvSpPr txBox="1"/>
          <p:nvPr/>
        </p:nvSpPr>
        <p:spPr>
          <a:xfrm>
            <a:off x="7582539" y="9750630"/>
            <a:ext cx="10357143" cy="259943"/>
          </a:xfrm>
          <a:prstGeom prst="rect">
            <a:avLst/>
          </a:prstGeom>
        </p:spPr>
        <p:txBody>
          <a:bodyPr lIns="0" tIns="0" rIns="0" bIns="0" rtlCol="0" anchor="t">
            <a:spAutoFit/>
          </a:bodyPr>
          <a:lstStyle/>
          <a:p>
            <a:pPr algn="r">
              <a:lnSpc>
                <a:spcPts val="2240"/>
              </a:lnSpc>
            </a:pPr>
            <a:r>
              <a:rPr lang="en-US" altLang="ja-JP" sz="1600" spc="319" dirty="0" err="1">
                <a:ea typeface="ぼくたちのゴシック2"/>
              </a:rPr>
              <a:t>探求力養成講座</a:t>
            </a:r>
            <a:r>
              <a:rPr lang="en-US" altLang="ja-JP" sz="1600" spc="319" dirty="0">
                <a:ea typeface="ぼくたちのゴシック2"/>
              </a:rPr>
              <a:t> SEC.2 </a:t>
            </a:r>
            <a:r>
              <a:rPr lang="en-US" altLang="ja-JP" sz="1600" spc="319" dirty="0" err="1">
                <a:ea typeface="ぼくたちのゴシック2"/>
              </a:rPr>
              <a:t>なぜ「問いづくり」が重要なのか</a:t>
            </a:r>
            <a:endParaRPr lang="en-US" altLang="ja-JP" sz="1600" spc="319" dirty="0">
              <a:ea typeface="ぼくたちのゴシック2"/>
            </a:endParaRPr>
          </a:p>
        </p:txBody>
      </p:sp>
    </p:spTree>
    <p:custDataLst>
      <p:tags r:id="rId1"/>
    </p:custDataLst>
    <p:extLst>
      <p:ext uri="{BB962C8B-B14F-4D97-AF65-F5344CB8AC3E}">
        <p14:creationId xmlns:p14="http://schemas.microsoft.com/office/powerpoint/2010/main" val="9046838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9465">
        <p15:prstTrans prst="peelOff"/>
      </p:transition>
    </mc:Choice>
    <mc:Fallback>
      <p:transition spd="slow" advTm="9465">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left)">
                                      <p:cBhvr>
                                        <p:cTn id="7" dur="1000"/>
                                        <p:tgtEl>
                                          <p:spTgt spid="12">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2">
                                            <p:txEl>
                                              <p:pRg st="1" end="1"/>
                                            </p:txEl>
                                          </p:spTgt>
                                        </p:tgtEl>
                                        <p:attrNameLst>
                                          <p:attrName>style.visibility</p:attrName>
                                        </p:attrNameLst>
                                      </p:cBhvr>
                                      <p:to>
                                        <p:strVal val="visible"/>
                                      </p:to>
                                    </p:set>
                                    <p:animEffect transition="in" filter="wipe(left)">
                                      <p:cBhvr>
                                        <p:cTn id="10" dur="10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11" r="111"/>
          <a:stretch>
            <a:fillRect/>
          </a:stretch>
        </p:blipFill>
        <p:spPr>
          <a:xfrm>
            <a:off x="0" y="0"/>
            <a:ext cx="18288000" cy="10287000"/>
          </a:xfrm>
          <a:prstGeom prst="rect">
            <a:avLst/>
          </a:prstGeom>
        </p:spPr>
      </p:pic>
      <p:sp>
        <p:nvSpPr>
          <p:cNvPr id="4" name="AutoShape 4"/>
          <p:cNvSpPr/>
          <p:nvPr/>
        </p:nvSpPr>
        <p:spPr>
          <a:xfrm>
            <a:off x="-411026" y="9543415"/>
            <a:ext cx="19110052" cy="1187806"/>
          </a:xfrm>
          <a:prstGeom prst="rect">
            <a:avLst/>
          </a:prstGeom>
          <a:solidFill>
            <a:srgbClr val="FED531"/>
          </a:solidFill>
        </p:spPr>
      </p:sp>
      <p:grpSp>
        <p:nvGrpSpPr>
          <p:cNvPr id="6" name="Group 6"/>
          <p:cNvGrpSpPr/>
          <p:nvPr/>
        </p:nvGrpSpPr>
        <p:grpSpPr>
          <a:xfrm>
            <a:off x="3008348" y="7880894"/>
            <a:ext cx="1240812" cy="1074543"/>
            <a:chOff x="0" y="0"/>
            <a:chExt cx="6350000" cy="5499100"/>
          </a:xfrm>
        </p:grpSpPr>
        <p:sp>
          <p:nvSpPr>
            <p:cNvPr id="7" name="Freeform 7"/>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FED531">
                <a:alpha val="49804"/>
              </a:srgbClr>
            </a:solidFill>
          </p:spPr>
        </p:sp>
      </p:grpSp>
      <p:grpSp>
        <p:nvGrpSpPr>
          <p:cNvPr id="8" name="Group 8"/>
          <p:cNvGrpSpPr/>
          <p:nvPr/>
        </p:nvGrpSpPr>
        <p:grpSpPr>
          <a:xfrm rot="-10800000">
            <a:off x="975461" y="-116958"/>
            <a:ext cx="1046278" cy="906077"/>
            <a:chOff x="0" y="0"/>
            <a:chExt cx="6350000" cy="5499100"/>
          </a:xfrm>
        </p:grpSpPr>
        <p:sp>
          <p:nvSpPr>
            <p:cNvPr id="9" name="Freeform 9"/>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FED531">
                <a:alpha val="49804"/>
              </a:srgbClr>
            </a:solidFill>
          </p:spPr>
        </p:sp>
      </p:grpSp>
      <p:grpSp>
        <p:nvGrpSpPr>
          <p:cNvPr id="10" name="Group 10"/>
          <p:cNvGrpSpPr/>
          <p:nvPr/>
        </p:nvGrpSpPr>
        <p:grpSpPr>
          <a:xfrm rot="-5400000">
            <a:off x="17362534" y="1079788"/>
            <a:ext cx="1240812" cy="1074543"/>
            <a:chOff x="0" y="0"/>
            <a:chExt cx="6350000" cy="5499100"/>
          </a:xfrm>
        </p:grpSpPr>
        <p:sp>
          <p:nvSpPr>
            <p:cNvPr id="11" name="Freeform 11"/>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FED531">
                <a:alpha val="49804"/>
              </a:srgbClr>
            </a:solidFill>
          </p:spPr>
        </p:sp>
      </p:grpSp>
      <p:sp>
        <p:nvSpPr>
          <p:cNvPr id="12" name="TextBox 12"/>
          <p:cNvSpPr txBox="1"/>
          <p:nvPr/>
        </p:nvSpPr>
        <p:spPr>
          <a:xfrm>
            <a:off x="3240014" y="2935382"/>
            <a:ext cx="11807971" cy="3268908"/>
          </a:xfrm>
          <a:prstGeom prst="rect">
            <a:avLst/>
          </a:prstGeom>
        </p:spPr>
        <p:txBody>
          <a:bodyPr wrap="square" lIns="0" tIns="0" rIns="0" bIns="0" rtlCol="0" anchor="t">
            <a:spAutoFit/>
          </a:bodyPr>
          <a:lstStyle/>
          <a:p>
            <a:pPr algn="ctr">
              <a:lnSpc>
                <a:spcPts val="4349"/>
              </a:lnSpc>
            </a:pPr>
            <a:r>
              <a:rPr lang="ja-JP" altLang="en-US" sz="2899">
                <a:solidFill>
                  <a:srgbClr val="FED531"/>
                </a:solidFill>
                <a:ea typeface="M+ Regular Bold"/>
              </a:rPr>
              <a:t>もし、私がある問題を解決するのに、</a:t>
            </a:r>
            <a:r>
              <a:rPr lang="en-US" altLang="ja-JP" sz="2899" dirty="0">
                <a:solidFill>
                  <a:srgbClr val="FED531"/>
                </a:solidFill>
                <a:ea typeface="M+ Regular Bold"/>
              </a:rPr>
              <a:t>1</a:t>
            </a:r>
            <a:r>
              <a:rPr lang="ja-JP" altLang="en-US" sz="2899">
                <a:solidFill>
                  <a:srgbClr val="FED531"/>
                </a:solidFill>
                <a:ea typeface="M+ Regular Bold"/>
              </a:rPr>
              <a:t>時間を与えられ、</a:t>
            </a:r>
            <a:endParaRPr lang="en-US" altLang="ja-JP" sz="2899" dirty="0">
              <a:solidFill>
                <a:srgbClr val="FED531"/>
              </a:solidFill>
              <a:ea typeface="M+ Regular Bold"/>
            </a:endParaRPr>
          </a:p>
          <a:p>
            <a:pPr algn="ctr">
              <a:lnSpc>
                <a:spcPts val="4349"/>
              </a:lnSpc>
            </a:pPr>
            <a:r>
              <a:rPr lang="ja-JP" altLang="en-US" sz="2899">
                <a:solidFill>
                  <a:srgbClr val="FED531"/>
                </a:solidFill>
                <a:ea typeface="M+ Regular Bold"/>
              </a:rPr>
              <a:t>しかも、それが解けるか解けないかで、人生が変わるような</a:t>
            </a:r>
            <a:endParaRPr lang="en-US" altLang="ja-JP" sz="2899" dirty="0">
              <a:solidFill>
                <a:srgbClr val="FED531"/>
              </a:solidFill>
              <a:ea typeface="M+ Regular Bold"/>
            </a:endParaRPr>
          </a:p>
          <a:p>
            <a:pPr algn="ctr">
              <a:lnSpc>
                <a:spcPts val="4349"/>
              </a:lnSpc>
            </a:pPr>
            <a:r>
              <a:rPr lang="ja-JP" altLang="en-US" sz="2899">
                <a:solidFill>
                  <a:srgbClr val="FED531"/>
                </a:solidFill>
                <a:ea typeface="M+ Regular Bold"/>
              </a:rPr>
              <a:t>大問題だとすると、そのうちの</a:t>
            </a:r>
            <a:r>
              <a:rPr lang="en-US" altLang="ja-JP" sz="2899" dirty="0">
                <a:solidFill>
                  <a:srgbClr val="FED531"/>
                </a:solidFill>
                <a:ea typeface="M+ Regular Bold"/>
              </a:rPr>
              <a:t>55</a:t>
            </a:r>
            <a:r>
              <a:rPr lang="ja-JP" altLang="en-US" sz="2899">
                <a:solidFill>
                  <a:srgbClr val="FED531"/>
                </a:solidFill>
                <a:ea typeface="M+ Regular Bold"/>
              </a:rPr>
              <a:t>分間は、自分が正しい問いに答えようとしているのかどうかを確認することに費やすだろう。</a:t>
            </a:r>
            <a:endParaRPr lang="en-US" altLang="ja-JP" sz="2899" dirty="0">
              <a:solidFill>
                <a:srgbClr val="FED531"/>
              </a:solidFill>
              <a:ea typeface="M+ Regular Bold"/>
            </a:endParaRPr>
          </a:p>
          <a:p>
            <a:pPr algn="ctr">
              <a:lnSpc>
                <a:spcPts val="4349"/>
              </a:lnSpc>
            </a:pPr>
            <a:endParaRPr lang="en-US" sz="2899" dirty="0">
              <a:solidFill>
                <a:srgbClr val="FED531"/>
              </a:solidFill>
              <a:ea typeface="M+ Regular Bold"/>
            </a:endParaRPr>
          </a:p>
          <a:p>
            <a:pPr algn="ctr">
              <a:lnSpc>
                <a:spcPts val="4349"/>
              </a:lnSpc>
            </a:pPr>
            <a:r>
              <a:rPr lang="en-US" sz="2899" dirty="0" err="1">
                <a:solidFill>
                  <a:srgbClr val="FED531"/>
                </a:solidFill>
                <a:ea typeface="M+ Regular Bold"/>
              </a:rPr>
              <a:t>アインシュタイン</a:t>
            </a:r>
            <a:endParaRPr lang="en-US" sz="2899" dirty="0">
              <a:solidFill>
                <a:srgbClr val="FED531"/>
              </a:solidFill>
              <a:ea typeface="M+ Regular Bold"/>
            </a:endParaRPr>
          </a:p>
        </p:txBody>
      </p:sp>
      <p:sp>
        <p:nvSpPr>
          <p:cNvPr id="13" name="TextBox 8">
            <a:extLst>
              <a:ext uri="{FF2B5EF4-FFF2-40B4-BE49-F238E27FC236}">
                <a16:creationId xmlns:a16="http://schemas.microsoft.com/office/drawing/2014/main" id="{E0A7EC9F-2E7A-68AE-2FAB-DAA623D8CFAF}"/>
              </a:ext>
            </a:extLst>
          </p:cNvPr>
          <p:cNvSpPr txBox="1"/>
          <p:nvPr/>
        </p:nvSpPr>
        <p:spPr>
          <a:xfrm>
            <a:off x="7582539" y="9750630"/>
            <a:ext cx="10357143" cy="259943"/>
          </a:xfrm>
          <a:prstGeom prst="rect">
            <a:avLst/>
          </a:prstGeom>
        </p:spPr>
        <p:txBody>
          <a:bodyPr lIns="0" tIns="0" rIns="0" bIns="0" rtlCol="0" anchor="t">
            <a:spAutoFit/>
          </a:bodyPr>
          <a:lstStyle/>
          <a:p>
            <a:pPr algn="r">
              <a:lnSpc>
                <a:spcPts val="2240"/>
              </a:lnSpc>
            </a:pPr>
            <a:r>
              <a:rPr lang="en-US" altLang="ja-JP" sz="1600" spc="319" dirty="0" err="1">
                <a:ea typeface="ぼくたちのゴシック2"/>
              </a:rPr>
              <a:t>探求力養成講座</a:t>
            </a:r>
            <a:r>
              <a:rPr lang="en-US" altLang="ja-JP" sz="1600" spc="319" dirty="0">
                <a:ea typeface="ぼくたちのゴシック2"/>
              </a:rPr>
              <a:t> SEC.2 </a:t>
            </a:r>
            <a:r>
              <a:rPr lang="en-US" altLang="ja-JP" sz="1600" spc="319" dirty="0" err="1">
                <a:ea typeface="ぼくたちのゴシック2"/>
              </a:rPr>
              <a:t>なぜ「問いづくり」が重要なのか</a:t>
            </a:r>
            <a:endParaRPr lang="en-US" altLang="ja-JP" sz="1600" spc="319" dirty="0">
              <a:ea typeface="ぼくたちのゴシック2"/>
            </a:endParaRPr>
          </a:p>
        </p:txBody>
      </p:sp>
    </p:spTree>
    <p:custDataLst>
      <p:tags r:id="rId1"/>
    </p:custDataLst>
    <p:extLst>
      <p:ext uri="{BB962C8B-B14F-4D97-AF65-F5344CB8AC3E}">
        <p14:creationId xmlns:p14="http://schemas.microsoft.com/office/powerpoint/2010/main" val="72468463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26864">
        <p15:prstTrans prst="peelOff"/>
      </p:transition>
    </mc:Choice>
    <mc:Fallback>
      <p:transition spd="slow" advTm="26864">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left)">
                                      <p:cBhvr>
                                        <p:cTn id="7" dur="1000"/>
                                        <p:tgtEl>
                                          <p:spTgt spid="12">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2">
                                            <p:txEl>
                                              <p:pRg st="1" end="1"/>
                                            </p:txEl>
                                          </p:spTgt>
                                        </p:tgtEl>
                                        <p:attrNameLst>
                                          <p:attrName>style.visibility</p:attrName>
                                        </p:attrNameLst>
                                      </p:cBhvr>
                                      <p:to>
                                        <p:strVal val="visible"/>
                                      </p:to>
                                    </p:set>
                                    <p:animEffect transition="in" filter="wipe(left)">
                                      <p:cBhvr>
                                        <p:cTn id="10" dur="1000"/>
                                        <p:tgtEl>
                                          <p:spTgt spid="12">
                                            <p:txEl>
                                              <p:pRg st="1" end="1"/>
                                            </p:txEl>
                                          </p:spTgt>
                                        </p:tgtEl>
                                      </p:cBhvr>
                                    </p:animEffect>
                                  </p:childTnLst>
                                </p:cTn>
                              </p:par>
                              <p:par>
                                <p:cTn id="11" presetID="22" presetClass="entr" presetSubtype="8" fill="hold" nodeType="with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animEffect transition="in" filter="wipe(left)">
                                      <p:cBhvr>
                                        <p:cTn id="13" dur="1000"/>
                                        <p:tgtEl>
                                          <p:spTgt spid="12">
                                            <p:txEl>
                                              <p:pRg st="2" end="2"/>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12">
                                            <p:txEl>
                                              <p:pRg st="4" end="4"/>
                                            </p:txEl>
                                          </p:spTgt>
                                        </p:tgtEl>
                                        <p:attrNameLst>
                                          <p:attrName>style.visibility</p:attrName>
                                        </p:attrNameLst>
                                      </p:cBhvr>
                                      <p:to>
                                        <p:strVal val="visible"/>
                                      </p:to>
                                    </p:set>
                                    <p:animEffect transition="in" filter="wipe(left)">
                                      <p:cBhvr>
                                        <p:cTn id="16" dur="10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ED531"/>
        </a:solidFill>
        <a:effectLst/>
      </p:bgPr>
    </p:bg>
    <p:spTree>
      <p:nvGrpSpPr>
        <p:cNvPr id="1" name=""/>
        <p:cNvGrpSpPr/>
        <p:nvPr/>
      </p:nvGrpSpPr>
      <p:grpSpPr>
        <a:xfrm>
          <a:off x="0" y="0"/>
          <a:ext cx="0" cy="0"/>
          <a:chOff x="0" y="0"/>
          <a:chExt cx="0" cy="0"/>
        </a:xfrm>
      </p:grpSpPr>
      <p:sp>
        <p:nvSpPr>
          <p:cNvPr id="3" name="AutoShape 3"/>
          <p:cNvSpPr/>
          <p:nvPr/>
        </p:nvSpPr>
        <p:spPr>
          <a:xfrm>
            <a:off x="-411026" y="9543415"/>
            <a:ext cx="19110052" cy="1187806"/>
          </a:xfrm>
          <a:prstGeom prst="rect">
            <a:avLst/>
          </a:prstGeom>
          <a:solidFill>
            <a:srgbClr val="2D2E2C"/>
          </a:solidFill>
        </p:spPr>
      </p:sp>
      <p:pic>
        <p:nvPicPr>
          <p:cNvPr id="5" name="Picture 5"/>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16097806" y="1028700"/>
            <a:ext cx="1161494" cy="1695672"/>
          </a:xfrm>
          <a:prstGeom prst="rect">
            <a:avLst/>
          </a:prstGeom>
        </p:spPr>
      </p:pic>
      <p:grpSp>
        <p:nvGrpSpPr>
          <p:cNvPr id="6" name="Group 6"/>
          <p:cNvGrpSpPr/>
          <p:nvPr/>
        </p:nvGrpSpPr>
        <p:grpSpPr>
          <a:xfrm rot="-10800000">
            <a:off x="12137699" y="-270007"/>
            <a:ext cx="1240812" cy="1074543"/>
            <a:chOff x="0" y="0"/>
            <a:chExt cx="6350000" cy="5499100"/>
          </a:xfrm>
        </p:grpSpPr>
        <p:sp>
          <p:nvSpPr>
            <p:cNvPr id="7" name="Freeform 7"/>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2D2E2C">
                <a:alpha val="49804"/>
              </a:srgbClr>
            </a:solidFill>
          </p:spPr>
        </p:sp>
      </p:grpSp>
      <p:grpSp>
        <p:nvGrpSpPr>
          <p:cNvPr id="8" name="Group 8"/>
          <p:cNvGrpSpPr/>
          <p:nvPr/>
        </p:nvGrpSpPr>
        <p:grpSpPr>
          <a:xfrm rot="5400000">
            <a:off x="-327929" y="6245997"/>
            <a:ext cx="1240812" cy="1074543"/>
            <a:chOff x="0" y="0"/>
            <a:chExt cx="6350000" cy="5499100"/>
          </a:xfrm>
        </p:grpSpPr>
        <p:sp>
          <p:nvSpPr>
            <p:cNvPr id="9" name="Freeform 9"/>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2D2E2C">
                <a:alpha val="49804"/>
              </a:srgbClr>
            </a:solidFill>
          </p:spPr>
        </p:sp>
      </p:grpSp>
      <p:sp>
        <p:nvSpPr>
          <p:cNvPr id="10" name="TextBox 10"/>
          <p:cNvSpPr txBox="1"/>
          <p:nvPr/>
        </p:nvSpPr>
        <p:spPr>
          <a:xfrm>
            <a:off x="1028700" y="1360810"/>
            <a:ext cx="10629900" cy="1054456"/>
          </a:xfrm>
          <a:prstGeom prst="rect">
            <a:avLst/>
          </a:prstGeom>
        </p:spPr>
        <p:txBody>
          <a:bodyPr wrap="square" lIns="0" tIns="0" rIns="0" bIns="0" rtlCol="0" anchor="t">
            <a:spAutoFit/>
          </a:bodyPr>
          <a:lstStyle/>
          <a:p>
            <a:pPr algn="l">
              <a:lnSpc>
                <a:spcPts val="8725"/>
              </a:lnSpc>
            </a:pPr>
            <a:r>
              <a:rPr lang="en-US" sz="6000" dirty="0" err="1">
                <a:solidFill>
                  <a:srgbClr val="2D2E2C"/>
                </a:solidFill>
                <a:ea typeface="ぼくたちのゴシック2"/>
              </a:rPr>
              <a:t>共通するメッセージ</a:t>
            </a:r>
            <a:endParaRPr lang="en-US" sz="6000" dirty="0">
              <a:solidFill>
                <a:srgbClr val="2D2E2C"/>
              </a:solidFill>
              <a:ea typeface="ぼくたちのゴシック2"/>
            </a:endParaRPr>
          </a:p>
        </p:txBody>
      </p:sp>
      <p:sp>
        <p:nvSpPr>
          <p:cNvPr id="11" name="TextBox 11"/>
          <p:cNvSpPr txBox="1"/>
          <p:nvPr/>
        </p:nvSpPr>
        <p:spPr>
          <a:xfrm>
            <a:off x="2457450" y="4132681"/>
            <a:ext cx="13373100" cy="1846659"/>
          </a:xfrm>
          <a:prstGeom prst="rect">
            <a:avLst/>
          </a:prstGeom>
        </p:spPr>
        <p:txBody>
          <a:bodyPr wrap="square" lIns="0" tIns="0" rIns="0" bIns="0" rtlCol="0" anchor="t">
            <a:spAutoFit/>
          </a:bodyPr>
          <a:lstStyle/>
          <a:p>
            <a:pPr algn="ctr"/>
            <a:r>
              <a:rPr lang="ja-JP" altLang="en-US" sz="6000" b="1" spc="139">
                <a:ea typeface="M+ Regular"/>
              </a:rPr>
              <a:t>答えを探すことよりも、</a:t>
            </a:r>
            <a:endParaRPr lang="en-US" altLang="ja-JP" sz="6000" b="1" spc="139" dirty="0">
              <a:ea typeface="M+ Regular"/>
            </a:endParaRPr>
          </a:p>
          <a:p>
            <a:pPr algn="ctr"/>
            <a:r>
              <a:rPr lang="ja-JP" altLang="en-US" sz="6000" b="1" spc="139">
                <a:ea typeface="M+ Regular"/>
              </a:rPr>
              <a:t>正しい問いを探すことこそが、重要</a:t>
            </a:r>
            <a:endParaRPr lang="en-US" sz="6000" b="1" spc="139" dirty="0">
              <a:ea typeface="M+ Regular"/>
            </a:endParaRPr>
          </a:p>
        </p:txBody>
      </p:sp>
      <p:sp>
        <p:nvSpPr>
          <p:cNvPr id="12" name="TextBox 10">
            <a:extLst>
              <a:ext uri="{FF2B5EF4-FFF2-40B4-BE49-F238E27FC236}">
                <a16:creationId xmlns:a16="http://schemas.microsoft.com/office/drawing/2014/main" id="{916C6A99-95AA-D379-2F95-7346A70753B1}"/>
              </a:ext>
            </a:extLst>
          </p:cNvPr>
          <p:cNvSpPr txBox="1"/>
          <p:nvPr/>
        </p:nvSpPr>
        <p:spPr>
          <a:xfrm>
            <a:off x="7582539" y="9750630"/>
            <a:ext cx="10357143" cy="259943"/>
          </a:xfrm>
          <a:prstGeom prst="rect">
            <a:avLst/>
          </a:prstGeom>
        </p:spPr>
        <p:txBody>
          <a:bodyPr lIns="0" tIns="0" rIns="0" bIns="0" rtlCol="0" anchor="t">
            <a:spAutoFit/>
          </a:bodyPr>
          <a:lstStyle/>
          <a:p>
            <a:pPr algn="r">
              <a:lnSpc>
                <a:spcPts val="2240"/>
              </a:lnSpc>
            </a:pPr>
            <a:r>
              <a:rPr lang="en-US" sz="1600" spc="319" dirty="0" err="1">
                <a:solidFill>
                  <a:srgbClr val="FED531"/>
                </a:solidFill>
                <a:ea typeface="ぼくたちのゴシック2"/>
              </a:rPr>
              <a:t>探求力養成講座</a:t>
            </a:r>
            <a:r>
              <a:rPr lang="en-US" sz="1600" spc="319" dirty="0">
                <a:solidFill>
                  <a:srgbClr val="FED531"/>
                </a:solidFill>
                <a:ea typeface="ぼくたちのゴシック2"/>
              </a:rPr>
              <a:t> SEC.2 </a:t>
            </a:r>
            <a:r>
              <a:rPr lang="en-US" sz="1600" spc="319" dirty="0" err="1">
                <a:solidFill>
                  <a:srgbClr val="FED531"/>
                </a:solidFill>
                <a:ea typeface="ぼくたちのゴシック2"/>
              </a:rPr>
              <a:t>なぜ「問いづくり」が重要なのか</a:t>
            </a:r>
            <a:endParaRPr lang="en-US" sz="1600" spc="319" dirty="0">
              <a:solidFill>
                <a:srgbClr val="FED531"/>
              </a:solidFill>
              <a:ea typeface="ぼくたちのゴシック2"/>
            </a:endParaRPr>
          </a:p>
        </p:txBody>
      </p:sp>
    </p:spTree>
    <p:custDataLst>
      <p:tags r:id="rId1"/>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9343">
        <p15:prstTrans prst="peelOff"/>
      </p:transition>
    </mc:Choice>
    <mc:Fallback>
      <p:transition spd="slow" advTm="934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ED531"/>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34594" b="34594"/>
          <a:stretch>
            <a:fillRect/>
          </a:stretch>
        </p:blipFill>
        <p:spPr>
          <a:xfrm>
            <a:off x="-498947" y="6814851"/>
            <a:ext cx="19285894" cy="3936577"/>
          </a:xfrm>
          <a:prstGeom prst="rect">
            <a:avLst/>
          </a:prstGeom>
        </p:spPr>
      </p:pic>
      <p:grpSp>
        <p:nvGrpSpPr>
          <p:cNvPr id="3" name="Group 3"/>
          <p:cNvGrpSpPr/>
          <p:nvPr/>
        </p:nvGrpSpPr>
        <p:grpSpPr>
          <a:xfrm rot="-10800000">
            <a:off x="12137699" y="-270007"/>
            <a:ext cx="1240812" cy="1074543"/>
            <a:chOff x="0" y="0"/>
            <a:chExt cx="6350000" cy="5499100"/>
          </a:xfrm>
        </p:grpSpPr>
        <p:sp>
          <p:nvSpPr>
            <p:cNvPr id="4" name="Freeform 4"/>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2D2E2C">
                <a:alpha val="49804"/>
              </a:srgbClr>
            </a:solidFill>
          </p:spPr>
        </p:sp>
      </p:grpSp>
      <p:sp>
        <p:nvSpPr>
          <p:cNvPr id="5" name="TextBox 5"/>
          <p:cNvSpPr txBox="1"/>
          <p:nvPr/>
        </p:nvSpPr>
        <p:spPr>
          <a:xfrm>
            <a:off x="1028700" y="678497"/>
            <a:ext cx="6525615" cy="1872307"/>
          </a:xfrm>
          <a:prstGeom prst="rect">
            <a:avLst/>
          </a:prstGeom>
        </p:spPr>
        <p:txBody>
          <a:bodyPr lIns="0" tIns="0" rIns="0" bIns="0" rtlCol="0" anchor="t">
            <a:spAutoFit/>
          </a:bodyPr>
          <a:lstStyle/>
          <a:p>
            <a:pPr algn="l">
              <a:lnSpc>
                <a:spcPts val="7300"/>
              </a:lnSpc>
            </a:pPr>
            <a:r>
              <a:rPr lang="en-US" sz="7300" dirty="0" err="1">
                <a:solidFill>
                  <a:srgbClr val="2D2E2C"/>
                </a:solidFill>
                <a:ea typeface="ぼくたちのゴシック2"/>
              </a:rPr>
              <a:t>問いを</a:t>
            </a:r>
            <a:endParaRPr lang="en-US" sz="7300" dirty="0">
              <a:solidFill>
                <a:srgbClr val="2D2E2C"/>
              </a:solidFill>
              <a:ea typeface="ぼくたちのゴシック2"/>
            </a:endParaRPr>
          </a:p>
          <a:p>
            <a:pPr algn="l">
              <a:lnSpc>
                <a:spcPts val="7300"/>
              </a:lnSpc>
            </a:pPr>
            <a:r>
              <a:rPr lang="en-US" sz="7300" dirty="0" err="1">
                <a:solidFill>
                  <a:srgbClr val="2D2E2C"/>
                </a:solidFill>
                <a:ea typeface="ぼくたちのゴシック2"/>
              </a:rPr>
              <a:t>考える意義</a:t>
            </a:r>
            <a:endParaRPr lang="en-US" sz="7300" dirty="0">
              <a:solidFill>
                <a:srgbClr val="2D2E2C"/>
              </a:solidFill>
              <a:ea typeface="ぼくたちのゴシック2"/>
            </a:endParaRPr>
          </a:p>
        </p:txBody>
      </p:sp>
      <p:grpSp>
        <p:nvGrpSpPr>
          <p:cNvPr id="6" name="Group 6"/>
          <p:cNvGrpSpPr/>
          <p:nvPr/>
        </p:nvGrpSpPr>
        <p:grpSpPr>
          <a:xfrm rot="5400000">
            <a:off x="-223299" y="5226634"/>
            <a:ext cx="1240812" cy="1074543"/>
            <a:chOff x="0" y="0"/>
            <a:chExt cx="6350000" cy="5499100"/>
          </a:xfrm>
        </p:grpSpPr>
        <p:sp>
          <p:nvSpPr>
            <p:cNvPr id="7" name="Freeform 7"/>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2D2E2C">
                <a:alpha val="49804"/>
              </a:srgbClr>
            </a:solidFill>
          </p:spPr>
        </p:sp>
      </p:grpSp>
      <p:sp>
        <p:nvSpPr>
          <p:cNvPr id="9" name="TextBox 9"/>
          <p:cNvSpPr txBox="1"/>
          <p:nvPr/>
        </p:nvSpPr>
        <p:spPr>
          <a:xfrm>
            <a:off x="8153400" y="992981"/>
            <a:ext cx="9538282" cy="457359"/>
          </a:xfrm>
          <a:prstGeom prst="rect">
            <a:avLst/>
          </a:prstGeom>
        </p:spPr>
        <p:txBody>
          <a:bodyPr wrap="square" lIns="0" tIns="0" rIns="0" bIns="0" rtlCol="0" anchor="t">
            <a:spAutoFit/>
          </a:bodyPr>
          <a:lstStyle/>
          <a:p>
            <a:pPr algn="l">
              <a:lnSpc>
                <a:spcPts val="3640"/>
              </a:lnSpc>
            </a:pPr>
            <a:r>
              <a:rPr lang="en-US" sz="2800" spc="140" dirty="0">
                <a:solidFill>
                  <a:srgbClr val="2D2E2C"/>
                </a:solidFill>
                <a:ea typeface="M+ Regular"/>
              </a:rPr>
              <a:t>①</a:t>
            </a:r>
            <a:r>
              <a:rPr lang="en-US" sz="2800" spc="140" dirty="0" err="1">
                <a:solidFill>
                  <a:srgbClr val="2D2E2C"/>
                </a:solidFill>
                <a:ea typeface="M+ Regular"/>
              </a:rPr>
              <a:t>自分が何を知らないか、を知る</a:t>
            </a:r>
            <a:endParaRPr lang="en-US" sz="2800" spc="140" dirty="0">
              <a:solidFill>
                <a:srgbClr val="2D2E2C"/>
              </a:solidFill>
              <a:ea typeface="M+ Regular"/>
            </a:endParaRPr>
          </a:p>
        </p:txBody>
      </p:sp>
      <p:sp>
        <p:nvSpPr>
          <p:cNvPr id="10" name="TextBox 10"/>
          <p:cNvSpPr txBox="1"/>
          <p:nvPr/>
        </p:nvSpPr>
        <p:spPr>
          <a:xfrm>
            <a:off x="8153400" y="1556055"/>
            <a:ext cx="9538282" cy="839204"/>
          </a:xfrm>
          <a:prstGeom prst="rect">
            <a:avLst/>
          </a:prstGeom>
        </p:spPr>
        <p:txBody>
          <a:bodyPr wrap="square" lIns="0" tIns="0" rIns="0" bIns="0" rtlCol="0" anchor="t">
            <a:spAutoFit/>
          </a:bodyPr>
          <a:lstStyle/>
          <a:p>
            <a:pPr algn="l">
              <a:lnSpc>
                <a:spcPts val="3375"/>
              </a:lnSpc>
            </a:pPr>
            <a:r>
              <a:rPr lang="en-US" sz="2250" dirty="0" err="1">
                <a:solidFill>
                  <a:srgbClr val="2D2E2C"/>
                </a:solidFill>
                <a:ea typeface="M+ Regular"/>
              </a:rPr>
              <a:t>自分が何を知りたいのか、何に興味関心があるのかを気づかせてくれる</a:t>
            </a:r>
            <a:endParaRPr lang="en-US" sz="2250" dirty="0">
              <a:solidFill>
                <a:srgbClr val="2D2E2C"/>
              </a:solidFill>
              <a:ea typeface="M+ Regular"/>
            </a:endParaRPr>
          </a:p>
          <a:p>
            <a:pPr algn="l">
              <a:lnSpc>
                <a:spcPts val="3375"/>
              </a:lnSpc>
            </a:pPr>
            <a:endParaRPr lang="en-US" sz="2250" dirty="0">
              <a:solidFill>
                <a:srgbClr val="2D2E2C"/>
              </a:solidFill>
              <a:ea typeface="M+ Regular"/>
            </a:endParaRPr>
          </a:p>
        </p:txBody>
      </p:sp>
      <p:sp>
        <p:nvSpPr>
          <p:cNvPr id="11" name="TextBox 11"/>
          <p:cNvSpPr txBox="1"/>
          <p:nvPr/>
        </p:nvSpPr>
        <p:spPr>
          <a:xfrm>
            <a:off x="8154212" y="2755989"/>
            <a:ext cx="9538282" cy="457359"/>
          </a:xfrm>
          <a:prstGeom prst="rect">
            <a:avLst/>
          </a:prstGeom>
        </p:spPr>
        <p:txBody>
          <a:bodyPr wrap="square" lIns="0" tIns="0" rIns="0" bIns="0" rtlCol="0" anchor="t">
            <a:spAutoFit/>
          </a:bodyPr>
          <a:lstStyle/>
          <a:p>
            <a:pPr algn="l">
              <a:lnSpc>
                <a:spcPts val="3640"/>
              </a:lnSpc>
            </a:pPr>
            <a:r>
              <a:rPr lang="en-US" sz="2800" spc="140" dirty="0">
                <a:solidFill>
                  <a:srgbClr val="2D2E2C"/>
                </a:solidFill>
                <a:ea typeface="M+ Regular"/>
              </a:rPr>
              <a:t>②</a:t>
            </a:r>
            <a:r>
              <a:rPr lang="en-US" sz="2800" spc="140" dirty="0" err="1">
                <a:solidFill>
                  <a:srgbClr val="2D2E2C"/>
                </a:solidFill>
                <a:ea typeface="M+ Regular"/>
              </a:rPr>
              <a:t>良い問いは洗練された思考を生む</a:t>
            </a:r>
            <a:endParaRPr lang="en-US" sz="2800" spc="140" dirty="0">
              <a:solidFill>
                <a:srgbClr val="2D2E2C"/>
              </a:solidFill>
              <a:ea typeface="M+ Regular"/>
            </a:endParaRPr>
          </a:p>
        </p:txBody>
      </p:sp>
      <p:sp>
        <p:nvSpPr>
          <p:cNvPr id="12" name="TextBox 12"/>
          <p:cNvSpPr txBox="1"/>
          <p:nvPr/>
        </p:nvSpPr>
        <p:spPr>
          <a:xfrm>
            <a:off x="8154212" y="3319064"/>
            <a:ext cx="9538282" cy="405688"/>
          </a:xfrm>
          <a:prstGeom prst="rect">
            <a:avLst/>
          </a:prstGeom>
        </p:spPr>
        <p:txBody>
          <a:bodyPr wrap="square" lIns="0" tIns="0" rIns="0" bIns="0" rtlCol="0" anchor="t">
            <a:spAutoFit/>
          </a:bodyPr>
          <a:lstStyle/>
          <a:p>
            <a:pPr algn="l">
              <a:lnSpc>
                <a:spcPts val="3375"/>
              </a:lnSpc>
            </a:pPr>
            <a:r>
              <a:rPr lang="en-US" sz="2250" dirty="0" err="1">
                <a:solidFill>
                  <a:srgbClr val="2D2E2C"/>
                </a:solidFill>
                <a:ea typeface="M+ Regular"/>
              </a:rPr>
              <a:t>学び、固定概念を破り、価値観をアップデートさせる</a:t>
            </a:r>
            <a:endParaRPr lang="en-US" sz="2250" dirty="0">
              <a:solidFill>
                <a:srgbClr val="2D2E2C"/>
              </a:solidFill>
              <a:ea typeface="M+ Regular"/>
            </a:endParaRPr>
          </a:p>
        </p:txBody>
      </p:sp>
      <p:sp>
        <p:nvSpPr>
          <p:cNvPr id="13" name="TextBox 13"/>
          <p:cNvSpPr txBox="1"/>
          <p:nvPr/>
        </p:nvSpPr>
        <p:spPr>
          <a:xfrm>
            <a:off x="8153400" y="4518998"/>
            <a:ext cx="9538282" cy="457359"/>
          </a:xfrm>
          <a:prstGeom prst="rect">
            <a:avLst/>
          </a:prstGeom>
        </p:spPr>
        <p:txBody>
          <a:bodyPr wrap="square" lIns="0" tIns="0" rIns="0" bIns="0" rtlCol="0" anchor="t">
            <a:spAutoFit/>
          </a:bodyPr>
          <a:lstStyle/>
          <a:p>
            <a:pPr algn="l">
              <a:lnSpc>
                <a:spcPts val="3640"/>
              </a:lnSpc>
            </a:pPr>
            <a:r>
              <a:rPr lang="en-US" sz="2800" spc="140" dirty="0">
                <a:solidFill>
                  <a:srgbClr val="2D2E2C"/>
                </a:solidFill>
                <a:ea typeface="M+ Regular"/>
              </a:rPr>
              <a:t>③</a:t>
            </a:r>
            <a:r>
              <a:rPr lang="en-US" sz="2800" spc="140" dirty="0" err="1">
                <a:solidFill>
                  <a:srgbClr val="2D2E2C"/>
                </a:solidFill>
                <a:ea typeface="M+ Regular"/>
              </a:rPr>
              <a:t>何を考えるべきかを考える</a:t>
            </a:r>
            <a:endParaRPr lang="en-US" sz="2800" spc="140" dirty="0">
              <a:solidFill>
                <a:srgbClr val="2D2E2C"/>
              </a:solidFill>
              <a:ea typeface="M+ Regular"/>
            </a:endParaRPr>
          </a:p>
        </p:txBody>
      </p:sp>
      <p:sp>
        <p:nvSpPr>
          <p:cNvPr id="14" name="TextBox 14"/>
          <p:cNvSpPr txBox="1"/>
          <p:nvPr/>
        </p:nvSpPr>
        <p:spPr>
          <a:xfrm>
            <a:off x="8153400" y="5082073"/>
            <a:ext cx="9538282" cy="403187"/>
          </a:xfrm>
          <a:prstGeom prst="rect">
            <a:avLst/>
          </a:prstGeom>
        </p:spPr>
        <p:txBody>
          <a:bodyPr wrap="square" lIns="0" tIns="0" rIns="0" bIns="0" rtlCol="0" anchor="t">
            <a:spAutoFit/>
          </a:bodyPr>
          <a:lstStyle/>
          <a:p>
            <a:pPr algn="l">
              <a:lnSpc>
                <a:spcPts val="3375"/>
              </a:lnSpc>
            </a:pPr>
            <a:r>
              <a:rPr lang="en-US" sz="2250" dirty="0" err="1">
                <a:solidFill>
                  <a:srgbClr val="2D2E2C"/>
                </a:solidFill>
                <a:ea typeface="M+ Regular"/>
              </a:rPr>
              <a:t>安易に答えを選択する前に、じっくりと掘り下げる</a:t>
            </a:r>
            <a:endParaRPr lang="en-US" sz="2250" dirty="0">
              <a:solidFill>
                <a:srgbClr val="2D2E2C"/>
              </a:solidFill>
              <a:ea typeface="M+ Regular"/>
            </a:endParaRPr>
          </a:p>
        </p:txBody>
      </p:sp>
      <p:grpSp>
        <p:nvGrpSpPr>
          <p:cNvPr id="15" name="Group 15"/>
          <p:cNvGrpSpPr/>
          <p:nvPr/>
        </p:nvGrpSpPr>
        <p:grpSpPr>
          <a:xfrm>
            <a:off x="-411026" y="9543415"/>
            <a:ext cx="19110052" cy="1187806"/>
            <a:chOff x="0" y="0"/>
            <a:chExt cx="25480069" cy="1583741"/>
          </a:xfrm>
        </p:grpSpPr>
        <p:sp>
          <p:nvSpPr>
            <p:cNvPr id="16" name="AutoShape 16"/>
            <p:cNvSpPr/>
            <p:nvPr/>
          </p:nvSpPr>
          <p:spPr>
            <a:xfrm>
              <a:off x="0" y="0"/>
              <a:ext cx="25480069" cy="1583741"/>
            </a:xfrm>
            <a:prstGeom prst="rect">
              <a:avLst/>
            </a:prstGeom>
            <a:solidFill>
              <a:srgbClr val="2D2E2C"/>
            </a:solidFill>
          </p:spPr>
        </p:sp>
        <p:sp>
          <p:nvSpPr>
            <p:cNvPr id="17" name="TextBox 17"/>
            <p:cNvSpPr txBox="1"/>
            <p:nvPr/>
          </p:nvSpPr>
          <p:spPr>
            <a:xfrm>
              <a:off x="10658087" y="276287"/>
              <a:ext cx="13809524" cy="346591"/>
            </a:xfrm>
            <a:prstGeom prst="rect">
              <a:avLst/>
            </a:prstGeom>
          </p:spPr>
          <p:txBody>
            <a:bodyPr lIns="0" tIns="0" rIns="0" bIns="0" rtlCol="0" anchor="t">
              <a:spAutoFit/>
            </a:bodyPr>
            <a:lstStyle/>
            <a:p>
              <a:pPr algn="r">
                <a:lnSpc>
                  <a:spcPts val="2240"/>
                </a:lnSpc>
              </a:pPr>
              <a:r>
                <a:rPr lang="en-US" altLang="ja-JP" sz="1600" spc="319" dirty="0" err="1">
                  <a:solidFill>
                    <a:srgbClr val="FED531"/>
                  </a:solidFill>
                  <a:ea typeface="ぼくたちのゴシック2"/>
                </a:rPr>
                <a:t>探求力養成講座</a:t>
              </a:r>
              <a:r>
                <a:rPr lang="en-US" altLang="ja-JP" sz="1600" spc="319" dirty="0">
                  <a:solidFill>
                    <a:srgbClr val="FED531"/>
                  </a:solidFill>
                  <a:ea typeface="ぼくたちのゴシック2"/>
                </a:rPr>
                <a:t> SEC.2 </a:t>
              </a:r>
              <a:r>
                <a:rPr lang="en-US" altLang="ja-JP" sz="1600" spc="319" dirty="0" err="1">
                  <a:solidFill>
                    <a:srgbClr val="FED531"/>
                  </a:solidFill>
                  <a:ea typeface="ぼくたちのゴシック2"/>
                </a:rPr>
                <a:t>なぜ「問いづくり」が重要なのか</a:t>
              </a:r>
              <a:endParaRPr lang="en-US" altLang="ja-JP" sz="1600" spc="319" dirty="0">
                <a:solidFill>
                  <a:srgbClr val="FED531"/>
                </a:solidFill>
                <a:ea typeface="ぼくたちのゴシック2"/>
              </a:endParaRPr>
            </a:p>
          </p:txBody>
        </p:sp>
      </p:grpSp>
    </p:spTree>
    <p:custDataLst>
      <p:tags r:id="rId1"/>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106793">
        <p15:prstTrans prst="peelOff"/>
      </p:transition>
    </mc:Choice>
    <mc:Fallback>
      <p:transition spd="slow" advTm="10679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dissolv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dissolv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dissolve">
                                      <p:cBhvr>
                                        <p:cTn id="23" dur="500"/>
                                        <p:tgtEl>
                                          <p:spTgt spid="13"/>
                                        </p:tgtEl>
                                      </p:cBhvr>
                                    </p:animEffect>
                                  </p:childTnLst>
                                </p:cTn>
                              </p:par>
                              <p:par>
                                <p:cTn id="24" presetID="9"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dissolve">
                                      <p:cBhvr>
                                        <p:cTn id="26"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11" r="111"/>
          <a:stretch>
            <a:fillRect/>
          </a:stretch>
        </p:blipFill>
        <p:spPr>
          <a:xfrm>
            <a:off x="0" y="0"/>
            <a:ext cx="18288000" cy="10287000"/>
          </a:xfrm>
          <a:prstGeom prst="rect">
            <a:avLst/>
          </a:prstGeom>
        </p:spPr>
      </p:pic>
      <p:sp>
        <p:nvSpPr>
          <p:cNvPr id="4" name="AutoShape 4"/>
          <p:cNvSpPr/>
          <p:nvPr/>
        </p:nvSpPr>
        <p:spPr>
          <a:xfrm>
            <a:off x="-411026" y="9543415"/>
            <a:ext cx="19110052" cy="1187806"/>
          </a:xfrm>
          <a:prstGeom prst="rect">
            <a:avLst/>
          </a:prstGeom>
          <a:solidFill>
            <a:srgbClr val="FED531"/>
          </a:solidFill>
        </p:spPr>
      </p:sp>
      <p:grpSp>
        <p:nvGrpSpPr>
          <p:cNvPr id="6" name="Group 6"/>
          <p:cNvGrpSpPr/>
          <p:nvPr/>
        </p:nvGrpSpPr>
        <p:grpSpPr>
          <a:xfrm>
            <a:off x="3008348" y="7880894"/>
            <a:ext cx="1240812" cy="1074543"/>
            <a:chOff x="0" y="0"/>
            <a:chExt cx="6350000" cy="5499100"/>
          </a:xfrm>
        </p:grpSpPr>
        <p:sp>
          <p:nvSpPr>
            <p:cNvPr id="7" name="Freeform 7"/>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FED531">
                <a:alpha val="49804"/>
              </a:srgbClr>
            </a:solidFill>
          </p:spPr>
        </p:sp>
      </p:grpSp>
      <p:grpSp>
        <p:nvGrpSpPr>
          <p:cNvPr id="8" name="Group 8"/>
          <p:cNvGrpSpPr/>
          <p:nvPr/>
        </p:nvGrpSpPr>
        <p:grpSpPr>
          <a:xfrm rot="-10800000">
            <a:off x="975461" y="-116958"/>
            <a:ext cx="1046278" cy="906077"/>
            <a:chOff x="0" y="0"/>
            <a:chExt cx="6350000" cy="5499100"/>
          </a:xfrm>
        </p:grpSpPr>
        <p:sp>
          <p:nvSpPr>
            <p:cNvPr id="9" name="Freeform 9"/>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FED531">
                <a:alpha val="49804"/>
              </a:srgbClr>
            </a:solidFill>
          </p:spPr>
        </p:sp>
      </p:grpSp>
      <p:grpSp>
        <p:nvGrpSpPr>
          <p:cNvPr id="10" name="Group 10"/>
          <p:cNvGrpSpPr/>
          <p:nvPr/>
        </p:nvGrpSpPr>
        <p:grpSpPr>
          <a:xfrm rot="-5400000">
            <a:off x="17362534" y="1079788"/>
            <a:ext cx="1240812" cy="1074543"/>
            <a:chOff x="0" y="0"/>
            <a:chExt cx="6350000" cy="5499100"/>
          </a:xfrm>
        </p:grpSpPr>
        <p:sp>
          <p:nvSpPr>
            <p:cNvPr id="11" name="Freeform 11"/>
            <p:cNvSpPr/>
            <p:nvPr/>
          </p:nvSpPr>
          <p:spPr>
            <a:xfrm>
              <a:off x="0" y="0"/>
              <a:ext cx="6350000" cy="5499100"/>
            </a:xfrm>
            <a:custGeom>
              <a:avLst/>
              <a:gdLst/>
              <a:ahLst/>
              <a:cxnLst/>
              <a:rect l="l" t="t" r="r" b="b"/>
              <a:pathLst>
                <a:path w="6350000" h="5499100">
                  <a:moveTo>
                    <a:pt x="0" y="5499100"/>
                  </a:moveTo>
                  <a:lnTo>
                    <a:pt x="3175000" y="0"/>
                  </a:lnTo>
                  <a:lnTo>
                    <a:pt x="6350000" y="5499100"/>
                  </a:lnTo>
                  <a:close/>
                </a:path>
              </a:pathLst>
            </a:custGeom>
            <a:solidFill>
              <a:srgbClr val="FED531">
                <a:alpha val="49804"/>
              </a:srgbClr>
            </a:solidFill>
          </p:spPr>
        </p:sp>
      </p:grpSp>
      <p:sp>
        <p:nvSpPr>
          <p:cNvPr id="12" name="TextBox 12"/>
          <p:cNvSpPr txBox="1"/>
          <p:nvPr/>
        </p:nvSpPr>
        <p:spPr>
          <a:xfrm>
            <a:off x="3240014" y="3949630"/>
            <a:ext cx="11807971" cy="1614609"/>
          </a:xfrm>
          <a:prstGeom prst="rect">
            <a:avLst/>
          </a:prstGeom>
        </p:spPr>
        <p:txBody>
          <a:bodyPr wrap="square" lIns="0" tIns="0" rIns="0" bIns="0" rtlCol="0" anchor="t">
            <a:spAutoFit/>
          </a:bodyPr>
          <a:lstStyle/>
          <a:p>
            <a:pPr algn="ctr">
              <a:lnSpc>
                <a:spcPts val="4349"/>
              </a:lnSpc>
            </a:pPr>
            <a:r>
              <a:rPr lang="ja-JP" altLang="en-US" sz="2899">
                <a:solidFill>
                  <a:srgbClr val="FED531"/>
                </a:solidFill>
                <a:ea typeface="M+ Regular Bold"/>
              </a:rPr>
              <a:t>疑問を抱かなくなった瞬間に、成長は止まる</a:t>
            </a:r>
            <a:endParaRPr lang="en-US" altLang="ja-JP" sz="2899" dirty="0">
              <a:solidFill>
                <a:srgbClr val="FED531"/>
              </a:solidFill>
              <a:ea typeface="M+ Regular Bold"/>
            </a:endParaRPr>
          </a:p>
          <a:p>
            <a:pPr algn="ctr">
              <a:lnSpc>
                <a:spcPts val="4349"/>
              </a:lnSpc>
            </a:pPr>
            <a:endParaRPr lang="en-US" sz="2899" dirty="0">
              <a:solidFill>
                <a:srgbClr val="FED531"/>
              </a:solidFill>
              <a:ea typeface="M+ Regular Bold"/>
            </a:endParaRPr>
          </a:p>
          <a:p>
            <a:pPr algn="ctr">
              <a:lnSpc>
                <a:spcPts val="4349"/>
              </a:lnSpc>
            </a:pPr>
            <a:r>
              <a:rPr lang="ja-JP" altLang="en-US" sz="2899">
                <a:solidFill>
                  <a:srgbClr val="FED531"/>
                </a:solidFill>
                <a:ea typeface="M+ Regular Bold"/>
              </a:rPr>
              <a:t>フランク・ロイド・ライト</a:t>
            </a:r>
            <a:endParaRPr lang="en-US" sz="2899" dirty="0">
              <a:solidFill>
                <a:srgbClr val="FED531"/>
              </a:solidFill>
              <a:ea typeface="M+ Regular Bold"/>
            </a:endParaRPr>
          </a:p>
        </p:txBody>
      </p:sp>
      <p:sp>
        <p:nvSpPr>
          <p:cNvPr id="13" name="TextBox 8">
            <a:extLst>
              <a:ext uri="{FF2B5EF4-FFF2-40B4-BE49-F238E27FC236}">
                <a16:creationId xmlns:a16="http://schemas.microsoft.com/office/drawing/2014/main" id="{E0A7EC9F-2E7A-68AE-2FAB-DAA623D8CFAF}"/>
              </a:ext>
            </a:extLst>
          </p:cNvPr>
          <p:cNvSpPr txBox="1"/>
          <p:nvPr/>
        </p:nvSpPr>
        <p:spPr>
          <a:xfrm>
            <a:off x="7582539" y="9750630"/>
            <a:ext cx="10357143" cy="259943"/>
          </a:xfrm>
          <a:prstGeom prst="rect">
            <a:avLst/>
          </a:prstGeom>
        </p:spPr>
        <p:txBody>
          <a:bodyPr lIns="0" tIns="0" rIns="0" bIns="0" rtlCol="0" anchor="t">
            <a:spAutoFit/>
          </a:bodyPr>
          <a:lstStyle/>
          <a:p>
            <a:pPr algn="r">
              <a:lnSpc>
                <a:spcPts val="2240"/>
              </a:lnSpc>
            </a:pPr>
            <a:r>
              <a:rPr lang="en-US" altLang="ja-JP" sz="1600" spc="319" dirty="0" err="1">
                <a:ea typeface="ぼくたちのゴシック2"/>
              </a:rPr>
              <a:t>探求力養成講座</a:t>
            </a:r>
            <a:r>
              <a:rPr lang="en-US" altLang="ja-JP" sz="1600" spc="319" dirty="0">
                <a:ea typeface="ぼくたちのゴシック2"/>
              </a:rPr>
              <a:t> SEC.2 </a:t>
            </a:r>
            <a:r>
              <a:rPr lang="en-US" altLang="ja-JP" sz="1600" spc="319" dirty="0" err="1">
                <a:ea typeface="ぼくたちのゴシック2"/>
              </a:rPr>
              <a:t>なぜ「問いづくり」が重要なのか</a:t>
            </a:r>
            <a:endParaRPr lang="en-US" altLang="ja-JP" sz="1600" spc="319" dirty="0">
              <a:ea typeface="ぼくたちのゴシック2"/>
            </a:endParaRPr>
          </a:p>
        </p:txBody>
      </p:sp>
    </p:spTree>
    <p:custDataLst>
      <p:tags r:id="rId1"/>
    </p:custDataLst>
    <p:extLst>
      <p:ext uri="{BB962C8B-B14F-4D97-AF65-F5344CB8AC3E}">
        <p14:creationId xmlns:p14="http://schemas.microsoft.com/office/powerpoint/2010/main" val="56794351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advTm="28396">
        <p15:prstTrans prst="peelOff"/>
      </p:transition>
    </mc:Choice>
    <mc:Fallback>
      <p:transition spd="slow" advTm="28396">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wipe(left)">
                                      <p:cBhvr>
                                        <p:cTn id="7" dur="1000"/>
                                        <p:tgtEl>
                                          <p:spTgt spid="12">
                                            <p:txEl>
                                              <p:pRg st="0" end="0"/>
                                            </p:txEl>
                                          </p:spTgt>
                                        </p:tgtEl>
                                      </p:cBhvr>
                                    </p:animEffect>
                                  </p:childTnLst>
                                </p:cTn>
                              </p:par>
                              <p:par>
                                <p:cTn id="8" presetID="22" presetClass="entr" presetSubtype="8" fill="hold" nodeType="withEffect">
                                  <p:stCondLst>
                                    <p:cond delay="0"/>
                                  </p:stCondLst>
                                  <p:childTnLst>
                                    <p:set>
                                      <p:cBhvr>
                                        <p:cTn id="9" dur="1" fill="hold">
                                          <p:stCondLst>
                                            <p:cond delay="0"/>
                                          </p:stCondLst>
                                        </p:cTn>
                                        <p:tgtEl>
                                          <p:spTgt spid="12">
                                            <p:txEl>
                                              <p:pRg st="2" end="2"/>
                                            </p:txEl>
                                          </p:spTgt>
                                        </p:tgtEl>
                                        <p:attrNameLst>
                                          <p:attrName>style.visibility</p:attrName>
                                        </p:attrNameLst>
                                      </p:cBhvr>
                                      <p:to>
                                        <p:strVal val="visible"/>
                                      </p:to>
                                    </p:set>
                                    <p:animEffect transition="in" filter="wipe(left)">
                                      <p:cBhvr>
                                        <p:cTn id="10" dur="10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3.3"/>
</p:tagLst>
</file>

<file path=ppt/tags/tag2.xml><?xml version="1.0" encoding="utf-8"?>
<p:tagLst xmlns:a="http://schemas.openxmlformats.org/drawingml/2006/main" xmlns:r="http://schemas.openxmlformats.org/officeDocument/2006/relationships" xmlns:p="http://schemas.openxmlformats.org/presentationml/2006/main">
  <p:tag name="TIMING" val="|1.2"/>
</p:tagLst>
</file>

<file path=ppt/tags/tag3.xml><?xml version="1.0" encoding="utf-8"?>
<p:tagLst xmlns:a="http://schemas.openxmlformats.org/drawingml/2006/main" xmlns:r="http://schemas.openxmlformats.org/officeDocument/2006/relationships" xmlns:p="http://schemas.openxmlformats.org/presentationml/2006/main">
  <p:tag name="TIMING" val="|1.6"/>
</p:tagLst>
</file>

<file path=ppt/tags/tag4.xml><?xml version="1.0" encoding="utf-8"?>
<p:tagLst xmlns:a="http://schemas.openxmlformats.org/drawingml/2006/main" xmlns:r="http://schemas.openxmlformats.org/officeDocument/2006/relationships" xmlns:p="http://schemas.openxmlformats.org/presentationml/2006/main">
  <p:tag name="TIMING" val="|1"/>
</p:tagLst>
</file>

<file path=ppt/tags/tag5.xml><?xml version="1.0" encoding="utf-8"?>
<p:tagLst xmlns:a="http://schemas.openxmlformats.org/drawingml/2006/main" xmlns:r="http://schemas.openxmlformats.org/officeDocument/2006/relationships" xmlns:p="http://schemas.openxmlformats.org/presentationml/2006/main">
  <p:tag name="TIMING" val="|8.6|15.9|60.6"/>
</p:tagLst>
</file>

<file path=ppt/tags/tag6.xml><?xml version="1.0" encoding="utf-8"?>
<p:tagLst xmlns:a="http://schemas.openxmlformats.org/drawingml/2006/main" xmlns:r="http://schemas.openxmlformats.org/officeDocument/2006/relationships" xmlns:p="http://schemas.openxmlformats.org/presentationml/2006/main">
  <p:tag name="TIMING" val="|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1848</TotalTime>
  <Words>318</Words>
  <Application>Microsoft Macintosh PowerPoint</Application>
  <PresentationFormat>ユーザー設定</PresentationFormat>
  <Paragraphs>48</Paragraphs>
  <Slides>9</Slides>
  <Notes>0</Notes>
  <HiddenSlides>2</HiddenSlides>
  <MMClips>1</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9</vt:i4>
      </vt:variant>
    </vt:vector>
  </HeadingPairs>
  <TitlesOfParts>
    <vt:vector size="14" baseType="lpstr">
      <vt:lpstr>M+ Regular</vt:lpstr>
      <vt:lpstr>Arial</vt:lpstr>
      <vt:lpstr>ぼくたちのゴシック2</vt:lpstr>
      <vt:lpstr>Calibri</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問いづくり研修 - test</dc:title>
  <cp:lastModifiedBy>小松 紫穂里</cp:lastModifiedBy>
  <cp:revision>3</cp:revision>
  <dcterms:created xsi:type="dcterms:W3CDTF">2006-08-16T00:00:00Z</dcterms:created>
  <dcterms:modified xsi:type="dcterms:W3CDTF">2022-06-08T15:31:25Z</dcterms:modified>
  <dc:identifier>DAE9eU5Xl_E</dc:identifier>
</cp:coreProperties>
</file>