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655"/>
    <p:restoredTop sz="94715"/>
  </p:normalViewPr>
  <p:slideViewPr>
    <p:cSldViewPr snapToGrid="0">
      <p:cViewPr varScale="1">
        <p:scale>
          <a:sx n="71" d="100"/>
          <a:sy n="71" d="100"/>
        </p:scale>
        <p:origin x="168" y="7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EF0C511-B6D6-CBAB-2936-7F1AFEDF0571}"/>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9310465B-A3D4-737E-2F0C-6D2FAA37C64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24CB42EC-CE2E-A00E-4304-F8F515EE65BB}"/>
              </a:ext>
            </a:extLst>
          </p:cNvPr>
          <p:cNvSpPr>
            <a:spLocks noGrp="1"/>
          </p:cNvSpPr>
          <p:nvPr>
            <p:ph type="dt" sz="half" idx="10"/>
          </p:nvPr>
        </p:nvSpPr>
        <p:spPr/>
        <p:txBody>
          <a:bodyPr/>
          <a:lstStyle/>
          <a:p>
            <a:fld id="{57D5DCA3-C1B9-C344-A7D7-62F13133DC7C}" type="datetimeFigureOut">
              <a:rPr kumimoji="1" lang="ja-JP" altLang="en-US" smtClean="0"/>
              <a:t>2023/10/3</a:t>
            </a:fld>
            <a:endParaRPr kumimoji="1" lang="ja-JP" altLang="en-US"/>
          </a:p>
        </p:txBody>
      </p:sp>
      <p:sp>
        <p:nvSpPr>
          <p:cNvPr id="5" name="フッター プレースホルダー 4">
            <a:extLst>
              <a:ext uri="{FF2B5EF4-FFF2-40B4-BE49-F238E27FC236}">
                <a16:creationId xmlns:a16="http://schemas.microsoft.com/office/drawing/2014/main" id="{13A60797-90F4-E54A-0607-4D812F8E53B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3D79B07B-33D3-1D66-7EA2-DAD1F0160EA4}"/>
              </a:ext>
            </a:extLst>
          </p:cNvPr>
          <p:cNvSpPr>
            <a:spLocks noGrp="1"/>
          </p:cNvSpPr>
          <p:nvPr>
            <p:ph type="sldNum" sz="quarter" idx="12"/>
          </p:nvPr>
        </p:nvSpPr>
        <p:spPr/>
        <p:txBody>
          <a:bodyPr/>
          <a:lstStyle/>
          <a:p>
            <a:fld id="{E99A3C69-28B2-6344-B35B-C640B6CEDD28}" type="slidenum">
              <a:rPr kumimoji="1" lang="ja-JP" altLang="en-US" smtClean="0"/>
              <a:t>‹#›</a:t>
            </a:fld>
            <a:endParaRPr kumimoji="1" lang="ja-JP" altLang="en-US"/>
          </a:p>
        </p:txBody>
      </p:sp>
    </p:spTree>
    <p:extLst>
      <p:ext uri="{BB962C8B-B14F-4D97-AF65-F5344CB8AC3E}">
        <p14:creationId xmlns:p14="http://schemas.microsoft.com/office/powerpoint/2010/main" val="17786114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E13EA7A-225F-84AA-5D09-EDD32DE91CC0}"/>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12BA6C79-813C-764D-25E6-56127E78F2E1}"/>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D4FD1C91-9454-0C2F-C18F-5E8933790D3E}"/>
              </a:ext>
            </a:extLst>
          </p:cNvPr>
          <p:cNvSpPr>
            <a:spLocks noGrp="1"/>
          </p:cNvSpPr>
          <p:nvPr>
            <p:ph type="dt" sz="half" idx="10"/>
          </p:nvPr>
        </p:nvSpPr>
        <p:spPr/>
        <p:txBody>
          <a:bodyPr/>
          <a:lstStyle/>
          <a:p>
            <a:fld id="{57D5DCA3-C1B9-C344-A7D7-62F13133DC7C}" type="datetimeFigureOut">
              <a:rPr kumimoji="1" lang="ja-JP" altLang="en-US" smtClean="0"/>
              <a:t>2023/10/3</a:t>
            </a:fld>
            <a:endParaRPr kumimoji="1" lang="ja-JP" altLang="en-US"/>
          </a:p>
        </p:txBody>
      </p:sp>
      <p:sp>
        <p:nvSpPr>
          <p:cNvPr id="5" name="フッター プレースホルダー 4">
            <a:extLst>
              <a:ext uri="{FF2B5EF4-FFF2-40B4-BE49-F238E27FC236}">
                <a16:creationId xmlns:a16="http://schemas.microsoft.com/office/drawing/2014/main" id="{BDAF40C8-DB58-018C-BF6B-ADEDBE8F29FC}"/>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9C84F8DE-E168-0FEA-E7E7-3D4B0102EABD}"/>
              </a:ext>
            </a:extLst>
          </p:cNvPr>
          <p:cNvSpPr>
            <a:spLocks noGrp="1"/>
          </p:cNvSpPr>
          <p:nvPr>
            <p:ph type="sldNum" sz="quarter" idx="12"/>
          </p:nvPr>
        </p:nvSpPr>
        <p:spPr/>
        <p:txBody>
          <a:bodyPr/>
          <a:lstStyle/>
          <a:p>
            <a:fld id="{E99A3C69-28B2-6344-B35B-C640B6CEDD28}" type="slidenum">
              <a:rPr kumimoji="1" lang="ja-JP" altLang="en-US" smtClean="0"/>
              <a:t>‹#›</a:t>
            </a:fld>
            <a:endParaRPr kumimoji="1" lang="ja-JP" altLang="en-US"/>
          </a:p>
        </p:txBody>
      </p:sp>
    </p:spTree>
    <p:extLst>
      <p:ext uri="{BB962C8B-B14F-4D97-AF65-F5344CB8AC3E}">
        <p14:creationId xmlns:p14="http://schemas.microsoft.com/office/powerpoint/2010/main" val="36302855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9379FDC1-47C7-A9B8-CCF6-8391A65678E9}"/>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2A7E6E61-7A39-4A5E-6DF9-667C7DE126E0}"/>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60FCCC06-5D9A-646A-6C2B-7C1BF849C42A}"/>
              </a:ext>
            </a:extLst>
          </p:cNvPr>
          <p:cNvSpPr>
            <a:spLocks noGrp="1"/>
          </p:cNvSpPr>
          <p:nvPr>
            <p:ph type="dt" sz="half" idx="10"/>
          </p:nvPr>
        </p:nvSpPr>
        <p:spPr/>
        <p:txBody>
          <a:bodyPr/>
          <a:lstStyle/>
          <a:p>
            <a:fld id="{57D5DCA3-C1B9-C344-A7D7-62F13133DC7C}" type="datetimeFigureOut">
              <a:rPr kumimoji="1" lang="ja-JP" altLang="en-US" smtClean="0"/>
              <a:t>2023/10/3</a:t>
            </a:fld>
            <a:endParaRPr kumimoji="1" lang="ja-JP" altLang="en-US"/>
          </a:p>
        </p:txBody>
      </p:sp>
      <p:sp>
        <p:nvSpPr>
          <p:cNvPr id="5" name="フッター プレースホルダー 4">
            <a:extLst>
              <a:ext uri="{FF2B5EF4-FFF2-40B4-BE49-F238E27FC236}">
                <a16:creationId xmlns:a16="http://schemas.microsoft.com/office/drawing/2014/main" id="{3AE94D73-ACCF-2858-9D4A-DF3491FF0AA8}"/>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87F6A7E-48A2-A406-3C64-4C97D45F8E4D}"/>
              </a:ext>
            </a:extLst>
          </p:cNvPr>
          <p:cNvSpPr>
            <a:spLocks noGrp="1"/>
          </p:cNvSpPr>
          <p:nvPr>
            <p:ph type="sldNum" sz="quarter" idx="12"/>
          </p:nvPr>
        </p:nvSpPr>
        <p:spPr/>
        <p:txBody>
          <a:bodyPr/>
          <a:lstStyle/>
          <a:p>
            <a:fld id="{E99A3C69-28B2-6344-B35B-C640B6CEDD28}" type="slidenum">
              <a:rPr kumimoji="1" lang="ja-JP" altLang="en-US" smtClean="0"/>
              <a:t>‹#›</a:t>
            </a:fld>
            <a:endParaRPr kumimoji="1" lang="ja-JP" altLang="en-US"/>
          </a:p>
        </p:txBody>
      </p:sp>
    </p:spTree>
    <p:extLst>
      <p:ext uri="{BB962C8B-B14F-4D97-AF65-F5344CB8AC3E}">
        <p14:creationId xmlns:p14="http://schemas.microsoft.com/office/powerpoint/2010/main" val="531091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0F6640A-0400-EC59-FB1E-ACD227929A28}"/>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71209080-0C03-6600-6B04-0B8505A0C4B2}"/>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E258075-8BC4-9FCF-A4DD-C8B6E9920BD6}"/>
              </a:ext>
            </a:extLst>
          </p:cNvPr>
          <p:cNvSpPr>
            <a:spLocks noGrp="1"/>
          </p:cNvSpPr>
          <p:nvPr>
            <p:ph type="dt" sz="half" idx="10"/>
          </p:nvPr>
        </p:nvSpPr>
        <p:spPr/>
        <p:txBody>
          <a:bodyPr/>
          <a:lstStyle/>
          <a:p>
            <a:fld id="{57D5DCA3-C1B9-C344-A7D7-62F13133DC7C}" type="datetimeFigureOut">
              <a:rPr kumimoji="1" lang="ja-JP" altLang="en-US" smtClean="0"/>
              <a:t>2023/10/3</a:t>
            </a:fld>
            <a:endParaRPr kumimoji="1" lang="ja-JP" altLang="en-US"/>
          </a:p>
        </p:txBody>
      </p:sp>
      <p:sp>
        <p:nvSpPr>
          <p:cNvPr id="5" name="フッター プレースホルダー 4">
            <a:extLst>
              <a:ext uri="{FF2B5EF4-FFF2-40B4-BE49-F238E27FC236}">
                <a16:creationId xmlns:a16="http://schemas.microsoft.com/office/drawing/2014/main" id="{2850D299-B7A5-D4B7-EA10-15C1E64B472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0A975CE-E5A6-A38C-F1A2-0104FD9AECC8}"/>
              </a:ext>
            </a:extLst>
          </p:cNvPr>
          <p:cNvSpPr>
            <a:spLocks noGrp="1"/>
          </p:cNvSpPr>
          <p:nvPr>
            <p:ph type="sldNum" sz="quarter" idx="12"/>
          </p:nvPr>
        </p:nvSpPr>
        <p:spPr/>
        <p:txBody>
          <a:bodyPr/>
          <a:lstStyle/>
          <a:p>
            <a:fld id="{E99A3C69-28B2-6344-B35B-C640B6CEDD28}" type="slidenum">
              <a:rPr kumimoji="1" lang="ja-JP" altLang="en-US" smtClean="0"/>
              <a:t>‹#›</a:t>
            </a:fld>
            <a:endParaRPr kumimoji="1" lang="ja-JP" altLang="en-US"/>
          </a:p>
        </p:txBody>
      </p:sp>
    </p:spTree>
    <p:extLst>
      <p:ext uri="{BB962C8B-B14F-4D97-AF65-F5344CB8AC3E}">
        <p14:creationId xmlns:p14="http://schemas.microsoft.com/office/powerpoint/2010/main" val="33159252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4712417-FE64-494E-D26A-D148588DD643}"/>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4742636B-4BAD-2910-90BC-DECB6FB5E08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D6EBA3FE-1DCB-D387-08B6-E2EA7DEA7FDE}"/>
              </a:ext>
            </a:extLst>
          </p:cNvPr>
          <p:cNvSpPr>
            <a:spLocks noGrp="1"/>
          </p:cNvSpPr>
          <p:nvPr>
            <p:ph type="dt" sz="half" idx="10"/>
          </p:nvPr>
        </p:nvSpPr>
        <p:spPr/>
        <p:txBody>
          <a:bodyPr/>
          <a:lstStyle/>
          <a:p>
            <a:fld id="{57D5DCA3-C1B9-C344-A7D7-62F13133DC7C}" type="datetimeFigureOut">
              <a:rPr kumimoji="1" lang="ja-JP" altLang="en-US" smtClean="0"/>
              <a:t>2023/10/3</a:t>
            </a:fld>
            <a:endParaRPr kumimoji="1" lang="ja-JP" altLang="en-US"/>
          </a:p>
        </p:txBody>
      </p:sp>
      <p:sp>
        <p:nvSpPr>
          <p:cNvPr id="5" name="フッター プレースホルダー 4">
            <a:extLst>
              <a:ext uri="{FF2B5EF4-FFF2-40B4-BE49-F238E27FC236}">
                <a16:creationId xmlns:a16="http://schemas.microsoft.com/office/drawing/2014/main" id="{948BC6E0-3FFC-C249-ED22-10369368E4A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E9AA98F-0CF2-8A21-2D2D-CE69B82F7143}"/>
              </a:ext>
            </a:extLst>
          </p:cNvPr>
          <p:cNvSpPr>
            <a:spLocks noGrp="1"/>
          </p:cNvSpPr>
          <p:nvPr>
            <p:ph type="sldNum" sz="quarter" idx="12"/>
          </p:nvPr>
        </p:nvSpPr>
        <p:spPr/>
        <p:txBody>
          <a:bodyPr/>
          <a:lstStyle/>
          <a:p>
            <a:fld id="{E99A3C69-28B2-6344-B35B-C640B6CEDD28}" type="slidenum">
              <a:rPr kumimoji="1" lang="ja-JP" altLang="en-US" smtClean="0"/>
              <a:t>‹#›</a:t>
            </a:fld>
            <a:endParaRPr kumimoji="1" lang="ja-JP" altLang="en-US"/>
          </a:p>
        </p:txBody>
      </p:sp>
    </p:spTree>
    <p:extLst>
      <p:ext uri="{BB962C8B-B14F-4D97-AF65-F5344CB8AC3E}">
        <p14:creationId xmlns:p14="http://schemas.microsoft.com/office/powerpoint/2010/main" val="31243112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1B424AB-B28A-BBA5-C528-C76C304015DC}"/>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422AE25B-B976-E1B8-FB57-F2BBD3FBDB49}"/>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AE989DB1-9213-A760-2969-618B6D47797B}"/>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45D24155-C1D8-D664-A98D-68B939C8DBE0}"/>
              </a:ext>
            </a:extLst>
          </p:cNvPr>
          <p:cNvSpPr>
            <a:spLocks noGrp="1"/>
          </p:cNvSpPr>
          <p:nvPr>
            <p:ph type="dt" sz="half" idx="10"/>
          </p:nvPr>
        </p:nvSpPr>
        <p:spPr/>
        <p:txBody>
          <a:bodyPr/>
          <a:lstStyle/>
          <a:p>
            <a:fld id="{57D5DCA3-C1B9-C344-A7D7-62F13133DC7C}" type="datetimeFigureOut">
              <a:rPr kumimoji="1" lang="ja-JP" altLang="en-US" smtClean="0"/>
              <a:t>2023/10/3</a:t>
            </a:fld>
            <a:endParaRPr kumimoji="1" lang="ja-JP" altLang="en-US"/>
          </a:p>
        </p:txBody>
      </p:sp>
      <p:sp>
        <p:nvSpPr>
          <p:cNvPr id="6" name="フッター プレースホルダー 5">
            <a:extLst>
              <a:ext uri="{FF2B5EF4-FFF2-40B4-BE49-F238E27FC236}">
                <a16:creationId xmlns:a16="http://schemas.microsoft.com/office/drawing/2014/main" id="{166D5785-03D7-62F6-0760-30D7BCE09587}"/>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0378E141-E0B0-153A-09D4-397BFB961347}"/>
              </a:ext>
            </a:extLst>
          </p:cNvPr>
          <p:cNvSpPr>
            <a:spLocks noGrp="1"/>
          </p:cNvSpPr>
          <p:nvPr>
            <p:ph type="sldNum" sz="quarter" idx="12"/>
          </p:nvPr>
        </p:nvSpPr>
        <p:spPr/>
        <p:txBody>
          <a:bodyPr/>
          <a:lstStyle/>
          <a:p>
            <a:fld id="{E99A3C69-28B2-6344-B35B-C640B6CEDD28}" type="slidenum">
              <a:rPr kumimoji="1" lang="ja-JP" altLang="en-US" smtClean="0"/>
              <a:t>‹#›</a:t>
            </a:fld>
            <a:endParaRPr kumimoji="1" lang="ja-JP" altLang="en-US"/>
          </a:p>
        </p:txBody>
      </p:sp>
    </p:spTree>
    <p:extLst>
      <p:ext uri="{BB962C8B-B14F-4D97-AF65-F5344CB8AC3E}">
        <p14:creationId xmlns:p14="http://schemas.microsoft.com/office/powerpoint/2010/main" val="15639478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1035169-E950-6D82-D12A-EE0F24423740}"/>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20ACD7FF-5C31-E885-8A6B-DF693C15D38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12BA2483-CEE7-893E-3EA3-FFE4C93EB6F0}"/>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B2654323-B4CD-8EB2-4666-CFB01D0A6D1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8404B944-47FD-F3B4-57C4-2C83D5FC5E41}"/>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79BFFEB4-FE24-1273-1DDB-632161B55BA2}"/>
              </a:ext>
            </a:extLst>
          </p:cNvPr>
          <p:cNvSpPr>
            <a:spLocks noGrp="1"/>
          </p:cNvSpPr>
          <p:nvPr>
            <p:ph type="dt" sz="half" idx="10"/>
          </p:nvPr>
        </p:nvSpPr>
        <p:spPr/>
        <p:txBody>
          <a:bodyPr/>
          <a:lstStyle/>
          <a:p>
            <a:fld id="{57D5DCA3-C1B9-C344-A7D7-62F13133DC7C}" type="datetimeFigureOut">
              <a:rPr kumimoji="1" lang="ja-JP" altLang="en-US" smtClean="0"/>
              <a:t>2023/10/3</a:t>
            </a:fld>
            <a:endParaRPr kumimoji="1" lang="ja-JP" altLang="en-US"/>
          </a:p>
        </p:txBody>
      </p:sp>
      <p:sp>
        <p:nvSpPr>
          <p:cNvPr id="8" name="フッター プレースホルダー 7">
            <a:extLst>
              <a:ext uri="{FF2B5EF4-FFF2-40B4-BE49-F238E27FC236}">
                <a16:creationId xmlns:a16="http://schemas.microsoft.com/office/drawing/2014/main" id="{CFF8D5E2-AE7E-D2E1-299B-5ACF809762DC}"/>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83BDB0C3-99A3-44BF-8E41-2659748F70F8}"/>
              </a:ext>
            </a:extLst>
          </p:cNvPr>
          <p:cNvSpPr>
            <a:spLocks noGrp="1"/>
          </p:cNvSpPr>
          <p:nvPr>
            <p:ph type="sldNum" sz="quarter" idx="12"/>
          </p:nvPr>
        </p:nvSpPr>
        <p:spPr/>
        <p:txBody>
          <a:bodyPr/>
          <a:lstStyle/>
          <a:p>
            <a:fld id="{E99A3C69-28B2-6344-B35B-C640B6CEDD28}" type="slidenum">
              <a:rPr kumimoji="1" lang="ja-JP" altLang="en-US" smtClean="0"/>
              <a:t>‹#›</a:t>
            </a:fld>
            <a:endParaRPr kumimoji="1" lang="ja-JP" altLang="en-US"/>
          </a:p>
        </p:txBody>
      </p:sp>
    </p:spTree>
    <p:extLst>
      <p:ext uri="{BB962C8B-B14F-4D97-AF65-F5344CB8AC3E}">
        <p14:creationId xmlns:p14="http://schemas.microsoft.com/office/powerpoint/2010/main" val="16593949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A100AAD-D9DB-81ED-549F-9CA4B8100783}"/>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0B6F5142-93E7-88CE-765F-6D612F89E949}"/>
              </a:ext>
            </a:extLst>
          </p:cNvPr>
          <p:cNvSpPr>
            <a:spLocks noGrp="1"/>
          </p:cNvSpPr>
          <p:nvPr>
            <p:ph type="dt" sz="half" idx="10"/>
          </p:nvPr>
        </p:nvSpPr>
        <p:spPr/>
        <p:txBody>
          <a:bodyPr/>
          <a:lstStyle/>
          <a:p>
            <a:fld id="{57D5DCA3-C1B9-C344-A7D7-62F13133DC7C}" type="datetimeFigureOut">
              <a:rPr kumimoji="1" lang="ja-JP" altLang="en-US" smtClean="0"/>
              <a:t>2023/10/3</a:t>
            </a:fld>
            <a:endParaRPr kumimoji="1" lang="ja-JP" altLang="en-US"/>
          </a:p>
        </p:txBody>
      </p:sp>
      <p:sp>
        <p:nvSpPr>
          <p:cNvPr id="4" name="フッター プレースホルダー 3">
            <a:extLst>
              <a:ext uri="{FF2B5EF4-FFF2-40B4-BE49-F238E27FC236}">
                <a16:creationId xmlns:a16="http://schemas.microsoft.com/office/drawing/2014/main" id="{6BD3D65E-AA01-BBAE-8BD4-04D37CE4E1A4}"/>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183D34C7-9FEE-BACA-FAE5-DFF144E9802D}"/>
              </a:ext>
            </a:extLst>
          </p:cNvPr>
          <p:cNvSpPr>
            <a:spLocks noGrp="1"/>
          </p:cNvSpPr>
          <p:nvPr>
            <p:ph type="sldNum" sz="quarter" idx="12"/>
          </p:nvPr>
        </p:nvSpPr>
        <p:spPr/>
        <p:txBody>
          <a:bodyPr/>
          <a:lstStyle/>
          <a:p>
            <a:fld id="{E99A3C69-28B2-6344-B35B-C640B6CEDD28}" type="slidenum">
              <a:rPr kumimoji="1" lang="ja-JP" altLang="en-US" smtClean="0"/>
              <a:t>‹#›</a:t>
            </a:fld>
            <a:endParaRPr kumimoji="1" lang="ja-JP" altLang="en-US"/>
          </a:p>
        </p:txBody>
      </p:sp>
    </p:spTree>
    <p:extLst>
      <p:ext uri="{BB962C8B-B14F-4D97-AF65-F5344CB8AC3E}">
        <p14:creationId xmlns:p14="http://schemas.microsoft.com/office/powerpoint/2010/main" val="1025127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1754AB34-BF37-BFE1-596C-5F8E8202EA3B}"/>
              </a:ext>
            </a:extLst>
          </p:cNvPr>
          <p:cNvSpPr>
            <a:spLocks noGrp="1"/>
          </p:cNvSpPr>
          <p:nvPr>
            <p:ph type="dt" sz="half" idx="10"/>
          </p:nvPr>
        </p:nvSpPr>
        <p:spPr/>
        <p:txBody>
          <a:bodyPr/>
          <a:lstStyle/>
          <a:p>
            <a:fld id="{57D5DCA3-C1B9-C344-A7D7-62F13133DC7C}" type="datetimeFigureOut">
              <a:rPr kumimoji="1" lang="ja-JP" altLang="en-US" smtClean="0"/>
              <a:t>2023/10/3</a:t>
            </a:fld>
            <a:endParaRPr kumimoji="1" lang="ja-JP" altLang="en-US"/>
          </a:p>
        </p:txBody>
      </p:sp>
      <p:sp>
        <p:nvSpPr>
          <p:cNvPr id="3" name="フッター プレースホルダー 2">
            <a:extLst>
              <a:ext uri="{FF2B5EF4-FFF2-40B4-BE49-F238E27FC236}">
                <a16:creationId xmlns:a16="http://schemas.microsoft.com/office/drawing/2014/main" id="{5ED681DA-012B-4607-3E07-06F6A1360776}"/>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9284156F-D234-293E-93F6-EC1F8ADBB2F7}"/>
              </a:ext>
            </a:extLst>
          </p:cNvPr>
          <p:cNvSpPr>
            <a:spLocks noGrp="1"/>
          </p:cNvSpPr>
          <p:nvPr>
            <p:ph type="sldNum" sz="quarter" idx="12"/>
          </p:nvPr>
        </p:nvSpPr>
        <p:spPr/>
        <p:txBody>
          <a:bodyPr/>
          <a:lstStyle/>
          <a:p>
            <a:fld id="{E99A3C69-28B2-6344-B35B-C640B6CEDD28}" type="slidenum">
              <a:rPr kumimoji="1" lang="ja-JP" altLang="en-US" smtClean="0"/>
              <a:t>‹#›</a:t>
            </a:fld>
            <a:endParaRPr kumimoji="1" lang="ja-JP" altLang="en-US"/>
          </a:p>
        </p:txBody>
      </p:sp>
    </p:spTree>
    <p:extLst>
      <p:ext uri="{BB962C8B-B14F-4D97-AF65-F5344CB8AC3E}">
        <p14:creationId xmlns:p14="http://schemas.microsoft.com/office/powerpoint/2010/main" val="76292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45E0EE6-06EF-DCE4-8EA8-96C618295B79}"/>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56DA6B9D-B32E-506B-FD0D-A10DF3CCD91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338AEB49-0749-7CF7-D244-EC3473325D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54A0598C-A2D6-871B-5826-BC42C9BF2731}"/>
              </a:ext>
            </a:extLst>
          </p:cNvPr>
          <p:cNvSpPr>
            <a:spLocks noGrp="1"/>
          </p:cNvSpPr>
          <p:nvPr>
            <p:ph type="dt" sz="half" idx="10"/>
          </p:nvPr>
        </p:nvSpPr>
        <p:spPr/>
        <p:txBody>
          <a:bodyPr/>
          <a:lstStyle/>
          <a:p>
            <a:fld id="{57D5DCA3-C1B9-C344-A7D7-62F13133DC7C}" type="datetimeFigureOut">
              <a:rPr kumimoji="1" lang="ja-JP" altLang="en-US" smtClean="0"/>
              <a:t>2023/10/3</a:t>
            </a:fld>
            <a:endParaRPr kumimoji="1" lang="ja-JP" altLang="en-US"/>
          </a:p>
        </p:txBody>
      </p:sp>
      <p:sp>
        <p:nvSpPr>
          <p:cNvPr id="6" name="フッター プレースホルダー 5">
            <a:extLst>
              <a:ext uri="{FF2B5EF4-FFF2-40B4-BE49-F238E27FC236}">
                <a16:creationId xmlns:a16="http://schemas.microsoft.com/office/drawing/2014/main" id="{ACFE1B0A-2023-BC23-2DD0-517967CD68BA}"/>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9C374A89-8F76-FBBC-6F52-79FE852488B4}"/>
              </a:ext>
            </a:extLst>
          </p:cNvPr>
          <p:cNvSpPr>
            <a:spLocks noGrp="1"/>
          </p:cNvSpPr>
          <p:nvPr>
            <p:ph type="sldNum" sz="quarter" idx="12"/>
          </p:nvPr>
        </p:nvSpPr>
        <p:spPr/>
        <p:txBody>
          <a:bodyPr/>
          <a:lstStyle/>
          <a:p>
            <a:fld id="{E99A3C69-28B2-6344-B35B-C640B6CEDD28}" type="slidenum">
              <a:rPr kumimoji="1" lang="ja-JP" altLang="en-US" smtClean="0"/>
              <a:t>‹#›</a:t>
            </a:fld>
            <a:endParaRPr kumimoji="1" lang="ja-JP" altLang="en-US"/>
          </a:p>
        </p:txBody>
      </p:sp>
    </p:spTree>
    <p:extLst>
      <p:ext uri="{BB962C8B-B14F-4D97-AF65-F5344CB8AC3E}">
        <p14:creationId xmlns:p14="http://schemas.microsoft.com/office/powerpoint/2010/main" val="21303896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CC62E80-5758-652C-7AA8-B83E65C68B41}"/>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C252C9F7-166D-467E-D168-81523966926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AC703068-E91B-5BB1-7215-7C7C1894FF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13F48577-D501-8AA2-7B73-49BEF962934B}"/>
              </a:ext>
            </a:extLst>
          </p:cNvPr>
          <p:cNvSpPr>
            <a:spLocks noGrp="1"/>
          </p:cNvSpPr>
          <p:nvPr>
            <p:ph type="dt" sz="half" idx="10"/>
          </p:nvPr>
        </p:nvSpPr>
        <p:spPr/>
        <p:txBody>
          <a:bodyPr/>
          <a:lstStyle/>
          <a:p>
            <a:fld id="{57D5DCA3-C1B9-C344-A7D7-62F13133DC7C}" type="datetimeFigureOut">
              <a:rPr kumimoji="1" lang="ja-JP" altLang="en-US" smtClean="0"/>
              <a:t>2023/10/3</a:t>
            </a:fld>
            <a:endParaRPr kumimoji="1" lang="ja-JP" altLang="en-US"/>
          </a:p>
        </p:txBody>
      </p:sp>
      <p:sp>
        <p:nvSpPr>
          <p:cNvPr id="6" name="フッター プレースホルダー 5">
            <a:extLst>
              <a:ext uri="{FF2B5EF4-FFF2-40B4-BE49-F238E27FC236}">
                <a16:creationId xmlns:a16="http://schemas.microsoft.com/office/drawing/2014/main" id="{3099D735-0BE6-E309-9C67-495F4192553F}"/>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2E86FF07-1260-EAAB-DDCD-9E5D0AA76D76}"/>
              </a:ext>
            </a:extLst>
          </p:cNvPr>
          <p:cNvSpPr>
            <a:spLocks noGrp="1"/>
          </p:cNvSpPr>
          <p:nvPr>
            <p:ph type="sldNum" sz="quarter" idx="12"/>
          </p:nvPr>
        </p:nvSpPr>
        <p:spPr/>
        <p:txBody>
          <a:bodyPr/>
          <a:lstStyle/>
          <a:p>
            <a:fld id="{E99A3C69-28B2-6344-B35B-C640B6CEDD28}" type="slidenum">
              <a:rPr kumimoji="1" lang="ja-JP" altLang="en-US" smtClean="0"/>
              <a:t>‹#›</a:t>
            </a:fld>
            <a:endParaRPr kumimoji="1" lang="ja-JP" altLang="en-US"/>
          </a:p>
        </p:txBody>
      </p:sp>
    </p:spTree>
    <p:extLst>
      <p:ext uri="{BB962C8B-B14F-4D97-AF65-F5344CB8AC3E}">
        <p14:creationId xmlns:p14="http://schemas.microsoft.com/office/powerpoint/2010/main" val="614218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DE624DE0-27D6-7349-00A6-E5CD13B4AE7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1D0884D8-6871-E973-9E84-750219C2571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F5A10D1-2AA6-0245-2B76-7DA5F193E74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D5DCA3-C1B9-C344-A7D7-62F13133DC7C}" type="datetimeFigureOut">
              <a:rPr kumimoji="1" lang="ja-JP" altLang="en-US" smtClean="0"/>
              <a:t>2023/10/3</a:t>
            </a:fld>
            <a:endParaRPr kumimoji="1" lang="ja-JP" altLang="en-US"/>
          </a:p>
        </p:txBody>
      </p:sp>
      <p:sp>
        <p:nvSpPr>
          <p:cNvPr id="5" name="フッター プレースホルダー 4">
            <a:extLst>
              <a:ext uri="{FF2B5EF4-FFF2-40B4-BE49-F238E27FC236}">
                <a16:creationId xmlns:a16="http://schemas.microsoft.com/office/drawing/2014/main" id="{F50C6260-2CB3-6003-B33B-322A9281A54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9C0F91C2-4227-9C6E-C75B-B82A823C9E4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9A3C69-28B2-6344-B35B-C640B6CEDD28}" type="slidenum">
              <a:rPr kumimoji="1" lang="ja-JP" altLang="en-US" smtClean="0"/>
              <a:t>‹#›</a:t>
            </a:fld>
            <a:endParaRPr kumimoji="1" lang="ja-JP" altLang="en-US"/>
          </a:p>
        </p:txBody>
      </p:sp>
    </p:spTree>
    <p:extLst>
      <p:ext uri="{BB962C8B-B14F-4D97-AF65-F5344CB8AC3E}">
        <p14:creationId xmlns:p14="http://schemas.microsoft.com/office/powerpoint/2010/main" val="1683950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AE5F6D7D-9029-B2EE-0DFA-0387E409BB92}"/>
              </a:ext>
            </a:extLst>
          </p:cNvPr>
          <p:cNvGraphicFramePr>
            <a:graphicFrameLocks noGrp="1"/>
          </p:cNvGraphicFramePr>
          <p:nvPr>
            <p:extLst>
              <p:ext uri="{D42A27DB-BD31-4B8C-83A1-F6EECF244321}">
                <p14:modId xmlns:p14="http://schemas.microsoft.com/office/powerpoint/2010/main" val="3449035302"/>
              </p:ext>
            </p:extLst>
          </p:nvPr>
        </p:nvGraphicFramePr>
        <p:xfrm>
          <a:off x="713232" y="408940"/>
          <a:ext cx="10765536" cy="6040120"/>
        </p:xfrm>
        <a:graphic>
          <a:graphicData uri="http://schemas.openxmlformats.org/drawingml/2006/table">
            <a:tbl>
              <a:tblPr firstRow="1" bandRow="1">
                <a:tableStyleId>{5C22544A-7EE6-4342-B048-85BDC9FD1C3A}</a:tableStyleId>
              </a:tblPr>
              <a:tblGrid>
                <a:gridCol w="2072366">
                  <a:extLst>
                    <a:ext uri="{9D8B030D-6E8A-4147-A177-3AD203B41FA5}">
                      <a16:colId xmlns:a16="http://schemas.microsoft.com/office/drawing/2014/main" val="3092489271"/>
                    </a:ext>
                  </a:extLst>
                </a:gridCol>
                <a:gridCol w="4218706">
                  <a:extLst>
                    <a:ext uri="{9D8B030D-6E8A-4147-A177-3AD203B41FA5}">
                      <a16:colId xmlns:a16="http://schemas.microsoft.com/office/drawing/2014/main" val="2009144281"/>
                    </a:ext>
                  </a:extLst>
                </a:gridCol>
                <a:gridCol w="4474464">
                  <a:extLst>
                    <a:ext uri="{9D8B030D-6E8A-4147-A177-3AD203B41FA5}">
                      <a16:colId xmlns:a16="http://schemas.microsoft.com/office/drawing/2014/main" val="4268321015"/>
                    </a:ext>
                  </a:extLst>
                </a:gridCol>
              </a:tblGrid>
              <a:tr h="370840">
                <a:tc>
                  <a:txBody>
                    <a:bodyPr/>
                    <a:lstStyle/>
                    <a:p>
                      <a:pPr>
                        <a:lnSpc>
                          <a:spcPct val="100000"/>
                        </a:lnSpc>
                      </a:pPr>
                      <a:endParaRPr kumimoji="1" lang="ja-JP" altLang="en-US">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0000"/>
                        </a:lnSpc>
                      </a:pPr>
                      <a:r>
                        <a:rPr kumimoji="1" lang="ja-JP" altLang="en-US" b="0">
                          <a:solidFill>
                            <a:schemeClr val="tx1"/>
                          </a:solidFill>
                        </a:rPr>
                        <a:t>メリット</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0000"/>
                        </a:lnSpc>
                      </a:pPr>
                      <a:r>
                        <a:rPr kumimoji="1" lang="ja-JP" altLang="en-US" b="0">
                          <a:solidFill>
                            <a:schemeClr val="tx1"/>
                          </a:solidFill>
                        </a:rPr>
                        <a:t>デメリット</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2360636"/>
                  </a:ext>
                </a:extLst>
              </a:tr>
              <a:tr h="370840">
                <a:tc>
                  <a:txBody>
                    <a:bodyPr/>
                    <a:lstStyle/>
                    <a:p>
                      <a:pPr>
                        <a:lnSpc>
                          <a:spcPct val="100000"/>
                        </a:lnSpc>
                      </a:pPr>
                      <a:r>
                        <a:rPr kumimoji="1" lang="ja-JP" altLang="en-US">
                          <a:solidFill>
                            <a:schemeClr val="tx1"/>
                          </a:solidFill>
                        </a:rPr>
                        <a:t>月額９万円</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800" kern="1200">
                          <a:solidFill>
                            <a:schemeClr val="dk1"/>
                          </a:solidFill>
                          <a:effectLst/>
                          <a:latin typeface="+mn-lt"/>
                          <a:ea typeface="+mn-ea"/>
                          <a:cs typeface="+mn-cs"/>
                        </a:rPr>
                        <a:t>・</a:t>
                      </a:r>
                      <a:r>
                        <a:rPr kumimoji="1" lang="ja-JP" altLang="en-US" sz="1800" b="0" i="0" kern="1200">
                          <a:solidFill>
                            <a:schemeClr val="dk1"/>
                          </a:solidFill>
                          <a:effectLst/>
                          <a:latin typeface="+mn-lt"/>
                          <a:ea typeface="+mn-ea"/>
                          <a:cs typeface="+mn-cs"/>
                        </a:rPr>
                        <a:t>月々の支出を抑えられる：社会保険料が低いため、月々の現金フローを減らすことができる</a:t>
                      </a:r>
                      <a:r>
                        <a:rPr kumimoji="1" lang="ja-JP" altLang="en-US" sz="1800" kern="1200">
                          <a:solidFill>
                            <a:schemeClr val="dk1"/>
                          </a:solidFill>
                          <a:effectLst/>
                          <a:latin typeface="+mn-lt"/>
                          <a:ea typeface="+mn-ea"/>
                          <a:cs typeface="+mn-cs"/>
                        </a:rPr>
                        <a:t>。</a:t>
                      </a:r>
                      <a:endParaRPr kumimoji="1" lang="en-US" altLang="ja-JP" sz="1800" kern="1200" dirty="0">
                        <a:solidFill>
                          <a:schemeClr val="dk1"/>
                        </a:solidFill>
                        <a:effectLst/>
                        <a:latin typeface="+mn-lt"/>
                        <a:ea typeface="+mn-ea"/>
                        <a:cs typeface="+mn-cs"/>
                      </a:endParaRPr>
                    </a:p>
                    <a:p>
                      <a:endParaRPr kumimoji="1" lang="ja-JP" altLang="en-US" sz="1800" kern="1200">
                        <a:solidFill>
                          <a:schemeClr val="dk1"/>
                        </a:solidFill>
                        <a:effectLst/>
                        <a:latin typeface="+mn-lt"/>
                        <a:ea typeface="+mn-ea"/>
                        <a:cs typeface="+mn-cs"/>
                      </a:endParaRPr>
                    </a:p>
                    <a:p>
                      <a:r>
                        <a:rPr kumimoji="1" lang="ja-JP" altLang="en-US" sz="1800" kern="1200">
                          <a:solidFill>
                            <a:schemeClr val="dk1"/>
                          </a:solidFill>
                          <a:effectLst/>
                          <a:latin typeface="+mn-lt"/>
                          <a:ea typeface="+mn-ea"/>
                          <a:cs typeface="+mn-cs"/>
                        </a:rPr>
                        <a:t>・</a:t>
                      </a:r>
                      <a:r>
                        <a:rPr kumimoji="1" lang="ja-JP" altLang="en-US" sz="1800" b="0" i="0" kern="1200">
                          <a:solidFill>
                            <a:schemeClr val="dk1"/>
                          </a:solidFill>
                          <a:effectLst/>
                          <a:latin typeface="+mn-lt"/>
                          <a:ea typeface="+mn-ea"/>
                          <a:cs typeface="+mn-cs"/>
                        </a:rPr>
                        <a:t>最低限の出費で補償範囲が増える：社会保険に加入することで、障害年金などの補償範囲が拡大し、リスクをカバーできる。</a:t>
                      </a:r>
                      <a:endParaRPr kumimoji="1" lang="en-US" altLang="ja-JP" sz="1800" b="0" i="0" kern="1200" dirty="0">
                        <a:solidFill>
                          <a:schemeClr val="dk1"/>
                        </a:solidFill>
                        <a:effectLst/>
                        <a:latin typeface="+mn-lt"/>
                        <a:ea typeface="+mn-ea"/>
                        <a:cs typeface="+mn-cs"/>
                      </a:endParaRPr>
                    </a:p>
                    <a:p>
                      <a:endParaRPr kumimoji="1" lang="en-US" altLang="ja-JP" sz="1800" kern="1200" dirty="0">
                        <a:solidFill>
                          <a:schemeClr val="dk1"/>
                        </a:solidFill>
                        <a:effectLst/>
                        <a:latin typeface="+mn-lt"/>
                        <a:ea typeface="+mn-ea"/>
                        <a:cs typeface="+mn-cs"/>
                      </a:endParaRPr>
                    </a:p>
                    <a:p>
                      <a:r>
                        <a:rPr kumimoji="1" lang="ja-JP" altLang="en-US" sz="1800" kern="1200">
                          <a:solidFill>
                            <a:schemeClr val="dk1"/>
                          </a:solidFill>
                          <a:effectLst/>
                          <a:latin typeface="+mn-lt"/>
                          <a:ea typeface="+mn-ea"/>
                          <a:cs typeface="+mn-cs"/>
                        </a:rPr>
                        <a:t>・健康保険への支払い額が、現状よりも少なくなる。</a:t>
                      </a:r>
                    </a:p>
                    <a:p>
                      <a:pPr>
                        <a:lnSpc>
                          <a:spcPct val="100000"/>
                        </a:lnSpc>
                      </a:pPr>
                      <a:endParaRPr kumimoji="1" lang="ja-JP" altLang="en-US" sz="1800" kern="120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0000"/>
                        </a:lnSpc>
                      </a:pPr>
                      <a:r>
                        <a:rPr kumimoji="1" lang="ja-JP" altLang="en-US" sz="1800" kern="1200">
                          <a:solidFill>
                            <a:schemeClr val="dk1"/>
                          </a:solidFill>
                          <a:effectLst/>
                          <a:latin typeface="+mn-lt"/>
                          <a:ea typeface="+mn-ea"/>
                          <a:cs typeface="+mn-cs"/>
                        </a:rPr>
                        <a:t>・</a:t>
                      </a:r>
                      <a:r>
                        <a:rPr kumimoji="1" lang="en" altLang="ja-JP" sz="1800" kern="1200" dirty="0" err="1">
                          <a:solidFill>
                            <a:schemeClr val="dk1"/>
                          </a:solidFill>
                          <a:effectLst/>
                          <a:latin typeface="+mn-lt"/>
                          <a:ea typeface="+mn-ea"/>
                          <a:cs typeface="+mn-cs"/>
                        </a:rPr>
                        <a:t>iDeCo</a:t>
                      </a:r>
                      <a:r>
                        <a:rPr kumimoji="1" lang="ja-JP" altLang="en-US" sz="1800" kern="1200">
                          <a:solidFill>
                            <a:schemeClr val="dk1"/>
                          </a:solidFill>
                          <a:effectLst/>
                          <a:latin typeface="+mn-lt"/>
                          <a:ea typeface="+mn-ea"/>
                          <a:cs typeface="+mn-cs"/>
                        </a:rPr>
                        <a:t>などの控除を活かすことができない。</a:t>
                      </a:r>
                      <a:endParaRPr kumimoji="1" lang="en-US" altLang="ja-JP" sz="1800" kern="1200" dirty="0">
                        <a:solidFill>
                          <a:schemeClr val="dk1"/>
                        </a:solidFill>
                        <a:effectLst/>
                        <a:latin typeface="+mn-lt"/>
                        <a:ea typeface="+mn-ea"/>
                        <a:cs typeface="+mn-cs"/>
                      </a:endParaRPr>
                    </a:p>
                    <a:p>
                      <a:pPr>
                        <a:lnSpc>
                          <a:spcPct val="100000"/>
                        </a:lnSpc>
                      </a:pPr>
                      <a:endParaRPr kumimoji="1" lang="ja-JP" altLang="en-US" sz="1800" kern="1200">
                        <a:solidFill>
                          <a:schemeClr val="dk1"/>
                        </a:solidFill>
                        <a:effectLst/>
                        <a:latin typeface="+mn-lt"/>
                        <a:ea typeface="+mn-ea"/>
                        <a:cs typeface="+mn-cs"/>
                      </a:endParaRPr>
                    </a:p>
                    <a:p>
                      <a:pPr>
                        <a:lnSpc>
                          <a:spcPct val="100000"/>
                        </a:lnSpc>
                      </a:pPr>
                      <a:r>
                        <a:rPr kumimoji="1" lang="ja-JP" altLang="en-US" sz="1800" kern="1200">
                          <a:solidFill>
                            <a:schemeClr val="dk1"/>
                          </a:solidFill>
                          <a:effectLst/>
                          <a:latin typeface="+mn-lt"/>
                          <a:ea typeface="+mn-ea"/>
                          <a:cs typeface="+mn-cs"/>
                        </a:rPr>
                        <a:t>・</a:t>
                      </a:r>
                      <a:r>
                        <a:rPr kumimoji="1" lang="ja-JP" altLang="en-US" sz="1800" b="0" i="0" kern="1200">
                          <a:solidFill>
                            <a:schemeClr val="dk1"/>
                          </a:solidFill>
                          <a:effectLst/>
                          <a:latin typeface="+mn-lt"/>
                          <a:ea typeface="+mn-ea"/>
                          <a:cs typeface="+mn-cs"/>
                        </a:rPr>
                        <a:t>年金受給額が増えない：社会保険料の支払いが少ないため、将来の厚生年金受給額が増加しない。</a:t>
                      </a:r>
                      <a:r>
                        <a:rPr kumimoji="1" lang="ja-JP" altLang="en-US" sz="1800" kern="1200">
                          <a:solidFill>
                            <a:schemeClr val="dk1"/>
                          </a:solidFill>
                          <a:effectLst/>
                          <a:latin typeface="+mn-lt"/>
                          <a:ea typeface="+mn-ea"/>
                          <a:cs typeface="+mn-cs"/>
                        </a:rPr>
                        <a:t>現状の国民年金だけを支払い続けた場合で受け取る金額とほとんど変わらない。</a:t>
                      </a:r>
                      <a:endParaRPr kumimoji="1" lang="en-US" altLang="ja-JP" sz="1800"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800"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kern="1200">
                          <a:solidFill>
                            <a:schemeClr val="dk1"/>
                          </a:solidFill>
                          <a:effectLst/>
                          <a:latin typeface="+mn-lt"/>
                          <a:ea typeface="+mn-ea"/>
                          <a:cs typeface="+mn-cs"/>
                        </a:rPr>
                        <a:t>・</a:t>
                      </a:r>
                      <a:r>
                        <a:rPr kumimoji="1" lang="ja-JP" altLang="en-US" sz="1800" b="0" i="0" kern="1200">
                          <a:solidFill>
                            <a:schemeClr val="dk1"/>
                          </a:solidFill>
                          <a:effectLst/>
                          <a:latin typeface="+mn-lt"/>
                          <a:ea typeface="+mn-ea"/>
                          <a:cs typeface="+mn-cs"/>
                        </a:rPr>
                        <a:t>退職金の控除範囲が減る：低い報酬額では、退職金の控除範囲が制限されるため、退職時の手取り額が減少する可能性がある</a:t>
                      </a:r>
                      <a:r>
                        <a:rPr kumimoji="1" lang="ja-JP" altLang="en-US" sz="1800" kern="1200">
                          <a:solidFill>
                            <a:schemeClr val="dk1"/>
                          </a:solidFill>
                          <a:effectLst/>
                          <a:latin typeface="+mn-lt"/>
                          <a:ea typeface="+mn-ea"/>
                          <a:cs typeface="+mn-cs"/>
                        </a:rPr>
                        <a:t>。</a:t>
                      </a:r>
                      <a:endParaRPr kumimoji="1" lang="en-US" altLang="ja-JP" sz="1800"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kern="120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76447687"/>
                  </a:ext>
                </a:extLst>
              </a:tr>
              <a:tr h="370840">
                <a:tc>
                  <a:txBody>
                    <a:bodyPr/>
                    <a:lstStyle/>
                    <a:p>
                      <a:pPr>
                        <a:lnSpc>
                          <a:spcPct val="100000"/>
                        </a:lnSpc>
                      </a:pPr>
                      <a:r>
                        <a:rPr kumimoji="1" lang="ja-JP" altLang="en-US">
                          <a:solidFill>
                            <a:schemeClr val="tx1"/>
                          </a:solidFill>
                        </a:rPr>
                        <a:t>月額</a:t>
                      </a:r>
                      <a:r>
                        <a:rPr kumimoji="1" lang="en-US" altLang="ja-JP" dirty="0">
                          <a:solidFill>
                            <a:schemeClr val="tx1"/>
                          </a:solidFill>
                        </a:rPr>
                        <a:t>20</a:t>
                      </a:r>
                      <a:r>
                        <a:rPr kumimoji="1" lang="ja-JP" altLang="en-US">
                          <a:solidFill>
                            <a:schemeClr val="tx1"/>
                          </a:solidFill>
                        </a:rPr>
                        <a:t>万円</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 sz="1800" kern="1200">
                          <a:solidFill>
                            <a:schemeClr val="dk1"/>
                          </a:solidFill>
                          <a:effectLst/>
                          <a:latin typeface="+mn-lt"/>
                          <a:ea typeface="+mn-ea"/>
                          <a:cs typeface="+mn-cs"/>
                        </a:rPr>
                        <a:t>・</a:t>
                      </a:r>
                      <a:r>
                        <a:rPr kumimoji="1" lang="en" altLang="ja-JP" sz="1800" kern="1200" dirty="0" err="1">
                          <a:solidFill>
                            <a:schemeClr val="dk1"/>
                          </a:solidFill>
                          <a:effectLst/>
                          <a:latin typeface="+mn-lt"/>
                          <a:ea typeface="+mn-ea"/>
                          <a:cs typeface="+mn-cs"/>
                        </a:rPr>
                        <a:t>iDeCo</a:t>
                      </a:r>
                      <a:r>
                        <a:rPr kumimoji="1" lang="ja-JP" altLang="en-US" sz="1800" kern="1200">
                          <a:solidFill>
                            <a:schemeClr val="dk1"/>
                          </a:solidFill>
                          <a:effectLst/>
                          <a:latin typeface="+mn-lt"/>
                          <a:ea typeface="+mn-ea"/>
                          <a:cs typeface="+mn-cs"/>
                        </a:rPr>
                        <a:t>などの控除を活かすことができる。</a:t>
                      </a:r>
                    </a:p>
                    <a:p>
                      <a:endParaRPr kumimoji="1" lang="en-US" altLang="ja-JP" sz="1800" kern="1200" dirty="0">
                        <a:solidFill>
                          <a:schemeClr val="dk1"/>
                        </a:solidFill>
                        <a:effectLst/>
                        <a:latin typeface="+mn-lt"/>
                        <a:ea typeface="+mn-ea"/>
                        <a:cs typeface="+mn-cs"/>
                      </a:endParaRPr>
                    </a:p>
                    <a:p>
                      <a:r>
                        <a:rPr kumimoji="1" lang="ja-JP" altLang="en-US" sz="1800" kern="1200">
                          <a:solidFill>
                            <a:schemeClr val="dk1"/>
                          </a:solidFill>
                          <a:effectLst/>
                          <a:latin typeface="+mn-lt"/>
                          <a:ea typeface="+mn-ea"/>
                          <a:cs typeface="+mn-cs"/>
                        </a:rPr>
                        <a:t>・将来、年金として受け取る金額が増える。</a:t>
                      </a:r>
                    </a:p>
                    <a:p>
                      <a:pPr>
                        <a:lnSpc>
                          <a:spcPct val="100000"/>
                        </a:lnSpc>
                      </a:pPr>
                      <a:endParaRPr kumimoji="1" lang="ja-JP" altLang="en-US">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kern="1200">
                          <a:solidFill>
                            <a:schemeClr val="dk1"/>
                          </a:solidFill>
                          <a:effectLst/>
                          <a:latin typeface="+mn-lt"/>
                          <a:ea typeface="+mn-ea"/>
                          <a:cs typeface="+mn-cs"/>
                        </a:rPr>
                        <a:t>・厚生年金に支払うために、現状よりも月々約２万円の出費が増える。</a:t>
                      </a:r>
                    </a:p>
                    <a:p>
                      <a:pPr>
                        <a:lnSpc>
                          <a:spcPct val="100000"/>
                        </a:lnSpc>
                      </a:pPr>
                      <a:endParaRPr kumimoji="1" lang="ja-JP" altLang="en-US">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83602044"/>
                  </a:ext>
                </a:extLst>
              </a:tr>
            </a:tbl>
          </a:graphicData>
        </a:graphic>
      </p:graphicFrame>
    </p:spTree>
    <p:extLst>
      <p:ext uri="{BB962C8B-B14F-4D97-AF65-F5344CB8AC3E}">
        <p14:creationId xmlns:p14="http://schemas.microsoft.com/office/powerpoint/2010/main" val="122410613"/>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TotalTime>
  <Words>208</Words>
  <Application>Microsoft Macintosh PowerPoint</Application>
  <PresentationFormat>ワイド画面</PresentationFormat>
  <Paragraphs>18</Paragraphs>
  <Slides>1</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1</vt:i4>
      </vt:variant>
    </vt:vector>
  </HeadingPairs>
  <TitlesOfParts>
    <vt:vector size="5" baseType="lpstr">
      <vt:lpstr>游ゴシック</vt:lpstr>
      <vt:lpstr>游ゴシック Light</vt:lpstr>
      <vt:lpstr>Arial</vt:lpstr>
      <vt:lpstr>Office テーマ</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Daigo Kobayashi</dc:creator>
  <cp:lastModifiedBy>Daigo Kobayashi</cp:lastModifiedBy>
  <cp:revision>3</cp:revision>
  <dcterms:created xsi:type="dcterms:W3CDTF">2023-10-02T05:25:55Z</dcterms:created>
  <dcterms:modified xsi:type="dcterms:W3CDTF">2023-10-03T02:46:19Z</dcterms:modified>
</cp:coreProperties>
</file>