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4" r:id="rId3"/>
    <p:sldId id="385" r:id="rId4"/>
    <p:sldId id="387" r:id="rId5"/>
    <p:sldId id="388" r:id="rId6"/>
    <p:sldId id="340" r:id="rId7"/>
    <p:sldId id="393" r:id="rId8"/>
    <p:sldId id="367" r:id="rId9"/>
    <p:sldId id="368" r:id="rId10"/>
    <p:sldId id="383" r:id="rId11"/>
    <p:sldId id="384" r:id="rId12"/>
    <p:sldId id="331" r:id="rId13"/>
    <p:sldId id="334" r:id="rId14"/>
    <p:sldId id="386" r:id="rId15"/>
    <p:sldId id="389" r:id="rId16"/>
    <p:sldId id="333" r:id="rId17"/>
    <p:sldId id="390" r:id="rId18"/>
    <p:sldId id="378" r:id="rId19"/>
    <p:sldId id="391" r:id="rId20"/>
    <p:sldId id="392" r:id="rId21"/>
    <p:sldId id="381" r:id="rId22"/>
    <p:sldId id="375"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4660"/>
  </p:normalViewPr>
  <p:slideViewPr>
    <p:cSldViewPr snapToGrid="0" showGuides="1">
      <p:cViewPr varScale="1">
        <p:scale>
          <a:sx n="60" d="100"/>
          <a:sy n="60" d="100"/>
        </p:scale>
        <p:origin x="843"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正成 後藤" userId="8a25c5f36ee8064f" providerId="LiveId" clId="{572D299E-4C10-4C82-BD2A-EF5939972E59}"/>
    <pc:docChg chg="undo custSel addSld delSld modSld sldOrd">
      <pc:chgData name="正成 後藤" userId="8a25c5f36ee8064f" providerId="LiveId" clId="{572D299E-4C10-4C82-BD2A-EF5939972E59}" dt="2025-01-29T13:53:56.256" v="1162" actId="2696"/>
      <pc:docMkLst>
        <pc:docMk/>
      </pc:docMkLst>
      <pc:sldChg chg="del">
        <pc:chgData name="正成 後藤" userId="8a25c5f36ee8064f" providerId="LiveId" clId="{572D299E-4C10-4C82-BD2A-EF5939972E59}" dt="2025-01-29T13:53:56.256" v="1162" actId="2696"/>
        <pc:sldMkLst>
          <pc:docMk/>
          <pc:sldMk cId="2500850381" sldId="256"/>
        </pc:sldMkLst>
      </pc:sldChg>
      <pc:sldChg chg="modSp mod ord">
        <pc:chgData name="正成 後藤" userId="8a25c5f36ee8064f" providerId="LiveId" clId="{572D299E-4C10-4C82-BD2A-EF5939972E59}" dt="2025-01-29T13:48:44.530" v="1019" actId="20577"/>
        <pc:sldMkLst>
          <pc:docMk/>
          <pc:sldMk cId="0" sldId="314"/>
        </pc:sldMkLst>
        <pc:spChg chg="mod">
          <ac:chgData name="正成 後藤" userId="8a25c5f36ee8064f" providerId="LiveId" clId="{572D299E-4C10-4C82-BD2A-EF5939972E59}" dt="2025-01-29T13:48:44.530" v="1019" actId="20577"/>
          <ac:spMkLst>
            <pc:docMk/>
            <pc:sldMk cId="0" sldId="314"/>
            <ac:spMk id="9218" creationId="{25E148DF-5D14-4AAA-A5C6-9B1621D7BB76}"/>
          </ac:spMkLst>
        </pc:spChg>
      </pc:sldChg>
      <pc:sldChg chg="delSp modSp mod ord delAnim">
        <pc:chgData name="正成 後藤" userId="8a25c5f36ee8064f" providerId="LiveId" clId="{572D299E-4C10-4C82-BD2A-EF5939972E59}" dt="2025-01-29T13:50:43.441" v="1066" actId="20577"/>
        <pc:sldMkLst>
          <pc:docMk/>
          <pc:sldMk cId="0" sldId="331"/>
        </pc:sldMkLst>
        <pc:spChg chg="del mod">
          <ac:chgData name="正成 後藤" userId="8a25c5f36ee8064f" providerId="LiveId" clId="{572D299E-4C10-4C82-BD2A-EF5939972E59}" dt="2025-01-29T13:50:22.638" v="1043" actId="21"/>
          <ac:spMkLst>
            <pc:docMk/>
            <pc:sldMk cId="0" sldId="331"/>
            <ac:spMk id="2" creationId="{BA5C7E55-F7DF-4A14-BAF6-3D6C17063387}"/>
          </ac:spMkLst>
        </pc:spChg>
        <pc:spChg chg="mod">
          <ac:chgData name="正成 後藤" userId="8a25c5f36ee8064f" providerId="LiveId" clId="{572D299E-4C10-4C82-BD2A-EF5939972E59}" dt="2025-01-29T13:50:43.441" v="1066" actId="20577"/>
          <ac:spMkLst>
            <pc:docMk/>
            <pc:sldMk cId="0" sldId="331"/>
            <ac:spMk id="23555" creationId="{F90B3D68-B1C1-4549-9F8F-59CAD2AC083A}"/>
          </ac:spMkLst>
        </pc:spChg>
      </pc:sldChg>
      <pc:sldChg chg="del ord">
        <pc:chgData name="正成 後藤" userId="8a25c5f36ee8064f" providerId="LiveId" clId="{572D299E-4C10-4C82-BD2A-EF5939972E59}" dt="2025-01-29T13:53:38.878" v="1158" actId="2696"/>
        <pc:sldMkLst>
          <pc:docMk/>
          <pc:sldMk cId="0" sldId="332"/>
        </pc:sldMkLst>
      </pc:sldChg>
      <pc:sldChg chg="modSp mod">
        <pc:chgData name="正成 後藤" userId="8a25c5f36ee8064f" providerId="LiveId" clId="{572D299E-4C10-4C82-BD2A-EF5939972E59}" dt="2025-01-28T13:19:52.607" v="563" actId="1076"/>
        <pc:sldMkLst>
          <pc:docMk/>
          <pc:sldMk cId="0" sldId="333"/>
        </pc:sldMkLst>
        <pc:spChg chg="mod">
          <ac:chgData name="正成 後藤" userId="8a25c5f36ee8064f" providerId="LiveId" clId="{572D299E-4C10-4C82-BD2A-EF5939972E59}" dt="2025-01-28T13:19:38.502" v="561" actId="122"/>
          <ac:spMkLst>
            <pc:docMk/>
            <pc:sldMk cId="0" sldId="333"/>
            <ac:spMk id="25602" creationId="{D1E03C24-866F-4C6A-AA4D-091A4536C59E}"/>
          </ac:spMkLst>
        </pc:spChg>
        <pc:spChg chg="mod">
          <ac:chgData name="正成 後藤" userId="8a25c5f36ee8064f" providerId="LiveId" clId="{572D299E-4C10-4C82-BD2A-EF5939972E59}" dt="2025-01-28T13:19:52.607" v="563" actId="1076"/>
          <ac:spMkLst>
            <pc:docMk/>
            <pc:sldMk cId="0" sldId="333"/>
            <ac:spMk id="25605" creationId="{262DE689-0F3C-48D2-8C91-E5A5267AB05B}"/>
          </ac:spMkLst>
        </pc:spChg>
        <pc:picChg chg="mod">
          <ac:chgData name="正成 後藤" userId="8a25c5f36ee8064f" providerId="LiveId" clId="{572D299E-4C10-4C82-BD2A-EF5939972E59}" dt="2025-01-28T13:19:47.663" v="562" actId="1076"/>
          <ac:picMkLst>
            <pc:docMk/>
            <pc:sldMk cId="0" sldId="333"/>
            <ac:picMk id="25604" creationId="{0B1E7FC5-B34C-4B12-95E8-268BCA9FFC9E}"/>
          </ac:picMkLst>
        </pc:picChg>
      </pc:sldChg>
      <pc:sldChg chg="ord">
        <pc:chgData name="正成 後藤" userId="8a25c5f36ee8064f" providerId="LiveId" clId="{572D299E-4C10-4C82-BD2A-EF5939972E59}" dt="2025-01-28T13:35:34.357" v="720"/>
        <pc:sldMkLst>
          <pc:docMk/>
          <pc:sldMk cId="0" sldId="334"/>
        </pc:sldMkLst>
      </pc:sldChg>
      <pc:sldChg chg="del">
        <pc:chgData name="正成 後藤" userId="8a25c5f36ee8064f" providerId="LiveId" clId="{572D299E-4C10-4C82-BD2A-EF5939972E59}" dt="2025-01-28T13:34:29.565" v="714" actId="2696"/>
        <pc:sldMkLst>
          <pc:docMk/>
          <pc:sldMk cId="0" sldId="339"/>
        </pc:sldMkLst>
      </pc:sldChg>
      <pc:sldChg chg="modSp ord">
        <pc:chgData name="正成 後藤" userId="8a25c5f36ee8064f" providerId="LiveId" clId="{572D299E-4C10-4C82-BD2A-EF5939972E59}" dt="2025-01-29T13:39:26.562" v="900" actId="1076"/>
        <pc:sldMkLst>
          <pc:docMk/>
          <pc:sldMk cId="0" sldId="340"/>
        </pc:sldMkLst>
        <pc:spChg chg="mod">
          <ac:chgData name="正成 後藤" userId="8a25c5f36ee8064f" providerId="LiveId" clId="{572D299E-4C10-4C82-BD2A-EF5939972E59}" dt="2025-01-29T13:39:26.562" v="900" actId="1076"/>
          <ac:spMkLst>
            <pc:docMk/>
            <pc:sldMk cId="0" sldId="340"/>
            <ac:spMk id="4" creationId="{8BFFDFC5-D24A-4BEF-9D7A-D8F47E577E87}"/>
          </ac:spMkLst>
        </pc:spChg>
        <pc:grpChg chg="mod">
          <ac:chgData name="正成 後藤" userId="8a25c5f36ee8064f" providerId="LiveId" clId="{572D299E-4C10-4C82-BD2A-EF5939972E59}" dt="2025-01-29T13:39:26.562" v="900" actId="1076"/>
          <ac:grpSpMkLst>
            <pc:docMk/>
            <pc:sldMk cId="0" sldId="340"/>
            <ac:grpSpMk id="32771" creationId="{C3B80DF4-BB26-4EBF-88CE-83F7AFE72087}"/>
          </ac:grpSpMkLst>
        </pc:grpChg>
        <pc:picChg chg="mod">
          <ac:chgData name="正成 後藤" userId="8a25c5f36ee8064f" providerId="LiveId" clId="{572D299E-4C10-4C82-BD2A-EF5939972E59}" dt="2025-01-29T13:39:26.562" v="900" actId="1076"/>
          <ac:picMkLst>
            <pc:docMk/>
            <pc:sldMk cId="0" sldId="340"/>
            <ac:picMk id="32772" creationId="{A5132289-D35D-4E3A-9E88-26ED73149314}"/>
          </ac:picMkLst>
        </pc:picChg>
      </pc:sldChg>
      <pc:sldChg chg="del">
        <pc:chgData name="正成 後藤" userId="8a25c5f36ee8064f" providerId="LiveId" clId="{572D299E-4C10-4C82-BD2A-EF5939972E59}" dt="2025-01-28T13:34:37.096" v="715" actId="2696"/>
        <pc:sldMkLst>
          <pc:docMk/>
          <pc:sldMk cId="0" sldId="342"/>
        </pc:sldMkLst>
      </pc:sldChg>
      <pc:sldChg chg="del">
        <pc:chgData name="正成 後藤" userId="8a25c5f36ee8064f" providerId="LiveId" clId="{572D299E-4C10-4C82-BD2A-EF5939972E59}" dt="2025-01-28T13:34:44.550" v="716" actId="2696"/>
        <pc:sldMkLst>
          <pc:docMk/>
          <pc:sldMk cId="0" sldId="343"/>
        </pc:sldMkLst>
      </pc:sldChg>
      <pc:sldChg chg="del ord">
        <pc:chgData name="正成 後藤" userId="8a25c5f36ee8064f" providerId="LiveId" clId="{572D299E-4C10-4C82-BD2A-EF5939972E59}" dt="2025-01-29T13:53:41.025" v="1159" actId="2696"/>
        <pc:sldMkLst>
          <pc:docMk/>
          <pc:sldMk cId="0" sldId="344"/>
        </pc:sldMkLst>
      </pc:sldChg>
      <pc:sldChg chg="delSp del mod ord delAnim">
        <pc:chgData name="正成 後藤" userId="8a25c5f36ee8064f" providerId="LiveId" clId="{572D299E-4C10-4C82-BD2A-EF5939972E59}" dt="2025-01-29T13:53:43.334" v="1160" actId="2696"/>
        <pc:sldMkLst>
          <pc:docMk/>
          <pc:sldMk cId="0" sldId="345"/>
        </pc:sldMkLst>
        <pc:spChg chg="del">
          <ac:chgData name="正成 後藤" userId="8a25c5f36ee8064f" providerId="LiveId" clId="{572D299E-4C10-4C82-BD2A-EF5939972E59}" dt="2025-01-28T13:15:23.428" v="523" actId="21"/>
          <ac:spMkLst>
            <pc:docMk/>
            <pc:sldMk cId="0" sldId="345"/>
            <ac:spMk id="14" creationId="{01C3CFF9-40B4-442A-8AC7-A8882AC98A55}"/>
          </ac:spMkLst>
        </pc:spChg>
      </pc:sldChg>
      <pc:sldChg chg="del ord">
        <pc:chgData name="正成 後藤" userId="8a25c5f36ee8064f" providerId="LiveId" clId="{572D299E-4C10-4C82-BD2A-EF5939972E59}" dt="2025-01-29T13:53:46.233" v="1161" actId="2696"/>
        <pc:sldMkLst>
          <pc:docMk/>
          <pc:sldMk cId="0" sldId="362"/>
        </pc:sldMkLst>
      </pc:sldChg>
      <pc:sldChg chg="delSp modSp mod ord delAnim modAnim">
        <pc:chgData name="正成 後藤" userId="8a25c5f36ee8064f" providerId="LiveId" clId="{572D299E-4C10-4C82-BD2A-EF5939972E59}" dt="2025-01-29T13:49:39.643" v="1032" actId="20577"/>
        <pc:sldMkLst>
          <pc:docMk/>
          <pc:sldMk cId="0" sldId="367"/>
        </pc:sldMkLst>
        <pc:spChg chg="del mod">
          <ac:chgData name="正成 後藤" userId="8a25c5f36ee8064f" providerId="LiveId" clId="{572D299E-4C10-4C82-BD2A-EF5939972E59}" dt="2025-01-29T13:49:34.677" v="1028" actId="21"/>
          <ac:spMkLst>
            <pc:docMk/>
            <pc:sldMk cId="0" sldId="367"/>
            <ac:spMk id="2" creationId="{EDB53161-32F9-4C76-B90E-DE91689714C5}"/>
          </ac:spMkLst>
        </pc:spChg>
        <pc:spChg chg="mod">
          <ac:chgData name="正成 後藤" userId="8a25c5f36ee8064f" providerId="LiveId" clId="{572D299E-4C10-4C82-BD2A-EF5939972E59}" dt="2025-01-29T13:49:39.643" v="1032" actId="20577"/>
          <ac:spMkLst>
            <pc:docMk/>
            <pc:sldMk cId="0" sldId="367"/>
            <ac:spMk id="5" creationId="{821DFE3B-EB57-4855-AA19-4C0D3653451E}"/>
          </ac:spMkLst>
        </pc:spChg>
      </pc:sldChg>
      <pc:sldChg chg="delSp modSp mod ord delAnim">
        <pc:chgData name="正成 後藤" userId="8a25c5f36ee8064f" providerId="LiveId" clId="{572D299E-4C10-4C82-BD2A-EF5939972E59}" dt="2025-01-29T13:50:08.203" v="1042" actId="20577"/>
        <pc:sldMkLst>
          <pc:docMk/>
          <pc:sldMk cId="0" sldId="368"/>
        </pc:sldMkLst>
        <pc:spChg chg="mod">
          <ac:chgData name="正成 後藤" userId="8a25c5f36ee8064f" providerId="LiveId" clId="{572D299E-4C10-4C82-BD2A-EF5939972E59}" dt="2025-01-29T13:50:08.203" v="1042" actId="20577"/>
          <ac:spMkLst>
            <pc:docMk/>
            <pc:sldMk cId="0" sldId="368"/>
            <ac:spMk id="3" creationId="{8E53CE4A-4AA6-4FAE-8D06-8A88A2B918A0}"/>
          </ac:spMkLst>
        </pc:spChg>
        <pc:spChg chg="del">
          <ac:chgData name="正成 後藤" userId="8a25c5f36ee8064f" providerId="LiveId" clId="{572D299E-4C10-4C82-BD2A-EF5939972E59}" dt="2025-01-29T13:50:04.432" v="1039" actId="21"/>
          <ac:spMkLst>
            <pc:docMk/>
            <pc:sldMk cId="0" sldId="368"/>
            <ac:spMk id="4" creationId="{C7E9A1EF-161C-4621-A570-2986D8975A75}"/>
          </ac:spMkLst>
        </pc:spChg>
      </pc:sldChg>
      <pc:sldChg chg="modSp mod">
        <pc:chgData name="正成 後藤" userId="8a25c5f36ee8064f" providerId="LiveId" clId="{572D299E-4C10-4C82-BD2A-EF5939972E59}" dt="2025-01-29T13:53:31.200" v="1157" actId="20577"/>
        <pc:sldMkLst>
          <pc:docMk/>
          <pc:sldMk cId="0" sldId="375"/>
        </pc:sldMkLst>
        <pc:spChg chg="mod">
          <ac:chgData name="正成 後藤" userId="8a25c5f36ee8064f" providerId="LiveId" clId="{572D299E-4C10-4C82-BD2A-EF5939972E59}" dt="2025-01-29T13:53:31.200" v="1157" actId="20577"/>
          <ac:spMkLst>
            <pc:docMk/>
            <pc:sldMk cId="0" sldId="375"/>
            <ac:spMk id="3" creationId="{935A7C19-AFEE-4D7F-A548-618E6D276C90}"/>
          </ac:spMkLst>
        </pc:spChg>
      </pc:sldChg>
      <pc:sldChg chg="delSp modSp mod ord delAnim">
        <pc:chgData name="正成 後藤" userId="8a25c5f36ee8064f" providerId="LiveId" clId="{572D299E-4C10-4C82-BD2A-EF5939972E59}" dt="2025-01-29T13:52:47.401" v="1099" actId="20577"/>
        <pc:sldMkLst>
          <pc:docMk/>
          <pc:sldMk cId="2045726728" sldId="378"/>
        </pc:sldMkLst>
        <pc:spChg chg="mod">
          <ac:chgData name="正成 後藤" userId="8a25c5f36ee8064f" providerId="LiveId" clId="{572D299E-4C10-4C82-BD2A-EF5939972E59}" dt="2025-01-29T13:52:47.401" v="1099" actId="20577"/>
          <ac:spMkLst>
            <pc:docMk/>
            <pc:sldMk cId="2045726728" sldId="378"/>
            <ac:spMk id="3" creationId="{2991FAA6-D4C3-4F92-9B0F-7291FBE35648}"/>
          </ac:spMkLst>
        </pc:spChg>
        <pc:spChg chg="del">
          <ac:chgData name="正成 後藤" userId="8a25c5f36ee8064f" providerId="LiveId" clId="{572D299E-4C10-4C82-BD2A-EF5939972E59}" dt="2025-01-29T13:51:44.551" v="1068" actId="21"/>
          <ac:spMkLst>
            <pc:docMk/>
            <pc:sldMk cId="2045726728" sldId="378"/>
            <ac:spMk id="4" creationId="{DE21A0DF-C3FC-472D-9E39-BD0D9911A87A}"/>
          </ac:spMkLst>
        </pc:spChg>
        <pc:spChg chg="del">
          <ac:chgData name="正成 後藤" userId="8a25c5f36ee8064f" providerId="LiveId" clId="{572D299E-4C10-4C82-BD2A-EF5939972E59}" dt="2025-01-29T13:52:05.206" v="1083" actId="21"/>
          <ac:spMkLst>
            <pc:docMk/>
            <pc:sldMk cId="2045726728" sldId="378"/>
            <ac:spMk id="5" creationId="{7C5DD0EE-344E-4995-82A6-F0DBFA3C3F18}"/>
          </ac:spMkLst>
        </pc:spChg>
        <pc:spChg chg="del">
          <ac:chgData name="正成 後藤" userId="8a25c5f36ee8064f" providerId="LiveId" clId="{572D299E-4C10-4C82-BD2A-EF5939972E59}" dt="2025-01-29T13:52:24.660" v="1088" actId="21"/>
          <ac:spMkLst>
            <pc:docMk/>
            <pc:sldMk cId="2045726728" sldId="378"/>
            <ac:spMk id="6" creationId="{8B87021F-BFB0-4702-8DA3-FCD7091099DF}"/>
          </ac:spMkLst>
        </pc:spChg>
      </pc:sldChg>
      <pc:sldChg chg="addSp delSp modSp mod">
        <pc:chgData name="正成 後藤" userId="8a25c5f36ee8064f" providerId="LiveId" clId="{572D299E-4C10-4C82-BD2A-EF5939972E59}" dt="2025-01-28T13:07:52.994" v="500" actId="1076"/>
        <pc:sldMkLst>
          <pc:docMk/>
          <pc:sldMk cId="4239295978" sldId="385"/>
        </pc:sldMkLst>
        <pc:spChg chg="mod">
          <ac:chgData name="正成 後藤" userId="8a25c5f36ee8064f" providerId="LiveId" clId="{572D299E-4C10-4C82-BD2A-EF5939972E59}" dt="2025-01-28T13:07:52.994" v="500" actId="1076"/>
          <ac:spMkLst>
            <pc:docMk/>
            <pc:sldMk cId="4239295978" sldId="385"/>
            <ac:spMk id="2" creationId="{467CFFD1-0E17-1ABB-A88A-8F98219D70D6}"/>
          </ac:spMkLst>
        </pc:spChg>
        <pc:spChg chg="del mod">
          <ac:chgData name="正成 後藤" userId="8a25c5f36ee8064f" providerId="LiveId" clId="{572D299E-4C10-4C82-BD2A-EF5939972E59}" dt="2025-01-28T13:07:49.668" v="499" actId="21"/>
          <ac:spMkLst>
            <pc:docMk/>
            <pc:sldMk cId="4239295978" sldId="385"/>
            <ac:spMk id="3" creationId="{A70C6931-BA49-608B-46B6-F31A424DA308}"/>
          </ac:spMkLst>
        </pc:spChg>
        <pc:spChg chg="add mod">
          <ac:chgData name="正成 後藤" userId="8a25c5f36ee8064f" providerId="LiveId" clId="{572D299E-4C10-4C82-BD2A-EF5939972E59}" dt="2025-01-28T13:07:49.668" v="499" actId="21"/>
          <ac:spMkLst>
            <pc:docMk/>
            <pc:sldMk cId="4239295978" sldId="385"/>
            <ac:spMk id="5" creationId="{930987BF-B288-E9D4-68DC-E8EDD34D90F6}"/>
          </ac:spMkLst>
        </pc:spChg>
      </pc:sldChg>
      <pc:sldChg chg="addSp modSp new mod">
        <pc:chgData name="正成 後藤" userId="8a25c5f36ee8064f" providerId="LiveId" clId="{572D299E-4C10-4C82-BD2A-EF5939972E59}" dt="2025-01-28T13:05:16.653" v="492" actId="1076"/>
        <pc:sldMkLst>
          <pc:docMk/>
          <pc:sldMk cId="1627105837" sldId="386"/>
        </pc:sldMkLst>
        <pc:spChg chg="mod">
          <ac:chgData name="正成 後藤" userId="8a25c5f36ee8064f" providerId="LiveId" clId="{572D299E-4C10-4C82-BD2A-EF5939972E59}" dt="2025-01-28T13:03:42.617" v="397" actId="122"/>
          <ac:spMkLst>
            <pc:docMk/>
            <pc:sldMk cId="1627105837" sldId="386"/>
            <ac:spMk id="2" creationId="{3972A0DD-6025-0FA4-A862-749F05896487}"/>
          </ac:spMkLst>
        </pc:spChg>
        <pc:spChg chg="add mod">
          <ac:chgData name="正成 後藤" userId="8a25c5f36ee8064f" providerId="LiveId" clId="{572D299E-4C10-4C82-BD2A-EF5939972E59}" dt="2025-01-28T13:05:16.653" v="492" actId="1076"/>
          <ac:spMkLst>
            <pc:docMk/>
            <pc:sldMk cId="1627105837" sldId="386"/>
            <ac:spMk id="3" creationId="{A01F941C-0BF9-E896-DD3E-47E67C7EB4D2}"/>
          </ac:spMkLst>
        </pc:spChg>
      </pc:sldChg>
      <pc:sldChg chg="addSp delSp modSp new">
        <pc:chgData name="正成 後藤" userId="8a25c5f36ee8064f" providerId="LiveId" clId="{572D299E-4C10-4C82-BD2A-EF5939972E59}" dt="2025-01-28T13:07:44.297" v="498"/>
        <pc:sldMkLst>
          <pc:docMk/>
          <pc:sldMk cId="2883453758" sldId="387"/>
        </pc:sldMkLst>
        <pc:spChg chg="del">
          <ac:chgData name="正成 後藤" userId="8a25c5f36ee8064f" providerId="LiveId" clId="{572D299E-4C10-4C82-BD2A-EF5939972E59}" dt="2025-01-28T13:07:44.297" v="498"/>
          <ac:spMkLst>
            <pc:docMk/>
            <pc:sldMk cId="2883453758" sldId="387"/>
            <ac:spMk id="3" creationId="{8776F297-CA72-E490-EBA2-A36133183315}"/>
          </ac:spMkLst>
        </pc:spChg>
        <pc:spChg chg="add mod">
          <ac:chgData name="正成 後藤" userId="8a25c5f36ee8064f" providerId="LiveId" clId="{572D299E-4C10-4C82-BD2A-EF5939972E59}" dt="2025-01-28T13:07:44.297" v="498"/>
          <ac:spMkLst>
            <pc:docMk/>
            <pc:sldMk cId="2883453758" sldId="387"/>
            <ac:spMk id="4" creationId="{D70DB5BE-D61F-0877-8ECF-2F0454BC761A}"/>
          </ac:spMkLst>
        </pc:spChg>
      </pc:sldChg>
      <pc:sldChg chg="modSp new mod">
        <pc:chgData name="正成 後藤" userId="8a25c5f36ee8064f" providerId="LiveId" clId="{572D299E-4C10-4C82-BD2A-EF5939972E59}" dt="2025-01-28T13:08:07.859" v="521" actId="20577"/>
        <pc:sldMkLst>
          <pc:docMk/>
          <pc:sldMk cId="1629689313" sldId="388"/>
        </pc:sldMkLst>
        <pc:spChg chg="mod">
          <ac:chgData name="正成 後藤" userId="8a25c5f36ee8064f" providerId="LiveId" clId="{572D299E-4C10-4C82-BD2A-EF5939972E59}" dt="2025-01-28T13:08:07.859" v="521" actId="20577"/>
          <ac:spMkLst>
            <pc:docMk/>
            <pc:sldMk cId="1629689313" sldId="388"/>
            <ac:spMk id="2" creationId="{3E3F5DD7-0301-E90A-C1BA-E48EBF967315}"/>
          </ac:spMkLst>
        </pc:spChg>
      </pc:sldChg>
      <pc:sldChg chg="modSp new mod">
        <pc:chgData name="正成 後藤" userId="8a25c5f36ee8064f" providerId="LiveId" clId="{572D299E-4C10-4C82-BD2A-EF5939972E59}" dt="2025-01-29T13:51:13.730" v="1067" actId="122"/>
        <pc:sldMkLst>
          <pc:docMk/>
          <pc:sldMk cId="4035238559" sldId="389"/>
        </pc:sldMkLst>
        <pc:spChg chg="mod">
          <ac:chgData name="正成 後藤" userId="8a25c5f36ee8064f" providerId="LiveId" clId="{572D299E-4C10-4C82-BD2A-EF5939972E59}" dt="2025-01-29T13:51:13.730" v="1067" actId="122"/>
          <ac:spMkLst>
            <pc:docMk/>
            <pc:sldMk cId="4035238559" sldId="389"/>
            <ac:spMk id="2" creationId="{9D55E47D-28AE-1435-7322-C1F00AD7B14E}"/>
          </ac:spMkLst>
        </pc:spChg>
      </pc:sldChg>
      <pc:sldChg chg="modSp new mod ord">
        <pc:chgData name="正成 後藤" userId="8a25c5f36ee8064f" providerId="LiveId" clId="{572D299E-4C10-4C82-BD2A-EF5939972E59}" dt="2025-01-28T13:23:37.515" v="640"/>
        <pc:sldMkLst>
          <pc:docMk/>
          <pc:sldMk cId="2670909489" sldId="390"/>
        </pc:sldMkLst>
        <pc:spChg chg="mod">
          <ac:chgData name="正成 後藤" userId="8a25c5f36ee8064f" providerId="LiveId" clId="{572D299E-4C10-4C82-BD2A-EF5939972E59}" dt="2025-01-28T13:23:29.660" v="638"/>
          <ac:spMkLst>
            <pc:docMk/>
            <pc:sldMk cId="2670909489" sldId="390"/>
            <ac:spMk id="2" creationId="{007D8C41-80BA-C92A-C1D7-94C8DA861F7E}"/>
          </ac:spMkLst>
        </pc:spChg>
      </pc:sldChg>
      <pc:sldChg chg="modSp mod ord">
        <pc:chgData name="正成 後藤" userId="8a25c5f36ee8064f" providerId="LiveId" clId="{572D299E-4C10-4C82-BD2A-EF5939972E59}" dt="2025-01-28T13:34:47.552" v="718"/>
        <pc:sldMkLst>
          <pc:docMk/>
          <pc:sldMk cId="2964574467" sldId="391"/>
        </pc:sldMkLst>
        <pc:spChg chg="mod">
          <ac:chgData name="正成 後藤" userId="8a25c5f36ee8064f" providerId="LiveId" clId="{572D299E-4C10-4C82-BD2A-EF5939972E59}" dt="2025-01-28T13:24:48.894" v="671" actId="20577"/>
          <ac:spMkLst>
            <pc:docMk/>
            <pc:sldMk cId="2964574467" sldId="391"/>
            <ac:spMk id="2" creationId="{5A944640-1AF2-499E-4C27-2C33BF418258}"/>
          </ac:spMkLst>
        </pc:spChg>
        <pc:spChg chg="mod">
          <ac:chgData name="正成 後藤" userId="8a25c5f36ee8064f" providerId="LiveId" clId="{572D299E-4C10-4C82-BD2A-EF5939972E59}" dt="2025-01-28T13:26:09.188" v="713" actId="20577"/>
          <ac:spMkLst>
            <pc:docMk/>
            <pc:sldMk cId="2964574467" sldId="391"/>
            <ac:spMk id="3" creationId="{03CE3E64-437B-FC97-FB56-7523EAE995D2}"/>
          </ac:spMkLst>
        </pc:spChg>
      </pc:sldChg>
      <pc:sldChg chg="modSp new mod ord">
        <pc:chgData name="正成 後藤" userId="8a25c5f36ee8064f" providerId="LiveId" clId="{572D299E-4C10-4C82-BD2A-EF5939972E59}" dt="2025-01-28T13:40:22.816" v="801"/>
        <pc:sldMkLst>
          <pc:docMk/>
          <pc:sldMk cId="3408621983" sldId="392"/>
        </pc:sldMkLst>
        <pc:spChg chg="mod">
          <ac:chgData name="正成 後藤" userId="8a25c5f36ee8064f" providerId="LiveId" clId="{572D299E-4C10-4C82-BD2A-EF5939972E59}" dt="2025-01-28T13:38:40.920" v="787" actId="1076"/>
          <ac:spMkLst>
            <pc:docMk/>
            <pc:sldMk cId="3408621983" sldId="392"/>
            <ac:spMk id="2" creationId="{97F7A0E8-C5C0-504D-1FFA-E01D6857C1BE}"/>
          </ac:spMkLst>
        </pc:spChg>
      </pc:sldChg>
      <pc:sldChg chg="modSp new mod">
        <pc:chgData name="正成 後藤" userId="8a25c5f36ee8064f" providerId="LiveId" clId="{572D299E-4C10-4C82-BD2A-EF5939972E59}" dt="2025-01-29T13:49:14.226" v="1025" actId="122"/>
        <pc:sldMkLst>
          <pc:docMk/>
          <pc:sldMk cId="3436980554" sldId="393"/>
        </pc:sldMkLst>
        <pc:spChg chg="mod">
          <ac:chgData name="正成 後藤" userId="8a25c5f36ee8064f" providerId="LiveId" clId="{572D299E-4C10-4C82-BD2A-EF5939972E59}" dt="2025-01-29T13:49:14.226" v="1025" actId="122"/>
          <ac:spMkLst>
            <pc:docMk/>
            <pc:sldMk cId="3436980554" sldId="393"/>
            <ac:spMk id="2" creationId="{CDCAF44D-D350-E38E-8F10-FDB97AE4C75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EB7B96-E1F6-E856-6984-E631BCEC011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FFB509C-8D11-82FD-21B9-CF6202A09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0B9D7F2-9FA0-B4C8-5B2F-FAE0B9208EBC}"/>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EB45E846-AEB7-8581-F243-BE806FAB5C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10BFFB-37E3-ABB1-B8F6-FDD7EA4FCD48}"/>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152617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E3CC-B322-8CE2-B4C7-EA3C79F18B3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1245E0-9208-2C1C-F68D-C1A33E96F7C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6CBF2B-38BA-FF47-07D0-94735CA23D6A}"/>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F83CCE2E-11F6-E7AE-2A69-F796B627FA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A0A6EC-DD0A-3D79-A871-7F6FD2F1C1AF}"/>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273863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54F9CBE-A7A6-DA2A-B189-A2996D32569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141327-FBE0-8314-A039-E56616B1F97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530861-998F-EE79-5A5E-8812E409DBBD}"/>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E8C02A4B-A577-8B14-546A-CFFD1BE2BD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C0B829-AAF9-51A5-791B-927970E0A3FE}"/>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18152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45A963-6959-85C7-602B-E293E4D2FF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07121A-553F-FFFD-C9A9-816750948F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EF9C19-7BC9-61DC-B37F-FC38630A1EB6}"/>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9677CF01-46AF-FBFF-931F-95B8444968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EEE2E7-E55B-9BCC-F8B0-0282966F61D0}"/>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270682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63EAD-FAA7-885D-0A91-8A7279D3F00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27DE85-DB32-78E8-13E7-CB49A5DF1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F489A99-B24D-2C4E-80D1-EEACBA276ADF}"/>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9C66D1F3-11A0-9CB2-581D-9622F4F049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7ED4F1-5FB6-FBC6-D227-9272364438A4}"/>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2102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85DA4-80DB-CC86-1621-5EBC7A4549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22ECB7-CCA7-C242-9E45-BB9189C94C3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0E36582-3969-9FEB-2A03-F6198CAE16E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945E5D-6486-8892-4667-306476C05DE5}"/>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674B5B41-7FFD-8BD8-4FA4-75804E817E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E8BC20C-CE93-6210-38F0-A46753DDC08A}"/>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207189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7D310B-5FE8-0E1E-FCE3-EDD71C4844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501B09-AF45-2626-6482-93E8BC015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EC8AF5A-119F-D571-A700-10B0DC39C0E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636D200-D2AD-2206-6D9D-7FFAB563E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962F18F-F101-5FCE-22D9-E7CA6F53977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065A09-68B7-F35B-3E00-331A9539FB0F}"/>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8" name="フッター プレースホルダー 7">
            <a:extLst>
              <a:ext uri="{FF2B5EF4-FFF2-40B4-BE49-F238E27FC236}">
                <a16:creationId xmlns:a16="http://schemas.microsoft.com/office/drawing/2014/main" id="{02D7079A-C45D-8063-F249-28C236CE035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F07A44E-E3E4-D1C5-5436-B125A0F9592B}"/>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53534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6AFAB-948A-140A-61C6-2F0383F96DA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0F1EBCA-5268-0CF5-4F13-1F7C82EC11A9}"/>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4" name="フッター プレースホルダー 3">
            <a:extLst>
              <a:ext uri="{FF2B5EF4-FFF2-40B4-BE49-F238E27FC236}">
                <a16:creationId xmlns:a16="http://schemas.microsoft.com/office/drawing/2014/main" id="{3066D9C9-1ADE-EB34-868A-B2CBBB4AFA4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6BD1195-4A56-2593-580A-DE80A911F539}"/>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361399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B621C37-ABDF-190D-43DA-44734953B1C8}"/>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3" name="フッター プレースホルダー 2">
            <a:extLst>
              <a:ext uri="{FF2B5EF4-FFF2-40B4-BE49-F238E27FC236}">
                <a16:creationId xmlns:a16="http://schemas.microsoft.com/office/drawing/2014/main" id="{F444A4BF-3ED8-CD7F-A304-658F74AF001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CF1F12-1937-3E37-7056-73C41DEE996C}"/>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14211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9D9264-EA65-85D2-8BBF-E30A450BE4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27866-D40C-D44B-F017-CFC78E1E1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D76ACC0-1E4A-E6D7-06AC-2FC44285C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3F71D6-CC60-1D8F-388D-BE1EB5F584B4}"/>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6E468214-65A1-9B0C-5743-86D61AA47D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001F08-1895-BAC6-8A9D-B364B378B0CA}"/>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7961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DAD6C-1728-BECA-44F4-B70E685E982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E807643-338B-9C0C-68E4-F37E091CA6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C428A68-3D26-1ECE-E01B-297D2EFD5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58E352-4557-32B3-1DB1-BA2E66E579A8}"/>
              </a:ext>
            </a:extLst>
          </p:cNvPr>
          <p:cNvSpPr>
            <a:spLocks noGrp="1"/>
          </p:cNvSpPr>
          <p:nvPr>
            <p:ph type="dt" sz="half" idx="10"/>
          </p:nvPr>
        </p:nvSpPr>
        <p:spPr/>
        <p:txBody>
          <a:bodyPr/>
          <a:lstStyle/>
          <a:p>
            <a:fld id="{13F6D0E7-9553-49DD-B42F-6396F87615C4}"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B62404DC-426A-E78E-05B1-2B94AB1742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CADFEF-7B1A-042F-B19C-51AA066022E1}"/>
              </a:ext>
            </a:extLst>
          </p:cNvPr>
          <p:cNvSpPr>
            <a:spLocks noGrp="1"/>
          </p:cNvSpPr>
          <p:nvPr>
            <p:ph type="sldNum" sz="quarter" idx="12"/>
          </p:nvPr>
        </p:nvSpPr>
        <p:spPr/>
        <p:txBody>
          <a:body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175295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DA483C2-4D7D-E0B8-E6DA-CA9F0FA924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924316-5AC7-7072-FC03-DC4B65BC49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02C1ED-712C-6252-3DE1-5D21C638F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6D0E7-9553-49DD-B42F-6396F87615C4}"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D1E3D2E0-5D77-A2DD-CC63-AA2078D6E2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106918A-2336-3E17-527C-8E07CB549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C70E8-8644-4945-83C8-2B73B2904400}" type="slidenum">
              <a:rPr kumimoji="1" lang="ja-JP" altLang="en-US" smtClean="0"/>
              <a:t>‹#›</a:t>
            </a:fld>
            <a:endParaRPr kumimoji="1" lang="ja-JP" altLang="en-US"/>
          </a:p>
        </p:txBody>
      </p:sp>
    </p:spTree>
    <p:extLst>
      <p:ext uri="{BB962C8B-B14F-4D97-AF65-F5344CB8AC3E}">
        <p14:creationId xmlns:p14="http://schemas.microsoft.com/office/powerpoint/2010/main" val="683892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3611A5-2296-4E85-A021-8B5661632E75}"/>
              </a:ext>
            </a:extLst>
          </p:cNvPr>
          <p:cNvSpPr>
            <a:spLocks noGrp="1"/>
          </p:cNvSpPr>
          <p:nvPr>
            <p:ph type="ctrTitle"/>
          </p:nvPr>
        </p:nvSpPr>
        <p:spPr>
          <a:xfrm>
            <a:off x="756566" y="534298"/>
            <a:ext cx="11034272" cy="2984130"/>
          </a:xfrm>
        </p:spPr>
        <p:txBody>
          <a:bodyPr>
            <a:noAutofit/>
          </a:bodyPr>
          <a:lstStyle/>
          <a:p>
            <a:r>
              <a:rPr lang="ja-JP" altLang="en-US" sz="6600" dirty="0">
                <a:latin typeface="HGP創英角ﾎﾟｯﾌﾟ体" panose="040B0A00000000000000" pitchFamily="50" charset="-128"/>
                <a:ea typeface="HGP創英角ﾎﾟｯﾌﾟ体" panose="040B0A00000000000000" pitchFamily="50" charset="-128"/>
              </a:rPr>
              <a:t>日本のフレイル・骨折予防</a:t>
            </a:r>
            <a:br>
              <a:rPr lang="en-US" altLang="ja-JP" sz="6600" dirty="0">
                <a:latin typeface="HGP創英角ﾎﾟｯﾌﾟ体" panose="040B0A00000000000000" pitchFamily="50" charset="-128"/>
                <a:ea typeface="HGP創英角ﾎﾟｯﾌﾟ体" panose="040B0A00000000000000" pitchFamily="50" charset="-128"/>
              </a:rPr>
            </a:br>
            <a:r>
              <a:rPr lang="ja-JP" altLang="en-US" sz="4400" dirty="0">
                <a:latin typeface="HGP創英角ﾎﾟｯﾌﾟ体" panose="040B0A00000000000000" pitchFamily="50" charset="-128"/>
                <a:ea typeface="HGP創英角ﾎﾟｯﾌﾟ体" panose="040B0A00000000000000" pitchFamily="50" charset="-128"/>
              </a:rPr>
              <a:t>なんで骨粗鬆症になるの？</a:t>
            </a:r>
            <a:br>
              <a:rPr lang="en-US" altLang="ja-JP" sz="4400" dirty="0">
                <a:latin typeface="HGP創英角ﾎﾟｯﾌﾟ体" panose="040B0A00000000000000" pitchFamily="50" charset="-128"/>
                <a:ea typeface="HGP創英角ﾎﾟｯﾌﾟ体" panose="040B0A00000000000000" pitchFamily="50" charset="-128"/>
              </a:rPr>
            </a:br>
            <a:r>
              <a:rPr lang="ja-JP" altLang="en-US" sz="4400" dirty="0">
                <a:latin typeface="HGP創英角ﾎﾟｯﾌﾟ体" panose="040B0A00000000000000" pitchFamily="50" charset="-128"/>
                <a:ea typeface="HGP創英角ﾎﾟｯﾌﾟ体" panose="040B0A00000000000000" pitchFamily="50" charset="-128"/>
              </a:rPr>
              <a:t>骨粗鬆症の何がまずいの？</a:t>
            </a:r>
            <a:br>
              <a:rPr lang="en-US" altLang="ja-JP" sz="4400" dirty="0">
                <a:latin typeface="HGP創英角ﾎﾟｯﾌﾟ体" panose="040B0A00000000000000" pitchFamily="50" charset="-128"/>
                <a:ea typeface="HGP創英角ﾎﾟｯﾌﾟ体" panose="040B0A00000000000000" pitchFamily="50" charset="-128"/>
              </a:rPr>
            </a:br>
            <a:r>
              <a:rPr lang="ja-JP" altLang="en-US" sz="4400" dirty="0">
                <a:latin typeface="HGP創英角ﾎﾟｯﾌﾟ体" panose="040B0A00000000000000" pitchFamily="50" charset="-128"/>
                <a:ea typeface="HGP創英角ﾎﾟｯﾌﾟ体" panose="040B0A00000000000000" pitchFamily="50" charset="-128"/>
              </a:rPr>
              <a:t>フレイル・サルコペニア・ロコモってなに？</a:t>
            </a:r>
            <a:endParaRPr kumimoji="1" lang="ja-JP" altLang="en-US" sz="4400" dirty="0"/>
          </a:p>
        </p:txBody>
      </p:sp>
      <p:sp>
        <p:nvSpPr>
          <p:cNvPr id="3" name="字幕 2">
            <a:extLst>
              <a:ext uri="{FF2B5EF4-FFF2-40B4-BE49-F238E27FC236}">
                <a16:creationId xmlns:a16="http://schemas.microsoft.com/office/drawing/2014/main" id="{2E4B9FBE-751D-43BB-AA93-083B5E84198D}"/>
              </a:ext>
            </a:extLst>
          </p:cNvPr>
          <p:cNvSpPr>
            <a:spLocks noGrp="1"/>
          </p:cNvSpPr>
          <p:nvPr>
            <p:ph type="subTitle" idx="1"/>
          </p:nvPr>
        </p:nvSpPr>
        <p:spPr>
          <a:xfrm>
            <a:off x="8414951" y="5186020"/>
            <a:ext cx="1633583" cy="942851"/>
          </a:xfrm>
        </p:spPr>
        <p:txBody>
          <a:bodyPr>
            <a:normAutofit/>
          </a:bodyPr>
          <a:lstStyle/>
          <a:p>
            <a:pPr algn="r"/>
            <a:r>
              <a:rPr kumimoji="1" lang="ja-JP" altLang="en-US" dirty="0">
                <a:latin typeface="HGP創英角ﾎﾟｯﾌﾟ体" panose="040B0A00000000000000" pitchFamily="50" charset="-128"/>
                <a:ea typeface="HGP創英角ﾎﾟｯﾌﾟ体" panose="040B0A00000000000000" pitchFamily="50" charset="-128"/>
              </a:rPr>
              <a:t>　後藤正成</a:t>
            </a:r>
          </a:p>
        </p:txBody>
      </p:sp>
      <p:pic>
        <p:nvPicPr>
          <p:cNvPr id="4" name="図 3">
            <a:extLst>
              <a:ext uri="{FF2B5EF4-FFF2-40B4-BE49-F238E27FC236}">
                <a16:creationId xmlns:a16="http://schemas.microsoft.com/office/drawing/2014/main" id="{CB2FDA6F-180F-F44E-004F-1E155F3808B3}"/>
              </a:ext>
            </a:extLst>
          </p:cNvPr>
          <p:cNvPicPr>
            <a:picLocks noChangeAspect="1"/>
          </p:cNvPicPr>
          <p:nvPr/>
        </p:nvPicPr>
        <p:blipFill>
          <a:blip r:embed="rId2"/>
          <a:stretch>
            <a:fillRect/>
          </a:stretch>
        </p:blipFill>
        <p:spPr>
          <a:xfrm>
            <a:off x="1507525" y="4606198"/>
            <a:ext cx="6206206" cy="1522673"/>
          </a:xfrm>
          <a:prstGeom prst="rect">
            <a:avLst/>
          </a:prstGeom>
        </p:spPr>
      </p:pic>
    </p:spTree>
    <p:extLst>
      <p:ext uri="{BB962C8B-B14F-4D97-AF65-F5344CB8AC3E}">
        <p14:creationId xmlns:p14="http://schemas.microsoft.com/office/powerpoint/2010/main" val="333009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27762-A9BE-45C6-AC49-549C80D99670}"/>
              </a:ext>
            </a:extLst>
          </p:cNvPr>
          <p:cNvSpPr>
            <a:spLocks noGrp="1"/>
          </p:cNvSpPr>
          <p:nvPr>
            <p:ph type="title"/>
          </p:nvPr>
        </p:nvSpPr>
        <p:spPr>
          <a:xfrm>
            <a:off x="838199" y="2309186"/>
            <a:ext cx="9911763" cy="2209026"/>
          </a:xfrm>
        </p:spPr>
        <p:txBody>
          <a:bodyPr/>
          <a:lstStyle/>
          <a:p>
            <a:pPr algn="ctr"/>
            <a:r>
              <a:rPr kumimoji="1" lang="ja-JP" altLang="en-US" dirty="0"/>
              <a:t>骨粗鬆症になると何がいけないのか？</a:t>
            </a:r>
            <a:br>
              <a:rPr kumimoji="1" lang="en-US" altLang="ja-JP" dirty="0"/>
            </a:br>
            <a:endParaRPr kumimoji="1" lang="ja-JP" altLang="en-US" sz="3600" dirty="0"/>
          </a:p>
        </p:txBody>
      </p:sp>
    </p:spTree>
    <p:extLst>
      <p:ext uri="{BB962C8B-B14F-4D97-AF65-F5344CB8AC3E}">
        <p14:creationId xmlns:p14="http://schemas.microsoft.com/office/powerpoint/2010/main" val="216704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57040-EFB3-4A62-8BEF-C4DF6FF3980B}"/>
              </a:ext>
            </a:extLst>
          </p:cNvPr>
          <p:cNvSpPr>
            <a:spLocks noGrp="1"/>
          </p:cNvSpPr>
          <p:nvPr>
            <p:ph type="title"/>
          </p:nvPr>
        </p:nvSpPr>
        <p:spPr/>
        <p:txBody>
          <a:bodyPr/>
          <a:lstStyle/>
          <a:p>
            <a:endParaRPr kumimoji="1" lang="ja-JP" altLang="en-US" dirty="0"/>
          </a:p>
        </p:txBody>
      </p:sp>
      <p:pic>
        <p:nvPicPr>
          <p:cNvPr id="4" name="コンテンツ プレースホルダー 3">
            <a:extLst>
              <a:ext uri="{FF2B5EF4-FFF2-40B4-BE49-F238E27FC236}">
                <a16:creationId xmlns:a16="http://schemas.microsoft.com/office/drawing/2014/main" id="{E965C9DF-E4F9-4169-8BA4-A3987BB0EBC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3647" y="248069"/>
            <a:ext cx="8667590" cy="6505198"/>
          </a:xfrm>
        </p:spPr>
      </p:pic>
    </p:spTree>
    <p:extLst>
      <p:ext uri="{BB962C8B-B14F-4D97-AF65-F5344CB8AC3E}">
        <p14:creationId xmlns:p14="http://schemas.microsoft.com/office/powerpoint/2010/main" val="234327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D5CC2DF4-E5BA-4D10-95E6-3BB3401E0EC8}"/>
              </a:ext>
            </a:extLst>
          </p:cNvPr>
          <p:cNvSpPr>
            <a:spLocks noGrp="1"/>
          </p:cNvSpPr>
          <p:nvPr>
            <p:ph type="title"/>
          </p:nvPr>
        </p:nvSpPr>
        <p:spPr>
          <a:xfrm>
            <a:off x="1635126" y="368300"/>
            <a:ext cx="9068733" cy="954088"/>
          </a:xfrm>
        </p:spPr>
        <p:txBody>
          <a:bodyPr>
            <a:normAutofit fontScale="90000"/>
          </a:bodyPr>
          <a:lstStyle/>
          <a:p>
            <a:pPr>
              <a:defRPr/>
            </a:pPr>
            <a:r>
              <a:rPr lang="ja-JP" altLang="en-US" dirty="0"/>
              <a:t>大腿骨近位部骨折を経験すると・・・</a:t>
            </a:r>
          </a:p>
        </p:txBody>
      </p:sp>
      <p:sp>
        <p:nvSpPr>
          <p:cNvPr id="23555" name="テキスト ボックス 2">
            <a:extLst>
              <a:ext uri="{FF2B5EF4-FFF2-40B4-BE49-F238E27FC236}">
                <a16:creationId xmlns:a16="http://schemas.microsoft.com/office/drawing/2014/main" id="{F90B3D68-B1C1-4549-9F8F-59CAD2AC083A}"/>
              </a:ext>
            </a:extLst>
          </p:cNvPr>
          <p:cNvSpPr txBox="1">
            <a:spLocks noChangeArrowheads="1"/>
          </p:cNvSpPr>
          <p:nvPr/>
        </p:nvSpPr>
        <p:spPr bwMode="auto">
          <a:xfrm>
            <a:off x="1904352" y="1339057"/>
            <a:ext cx="7643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dirty="0">
                <a:latin typeface="Arial" panose="020B0604020202020204" pitchFamily="34" charset="0"/>
              </a:rPr>
              <a:t>　１０％～２０％が</a:t>
            </a:r>
            <a:r>
              <a:rPr lang="en-US" altLang="ja-JP" sz="2800" dirty="0">
                <a:solidFill>
                  <a:srgbClr val="FF0000"/>
                </a:solidFill>
                <a:latin typeface="Arial" panose="020B0604020202020204" pitchFamily="34" charset="0"/>
              </a:rPr>
              <a:t>1</a:t>
            </a:r>
            <a:r>
              <a:rPr lang="ja-JP" altLang="en-US" sz="2800" dirty="0">
                <a:solidFill>
                  <a:srgbClr val="FF0000"/>
                </a:solidFill>
                <a:latin typeface="Arial" panose="020B0604020202020204" pitchFamily="34" charset="0"/>
              </a:rPr>
              <a:t>年以内に死亡</a:t>
            </a:r>
            <a:endParaRPr lang="en-US" altLang="ja-JP" sz="2800" dirty="0">
              <a:solidFill>
                <a:srgbClr val="FF0000"/>
              </a:solidFill>
              <a:latin typeface="Arial" panose="020B0604020202020204" pitchFamily="34" charset="0"/>
            </a:endParaRPr>
          </a:p>
          <a:p>
            <a:r>
              <a:rPr lang="ja-JP" altLang="en-US" sz="2800" dirty="0">
                <a:latin typeface="Arial" panose="020B0604020202020204" pitchFamily="34" charset="0"/>
              </a:rPr>
              <a:t>　反対側の骨折リスクが通常の</a:t>
            </a:r>
            <a:r>
              <a:rPr lang="ja-JP" altLang="en-US" sz="2800" dirty="0">
                <a:solidFill>
                  <a:srgbClr val="FF0000"/>
                </a:solidFill>
                <a:latin typeface="Arial" panose="020B0604020202020204" pitchFamily="34" charset="0"/>
              </a:rPr>
              <a:t>４倍</a:t>
            </a:r>
            <a:r>
              <a:rPr lang="ja-JP" altLang="en-US" sz="2800" dirty="0">
                <a:latin typeface="Arial" panose="020B0604020202020204" pitchFamily="34" charset="0"/>
              </a:rPr>
              <a:t>になる</a:t>
            </a:r>
            <a:endParaRPr lang="en-US" altLang="ja-JP" sz="2800" dirty="0">
              <a:latin typeface="Arial" panose="020B0604020202020204" pitchFamily="34" charset="0"/>
            </a:endParaRPr>
          </a:p>
          <a:p>
            <a:r>
              <a:rPr lang="ja-JP" altLang="en-US" sz="2800" dirty="0">
                <a:latin typeface="Arial" panose="020B0604020202020204" pitchFamily="34" charset="0"/>
              </a:rPr>
              <a:t>　生活の質が低下する（</a:t>
            </a:r>
            <a:r>
              <a:rPr lang="ja-JP" altLang="en-US" sz="2800" dirty="0">
                <a:solidFill>
                  <a:srgbClr val="FF0000"/>
                </a:solidFill>
                <a:latin typeface="Arial" panose="020B0604020202020204" pitchFamily="34" charset="0"/>
              </a:rPr>
              <a:t>健康寿命の低下</a:t>
            </a:r>
            <a:r>
              <a:rPr lang="ja-JP" altLang="en-US" sz="2800" dirty="0">
                <a:latin typeface="Arial" panose="020B0604020202020204" pitchFamily="34" charset="0"/>
              </a:rPr>
              <a:t>）</a:t>
            </a:r>
            <a:endParaRPr lang="en-US" altLang="ja-JP" sz="2800" dirty="0">
              <a:latin typeface="Arial" panose="020B0604020202020204" pitchFamily="34" charset="0"/>
            </a:endParaRPr>
          </a:p>
          <a:p>
            <a:r>
              <a:rPr lang="ja-JP" altLang="en-US" sz="2800" dirty="0">
                <a:solidFill>
                  <a:srgbClr val="FF0000"/>
                </a:solidFill>
                <a:latin typeface="Arial" panose="020B0604020202020204" pitchFamily="34" charset="0"/>
              </a:rPr>
              <a:t>　介護</a:t>
            </a:r>
            <a:r>
              <a:rPr lang="ja-JP" altLang="en-US" sz="2800" dirty="0">
                <a:latin typeface="Arial" panose="020B0604020202020204" pitchFamily="34" charset="0"/>
              </a:rPr>
              <a:t>が必要になることも・・・</a:t>
            </a:r>
          </a:p>
        </p:txBody>
      </p:sp>
      <p:sp>
        <p:nvSpPr>
          <p:cNvPr id="6" name="テキスト ボックス 3">
            <a:extLst>
              <a:ext uri="{FF2B5EF4-FFF2-40B4-BE49-F238E27FC236}">
                <a16:creationId xmlns:a16="http://schemas.microsoft.com/office/drawing/2014/main" id="{5906A7FB-F3E6-4CE7-9D26-569C017F0C98}"/>
              </a:ext>
            </a:extLst>
          </p:cNvPr>
          <p:cNvSpPr txBox="1">
            <a:spLocks noChangeArrowheads="1"/>
          </p:cNvSpPr>
          <p:nvPr/>
        </p:nvSpPr>
        <p:spPr bwMode="auto">
          <a:xfrm>
            <a:off x="7988301" y="3140076"/>
            <a:ext cx="2563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defRPr/>
            </a:pPr>
            <a:r>
              <a:rPr lang="en-US" altLang="ja-JP" sz="825" dirty="0">
                <a:latin typeface="Arial" panose="020B0604020202020204" pitchFamily="34" charset="0"/>
              </a:rPr>
              <a:t>Osteoporosis Japan vol.21 no.1 2013</a:t>
            </a:r>
            <a:r>
              <a:rPr lang="ja-JP" altLang="en-US" sz="825" dirty="0">
                <a:latin typeface="Arial" panose="020B0604020202020204" pitchFamily="34" charset="0"/>
              </a:rPr>
              <a:t>より引用</a:t>
            </a:r>
          </a:p>
        </p:txBody>
      </p:sp>
      <p:pic>
        <p:nvPicPr>
          <p:cNvPr id="23557" name="図 9">
            <a:extLst>
              <a:ext uri="{FF2B5EF4-FFF2-40B4-BE49-F238E27FC236}">
                <a16:creationId xmlns:a16="http://schemas.microsoft.com/office/drawing/2014/main" id="{7588E010-A38F-45B0-8C72-729975173132}"/>
              </a:ext>
            </a:extLst>
          </p:cNvPr>
          <p:cNvPicPr>
            <a:picLocks noChangeAspect="1"/>
          </p:cNvPicPr>
          <p:nvPr/>
        </p:nvPicPr>
        <p:blipFill>
          <a:blip r:embed="rId2">
            <a:extLst>
              <a:ext uri="{28A0092B-C50C-407E-A947-70E740481C1C}">
                <a14:useLocalDpi xmlns:a14="http://schemas.microsoft.com/office/drawing/2010/main" val="0"/>
              </a:ext>
            </a:extLst>
          </a:blip>
          <a:srcRect l="3078" t="5762" r="39455" b="12090"/>
          <a:stretch>
            <a:fillRect/>
          </a:stretch>
        </p:blipFill>
        <p:spPr bwMode="auto">
          <a:xfrm>
            <a:off x="2344739" y="3054350"/>
            <a:ext cx="5013325"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msp.c.yimg.jp/image?q=tbn:ANd9GcSxcvmwcTS-uA5mVouyQ96vcP2tEvcoPeD6BjlmBiJmmq-geBam0dcPu0A:http://t.pimg.jp/006/361/526/1/6361526.jpg">
            <a:extLst>
              <a:ext uri="{FF2B5EF4-FFF2-40B4-BE49-F238E27FC236}">
                <a16:creationId xmlns:a16="http://schemas.microsoft.com/office/drawing/2014/main" id="{E96D678B-0EBD-4658-8FEB-9886584A3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264" y="4021138"/>
            <a:ext cx="25304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a:extLst>
              <a:ext uri="{FF2B5EF4-FFF2-40B4-BE49-F238E27FC236}">
                <a16:creationId xmlns:a16="http://schemas.microsoft.com/office/drawing/2014/main" id="{824F4B22-D556-4734-BA78-9E5EF7A217E5}"/>
              </a:ext>
            </a:extLst>
          </p:cNvPr>
          <p:cNvSpPr>
            <a:spLocks noGrp="1"/>
          </p:cNvSpPr>
          <p:nvPr>
            <p:ph type="title"/>
          </p:nvPr>
        </p:nvSpPr>
        <p:spPr/>
        <p:txBody>
          <a:bodyPr/>
          <a:lstStyle/>
          <a:p>
            <a:r>
              <a:rPr lang="ja-JP" altLang="en-US"/>
              <a:t>平均寿命と健康寿命</a:t>
            </a:r>
          </a:p>
        </p:txBody>
      </p:sp>
      <p:pic>
        <p:nvPicPr>
          <p:cNvPr id="26627" name="図 3">
            <a:extLst>
              <a:ext uri="{FF2B5EF4-FFF2-40B4-BE49-F238E27FC236}">
                <a16:creationId xmlns:a16="http://schemas.microsoft.com/office/drawing/2014/main" id="{96FDADEC-E5B1-4E1D-A995-0C93E520C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27" t="38451" r="5113" b="3801"/>
          <a:stretch>
            <a:fillRect/>
          </a:stretch>
        </p:blipFill>
        <p:spPr bwMode="auto">
          <a:xfrm>
            <a:off x="1955800" y="2690814"/>
            <a:ext cx="8280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テキスト ボックス 4">
            <a:extLst>
              <a:ext uri="{FF2B5EF4-FFF2-40B4-BE49-F238E27FC236}">
                <a16:creationId xmlns:a16="http://schemas.microsoft.com/office/drawing/2014/main" id="{5B855010-566E-433B-BE27-1D763384B8CC}"/>
              </a:ext>
            </a:extLst>
          </p:cNvPr>
          <p:cNvSpPr txBox="1">
            <a:spLocks noChangeArrowheads="1"/>
          </p:cNvSpPr>
          <p:nvPr/>
        </p:nvSpPr>
        <p:spPr bwMode="auto">
          <a:xfrm>
            <a:off x="2012951" y="1598613"/>
            <a:ext cx="8220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t>○健康寿命とは健康上の問題で日常生活が制限されず生活できる期間です。</a:t>
            </a:r>
            <a:endParaRPr lang="en-US" altLang="ja-JP" dirty="0"/>
          </a:p>
          <a:p>
            <a:r>
              <a:rPr lang="ja-JP" altLang="en-US" dirty="0"/>
              <a:t>○日本人女性の平均寿命は世界一で</a:t>
            </a:r>
            <a:r>
              <a:rPr lang="en-US" altLang="ja-JP" dirty="0">
                <a:solidFill>
                  <a:srgbClr val="FF0000"/>
                </a:solidFill>
              </a:rPr>
              <a:t>86</a:t>
            </a:r>
            <a:r>
              <a:rPr lang="ja-JP" altLang="en-US" dirty="0">
                <a:solidFill>
                  <a:srgbClr val="FF0000"/>
                </a:solidFill>
              </a:rPr>
              <a:t>歳</a:t>
            </a:r>
            <a:r>
              <a:rPr lang="ja-JP" altLang="en-US" dirty="0"/>
              <a:t>、しかし健康寿命は</a:t>
            </a:r>
            <a:r>
              <a:rPr lang="en-US" altLang="ja-JP" dirty="0">
                <a:solidFill>
                  <a:srgbClr val="FF0000"/>
                </a:solidFill>
              </a:rPr>
              <a:t>73</a:t>
            </a:r>
            <a:r>
              <a:rPr lang="ja-JP" altLang="en-US" dirty="0">
                <a:solidFill>
                  <a:srgbClr val="FF0000"/>
                </a:solidFill>
              </a:rPr>
              <a:t>歳</a:t>
            </a:r>
            <a:r>
              <a:rPr lang="ja-JP" altLang="en-US" dirty="0"/>
              <a:t>。</a:t>
            </a:r>
            <a:endParaRPr lang="en-US" altLang="ja-JP" dirty="0"/>
          </a:p>
          <a:p>
            <a:r>
              <a:rPr lang="ja-JP" altLang="en-US" dirty="0"/>
              <a:t>言い換えると</a:t>
            </a:r>
            <a:r>
              <a:rPr lang="en-US" altLang="ja-JP" dirty="0"/>
              <a:t>10</a:t>
            </a:r>
            <a:r>
              <a:rPr lang="ja-JP" altLang="en-US" dirty="0"/>
              <a:t>年以上も不健康な期間があるということです。</a:t>
            </a:r>
            <a:endParaRPr lang="en-US" altLang="ja-JP" dirty="0"/>
          </a:p>
          <a:p>
            <a:r>
              <a:rPr lang="ja-JP" altLang="en-US" dirty="0"/>
              <a:t>○そのなかには、</a:t>
            </a:r>
            <a:r>
              <a:rPr lang="ja-JP" altLang="en-US" dirty="0">
                <a:solidFill>
                  <a:srgbClr val="FF0000"/>
                </a:solidFill>
              </a:rPr>
              <a:t>要支援・要介護</a:t>
            </a:r>
            <a:r>
              <a:rPr lang="ja-JP" altLang="en-US" dirty="0"/>
              <a:t>が必要な方も多数いらっしゃいます。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72A0DD-6025-0FA4-A862-749F05896487}"/>
              </a:ext>
            </a:extLst>
          </p:cNvPr>
          <p:cNvSpPr>
            <a:spLocks noGrp="1"/>
          </p:cNvSpPr>
          <p:nvPr>
            <p:ph type="title"/>
          </p:nvPr>
        </p:nvSpPr>
        <p:spPr/>
        <p:txBody>
          <a:bodyPr/>
          <a:lstStyle/>
          <a:p>
            <a:pPr algn="ctr"/>
            <a:r>
              <a:rPr lang="ja-JP" altLang="en-US" dirty="0"/>
              <a:t>ここまでをまとめると</a:t>
            </a:r>
            <a:endParaRPr kumimoji="1" lang="ja-JP" altLang="en-US" dirty="0"/>
          </a:p>
        </p:txBody>
      </p:sp>
      <p:sp>
        <p:nvSpPr>
          <p:cNvPr id="3" name="テキスト ボックス 2">
            <a:extLst>
              <a:ext uri="{FF2B5EF4-FFF2-40B4-BE49-F238E27FC236}">
                <a16:creationId xmlns:a16="http://schemas.microsoft.com/office/drawing/2014/main" id="{A01F941C-0BF9-E896-DD3E-47E67C7EB4D2}"/>
              </a:ext>
            </a:extLst>
          </p:cNvPr>
          <p:cNvSpPr txBox="1"/>
          <p:nvPr/>
        </p:nvSpPr>
        <p:spPr>
          <a:xfrm>
            <a:off x="612250" y="1781092"/>
            <a:ext cx="11410122" cy="3416320"/>
          </a:xfrm>
          <a:prstGeom prst="rect">
            <a:avLst/>
          </a:prstGeom>
          <a:noFill/>
        </p:spPr>
        <p:txBody>
          <a:bodyPr wrap="square" rtlCol="0">
            <a:spAutoFit/>
          </a:bodyPr>
          <a:lstStyle/>
          <a:p>
            <a:r>
              <a:rPr kumimoji="1" lang="ja-JP" altLang="en-US" sz="7200" dirty="0"/>
              <a:t>骨折すると</a:t>
            </a:r>
            <a:endParaRPr kumimoji="1" lang="en-US" altLang="ja-JP" sz="7200" dirty="0"/>
          </a:p>
          <a:p>
            <a:r>
              <a:rPr kumimoji="1" lang="ja-JP" altLang="en-US" sz="7200" dirty="0"/>
              <a:t>➡サルコペニア・フレイル・ロコモになっちゃうよ</a:t>
            </a:r>
          </a:p>
        </p:txBody>
      </p:sp>
    </p:spTree>
    <p:extLst>
      <p:ext uri="{BB962C8B-B14F-4D97-AF65-F5344CB8AC3E}">
        <p14:creationId xmlns:p14="http://schemas.microsoft.com/office/powerpoint/2010/main" val="162710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55E47D-28AE-1435-7322-C1F00AD7B14E}"/>
              </a:ext>
            </a:extLst>
          </p:cNvPr>
          <p:cNvSpPr>
            <a:spLocks noGrp="1"/>
          </p:cNvSpPr>
          <p:nvPr>
            <p:ph type="title"/>
          </p:nvPr>
        </p:nvSpPr>
        <p:spPr>
          <a:xfrm>
            <a:off x="925664" y="1200012"/>
            <a:ext cx="10515600" cy="2537101"/>
          </a:xfrm>
        </p:spPr>
        <p:txBody>
          <a:bodyPr>
            <a:normAutofit/>
          </a:bodyPr>
          <a:lstStyle/>
          <a:p>
            <a:pPr algn="ctr"/>
            <a:r>
              <a:rPr kumimoji="1" lang="ja-JP" altLang="en-US" dirty="0"/>
              <a:t>たかが骨折？</a:t>
            </a:r>
            <a:br>
              <a:rPr kumimoji="1" lang="en-US" altLang="ja-JP" dirty="0"/>
            </a:br>
            <a:br>
              <a:rPr lang="en-US" altLang="ja-JP" dirty="0"/>
            </a:br>
            <a:r>
              <a:rPr kumimoji="1" lang="ja-JP" altLang="en-US" dirty="0"/>
              <a:t>骨折は死に直結する？</a:t>
            </a:r>
          </a:p>
        </p:txBody>
      </p:sp>
    </p:spTree>
    <p:extLst>
      <p:ext uri="{BB962C8B-B14F-4D97-AF65-F5344CB8AC3E}">
        <p14:creationId xmlns:p14="http://schemas.microsoft.com/office/powerpoint/2010/main" val="403523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D1E03C24-866F-4C6A-AA4D-091A4536C59E}"/>
              </a:ext>
            </a:extLst>
          </p:cNvPr>
          <p:cNvSpPr>
            <a:spLocks noGrp="1"/>
          </p:cNvSpPr>
          <p:nvPr>
            <p:ph type="title"/>
          </p:nvPr>
        </p:nvSpPr>
        <p:spPr>
          <a:xfrm>
            <a:off x="2135188" y="160338"/>
            <a:ext cx="7886700" cy="1325562"/>
          </a:xfrm>
        </p:spPr>
        <p:txBody>
          <a:bodyPr>
            <a:normAutofit/>
          </a:bodyPr>
          <a:lstStyle/>
          <a:p>
            <a:pPr algn="ctr"/>
            <a:r>
              <a:rPr lang="ja-JP" altLang="en-US" sz="3600" dirty="0"/>
              <a:t>骨折は死に直結する？</a:t>
            </a:r>
          </a:p>
        </p:txBody>
      </p:sp>
      <p:pic>
        <p:nvPicPr>
          <p:cNvPr id="25603" name="Picture 3">
            <a:extLst>
              <a:ext uri="{FF2B5EF4-FFF2-40B4-BE49-F238E27FC236}">
                <a16:creationId xmlns:a16="http://schemas.microsoft.com/office/drawing/2014/main" id="{EA9DD7B7-46CD-45B3-BCE9-9FC639F090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20" t="13734" r="398" b="4010"/>
          <a:stretch>
            <a:fillRect/>
          </a:stretch>
        </p:blipFill>
        <p:spPr bwMode="auto">
          <a:xfrm>
            <a:off x="1604963" y="1150939"/>
            <a:ext cx="608965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ttp://kanden-hsp.jp/common/images/medical/orthopedic_surgery_topics_05_img04.jpg">
            <a:extLst>
              <a:ext uri="{FF2B5EF4-FFF2-40B4-BE49-F238E27FC236}">
                <a16:creationId xmlns:a16="http://schemas.microsoft.com/office/drawing/2014/main" id="{0B1E7FC5-B34C-4B12-95E8-268BCA9FF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588" y="1485900"/>
            <a:ext cx="28575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テキスト ボックス 4">
            <a:extLst>
              <a:ext uri="{FF2B5EF4-FFF2-40B4-BE49-F238E27FC236}">
                <a16:creationId xmlns:a16="http://schemas.microsoft.com/office/drawing/2014/main" id="{262DE689-0F3C-48D2-8C91-E5A5267AB05B}"/>
              </a:ext>
            </a:extLst>
          </p:cNvPr>
          <p:cNvSpPr txBox="1">
            <a:spLocks noChangeArrowheads="1"/>
          </p:cNvSpPr>
          <p:nvPr/>
        </p:nvSpPr>
        <p:spPr bwMode="auto">
          <a:xfrm>
            <a:off x="4319286" y="5085558"/>
            <a:ext cx="55768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t>大腿骨頸部骨折を発症すると死に直結する。</a:t>
            </a:r>
            <a:endParaRPr lang="en-US" altLang="ja-JP" dirty="0"/>
          </a:p>
          <a:p>
            <a:r>
              <a:rPr lang="ja-JP" altLang="en-US" dirty="0"/>
              <a:t>（ステージ</a:t>
            </a:r>
            <a:r>
              <a:rPr lang="en-US" altLang="ja-JP" dirty="0"/>
              <a:t>Ⅲ</a:t>
            </a:r>
            <a:r>
              <a:rPr lang="ja-JP" altLang="en-US" dirty="0"/>
              <a:t>の胃癌と同じ死亡率・</a:t>
            </a:r>
            <a:r>
              <a:rPr lang="en-US" altLang="ja-JP" dirty="0">
                <a:solidFill>
                  <a:srgbClr val="FF0000"/>
                </a:solidFill>
              </a:rPr>
              <a:t>5</a:t>
            </a:r>
            <a:r>
              <a:rPr lang="ja-JP" altLang="en-US" dirty="0">
                <a:solidFill>
                  <a:srgbClr val="FF0000"/>
                </a:solidFill>
              </a:rPr>
              <a:t>年後の生存率</a:t>
            </a:r>
            <a:r>
              <a:rPr lang="en-US" altLang="ja-JP" dirty="0">
                <a:solidFill>
                  <a:srgbClr val="FF0000"/>
                </a:solidFill>
              </a:rPr>
              <a:t>50</a:t>
            </a:r>
            <a:r>
              <a:rPr lang="ja-JP" altLang="en-US" dirty="0">
                <a:solidFill>
                  <a:srgbClr val="FF0000"/>
                </a:solidFill>
              </a:rPr>
              <a:t>％</a:t>
            </a:r>
            <a:r>
              <a:rPr lang="ja-JP" altLang="en-US" dirty="0"/>
              <a:t>）</a:t>
            </a:r>
            <a:endParaRPr lang="en-US" altLang="ja-JP" dirty="0"/>
          </a:p>
          <a:p>
            <a:r>
              <a:rPr lang="ja-JP" altLang="en-US" dirty="0"/>
              <a:t>さらに、椎体骨折も患者さんの死亡率にも影響する。</a:t>
            </a:r>
            <a:endParaRPr lang="en-US" altLang="ja-JP" dirty="0"/>
          </a:p>
          <a:p>
            <a:r>
              <a:rPr lang="ja-JP" altLang="en-US" dirty="0"/>
              <a:t>（</a:t>
            </a:r>
            <a:r>
              <a:rPr lang="en-US" altLang="ja-JP" dirty="0"/>
              <a:t>3</a:t>
            </a:r>
            <a:r>
              <a:rPr lang="ja-JP" altLang="en-US" dirty="0"/>
              <a:t>つ以上椎体骨折があるはない人の</a:t>
            </a:r>
            <a:r>
              <a:rPr lang="en-US" altLang="ja-JP" dirty="0">
                <a:solidFill>
                  <a:srgbClr val="FF0000"/>
                </a:solidFill>
              </a:rPr>
              <a:t>4</a:t>
            </a:r>
            <a:r>
              <a:rPr lang="ja-JP" altLang="en-US" dirty="0">
                <a:solidFill>
                  <a:srgbClr val="FF0000"/>
                </a:solidFill>
              </a:rPr>
              <a:t>倍の死亡率</a:t>
            </a:r>
            <a:r>
              <a:rPr lang="ja-JP" alt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7D8C41-80BA-C92A-C1D7-94C8DA861F7E}"/>
              </a:ext>
            </a:extLst>
          </p:cNvPr>
          <p:cNvSpPr>
            <a:spLocks noGrp="1"/>
          </p:cNvSpPr>
          <p:nvPr>
            <p:ph type="title"/>
          </p:nvPr>
        </p:nvSpPr>
        <p:spPr/>
        <p:txBody>
          <a:bodyPr/>
          <a:lstStyle/>
          <a:p>
            <a:r>
              <a:rPr kumimoji="1" lang="ja-JP" altLang="en-US" dirty="0"/>
              <a:t>なぜ、死に直結するのか？</a:t>
            </a:r>
            <a:br>
              <a:rPr kumimoji="1" lang="en-US" altLang="ja-JP" dirty="0"/>
            </a:br>
            <a:r>
              <a:rPr kumimoji="1" lang="ja-JP" altLang="en-US" dirty="0"/>
              <a:t>なぜ、健康寿命が短くなるのか？</a:t>
            </a:r>
          </a:p>
        </p:txBody>
      </p:sp>
      <p:sp>
        <p:nvSpPr>
          <p:cNvPr id="3" name="コンテンツ プレースホルダー 2">
            <a:extLst>
              <a:ext uri="{FF2B5EF4-FFF2-40B4-BE49-F238E27FC236}">
                <a16:creationId xmlns:a16="http://schemas.microsoft.com/office/drawing/2014/main" id="{56288841-50B5-5150-FB14-DF3F2CB3B69E}"/>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67090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DF591A-CB51-40D9-A201-850967712347}"/>
              </a:ext>
            </a:extLst>
          </p:cNvPr>
          <p:cNvSpPr>
            <a:spLocks noGrp="1"/>
          </p:cNvSpPr>
          <p:nvPr>
            <p:ph type="title"/>
          </p:nvPr>
        </p:nvSpPr>
        <p:spPr/>
        <p:txBody>
          <a:bodyPr>
            <a:normAutofit/>
          </a:bodyPr>
          <a:lstStyle/>
          <a:p>
            <a:r>
              <a:rPr kumimoji="1" lang="ja-JP" altLang="en-US" dirty="0"/>
              <a:t>なぜ、死に直結するのか？</a:t>
            </a:r>
            <a:br>
              <a:rPr kumimoji="1" lang="en-US" altLang="ja-JP" dirty="0"/>
            </a:br>
            <a:r>
              <a:rPr kumimoji="1" lang="ja-JP" altLang="en-US" dirty="0"/>
              <a:t>なぜ、健康寿命が短くなるのか？</a:t>
            </a:r>
          </a:p>
        </p:txBody>
      </p:sp>
      <p:sp>
        <p:nvSpPr>
          <p:cNvPr id="3" name="コンテンツ プレースホルダー 2">
            <a:extLst>
              <a:ext uri="{FF2B5EF4-FFF2-40B4-BE49-F238E27FC236}">
                <a16:creationId xmlns:a16="http://schemas.microsoft.com/office/drawing/2014/main" id="{2991FAA6-D4C3-4F92-9B0F-7291FBE35648}"/>
              </a:ext>
            </a:extLst>
          </p:cNvPr>
          <p:cNvSpPr>
            <a:spLocks noGrp="1"/>
          </p:cNvSpPr>
          <p:nvPr>
            <p:ph idx="1"/>
          </p:nvPr>
        </p:nvSpPr>
        <p:spPr>
          <a:xfrm>
            <a:off x="514829" y="1836737"/>
            <a:ext cx="11380321" cy="4351338"/>
          </a:xfrm>
        </p:spPr>
        <p:txBody>
          <a:bodyPr>
            <a:normAutofit/>
          </a:bodyPr>
          <a:lstStyle/>
          <a:p>
            <a:pPr marL="0" indent="0">
              <a:buNone/>
            </a:pPr>
            <a:r>
              <a:rPr lang="ja-JP" altLang="en-US" sz="4000" dirty="0">
                <a:solidFill>
                  <a:srgbClr val="00B0F0"/>
                </a:solidFill>
              </a:rPr>
              <a:t>　</a:t>
            </a:r>
            <a:r>
              <a:rPr lang="en-US" altLang="ja-JP" sz="4000" dirty="0">
                <a:solidFill>
                  <a:srgbClr val="00B0F0"/>
                </a:solidFill>
              </a:rPr>
              <a:t>30</a:t>
            </a:r>
            <a:r>
              <a:rPr kumimoji="1" lang="ja-JP" altLang="en-US" sz="4000" dirty="0"/>
              <a:t>歳を過ぎると</a:t>
            </a:r>
            <a:r>
              <a:rPr kumimoji="1" lang="ja-JP" altLang="en-US" sz="4000" dirty="0">
                <a:solidFill>
                  <a:srgbClr val="FF0000"/>
                </a:solidFill>
              </a:rPr>
              <a:t>１％</a:t>
            </a:r>
            <a:r>
              <a:rPr kumimoji="1" lang="en-US" altLang="ja-JP" sz="4000" dirty="0">
                <a:solidFill>
                  <a:srgbClr val="FF0000"/>
                </a:solidFill>
              </a:rPr>
              <a:t>/</a:t>
            </a:r>
            <a:r>
              <a:rPr kumimoji="1" lang="ja-JP" altLang="en-US" sz="4000" dirty="0">
                <a:solidFill>
                  <a:srgbClr val="FF0000"/>
                </a:solidFill>
              </a:rPr>
              <a:t>年</a:t>
            </a:r>
            <a:r>
              <a:rPr kumimoji="1" lang="ja-JP" altLang="en-US" sz="4000" dirty="0"/>
              <a:t>で脚力が低下します</a:t>
            </a:r>
            <a:r>
              <a:rPr lang="ja-JP" altLang="en-US" sz="4000" dirty="0"/>
              <a:t>。</a:t>
            </a:r>
            <a:endParaRPr lang="en-US" altLang="ja-JP" sz="4000" dirty="0"/>
          </a:p>
          <a:p>
            <a:pPr marL="0" indent="0">
              <a:buNone/>
            </a:pPr>
            <a:r>
              <a:rPr lang="ja-JP" altLang="en-US" sz="4000" dirty="0">
                <a:solidFill>
                  <a:srgbClr val="00B0F0"/>
                </a:solidFill>
              </a:rPr>
              <a:t>　</a:t>
            </a:r>
            <a:r>
              <a:rPr kumimoji="1" lang="ja-JP" altLang="en-US" sz="4000" dirty="0"/>
              <a:t>完全安静臥床で</a:t>
            </a:r>
            <a:r>
              <a:rPr kumimoji="1" lang="ja-JP" altLang="en-US" sz="4000" dirty="0">
                <a:solidFill>
                  <a:schemeClr val="accent1"/>
                </a:solidFill>
              </a:rPr>
              <a:t>２</a:t>
            </a:r>
            <a:r>
              <a:rPr kumimoji="1" lang="ja-JP" altLang="en-US" sz="4000" dirty="0">
                <a:solidFill>
                  <a:srgbClr val="FF0000"/>
                </a:solidFill>
              </a:rPr>
              <a:t>％</a:t>
            </a:r>
            <a:r>
              <a:rPr kumimoji="1" lang="en-US" altLang="ja-JP" sz="4000" dirty="0">
                <a:solidFill>
                  <a:srgbClr val="FF0000"/>
                </a:solidFill>
              </a:rPr>
              <a:t>/</a:t>
            </a:r>
            <a:r>
              <a:rPr kumimoji="1" lang="ja-JP" altLang="en-US" sz="4000" dirty="0">
                <a:solidFill>
                  <a:srgbClr val="FF0000"/>
                </a:solidFill>
              </a:rPr>
              <a:t>日</a:t>
            </a:r>
            <a:r>
              <a:rPr kumimoji="1" lang="ja-JP" altLang="en-US" sz="4000" dirty="0"/>
              <a:t>で筋力が低下します。</a:t>
            </a:r>
            <a:endParaRPr kumimoji="1" lang="en-US" altLang="ja-JP" sz="4000" dirty="0"/>
          </a:p>
          <a:p>
            <a:endParaRPr lang="en-US" altLang="ja-JP" sz="4000" dirty="0"/>
          </a:p>
          <a:p>
            <a:r>
              <a:rPr kumimoji="1" lang="ja-JP" altLang="en-US" sz="4000" dirty="0"/>
              <a:t>つまり</a:t>
            </a:r>
            <a:r>
              <a:rPr kumimoji="1" lang="en-US" altLang="ja-JP" sz="4000" dirty="0"/>
              <a:t>1</a:t>
            </a:r>
            <a:r>
              <a:rPr kumimoji="1" lang="ja-JP" altLang="en-US" sz="4000" dirty="0"/>
              <a:t>週間寝たきりでいると脚力換算で</a:t>
            </a:r>
            <a:r>
              <a:rPr lang="ja-JP" altLang="en-US" sz="4000" dirty="0"/>
              <a:t>　　</a:t>
            </a:r>
            <a:r>
              <a:rPr kumimoji="1" lang="en-US" altLang="ja-JP" sz="4000" dirty="0"/>
              <a:t>14</a:t>
            </a:r>
            <a:r>
              <a:rPr kumimoji="1" lang="ja-JP" altLang="en-US" sz="4000" dirty="0"/>
              <a:t>年分歳をとったことになります。</a:t>
            </a:r>
            <a:endParaRPr kumimoji="1" lang="en-US" altLang="ja-JP" sz="4000" dirty="0"/>
          </a:p>
        </p:txBody>
      </p:sp>
    </p:spTree>
    <p:extLst>
      <p:ext uri="{BB962C8B-B14F-4D97-AF65-F5344CB8AC3E}">
        <p14:creationId xmlns:p14="http://schemas.microsoft.com/office/powerpoint/2010/main" val="204572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F2FDD-5CA8-35D2-5EBC-0C719E26AC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A944640-1AF2-499E-4C27-2C33BF418258}"/>
              </a:ext>
            </a:extLst>
          </p:cNvPr>
          <p:cNvSpPr>
            <a:spLocks noGrp="1"/>
          </p:cNvSpPr>
          <p:nvPr>
            <p:ph type="title"/>
          </p:nvPr>
        </p:nvSpPr>
        <p:spPr/>
        <p:txBody>
          <a:bodyPr/>
          <a:lstStyle/>
          <a:p>
            <a:pPr algn="ctr"/>
            <a:r>
              <a:rPr kumimoji="1" lang="ja-JP" altLang="en-US" dirty="0"/>
              <a:t>繰り返しますが</a:t>
            </a:r>
          </a:p>
        </p:txBody>
      </p:sp>
      <p:sp>
        <p:nvSpPr>
          <p:cNvPr id="3" name="テキスト ボックス 2">
            <a:extLst>
              <a:ext uri="{FF2B5EF4-FFF2-40B4-BE49-F238E27FC236}">
                <a16:creationId xmlns:a16="http://schemas.microsoft.com/office/drawing/2014/main" id="{03CE3E64-437B-FC97-FB56-7523EAE995D2}"/>
              </a:ext>
            </a:extLst>
          </p:cNvPr>
          <p:cNvSpPr txBox="1"/>
          <p:nvPr/>
        </p:nvSpPr>
        <p:spPr>
          <a:xfrm>
            <a:off x="612250" y="1781092"/>
            <a:ext cx="11410122" cy="4524315"/>
          </a:xfrm>
          <a:prstGeom prst="rect">
            <a:avLst/>
          </a:prstGeom>
          <a:noFill/>
        </p:spPr>
        <p:txBody>
          <a:bodyPr wrap="square" rtlCol="0">
            <a:spAutoFit/>
          </a:bodyPr>
          <a:lstStyle/>
          <a:p>
            <a:r>
              <a:rPr kumimoji="1" lang="ja-JP" altLang="en-US" sz="7200" dirty="0"/>
              <a:t>骨折すると</a:t>
            </a:r>
            <a:endParaRPr kumimoji="1" lang="en-US" altLang="ja-JP" sz="7200" dirty="0"/>
          </a:p>
          <a:p>
            <a:r>
              <a:rPr kumimoji="1" lang="ja-JP" altLang="en-US" sz="7200" dirty="0"/>
              <a:t>➡サルコペニア・フレイル・ロコモになっちゃうよ</a:t>
            </a:r>
            <a:endParaRPr kumimoji="1" lang="en-US" altLang="ja-JP" sz="7200" dirty="0"/>
          </a:p>
          <a:p>
            <a:r>
              <a:rPr lang="ja-JP" altLang="en-US" sz="7200" dirty="0"/>
              <a:t>➡寝たきりになっちゃうよ</a:t>
            </a:r>
            <a:endParaRPr kumimoji="1" lang="ja-JP" altLang="en-US" sz="7200" dirty="0"/>
          </a:p>
        </p:txBody>
      </p:sp>
    </p:spTree>
    <p:extLst>
      <p:ext uri="{BB962C8B-B14F-4D97-AF65-F5344CB8AC3E}">
        <p14:creationId xmlns:p14="http://schemas.microsoft.com/office/powerpoint/2010/main" val="296457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25E148DF-5D14-4AAA-A5C6-9B1621D7BB76}"/>
              </a:ext>
            </a:extLst>
          </p:cNvPr>
          <p:cNvSpPr>
            <a:spLocks noGrp="1"/>
          </p:cNvSpPr>
          <p:nvPr>
            <p:ph type="ctrTitle"/>
          </p:nvPr>
        </p:nvSpPr>
        <p:spPr>
          <a:xfrm>
            <a:off x="1882588" y="862652"/>
            <a:ext cx="8298757" cy="5668777"/>
          </a:xfrm>
        </p:spPr>
        <p:txBody>
          <a:bodyPr>
            <a:normAutofit fontScale="90000"/>
          </a:bodyPr>
          <a:lstStyle/>
          <a:p>
            <a:pPr lvl="1" algn="l"/>
            <a:r>
              <a:rPr lang="ja-JP" altLang="en-US" sz="4000" dirty="0">
                <a:latin typeface="HGP創英角ﾎﾟｯﾌﾟ体" panose="040B0A00000000000000" pitchFamily="50" charset="-128"/>
                <a:ea typeface="HGP創英角ﾎﾟｯﾌﾟ体" panose="040B0A00000000000000" pitchFamily="50" charset="-128"/>
              </a:rPr>
              <a:t>目次</a:t>
            </a:r>
            <a:br>
              <a:rPr lang="en-US" altLang="ja-JP" sz="4000" dirty="0">
                <a:latin typeface="HGP創英角ﾎﾟｯﾌﾟ体" panose="040B0A00000000000000" pitchFamily="50" charset="-128"/>
                <a:ea typeface="HGP創英角ﾎﾟｯﾌﾟ体" panose="040B0A00000000000000" pitchFamily="50" charset="-128"/>
              </a:rPr>
            </a:br>
            <a:br>
              <a:rPr lang="en-US" altLang="ja-JP" sz="4000" dirty="0">
                <a:latin typeface="HGP創英角ﾎﾟｯﾌﾟ体" panose="040B0A00000000000000" pitchFamily="50" charset="-128"/>
                <a:ea typeface="HGP創英角ﾎﾟｯﾌﾟ体" panose="040B0A00000000000000" pitchFamily="50" charset="-128"/>
              </a:rPr>
            </a:br>
            <a:r>
              <a:rPr lang="ja-JP" altLang="en-US" sz="4000" dirty="0">
                <a:latin typeface="HGP創英角ﾎﾟｯﾌﾟ体" panose="040B0A00000000000000" pitchFamily="50" charset="-128"/>
                <a:ea typeface="HGP創英角ﾎﾟｯﾌﾟ体" panose="040B0A00000000000000" pitchFamily="50" charset="-128"/>
              </a:rPr>
              <a:t>①フレイル・サルコペニア・ロコモとは</a:t>
            </a:r>
            <a:br>
              <a:rPr lang="en-US" altLang="ja-JP" sz="4000" dirty="0">
                <a:latin typeface="HGP創英角ﾎﾟｯﾌﾟ体" panose="040B0A00000000000000" pitchFamily="50" charset="-128"/>
                <a:ea typeface="HGP創英角ﾎﾟｯﾌﾟ体" panose="040B0A00000000000000" pitchFamily="50" charset="-128"/>
              </a:rPr>
            </a:br>
            <a:r>
              <a:rPr lang="ja-JP" altLang="en-US" sz="4000" dirty="0">
                <a:latin typeface="HGP創英角ﾎﾟｯﾌﾟ体" panose="040B0A00000000000000" pitchFamily="50" charset="-128"/>
                <a:ea typeface="HGP創英角ﾎﾟｯﾌﾟ体" panose="040B0A00000000000000" pitchFamily="50" charset="-128"/>
              </a:rPr>
              <a:t>②骨粗鬆症について学んでいただく</a:t>
            </a:r>
            <a:br>
              <a:rPr lang="en-US" altLang="ja-JP" sz="4000" dirty="0">
                <a:latin typeface="HGP創英角ﾎﾟｯﾌﾟ体" panose="040B0A00000000000000" pitchFamily="50" charset="-128"/>
                <a:ea typeface="HGP創英角ﾎﾟｯﾌﾟ体" panose="040B0A00000000000000" pitchFamily="50" charset="-128"/>
              </a:rPr>
            </a:br>
            <a:r>
              <a:rPr lang="ja-JP" altLang="en-US" sz="4000" dirty="0">
                <a:latin typeface="HGP創英角ﾎﾟｯﾌﾟ体" panose="040B0A00000000000000" pitchFamily="50" charset="-128"/>
                <a:ea typeface="HGP創英角ﾎﾟｯﾌﾟ体" panose="040B0A00000000000000" pitchFamily="50" charset="-128"/>
              </a:rPr>
              <a:t>③　①②を踏まえてどうしていけばいいか</a:t>
            </a:r>
            <a:br>
              <a:rPr lang="en-US" altLang="ja-JP" sz="4000" dirty="0">
                <a:latin typeface="HGP創英角ﾎﾟｯﾌﾟ体" panose="040B0A00000000000000" pitchFamily="50" charset="-128"/>
                <a:ea typeface="HGP創英角ﾎﾟｯﾌﾟ体" panose="040B0A00000000000000" pitchFamily="50" charset="-128"/>
              </a:rPr>
            </a:br>
            <a:br>
              <a:rPr lang="en-US" altLang="ja-JP" sz="2200" dirty="0"/>
            </a:br>
            <a:br>
              <a:rPr lang="en-US" altLang="ja-JP" sz="4000" dirty="0">
                <a:latin typeface="HGP創英角ﾎﾟｯﾌﾟ体" panose="040B0A00000000000000" pitchFamily="50" charset="-128"/>
                <a:ea typeface="HGP創英角ﾎﾟｯﾌﾟ体" panose="040B0A00000000000000" pitchFamily="50" charset="-128"/>
              </a:rPr>
            </a:br>
            <a:r>
              <a:rPr lang="ja-JP" altLang="en-US" sz="4000" dirty="0">
                <a:latin typeface="HGP創英角ﾎﾟｯﾌﾟ体" panose="040B0A00000000000000" pitchFamily="50" charset="-128"/>
                <a:ea typeface="HGP創英角ﾎﾟｯﾌﾟ体" panose="040B0A00000000000000" pitchFamily="50" charset="-128"/>
              </a:rPr>
              <a:t>。</a:t>
            </a:r>
            <a:br>
              <a:rPr lang="en-US" altLang="ja-JP" sz="4000" dirty="0">
                <a:latin typeface="HGP創英角ﾎﾟｯﾌﾟ体" panose="040B0A00000000000000" pitchFamily="50" charset="-128"/>
                <a:ea typeface="HGP創英角ﾎﾟｯﾌﾟ体" panose="040B0A00000000000000" pitchFamily="50" charset="-128"/>
              </a:rPr>
            </a:br>
            <a:endParaRPr lang="ja-JP" altLang="en-US" sz="4000" dirty="0">
              <a:latin typeface="HGP創英角ﾎﾟｯﾌﾟ体" panose="040B0A00000000000000" pitchFamily="50" charset="-128"/>
              <a:ea typeface="HGP創英角ﾎﾟｯﾌﾟ体" panose="040B0A00000000000000" pitchFamily="50" charset="-128"/>
            </a:endParaRPr>
          </a:p>
        </p:txBody>
      </p:sp>
      <p:sp>
        <p:nvSpPr>
          <p:cNvPr id="4" name="角丸四角形 3">
            <a:extLst>
              <a:ext uri="{FF2B5EF4-FFF2-40B4-BE49-F238E27FC236}">
                <a16:creationId xmlns:a16="http://schemas.microsoft.com/office/drawing/2014/main" id="{B26B4807-1E32-4661-AC1C-CD586A39B43D}"/>
              </a:ext>
            </a:extLst>
          </p:cNvPr>
          <p:cNvSpPr/>
          <p:nvPr/>
        </p:nvSpPr>
        <p:spPr>
          <a:xfrm>
            <a:off x="1506071" y="192101"/>
            <a:ext cx="9113263" cy="6339328"/>
          </a:xfrm>
          <a:prstGeom prst="roundRect">
            <a:avLst/>
          </a:prstGeom>
          <a:noFill/>
          <a:ln w="76200" cmpd="tri">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7A0E8-C5C0-504D-1FFA-E01D6857C1BE}"/>
              </a:ext>
            </a:extLst>
          </p:cNvPr>
          <p:cNvSpPr>
            <a:spLocks noGrp="1"/>
          </p:cNvSpPr>
          <p:nvPr>
            <p:ph type="title"/>
          </p:nvPr>
        </p:nvSpPr>
        <p:spPr>
          <a:xfrm>
            <a:off x="838200" y="1255671"/>
            <a:ext cx="10515600" cy="1325563"/>
          </a:xfrm>
        </p:spPr>
        <p:txBody>
          <a:bodyPr>
            <a:normAutofit/>
          </a:bodyPr>
          <a:lstStyle/>
          <a:p>
            <a:r>
              <a:rPr kumimoji="1" lang="ja-JP" altLang="en-US" dirty="0"/>
              <a:t>フレイル・サルコペニア・ロコモを防ぐには</a:t>
            </a:r>
          </a:p>
        </p:txBody>
      </p:sp>
    </p:spTree>
    <p:extLst>
      <p:ext uri="{BB962C8B-B14F-4D97-AF65-F5344CB8AC3E}">
        <p14:creationId xmlns:p14="http://schemas.microsoft.com/office/powerpoint/2010/main" val="3408621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E68DA-D10C-4426-9386-899309782316}"/>
              </a:ext>
            </a:extLst>
          </p:cNvPr>
          <p:cNvSpPr>
            <a:spLocks noGrp="1"/>
          </p:cNvSpPr>
          <p:nvPr>
            <p:ph type="title"/>
          </p:nvPr>
        </p:nvSpPr>
        <p:spPr/>
        <p:txBody>
          <a:bodyPr>
            <a:normAutofit fontScale="90000"/>
          </a:bodyPr>
          <a:lstStyle/>
          <a:p>
            <a:pPr algn="ctr"/>
            <a:r>
              <a:rPr kumimoji="1" lang="en-US" altLang="ja-JP" dirty="0"/>
              <a:t>WHO</a:t>
            </a:r>
            <a:r>
              <a:rPr kumimoji="1" lang="ja-JP" altLang="en-US" dirty="0"/>
              <a:t>推奨運動量</a:t>
            </a:r>
            <a:br>
              <a:rPr kumimoji="1" lang="en-US" altLang="ja-JP" dirty="0"/>
            </a:br>
            <a:r>
              <a:rPr kumimoji="1" lang="ja-JP" altLang="en-US" dirty="0"/>
              <a:t>（フレイル・サルコペニア・ロコモ予防）</a:t>
            </a:r>
          </a:p>
        </p:txBody>
      </p:sp>
      <p:sp>
        <p:nvSpPr>
          <p:cNvPr id="3" name="コンテンツ プレースホルダー 2">
            <a:extLst>
              <a:ext uri="{FF2B5EF4-FFF2-40B4-BE49-F238E27FC236}">
                <a16:creationId xmlns:a16="http://schemas.microsoft.com/office/drawing/2014/main" id="{9B9CCF1A-8581-45EB-9451-3294A738A4AE}"/>
              </a:ext>
            </a:extLst>
          </p:cNvPr>
          <p:cNvSpPr>
            <a:spLocks noGrp="1"/>
          </p:cNvSpPr>
          <p:nvPr>
            <p:ph idx="1"/>
          </p:nvPr>
        </p:nvSpPr>
        <p:spPr>
          <a:xfrm>
            <a:off x="307361" y="2524872"/>
            <a:ext cx="11771940" cy="1025151"/>
          </a:xfrm>
        </p:spPr>
        <p:txBody>
          <a:bodyPr>
            <a:normAutofit fontScale="92500"/>
          </a:bodyPr>
          <a:lstStyle/>
          <a:p>
            <a:pPr marL="0" indent="0" algn="ctr">
              <a:buNone/>
            </a:pPr>
            <a:r>
              <a:rPr lang="ja-JP" altLang="en-US" sz="4800" b="1" dirty="0">
                <a:solidFill>
                  <a:srgbClr val="FF0000"/>
                </a:solidFill>
              </a:rPr>
              <a:t>　　　</a:t>
            </a:r>
            <a:r>
              <a:rPr kumimoji="1" lang="ja-JP" altLang="en-US" sz="4800" b="1" dirty="0">
                <a:solidFill>
                  <a:srgbClr val="FF0000"/>
                </a:solidFill>
              </a:rPr>
              <a:t>分以上／日／週　日以上</a:t>
            </a:r>
            <a:r>
              <a:rPr kumimoji="1" lang="ja-JP" altLang="en-US" sz="4800" dirty="0"/>
              <a:t>の運動を推奨</a:t>
            </a:r>
          </a:p>
        </p:txBody>
      </p:sp>
      <p:sp>
        <p:nvSpPr>
          <p:cNvPr id="5" name="テキスト ボックス 4">
            <a:extLst>
              <a:ext uri="{FF2B5EF4-FFF2-40B4-BE49-F238E27FC236}">
                <a16:creationId xmlns:a16="http://schemas.microsoft.com/office/drawing/2014/main" id="{043585A4-9306-4C53-8597-D60A3FA00AE1}"/>
              </a:ext>
            </a:extLst>
          </p:cNvPr>
          <p:cNvSpPr txBox="1"/>
          <p:nvPr/>
        </p:nvSpPr>
        <p:spPr>
          <a:xfrm>
            <a:off x="1471611" y="2450307"/>
            <a:ext cx="857251" cy="769441"/>
          </a:xfrm>
          <a:prstGeom prst="rect">
            <a:avLst/>
          </a:prstGeom>
          <a:noFill/>
        </p:spPr>
        <p:txBody>
          <a:bodyPr wrap="square" rtlCol="0">
            <a:spAutoFit/>
          </a:bodyPr>
          <a:lstStyle/>
          <a:p>
            <a:r>
              <a:rPr lang="en-US" altLang="ja-JP" sz="4400" dirty="0">
                <a:solidFill>
                  <a:srgbClr val="00B0F0"/>
                </a:solidFill>
              </a:rPr>
              <a:t>30</a:t>
            </a:r>
            <a:endParaRPr kumimoji="1" lang="ja-JP" altLang="en-US" sz="4400" dirty="0">
              <a:solidFill>
                <a:srgbClr val="00B0F0"/>
              </a:solidFill>
            </a:endParaRPr>
          </a:p>
        </p:txBody>
      </p:sp>
      <p:sp>
        <p:nvSpPr>
          <p:cNvPr id="6" name="テキスト ボックス 5">
            <a:extLst>
              <a:ext uri="{FF2B5EF4-FFF2-40B4-BE49-F238E27FC236}">
                <a16:creationId xmlns:a16="http://schemas.microsoft.com/office/drawing/2014/main" id="{404D0327-CCE4-45A3-926F-FA406D481401}"/>
              </a:ext>
            </a:extLst>
          </p:cNvPr>
          <p:cNvSpPr txBox="1"/>
          <p:nvPr/>
        </p:nvSpPr>
        <p:spPr>
          <a:xfrm>
            <a:off x="6193331" y="2524872"/>
            <a:ext cx="600075" cy="769441"/>
          </a:xfrm>
          <a:prstGeom prst="rect">
            <a:avLst/>
          </a:prstGeom>
          <a:noFill/>
        </p:spPr>
        <p:txBody>
          <a:bodyPr wrap="square" rtlCol="0">
            <a:spAutoFit/>
          </a:bodyPr>
          <a:lstStyle/>
          <a:p>
            <a:r>
              <a:rPr kumimoji="1" lang="ja-JP" altLang="en-US" sz="4400" dirty="0">
                <a:solidFill>
                  <a:srgbClr val="00B0F0"/>
                </a:solidFill>
              </a:rPr>
              <a:t>５</a:t>
            </a:r>
          </a:p>
        </p:txBody>
      </p:sp>
    </p:spTree>
    <p:extLst>
      <p:ext uri="{BB962C8B-B14F-4D97-AF65-F5344CB8AC3E}">
        <p14:creationId xmlns:p14="http://schemas.microsoft.com/office/powerpoint/2010/main" val="388212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a:extLst>
              <a:ext uri="{FF2B5EF4-FFF2-40B4-BE49-F238E27FC236}">
                <a16:creationId xmlns:a16="http://schemas.microsoft.com/office/drawing/2014/main" id="{3BFD3750-B8A1-4733-84DB-735A4B36C67B}"/>
              </a:ext>
            </a:extLst>
          </p:cNvPr>
          <p:cNvSpPr>
            <a:spLocks noGrp="1"/>
          </p:cNvSpPr>
          <p:nvPr>
            <p:ph type="title"/>
          </p:nvPr>
        </p:nvSpPr>
        <p:spPr>
          <a:xfrm>
            <a:off x="2838450" y="450851"/>
            <a:ext cx="6515100" cy="631825"/>
          </a:xfrm>
        </p:spPr>
        <p:txBody>
          <a:bodyPr>
            <a:normAutofit fontScale="90000"/>
          </a:bodyPr>
          <a:lstStyle/>
          <a:p>
            <a:pPr>
              <a:defRPr/>
            </a:pPr>
            <a:r>
              <a:rPr lang="ja-JP" altLang="en-US" dirty="0"/>
              <a:t>まとめ</a:t>
            </a:r>
          </a:p>
        </p:txBody>
      </p:sp>
      <p:sp>
        <p:nvSpPr>
          <p:cNvPr id="3" name="正方形/長方形 2">
            <a:extLst>
              <a:ext uri="{FF2B5EF4-FFF2-40B4-BE49-F238E27FC236}">
                <a16:creationId xmlns:a16="http://schemas.microsoft.com/office/drawing/2014/main" id="{935A7C19-AFEE-4D7F-A548-618E6D276C90}"/>
              </a:ext>
            </a:extLst>
          </p:cNvPr>
          <p:cNvSpPr/>
          <p:nvPr/>
        </p:nvSpPr>
        <p:spPr>
          <a:xfrm>
            <a:off x="1862139" y="1239838"/>
            <a:ext cx="8467725" cy="3170099"/>
          </a:xfrm>
          <a:prstGeom prst="rect">
            <a:avLst/>
          </a:prstGeom>
        </p:spPr>
        <p:txBody>
          <a:bodyPr>
            <a:spAutoFit/>
          </a:bodyPr>
          <a:lstStyle/>
          <a:p>
            <a:pPr>
              <a:spcBef>
                <a:spcPct val="50000"/>
              </a:spcBef>
              <a:defRPr/>
            </a:pPr>
            <a:r>
              <a:rPr lang="ja-JP" altLang="en-US" sz="2000" dirty="0">
                <a:solidFill>
                  <a:schemeClr val="accent1">
                    <a:lumMod val="50000"/>
                  </a:schemeClr>
                </a:solidFill>
                <a:latin typeface="+mn-ea"/>
              </a:rPr>
              <a:t>　</a:t>
            </a:r>
            <a:endParaRPr lang="en-US" altLang="ja-JP" sz="2000" dirty="0">
              <a:latin typeface="+mn-ea"/>
            </a:endParaRPr>
          </a:p>
          <a:p>
            <a:pPr marL="342900" indent="-342900">
              <a:spcBef>
                <a:spcPct val="50000"/>
              </a:spcBef>
              <a:buFont typeface="Wingdings" pitchFamily="2" charset="2"/>
              <a:buChar char="ü"/>
              <a:defRPr/>
            </a:pPr>
            <a:r>
              <a:rPr lang="ja-JP" altLang="en-US" sz="2000" dirty="0">
                <a:latin typeface="+mn-ea"/>
              </a:rPr>
              <a:t>骨折を機に</a:t>
            </a:r>
            <a:r>
              <a:rPr lang="ja-JP" altLang="en-US" sz="2000" dirty="0">
                <a:solidFill>
                  <a:srgbClr val="FF0000"/>
                </a:solidFill>
                <a:latin typeface="+mn-ea"/>
              </a:rPr>
              <a:t>死に至る</a:t>
            </a:r>
            <a:r>
              <a:rPr lang="ja-JP" altLang="en-US" sz="2000" dirty="0">
                <a:latin typeface="+mn-ea"/>
              </a:rPr>
              <a:t>疾患である</a:t>
            </a:r>
            <a:endParaRPr lang="en-US" altLang="ja-JP" sz="2000" dirty="0">
              <a:latin typeface="+mn-ea"/>
            </a:endParaRPr>
          </a:p>
          <a:p>
            <a:pPr marL="342900" indent="-342900">
              <a:spcBef>
                <a:spcPct val="50000"/>
              </a:spcBef>
              <a:buFont typeface="Wingdings" pitchFamily="2" charset="2"/>
              <a:buChar char="ü"/>
              <a:defRPr/>
            </a:pPr>
            <a:r>
              <a:rPr lang="ja-JP" altLang="en-US" sz="2000" dirty="0">
                <a:latin typeface="+mn-ea"/>
              </a:rPr>
              <a:t>成長期に貯めた最大骨量を</a:t>
            </a:r>
            <a:r>
              <a:rPr lang="ja-JP" altLang="en-US" sz="2000" dirty="0">
                <a:solidFill>
                  <a:srgbClr val="FF0000"/>
                </a:solidFill>
                <a:latin typeface="+mn-ea"/>
              </a:rPr>
              <a:t>減らさない事</a:t>
            </a:r>
            <a:r>
              <a:rPr lang="ja-JP" altLang="en-US" sz="2000" dirty="0">
                <a:latin typeface="+mn-ea"/>
              </a:rPr>
              <a:t>が重要</a:t>
            </a:r>
            <a:endParaRPr lang="en-US" altLang="ja-JP" sz="2000" dirty="0">
              <a:latin typeface="+mn-ea"/>
            </a:endParaRPr>
          </a:p>
          <a:p>
            <a:pPr marL="342900" indent="-342900">
              <a:spcBef>
                <a:spcPct val="50000"/>
              </a:spcBef>
              <a:buFont typeface="Wingdings" pitchFamily="2" charset="2"/>
              <a:buChar char="ü"/>
              <a:defRPr/>
            </a:pPr>
            <a:r>
              <a:rPr lang="ja-JP" altLang="en-US" sz="2000" dirty="0">
                <a:latin typeface="+mn-ea"/>
              </a:rPr>
              <a:t>骨粗鬆症の加療を行うことで、骨折リスクや</a:t>
            </a:r>
            <a:r>
              <a:rPr lang="en-US" altLang="ja-JP" sz="2000" dirty="0">
                <a:latin typeface="+mn-ea"/>
              </a:rPr>
              <a:t>ADL</a:t>
            </a:r>
            <a:r>
              <a:rPr lang="ja-JP" altLang="en-US" sz="2000" dirty="0">
                <a:latin typeface="+mn-ea"/>
              </a:rPr>
              <a:t>の</a:t>
            </a:r>
            <a:r>
              <a:rPr lang="ja-JP" altLang="en-US" sz="2000" dirty="0">
                <a:solidFill>
                  <a:srgbClr val="FF0000"/>
                </a:solidFill>
                <a:latin typeface="+mn-ea"/>
              </a:rPr>
              <a:t>低下を予防</a:t>
            </a:r>
            <a:r>
              <a:rPr lang="ja-JP" altLang="en-US" sz="2000" dirty="0">
                <a:latin typeface="+mn-ea"/>
              </a:rPr>
              <a:t>できる</a:t>
            </a:r>
            <a:endParaRPr lang="en-US" altLang="ja-JP" sz="2000" dirty="0">
              <a:latin typeface="+mn-ea"/>
            </a:endParaRPr>
          </a:p>
          <a:p>
            <a:pPr marL="342900" indent="-342900">
              <a:spcBef>
                <a:spcPct val="50000"/>
              </a:spcBef>
              <a:buFont typeface="Wingdings" pitchFamily="2" charset="2"/>
              <a:buChar char="ü"/>
              <a:defRPr/>
            </a:pPr>
            <a:r>
              <a:rPr lang="ja-JP" altLang="en-US" sz="2000" dirty="0">
                <a:latin typeface="+mn-ea"/>
              </a:rPr>
              <a:t>身体所見だけでも骨粗鬆症や骨折リスクが</a:t>
            </a:r>
            <a:r>
              <a:rPr lang="ja-JP" altLang="en-US" sz="2000" dirty="0">
                <a:solidFill>
                  <a:srgbClr val="FF0000"/>
                </a:solidFill>
                <a:latin typeface="+mn-ea"/>
              </a:rPr>
              <a:t>判断</a:t>
            </a:r>
            <a:r>
              <a:rPr lang="ja-JP" altLang="en-US" sz="2000" dirty="0">
                <a:latin typeface="+mn-ea"/>
              </a:rPr>
              <a:t>できる</a:t>
            </a:r>
            <a:endParaRPr lang="en-US" altLang="ja-JP" sz="2000" dirty="0">
              <a:latin typeface="+mn-ea"/>
            </a:endParaRPr>
          </a:p>
          <a:p>
            <a:pPr marL="342900" indent="-342900">
              <a:spcBef>
                <a:spcPct val="50000"/>
              </a:spcBef>
              <a:buFont typeface="Wingdings" pitchFamily="2" charset="2"/>
              <a:buChar char="ü"/>
              <a:defRPr/>
            </a:pPr>
            <a:r>
              <a:rPr lang="ja-JP" altLang="en-US" sz="2000" dirty="0">
                <a:latin typeface="+mn-ea"/>
              </a:rPr>
              <a:t>週４～５日の運動を行いましょう</a:t>
            </a:r>
            <a:endParaRPr lang="en-US" altLang="ja-JP" sz="2000" dirty="0">
              <a:latin typeface="+mn-ea"/>
            </a:endParaRPr>
          </a:p>
          <a:p>
            <a:pPr>
              <a:spcBef>
                <a:spcPct val="50000"/>
              </a:spcBef>
              <a:defRPr/>
            </a:pPr>
            <a:endParaRPr lang="en-US" altLang="ja-JP" sz="2000" dirty="0">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7CFFD1-0E17-1ABB-A88A-8F98219D70D6}"/>
              </a:ext>
            </a:extLst>
          </p:cNvPr>
          <p:cNvSpPr>
            <a:spLocks noGrp="1"/>
          </p:cNvSpPr>
          <p:nvPr>
            <p:ph type="title"/>
          </p:nvPr>
        </p:nvSpPr>
        <p:spPr>
          <a:xfrm>
            <a:off x="981324" y="993278"/>
            <a:ext cx="10515600" cy="1325563"/>
          </a:xfrm>
        </p:spPr>
        <p:txBody>
          <a:bodyPr/>
          <a:lstStyle/>
          <a:p>
            <a:r>
              <a:rPr kumimoji="1" lang="ja-JP" altLang="en-US" dirty="0"/>
              <a:t>フレイル・サルコペニア・ロコモとは</a:t>
            </a:r>
          </a:p>
        </p:txBody>
      </p:sp>
      <p:sp>
        <p:nvSpPr>
          <p:cNvPr id="5" name="コンテンツ プレースホルダー 4">
            <a:extLst>
              <a:ext uri="{FF2B5EF4-FFF2-40B4-BE49-F238E27FC236}">
                <a16:creationId xmlns:a16="http://schemas.microsoft.com/office/drawing/2014/main" id="{930987BF-B288-E9D4-68DC-E8EDD34D90F6}"/>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423929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261ABE-C78B-1CEA-ADCD-9171DEC7AB8A}"/>
              </a:ext>
            </a:extLst>
          </p:cNvPr>
          <p:cNvSpPr>
            <a:spLocks noGrp="1"/>
          </p:cNvSpPr>
          <p:nvPr>
            <p:ph type="title"/>
          </p:nvPr>
        </p:nvSpPr>
        <p:spPr/>
        <p:txBody>
          <a:bodyPr/>
          <a:lstStyle/>
          <a:p>
            <a:endParaRPr kumimoji="1" lang="ja-JP" altLang="en-US"/>
          </a:p>
        </p:txBody>
      </p:sp>
      <p:sp>
        <p:nvSpPr>
          <p:cNvPr id="4" name="コンテンツ プレースホルダー 2">
            <a:extLst>
              <a:ext uri="{FF2B5EF4-FFF2-40B4-BE49-F238E27FC236}">
                <a16:creationId xmlns:a16="http://schemas.microsoft.com/office/drawing/2014/main" id="{D70DB5BE-D61F-0877-8ECF-2F0454BC761A}"/>
              </a:ext>
            </a:extLst>
          </p:cNvPr>
          <p:cNvSpPr>
            <a:spLocks noGrp="1"/>
          </p:cNvSpPr>
          <p:nvPr>
            <p:ph idx="1"/>
          </p:nvPr>
        </p:nvSpPr>
        <p:spPr>
          <a:xfrm>
            <a:off x="838200" y="1825625"/>
            <a:ext cx="10515600" cy="4351338"/>
          </a:xfrm>
        </p:spPr>
        <p:txBody>
          <a:bodyPr/>
          <a:lstStyle/>
          <a:p>
            <a:r>
              <a:rPr kumimoji="1" lang="ja-JP" altLang="en-US" dirty="0"/>
              <a:t>フレイル：健康な状態と要介護状態の中間の段階の状態</a:t>
            </a:r>
            <a:endParaRPr kumimoji="1" lang="en-US" altLang="ja-JP" dirty="0"/>
          </a:p>
          <a:p>
            <a:r>
              <a:rPr lang="ja-JP" altLang="en-US" dirty="0"/>
              <a:t>サルコペニア：加齢によって全身の筋肉量が減少し筋力や運動機能が低下する状態</a:t>
            </a:r>
            <a:endParaRPr lang="en-US" altLang="ja-JP" dirty="0"/>
          </a:p>
          <a:p>
            <a:r>
              <a:rPr kumimoji="1" lang="ja-JP" altLang="en-US" dirty="0"/>
              <a:t>ロコモティブシンドローム：運動器の障害や衰えによって歩行困難などの要介護になるリスクが高まる状態の事</a:t>
            </a:r>
          </a:p>
        </p:txBody>
      </p:sp>
    </p:spTree>
    <p:extLst>
      <p:ext uri="{BB962C8B-B14F-4D97-AF65-F5344CB8AC3E}">
        <p14:creationId xmlns:p14="http://schemas.microsoft.com/office/powerpoint/2010/main" val="288345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F5DD7-0301-E90A-C1BA-E48EBF967315}"/>
              </a:ext>
            </a:extLst>
          </p:cNvPr>
          <p:cNvSpPr>
            <a:spLocks noGrp="1"/>
          </p:cNvSpPr>
          <p:nvPr>
            <p:ph type="title"/>
          </p:nvPr>
        </p:nvSpPr>
        <p:spPr/>
        <p:txBody>
          <a:bodyPr/>
          <a:lstStyle/>
          <a:p>
            <a:r>
              <a:rPr kumimoji="1" lang="ja-JP" altLang="en-US" dirty="0"/>
              <a:t>骨粗鬆症とは</a:t>
            </a:r>
          </a:p>
        </p:txBody>
      </p:sp>
      <p:sp>
        <p:nvSpPr>
          <p:cNvPr id="3" name="コンテンツ プレースホルダー 2">
            <a:extLst>
              <a:ext uri="{FF2B5EF4-FFF2-40B4-BE49-F238E27FC236}">
                <a16:creationId xmlns:a16="http://schemas.microsoft.com/office/drawing/2014/main" id="{04D632CA-93C1-DD27-52F0-2B416C80F167}"/>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62968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hidden="1">
            <a:extLst>
              <a:ext uri="{FF2B5EF4-FFF2-40B4-BE49-F238E27FC236}">
                <a16:creationId xmlns:a16="http://schemas.microsoft.com/office/drawing/2014/main" id="{E1B80F1E-5E63-4658-940D-B14A2D948137}"/>
              </a:ext>
            </a:extLst>
          </p:cNvPr>
          <p:cNvSpPr>
            <a:spLocks noGrp="1"/>
          </p:cNvSpPr>
          <p:nvPr>
            <p:ph type="title"/>
          </p:nvPr>
        </p:nvSpPr>
        <p:spPr/>
        <p:txBody>
          <a:bodyPr/>
          <a:lstStyle/>
          <a:p>
            <a:endParaRPr lang="ja-JP" altLang="en-US"/>
          </a:p>
        </p:txBody>
      </p:sp>
      <p:grpSp>
        <p:nvGrpSpPr>
          <p:cNvPr id="32771" name="グループ化 4">
            <a:extLst>
              <a:ext uri="{FF2B5EF4-FFF2-40B4-BE49-F238E27FC236}">
                <a16:creationId xmlns:a16="http://schemas.microsoft.com/office/drawing/2014/main" id="{C3B80DF4-BB26-4EBF-88CE-83F7AFE72087}"/>
              </a:ext>
            </a:extLst>
          </p:cNvPr>
          <p:cNvGrpSpPr>
            <a:grpSpLocks/>
          </p:cNvGrpSpPr>
          <p:nvPr/>
        </p:nvGrpSpPr>
        <p:grpSpPr bwMode="auto">
          <a:xfrm>
            <a:off x="1717129" y="44450"/>
            <a:ext cx="9043988" cy="6813550"/>
            <a:chOff x="-1" y="44624"/>
            <a:chExt cx="9044491" cy="6813376"/>
          </a:xfrm>
        </p:grpSpPr>
        <p:pic>
          <p:nvPicPr>
            <p:cNvPr id="32772" name="図 2">
              <a:extLst>
                <a:ext uri="{FF2B5EF4-FFF2-40B4-BE49-F238E27FC236}">
                  <a16:creationId xmlns:a16="http://schemas.microsoft.com/office/drawing/2014/main" id="{A5132289-D35D-4E3A-9E88-26ED73149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39" t="11151" r="4324" b="5901"/>
            <a:stretch>
              <a:fillRect/>
            </a:stretch>
          </p:blipFill>
          <p:spPr bwMode="auto">
            <a:xfrm>
              <a:off x="-1" y="44624"/>
              <a:ext cx="9044491" cy="681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8BFFDFC5-D24A-4BEF-9D7A-D8F47E577E87}"/>
                </a:ext>
              </a:extLst>
            </p:cNvPr>
            <p:cNvSpPr/>
            <p:nvPr/>
          </p:nvSpPr>
          <p:spPr>
            <a:xfrm>
              <a:off x="7641062" y="50974"/>
              <a:ext cx="1403428" cy="404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61">
                <a:defRPr/>
              </a:pPr>
              <a:endParaRPr lang="ja-JP" altLang="en-US">
                <a:solidFill>
                  <a:prstClr val="white"/>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CAF44D-D350-E38E-8F10-FDB97AE4C754}"/>
              </a:ext>
            </a:extLst>
          </p:cNvPr>
          <p:cNvSpPr>
            <a:spLocks noGrp="1"/>
          </p:cNvSpPr>
          <p:nvPr>
            <p:ph type="title"/>
          </p:nvPr>
        </p:nvSpPr>
        <p:spPr>
          <a:xfrm>
            <a:off x="838200" y="1391478"/>
            <a:ext cx="10515600" cy="2485819"/>
          </a:xfrm>
        </p:spPr>
        <p:txBody>
          <a:bodyPr>
            <a:normAutofit/>
          </a:bodyPr>
          <a:lstStyle/>
          <a:p>
            <a:pPr algn="ctr"/>
            <a:r>
              <a:rPr kumimoji="1" lang="ja-JP" altLang="en-US" dirty="0"/>
              <a:t>骨粗鬆症</a:t>
            </a:r>
            <a:br>
              <a:rPr kumimoji="1" lang="en-US" altLang="ja-JP" dirty="0"/>
            </a:br>
            <a:r>
              <a:rPr kumimoji="1" lang="ja-JP" altLang="en-US" dirty="0"/>
              <a:t>フレイル・サルコペニア・ロコモ</a:t>
            </a:r>
            <a:br>
              <a:rPr kumimoji="1" lang="en-US" altLang="ja-JP" dirty="0"/>
            </a:br>
            <a:r>
              <a:rPr kumimoji="1" lang="ja-JP" altLang="en-US" dirty="0"/>
              <a:t>の目安</a:t>
            </a:r>
          </a:p>
        </p:txBody>
      </p:sp>
    </p:spTree>
    <p:extLst>
      <p:ext uri="{BB962C8B-B14F-4D97-AF65-F5344CB8AC3E}">
        <p14:creationId xmlns:p14="http://schemas.microsoft.com/office/powerpoint/2010/main" val="343698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a:extLst>
              <a:ext uri="{FF2B5EF4-FFF2-40B4-BE49-F238E27FC236}">
                <a16:creationId xmlns:a16="http://schemas.microsoft.com/office/drawing/2014/main" id="{685C1068-2ED0-4230-975C-8C36928C88C1}"/>
              </a:ext>
            </a:extLst>
          </p:cNvPr>
          <p:cNvSpPr>
            <a:spLocks noGrp="1"/>
          </p:cNvSpPr>
          <p:nvPr>
            <p:ph type="title"/>
          </p:nvPr>
        </p:nvSpPr>
        <p:spPr>
          <a:xfrm>
            <a:off x="1924050" y="131763"/>
            <a:ext cx="8115300" cy="1325562"/>
          </a:xfrm>
        </p:spPr>
        <p:txBody>
          <a:bodyPr/>
          <a:lstStyle/>
          <a:p>
            <a:r>
              <a:rPr lang="ja-JP" altLang="en-US" sz="3200"/>
              <a:t>歯の数・歩行速度</a:t>
            </a:r>
            <a:br>
              <a:rPr lang="en-US" altLang="ja-JP" sz="3200"/>
            </a:br>
            <a:r>
              <a:rPr lang="ja-JP" altLang="en-US" sz="3200"/>
              <a:t>（見るだけでスクリーニング）</a:t>
            </a:r>
          </a:p>
        </p:txBody>
      </p:sp>
      <p:sp>
        <p:nvSpPr>
          <p:cNvPr id="3" name="テキスト ボックス 2">
            <a:extLst>
              <a:ext uri="{FF2B5EF4-FFF2-40B4-BE49-F238E27FC236}">
                <a16:creationId xmlns:a16="http://schemas.microsoft.com/office/drawing/2014/main" id="{50296E02-A7D5-4AD9-8018-17270474C2BE}"/>
              </a:ext>
            </a:extLst>
          </p:cNvPr>
          <p:cNvSpPr txBox="1"/>
          <p:nvPr/>
        </p:nvSpPr>
        <p:spPr>
          <a:xfrm>
            <a:off x="1360074" y="5667375"/>
            <a:ext cx="8979315" cy="1384995"/>
          </a:xfrm>
          <a:prstGeom prst="rect">
            <a:avLst/>
          </a:prstGeom>
          <a:noFill/>
        </p:spPr>
        <p:txBody>
          <a:bodyPr wrap="square">
            <a:spAutoFit/>
          </a:bodyPr>
          <a:lstStyle/>
          <a:p>
            <a:pPr>
              <a:defRPr/>
            </a:pPr>
            <a:r>
              <a:rPr lang="ja-JP" altLang="en-US" sz="2800" b="1" dirty="0">
                <a:latin typeface="+mn-ea"/>
              </a:rPr>
              <a:t>・</a:t>
            </a:r>
            <a:r>
              <a:rPr lang="ja-JP" altLang="en-US" sz="2800" b="1" dirty="0">
                <a:solidFill>
                  <a:srgbClr val="FF0000"/>
                </a:solidFill>
                <a:latin typeface="+mn-ea"/>
              </a:rPr>
              <a:t>歩行速度が遅い・継足歩行（歩幅狭い）</a:t>
            </a:r>
            <a:endParaRPr lang="en-US" altLang="ja-JP" sz="2800" b="1" dirty="0">
              <a:solidFill>
                <a:srgbClr val="FF0000"/>
              </a:solidFill>
              <a:latin typeface="+mn-ea"/>
            </a:endParaRPr>
          </a:p>
          <a:p>
            <a:pPr>
              <a:defRPr/>
            </a:pPr>
            <a:r>
              <a:rPr lang="ja-JP" altLang="en-US" sz="2800" b="1" dirty="0">
                <a:solidFill>
                  <a:srgbClr val="FF0000"/>
                </a:solidFill>
                <a:latin typeface="+mn-ea"/>
              </a:rPr>
              <a:t>　　　</a:t>
            </a:r>
            <a:r>
              <a:rPr lang="en-US" altLang="ja-JP" sz="2800" b="1" dirty="0">
                <a:latin typeface="+mn-ea"/>
              </a:rPr>
              <a:t>×</a:t>
            </a:r>
            <a:r>
              <a:rPr lang="ja-JP" altLang="en-US" sz="2800" b="1" dirty="0">
                <a:latin typeface="+mn-ea"/>
              </a:rPr>
              <a:t>視力低下・下腿周囲計が細い⇒転倒リスク大</a:t>
            </a:r>
          </a:p>
          <a:p>
            <a:pPr>
              <a:defRPr/>
            </a:pPr>
            <a:endParaRPr lang="ja-JP" altLang="en-US" sz="2800" dirty="0"/>
          </a:p>
        </p:txBody>
      </p:sp>
      <p:pic>
        <p:nvPicPr>
          <p:cNvPr id="60420" name="Picture 2" descr="クリックすると新しいウィンドウで開きます">
            <a:extLst>
              <a:ext uri="{FF2B5EF4-FFF2-40B4-BE49-F238E27FC236}">
                <a16:creationId xmlns:a16="http://schemas.microsoft.com/office/drawing/2014/main" id="{224CEBD8-98F7-4A43-8657-5E44FC7F6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000" b="11446"/>
          <a:stretch>
            <a:fillRect/>
          </a:stretch>
        </p:blipFill>
        <p:spPr bwMode="auto">
          <a:xfrm>
            <a:off x="2278063" y="2112963"/>
            <a:ext cx="1801812"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821DFE3B-EB57-4855-AA19-4C0D3653451E}"/>
              </a:ext>
            </a:extLst>
          </p:cNvPr>
          <p:cNvSpPr txBox="1"/>
          <p:nvPr/>
        </p:nvSpPr>
        <p:spPr>
          <a:xfrm>
            <a:off x="1852614" y="5065714"/>
            <a:ext cx="7761287" cy="954107"/>
          </a:xfrm>
          <a:prstGeom prst="rect">
            <a:avLst/>
          </a:prstGeom>
          <a:noFill/>
        </p:spPr>
        <p:txBody>
          <a:bodyPr>
            <a:spAutoFit/>
          </a:bodyPr>
          <a:lstStyle/>
          <a:p>
            <a:pPr>
              <a:defRPr/>
            </a:pPr>
            <a:r>
              <a:rPr lang="ja-JP" altLang="en-US" sz="2800" b="1" dirty="0">
                <a:solidFill>
                  <a:srgbClr val="00B0F0"/>
                </a:solidFill>
                <a:latin typeface="+mn-ea"/>
              </a:rPr>
              <a:t>　</a:t>
            </a:r>
            <a:r>
              <a:rPr lang="ja-JP" altLang="en-US" sz="2800" b="1" dirty="0">
                <a:latin typeface="+mn-ea"/>
              </a:rPr>
              <a:t>歯数が</a:t>
            </a:r>
            <a:r>
              <a:rPr lang="ja-JP" altLang="en-US" sz="2800" b="1" dirty="0">
                <a:solidFill>
                  <a:srgbClr val="FF0000"/>
                </a:solidFill>
                <a:latin typeface="+mn-ea"/>
              </a:rPr>
              <a:t>２０本未満</a:t>
            </a:r>
            <a:r>
              <a:rPr lang="ja-JP" altLang="en-US" sz="2800" b="1" dirty="0">
                <a:latin typeface="+mn-ea"/>
              </a:rPr>
              <a:t>⇒低骨密度の指標となりうる</a:t>
            </a:r>
            <a:endParaRPr lang="en-US" altLang="ja-JP" sz="2800" b="1" dirty="0">
              <a:latin typeface="+mn-ea"/>
            </a:endParaRPr>
          </a:p>
        </p:txBody>
      </p:sp>
      <p:pic>
        <p:nvPicPr>
          <p:cNvPr id="60422" name="Picture 2" descr="http://www.tensyoukai.or.jp/diagnosis/image/perlodontitis/img_point_01_l.gif">
            <a:extLst>
              <a:ext uri="{FF2B5EF4-FFF2-40B4-BE49-F238E27FC236}">
                <a16:creationId xmlns:a16="http://schemas.microsoft.com/office/drawing/2014/main" id="{B35DFA46-BA9D-4816-ADDB-06699286E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176" y="1374775"/>
            <a:ext cx="5038725"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a:extLst>
              <a:ext uri="{FF2B5EF4-FFF2-40B4-BE49-F238E27FC236}">
                <a16:creationId xmlns:a16="http://schemas.microsoft.com/office/drawing/2014/main" id="{84CA91FE-5FD2-4E78-8ABC-50595E1F687A}"/>
              </a:ext>
            </a:extLst>
          </p:cNvPr>
          <p:cNvSpPr>
            <a:spLocks noGrp="1"/>
          </p:cNvSpPr>
          <p:nvPr>
            <p:ph type="title"/>
          </p:nvPr>
        </p:nvSpPr>
        <p:spPr/>
        <p:txBody>
          <a:bodyPr/>
          <a:lstStyle/>
          <a:p>
            <a:r>
              <a:rPr lang="ja-JP" altLang="en-US"/>
              <a:t>身長測定</a:t>
            </a:r>
          </a:p>
        </p:txBody>
      </p:sp>
      <p:sp>
        <p:nvSpPr>
          <p:cNvPr id="3" name="テキスト ボックス 2">
            <a:extLst>
              <a:ext uri="{FF2B5EF4-FFF2-40B4-BE49-F238E27FC236}">
                <a16:creationId xmlns:a16="http://schemas.microsoft.com/office/drawing/2014/main" id="{8E53CE4A-4AA6-4FAE-8D06-8A88A2B918A0}"/>
              </a:ext>
            </a:extLst>
          </p:cNvPr>
          <p:cNvSpPr txBox="1"/>
          <p:nvPr/>
        </p:nvSpPr>
        <p:spPr>
          <a:xfrm>
            <a:off x="1692276" y="5362576"/>
            <a:ext cx="8720138" cy="1446213"/>
          </a:xfrm>
          <a:prstGeom prst="rect">
            <a:avLst/>
          </a:prstGeom>
          <a:noFill/>
        </p:spPr>
        <p:txBody>
          <a:bodyPr>
            <a:spAutoFit/>
          </a:bodyPr>
          <a:lstStyle/>
          <a:p>
            <a:pPr>
              <a:defRPr/>
            </a:pPr>
            <a:r>
              <a:rPr lang="ja-JP" altLang="en-US" sz="2200" b="1" dirty="0">
                <a:solidFill>
                  <a:srgbClr val="00B0F0"/>
                </a:solidFill>
                <a:latin typeface="+mn-ea"/>
              </a:rPr>
              <a:t>・</a:t>
            </a:r>
            <a:r>
              <a:rPr lang="ja-JP" altLang="en-US" sz="2200" b="1" dirty="0">
                <a:latin typeface="+mn-ea"/>
              </a:rPr>
              <a:t>申告した身長より</a:t>
            </a:r>
            <a:r>
              <a:rPr lang="ja-JP" altLang="en-US" sz="2200" b="1" dirty="0">
                <a:solidFill>
                  <a:srgbClr val="FF0000"/>
                </a:solidFill>
                <a:latin typeface="+mn-ea"/>
              </a:rPr>
              <a:t>２㎝以上</a:t>
            </a:r>
            <a:r>
              <a:rPr lang="ja-JP" altLang="en-US" sz="2200" b="1" dirty="0">
                <a:latin typeface="+mn-ea"/>
              </a:rPr>
              <a:t>の身長低下で椎体骨折の可能性</a:t>
            </a:r>
            <a:endParaRPr lang="en-US" altLang="ja-JP" sz="2200" b="1" dirty="0">
              <a:latin typeface="+mn-ea"/>
            </a:endParaRPr>
          </a:p>
          <a:p>
            <a:pPr>
              <a:defRPr/>
            </a:pPr>
            <a:r>
              <a:rPr lang="ja-JP" altLang="en-US" sz="2200" b="1" dirty="0">
                <a:latin typeface="+mn-ea"/>
              </a:rPr>
              <a:t>・亀背の有無⇒高度な変形を示した上位</a:t>
            </a:r>
            <a:r>
              <a:rPr lang="en-US" altLang="ja-JP" sz="2200" b="1" dirty="0">
                <a:latin typeface="+mn-ea"/>
              </a:rPr>
              <a:t>10</a:t>
            </a:r>
            <a:r>
              <a:rPr lang="ja-JP" altLang="en-US" sz="2200" b="1" dirty="0">
                <a:latin typeface="+mn-ea"/>
              </a:rPr>
              <a:t>％の女性で骨密度低下</a:t>
            </a:r>
            <a:endParaRPr lang="en-US" altLang="ja-JP" sz="2200" b="1" dirty="0">
              <a:latin typeface="+mn-ea"/>
            </a:endParaRPr>
          </a:p>
          <a:p>
            <a:pPr>
              <a:defRPr/>
            </a:pPr>
            <a:r>
              <a:rPr lang="ja-JP" altLang="en-US" sz="2200" b="1" dirty="0">
                <a:latin typeface="+mn-ea"/>
              </a:rPr>
              <a:t>　椎体骨折の有無にかかわらず</a:t>
            </a:r>
            <a:r>
              <a:rPr lang="en-US" altLang="ja-JP" sz="2200" b="1" dirty="0">
                <a:latin typeface="+mn-ea"/>
              </a:rPr>
              <a:t>QOL</a:t>
            </a:r>
            <a:r>
              <a:rPr lang="ja-JP" altLang="en-US" sz="2200" b="1" dirty="0">
                <a:latin typeface="+mn-ea"/>
              </a:rPr>
              <a:t>の低下を認める</a:t>
            </a:r>
            <a:endParaRPr lang="en-US" altLang="ja-JP" sz="2200" b="1" dirty="0">
              <a:latin typeface="+mn-ea"/>
            </a:endParaRPr>
          </a:p>
          <a:p>
            <a:pPr>
              <a:defRPr/>
            </a:pPr>
            <a:endParaRPr lang="ja-JP" altLang="en-US" sz="2200" dirty="0"/>
          </a:p>
        </p:txBody>
      </p:sp>
      <p:grpSp>
        <p:nvGrpSpPr>
          <p:cNvPr id="61444" name="グループ化 3">
            <a:extLst>
              <a:ext uri="{FF2B5EF4-FFF2-40B4-BE49-F238E27FC236}">
                <a16:creationId xmlns:a16="http://schemas.microsoft.com/office/drawing/2014/main" id="{35703177-C2F0-43E8-B2E2-3AEBFA4D6205}"/>
              </a:ext>
            </a:extLst>
          </p:cNvPr>
          <p:cNvGrpSpPr>
            <a:grpSpLocks/>
          </p:cNvGrpSpPr>
          <p:nvPr/>
        </p:nvGrpSpPr>
        <p:grpSpPr bwMode="auto">
          <a:xfrm>
            <a:off x="1692276" y="2378076"/>
            <a:ext cx="4403725" cy="2913063"/>
            <a:chOff x="3303480" y="1847308"/>
            <a:chExt cx="5386580" cy="3462437"/>
          </a:xfrm>
        </p:grpSpPr>
        <p:pic>
          <p:nvPicPr>
            <p:cNvPr id="61449" name="図 8" descr="図11.eps">
              <a:extLst>
                <a:ext uri="{FF2B5EF4-FFF2-40B4-BE49-F238E27FC236}">
                  <a16:creationId xmlns:a16="http://schemas.microsoft.com/office/drawing/2014/main" id="{98FA015D-43BF-4FB2-96BD-3E8924C26597}"/>
                </a:ext>
              </a:extLst>
            </p:cNvPr>
            <p:cNvPicPr>
              <a:picLocks noChangeAspect="1"/>
            </p:cNvPicPr>
            <p:nvPr/>
          </p:nvPicPr>
          <p:blipFill>
            <a:blip r:embed="rId2" cstate="print">
              <a:extLst>
                <a:ext uri="{28A0092B-C50C-407E-A947-70E740481C1C}">
                  <a14:useLocalDpi xmlns:a14="http://schemas.microsoft.com/office/drawing/2010/main" val="0"/>
                </a:ext>
              </a:extLst>
            </a:blip>
            <a:srcRect l="3342" r="51729" b="2235"/>
            <a:stretch>
              <a:fillRect/>
            </a:stretch>
          </p:blipFill>
          <p:spPr bwMode="auto">
            <a:xfrm>
              <a:off x="3303480" y="1852928"/>
              <a:ext cx="2653704" cy="345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図 8" descr="図11.eps">
              <a:extLst>
                <a:ext uri="{FF2B5EF4-FFF2-40B4-BE49-F238E27FC236}">
                  <a16:creationId xmlns:a16="http://schemas.microsoft.com/office/drawing/2014/main" id="{D3425803-3FA1-4DD8-952D-52A70637F328}"/>
                </a:ext>
              </a:extLst>
            </p:cNvPr>
            <p:cNvPicPr>
              <a:picLocks noChangeAspect="1"/>
            </p:cNvPicPr>
            <p:nvPr/>
          </p:nvPicPr>
          <p:blipFill>
            <a:blip r:embed="rId2" cstate="print">
              <a:extLst>
                <a:ext uri="{28A0092B-C50C-407E-A947-70E740481C1C}">
                  <a14:useLocalDpi xmlns:a14="http://schemas.microsoft.com/office/drawing/2010/main" val="0"/>
                </a:ext>
              </a:extLst>
            </a:blip>
            <a:srcRect l="52750"/>
            <a:stretch>
              <a:fillRect/>
            </a:stretch>
          </p:blipFill>
          <p:spPr bwMode="auto">
            <a:xfrm>
              <a:off x="5957183" y="1847308"/>
              <a:ext cx="2732877" cy="34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45" name="テキスト ボックス 6">
            <a:extLst>
              <a:ext uri="{FF2B5EF4-FFF2-40B4-BE49-F238E27FC236}">
                <a16:creationId xmlns:a16="http://schemas.microsoft.com/office/drawing/2014/main" id="{61E3D904-BAEE-4BAB-ADA7-50D37915028A}"/>
              </a:ext>
            </a:extLst>
          </p:cNvPr>
          <p:cNvSpPr txBox="1">
            <a:spLocks noChangeArrowheads="1"/>
          </p:cNvSpPr>
          <p:nvPr/>
        </p:nvSpPr>
        <p:spPr bwMode="auto">
          <a:xfrm>
            <a:off x="1879600" y="1708150"/>
            <a:ext cx="8281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a:t>○</a:t>
            </a:r>
            <a:r>
              <a:rPr lang="ja-JP" altLang="en-US" sz="2400">
                <a:solidFill>
                  <a:srgbClr val="FF0000"/>
                </a:solidFill>
              </a:rPr>
              <a:t>身長を測る前に自己申告してもらう</a:t>
            </a:r>
            <a:endParaRPr lang="en-US" altLang="ja-JP" sz="2400">
              <a:solidFill>
                <a:srgbClr val="FF0000"/>
              </a:solidFill>
            </a:endParaRPr>
          </a:p>
          <a:p>
            <a:r>
              <a:rPr lang="ja-JP" altLang="en-US" sz="2400"/>
              <a:t>　　　　</a:t>
            </a:r>
            <a:endParaRPr lang="en-US" altLang="ja-JP" sz="2400"/>
          </a:p>
          <a:p>
            <a:endParaRPr lang="ja-JP" altLang="en-US" sz="2400"/>
          </a:p>
        </p:txBody>
      </p:sp>
      <p:pic>
        <p:nvPicPr>
          <p:cNvPr id="61446" name="Picture 2" descr="http://jyoseinomikata.jp/osteoporosis/images/osteoporosis_index_sec03_img_01_l.gif">
            <a:extLst>
              <a:ext uri="{FF2B5EF4-FFF2-40B4-BE49-F238E27FC236}">
                <a16:creationId xmlns:a16="http://schemas.microsoft.com/office/drawing/2014/main" id="{4B6E7C2F-0AEB-4156-87D4-1E4760B88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378076"/>
            <a:ext cx="4316413"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円/楕円 7">
            <a:extLst>
              <a:ext uri="{FF2B5EF4-FFF2-40B4-BE49-F238E27FC236}">
                <a16:creationId xmlns:a16="http://schemas.microsoft.com/office/drawing/2014/main" id="{C4DDEF5E-E98C-4944-99F3-A74156AB7F12}"/>
              </a:ext>
            </a:extLst>
          </p:cNvPr>
          <p:cNvSpPr/>
          <p:nvPr/>
        </p:nvSpPr>
        <p:spPr>
          <a:xfrm>
            <a:off x="4752976" y="3519489"/>
            <a:ext cx="760413" cy="63023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角丸四角形 8">
            <a:extLst>
              <a:ext uri="{FF2B5EF4-FFF2-40B4-BE49-F238E27FC236}">
                <a16:creationId xmlns:a16="http://schemas.microsoft.com/office/drawing/2014/main" id="{5C031112-6F46-440C-9940-24C7542EB256}"/>
              </a:ext>
            </a:extLst>
          </p:cNvPr>
          <p:cNvSpPr/>
          <p:nvPr/>
        </p:nvSpPr>
        <p:spPr>
          <a:xfrm>
            <a:off x="4570413" y="4324351"/>
            <a:ext cx="1274762" cy="6715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t>肋骨と腰骨の間に何本指が入るかチェックする</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716</Words>
  <Application>Microsoft Office PowerPoint</Application>
  <PresentationFormat>ワイド画面</PresentationFormat>
  <Paragraphs>63</Paragraphs>
  <Slides>22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HGP創英角ﾎﾟｯﾌﾟ体</vt:lpstr>
      <vt:lpstr>游ゴシック</vt:lpstr>
      <vt:lpstr>游ゴシック Light</vt:lpstr>
      <vt:lpstr>Arial</vt:lpstr>
      <vt:lpstr>Wingdings</vt:lpstr>
      <vt:lpstr>Office テーマ</vt:lpstr>
      <vt:lpstr>日本のフレイル・骨折予防 なんで骨粗鬆症になるの？ 骨粗鬆症の何がまずいの？ フレイル・サルコペニア・ロコモってなに？</vt:lpstr>
      <vt:lpstr>目次  ①フレイル・サルコペニア・ロコモとは ②骨粗鬆症について学んでいただく ③　①②を踏まえてどうしていけばいいか   。 </vt:lpstr>
      <vt:lpstr>フレイル・サルコペニア・ロコモとは</vt:lpstr>
      <vt:lpstr>PowerPoint プレゼンテーション</vt:lpstr>
      <vt:lpstr>骨粗鬆症とは</vt:lpstr>
      <vt:lpstr>PowerPoint プレゼンテーション</vt:lpstr>
      <vt:lpstr>骨粗鬆症 フレイル・サルコペニア・ロコモ の目安</vt:lpstr>
      <vt:lpstr>歯の数・歩行速度 （見るだけでスクリーニング）</vt:lpstr>
      <vt:lpstr>身長測定</vt:lpstr>
      <vt:lpstr>骨粗鬆症になると何がいけないのか？ </vt:lpstr>
      <vt:lpstr>PowerPoint プレゼンテーション</vt:lpstr>
      <vt:lpstr>大腿骨近位部骨折を経験すると・・・</vt:lpstr>
      <vt:lpstr>平均寿命と健康寿命</vt:lpstr>
      <vt:lpstr>ここまでをまとめると</vt:lpstr>
      <vt:lpstr>たかが骨折？  骨折は死に直結する？</vt:lpstr>
      <vt:lpstr>骨折は死に直結する？</vt:lpstr>
      <vt:lpstr>なぜ、死に直結するのか？ なぜ、健康寿命が短くなるのか？</vt:lpstr>
      <vt:lpstr>なぜ、死に直結するのか？ なぜ、健康寿命が短くなるのか？</vt:lpstr>
      <vt:lpstr>繰り返しますが</vt:lpstr>
      <vt:lpstr>フレイル・サルコペニア・ロコモを防ぐには</vt:lpstr>
      <vt:lpstr>WHO推奨運動量 （フレイル・サルコペニア・ロコモ予防）</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正成 後藤</dc:creator>
  <cp:lastModifiedBy>正成 後藤</cp:lastModifiedBy>
  <cp:revision>1</cp:revision>
  <dcterms:created xsi:type="dcterms:W3CDTF">2025-01-27T06:58:33Z</dcterms:created>
  <dcterms:modified xsi:type="dcterms:W3CDTF">2025-01-29T13:54:06Z</dcterms:modified>
</cp:coreProperties>
</file>