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8" r:id="rId13"/>
    <p:sldId id="267"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広幸 平田" initials="広幸" lastIdx="1" clrIdx="0">
    <p:extLst>
      <p:ext uri="{19B8F6BF-5375-455C-9EA6-DF929625EA0E}">
        <p15:presenceInfo xmlns:p15="http://schemas.microsoft.com/office/powerpoint/2012/main" userId="28ef1b5a7e1211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29T19:31:06.467" idx="1">
    <p:pos x="10" y="10"/>
    <p:text/>
    <p:extLst>
      <p:ext uri="{C676402C-5697-4E1C-873F-D02D1690AC5C}">
        <p15:threadingInfo xmlns:p15="http://schemas.microsoft.com/office/powerpoint/2012/main" timeZoneBias="-5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114D7C-CBCB-4AF6-A523-D557BC756F5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92B886E-CC67-40E6-B1F4-3FC1BFC421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B111302-8BEF-424B-A0DA-ADCE12BD03A3}"/>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5" name="フッター プレースホルダー 4">
            <a:extLst>
              <a:ext uri="{FF2B5EF4-FFF2-40B4-BE49-F238E27FC236}">
                <a16:creationId xmlns:a16="http://schemas.microsoft.com/office/drawing/2014/main" id="{D58965A8-2507-47AC-A0C0-626AEC6AE58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96252D4-6627-4D03-A06D-ECC0BC14302B}"/>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3932655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306A00-8D6D-482C-9A36-50966DA3D95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7178A62-0C81-4D6F-92A9-0E3167864F0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6D5D0AF-3909-4009-BA62-7D2C6E6BAF9C}"/>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5" name="フッター プレースホルダー 4">
            <a:extLst>
              <a:ext uri="{FF2B5EF4-FFF2-40B4-BE49-F238E27FC236}">
                <a16:creationId xmlns:a16="http://schemas.microsoft.com/office/drawing/2014/main" id="{3E27ADD4-1633-4B5E-B350-5A1709D259E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457D819-434D-476B-9974-ED140CA8C26E}"/>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6451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50AEB7-691D-4052-8ECE-E4F083FFCA1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FE2F18B-6116-45DD-8661-4F08783515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3CC1C53-0928-42C2-ADA4-22876DEEA9EC}"/>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5" name="フッター プレースホルダー 4">
            <a:extLst>
              <a:ext uri="{FF2B5EF4-FFF2-40B4-BE49-F238E27FC236}">
                <a16:creationId xmlns:a16="http://schemas.microsoft.com/office/drawing/2014/main" id="{18D4B923-FB68-4C33-A5D9-F78F2145682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D577EFF-9C7F-45A3-87EF-57DA7B0236C8}"/>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310181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3B8D4C-A6F5-4B78-8E6C-813AA318D2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9470B2B-58DC-4417-BCB4-6CE4EE689AB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2BA04C9-F6CC-4526-9EA6-FD8BDB0B46E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36296F2-18E3-4EF6-844E-4BA1AFD87190}"/>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6" name="フッター プレースホルダー 5">
            <a:extLst>
              <a:ext uri="{FF2B5EF4-FFF2-40B4-BE49-F238E27FC236}">
                <a16:creationId xmlns:a16="http://schemas.microsoft.com/office/drawing/2014/main" id="{8A9DE0FC-2627-4508-B642-18065EA71CF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1F81C41-8B38-4C2E-86F2-6FE80C9B1689}"/>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120395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85F250-4179-4074-8EA6-A65DC18D728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B93D65B-BC2A-4031-B5E3-0F629259E4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1B616C1-E25A-4251-AF72-F3FB782010B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DDE7E94-F241-4C30-B8F8-6C2EF525B7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97BD065-352F-4213-B615-E6FF1D70012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D23B317-38A9-45FE-86A1-83119189D19B}"/>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8" name="フッター プレースホルダー 7">
            <a:extLst>
              <a:ext uri="{FF2B5EF4-FFF2-40B4-BE49-F238E27FC236}">
                <a16:creationId xmlns:a16="http://schemas.microsoft.com/office/drawing/2014/main" id="{FD5C2BF7-8F9D-4150-AEC2-260016AFE6F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8C1D3FF-A1DF-4986-999B-E2A5104B4FDF}"/>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2539166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43F7B6-7291-4ED1-B10A-BADEA55641D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A69E0D9-9CE4-4EA7-A57E-528AADC1BC39}"/>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4" name="フッター プレースホルダー 3">
            <a:extLst>
              <a:ext uri="{FF2B5EF4-FFF2-40B4-BE49-F238E27FC236}">
                <a16:creationId xmlns:a16="http://schemas.microsoft.com/office/drawing/2014/main" id="{97D9C162-2B65-4652-9368-8770D7986B8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F8F6B5E-DACC-4C1B-B4B9-139B4478F90E}"/>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934965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C92B0E7-937B-4B52-B16B-DBA0935FDCB8}"/>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3" name="フッター プレースホルダー 2">
            <a:extLst>
              <a:ext uri="{FF2B5EF4-FFF2-40B4-BE49-F238E27FC236}">
                <a16:creationId xmlns:a16="http://schemas.microsoft.com/office/drawing/2014/main" id="{F3379E72-2D61-45A2-B0D5-2434A709720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B7B8994-ABFD-4A94-A927-1DF1B7709D37}"/>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3983772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C37594-4A9D-4A5C-B498-430786BBBEA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9F4FD11-A88D-4E73-B3D3-3FA26EB99A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17ABAF7-37FA-4115-BB42-89F0E4D3E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60E38E0-6190-4489-B12B-E912B87BF239}"/>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6" name="フッター プレースホルダー 5">
            <a:extLst>
              <a:ext uri="{FF2B5EF4-FFF2-40B4-BE49-F238E27FC236}">
                <a16:creationId xmlns:a16="http://schemas.microsoft.com/office/drawing/2014/main" id="{3AA8C59C-219E-4DFE-A115-3465AD7E5B8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0D5EC8B-FEF7-4974-8505-5A2FD0EC24D0}"/>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3536766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CFF945-0697-40C3-A729-1CB265D7CB5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873E4DF-8F7C-49DF-B997-0EED4E6332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F7DF22F-DD10-45AD-99DA-000732CDD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023149E-4472-4057-981A-5830DAACF81A}"/>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6" name="フッター プレースホルダー 5">
            <a:extLst>
              <a:ext uri="{FF2B5EF4-FFF2-40B4-BE49-F238E27FC236}">
                <a16:creationId xmlns:a16="http://schemas.microsoft.com/office/drawing/2014/main" id="{77D33CE3-A201-45A8-B576-51AAFE562BA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97551F-1A36-4365-AA85-2951F27EA5FE}"/>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838894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BC1398-DFEF-48B8-B400-6CB36D87B00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4B86BE7-6ECC-4738-B547-FC0CC56CA69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C465B20-931D-43D5-B664-9D1823C6A951}"/>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5" name="フッター プレースホルダー 4">
            <a:extLst>
              <a:ext uri="{FF2B5EF4-FFF2-40B4-BE49-F238E27FC236}">
                <a16:creationId xmlns:a16="http://schemas.microsoft.com/office/drawing/2014/main" id="{AC1E7784-CD35-4FEF-A8EE-235B9BE449A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DF66D4-0D29-4670-9201-2BE60007529F}"/>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1976372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F2E6DA4-C86E-4D55-8B62-1B62808A7907}"/>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F73C287-BE65-43BD-AA8B-22E713E2648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7B93C68-F1FB-4959-9BDC-153AAAD3EF8F}"/>
              </a:ext>
            </a:extLst>
          </p:cNvPr>
          <p:cNvSpPr>
            <a:spLocks noGrp="1"/>
          </p:cNvSpPr>
          <p:nvPr>
            <p:ph type="dt" sz="half" idx="10"/>
          </p:nvPr>
        </p:nvSpPr>
        <p:spPr/>
        <p:txBody>
          <a:bodyPr/>
          <a:lstStyle/>
          <a:p>
            <a:fld id="{10397206-2554-492C-8BA7-29C06EAD77F9}" type="datetimeFigureOut">
              <a:rPr kumimoji="1" lang="ja-JP" altLang="en-US" smtClean="0"/>
              <a:t>2021/1/29</a:t>
            </a:fld>
            <a:endParaRPr kumimoji="1" lang="ja-JP" altLang="en-US"/>
          </a:p>
        </p:txBody>
      </p:sp>
      <p:sp>
        <p:nvSpPr>
          <p:cNvPr id="5" name="フッター プレースホルダー 4">
            <a:extLst>
              <a:ext uri="{FF2B5EF4-FFF2-40B4-BE49-F238E27FC236}">
                <a16:creationId xmlns:a16="http://schemas.microsoft.com/office/drawing/2014/main" id="{C9367F91-3591-4369-9D0F-991D47915F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450E646-B739-4366-BF49-299EB832154E}"/>
              </a:ext>
            </a:extLst>
          </p:cNvPr>
          <p:cNvSpPr>
            <a:spLocks noGrp="1"/>
          </p:cNvSpPr>
          <p:nvPr>
            <p:ph type="sldNum" sz="quarter" idx="12"/>
          </p:nvPr>
        </p:nvSpPr>
        <p:spPr/>
        <p:txBody>
          <a:body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61914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D1EB21F0-2463-4E20-8F3D-443C318EFC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B38040C-57E4-44EB-A2AA-89F59A30F6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A96523-FAD2-45C6-83BA-EA066E0778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397206-2554-492C-8BA7-29C06EAD77F9}" type="datetimeFigureOut">
              <a:rPr kumimoji="1" lang="ja-JP" altLang="en-US" smtClean="0"/>
              <a:t>2021/1/29</a:t>
            </a:fld>
            <a:endParaRPr kumimoji="1" lang="ja-JP" altLang="en-US"/>
          </a:p>
        </p:txBody>
      </p:sp>
      <p:sp>
        <p:nvSpPr>
          <p:cNvPr id="5" name="フッター プレースホルダー 4">
            <a:extLst>
              <a:ext uri="{FF2B5EF4-FFF2-40B4-BE49-F238E27FC236}">
                <a16:creationId xmlns:a16="http://schemas.microsoft.com/office/drawing/2014/main" id="{F6420F99-F45E-4D0D-ACAB-716781DC10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47D983A-43F8-4CB5-9D57-CB91DDF015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6AF4C-58BC-410B-8648-78B3C8901D83}" type="slidenum">
              <a:rPr kumimoji="1" lang="ja-JP" altLang="en-US" smtClean="0"/>
              <a:t>‹#›</a:t>
            </a:fld>
            <a:endParaRPr kumimoji="1" lang="ja-JP" altLang="en-US"/>
          </a:p>
        </p:txBody>
      </p:sp>
    </p:spTree>
    <p:extLst>
      <p:ext uri="{BB962C8B-B14F-4D97-AF65-F5344CB8AC3E}">
        <p14:creationId xmlns:p14="http://schemas.microsoft.com/office/powerpoint/2010/main" val="18825757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C6882E-9913-4338-BAC4-DE4EBDFECE10}"/>
              </a:ext>
            </a:extLst>
          </p:cNvPr>
          <p:cNvSpPr>
            <a:spLocks noGrp="1"/>
          </p:cNvSpPr>
          <p:nvPr>
            <p:ph type="ctrTitle"/>
          </p:nvPr>
        </p:nvSpPr>
        <p:spPr>
          <a:xfrm>
            <a:off x="318051" y="106017"/>
            <a:ext cx="7050157" cy="1866694"/>
          </a:xfrm>
        </p:spPr>
        <p:txBody>
          <a:bodyPr/>
          <a:lstStyle/>
          <a:p>
            <a:r>
              <a:rPr kumimoji="1" lang="en-US" altLang="ja-JP" b="1" dirty="0"/>
              <a:t>Amazon</a:t>
            </a:r>
            <a:r>
              <a:rPr kumimoji="1" lang="ja-JP" altLang="en-US" b="1" dirty="0"/>
              <a:t>輸入ツール</a:t>
            </a:r>
            <a:br>
              <a:rPr kumimoji="1" lang="en-US" altLang="ja-JP" b="1" dirty="0"/>
            </a:br>
            <a:r>
              <a:rPr kumimoji="1" lang="ja-JP" altLang="en-US" b="1" dirty="0"/>
              <a:t>作成にあたって</a:t>
            </a:r>
          </a:p>
        </p:txBody>
      </p:sp>
      <p:sp>
        <p:nvSpPr>
          <p:cNvPr id="3" name="字幕 2">
            <a:extLst>
              <a:ext uri="{FF2B5EF4-FFF2-40B4-BE49-F238E27FC236}">
                <a16:creationId xmlns:a16="http://schemas.microsoft.com/office/drawing/2014/main" id="{034C81B5-E5E4-4911-A1C8-2F346C80C467}"/>
              </a:ext>
            </a:extLst>
          </p:cNvPr>
          <p:cNvSpPr>
            <a:spLocks noGrp="1"/>
          </p:cNvSpPr>
          <p:nvPr>
            <p:ph type="subTitle" idx="1"/>
          </p:nvPr>
        </p:nvSpPr>
        <p:spPr>
          <a:xfrm>
            <a:off x="8481392" y="275743"/>
            <a:ext cx="3167270" cy="916953"/>
          </a:xfrm>
        </p:spPr>
        <p:txBody>
          <a:bodyPr/>
          <a:lstStyle/>
          <a:p>
            <a:pPr algn="r"/>
            <a:r>
              <a:rPr kumimoji="1" lang="en-US" altLang="ja-JP" b="1" dirty="0"/>
              <a:t>2021</a:t>
            </a:r>
            <a:r>
              <a:rPr kumimoji="1" lang="ja-JP" altLang="en-US" b="1" dirty="0"/>
              <a:t>年</a:t>
            </a:r>
            <a:r>
              <a:rPr kumimoji="1" lang="en-US" altLang="ja-JP" b="1" dirty="0"/>
              <a:t>1</a:t>
            </a:r>
            <a:r>
              <a:rPr kumimoji="1" lang="ja-JP" altLang="en-US" b="1" dirty="0"/>
              <a:t>月</a:t>
            </a:r>
            <a:r>
              <a:rPr kumimoji="1" lang="en-US" altLang="ja-JP" b="1" dirty="0"/>
              <a:t>29</a:t>
            </a:r>
            <a:r>
              <a:rPr kumimoji="1" lang="ja-JP" altLang="en-US" b="1" dirty="0"/>
              <a:t>日</a:t>
            </a:r>
            <a:endParaRPr kumimoji="1" lang="en-US" altLang="ja-JP" b="1" dirty="0"/>
          </a:p>
          <a:p>
            <a:pPr algn="r"/>
            <a:r>
              <a:rPr kumimoji="1" lang="ja-JP" altLang="en-US" b="1" dirty="0"/>
              <a:t>作成日</a:t>
            </a:r>
          </a:p>
        </p:txBody>
      </p:sp>
      <p:sp>
        <p:nvSpPr>
          <p:cNvPr id="4" name="テキスト ボックス 3">
            <a:extLst>
              <a:ext uri="{FF2B5EF4-FFF2-40B4-BE49-F238E27FC236}">
                <a16:creationId xmlns:a16="http://schemas.microsoft.com/office/drawing/2014/main" id="{3F044E03-3C9F-4924-BE21-089EAE8BC993}"/>
              </a:ext>
            </a:extLst>
          </p:cNvPr>
          <p:cNvSpPr txBox="1"/>
          <p:nvPr/>
        </p:nvSpPr>
        <p:spPr>
          <a:xfrm>
            <a:off x="0" y="2067340"/>
            <a:ext cx="7050156" cy="4278094"/>
          </a:xfrm>
          <a:prstGeom prst="rect">
            <a:avLst/>
          </a:prstGeom>
          <a:noFill/>
          <a:ln>
            <a:solidFill>
              <a:schemeClr val="tx1"/>
            </a:solidFill>
          </a:ln>
        </p:spPr>
        <p:txBody>
          <a:bodyPr wrap="square" rtlCol="0">
            <a:spAutoFit/>
          </a:bodyPr>
          <a:lstStyle/>
          <a:p>
            <a:pPr algn="ctr"/>
            <a:r>
              <a:rPr kumimoji="1" lang="ja-JP" altLang="en-US" sz="3200" dirty="0"/>
              <a:t>目次</a:t>
            </a:r>
            <a:endParaRPr kumimoji="1" lang="en-US" altLang="ja-JP" sz="3200" dirty="0"/>
          </a:p>
          <a:p>
            <a:pPr marL="457200" indent="-457200">
              <a:buFont typeface="+mj-lt"/>
              <a:buAutoNum type="arabicPeriod"/>
            </a:pPr>
            <a:r>
              <a:rPr kumimoji="1" lang="ja-JP" altLang="en-US" sz="2400" dirty="0"/>
              <a:t>価格改定</a:t>
            </a:r>
            <a:endParaRPr kumimoji="1" lang="en-US" altLang="ja-JP" sz="2400" dirty="0"/>
          </a:p>
          <a:p>
            <a:pPr marL="457200" indent="-457200">
              <a:buFont typeface="+mj-lt"/>
              <a:buAutoNum type="arabicPeriod"/>
            </a:pPr>
            <a:r>
              <a:rPr kumimoji="1" lang="ja-JP" altLang="en-US" sz="2400" dirty="0"/>
              <a:t>在庫数改定</a:t>
            </a:r>
            <a:endParaRPr kumimoji="1" lang="en-US" altLang="ja-JP" sz="2400" dirty="0"/>
          </a:p>
          <a:p>
            <a:pPr marL="457200" indent="-457200">
              <a:buFont typeface="+mj-lt"/>
              <a:buAutoNum type="arabicPeriod"/>
            </a:pPr>
            <a:r>
              <a:rPr kumimoji="1" lang="ja-JP" altLang="en-US" sz="2400" dirty="0"/>
              <a:t>ブラックリスト、禁止ワード設定　重複出品設定</a:t>
            </a:r>
            <a:endParaRPr kumimoji="1" lang="en-US" altLang="ja-JP" sz="2400" dirty="0"/>
          </a:p>
          <a:p>
            <a:pPr marL="457200" indent="-457200">
              <a:buFont typeface="+mj-lt"/>
              <a:buAutoNum type="arabicPeriod"/>
            </a:pPr>
            <a:r>
              <a:rPr kumimoji="1" lang="ja-JP" altLang="en-US" sz="2400" dirty="0"/>
              <a:t>自動出品機能</a:t>
            </a:r>
            <a:endParaRPr kumimoji="1" lang="en-US" altLang="ja-JP" sz="2400" dirty="0"/>
          </a:p>
          <a:p>
            <a:pPr marL="457200" indent="-457200">
              <a:buFont typeface="+mj-lt"/>
              <a:buAutoNum type="arabicPeriod"/>
            </a:pPr>
            <a:r>
              <a:rPr kumimoji="1" lang="ja-JP" altLang="en-US" sz="2400" dirty="0"/>
              <a:t>重さを考慮して最終利益額を求める機能</a:t>
            </a:r>
            <a:endParaRPr kumimoji="1" lang="en-US" altLang="ja-JP" sz="2400" dirty="0"/>
          </a:p>
          <a:p>
            <a:pPr marL="457200" indent="-457200">
              <a:buFont typeface="+mj-lt"/>
              <a:buAutoNum type="arabicPeriod"/>
            </a:pPr>
            <a:r>
              <a:rPr kumimoji="1" lang="ja-JP" altLang="en-US" sz="2400" dirty="0"/>
              <a:t>重さを考慮して最終利益額を求める機能の計算例</a:t>
            </a:r>
            <a:endParaRPr kumimoji="1" lang="en-US" altLang="ja-JP" sz="2400" dirty="0"/>
          </a:p>
          <a:p>
            <a:pPr marL="457200" indent="-457200">
              <a:buFont typeface="+mj-lt"/>
              <a:buAutoNum type="arabicPeriod"/>
            </a:pPr>
            <a:r>
              <a:rPr kumimoji="1" lang="en-US" altLang="ja-JP" sz="2400" dirty="0"/>
              <a:t>Amazon</a:t>
            </a:r>
            <a:r>
              <a:rPr kumimoji="1" lang="ja-JP" altLang="en-US" sz="2400" dirty="0"/>
              <a:t>輸入の流れについて　全体像</a:t>
            </a:r>
            <a:endParaRPr kumimoji="1" lang="en-US" altLang="ja-JP" sz="2400" dirty="0"/>
          </a:p>
          <a:p>
            <a:pPr marL="457200" indent="-457200">
              <a:buFont typeface="+mj-lt"/>
              <a:buAutoNum type="arabicPeriod"/>
            </a:pPr>
            <a:r>
              <a:rPr lang="ja-JP" altLang="en-US" sz="2400" dirty="0"/>
              <a:t>ツール作成後の完成図について</a:t>
            </a:r>
            <a:endParaRPr kumimoji="1" lang="ja-JP" altLang="en-US" sz="2400" dirty="0"/>
          </a:p>
        </p:txBody>
      </p:sp>
    </p:spTree>
    <p:extLst>
      <p:ext uri="{BB962C8B-B14F-4D97-AF65-F5344CB8AC3E}">
        <p14:creationId xmlns:p14="http://schemas.microsoft.com/office/powerpoint/2010/main" val="4107403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EE65170-D9DC-4047-85FC-D958BFC7537D}"/>
              </a:ext>
            </a:extLst>
          </p:cNvPr>
          <p:cNvSpPr txBox="1"/>
          <p:nvPr/>
        </p:nvSpPr>
        <p:spPr>
          <a:xfrm>
            <a:off x="0" y="1"/>
            <a:ext cx="12192000" cy="7171194"/>
          </a:xfrm>
          <a:prstGeom prst="rect">
            <a:avLst/>
          </a:prstGeom>
          <a:noFill/>
        </p:spPr>
        <p:txBody>
          <a:bodyPr wrap="square" rtlCol="0">
            <a:spAutoFit/>
          </a:bodyPr>
          <a:lstStyle/>
          <a:p>
            <a:pPr algn="ctr"/>
            <a:r>
              <a:rPr lang="ja-JP" altLang="en-US" sz="2800" b="1" dirty="0"/>
              <a:t>価格改定</a:t>
            </a:r>
            <a:endParaRPr lang="en-US" altLang="ja-JP" sz="2800" b="1" dirty="0"/>
          </a:p>
          <a:p>
            <a:pPr algn="ctr"/>
            <a:r>
              <a:rPr lang="ja-JP" altLang="en-US" b="1" dirty="0"/>
              <a:t>赤字で商品が売れないという事が発生しないように</a:t>
            </a:r>
            <a:endParaRPr lang="en-US" altLang="ja-JP" b="1" dirty="0"/>
          </a:p>
          <a:p>
            <a:pPr algn="ctr"/>
            <a:r>
              <a:rPr lang="ja-JP" altLang="en-US" b="1" dirty="0"/>
              <a:t>出品先の価格を最新の価格に更新する機能</a:t>
            </a:r>
          </a:p>
          <a:p>
            <a:pPr algn="ctr"/>
            <a:r>
              <a:rPr lang="en-US" altLang="ja-JP" b="1" dirty="0"/>
              <a:t>ex,</a:t>
            </a:r>
            <a:r>
              <a:rPr lang="ja-JP" altLang="en-US" b="1" dirty="0"/>
              <a:t>仕入れ先価格</a:t>
            </a:r>
            <a:r>
              <a:rPr lang="en-US" altLang="ja-JP" b="1" dirty="0"/>
              <a:t>10000</a:t>
            </a:r>
            <a:r>
              <a:rPr lang="ja-JP" altLang="en-US" b="1" dirty="0"/>
              <a:t>円→</a:t>
            </a:r>
            <a:r>
              <a:rPr lang="en-US" altLang="ja-JP" b="1" dirty="0"/>
              <a:t>20000</a:t>
            </a:r>
            <a:r>
              <a:rPr lang="ja-JP" altLang="en-US" b="1" dirty="0"/>
              <a:t>に上昇</a:t>
            </a:r>
          </a:p>
          <a:p>
            <a:pPr algn="ctr"/>
            <a:r>
              <a:rPr lang="ja-JP" altLang="en-US" b="1" dirty="0"/>
              <a:t>出品先価格 </a:t>
            </a:r>
            <a:r>
              <a:rPr lang="en-US" altLang="ja-JP" b="1" dirty="0"/>
              <a:t>20000</a:t>
            </a:r>
            <a:r>
              <a:rPr lang="ja-JP" altLang="en-US" b="1" dirty="0"/>
              <a:t>円→</a:t>
            </a:r>
            <a:r>
              <a:rPr lang="en-US" altLang="ja-JP" b="1" dirty="0"/>
              <a:t>30000</a:t>
            </a:r>
            <a:r>
              <a:rPr lang="ja-JP" altLang="en-US" b="1" dirty="0"/>
              <a:t>円に上昇上昇した金額分の更新機能</a:t>
            </a:r>
            <a:endParaRPr kumimoji="1" lang="en-US" altLang="ja-JP" b="1" dirty="0"/>
          </a:p>
          <a:p>
            <a:pPr algn="ctr"/>
            <a:r>
              <a:rPr lang="ja-JP" altLang="en-US" dirty="0">
                <a:solidFill>
                  <a:srgbClr val="FF0000"/>
                </a:solidFill>
              </a:rPr>
              <a:t>仕入れ元の価格に合わせて価格改定</a:t>
            </a:r>
            <a:endParaRPr lang="en-US" altLang="ja-JP" dirty="0">
              <a:solidFill>
                <a:srgbClr val="FF0000"/>
              </a:solidFill>
            </a:endParaRPr>
          </a:p>
          <a:p>
            <a:pPr algn="ctr"/>
            <a:r>
              <a:rPr kumimoji="1" lang="ja-JP" altLang="en-US" dirty="0">
                <a:solidFill>
                  <a:srgbClr val="FF0000"/>
                </a:solidFill>
              </a:rPr>
              <a:t>　　仕入れ値上昇による赤字を防ぐことが出来る</a:t>
            </a:r>
            <a:endParaRPr kumimoji="1" lang="en-US" altLang="ja-JP" dirty="0">
              <a:solidFill>
                <a:srgbClr val="FF0000"/>
              </a:solidFill>
            </a:endParaRPr>
          </a:p>
          <a:p>
            <a:endParaRPr lang="en-US" altLang="ja-JP" dirty="0"/>
          </a:p>
          <a:p>
            <a:r>
              <a:rPr kumimoji="1" lang="ja-JP" altLang="en-US" dirty="0"/>
              <a:t>　　　　　　　　</a:t>
            </a:r>
            <a:r>
              <a:rPr kumimoji="1" lang="ja-JP" altLang="en-US" b="1" dirty="0"/>
              <a:t>仕入先　アメリカ　　　　　　　　　　　　　　　　　　　販売先　日本</a:t>
            </a:r>
            <a:endParaRPr kumimoji="1" lang="en-US" altLang="ja-JP" b="1" dirty="0"/>
          </a:p>
          <a:p>
            <a:r>
              <a:rPr lang="ja-JP" altLang="en-US" dirty="0"/>
              <a:t>　　　　　　　</a:t>
            </a:r>
            <a:r>
              <a:rPr lang="ja-JP" altLang="en-US" b="1" dirty="0"/>
              <a:t>仕入れ価格　</a:t>
            </a:r>
            <a:r>
              <a:rPr lang="en-US" altLang="ja-JP" b="1" dirty="0"/>
              <a:t>10000</a:t>
            </a:r>
            <a:r>
              <a:rPr lang="ja-JP" altLang="en-US" b="1" dirty="0"/>
              <a:t>円　　　　　　　　　　　　　　　　出品先価格　</a:t>
            </a:r>
            <a:r>
              <a:rPr lang="en-US" altLang="ja-JP" b="1" dirty="0"/>
              <a:t>20000</a:t>
            </a:r>
            <a:r>
              <a:rPr lang="ja-JP" altLang="en-US" b="1" dirty="0"/>
              <a:t>円</a:t>
            </a:r>
            <a:endParaRPr lang="en-US" altLang="ja-JP" b="1" dirty="0"/>
          </a:p>
          <a:p>
            <a:r>
              <a:rPr kumimoji="1" lang="ja-JP" altLang="en-US" dirty="0"/>
              <a:t>　</a:t>
            </a:r>
            <a:r>
              <a:rPr lang="ja-JP" altLang="en-US" dirty="0"/>
              <a:t>　　　　　　　　仕入れ値アップ　　　　　　　　　　　　　　　　　　　出品価格アップ</a:t>
            </a:r>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r>
              <a:rPr lang="ja-JP" altLang="en-US" dirty="0"/>
              <a:t>　　　　　　　　　　　　　　　　　　　　　　　　</a:t>
            </a:r>
            <a:r>
              <a:rPr lang="ja-JP" altLang="en-US" sz="2000" b="1" dirty="0">
                <a:solidFill>
                  <a:srgbClr val="FF0000"/>
                </a:solidFill>
              </a:rPr>
              <a:t>赤字</a:t>
            </a:r>
            <a:endParaRPr lang="en-US" altLang="ja-JP" sz="2000" b="1" dirty="0">
              <a:solidFill>
                <a:srgbClr val="FF0000"/>
              </a:solidFill>
            </a:endParaRPr>
          </a:p>
          <a:p>
            <a:r>
              <a:rPr kumimoji="1" lang="ja-JP" altLang="en-US" dirty="0"/>
              <a:t>　　　　　　　</a:t>
            </a:r>
            <a:r>
              <a:rPr kumimoji="1" lang="ja-JP" altLang="en-US" b="1" dirty="0"/>
              <a:t>価格上昇　</a:t>
            </a:r>
            <a:r>
              <a:rPr kumimoji="1" lang="en-US" altLang="ja-JP" b="1" dirty="0"/>
              <a:t>20000</a:t>
            </a:r>
            <a:r>
              <a:rPr kumimoji="1" lang="ja-JP" altLang="en-US" b="1" dirty="0"/>
              <a:t>円　　　　　　　　　　　　　　　　　</a:t>
            </a:r>
            <a:r>
              <a:rPr lang="ja-JP" altLang="en-US" b="1" dirty="0"/>
              <a:t>出品先価格　</a:t>
            </a:r>
            <a:r>
              <a:rPr lang="en-US" altLang="ja-JP" b="1" dirty="0"/>
              <a:t>20000</a:t>
            </a:r>
            <a:r>
              <a:rPr lang="ja-JP" altLang="en-US" b="1" dirty="0"/>
              <a:t>円</a:t>
            </a:r>
            <a:endParaRPr lang="en-US" altLang="ja-JP" b="1" dirty="0"/>
          </a:p>
          <a:p>
            <a:endParaRPr kumimoji="1" lang="en-US" altLang="ja-JP" b="1" dirty="0"/>
          </a:p>
          <a:p>
            <a:endParaRPr lang="en-US" altLang="ja-JP" dirty="0"/>
          </a:p>
          <a:p>
            <a:r>
              <a:rPr kumimoji="1" lang="ja-JP" altLang="en-US" dirty="0"/>
              <a:t>　　　　　　　　　　　　　　　　　　　　　　　　</a:t>
            </a:r>
            <a:r>
              <a:rPr kumimoji="1" lang="ja-JP" altLang="en-US" sz="2000" dirty="0"/>
              <a:t>黒字</a:t>
            </a:r>
            <a:endParaRPr kumimoji="1" lang="en-US" altLang="ja-JP" sz="2000" dirty="0"/>
          </a:p>
          <a:p>
            <a:r>
              <a:rPr lang="ja-JP" altLang="en-US" dirty="0"/>
              <a:t>　　　　　　　</a:t>
            </a:r>
            <a:r>
              <a:rPr lang="ja-JP" altLang="en-US" b="1" dirty="0"/>
              <a:t>価格上昇　</a:t>
            </a:r>
            <a:r>
              <a:rPr lang="en-US" altLang="ja-JP" b="1" dirty="0"/>
              <a:t>20000</a:t>
            </a:r>
            <a:r>
              <a:rPr lang="ja-JP" altLang="en-US" b="1" dirty="0"/>
              <a:t>円　　　　　　　　　　　　　　　　　出品先価格</a:t>
            </a:r>
            <a:r>
              <a:rPr lang="en-US" altLang="ja-JP" b="1" dirty="0"/>
              <a:t>30000</a:t>
            </a:r>
            <a:r>
              <a:rPr lang="ja-JP" altLang="en-US" b="1" dirty="0"/>
              <a:t>円</a:t>
            </a:r>
            <a:endParaRPr lang="en-US" altLang="ja-JP" dirty="0"/>
          </a:p>
          <a:p>
            <a:endParaRPr kumimoji="1" lang="en-US" altLang="ja-JP" dirty="0"/>
          </a:p>
          <a:p>
            <a:endParaRPr kumimoji="1" lang="en-US" altLang="ja-JP" dirty="0"/>
          </a:p>
        </p:txBody>
      </p:sp>
      <p:pic>
        <p:nvPicPr>
          <p:cNvPr id="8" name="図 7" descr="背景パターン&#10;&#10;自動的に生成された説明">
            <a:extLst>
              <a:ext uri="{FF2B5EF4-FFF2-40B4-BE49-F238E27FC236}">
                <a16:creationId xmlns:a16="http://schemas.microsoft.com/office/drawing/2014/main" id="{52270C9F-F76B-4C04-A14B-A70BBA3C5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823" y="3216965"/>
            <a:ext cx="2438400" cy="1619250"/>
          </a:xfrm>
          <a:prstGeom prst="rect">
            <a:avLst/>
          </a:prstGeom>
        </p:spPr>
      </p:pic>
      <p:pic>
        <p:nvPicPr>
          <p:cNvPr id="35" name="図 34" descr="バブル チャート が含まれている画像&#10;&#10;自動的に生成された説明">
            <a:extLst>
              <a:ext uri="{FF2B5EF4-FFF2-40B4-BE49-F238E27FC236}">
                <a16:creationId xmlns:a16="http://schemas.microsoft.com/office/drawing/2014/main" id="{A0B02F12-AE5F-4224-8D0C-B9C42E696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1692" y="3216965"/>
            <a:ext cx="2438400" cy="1619250"/>
          </a:xfrm>
          <a:prstGeom prst="rect">
            <a:avLst/>
          </a:prstGeom>
          <a:ln>
            <a:solidFill>
              <a:schemeClr val="tx1"/>
            </a:solidFill>
          </a:ln>
        </p:spPr>
      </p:pic>
      <p:sp>
        <p:nvSpPr>
          <p:cNvPr id="37" name="矢印: 右 36">
            <a:extLst>
              <a:ext uri="{FF2B5EF4-FFF2-40B4-BE49-F238E27FC236}">
                <a16:creationId xmlns:a16="http://schemas.microsoft.com/office/drawing/2014/main" id="{320F551A-4C08-408B-9117-2376C3A6D182}"/>
              </a:ext>
            </a:extLst>
          </p:cNvPr>
          <p:cNvSpPr/>
          <p:nvPr/>
        </p:nvSpPr>
        <p:spPr>
          <a:xfrm>
            <a:off x="5406887" y="239864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矢印: 右 37">
            <a:extLst>
              <a:ext uri="{FF2B5EF4-FFF2-40B4-BE49-F238E27FC236}">
                <a16:creationId xmlns:a16="http://schemas.microsoft.com/office/drawing/2014/main" id="{BD39D01C-DE9D-444B-B0E1-75703145FE42}"/>
              </a:ext>
            </a:extLst>
          </p:cNvPr>
          <p:cNvSpPr/>
          <p:nvPr/>
        </p:nvSpPr>
        <p:spPr>
          <a:xfrm>
            <a:off x="5406887" y="503960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乗算記号 38">
            <a:extLst>
              <a:ext uri="{FF2B5EF4-FFF2-40B4-BE49-F238E27FC236}">
                <a16:creationId xmlns:a16="http://schemas.microsoft.com/office/drawing/2014/main" id="{7AF93D8F-25AD-4C07-B91B-31B2C3FD23FD}"/>
              </a:ext>
            </a:extLst>
          </p:cNvPr>
          <p:cNvSpPr/>
          <p:nvPr/>
        </p:nvSpPr>
        <p:spPr>
          <a:xfrm>
            <a:off x="7895842" y="4685107"/>
            <a:ext cx="1392805" cy="1193623"/>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rgbClr val="FF0000"/>
              </a:solidFill>
            </a:endParaRPr>
          </a:p>
        </p:txBody>
      </p:sp>
      <p:sp>
        <p:nvSpPr>
          <p:cNvPr id="40" name="矢印: 右 39">
            <a:extLst>
              <a:ext uri="{FF2B5EF4-FFF2-40B4-BE49-F238E27FC236}">
                <a16:creationId xmlns:a16="http://schemas.microsoft.com/office/drawing/2014/main" id="{C0918DB0-41EC-46F5-8031-FF058F0E1AE2}"/>
              </a:ext>
            </a:extLst>
          </p:cNvPr>
          <p:cNvSpPr/>
          <p:nvPr/>
        </p:nvSpPr>
        <p:spPr>
          <a:xfrm>
            <a:off x="5406887" y="610539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299AFD29-A695-4BE2-BF62-279C4FB6771E}"/>
              </a:ext>
            </a:extLst>
          </p:cNvPr>
          <p:cNvSpPr/>
          <p:nvPr/>
        </p:nvSpPr>
        <p:spPr>
          <a:xfrm>
            <a:off x="53008" y="1603514"/>
            <a:ext cx="12085983" cy="64377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rgbClr val="FF0000"/>
                </a:solidFill>
              </a:rPr>
              <a:t>仕入れ元の価格に合わせて価格改定</a:t>
            </a:r>
            <a:endParaRPr lang="en-US" altLang="ja-JP">
              <a:solidFill>
                <a:srgbClr val="FF0000"/>
              </a:solidFill>
            </a:endParaRPr>
          </a:p>
          <a:p>
            <a:pPr algn="ctr"/>
            <a:r>
              <a:rPr lang="ja-JP" altLang="en-US">
                <a:solidFill>
                  <a:srgbClr val="FF0000"/>
                </a:solidFill>
              </a:rPr>
              <a:t>　　仕入れ値上昇による赤字を防ぐことが出来る</a:t>
            </a:r>
            <a:endParaRPr lang="en-US" altLang="ja-JP" dirty="0">
              <a:solidFill>
                <a:srgbClr val="FF0000"/>
              </a:solidFill>
            </a:endParaRPr>
          </a:p>
        </p:txBody>
      </p:sp>
      <p:sp>
        <p:nvSpPr>
          <p:cNvPr id="42" name="正方形/長方形 41">
            <a:extLst>
              <a:ext uri="{FF2B5EF4-FFF2-40B4-BE49-F238E27FC236}">
                <a16:creationId xmlns:a16="http://schemas.microsoft.com/office/drawing/2014/main" id="{86284C81-1C55-4F81-B94D-00473E5746EC}"/>
              </a:ext>
            </a:extLst>
          </p:cNvPr>
          <p:cNvSpPr/>
          <p:nvPr/>
        </p:nvSpPr>
        <p:spPr>
          <a:xfrm>
            <a:off x="2072640" y="2883276"/>
            <a:ext cx="1743986" cy="3336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8151E9AC-763F-4F86-A2C6-131D29431C66}"/>
              </a:ext>
            </a:extLst>
          </p:cNvPr>
          <p:cNvSpPr/>
          <p:nvPr/>
        </p:nvSpPr>
        <p:spPr>
          <a:xfrm>
            <a:off x="7728766" y="2883276"/>
            <a:ext cx="2271325" cy="3336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730E9176-51E5-487D-A9A8-F12A904FD9D6}"/>
              </a:ext>
            </a:extLst>
          </p:cNvPr>
          <p:cNvSpPr/>
          <p:nvPr/>
        </p:nvSpPr>
        <p:spPr>
          <a:xfrm>
            <a:off x="2372139" y="1"/>
            <a:ext cx="7275444" cy="1603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a:extLst>
              <a:ext uri="{FF2B5EF4-FFF2-40B4-BE49-F238E27FC236}">
                <a16:creationId xmlns:a16="http://schemas.microsoft.com/office/drawing/2014/main" id="{839A5A3E-FCF0-4170-9CC8-468957818DA3}"/>
              </a:ext>
            </a:extLst>
          </p:cNvPr>
          <p:cNvSpPr/>
          <p:nvPr/>
        </p:nvSpPr>
        <p:spPr>
          <a:xfrm>
            <a:off x="1537252" y="4836215"/>
            <a:ext cx="2438400" cy="18226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ECBADDAE-8E73-452B-A75A-D90CFF434F08}"/>
              </a:ext>
            </a:extLst>
          </p:cNvPr>
          <p:cNvSpPr/>
          <p:nvPr/>
        </p:nvSpPr>
        <p:spPr>
          <a:xfrm>
            <a:off x="7304134" y="4854923"/>
            <a:ext cx="2953516" cy="18226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62000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1073662-7119-4746-AD7C-2196339F593A}"/>
              </a:ext>
            </a:extLst>
          </p:cNvPr>
          <p:cNvSpPr txBox="1"/>
          <p:nvPr/>
        </p:nvSpPr>
        <p:spPr>
          <a:xfrm>
            <a:off x="0" y="569843"/>
            <a:ext cx="12192000" cy="6340197"/>
          </a:xfrm>
          <a:prstGeom prst="rect">
            <a:avLst/>
          </a:prstGeom>
          <a:noFill/>
        </p:spPr>
        <p:txBody>
          <a:bodyPr wrap="square" rtlCol="0">
            <a:spAutoFit/>
          </a:bodyPr>
          <a:lstStyle/>
          <a:p>
            <a:pPr algn="ctr"/>
            <a:r>
              <a:rPr lang="ja-JP" altLang="en-US" sz="2800" b="1" dirty="0"/>
              <a:t>在庫数改定</a:t>
            </a:r>
          </a:p>
          <a:p>
            <a:pPr algn="ctr"/>
            <a:r>
              <a:rPr lang="ja-JP" altLang="en-US" b="1" dirty="0"/>
              <a:t>仕入れ先の在庫が</a:t>
            </a:r>
            <a:r>
              <a:rPr lang="en-US" altLang="ja-JP" b="1" dirty="0"/>
              <a:t>0</a:t>
            </a:r>
            <a:r>
              <a:rPr lang="ja-JP" altLang="en-US" b="1" dirty="0"/>
              <a:t>になったら自動的に出品先にて受注停止にしたり、出品停止にする機能</a:t>
            </a:r>
          </a:p>
          <a:p>
            <a:pPr algn="ctr"/>
            <a:r>
              <a:rPr lang="ja-JP" altLang="en-US" b="1" dirty="0"/>
              <a:t>仕入れ元の在庫なしのキャンセルを防ぐ</a:t>
            </a:r>
            <a:endParaRPr lang="en-US" altLang="ja-JP" b="1" dirty="0"/>
          </a:p>
          <a:p>
            <a:pPr algn="ctr"/>
            <a:endParaRPr kumimoji="1" lang="en-US" altLang="ja-JP" b="1" dirty="0"/>
          </a:p>
          <a:p>
            <a:pPr algn="ctr"/>
            <a:endParaRPr lang="en-US" altLang="ja-JP" b="1" dirty="0"/>
          </a:p>
          <a:p>
            <a:pPr algn="ctr"/>
            <a:r>
              <a:rPr kumimoji="1" lang="ja-JP" altLang="en-US" b="1" dirty="0"/>
              <a:t>在庫切れによるキャンセルを防ぐことが出来る</a:t>
            </a:r>
            <a:endParaRPr kumimoji="1" lang="en-US" altLang="ja-JP" b="1" dirty="0"/>
          </a:p>
          <a:p>
            <a:pPr algn="ctr"/>
            <a:endParaRPr lang="en-US" altLang="ja-JP" b="1" dirty="0"/>
          </a:p>
          <a:p>
            <a:pPr algn="ctr"/>
            <a:endParaRPr kumimoji="1" lang="en-US" altLang="ja-JP" b="1" dirty="0"/>
          </a:p>
          <a:p>
            <a:pPr algn="ctr"/>
            <a:endParaRPr lang="en-US" altLang="ja-JP" b="1" dirty="0"/>
          </a:p>
          <a:p>
            <a:pPr algn="ctr"/>
            <a:endParaRPr kumimoji="1" lang="en-US" altLang="ja-JP" b="1" dirty="0"/>
          </a:p>
          <a:p>
            <a:pPr algn="ctr"/>
            <a:endParaRPr lang="en-US" altLang="ja-JP" b="1" dirty="0"/>
          </a:p>
          <a:p>
            <a:pPr algn="ctr"/>
            <a:endParaRPr kumimoji="1" lang="en-US" altLang="ja-JP" b="1" dirty="0"/>
          </a:p>
          <a:p>
            <a:pPr algn="ctr"/>
            <a:endParaRPr lang="en-US" altLang="ja-JP" b="1" dirty="0"/>
          </a:p>
          <a:p>
            <a:pPr algn="ctr"/>
            <a:endParaRPr kumimoji="1" lang="en-US" altLang="ja-JP" b="1" dirty="0"/>
          </a:p>
          <a:p>
            <a:pPr algn="ctr"/>
            <a:endParaRPr lang="en-US" altLang="ja-JP" b="1" dirty="0"/>
          </a:p>
          <a:p>
            <a:pPr algn="ctr"/>
            <a:endParaRPr kumimoji="1" lang="en-US" altLang="ja-JP" b="1" dirty="0"/>
          </a:p>
          <a:p>
            <a:pPr algn="ctr"/>
            <a:endParaRPr lang="en-US" altLang="ja-JP" b="1" dirty="0"/>
          </a:p>
          <a:p>
            <a:pPr algn="ctr"/>
            <a:endParaRPr kumimoji="1" lang="en-US" altLang="ja-JP" b="1" dirty="0"/>
          </a:p>
          <a:p>
            <a:pPr algn="ctr"/>
            <a:endParaRPr lang="en-US" altLang="ja-JP" b="1" dirty="0"/>
          </a:p>
          <a:p>
            <a:pPr algn="ctr"/>
            <a:r>
              <a:rPr kumimoji="1" lang="ja-JP" altLang="en-US" b="1" dirty="0"/>
              <a:t>　</a:t>
            </a:r>
            <a:endParaRPr kumimoji="1" lang="en-US" altLang="ja-JP" b="1" dirty="0"/>
          </a:p>
          <a:p>
            <a:pPr algn="ctr"/>
            <a:endParaRPr lang="en-US" altLang="ja-JP" b="1" dirty="0"/>
          </a:p>
          <a:p>
            <a:pPr algn="ctr"/>
            <a:endParaRPr kumimoji="1" lang="ja-JP" altLang="en-US" b="1" dirty="0"/>
          </a:p>
        </p:txBody>
      </p:sp>
      <p:sp>
        <p:nvSpPr>
          <p:cNvPr id="3" name="正方形/長方形 2">
            <a:extLst>
              <a:ext uri="{FF2B5EF4-FFF2-40B4-BE49-F238E27FC236}">
                <a16:creationId xmlns:a16="http://schemas.microsoft.com/office/drawing/2014/main" id="{C37543CA-E089-44E9-B4D7-B3B6480F8E96}"/>
              </a:ext>
            </a:extLst>
          </p:cNvPr>
          <p:cNvSpPr/>
          <p:nvPr/>
        </p:nvSpPr>
        <p:spPr>
          <a:xfrm>
            <a:off x="1192696" y="1987826"/>
            <a:ext cx="9660834" cy="67586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a:solidFill>
                  <a:srgbClr val="FF0000"/>
                </a:solidFill>
              </a:rPr>
              <a:t>在庫切れによるキャンセルを防ぐことが出来る</a:t>
            </a:r>
          </a:p>
        </p:txBody>
      </p:sp>
      <p:pic>
        <p:nvPicPr>
          <p:cNvPr id="5" name="図 4" descr="バブル チャート が含まれている画像&#10;&#10;自動的に生成された説明">
            <a:extLst>
              <a:ext uri="{FF2B5EF4-FFF2-40B4-BE49-F238E27FC236}">
                <a16:creationId xmlns:a16="http://schemas.microsoft.com/office/drawing/2014/main" id="{4C081D51-FA69-4B21-BDD5-2BF37C3EF5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5130" y="3744012"/>
            <a:ext cx="2438400" cy="1619250"/>
          </a:xfrm>
          <a:prstGeom prst="rect">
            <a:avLst/>
          </a:prstGeom>
          <a:ln>
            <a:solidFill>
              <a:schemeClr val="tx1"/>
            </a:solidFill>
          </a:ln>
        </p:spPr>
      </p:pic>
      <p:pic>
        <p:nvPicPr>
          <p:cNvPr id="7" name="図 6" descr="背景パターン&#10;&#10;自動的に生成された説明">
            <a:extLst>
              <a:ext uri="{FF2B5EF4-FFF2-40B4-BE49-F238E27FC236}">
                <a16:creationId xmlns:a16="http://schemas.microsoft.com/office/drawing/2014/main" id="{CC69B909-0B0B-4B67-B80B-4BA6A950F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696" y="3726689"/>
            <a:ext cx="2438400" cy="1619250"/>
          </a:xfrm>
          <a:prstGeom prst="rect">
            <a:avLst/>
          </a:prstGeom>
        </p:spPr>
      </p:pic>
      <p:sp>
        <p:nvSpPr>
          <p:cNvPr id="8" name="正方形/長方形 7">
            <a:extLst>
              <a:ext uri="{FF2B5EF4-FFF2-40B4-BE49-F238E27FC236}">
                <a16:creationId xmlns:a16="http://schemas.microsoft.com/office/drawing/2014/main" id="{46F8DD29-5F62-46B4-B69A-2B18AE15A35F}"/>
              </a:ext>
            </a:extLst>
          </p:cNvPr>
          <p:cNvSpPr/>
          <p:nvPr/>
        </p:nvSpPr>
        <p:spPr>
          <a:xfrm>
            <a:off x="1192696" y="5784575"/>
            <a:ext cx="2438400" cy="52346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rPr>
              <a:t>在庫切れ</a:t>
            </a:r>
          </a:p>
        </p:txBody>
      </p:sp>
      <p:sp>
        <p:nvSpPr>
          <p:cNvPr id="9" name="正方形/長方形 8">
            <a:extLst>
              <a:ext uri="{FF2B5EF4-FFF2-40B4-BE49-F238E27FC236}">
                <a16:creationId xmlns:a16="http://schemas.microsoft.com/office/drawing/2014/main" id="{B070446D-AAE9-4203-9A23-F4BDBA210E47}"/>
              </a:ext>
            </a:extLst>
          </p:cNvPr>
          <p:cNvSpPr/>
          <p:nvPr/>
        </p:nvSpPr>
        <p:spPr>
          <a:xfrm>
            <a:off x="8415130" y="5787889"/>
            <a:ext cx="2438400" cy="52346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rPr>
              <a:t>出品削除</a:t>
            </a:r>
          </a:p>
        </p:txBody>
      </p:sp>
      <p:sp>
        <p:nvSpPr>
          <p:cNvPr id="10" name="矢印: 右 9">
            <a:extLst>
              <a:ext uri="{FF2B5EF4-FFF2-40B4-BE49-F238E27FC236}">
                <a16:creationId xmlns:a16="http://schemas.microsoft.com/office/drawing/2014/main" id="{50FA1724-799A-44DF-9641-4F504B10E798}"/>
              </a:ext>
            </a:extLst>
          </p:cNvPr>
          <p:cNvSpPr/>
          <p:nvPr/>
        </p:nvSpPr>
        <p:spPr>
          <a:xfrm>
            <a:off x="5221356" y="5688495"/>
            <a:ext cx="1749287" cy="6758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144A9F17-3A36-4C26-AB0E-26AF1924B1D2}"/>
              </a:ext>
            </a:extLst>
          </p:cNvPr>
          <p:cNvSpPr/>
          <p:nvPr/>
        </p:nvSpPr>
        <p:spPr>
          <a:xfrm>
            <a:off x="1192696" y="357809"/>
            <a:ext cx="9660834" cy="12053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7128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C769FE4-4E99-4E8A-B4CC-3B81068A9B49}"/>
              </a:ext>
            </a:extLst>
          </p:cNvPr>
          <p:cNvSpPr txBox="1"/>
          <p:nvPr/>
        </p:nvSpPr>
        <p:spPr>
          <a:xfrm>
            <a:off x="1" y="0"/>
            <a:ext cx="12192000" cy="6586418"/>
          </a:xfrm>
          <a:prstGeom prst="rect">
            <a:avLst/>
          </a:prstGeom>
          <a:noFill/>
        </p:spPr>
        <p:txBody>
          <a:bodyPr wrap="square" rtlCol="0">
            <a:spAutoFit/>
          </a:bodyPr>
          <a:lstStyle/>
          <a:p>
            <a:endParaRPr lang="en-US" altLang="ja-JP" dirty="0"/>
          </a:p>
          <a:p>
            <a:pPr algn="ctr"/>
            <a:r>
              <a:rPr lang="ja-JP" altLang="en-US" sz="2800" b="1" dirty="0"/>
              <a:t>ブラックリストの設定、禁止ワードの設定</a:t>
            </a:r>
          </a:p>
          <a:p>
            <a:pPr algn="ctr"/>
            <a:r>
              <a:rPr lang="ja-JP" altLang="en-US" b="1" dirty="0"/>
              <a:t>出品してはいけない商品を自動判別して除外する機能</a:t>
            </a:r>
          </a:p>
          <a:p>
            <a:pPr algn="ctr"/>
            <a:r>
              <a:rPr lang="ja-JP" altLang="en-US" b="1" dirty="0"/>
              <a:t>メーカー名、</a:t>
            </a:r>
            <a:r>
              <a:rPr lang="en-US" altLang="ja-JP" b="1" dirty="0"/>
              <a:t>ASIN</a:t>
            </a:r>
            <a:r>
              <a:rPr lang="ja-JP" altLang="en-US" b="1" dirty="0"/>
              <a:t>、キーワードを登録して判別</a:t>
            </a:r>
          </a:p>
          <a:p>
            <a:pPr algn="ctr"/>
            <a:r>
              <a:rPr lang="en-US" altLang="ja-JP" sz="2400" b="1" dirty="0"/>
              <a:t>+</a:t>
            </a:r>
            <a:endParaRPr lang="ja-JP" altLang="en-US" sz="2400" b="1" dirty="0"/>
          </a:p>
          <a:p>
            <a:pPr algn="ctr"/>
            <a:r>
              <a:rPr lang="ja-JP" altLang="en-US" sz="2800" b="1" dirty="0"/>
              <a:t>重複出品を避ける機能の設定</a:t>
            </a:r>
            <a:endParaRPr lang="en-US" altLang="ja-JP" sz="2800" b="1" dirty="0"/>
          </a:p>
          <a:p>
            <a:r>
              <a:rPr kumimoji="1" lang="ja-JP" altLang="en-US" dirty="0"/>
              <a:t>　　　　　　　　　　　　　</a:t>
            </a:r>
            <a:r>
              <a:rPr kumimoji="1" lang="ja-JP" altLang="en-US" b="1" dirty="0"/>
              <a:t>ツールに</a:t>
            </a:r>
            <a:r>
              <a:rPr kumimoji="1" lang="en-US" altLang="ja-JP" b="1" dirty="0"/>
              <a:t>ASIN</a:t>
            </a:r>
            <a:r>
              <a:rPr kumimoji="1" lang="ja-JP" altLang="en-US" b="1" dirty="0"/>
              <a:t>を貼りつけた際に重複のものがあれば弾く機能</a:t>
            </a:r>
            <a:endParaRPr kumimoji="1" lang="en-US" altLang="ja-JP" b="1" dirty="0"/>
          </a:p>
          <a:p>
            <a:endParaRPr lang="en-US" altLang="ja-JP" b="1"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kumimoji="1" lang="ja-JP" altLang="en-US" dirty="0"/>
          </a:p>
        </p:txBody>
      </p:sp>
      <p:sp>
        <p:nvSpPr>
          <p:cNvPr id="3" name="正方形/長方形 2">
            <a:extLst>
              <a:ext uri="{FF2B5EF4-FFF2-40B4-BE49-F238E27FC236}">
                <a16:creationId xmlns:a16="http://schemas.microsoft.com/office/drawing/2014/main" id="{1CBB7D32-565B-404F-B8C2-7FE45B5FB45D}"/>
              </a:ext>
            </a:extLst>
          </p:cNvPr>
          <p:cNvSpPr/>
          <p:nvPr/>
        </p:nvSpPr>
        <p:spPr>
          <a:xfrm>
            <a:off x="198783" y="3527423"/>
            <a:ext cx="2849218" cy="914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メーカー名</a:t>
            </a:r>
          </a:p>
        </p:txBody>
      </p:sp>
      <p:sp>
        <p:nvSpPr>
          <p:cNvPr id="4" name="正方形/長方形 3">
            <a:extLst>
              <a:ext uri="{FF2B5EF4-FFF2-40B4-BE49-F238E27FC236}">
                <a16:creationId xmlns:a16="http://schemas.microsoft.com/office/drawing/2014/main" id="{A12ECA7A-FA12-45A4-B75D-534879C7AF49}"/>
              </a:ext>
            </a:extLst>
          </p:cNvPr>
          <p:cNvSpPr/>
          <p:nvPr/>
        </p:nvSpPr>
        <p:spPr>
          <a:xfrm>
            <a:off x="198783" y="4569617"/>
            <a:ext cx="2849218" cy="914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dirty="0"/>
              <a:t>ASIN</a:t>
            </a:r>
            <a:endParaRPr kumimoji="1" lang="ja-JP" altLang="en-US" sz="2800" b="1" dirty="0"/>
          </a:p>
        </p:txBody>
      </p:sp>
      <p:sp>
        <p:nvSpPr>
          <p:cNvPr id="5" name="正方形/長方形 4">
            <a:extLst>
              <a:ext uri="{FF2B5EF4-FFF2-40B4-BE49-F238E27FC236}">
                <a16:creationId xmlns:a16="http://schemas.microsoft.com/office/drawing/2014/main" id="{F299AD6F-A0DE-4FB3-8100-2D38C29098FA}"/>
              </a:ext>
            </a:extLst>
          </p:cNvPr>
          <p:cNvSpPr/>
          <p:nvPr/>
        </p:nvSpPr>
        <p:spPr>
          <a:xfrm>
            <a:off x="3207028" y="3969027"/>
            <a:ext cx="3352800" cy="9144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t>キーワード</a:t>
            </a:r>
          </a:p>
        </p:txBody>
      </p:sp>
      <p:sp>
        <p:nvSpPr>
          <p:cNvPr id="6" name="正方形/長方形 5">
            <a:extLst>
              <a:ext uri="{FF2B5EF4-FFF2-40B4-BE49-F238E27FC236}">
                <a16:creationId xmlns:a16="http://schemas.microsoft.com/office/drawing/2014/main" id="{DE8C8946-1DB1-4745-B6C3-45D14DE4A185}"/>
              </a:ext>
            </a:extLst>
          </p:cNvPr>
          <p:cNvSpPr/>
          <p:nvPr/>
        </p:nvSpPr>
        <p:spPr>
          <a:xfrm>
            <a:off x="9766856" y="3631563"/>
            <a:ext cx="2173357" cy="172609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ツール</a:t>
            </a:r>
          </a:p>
        </p:txBody>
      </p:sp>
      <p:sp>
        <p:nvSpPr>
          <p:cNvPr id="7" name="矢印: 右 6">
            <a:extLst>
              <a:ext uri="{FF2B5EF4-FFF2-40B4-BE49-F238E27FC236}">
                <a16:creationId xmlns:a16="http://schemas.microsoft.com/office/drawing/2014/main" id="{3DDAC644-1700-419F-A55C-592184B7649C}"/>
              </a:ext>
            </a:extLst>
          </p:cNvPr>
          <p:cNvSpPr/>
          <p:nvPr/>
        </p:nvSpPr>
        <p:spPr>
          <a:xfrm>
            <a:off x="7328452" y="4153601"/>
            <a:ext cx="1497496" cy="6820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A3100690-E715-4691-BE5E-7AAE3C95E33A}"/>
              </a:ext>
            </a:extLst>
          </p:cNvPr>
          <p:cNvSpPr/>
          <p:nvPr/>
        </p:nvSpPr>
        <p:spPr>
          <a:xfrm>
            <a:off x="7235689" y="3588736"/>
            <a:ext cx="1855305" cy="4870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ツールに読み込む</a:t>
            </a:r>
          </a:p>
        </p:txBody>
      </p:sp>
      <p:sp>
        <p:nvSpPr>
          <p:cNvPr id="9" name="正方形/長方形 8">
            <a:extLst>
              <a:ext uri="{FF2B5EF4-FFF2-40B4-BE49-F238E27FC236}">
                <a16:creationId xmlns:a16="http://schemas.microsoft.com/office/drawing/2014/main" id="{F13A3073-812A-4263-9311-913EC57F3399}"/>
              </a:ext>
            </a:extLst>
          </p:cNvPr>
          <p:cNvSpPr/>
          <p:nvPr/>
        </p:nvSpPr>
        <p:spPr>
          <a:xfrm>
            <a:off x="2464908" y="5665275"/>
            <a:ext cx="7301948" cy="116619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solidFill>
                  <a:srgbClr val="FF0000"/>
                </a:solidFill>
              </a:rPr>
              <a:t>出品して</a:t>
            </a:r>
            <a:r>
              <a:rPr lang="ja-JP" altLang="en-US" sz="2800" dirty="0">
                <a:solidFill>
                  <a:srgbClr val="FF0000"/>
                </a:solidFill>
              </a:rPr>
              <a:t>はいけない商品を自動判別して削除</a:t>
            </a:r>
            <a:endParaRPr kumimoji="1" lang="ja-JP" altLang="en-US" sz="2800" dirty="0">
              <a:solidFill>
                <a:srgbClr val="FF0000"/>
              </a:solidFill>
            </a:endParaRPr>
          </a:p>
        </p:txBody>
      </p:sp>
      <p:sp>
        <p:nvSpPr>
          <p:cNvPr id="10" name="正方形/長方形 9">
            <a:extLst>
              <a:ext uri="{FF2B5EF4-FFF2-40B4-BE49-F238E27FC236}">
                <a16:creationId xmlns:a16="http://schemas.microsoft.com/office/drawing/2014/main" id="{C25940F8-2FB7-4DF5-86A6-6300B5ABE192}"/>
              </a:ext>
            </a:extLst>
          </p:cNvPr>
          <p:cNvSpPr/>
          <p:nvPr/>
        </p:nvSpPr>
        <p:spPr>
          <a:xfrm>
            <a:off x="2305878" y="278296"/>
            <a:ext cx="7301948" cy="10956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2F162D3A-B758-4609-B7A3-66AA2EEF5996}"/>
              </a:ext>
            </a:extLst>
          </p:cNvPr>
          <p:cNvSpPr/>
          <p:nvPr/>
        </p:nvSpPr>
        <p:spPr>
          <a:xfrm>
            <a:off x="2279374" y="1555241"/>
            <a:ext cx="7301948" cy="10407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72363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4F64C5F-AE1D-455A-A718-53E965E50900}"/>
              </a:ext>
            </a:extLst>
          </p:cNvPr>
          <p:cNvSpPr txBox="1"/>
          <p:nvPr/>
        </p:nvSpPr>
        <p:spPr>
          <a:xfrm>
            <a:off x="0" y="662609"/>
            <a:ext cx="12192000" cy="6894195"/>
          </a:xfrm>
          <a:prstGeom prst="rect">
            <a:avLst/>
          </a:prstGeom>
          <a:noFill/>
        </p:spPr>
        <p:txBody>
          <a:bodyPr wrap="square" rtlCol="0">
            <a:spAutoFit/>
          </a:bodyPr>
          <a:lstStyle/>
          <a:p>
            <a:pPr algn="ctr"/>
            <a:r>
              <a:rPr lang="ja-JP" altLang="en-US" sz="2800" b="1" dirty="0"/>
              <a:t>自動出品機能</a:t>
            </a:r>
          </a:p>
          <a:p>
            <a:pPr algn="ctr"/>
            <a:r>
              <a:rPr lang="ja-JP" altLang="en-US" b="1" dirty="0"/>
              <a:t>出品停止にしたものが在庫が増えたり復活した時に自動的に出品する機能</a:t>
            </a:r>
          </a:p>
          <a:p>
            <a:pPr algn="ctr"/>
            <a:r>
              <a:rPr lang="ja-JP" altLang="en-US" b="1" dirty="0"/>
              <a:t>ただし、利益が取れないものは出品しない</a:t>
            </a:r>
          </a:p>
          <a:p>
            <a:pPr algn="ctr"/>
            <a:r>
              <a:rPr lang="en-US" altLang="ja-JP" b="1" dirty="0"/>
              <a:t>EX,</a:t>
            </a:r>
            <a:r>
              <a:rPr lang="ja-JP" altLang="en-US" b="1" dirty="0"/>
              <a:t>最初の利益⇒</a:t>
            </a:r>
            <a:r>
              <a:rPr lang="en-US" altLang="ja-JP" b="1" dirty="0"/>
              <a:t>10000</a:t>
            </a:r>
            <a:r>
              <a:rPr lang="ja-JP" altLang="en-US" b="1" dirty="0"/>
              <a:t>が復活後に利益</a:t>
            </a:r>
            <a:r>
              <a:rPr lang="en-US" altLang="ja-JP" b="1" dirty="0"/>
              <a:t>5000</a:t>
            </a:r>
            <a:r>
              <a:rPr lang="ja-JP" altLang="en-US" b="1" dirty="0"/>
              <a:t>に低下　最初の利益以上なら復活</a:t>
            </a:r>
            <a:endParaRPr lang="en-US" altLang="ja-JP" b="1" dirty="0"/>
          </a:p>
          <a:p>
            <a:endParaRPr kumimoji="1" lang="en-US" altLang="ja-JP" dirty="0"/>
          </a:p>
          <a:p>
            <a:endParaRPr lang="en-US" altLang="ja-JP" dirty="0"/>
          </a:p>
          <a:p>
            <a:r>
              <a:rPr kumimoji="1" lang="ja-JP" altLang="en-US" dirty="0"/>
              <a:t>　　　　　　　　　　　　</a:t>
            </a:r>
            <a:r>
              <a:rPr kumimoji="1" lang="ja-JP" altLang="en-US" b="1" dirty="0"/>
              <a:t>仕入先　　　　　　　　　　　　　　　　　　　　　　販売先</a:t>
            </a:r>
            <a:endParaRPr kumimoji="1" lang="en-US" altLang="ja-JP" b="1" dirty="0"/>
          </a:p>
          <a:p>
            <a:r>
              <a:rPr lang="ja-JP" altLang="en-US" b="1" dirty="0"/>
              <a:t>　　　　　　　　　　</a:t>
            </a:r>
            <a:r>
              <a:rPr kumimoji="1" lang="ja-JP" altLang="en-US" b="1" dirty="0"/>
              <a:t>一時的に在庫切れ　</a:t>
            </a:r>
            <a:r>
              <a:rPr kumimoji="1" lang="ja-JP" altLang="en-US" dirty="0"/>
              <a:t>　　　　　　　　　　　　　　　　　</a:t>
            </a:r>
            <a:r>
              <a:rPr kumimoji="1" lang="ja-JP" altLang="en-US" b="1" dirty="0"/>
              <a:t>出品を停止</a:t>
            </a:r>
            <a:endParaRPr kumimoji="1" lang="en-US" altLang="ja-JP" b="1" dirty="0"/>
          </a:p>
          <a:p>
            <a:r>
              <a:rPr lang="ja-JP" altLang="en-US" dirty="0"/>
              <a:t>　　　　　　　　　</a:t>
            </a:r>
            <a:r>
              <a:rPr lang="ja-JP" altLang="en-US" b="1" dirty="0"/>
              <a:t>仕入れ価格　</a:t>
            </a:r>
            <a:r>
              <a:rPr lang="en-US" altLang="ja-JP" b="1" dirty="0"/>
              <a:t>10000</a:t>
            </a:r>
            <a:r>
              <a:rPr lang="ja-JP" altLang="en-US" b="1" dirty="0"/>
              <a:t>円　　　　　　　　　　　　　　　販売価格　</a:t>
            </a:r>
            <a:r>
              <a:rPr lang="en-US" altLang="ja-JP" b="1" dirty="0"/>
              <a:t>15000</a:t>
            </a:r>
            <a:r>
              <a:rPr lang="ja-JP" altLang="en-US" b="1" dirty="0"/>
              <a:t>円　　</a:t>
            </a:r>
            <a:endParaRPr lang="en-US" altLang="ja-JP" b="1"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r>
              <a:rPr kumimoji="1" lang="ja-JP" altLang="en-US" dirty="0"/>
              <a:t>　　　　　　　　　　　</a:t>
            </a:r>
            <a:endParaRPr kumimoji="1" lang="en-US" altLang="ja-JP" dirty="0"/>
          </a:p>
          <a:p>
            <a:r>
              <a:rPr lang="ja-JP" altLang="en-US" b="1" dirty="0"/>
              <a:t>　　　　　　　　　　</a:t>
            </a:r>
            <a:r>
              <a:rPr kumimoji="1" lang="ja-JP" altLang="en-US" b="1" dirty="0"/>
              <a:t>在庫復活　　　　　　　　　　　　　　　　　　　　　出品再開</a:t>
            </a:r>
            <a:endParaRPr kumimoji="1" lang="en-US" altLang="ja-JP" b="1" dirty="0"/>
          </a:p>
          <a:p>
            <a:r>
              <a:rPr lang="ja-JP" altLang="en-US" dirty="0"/>
              <a:t>　　　　　　　　</a:t>
            </a:r>
            <a:r>
              <a:rPr lang="ja-JP" altLang="en-US" b="1" dirty="0"/>
              <a:t>仕入れ価格　</a:t>
            </a:r>
            <a:r>
              <a:rPr lang="en-US" altLang="ja-JP" b="1" dirty="0"/>
              <a:t>15000</a:t>
            </a:r>
            <a:r>
              <a:rPr lang="ja-JP" altLang="en-US" b="1" dirty="0"/>
              <a:t>円　　　　　　　　　　　　　　　条件　最初の価格での在庫復活</a:t>
            </a:r>
            <a:endParaRPr lang="en-US" altLang="ja-JP" b="1" dirty="0"/>
          </a:p>
          <a:p>
            <a:r>
              <a:rPr kumimoji="1" lang="ja-JP" altLang="en-US" b="1" dirty="0"/>
              <a:t>　　　　　在庫は復活したが、利益が取れないため　　　　　　　　　　　　　最初の価格以下での最古復活</a:t>
            </a:r>
            <a:endParaRPr kumimoji="1" lang="en-US" altLang="ja-JP" b="1" dirty="0"/>
          </a:p>
          <a:p>
            <a:r>
              <a:rPr lang="ja-JP" altLang="en-US" dirty="0"/>
              <a:t>　　　　　</a:t>
            </a:r>
            <a:r>
              <a:rPr lang="ja-JP" altLang="en-US" b="1" dirty="0"/>
              <a:t>出品は再開させない</a:t>
            </a:r>
            <a:endParaRPr lang="en-US" altLang="ja-JP" b="1" dirty="0"/>
          </a:p>
          <a:p>
            <a:endParaRPr kumimoji="1" lang="en-US" altLang="ja-JP" dirty="0"/>
          </a:p>
          <a:p>
            <a:endParaRPr lang="en-US" altLang="ja-JP" dirty="0"/>
          </a:p>
          <a:p>
            <a:endParaRPr kumimoji="1" lang="en-US" altLang="ja-JP" dirty="0"/>
          </a:p>
          <a:p>
            <a:endParaRPr kumimoji="1" lang="ja-JP" altLang="en-US" dirty="0"/>
          </a:p>
        </p:txBody>
      </p:sp>
      <p:pic>
        <p:nvPicPr>
          <p:cNvPr id="4" name="図 3" descr="バブル チャート が含まれている画像&#10;&#10;自動的に生成された説明">
            <a:extLst>
              <a:ext uri="{FF2B5EF4-FFF2-40B4-BE49-F238E27FC236}">
                <a16:creationId xmlns:a16="http://schemas.microsoft.com/office/drawing/2014/main" id="{CD3198DD-EA8C-4EE1-A2D4-98EA459E6B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9270" y="3393496"/>
            <a:ext cx="2438400" cy="1619250"/>
          </a:xfrm>
          <a:prstGeom prst="rect">
            <a:avLst/>
          </a:prstGeom>
          <a:ln>
            <a:solidFill>
              <a:schemeClr val="tx1"/>
            </a:solidFill>
          </a:ln>
        </p:spPr>
      </p:pic>
      <p:pic>
        <p:nvPicPr>
          <p:cNvPr id="6" name="図 5" descr="背景パターン&#10;&#10;自動的に生成された説明">
            <a:extLst>
              <a:ext uri="{FF2B5EF4-FFF2-40B4-BE49-F238E27FC236}">
                <a16:creationId xmlns:a16="http://schemas.microsoft.com/office/drawing/2014/main" id="{AA1065FC-F1BC-4446-8FD5-A88DE29190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4330" y="3393496"/>
            <a:ext cx="2438400" cy="1619250"/>
          </a:xfrm>
          <a:prstGeom prst="rect">
            <a:avLst/>
          </a:prstGeom>
        </p:spPr>
      </p:pic>
      <p:sp>
        <p:nvSpPr>
          <p:cNvPr id="7" name="矢印: 右 6">
            <a:extLst>
              <a:ext uri="{FF2B5EF4-FFF2-40B4-BE49-F238E27FC236}">
                <a16:creationId xmlns:a16="http://schemas.microsoft.com/office/drawing/2014/main" id="{041236DC-1E94-49BD-A93F-B69FBA03C3BF}"/>
              </a:ext>
            </a:extLst>
          </p:cNvPr>
          <p:cNvSpPr/>
          <p:nvPr/>
        </p:nvSpPr>
        <p:spPr>
          <a:xfrm>
            <a:off x="5413512" y="3739293"/>
            <a:ext cx="1364975" cy="4638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乗算記号 7">
            <a:extLst>
              <a:ext uri="{FF2B5EF4-FFF2-40B4-BE49-F238E27FC236}">
                <a16:creationId xmlns:a16="http://schemas.microsoft.com/office/drawing/2014/main" id="{0D708330-2EA2-4F2E-98F8-ACFC5617C36D}"/>
              </a:ext>
            </a:extLst>
          </p:cNvPr>
          <p:cNvSpPr/>
          <p:nvPr/>
        </p:nvSpPr>
        <p:spPr>
          <a:xfrm>
            <a:off x="636103" y="5678556"/>
            <a:ext cx="649357" cy="424069"/>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06B69BA8-D3E6-416A-98FA-E0283E68EBC4}"/>
              </a:ext>
            </a:extLst>
          </p:cNvPr>
          <p:cNvSpPr/>
          <p:nvPr/>
        </p:nvSpPr>
        <p:spPr>
          <a:xfrm>
            <a:off x="1444487" y="490330"/>
            <a:ext cx="9395791" cy="1619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D4861796-C413-4A7D-9DE0-5EF63A6BC91F}"/>
              </a:ext>
            </a:extLst>
          </p:cNvPr>
          <p:cNvSpPr/>
          <p:nvPr/>
        </p:nvSpPr>
        <p:spPr>
          <a:xfrm>
            <a:off x="1815548" y="2372139"/>
            <a:ext cx="2782956" cy="10213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437E921E-E5D4-4E62-9AA1-21CBE2896006}"/>
              </a:ext>
            </a:extLst>
          </p:cNvPr>
          <p:cNvSpPr/>
          <p:nvPr/>
        </p:nvSpPr>
        <p:spPr>
          <a:xfrm>
            <a:off x="636103" y="5185026"/>
            <a:ext cx="4777409" cy="12952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F38B5104-C52F-4CC0-B773-D53AAA4BDB43}"/>
              </a:ext>
            </a:extLst>
          </p:cNvPr>
          <p:cNvSpPr/>
          <p:nvPr/>
        </p:nvSpPr>
        <p:spPr>
          <a:xfrm>
            <a:off x="7540487" y="2372139"/>
            <a:ext cx="2782956" cy="10213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D8DE9398-D254-4462-A1E7-DF79588FA92A}"/>
              </a:ext>
            </a:extLst>
          </p:cNvPr>
          <p:cNvSpPr/>
          <p:nvPr/>
        </p:nvSpPr>
        <p:spPr>
          <a:xfrm>
            <a:off x="7394713" y="5185025"/>
            <a:ext cx="4306957" cy="12952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8159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18CE93F-603E-4EC2-B479-2AF1BE14A9A8}"/>
              </a:ext>
            </a:extLst>
          </p:cNvPr>
          <p:cNvSpPr txBox="1"/>
          <p:nvPr/>
        </p:nvSpPr>
        <p:spPr>
          <a:xfrm>
            <a:off x="1" y="609600"/>
            <a:ext cx="12192000" cy="7540526"/>
          </a:xfrm>
          <a:prstGeom prst="rect">
            <a:avLst/>
          </a:prstGeom>
          <a:noFill/>
        </p:spPr>
        <p:txBody>
          <a:bodyPr wrap="square" rtlCol="0">
            <a:spAutoFit/>
          </a:bodyPr>
          <a:lstStyle/>
          <a:p>
            <a:pPr algn="ctr"/>
            <a:r>
              <a:rPr lang="ja-JP" altLang="en-US" sz="2800" b="1" dirty="0"/>
              <a:t>重さを考慮して最終利益額を求める機能</a:t>
            </a:r>
            <a:endParaRPr lang="en-US" altLang="ja-JP" sz="2800" b="1" dirty="0"/>
          </a:p>
          <a:p>
            <a:r>
              <a:rPr kumimoji="1" lang="ja-JP" altLang="en-US" dirty="0"/>
              <a:t>　　　　　　　　　　　　　　　　　　</a:t>
            </a:r>
            <a:r>
              <a:rPr kumimoji="1" lang="ja-JP" altLang="en-US" b="1" dirty="0"/>
              <a:t>価格差の全てが利益ではない</a:t>
            </a:r>
            <a:endParaRPr kumimoji="1" lang="en-US" altLang="ja-JP" b="1" dirty="0"/>
          </a:p>
          <a:p>
            <a:r>
              <a:rPr lang="ja-JP" altLang="en-US" sz="2400" b="1" dirty="0"/>
              <a:t>計算式　</a:t>
            </a:r>
            <a:r>
              <a:rPr lang="ja-JP" altLang="en-US" b="1" dirty="0"/>
              <a:t>国際送料は</a:t>
            </a:r>
            <a:r>
              <a:rPr lang="en-US" altLang="ja-JP" b="1" dirty="0"/>
              <a:t>【</a:t>
            </a:r>
            <a:r>
              <a:rPr lang="ja-JP" altLang="en-US" b="1" dirty="0"/>
              <a:t>輸入コム</a:t>
            </a:r>
            <a:r>
              <a:rPr lang="en-US" altLang="ja-JP" b="1" dirty="0"/>
              <a:t>】</a:t>
            </a:r>
            <a:r>
              <a:rPr lang="ja-JP" altLang="en-US" b="1" dirty="0"/>
              <a:t>を使用</a:t>
            </a:r>
            <a:endParaRPr lang="en-US" altLang="ja-JP" b="1" dirty="0"/>
          </a:p>
          <a:p>
            <a:r>
              <a:rPr lang="ja-JP" altLang="en-US" dirty="0"/>
              <a:t>　</a:t>
            </a:r>
            <a:endParaRPr lang="en-US" altLang="ja-JP" b="1" dirty="0"/>
          </a:p>
          <a:p>
            <a:r>
              <a:rPr lang="ja-JP" altLang="en-US" b="1" dirty="0"/>
              <a:t>原価</a:t>
            </a:r>
            <a:r>
              <a:rPr lang="en-US" altLang="ja-JP" b="1" dirty="0"/>
              <a:t>×</a:t>
            </a:r>
            <a:r>
              <a:rPr lang="ja-JP" altLang="en-US" b="1" dirty="0"/>
              <a:t>為替</a:t>
            </a:r>
            <a:r>
              <a:rPr lang="en-US" altLang="ja-JP" b="1" dirty="0"/>
              <a:t>×1.04+</a:t>
            </a:r>
            <a:r>
              <a:rPr lang="ja-JP" altLang="en-US" b="1" dirty="0"/>
              <a:t>国際送料</a:t>
            </a:r>
            <a:r>
              <a:rPr lang="en-US" altLang="ja-JP" b="1" dirty="0"/>
              <a:t>(1</a:t>
            </a:r>
            <a:r>
              <a:rPr lang="ja-JP" altLang="en-US" b="1" dirty="0"/>
              <a:t>㎏は</a:t>
            </a:r>
            <a:r>
              <a:rPr lang="en-US" altLang="ja-JP" b="1" dirty="0"/>
              <a:t>2682</a:t>
            </a:r>
            <a:r>
              <a:rPr lang="ja-JP" altLang="en-US" b="1" dirty="0"/>
              <a:t>円、</a:t>
            </a:r>
            <a:r>
              <a:rPr lang="ja-JP" altLang="en-US" b="1" dirty="0">
                <a:solidFill>
                  <a:srgbClr val="FF0000"/>
                </a:solidFill>
              </a:rPr>
              <a:t>２㎏が</a:t>
            </a:r>
            <a:r>
              <a:rPr lang="en-US" altLang="ja-JP" b="1" dirty="0">
                <a:solidFill>
                  <a:srgbClr val="FF0000"/>
                </a:solidFill>
              </a:rPr>
              <a:t>5364</a:t>
            </a:r>
            <a:r>
              <a:rPr lang="ja-JP" altLang="en-US" b="1" dirty="0">
                <a:solidFill>
                  <a:srgbClr val="FF0000"/>
                </a:solidFill>
              </a:rPr>
              <a:t>円ということではない</a:t>
            </a:r>
            <a:r>
              <a:rPr lang="en-US" altLang="ja-JP" b="1" dirty="0"/>
              <a:t>)</a:t>
            </a:r>
            <a:r>
              <a:rPr lang="ja-JP" altLang="en-US" b="1" dirty="0"/>
              <a:t>＋関税</a:t>
            </a:r>
            <a:r>
              <a:rPr lang="en-US" altLang="ja-JP" b="1" dirty="0"/>
              <a:t>(</a:t>
            </a:r>
            <a:r>
              <a:rPr lang="ja-JP" altLang="en-US" b="1" dirty="0"/>
              <a:t>原価の</a:t>
            </a:r>
            <a:r>
              <a:rPr lang="en-US" altLang="ja-JP" b="1" dirty="0"/>
              <a:t>13</a:t>
            </a:r>
            <a:r>
              <a:rPr lang="ja-JP" altLang="en-US" b="1" dirty="0"/>
              <a:t>％</a:t>
            </a:r>
            <a:r>
              <a:rPr lang="en-US" altLang="ja-JP" b="1" dirty="0"/>
              <a:t>)</a:t>
            </a:r>
          </a:p>
          <a:p>
            <a:r>
              <a:rPr lang="ja-JP" altLang="en-US" b="1" dirty="0"/>
              <a:t>　　＋国内送料</a:t>
            </a:r>
            <a:r>
              <a:rPr lang="en-US" altLang="ja-JP" b="1" dirty="0"/>
              <a:t>(1500</a:t>
            </a:r>
            <a:r>
              <a:rPr lang="ja-JP" altLang="en-US" b="1" dirty="0"/>
              <a:t>円</a:t>
            </a:r>
            <a:r>
              <a:rPr lang="en-US" altLang="ja-JP" b="1" dirty="0"/>
              <a:t>)+</a:t>
            </a:r>
            <a:r>
              <a:rPr lang="ja-JP" altLang="en-US" b="1" dirty="0"/>
              <a:t>米国セラーから輸送会社への送料</a:t>
            </a:r>
            <a:r>
              <a:rPr lang="en-US" altLang="ja-JP" b="1" dirty="0"/>
              <a:t>(1000</a:t>
            </a:r>
            <a:r>
              <a:rPr lang="ja-JP" altLang="en-US" b="1" dirty="0"/>
              <a:t>円</a:t>
            </a:r>
            <a:r>
              <a:rPr lang="en-US" altLang="ja-JP" b="1" dirty="0"/>
              <a:t>)</a:t>
            </a:r>
          </a:p>
          <a:p>
            <a:endParaRPr lang="ja-JP" altLang="en-US" b="1" dirty="0"/>
          </a:p>
          <a:p>
            <a:endParaRPr lang="en-US" altLang="ja-JP" dirty="0"/>
          </a:p>
          <a:p>
            <a:endParaRPr kumimoji="1" lang="en-US" altLang="ja-JP" dirty="0"/>
          </a:p>
          <a:p>
            <a:r>
              <a:rPr lang="en-US" altLang="ja-JP" b="1" dirty="0"/>
              <a:t>ASIN</a:t>
            </a:r>
            <a:r>
              <a:rPr lang="ja-JP" altLang="en-US" b="1" dirty="0"/>
              <a:t>を使用して計算例を説明いたします</a:t>
            </a:r>
            <a:endParaRPr kumimoji="1" lang="en-US" altLang="ja-JP" b="1" dirty="0"/>
          </a:p>
          <a:p>
            <a:r>
              <a:rPr lang="en-US" altLang="ja-JP" dirty="0"/>
              <a:t>B01D9QOM4G</a:t>
            </a:r>
          </a:p>
          <a:p>
            <a:endParaRPr lang="en-US" altLang="ja-JP" dirty="0"/>
          </a:p>
          <a:p>
            <a:endParaRPr kumimoji="1" lang="en-US" altLang="ja-JP" dirty="0"/>
          </a:p>
          <a:p>
            <a:endParaRPr lang="en-US" altLang="ja-JP" dirty="0"/>
          </a:p>
          <a:p>
            <a:r>
              <a:rPr kumimoji="1" lang="ja-JP" altLang="en-US" b="1" dirty="0"/>
              <a:t>注意：</a:t>
            </a:r>
            <a:r>
              <a:rPr kumimoji="1" lang="en-US" altLang="ja-JP" b="1" dirty="0"/>
              <a:t>ASIN</a:t>
            </a:r>
            <a:r>
              <a:rPr kumimoji="1" lang="ja-JP" altLang="en-US" b="1" dirty="0"/>
              <a:t>は当時のモノです。価格＝</a:t>
            </a:r>
            <a:r>
              <a:rPr lang="ja-JP" altLang="en-US" b="1" dirty="0"/>
              <a:t>原価</a:t>
            </a:r>
            <a:r>
              <a:rPr kumimoji="1" lang="ja-JP" altLang="en-US" b="1" dirty="0"/>
              <a:t>に変動があるため、読み込んだ時の価格を使用</a:t>
            </a:r>
            <a:endParaRPr kumimoji="1" lang="en-US" altLang="ja-JP" b="1" dirty="0"/>
          </a:p>
          <a:p>
            <a:r>
              <a:rPr lang="ja-JP" altLang="en-US" b="1" dirty="0"/>
              <a:t>　　　為替はおおよその価格を使用</a:t>
            </a:r>
            <a:endParaRPr lang="en-US" altLang="ja-JP" b="1" dirty="0"/>
          </a:p>
          <a:p>
            <a:endParaRPr lang="en-US" altLang="ja-JP" b="1"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ja-JP" altLang="en-US" dirty="0"/>
          </a:p>
        </p:txBody>
      </p:sp>
      <p:sp>
        <p:nvSpPr>
          <p:cNvPr id="3" name="正方形/長方形 2">
            <a:extLst>
              <a:ext uri="{FF2B5EF4-FFF2-40B4-BE49-F238E27FC236}">
                <a16:creationId xmlns:a16="http://schemas.microsoft.com/office/drawing/2014/main" id="{B39770C6-344E-46BA-938B-B2E7B5EEF180}"/>
              </a:ext>
            </a:extLst>
          </p:cNvPr>
          <p:cNvSpPr/>
          <p:nvPr/>
        </p:nvSpPr>
        <p:spPr>
          <a:xfrm>
            <a:off x="2690192" y="609600"/>
            <a:ext cx="6612835" cy="7421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79391A52-ACCD-426B-B67C-6A85948F8546}"/>
              </a:ext>
            </a:extLst>
          </p:cNvPr>
          <p:cNvSpPr/>
          <p:nvPr/>
        </p:nvSpPr>
        <p:spPr>
          <a:xfrm>
            <a:off x="0" y="1364974"/>
            <a:ext cx="10363201" cy="13517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008EB4B-8BA5-44FC-A14C-5A56B283AE23}"/>
              </a:ext>
            </a:extLst>
          </p:cNvPr>
          <p:cNvSpPr/>
          <p:nvPr/>
        </p:nvSpPr>
        <p:spPr>
          <a:xfrm>
            <a:off x="0" y="3273287"/>
            <a:ext cx="4479235" cy="6758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8C98BFC6-6564-4975-A62D-94253E844F29}"/>
              </a:ext>
            </a:extLst>
          </p:cNvPr>
          <p:cNvSpPr/>
          <p:nvPr/>
        </p:nvSpPr>
        <p:spPr>
          <a:xfrm>
            <a:off x="0" y="4757549"/>
            <a:ext cx="9501809" cy="6758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3DA78A2-B2AE-463D-8364-45A06571A90A}"/>
              </a:ext>
            </a:extLst>
          </p:cNvPr>
          <p:cNvSpPr txBox="1"/>
          <p:nvPr/>
        </p:nvSpPr>
        <p:spPr>
          <a:xfrm>
            <a:off x="0" y="5838092"/>
            <a:ext cx="9501809" cy="646331"/>
          </a:xfrm>
          <a:prstGeom prst="rect">
            <a:avLst/>
          </a:prstGeom>
          <a:noFill/>
        </p:spPr>
        <p:txBody>
          <a:bodyPr wrap="square" rtlCol="0">
            <a:spAutoFit/>
          </a:bodyPr>
          <a:lstStyle/>
          <a:p>
            <a:r>
              <a:rPr kumimoji="1" lang="ja-JP" altLang="en-US" b="1" dirty="0">
                <a:solidFill>
                  <a:srgbClr val="FF0000"/>
                </a:solidFill>
              </a:rPr>
              <a:t>ここでは、関税を</a:t>
            </a:r>
            <a:r>
              <a:rPr kumimoji="1" lang="en-US" altLang="ja-JP" b="1" dirty="0">
                <a:solidFill>
                  <a:srgbClr val="FF0000"/>
                </a:solidFill>
              </a:rPr>
              <a:t>13</a:t>
            </a:r>
            <a:r>
              <a:rPr kumimoji="1" lang="ja-JP" altLang="en-US" b="1" dirty="0">
                <a:solidFill>
                  <a:srgbClr val="FF0000"/>
                </a:solidFill>
              </a:rPr>
              <a:t>％にしてますが、</a:t>
            </a:r>
            <a:r>
              <a:rPr kumimoji="1" lang="en-US" altLang="ja-JP" b="1" dirty="0">
                <a:solidFill>
                  <a:srgbClr val="FF0000"/>
                </a:solidFill>
              </a:rPr>
              <a:t>15</a:t>
            </a:r>
            <a:r>
              <a:rPr kumimoji="1" lang="ja-JP" altLang="en-US" b="1" dirty="0">
                <a:solidFill>
                  <a:srgbClr val="FF0000"/>
                </a:solidFill>
              </a:rPr>
              <a:t>もしくは</a:t>
            </a:r>
            <a:r>
              <a:rPr kumimoji="1" lang="en-US" altLang="ja-JP" b="1" dirty="0">
                <a:solidFill>
                  <a:srgbClr val="FF0000"/>
                </a:solidFill>
              </a:rPr>
              <a:t>20</a:t>
            </a:r>
            <a:r>
              <a:rPr kumimoji="1" lang="ja-JP" altLang="en-US" b="1" dirty="0">
                <a:solidFill>
                  <a:srgbClr val="FF0000"/>
                </a:solidFill>
              </a:rPr>
              <a:t>に変更の可能性あり</a:t>
            </a:r>
            <a:endParaRPr kumimoji="1" lang="en-US" altLang="ja-JP" b="1" dirty="0">
              <a:solidFill>
                <a:srgbClr val="FF0000"/>
              </a:solidFill>
            </a:endParaRPr>
          </a:p>
          <a:p>
            <a:r>
              <a:rPr lang="ja-JP" altLang="en-US" b="1" dirty="0">
                <a:solidFill>
                  <a:srgbClr val="FF0000"/>
                </a:solidFill>
              </a:rPr>
              <a:t>依頼前に報告します</a:t>
            </a:r>
            <a:endParaRPr kumimoji="1" lang="ja-JP" altLang="en-US" b="1" dirty="0">
              <a:solidFill>
                <a:srgbClr val="FF0000"/>
              </a:solidFill>
            </a:endParaRPr>
          </a:p>
        </p:txBody>
      </p:sp>
    </p:spTree>
    <p:extLst>
      <p:ext uri="{BB962C8B-B14F-4D97-AF65-F5344CB8AC3E}">
        <p14:creationId xmlns:p14="http://schemas.microsoft.com/office/powerpoint/2010/main" val="47590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AE8A0EFB-8B85-4468-B5B0-B998EF8E845B}"/>
              </a:ext>
            </a:extLst>
          </p:cNvPr>
          <p:cNvSpPr txBox="1"/>
          <p:nvPr/>
        </p:nvSpPr>
        <p:spPr>
          <a:xfrm>
            <a:off x="0" y="530087"/>
            <a:ext cx="12192000" cy="800219"/>
          </a:xfrm>
          <a:prstGeom prst="rect">
            <a:avLst/>
          </a:prstGeom>
          <a:solidFill>
            <a:srgbClr val="FFFF00"/>
          </a:solidFill>
        </p:spPr>
        <p:txBody>
          <a:bodyPr wrap="square" rtlCol="0">
            <a:spAutoFit/>
          </a:bodyPr>
          <a:lstStyle/>
          <a:p>
            <a:pPr algn="ctr"/>
            <a:r>
              <a:rPr lang="ja-JP" altLang="en-US" sz="2800" b="1" dirty="0"/>
              <a:t>重さを考慮して最終利益額を求める機能</a:t>
            </a:r>
            <a:endParaRPr lang="en-US" altLang="ja-JP" sz="2800" b="1" dirty="0"/>
          </a:p>
          <a:p>
            <a:r>
              <a:rPr kumimoji="1" lang="en-US" altLang="ja-JP" b="1" dirty="0"/>
              <a:t>ASIN</a:t>
            </a:r>
            <a:r>
              <a:rPr kumimoji="1" lang="ja-JP" altLang="en-US" b="1" dirty="0"/>
              <a:t>を使用しての計算例　利益が出る場合</a:t>
            </a:r>
          </a:p>
        </p:txBody>
      </p:sp>
      <p:sp>
        <p:nvSpPr>
          <p:cNvPr id="5" name="テキスト ボックス 4">
            <a:extLst>
              <a:ext uri="{FF2B5EF4-FFF2-40B4-BE49-F238E27FC236}">
                <a16:creationId xmlns:a16="http://schemas.microsoft.com/office/drawing/2014/main" id="{D0E36CA5-08EE-465A-825B-D3DB7E337B1E}"/>
              </a:ext>
            </a:extLst>
          </p:cNvPr>
          <p:cNvSpPr txBox="1"/>
          <p:nvPr/>
        </p:nvSpPr>
        <p:spPr>
          <a:xfrm>
            <a:off x="-1" y="1563757"/>
            <a:ext cx="2915479" cy="369332"/>
          </a:xfrm>
          <a:prstGeom prst="rect">
            <a:avLst/>
          </a:prstGeom>
          <a:solidFill>
            <a:srgbClr val="92D050"/>
          </a:solidFill>
        </p:spPr>
        <p:txBody>
          <a:bodyPr wrap="square" rtlCol="0">
            <a:spAutoFit/>
          </a:bodyPr>
          <a:lstStyle/>
          <a:p>
            <a:r>
              <a:rPr lang="en-US" altLang="ja-JP" b="1" dirty="0"/>
              <a:t>ASIN</a:t>
            </a:r>
            <a:r>
              <a:rPr lang="ja-JP" altLang="en-US" b="1" dirty="0"/>
              <a:t>：</a:t>
            </a:r>
            <a:r>
              <a:rPr lang="en-US" altLang="ja-JP" b="1" dirty="0"/>
              <a:t>B01D9QOM4G</a:t>
            </a:r>
          </a:p>
        </p:txBody>
      </p:sp>
      <p:sp>
        <p:nvSpPr>
          <p:cNvPr id="6" name="テキスト ボックス 5">
            <a:extLst>
              <a:ext uri="{FF2B5EF4-FFF2-40B4-BE49-F238E27FC236}">
                <a16:creationId xmlns:a16="http://schemas.microsoft.com/office/drawing/2014/main" id="{27DB978A-4205-424A-B630-DC6A60CCCF91}"/>
              </a:ext>
            </a:extLst>
          </p:cNvPr>
          <p:cNvSpPr txBox="1"/>
          <p:nvPr/>
        </p:nvSpPr>
        <p:spPr>
          <a:xfrm>
            <a:off x="-1" y="2279374"/>
            <a:ext cx="12192001" cy="4247317"/>
          </a:xfrm>
          <a:prstGeom prst="rect">
            <a:avLst/>
          </a:prstGeom>
          <a:solidFill>
            <a:srgbClr val="92D050"/>
          </a:solidFill>
        </p:spPr>
        <p:txBody>
          <a:bodyPr wrap="square" rtlCol="0">
            <a:spAutoFit/>
          </a:bodyPr>
          <a:lstStyle/>
          <a:p>
            <a:r>
              <a:rPr lang="ja-JP" altLang="en-US" b="1" dirty="0"/>
              <a:t>計算式</a:t>
            </a:r>
            <a:endParaRPr lang="en-US" altLang="ja-JP" b="1" dirty="0"/>
          </a:p>
          <a:p>
            <a:r>
              <a:rPr lang="ja-JP" altLang="en-US" b="1" dirty="0"/>
              <a:t>原価</a:t>
            </a:r>
            <a:r>
              <a:rPr lang="en-US" altLang="ja-JP" b="1" dirty="0"/>
              <a:t>×</a:t>
            </a:r>
            <a:r>
              <a:rPr lang="ja-JP" altLang="en-US" b="1" dirty="0"/>
              <a:t>為替</a:t>
            </a:r>
            <a:r>
              <a:rPr lang="en-US" altLang="ja-JP" b="1" dirty="0"/>
              <a:t>×1.04+</a:t>
            </a:r>
            <a:r>
              <a:rPr lang="ja-JP" altLang="en-US" b="1" dirty="0"/>
              <a:t>国際送料</a:t>
            </a:r>
            <a:r>
              <a:rPr lang="en-US" altLang="ja-JP" b="1" dirty="0"/>
              <a:t>(1</a:t>
            </a:r>
            <a:r>
              <a:rPr lang="ja-JP" altLang="en-US" b="1" dirty="0"/>
              <a:t>㎏は</a:t>
            </a:r>
            <a:r>
              <a:rPr lang="en-US" altLang="ja-JP" b="1" dirty="0"/>
              <a:t>2682</a:t>
            </a:r>
            <a:r>
              <a:rPr lang="ja-JP" altLang="en-US" b="1" dirty="0"/>
              <a:t>円</a:t>
            </a:r>
            <a:r>
              <a:rPr lang="en-US" altLang="ja-JP" b="1" dirty="0"/>
              <a:t>)</a:t>
            </a:r>
            <a:r>
              <a:rPr lang="ja-JP" altLang="en-US" b="1" dirty="0"/>
              <a:t>＋関税</a:t>
            </a:r>
            <a:r>
              <a:rPr lang="en-US" altLang="ja-JP" b="1" dirty="0"/>
              <a:t>(</a:t>
            </a:r>
            <a:r>
              <a:rPr lang="ja-JP" altLang="en-US" b="1" dirty="0"/>
              <a:t>原価の</a:t>
            </a:r>
            <a:r>
              <a:rPr lang="en-US" altLang="ja-JP" b="1" dirty="0"/>
              <a:t>13</a:t>
            </a:r>
            <a:r>
              <a:rPr lang="ja-JP" altLang="en-US" b="1" dirty="0"/>
              <a:t>％</a:t>
            </a:r>
            <a:r>
              <a:rPr lang="en-US" altLang="ja-JP" b="1" dirty="0"/>
              <a:t>)</a:t>
            </a:r>
            <a:r>
              <a:rPr lang="ja-JP" altLang="en-US" b="1" dirty="0"/>
              <a:t>＋国内送料</a:t>
            </a:r>
            <a:r>
              <a:rPr lang="en-US" altLang="ja-JP" b="1" dirty="0"/>
              <a:t>(1500</a:t>
            </a:r>
            <a:r>
              <a:rPr lang="ja-JP" altLang="en-US" b="1" dirty="0"/>
              <a:t>円</a:t>
            </a:r>
            <a:r>
              <a:rPr lang="en-US" altLang="ja-JP" b="1" dirty="0"/>
              <a:t>)</a:t>
            </a:r>
          </a:p>
          <a:p>
            <a:r>
              <a:rPr lang="ja-JP" altLang="en-US" b="1" dirty="0"/>
              <a:t>　　</a:t>
            </a:r>
            <a:r>
              <a:rPr lang="en-US" altLang="ja-JP" b="1" dirty="0"/>
              <a:t>+</a:t>
            </a:r>
            <a:r>
              <a:rPr lang="ja-JP" altLang="en-US" b="1" dirty="0"/>
              <a:t>米国セラーから輸送会社への送料</a:t>
            </a:r>
            <a:r>
              <a:rPr lang="en-US" altLang="ja-JP" b="1" dirty="0"/>
              <a:t>(1000</a:t>
            </a:r>
            <a:r>
              <a:rPr lang="ja-JP" altLang="en-US" b="1" dirty="0"/>
              <a:t>円</a:t>
            </a:r>
            <a:r>
              <a:rPr lang="en-US" altLang="ja-JP" b="1" dirty="0"/>
              <a:t>)</a:t>
            </a:r>
          </a:p>
          <a:p>
            <a:endParaRPr lang="en-US" altLang="ja-JP" b="1" dirty="0"/>
          </a:p>
          <a:p>
            <a:r>
              <a:rPr lang="ja-JP" altLang="en-US" b="1" dirty="0"/>
              <a:t>原価＝仕入れ価格</a:t>
            </a:r>
            <a:r>
              <a:rPr lang="en-US" altLang="ja-JP" b="1" dirty="0"/>
              <a:t>41900</a:t>
            </a:r>
            <a:r>
              <a:rPr lang="ja-JP" altLang="en-US" b="1" dirty="0"/>
              <a:t>円</a:t>
            </a:r>
            <a:r>
              <a:rPr lang="en-US" altLang="ja-JP" b="1" dirty="0"/>
              <a:t>(</a:t>
            </a:r>
            <a:r>
              <a:rPr lang="ja-JP" altLang="en-US" b="1" dirty="0"/>
              <a:t>およそ</a:t>
            </a:r>
            <a:r>
              <a:rPr lang="en-US" altLang="ja-JP" b="1" dirty="0"/>
              <a:t>384</a:t>
            </a:r>
            <a:r>
              <a:rPr lang="ja-JP" altLang="en-US" b="1" dirty="0"/>
              <a:t>ドル</a:t>
            </a:r>
            <a:r>
              <a:rPr lang="en-US" altLang="ja-JP" b="1" dirty="0"/>
              <a:t>)</a:t>
            </a:r>
            <a:r>
              <a:rPr lang="ja-JP" altLang="en-US" b="1" dirty="0"/>
              <a:t>　為替</a:t>
            </a:r>
            <a:r>
              <a:rPr lang="en-US" altLang="ja-JP" b="1" dirty="0"/>
              <a:t>104</a:t>
            </a:r>
            <a:r>
              <a:rPr lang="ja-JP" altLang="en-US" b="1" dirty="0"/>
              <a:t>円</a:t>
            </a:r>
            <a:r>
              <a:rPr lang="en-US" altLang="ja-JP" b="1" dirty="0"/>
              <a:t>(</a:t>
            </a:r>
            <a:r>
              <a:rPr lang="ja-JP" altLang="en-US" b="1" dirty="0"/>
              <a:t>現在</a:t>
            </a:r>
            <a:r>
              <a:rPr lang="en-US" altLang="ja-JP" b="1" dirty="0"/>
              <a:t>)</a:t>
            </a:r>
            <a:r>
              <a:rPr lang="ja-JP" altLang="en-US" b="1" dirty="0"/>
              <a:t>　</a:t>
            </a:r>
            <a:endParaRPr lang="en-US" altLang="ja-JP" b="1" dirty="0"/>
          </a:p>
          <a:p>
            <a:r>
              <a:rPr lang="ja-JP" altLang="en-US" b="1" dirty="0"/>
              <a:t>国際送料：</a:t>
            </a:r>
            <a:r>
              <a:rPr lang="en-US" altLang="ja-JP" b="1" dirty="0"/>
              <a:t>1.46</a:t>
            </a:r>
            <a:r>
              <a:rPr lang="ja-JP" altLang="en-US" b="1" dirty="0"/>
              <a:t>㎏⇒およそ</a:t>
            </a:r>
            <a:r>
              <a:rPr lang="en-US" altLang="ja-JP" b="1" dirty="0"/>
              <a:t>4211</a:t>
            </a:r>
            <a:r>
              <a:rPr lang="ja-JP" altLang="en-US" b="1" dirty="0"/>
              <a:t>円</a:t>
            </a:r>
            <a:r>
              <a:rPr lang="en-US" altLang="ja-JP" b="1" dirty="0"/>
              <a:t>(</a:t>
            </a:r>
            <a:r>
              <a:rPr lang="ja-JP" altLang="en-US" b="1" dirty="0"/>
              <a:t>配送表から算出</a:t>
            </a:r>
            <a:r>
              <a:rPr lang="en-US" altLang="ja-JP" b="1" dirty="0"/>
              <a:t>)</a:t>
            </a:r>
          </a:p>
          <a:p>
            <a:r>
              <a:rPr lang="ja-JP" altLang="en-US" b="1" dirty="0"/>
              <a:t>関税</a:t>
            </a:r>
            <a:r>
              <a:rPr lang="en-US" altLang="ja-JP" b="1" dirty="0"/>
              <a:t>9734</a:t>
            </a:r>
            <a:r>
              <a:rPr lang="ja-JP" altLang="en-US" b="1" dirty="0"/>
              <a:t>円</a:t>
            </a:r>
            <a:endParaRPr lang="en-US" altLang="ja-JP" b="1" dirty="0"/>
          </a:p>
          <a:p>
            <a:endParaRPr lang="en-US" altLang="ja-JP" b="1" dirty="0"/>
          </a:p>
          <a:p>
            <a:endParaRPr lang="en-US" altLang="ja-JP" b="1" dirty="0"/>
          </a:p>
          <a:p>
            <a:endParaRPr lang="en-US" altLang="ja-JP" b="1" dirty="0"/>
          </a:p>
          <a:p>
            <a:r>
              <a:rPr lang="ja-JP" altLang="en-US" b="1" dirty="0"/>
              <a:t>計算式にあてはめると⇒</a:t>
            </a:r>
            <a:r>
              <a:rPr lang="en-US" altLang="ja-JP" b="1" dirty="0"/>
              <a:t>384×104×1.04+4211+9734+1500+1000</a:t>
            </a:r>
            <a:r>
              <a:rPr lang="ja-JP" altLang="en-US" b="1" dirty="0"/>
              <a:t>＝</a:t>
            </a:r>
            <a:r>
              <a:rPr lang="en-US" altLang="ja-JP" b="1" dirty="0"/>
              <a:t>57978</a:t>
            </a:r>
            <a:r>
              <a:rPr lang="ja-JP" altLang="en-US" b="1" dirty="0"/>
              <a:t>円</a:t>
            </a:r>
            <a:endParaRPr lang="en-US" altLang="ja-JP" b="1" dirty="0"/>
          </a:p>
          <a:p>
            <a:r>
              <a:rPr lang="ja-JP" altLang="en-US" b="1" dirty="0"/>
              <a:t>米国価格：</a:t>
            </a:r>
            <a:r>
              <a:rPr lang="en-US" altLang="ja-JP" b="1" dirty="0"/>
              <a:t>41900</a:t>
            </a:r>
            <a:r>
              <a:rPr lang="ja-JP" altLang="en-US" b="1" dirty="0"/>
              <a:t>円　日本価格：</a:t>
            </a:r>
            <a:r>
              <a:rPr lang="en-US" altLang="ja-JP" b="1" dirty="0"/>
              <a:t>75518</a:t>
            </a:r>
            <a:r>
              <a:rPr lang="ja-JP" altLang="en-US" b="1" dirty="0"/>
              <a:t>円</a:t>
            </a:r>
            <a:endParaRPr lang="en-US" altLang="ja-JP" b="1" dirty="0"/>
          </a:p>
          <a:p>
            <a:r>
              <a:rPr lang="ja-JP" altLang="en-US" b="1" dirty="0"/>
              <a:t>差額がおおよそ</a:t>
            </a:r>
            <a:r>
              <a:rPr lang="en-US" altLang="ja-JP" b="1" dirty="0"/>
              <a:t>33000</a:t>
            </a:r>
            <a:r>
              <a:rPr lang="ja-JP" altLang="en-US" b="1" dirty="0"/>
              <a:t>円ほどあるが先ほどの計算式の</a:t>
            </a:r>
            <a:r>
              <a:rPr lang="en-US" altLang="ja-JP" b="1" dirty="0"/>
              <a:t>57978</a:t>
            </a:r>
            <a:r>
              <a:rPr lang="ja-JP" altLang="en-US" b="1" dirty="0"/>
              <a:t>円を考慮すると</a:t>
            </a:r>
            <a:r>
              <a:rPr lang="en-US" altLang="ja-JP" b="1" dirty="0"/>
              <a:t>…</a:t>
            </a:r>
          </a:p>
          <a:p>
            <a:r>
              <a:rPr lang="en-US" altLang="ja-JP" b="1" dirty="0"/>
              <a:t>57978</a:t>
            </a:r>
            <a:r>
              <a:rPr lang="ja-JP" altLang="en-US" b="1" dirty="0"/>
              <a:t>円</a:t>
            </a:r>
            <a:r>
              <a:rPr lang="en-US" altLang="ja-JP" b="1" dirty="0"/>
              <a:t>(</a:t>
            </a:r>
            <a:r>
              <a:rPr lang="ja-JP" altLang="en-US" b="1" dirty="0"/>
              <a:t>米国価格＋仕入れ経費</a:t>
            </a:r>
            <a:r>
              <a:rPr lang="en-US" altLang="ja-JP" b="1" dirty="0"/>
              <a:t>)</a:t>
            </a:r>
            <a:r>
              <a:rPr lang="ja-JP" altLang="en-US" b="1" dirty="0"/>
              <a:t>　　　　　　　　日本価格：</a:t>
            </a:r>
            <a:r>
              <a:rPr lang="en-US" altLang="ja-JP" b="1" dirty="0"/>
              <a:t>75518</a:t>
            </a:r>
            <a:r>
              <a:rPr lang="ja-JP" altLang="en-US" b="1" dirty="0"/>
              <a:t>円</a:t>
            </a:r>
            <a:endParaRPr lang="en-US" altLang="ja-JP" b="1" dirty="0"/>
          </a:p>
          <a:p>
            <a:r>
              <a:rPr lang="ja-JP" altLang="en-US" b="1" dirty="0"/>
              <a:t>おおよその利益⇒</a:t>
            </a:r>
            <a:r>
              <a:rPr lang="en-US" altLang="ja-JP" b="1" dirty="0"/>
              <a:t>18000</a:t>
            </a:r>
            <a:r>
              <a:rPr lang="ja-JP" altLang="en-US" b="1" dirty="0"/>
              <a:t>円</a:t>
            </a:r>
            <a:r>
              <a:rPr lang="ja-JP" altLang="en-US" b="1" dirty="0">
                <a:solidFill>
                  <a:srgbClr val="FF0000"/>
                </a:solidFill>
              </a:rPr>
              <a:t>すなわち、</a:t>
            </a:r>
            <a:r>
              <a:rPr lang="en-US" altLang="ja-JP" b="1" dirty="0">
                <a:solidFill>
                  <a:srgbClr val="FF0000"/>
                </a:solidFill>
              </a:rPr>
              <a:t> 33000</a:t>
            </a:r>
            <a:r>
              <a:rPr lang="ja-JP" altLang="en-US" b="1" dirty="0">
                <a:solidFill>
                  <a:srgbClr val="FF0000"/>
                </a:solidFill>
              </a:rPr>
              <a:t>円の全てが利益ではない</a:t>
            </a:r>
            <a:endParaRPr lang="en-US" altLang="ja-JP" b="1" dirty="0">
              <a:solidFill>
                <a:srgbClr val="FF0000"/>
              </a:solidFill>
            </a:endParaRPr>
          </a:p>
        </p:txBody>
      </p:sp>
      <p:sp>
        <p:nvSpPr>
          <p:cNvPr id="7" name="矢印: 右 6">
            <a:extLst>
              <a:ext uri="{FF2B5EF4-FFF2-40B4-BE49-F238E27FC236}">
                <a16:creationId xmlns:a16="http://schemas.microsoft.com/office/drawing/2014/main" id="{1FB1EF93-6554-43AF-9EBB-31E027D34EED}"/>
              </a:ext>
            </a:extLst>
          </p:cNvPr>
          <p:cNvSpPr/>
          <p:nvPr/>
        </p:nvSpPr>
        <p:spPr>
          <a:xfrm>
            <a:off x="3697357" y="5823039"/>
            <a:ext cx="1245704" cy="2650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0ACC8DFC-F9E4-4D9B-A8A4-D8BAAD1DCCC4}"/>
              </a:ext>
            </a:extLst>
          </p:cNvPr>
          <p:cNvSpPr/>
          <p:nvPr/>
        </p:nvSpPr>
        <p:spPr>
          <a:xfrm>
            <a:off x="0" y="4924912"/>
            <a:ext cx="8203096" cy="16084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00983DF1-998A-4758-9913-CD6ACCAC0104}"/>
              </a:ext>
            </a:extLst>
          </p:cNvPr>
          <p:cNvSpPr/>
          <p:nvPr/>
        </p:nvSpPr>
        <p:spPr>
          <a:xfrm>
            <a:off x="1" y="3429000"/>
            <a:ext cx="6586330" cy="8931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B73E7F34-22D4-42A7-AA2A-7BEC3E68846E}"/>
              </a:ext>
            </a:extLst>
          </p:cNvPr>
          <p:cNvSpPr/>
          <p:nvPr/>
        </p:nvSpPr>
        <p:spPr>
          <a:xfrm>
            <a:off x="1" y="2292481"/>
            <a:ext cx="8666922" cy="8931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02092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CE50E39-E36D-4D5E-9DE7-1C7A21978F9D}"/>
              </a:ext>
            </a:extLst>
          </p:cNvPr>
          <p:cNvSpPr txBox="1"/>
          <p:nvPr/>
        </p:nvSpPr>
        <p:spPr>
          <a:xfrm>
            <a:off x="4765680" y="4884374"/>
            <a:ext cx="4954138" cy="5909310"/>
          </a:xfrm>
          <a:prstGeom prst="rect">
            <a:avLst/>
          </a:prstGeom>
          <a:noFill/>
        </p:spPr>
        <p:txBody>
          <a:bodyPr wrap="square" rtlCol="0">
            <a:spAutoFit/>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ja-JP" altLang="en-US" dirty="0"/>
          </a:p>
        </p:txBody>
      </p:sp>
      <p:sp>
        <p:nvSpPr>
          <p:cNvPr id="4" name="テキスト ボックス 3">
            <a:extLst>
              <a:ext uri="{FF2B5EF4-FFF2-40B4-BE49-F238E27FC236}">
                <a16:creationId xmlns:a16="http://schemas.microsoft.com/office/drawing/2014/main" id="{FA159DA5-CE84-4E81-9F27-558A5FC35B9F}"/>
              </a:ext>
            </a:extLst>
          </p:cNvPr>
          <p:cNvSpPr txBox="1"/>
          <p:nvPr/>
        </p:nvSpPr>
        <p:spPr>
          <a:xfrm>
            <a:off x="499447" y="40026"/>
            <a:ext cx="4517606" cy="1477328"/>
          </a:xfrm>
          <a:prstGeom prst="rect">
            <a:avLst/>
          </a:prstGeom>
          <a:solidFill>
            <a:srgbClr val="92D050"/>
          </a:solidFill>
        </p:spPr>
        <p:txBody>
          <a:bodyPr wrap="square" rtlCol="0">
            <a:spAutoFit/>
          </a:bodyPr>
          <a:lstStyle/>
          <a:p>
            <a:endParaRPr lang="en-US" altLang="ja-JP" dirty="0"/>
          </a:p>
          <a:p>
            <a:r>
              <a:rPr kumimoji="1" lang="en-US" altLang="ja-JP" b="1" dirty="0"/>
              <a:t>Amazon</a:t>
            </a:r>
            <a:r>
              <a:rPr kumimoji="1" lang="ja-JP" altLang="en-US" b="1" dirty="0"/>
              <a:t>出品大学</a:t>
            </a:r>
            <a:endParaRPr kumimoji="1" lang="en-US" altLang="ja-JP" b="1" dirty="0"/>
          </a:p>
          <a:p>
            <a:r>
              <a:rPr lang="ja-JP" altLang="en-US" b="1" dirty="0"/>
              <a:t>⇒独自の規定に沿って商品リストを作成</a:t>
            </a:r>
            <a:endParaRPr lang="en-US" altLang="ja-JP" b="1" dirty="0"/>
          </a:p>
          <a:p>
            <a:r>
              <a:rPr kumimoji="1" lang="ja-JP" altLang="en-US" b="1" dirty="0">
                <a:solidFill>
                  <a:srgbClr val="FF0000"/>
                </a:solidFill>
              </a:rPr>
              <a:t>エクセル紹介</a:t>
            </a:r>
            <a:r>
              <a:rPr kumimoji="1" lang="en-US" altLang="ja-JP" b="1" dirty="0">
                <a:solidFill>
                  <a:srgbClr val="FF0000"/>
                </a:solidFill>
              </a:rPr>
              <a:t>(</a:t>
            </a:r>
            <a:r>
              <a:rPr kumimoji="1" lang="ja-JP" altLang="en-US" b="1" dirty="0">
                <a:solidFill>
                  <a:srgbClr val="FF0000"/>
                </a:solidFill>
              </a:rPr>
              <a:t>当時のまま</a:t>
            </a:r>
            <a:r>
              <a:rPr kumimoji="1" lang="en-US" altLang="ja-JP" b="1" dirty="0">
                <a:solidFill>
                  <a:srgbClr val="FF0000"/>
                </a:solidFill>
              </a:rPr>
              <a:t>)</a:t>
            </a:r>
          </a:p>
          <a:p>
            <a:r>
              <a:rPr lang="en-US" altLang="ja-JP" b="1" dirty="0">
                <a:solidFill>
                  <a:srgbClr val="FF0000"/>
                </a:solidFill>
              </a:rPr>
              <a:t>ASIN</a:t>
            </a:r>
            <a:r>
              <a:rPr lang="ja-JP" altLang="en-US" b="1" dirty="0">
                <a:solidFill>
                  <a:srgbClr val="FF0000"/>
                </a:solidFill>
              </a:rPr>
              <a:t>を使用してアマゾンページの紹介</a:t>
            </a:r>
            <a:endParaRPr kumimoji="1" lang="ja-JP" altLang="en-US" b="1" dirty="0">
              <a:solidFill>
                <a:srgbClr val="FF0000"/>
              </a:solidFill>
            </a:endParaRPr>
          </a:p>
        </p:txBody>
      </p:sp>
      <p:sp>
        <p:nvSpPr>
          <p:cNvPr id="5" name="矢印: 下 4">
            <a:extLst>
              <a:ext uri="{FF2B5EF4-FFF2-40B4-BE49-F238E27FC236}">
                <a16:creationId xmlns:a16="http://schemas.microsoft.com/office/drawing/2014/main" id="{AC1186E0-1CDC-4181-9AF6-8ACAACD57D1D}"/>
              </a:ext>
            </a:extLst>
          </p:cNvPr>
          <p:cNvSpPr/>
          <p:nvPr/>
        </p:nvSpPr>
        <p:spPr>
          <a:xfrm>
            <a:off x="2515934" y="1535481"/>
            <a:ext cx="484632" cy="569979"/>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テキスト ボックス 7">
            <a:extLst>
              <a:ext uri="{FF2B5EF4-FFF2-40B4-BE49-F238E27FC236}">
                <a16:creationId xmlns:a16="http://schemas.microsoft.com/office/drawing/2014/main" id="{9020E2A6-34D8-420E-8BEB-F89B08EA0F95}"/>
              </a:ext>
            </a:extLst>
          </p:cNvPr>
          <p:cNvSpPr txBox="1"/>
          <p:nvPr/>
        </p:nvSpPr>
        <p:spPr>
          <a:xfrm>
            <a:off x="379643" y="2265694"/>
            <a:ext cx="5329352" cy="646331"/>
          </a:xfrm>
          <a:prstGeom prst="rect">
            <a:avLst/>
          </a:prstGeom>
          <a:solidFill>
            <a:srgbClr val="92D050"/>
          </a:solidFill>
        </p:spPr>
        <p:txBody>
          <a:bodyPr wrap="square" rtlCol="0">
            <a:spAutoFit/>
          </a:bodyPr>
          <a:lstStyle/>
          <a:p>
            <a:pPr algn="ctr"/>
            <a:r>
              <a:rPr lang="en-US" altLang="ja-JP" b="1" dirty="0"/>
              <a:t>【</a:t>
            </a:r>
            <a:r>
              <a:rPr lang="ja-JP" altLang="en-US" b="1" dirty="0"/>
              <a:t>重さを考慮して最終利益額を求める機能</a:t>
            </a:r>
            <a:r>
              <a:rPr lang="en-US" altLang="ja-JP" b="1" dirty="0"/>
              <a:t>】</a:t>
            </a:r>
            <a:r>
              <a:rPr lang="ja-JP" altLang="en-US" b="1" dirty="0"/>
              <a:t>を</a:t>
            </a:r>
            <a:endParaRPr lang="en-US" altLang="ja-JP" b="1" dirty="0"/>
          </a:p>
          <a:p>
            <a:pPr algn="ctr"/>
            <a:r>
              <a:rPr lang="ja-JP" altLang="en-US" b="1" dirty="0"/>
              <a:t>使用して利益が取れる商品を絞りファイルを作成</a:t>
            </a:r>
            <a:endParaRPr lang="en-US" altLang="ja-JP" b="1" dirty="0"/>
          </a:p>
        </p:txBody>
      </p:sp>
      <p:sp>
        <p:nvSpPr>
          <p:cNvPr id="9" name="矢印: 下 8">
            <a:extLst>
              <a:ext uri="{FF2B5EF4-FFF2-40B4-BE49-F238E27FC236}">
                <a16:creationId xmlns:a16="http://schemas.microsoft.com/office/drawing/2014/main" id="{7E97A702-E5DA-4B01-9334-F70121032A0E}"/>
              </a:ext>
            </a:extLst>
          </p:cNvPr>
          <p:cNvSpPr/>
          <p:nvPr/>
        </p:nvSpPr>
        <p:spPr>
          <a:xfrm>
            <a:off x="2515935" y="3021132"/>
            <a:ext cx="484632" cy="522027"/>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34F06F3-6253-4E3C-AE75-8F0DAD1E93AD}"/>
              </a:ext>
            </a:extLst>
          </p:cNvPr>
          <p:cNvSpPr txBox="1"/>
          <p:nvPr/>
        </p:nvSpPr>
        <p:spPr>
          <a:xfrm>
            <a:off x="327349" y="3607222"/>
            <a:ext cx="5104460" cy="1477328"/>
          </a:xfrm>
          <a:prstGeom prst="rect">
            <a:avLst/>
          </a:prstGeom>
          <a:solidFill>
            <a:srgbClr val="92D050"/>
          </a:solidFill>
        </p:spPr>
        <p:txBody>
          <a:bodyPr wrap="square" rtlCol="0">
            <a:spAutoFit/>
          </a:bodyPr>
          <a:lstStyle/>
          <a:p>
            <a:r>
              <a:rPr kumimoji="1" lang="ja-JP" altLang="en-US" b="1" dirty="0"/>
              <a:t>上記をクリア後</a:t>
            </a:r>
            <a:endParaRPr kumimoji="1" lang="en-US" altLang="ja-JP" b="1" dirty="0"/>
          </a:p>
          <a:p>
            <a:r>
              <a:rPr kumimoji="1" lang="en-US" altLang="ja-JP" b="1" dirty="0"/>
              <a:t>【</a:t>
            </a:r>
            <a:r>
              <a:rPr lang="ja-JP" altLang="en-US" b="1" dirty="0"/>
              <a:t>ブラックリストの設定、禁止ワードの設定</a:t>
            </a:r>
            <a:r>
              <a:rPr lang="en-US" altLang="ja-JP" b="1" dirty="0"/>
              <a:t>】</a:t>
            </a:r>
          </a:p>
          <a:p>
            <a:r>
              <a:rPr lang="en-US" altLang="ja-JP" b="1" dirty="0"/>
              <a:t>【</a:t>
            </a:r>
            <a:r>
              <a:rPr lang="ja-JP" altLang="en-US" b="1" dirty="0"/>
              <a:t>重複出品設定</a:t>
            </a:r>
            <a:r>
              <a:rPr lang="en-US" altLang="ja-JP" b="1" dirty="0"/>
              <a:t>】</a:t>
            </a:r>
          </a:p>
          <a:p>
            <a:r>
              <a:rPr lang="ja-JP" altLang="en-US" b="1" dirty="0"/>
              <a:t>にて絞り出せた商品ファイルを出品準備する</a:t>
            </a:r>
            <a:endParaRPr lang="en-US" altLang="ja-JP" b="1" dirty="0"/>
          </a:p>
          <a:p>
            <a:endParaRPr kumimoji="1" lang="ja-JP" altLang="en-US" dirty="0"/>
          </a:p>
        </p:txBody>
      </p:sp>
      <p:sp>
        <p:nvSpPr>
          <p:cNvPr id="12" name="矢印: 下 11">
            <a:extLst>
              <a:ext uri="{FF2B5EF4-FFF2-40B4-BE49-F238E27FC236}">
                <a16:creationId xmlns:a16="http://schemas.microsoft.com/office/drawing/2014/main" id="{9C092210-98A6-4CF6-97B5-1BA24448A7FC}"/>
              </a:ext>
            </a:extLst>
          </p:cNvPr>
          <p:cNvSpPr/>
          <p:nvPr/>
        </p:nvSpPr>
        <p:spPr>
          <a:xfrm>
            <a:off x="2472182" y="5146022"/>
            <a:ext cx="572137" cy="54073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57B8E0BF-8B38-4F5A-BBD2-3A1C8A4DE411}"/>
              </a:ext>
            </a:extLst>
          </p:cNvPr>
          <p:cNvSpPr txBox="1"/>
          <p:nvPr/>
        </p:nvSpPr>
        <p:spPr>
          <a:xfrm>
            <a:off x="7053620" y="246694"/>
            <a:ext cx="4833580" cy="523220"/>
          </a:xfrm>
          <a:prstGeom prst="rect">
            <a:avLst/>
          </a:prstGeom>
          <a:solidFill>
            <a:srgbClr val="FFFF00"/>
          </a:solidFill>
        </p:spPr>
        <p:txBody>
          <a:bodyPr wrap="square" rtlCol="0">
            <a:spAutoFit/>
          </a:bodyPr>
          <a:lstStyle/>
          <a:p>
            <a:r>
              <a:rPr lang="ja-JP" altLang="en-US" b="1" dirty="0"/>
              <a:t>　　　　</a:t>
            </a:r>
            <a:r>
              <a:rPr lang="en-US" altLang="ja-JP" sz="2800" b="1" dirty="0"/>
              <a:t>Amazon</a:t>
            </a:r>
            <a:r>
              <a:rPr lang="ja-JP" altLang="en-US" sz="2800" b="1" dirty="0"/>
              <a:t>輸入流れ</a:t>
            </a:r>
            <a:endParaRPr lang="en-US" altLang="ja-JP" sz="2800" b="1" dirty="0"/>
          </a:p>
        </p:txBody>
      </p:sp>
      <p:sp>
        <p:nvSpPr>
          <p:cNvPr id="14" name="テキスト ボックス 13">
            <a:extLst>
              <a:ext uri="{FF2B5EF4-FFF2-40B4-BE49-F238E27FC236}">
                <a16:creationId xmlns:a16="http://schemas.microsoft.com/office/drawing/2014/main" id="{D4FAE5A5-742D-4EB6-99D2-65EDC7818383}"/>
              </a:ext>
            </a:extLst>
          </p:cNvPr>
          <p:cNvSpPr txBox="1"/>
          <p:nvPr/>
        </p:nvSpPr>
        <p:spPr>
          <a:xfrm>
            <a:off x="331898" y="5961608"/>
            <a:ext cx="5261409" cy="646331"/>
          </a:xfrm>
          <a:prstGeom prst="rect">
            <a:avLst/>
          </a:prstGeom>
          <a:solidFill>
            <a:srgbClr val="92D050"/>
          </a:solidFill>
        </p:spPr>
        <p:txBody>
          <a:bodyPr wrap="square" rtlCol="0">
            <a:spAutoFit/>
          </a:bodyPr>
          <a:lstStyle/>
          <a:p>
            <a:r>
              <a:rPr kumimoji="1" lang="ja-JP" altLang="en-US" b="1" dirty="0"/>
              <a:t>上記終了後は、</a:t>
            </a:r>
            <a:r>
              <a:rPr kumimoji="1" lang="en-US" altLang="ja-JP" b="1" dirty="0"/>
              <a:t>Amazon</a:t>
            </a:r>
            <a:r>
              <a:rPr kumimoji="1" lang="ja-JP" altLang="en-US" b="1" dirty="0"/>
              <a:t>セラーにて出品ツールを使用して項目に入力後、ファイルで一括出品作業</a:t>
            </a:r>
          </a:p>
        </p:txBody>
      </p:sp>
      <p:sp>
        <p:nvSpPr>
          <p:cNvPr id="18" name="テキスト ボックス 17">
            <a:extLst>
              <a:ext uri="{FF2B5EF4-FFF2-40B4-BE49-F238E27FC236}">
                <a16:creationId xmlns:a16="http://schemas.microsoft.com/office/drawing/2014/main" id="{D3ADC5DD-720F-47E3-BB78-E010B352EE64}"/>
              </a:ext>
            </a:extLst>
          </p:cNvPr>
          <p:cNvSpPr txBox="1"/>
          <p:nvPr/>
        </p:nvSpPr>
        <p:spPr>
          <a:xfrm>
            <a:off x="6096000" y="994528"/>
            <a:ext cx="1784973" cy="369332"/>
          </a:xfrm>
          <a:prstGeom prst="rect">
            <a:avLst/>
          </a:prstGeom>
          <a:noFill/>
          <a:ln>
            <a:solidFill>
              <a:schemeClr val="tx1"/>
            </a:solidFill>
          </a:ln>
        </p:spPr>
        <p:txBody>
          <a:bodyPr wrap="square" rtlCol="0">
            <a:spAutoFit/>
          </a:bodyPr>
          <a:lstStyle/>
          <a:p>
            <a:r>
              <a:rPr kumimoji="1" lang="ja-JP" altLang="en-US" dirty="0"/>
              <a:t>ファイル作成</a:t>
            </a:r>
          </a:p>
        </p:txBody>
      </p:sp>
      <p:sp>
        <p:nvSpPr>
          <p:cNvPr id="20" name="テキスト ボックス 19">
            <a:extLst>
              <a:ext uri="{FF2B5EF4-FFF2-40B4-BE49-F238E27FC236}">
                <a16:creationId xmlns:a16="http://schemas.microsoft.com/office/drawing/2014/main" id="{07335BF7-A249-4012-B4EB-E3E21A5BE586}"/>
              </a:ext>
            </a:extLst>
          </p:cNvPr>
          <p:cNvSpPr txBox="1"/>
          <p:nvPr/>
        </p:nvSpPr>
        <p:spPr>
          <a:xfrm>
            <a:off x="6096000" y="2405575"/>
            <a:ext cx="1784973" cy="369332"/>
          </a:xfrm>
          <a:prstGeom prst="rect">
            <a:avLst/>
          </a:prstGeom>
          <a:noFill/>
          <a:ln>
            <a:solidFill>
              <a:schemeClr val="tx1"/>
            </a:solidFill>
          </a:ln>
        </p:spPr>
        <p:txBody>
          <a:bodyPr wrap="square" rtlCol="0">
            <a:spAutoFit/>
          </a:bodyPr>
          <a:lstStyle/>
          <a:p>
            <a:r>
              <a:rPr lang="ja-JP" altLang="en-US"/>
              <a:t>ファイル作成</a:t>
            </a:r>
            <a:endParaRPr lang="ja-JP" altLang="en-US" dirty="0"/>
          </a:p>
        </p:txBody>
      </p:sp>
      <p:sp>
        <p:nvSpPr>
          <p:cNvPr id="21" name="テキスト ボックス 20">
            <a:extLst>
              <a:ext uri="{FF2B5EF4-FFF2-40B4-BE49-F238E27FC236}">
                <a16:creationId xmlns:a16="http://schemas.microsoft.com/office/drawing/2014/main" id="{F7A1D2C7-5402-4590-BD91-36B0015EC6E8}"/>
              </a:ext>
            </a:extLst>
          </p:cNvPr>
          <p:cNvSpPr txBox="1"/>
          <p:nvPr/>
        </p:nvSpPr>
        <p:spPr>
          <a:xfrm>
            <a:off x="6096000" y="4106047"/>
            <a:ext cx="1784973" cy="369332"/>
          </a:xfrm>
          <a:prstGeom prst="rect">
            <a:avLst/>
          </a:prstGeom>
          <a:noFill/>
          <a:ln>
            <a:solidFill>
              <a:schemeClr val="tx1"/>
            </a:solidFill>
          </a:ln>
        </p:spPr>
        <p:txBody>
          <a:bodyPr wrap="square" rtlCol="0">
            <a:spAutoFit/>
          </a:bodyPr>
          <a:lstStyle/>
          <a:p>
            <a:r>
              <a:rPr lang="ja-JP" altLang="en-US"/>
              <a:t>ファイル作成</a:t>
            </a:r>
            <a:endParaRPr lang="ja-JP" altLang="en-US" dirty="0"/>
          </a:p>
        </p:txBody>
      </p:sp>
      <p:sp>
        <p:nvSpPr>
          <p:cNvPr id="22" name="テキスト ボックス 21">
            <a:extLst>
              <a:ext uri="{FF2B5EF4-FFF2-40B4-BE49-F238E27FC236}">
                <a16:creationId xmlns:a16="http://schemas.microsoft.com/office/drawing/2014/main" id="{613D8069-1778-49DC-AE4B-9945F055D81C}"/>
              </a:ext>
            </a:extLst>
          </p:cNvPr>
          <p:cNvSpPr txBox="1"/>
          <p:nvPr/>
        </p:nvSpPr>
        <p:spPr>
          <a:xfrm>
            <a:off x="6095999" y="5961608"/>
            <a:ext cx="1784973" cy="369332"/>
          </a:xfrm>
          <a:prstGeom prst="rect">
            <a:avLst/>
          </a:prstGeom>
          <a:noFill/>
          <a:ln>
            <a:solidFill>
              <a:schemeClr val="tx1"/>
            </a:solidFill>
          </a:ln>
        </p:spPr>
        <p:txBody>
          <a:bodyPr wrap="square" rtlCol="0">
            <a:spAutoFit/>
          </a:bodyPr>
          <a:lstStyle/>
          <a:p>
            <a:r>
              <a:rPr lang="ja-JP" altLang="en-US"/>
              <a:t>ファイル作成</a:t>
            </a:r>
            <a:endParaRPr lang="ja-JP" altLang="en-US" dirty="0"/>
          </a:p>
        </p:txBody>
      </p:sp>
      <p:sp>
        <p:nvSpPr>
          <p:cNvPr id="23" name="テキスト ボックス 22">
            <a:extLst>
              <a:ext uri="{FF2B5EF4-FFF2-40B4-BE49-F238E27FC236}">
                <a16:creationId xmlns:a16="http://schemas.microsoft.com/office/drawing/2014/main" id="{5C143987-7D80-4C65-9ABB-A6693114FFBA}"/>
              </a:ext>
            </a:extLst>
          </p:cNvPr>
          <p:cNvSpPr txBox="1"/>
          <p:nvPr/>
        </p:nvSpPr>
        <p:spPr>
          <a:xfrm>
            <a:off x="8637563" y="1111348"/>
            <a:ext cx="2447779" cy="369332"/>
          </a:xfrm>
          <a:prstGeom prst="rect">
            <a:avLst/>
          </a:prstGeom>
          <a:noFill/>
          <a:ln>
            <a:solidFill>
              <a:schemeClr val="tx1"/>
            </a:solidFill>
          </a:ln>
        </p:spPr>
        <p:txBody>
          <a:bodyPr wrap="square" rtlCol="0">
            <a:spAutoFit/>
          </a:bodyPr>
          <a:lstStyle/>
          <a:p>
            <a:r>
              <a:rPr kumimoji="1" lang="en-US" altLang="ja-JP" b="1" dirty="0">
                <a:solidFill>
                  <a:srgbClr val="FF0000"/>
                </a:solidFill>
              </a:rPr>
              <a:t>4</a:t>
            </a:r>
            <a:r>
              <a:rPr kumimoji="1" lang="ja-JP" altLang="en-US" b="1" dirty="0">
                <a:solidFill>
                  <a:srgbClr val="FF0000"/>
                </a:solidFill>
              </a:rPr>
              <a:t>段階のファイル作成</a:t>
            </a:r>
          </a:p>
        </p:txBody>
      </p:sp>
      <p:sp>
        <p:nvSpPr>
          <p:cNvPr id="24" name="矢印: 下 23">
            <a:extLst>
              <a:ext uri="{FF2B5EF4-FFF2-40B4-BE49-F238E27FC236}">
                <a16:creationId xmlns:a16="http://schemas.microsoft.com/office/drawing/2014/main" id="{CDA261BE-B01F-42F8-8F21-65DD515ADAA8}"/>
              </a:ext>
            </a:extLst>
          </p:cNvPr>
          <p:cNvSpPr/>
          <p:nvPr/>
        </p:nvSpPr>
        <p:spPr>
          <a:xfrm>
            <a:off x="6724357" y="1535481"/>
            <a:ext cx="484632" cy="646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下 24">
            <a:extLst>
              <a:ext uri="{FF2B5EF4-FFF2-40B4-BE49-F238E27FC236}">
                <a16:creationId xmlns:a16="http://schemas.microsoft.com/office/drawing/2014/main" id="{7B0256D4-0A34-49C3-B570-D8E0226B0F1E}"/>
              </a:ext>
            </a:extLst>
          </p:cNvPr>
          <p:cNvSpPr/>
          <p:nvPr/>
        </p:nvSpPr>
        <p:spPr>
          <a:xfrm>
            <a:off x="6724357" y="3165231"/>
            <a:ext cx="484632" cy="8868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矢印: 下 25">
            <a:extLst>
              <a:ext uri="{FF2B5EF4-FFF2-40B4-BE49-F238E27FC236}">
                <a16:creationId xmlns:a16="http://schemas.microsoft.com/office/drawing/2014/main" id="{B91B2AAA-78D3-4EA5-B84B-7EB0DF114BA3}"/>
              </a:ext>
            </a:extLst>
          </p:cNvPr>
          <p:cNvSpPr/>
          <p:nvPr/>
        </p:nvSpPr>
        <p:spPr>
          <a:xfrm>
            <a:off x="6724357" y="4884374"/>
            <a:ext cx="484632" cy="9221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5A74C7CD-317D-4F59-B9D2-4BA7E67DD871}"/>
              </a:ext>
            </a:extLst>
          </p:cNvPr>
          <p:cNvSpPr txBox="1"/>
          <p:nvPr/>
        </p:nvSpPr>
        <p:spPr>
          <a:xfrm>
            <a:off x="7469945" y="1758462"/>
            <a:ext cx="1167618" cy="369332"/>
          </a:xfrm>
          <a:prstGeom prst="rect">
            <a:avLst/>
          </a:prstGeom>
          <a:noFill/>
          <a:ln>
            <a:solidFill>
              <a:schemeClr val="tx1"/>
            </a:solidFill>
          </a:ln>
        </p:spPr>
        <p:txBody>
          <a:bodyPr wrap="square" rtlCol="0">
            <a:spAutoFit/>
          </a:bodyPr>
          <a:lstStyle/>
          <a:p>
            <a:r>
              <a:rPr kumimoji="1" lang="ja-JP" altLang="en-US" dirty="0"/>
              <a:t>更新</a:t>
            </a:r>
          </a:p>
        </p:txBody>
      </p:sp>
      <p:sp>
        <p:nvSpPr>
          <p:cNvPr id="28" name="テキスト ボックス 27">
            <a:extLst>
              <a:ext uri="{FF2B5EF4-FFF2-40B4-BE49-F238E27FC236}">
                <a16:creationId xmlns:a16="http://schemas.microsoft.com/office/drawing/2014/main" id="{70D5AE4C-6404-488A-92A1-DDE68368D08C}"/>
              </a:ext>
            </a:extLst>
          </p:cNvPr>
          <p:cNvSpPr txBox="1"/>
          <p:nvPr/>
        </p:nvSpPr>
        <p:spPr>
          <a:xfrm>
            <a:off x="7469945" y="3429000"/>
            <a:ext cx="1167618" cy="369332"/>
          </a:xfrm>
          <a:prstGeom prst="rect">
            <a:avLst/>
          </a:prstGeom>
          <a:noFill/>
          <a:ln>
            <a:solidFill>
              <a:schemeClr val="tx1"/>
            </a:solidFill>
          </a:ln>
        </p:spPr>
        <p:txBody>
          <a:bodyPr wrap="square" rtlCol="0">
            <a:spAutoFit/>
          </a:bodyPr>
          <a:lstStyle/>
          <a:p>
            <a:r>
              <a:rPr lang="ja-JP" altLang="en-US"/>
              <a:t>更新</a:t>
            </a:r>
            <a:endParaRPr lang="ja-JP" altLang="en-US" dirty="0"/>
          </a:p>
        </p:txBody>
      </p:sp>
      <p:sp>
        <p:nvSpPr>
          <p:cNvPr id="30" name="テキスト ボックス 29">
            <a:extLst>
              <a:ext uri="{FF2B5EF4-FFF2-40B4-BE49-F238E27FC236}">
                <a16:creationId xmlns:a16="http://schemas.microsoft.com/office/drawing/2014/main" id="{7470386A-35F3-4DF0-97CB-BA0B708C0F52}"/>
              </a:ext>
            </a:extLst>
          </p:cNvPr>
          <p:cNvSpPr txBox="1"/>
          <p:nvPr/>
        </p:nvSpPr>
        <p:spPr>
          <a:xfrm>
            <a:off x="7478102" y="5247249"/>
            <a:ext cx="1159462" cy="369332"/>
          </a:xfrm>
          <a:prstGeom prst="rect">
            <a:avLst/>
          </a:prstGeom>
          <a:noFill/>
          <a:ln>
            <a:solidFill>
              <a:schemeClr val="tx1"/>
            </a:solidFill>
          </a:ln>
        </p:spPr>
        <p:txBody>
          <a:bodyPr wrap="square" rtlCol="0">
            <a:spAutoFit/>
          </a:bodyPr>
          <a:lstStyle/>
          <a:p>
            <a:r>
              <a:rPr lang="ja-JP" altLang="en-US"/>
              <a:t>更新</a:t>
            </a:r>
            <a:endParaRPr lang="ja-JP" altLang="en-US" dirty="0"/>
          </a:p>
        </p:txBody>
      </p:sp>
    </p:spTree>
    <p:extLst>
      <p:ext uri="{BB962C8B-B14F-4D97-AF65-F5344CB8AC3E}">
        <p14:creationId xmlns:p14="http://schemas.microsoft.com/office/powerpoint/2010/main" val="1616266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E4DF96B-8480-49B6-A6B7-332B0CB144A8}"/>
              </a:ext>
            </a:extLst>
          </p:cNvPr>
          <p:cNvSpPr txBox="1"/>
          <p:nvPr/>
        </p:nvSpPr>
        <p:spPr>
          <a:xfrm>
            <a:off x="0" y="331304"/>
            <a:ext cx="12192000" cy="523220"/>
          </a:xfrm>
          <a:prstGeom prst="rect">
            <a:avLst/>
          </a:prstGeom>
          <a:noFill/>
        </p:spPr>
        <p:txBody>
          <a:bodyPr wrap="square" rtlCol="0">
            <a:spAutoFit/>
          </a:bodyPr>
          <a:lstStyle/>
          <a:p>
            <a:pPr algn="ctr"/>
            <a:r>
              <a:rPr kumimoji="1" lang="ja-JP" altLang="en-US" sz="2800" b="1" dirty="0"/>
              <a:t>ツール作成完了後の図</a:t>
            </a:r>
          </a:p>
        </p:txBody>
      </p:sp>
      <p:sp>
        <p:nvSpPr>
          <p:cNvPr id="3" name="正方形/長方形 2">
            <a:extLst>
              <a:ext uri="{FF2B5EF4-FFF2-40B4-BE49-F238E27FC236}">
                <a16:creationId xmlns:a16="http://schemas.microsoft.com/office/drawing/2014/main" id="{A729A5AB-7DC3-4A03-8016-93380D964A46}"/>
              </a:ext>
            </a:extLst>
          </p:cNvPr>
          <p:cNvSpPr/>
          <p:nvPr/>
        </p:nvSpPr>
        <p:spPr>
          <a:xfrm>
            <a:off x="225287" y="1272209"/>
            <a:ext cx="11741426" cy="54731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0DA18528-2AE5-4424-B733-5FB856BD9F3D}"/>
              </a:ext>
            </a:extLst>
          </p:cNvPr>
          <p:cNvSpPr txBox="1"/>
          <p:nvPr/>
        </p:nvSpPr>
        <p:spPr>
          <a:xfrm>
            <a:off x="371062" y="1484243"/>
            <a:ext cx="5049078" cy="369332"/>
          </a:xfrm>
          <a:prstGeom prst="rect">
            <a:avLst/>
          </a:prstGeom>
          <a:noFill/>
          <a:ln>
            <a:solidFill>
              <a:schemeClr val="tx1"/>
            </a:solidFill>
          </a:ln>
        </p:spPr>
        <p:txBody>
          <a:bodyPr wrap="square" rtlCol="0">
            <a:spAutoFit/>
          </a:bodyPr>
          <a:lstStyle/>
          <a:p>
            <a:pPr algn="ctr"/>
            <a:r>
              <a:rPr kumimoji="1" lang="ja-JP" altLang="en-US" dirty="0"/>
              <a:t>ツール名の表示</a:t>
            </a:r>
          </a:p>
        </p:txBody>
      </p:sp>
      <p:sp>
        <p:nvSpPr>
          <p:cNvPr id="7" name="テキスト ボックス 6">
            <a:extLst>
              <a:ext uri="{FF2B5EF4-FFF2-40B4-BE49-F238E27FC236}">
                <a16:creationId xmlns:a16="http://schemas.microsoft.com/office/drawing/2014/main" id="{EEE843EF-5FE5-4D1B-A8F6-82843ACAF91C}"/>
              </a:ext>
            </a:extLst>
          </p:cNvPr>
          <p:cNvSpPr txBox="1"/>
          <p:nvPr/>
        </p:nvSpPr>
        <p:spPr>
          <a:xfrm>
            <a:off x="9819249" y="1345743"/>
            <a:ext cx="2001690" cy="646331"/>
          </a:xfrm>
          <a:prstGeom prst="rect">
            <a:avLst/>
          </a:prstGeom>
          <a:noFill/>
          <a:ln>
            <a:solidFill>
              <a:schemeClr val="tx1"/>
            </a:solidFill>
          </a:ln>
        </p:spPr>
        <p:txBody>
          <a:bodyPr wrap="square" rtlCol="0">
            <a:spAutoFit/>
          </a:bodyPr>
          <a:lstStyle/>
          <a:p>
            <a:r>
              <a:rPr kumimoji="1" lang="ja-JP" altLang="en-US" dirty="0"/>
              <a:t>ログイン</a:t>
            </a:r>
            <a:endParaRPr kumimoji="1" lang="en-US" altLang="ja-JP" dirty="0"/>
          </a:p>
          <a:p>
            <a:r>
              <a:rPr lang="ja-JP" altLang="en-US" dirty="0"/>
              <a:t>ログアウト表示</a:t>
            </a:r>
            <a:endParaRPr kumimoji="1" lang="ja-JP" altLang="en-US" dirty="0"/>
          </a:p>
        </p:txBody>
      </p:sp>
      <p:sp>
        <p:nvSpPr>
          <p:cNvPr id="22" name="テキスト ボックス 21">
            <a:extLst>
              <a:ext uri="{FF2B5EF4-FFF2-40B4-BE49-F238E27FC236}">
                <a16:creationId xmlns:a16="http://schemas.microsoft.com/office/drawing/2014/main" id="{8FE767B9-786B-44E3-B923-D265E06EB856}"/>
              </a:ext>
            </a:extLst>
          </p:cNvPr>
          <p:cNvSpPr txBox="1"/>
          <p:nvPr/>
        </p:nvSpPr>
        <p:spPr>
          <a:xfrm>
            <a:off x="371060" y="2407573"/>
            <a:ext cx="5049079" cy="3416320"/>
          </a:xfrm>
          <a:prstGeom prst="rect">
            <a:avLst/>
          </a:prstGeom>
          <a:noFill/>
          <a:ln>
            <a:solidFill>
              <a:schemeClr val="tx1"/>
            </a:solidFill>
          </a:ln>
        </p:spPr>
        <p:txBody>
          <a:bodyPr wrap="square" rtlCol="0">
            <a:spAutoFit/>
          </a:bodyPr>
          <a:lstStyle/>
          <a:p>
            <a:r>
              <a:rPr kumimoji="1" lang="en-US" altLang="ja-JP" dirty="0"/>
              <a:t>ASIN</a:t>
            </a:r>
            <a:r>
              <a:rPr kumimoji="1" lang="ja-JP" altLang="en-US" dirty="0"/>
              <a:t>登録</a:t>
            </a:r>
            <a:endParaRPr kumimoji="1" lang="en-US" altLang="ja-JP" dirty="0"/>
          </a:p>
          <a:p>
            <a:r>
              <a:rPr lang="en-US" altLang="ja-JP" dirty="0"/>
              <a:t>ASIN</a:t>
            </a:r>
            <a:r>
              <a:rPr lang="ja-JP" altLang="en-US" dirty="0"/>
              <a:t>登録ログ</a:t>
            </a:r>
            <a:endParaRPr lang="en-US" altLang="ja-JP" dirty="0"/>
          </a:p>
          <a:p>
            <a:r>
              <a:rPr kumimoji="1" lang="ja-JP" altLang="en-US" dirty="0"/>
              <a:t>ブラックリスト登録</a:t>
            </a:r>
            <a:endParaRPr kumimoji="1" lang="en-US" altLang="ja-JP" dirty="0"/>
          </a:p>
          <a:p>
            <a:r>
              <a:rPr lang="ja-JP" altLang="en-US" dirty="0"/>
              <a:t>ブラックリスト</a:t>
            </a:r>
            <a:r>
              <a:rPr lang="en-US" altLang="ja-JP" dirty="0"/>
              <a:t>(ASIN)</a:t>
            </a:r>
          </a:p>
          <a:p>
            <a:r>
              <a:rPr kumimoji="1" lang="ja-JP" altLang="en-US" dirty="0"/>
              <a:t>ブラックリスト</a:t>
            </a:r>
            <a:r>
              <a:rPr kumimoji="1" lang="en-US" altLang="ja-JP" dirty="0"/>
              <a:t>(</a:t>
            </a:r>
            <a:r>
              <a:rPr kumimoji="1" lang="ja-JP" altLang="en-US" dirty="0"/>
              <a:t>メーカー</a:t>
            </a:r>
            <a:r>
              <a:rPr kumimoji="1" lang="en-US" altLang="ja-JP" dirty="0"/>
              <a:t>)</a:t>
            </a:r>
          </a:p>
          <a:p>
            <a:r>
              <a:rPr lang="ja-JP" altLang="en-US" dirty="0"/>
              <a:t>ブラックリスト</a:t>
            </a:r>
            <a:r>
              <a:rPr lang="en-US" altLang="ja-JP" dirty="0"/>
              <a:t>(</a:t>
            </a:r>
            <a:r>
              <a:rPr lang="ja-JP" altLang="en-US" dirty="0"/>
              <a:t>キーワード</a:t>
            </a:r>
            <a:r>
              <a:rPr lang="en-US" altLang="ja-JP" dirty="0"/>
              <a:t>)</a:t>
            </a:r>
          </a:p>
          <a:p>
            <a:r>
              <a:rPr kumimoji="1" lang="ja-JP" altLang="en-US" dirty="0"/>
              <a:t>利益設定</a:t>
            </a:r>
            <a:endParaRPr kumimoji="1" lang="en-US" altLang="ja-JP" dirty="0"/>
          </a:p>
          <a:p>
            <a:r>
              <a:rPr lang="en-US" altLang="ja-JP" dirty="0"/>
              <a:t>(</a:t>
            </a:r>
            <a:r>
              <a:rPr lang="ja-JP" altLang="en-US" dirty="0"/>
              <a:t>国際送料・国内送料・関税・転送料・消費税含む</a:t>
            </a:r>
            <a:r>
              <a:rPr lang="en-US" altLang="ja-JP" dirty="0"/>
              <a:t>)</a:t>
            </a:r>
          </a:p>
          <a:p>
            <a:r>
              <a:rPr kumimoji="1" lang="ja-JP" altLang="en-US" dirty="0"/>
              <a:t>価格改定機能</a:t>
            </a:r>
            <a:endParaRPr kumimoji="1" lang="en-US" altLang="ja-JP" dirty="0"/>
          </a:p>
          <a:p>
            <a:r>
              <a:rPr lang="ja-JP" altLang="en-US" dirty="0"/>
              <a:t>在庫数改定機能</a:t>
            </a:r>
            <a:endParaRPr lang="en-US" altLang="ja-JP" dirty="0"/>
          </a:p>
          <a:p>
            <a:r>
              <a:rPr kumimoji="1" lang="ja-JP" altLang="en-US" dirty="0"/>
              <a:t>自動出品機能</a:t>
            </a:r>
          </a:p>
        </p:txBody>
      </p:sp>
      <p:cxnSp>
        <p:nvCxnSpPr>
          <p:cNvPr id="30" name="直線コネクタ 29">
            <a:extLst>
              <a:ext uri="{FF2B5EF4-FFF2-40B4-BE49-F238E27FC236}">
                <a16:creationId xmlns:a16="http://schemas.microsoft.com/office/drawing/2014/main" id="{05DAE9A9-866E-4385-96B4-DF25E8020C7E}"/>
              </a:ext>
            </a:extLst>
          </p:cNvPr>
          <p:cNvCxnSpPr/>
          <p:nvPr/>
        </p:nvCxnSpPr>
        <p:spPr>
          <a:xfrm>
            <a:off x="371061" y="2672862"/>
            <a:ext cx="0" cy="0"/>
          </a:xfrm>
          <a:prstGeom prst="line">
            <a:avLst/>
          </a:prstGeom>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F09566E9-D9DF-493B-8493-C3900CE8FE85}"/>
              </a:ext>
            </a:extLst>
          </p:cNvPr>
          <p:cNvCxnSpPr/>
          <p:nvPr/>
        </p:nvCxnSpPr>
        <p:spPr>
          <a:xfrm>
            <a:off x="371060" y="2673809"/>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34" name="直線コネクタ 33">
            <a:extLst>
              <a:ext uri="{FF2B5EF4-FFF2-40B4-BE49-F238E27FC236}">
                <a16:creationId xmlns:a16="http://schemas.microsoft.com/office/drawing/2014/main" id="{0AE0DABF-3ADE-405E-9AA0-0D1E6F02A896}"/>
              </a:ext>
            </a:extLst>
          </p:cNvPr>
          <p:cNvCxnSpPr/>
          <p:nvPr/>
        </p:nvCxnSpPr>
        <p:spPr>
          <a:xfrm>
            <a:off x="371061" y="2982351"/>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2B79236D-A668-40E6-8E16-4C215078FE8C}"/>
              </a:ext>
            </a:extLst>
          </p:cNvPr>
          <p:cNvCxnSpPr/>
          <p:nvPr/>
        </p:nvCxnSpPr>
        <p:spPr>
          <a:xfrm>
            <a:off x="371061" y="3221502"/>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DB000161-3428-4B33-A95A-64B2D72CEB1F}"/>
              </a:ext>
            </a:extLst>
          </p:cNvPr>
          <p:cNvCxnSpPr/>
          <p:nvPr/>
        </p:nvCxnSpPr>
        <p:spPr>
          <a:xfrm>
            <a:off x="371061" y="3429000"/>
            <a:ext cx="0" cy="0"/>
          </a:xfrm>
          <a:prstGeom prst="line">
            <a:avLst/>
          </a:prstGeom>
        </p:spPr>
        <p:style>
          <a:lnRef idx="1">
            <a:schemeClr val="dk1"/>
          </a:lnRef>
          <a:fillRef idx="0">
            <a:schemeClr val="dk1"/>
          </a:fillRef>
          <a:effectRef idx="0">
            <a:schemeClr val="dk1"/>
          </a:effectRef>
          <a:fontRef idx="minor">
            <a:schemeClr val="tx1"/>
          </a:fontRef>
        </p:style>
      </p:cxnSp>
      <p:cxnSp>
        <p:nvCxnSpPr>
          <p:cNvPr id="42" name="直線コネクタ 41">
            <a:extLst>
              <a:ext uri="{FF2B5EF4-FFF2-40B4-BE49-F238E27FC236}">
                <a16:creationId xmlns:a16="http://schemas.microsoft.com/office/drawing/2014/main" id="{A97609C1-4E1E-4B42-B142-B9EAB435DA09}"/>
              </a:ext>
            </a:extLst>
          </p:cNvPr>
          <p:cNvCxnSpPr>
            <a:cxnSpLocks/>
          </p:cNvCxnSpPr>
          <p:nvPr/>
        </p:nvCxnSpPr>
        <p:spPr>
          <a:xfrm flipV="1">
            <a:off x="371060" y="3515166"/>
            <a:ext cx="5063147" cy="29893"/>
          </a:xfrm>
          <a:prstGeom prst="line">
            <a:avLst/>
          </a:prstGeom>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160E8B78-ABFD-445A-B620-B799D4B018D2}"/>
              </a:ext>
            </a:extLst>
          </p:cNvPr>
          <p:cNvCxnSpPr/>
          <p:nvPr/>
        </p:nvCxnSpPr>
        <p:spPr>
          <a:xfrm>
            <a:off x="371060" y="3812345"/>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46" name="直線コネクタ 45">
            <a:extLst>
              <a:ext uri="{FF2B5EF4-FFF2-40B4-BE49-F238E27FC236}">
                <a16:creationId xmlns:a16="http://schemas.microsoft.com/office/drawing/2014/main" id="{DECFB5C4-3152-4A12-8EAE-C5CF2E9CAF7B}"/>
              </a:ext>
            </a:extLst>
          </p:cNvPr>
          <p:cNvCxnSpPr>
            <a:stCxn id="22" idx="1"/>
            <a:endCxn id="22" idx="3"/>
          </p:cNvCxnSpPr>
          <p:nvPr/>
        </p:nvCxnSpPr>
        <p:spPr>
          <a:xfrm>
            <a:off x="371060" y="4115733"/>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48" name="直線コネクタ 47">
            <a:extLst>
              <a:ext uri="{FF2B5EF4-FFF2-40B4-BE49-F238E27FC236}">
                <a16:creationId xmlns:a16="http://schemas.microsoft.com/office/drawing/2014/main" id="{9479C870-A0BA-4D5A-893A-047B3721986E}"/>
              </a:ext>
            </a:extLst>
          </p:cNvPr>
          <p:cNvCxnSpPr/>
          <p:nvPr/>
        </p:nvCxnSpPr>
        <p:spPr>
          <a:xfrm>
            <a:off x="371060" y="4923692"/>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50" name="直線コネクタ 49">
            <a:extLst>
              <a:ext uri="{FF2B5EF4-FFF2-40B4-BE49-F238E27FC236}">
                <a16:creationId xmlns:a16="http://schemas.microsoft.com/office/drawing/2014/main" id="{D47D6D66-A5BA-4F14-B32B-198E43F6E409}"/>
              </a:ext>
            </a:extLst>
          </p:cNvPr>
          <p:cNvCxnSpPr>
            <a:cxnSpLocks/>
          </p:cNvCxnSpPr>
          <p:nvPr/>
        </p:nvCxnSpPr>
        <p:spPr>
          <a:xfrm>
            <a:off x="371060" y="5190978"/>
            <a:ext cx="5063147" cy="0"/>
          </a:xfrm>
          <a:prstGeom prst="line">
            <a:avLst/>
          </a:prstGeom>
        </p:spPr>
        <p:style>
          <a:lnRef idx="1">
            <a:schemeClr val="dk1"/>
          </a:lnRef>
          <a:fillRef idx="0">
            <a:schemeClr val="dk1"/>
          </a:fillRef>
          <a:effectRef idx="0">
            <a:schemeClr val="dk1"/>
          </a:effectRef>
          <a:fontRef idx="minor">
            <a:schemeClr val="tx1"/>
          </a:fontRef>
        </p:style>
      </p:cxnSp>
      <p:cxnSp>
        <p:nvCxnSpPr>
          <p:cNvPr id="52" name="直線コネクタ 51">
            <a:extLst>
              <a:ext uri="{FF2B5EF4-FFF2-40B4-BE49-F238E27FC236}">
                <a16:creationId xmlns:a16="http://schemas.microsoft.com/office/drawing/2014/main" id="{9950A0D8-DE05-44DE-9AC1-28546CFCFDAC}"/>
              </a:ext>
            </a:extLst>
          </p:cNvPr>
          <p:cNvCxnSpPr>
            <a:cxnSpLocks/>
          </p:cNvCxnSpPr>
          <p:nvPr/>
        </p:nvCxnSpPr>
        <p:spPr>
          <a:xfrm>
            <a:off x="371060" y="5472333"/>
            <a:ext cx="5063147" cy="0"/>
          </a:xfrm>
          <a:prstGeom prst="line">
            <a:avLst/>
          </a:prstGeom>
        </p:spPr>
        <p:style>
          <a:lnRef idx="1">
            <a:schemeClr val="dk1"/>
          </a:lnRef>
          <a:fillRef idx="0">
            <a:schemeClr val="dk1"/>
          </a:fillRef>
          <a:effectRef idx="0">
            <a:schemeClr val="dk1"/>
          </a:effectRef>
          <a:fontRef idx="minor">
            <a:schemeClr val="tx1"/>
          </a:fontRef>
        </p:style>
      </p:cxnSp>
      <p:sp>
        <p:nvSpPr>
          <p:cNvPr id="57" name="矢印: 右 56">
            <a:extLst>
              <a:ext uri="{FF2B5EF4-FFF2-40B4-BE49-F238E27FC236}">
                <a16:creationId xmlns:a16="http://schemas.microsoft.com/office/drawing/2014/main" id="{4ECF0D21-22E6-4E26-BD9E-7971EFD4F9C3}"/>
              </a:ext>
            </a:extLst>
          </p:cNvPr>
          <p:cNvSpPr/>
          <p:nvPr/>
        </p:nvSpPr>
        <p:spPr>
          <a:xfrm>
            <a:off x="5786510" y="3607855"/>
            <a:ext cx="1176998" cy="801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7D778EFF-00DE-4482-A168-BC5E5D22E606}"/>
              </a:ext>
            </a:extLst>
          </p:cNvPr>
          <p:cNvSpPr txBox="1"/>
          <p:nvPr/>
        </p:nvSpPr>
        <p:spPr>
          <a:xfrm>
            <a:off x="6985321" y="3076851"/>
            <a:ext cx="4690864" cy="3416320"/>
          </a:xfrm>
          <a:prstGeom prst="rect">
            <a:avLst/>
          </a:prstGeom>
          <a:noFill/>
          <a:ln>
            <a:solidFill>
              <a:schemeClr val="tx1"/>
            </a:solidFill>
          </a:ln>
        </p:spPr>
        <p:txBody>
          <a:bodyPr wrap="square" rtlCol="0">
            <a:spAutoFit/>
          </a:bodyPr>
          <a:lstStyle/>
          <a:p>
            <a:r>
              <a:rPr kumimoji="1" lang="ja-JP" altLang="en-US" b="1" dirty="0"/>
              <a:t>この枠内に</a:t>
            </a:r>
            <a:r>
              <a:rPr lang="en-US" altLang="ja-JP" b="1" dirty="0"/>
              <a:t>CSV</a:t>
            </a:r>
            <a:r>
              <a:rPr lang="ja-JP" altLang="en-US" b="1" dirty="0"/>
              <a:t>ファイルをアップロード</a:t>
            </a:r>
            <a:endParaRPr lang="en-US" altLang="ja-JP" b="1" dirty="0"/>
          </a:p>
          <a:p>
            <a:r>
              <a:rPr kumimoji="1" lang="ja-JP" altLang="en-US" b="1" dirty="0"/>
              <a:t>ドラッグ・アンド・ドロップ</a:t>
            </a:r>
            <a:endParaRPr kumimoji="1" lang="en-US" altLang="ja-JP" b="1" dirty="0"/>
          </a:p>
          <a:p>
            <a:endParaRPr lang="en-US" altLang="ja-JP" b="1" dirty="0"/>
          </a:p>
          <a:p>
            <a:r>
              <a:rPr kumimoji="1" lang="ja-JP" altLang="en-US" b="1" dirty="0"/>
              <a:t>もしくは、フォームに入力</a:t>
            </a:r>
            <a:endParaRPr kumimoji="1" lang="en-US" altLang="ja-JP" b="1" dirty="0"/>
          </a:p>
          <a:p>
            <a:r>
              <a:rPr lang="ja-JP" altLang="en-US" b="1" dirty="0"/>
              <a:t>⇒</a:t>
            </a:r>
            <a:r>
              <a:rPr lang="en-US" altLang="ja-JP" b="1" dirty="0"/>
              <a:t>ASIN</a:t>
            </a:r>
            <a:r>
              <a:rPr lang="ja-JP" altLang="en-US" b="1" dirty="0"/>
              <a:t>を直接貼り付け</a:t>
            </a:r>
            <a:endParaRPr lang="en-US" altLang="ja-JP" b="1" dirty="0"/>
          </a:p>
          <a:p>
            <a:r>
              <a:rPr kumimoji="1" lang="ja-JP" altLang="en-US" b="1" dirty="0"/>
              <a:t>基本的にはファイルをアップロード</a:t>
            </a:r>
            <a:endParaRPr kumimoji="1" lang="en-US" altLang="ja-JP" b="1"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ja-JP" altLang="en-US" dirty="0"/>
          </a:p>
        </p:txBody>
      </p:sp>
      <p:sp>
        <p:nvSpPr>
          <p:cNvPr id="59" name="テキスト ボックス 58">
            <a:extLst>
              <a:ext uri="{FF2B5EF4-FFF2-40B4-BE49-F238E27FC236}">
                <a16:creationId xmlns:a16="http://schemas.microsoft.com/office/drawing/2014/main" id="{61B9FABA-9EDD-44C2-A005-6077A96E2A09}"/>
              </a:ext>
            </a:extLst>
          </p:cNvPr>
          <p:cNvSpPr txBox="1"/>
          <p:nvPr/>
        </p:nvSpPr>
        <p:spPr>
          <a:xfrm>
            <a:off x="5526259" y="1751284"/>
            <a:ext cx="4051495" cy="369332"/>
          </a:xfrm>
          <a:prstGeom prst="rect">
            <a:avLst/>
          </a:prstGeom>
          <a:noFill/>
        </p:spPr>
        <p:txBody>
          <a:bodyPr wrap="square" rtlCol="0">
            <a:spAutoFit/>
          </a:bodyPr>
          <a:lstStyle/>
          <a:p>
            <a:r>
              <a:rPr kumimoji="1" lang="ja-JP" altLang="en-US" dirty="0"/>
              <a:t>　　</a:t>
            </a:r>
            <a:r>
              <a:rPr kumimoji="1" lang="ja-JP" altLang="en-US" b="1" dirty="0"/>
              <a:t>例えば　</a:t>
            </a:r>
            <a:r>
              <a:rPr kumimoji="1" lang="en-US" altLang="ja-JP" b="1" dirty="0"/>
              <a:t>ASIN</a:t>
            </a:r>
            <a:r>
              <a:rPr kumimoji="1" lang="ja-JP" altLang="en-US" b="1" dirty="0"/>
              <a:t>登録をクリック</a:t>
            </a:r>
          </a:p>
        </p:txBody>
      </p:sp>
      <p:sp>
        <p:nvSpPr>
          <p:cNvPr id="60" name="テキスト ボックス 59">
            <a:extLst>
              <a:ext uri="{FF2B5EF4-FFF2-40B4-BE49-F238E27FC236}">
                <a16:creationId xmlns:a16="http://schemas.microsoft.com/office/drawing/2014/main" id="{1F98A3C8-62F0-429D-92D9-6417983C5138}"/>
              </a:ext>
            </a:extLst>
          </p:cNvPr>
          <p:cNvSpPr txBox="1"/>
          <p:nvPr/>
        </p:nvSpPr>
        <p:spPr>
          <a:xfrm>
            <a:off x="6096000" y="2206003"/>
            <a:ext cx="2232074" cy="369332"/>
          </a:xfrm>
          <a:prstGeom prst="rect">
            <a:avLst/>
          </a:prstGeom>
          <a:noFill/>
          <a:ln>
            <a:solidFill>
              <a:schemeClr val="tx1"/>
            </a:solidFill>
          </a:ln>
        </p:spPr>
        <p:txBody>
          <a:bodyPr wrap="square" rtlCol="0">
            <a:spAutoFit/>
          </a:bodyPr>
          <a:lstStyle/>
          <a:p>
            <a:r>
              <a:rPr kumimoji="1" lang="en-US" altLang="ja-JP" b="1" dirty="0"/>
              <a:t>ASIN</a:t>
            </a:r>
            <a:r>
              <a:rPr kumimoji="1" lang="ja-JP" altLang="en-US" b="1" dirty="0"/>
              <a:t>登録の表示</a:t>
            </a:r>
          </a:p>
        </p:txBody>
      </p:sp>
      <p:sp>
        <p:nvSpPr>
          <p:cNvPr id="61" name="テキスト ボックス 60">
            <a:extLst>
              <a:ext uri="{FF2B5EF4-FFF2-40B4-BE49-F238E27FC236}">
                <a16:creationId xmlns:a16="http://schemas.microsoft.com/office/drawing/2014/main" id="{FC17733A-A515-481B-A9E3-65BA4697751D}"/>
              </a:ext>
            </a:extLst>
          </p:cNvPr>
          <p:cNvSpPr txBox="1"/>
          <p:nvPr/>
        </p:nvSpPr>
        <p:spPr>
          <a:xfrm>
            <a:off x="6471138" y="2658794"/>
            <a:ext cx="3348111" cy="369332"/>
          </a:xfrm>
          <a:prstGeom prst="rect">
            <a:avLst/>
          </a:prstGeom>
          <a:noFill/>
          <a:ln>
            <a:solidFill>
              <a:schemeClr val="tx1"/>
            </a:solidFill>
          </a:ln>
        </p:spPr>
        <p:txBody>
          <a:bodyPr wrap="square" rtlCol="0">
            <a:spAutoFit/>
          </a:bodyPr>
          <a:lstStyle/>
          <a:p>
            <a:r>
              <a:rPr kumimoji="1" lang="ja-JP" altLang="en-US" b="1" dirty="0"/>
              <a:t>ファイルアップロードの表示</a:t>
            </a:r>
          </a:p>
        </p:txBody>
      </p:sp>
      <p:sp>
        <p:nvSpPr>
          <p:cNvPr id="62" name="テキスト ボックス 61">
            <a:extLst>
              <a:ext uri="{FF2B5EF4-FFF2-40B4-BE49-F238E27FC236}">
                <a16:creationId xmlns:a16="http://schemas.microsoft.com/office/drawing/2014/main" id="{EEDC8FDF-3B0D-4647-B86C-A291755D5751}"/>
              </a:ext>
            </a:extLst>
          </p:cNvPr>
          <p:cNvSpPr txBox="1"/>
          <p:nvPr/>
        </p:nvSpPr>
        <p:spPr>
          <a:xfrm>
            <a:off x="371060" y="6034200"/>
            <a:ext cx="6110271" cy="369332"/>
          </a:xfrm>
          <a:prstGeom prst="rect">
            <a:avLst/>
          </a:prstGeom>
          <a:noFill/>
        </p:spPr>
        <p:txBody>
          <a:bodyPr wrap="square" rtlCol="0">
            <a:spAutoFit/>
          </a:bodyPr>
          <a:lstStyle/>
          <a:p>
            <a:r>
              <a:rPr kumimoji="1" lang="ja-JP" altLang="en-US" b="1" dirty="0">
                <a:solidFill>
                  <a:srgbClr val="FF0000"/>
                </a:solidFill>
              </a:rPr>
              <a:t>ここを突破した</a:t>
            </a:r>
            <a:r>
              <a:rPr kumimoji="1" lang="en-US" altLang="ja-JP" b="1" dirty="0">
                <a:solidFill>
                  <a:srgbClr val="FF0000"/>
                </a:solidFill>
              </a:rPr>
              <a:t>ASIN</a:t>
            </a:r>
            <a:r>
              <a:rPr kumimoji="1" lang="ja-JP" altLang="en-US" b="1" dirty="0">
                <a:solidFill>
                  <a:srgbClr val="FF0000"/>
                </a:solidFill>
              </a:rPr>
              <a:t>のみ出品</a:t>
            </a:r>
          </a:p>
        </p:txBody>
      </p:sp>
    </p:spTree>
    <p:extLst>
      <p:ext uri="{BB962C8B-B14F-4D97-AF65-F5344CB8AC3E}">
        <p14:creationId xmlns:p14="http://schemas.microsoft.com/office/powerpoint/2010/main" val="1204740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ADDB7DB-4AA6-4BCF-ADF3-75ABF68B5309}"/>
              </a:ext>
            </a:extLst>
          </p:cNvPr>
          <p:cNvSpPr txBox="1"/>
          <p:nvPr/>
        </p:nvSpPr>
        <p:spPr>
          <a:xfrm>
            <a:off x="358726" y="677455"/>
            <a:ext cx="3868616" cy="830997"/>
          </a:xfrm>
          <a:prstGeom prst="rect">
            <a:avLst/>
          </a:prstGeom>
          <a:noFill/>
        </p:spPr>
        <p:txBody>
          <a:bodyPr wrap="square" rtlCol="0">
            <a:spAutoFit/>
          </a:bodyPr>
          <a:lstStyle/>
          <a:p>
            <a:r>
              <a:rPr kumimoji="1" lang="ja-JP" altLang="en-US" sz="2400" b="1" dirty="0"/>
              <a:t>一覧から</a:t>
            </a:r>
            <a:endParaRPr kumimoji="1" lang="en-US" altLang="ja-JP" sz="2400" b="1" dirty="0"/>
          </a:p>
          <a:p>
            <a:r>
              <a:rPr kumimoji="1" lang="en-US" altLang="ja-JP" sz="2400" b="1" dirty="0"/>
              <a:t>ASIN</a:t>
            </a:r>
            <a:r>
              <a:rPr kumimoji="1" lang="ja-JP" altLang="en-US" sz="2400" b="1" dirty="0"/>
              <a:t>登録ログをクリック</a:t>
            </a:r>
          </a:p>
        </p:txBody>
      </p:sp>
      <p:sp>
        <p:nvSpPr>
          <p:cNvPr id="3" name="矢印: 右 2">
            <a:extLst>
              <a:ext uri="{FF2B5EF4-FFF2-40B4-BE49-F238E27FC236}">
                <a16:creationId xmlns:a16="http://schemas.microsoft.com/office/drawing/2014/main" id="{CC3C890C-3010-4366-86C8-88C7E1AA1348}"/>
              </a:ext>
            </a:extLst>
          </p:cNvPr>
          <p:cNvSpPr/>
          <p:nvPr/>
        </p:nvSpPr>
        <p:spPr>
          <a:xfrm>
            <a:off x="2293034" y="2655277"/>
            <a:ext cx="1547446" cy="7737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DFB81C0-DE66-44D4-860A-52497A10A23F}"/>
              </a:ext>
            </a:extLst>
          </p:cNvPr>
          <p:cNvSpPr txBox="1"/>
          <p:nvPr/>
        </p:nvSpPr>
        <p:spPr>
          <a:xfrm>
            <a:off x="4600136" y="807636"/>
            <a:ext cx="2827606" cy="369332"/>
          </a:xfrm>
          <a:prstGeom prst="rect">
            <a:avLst/>
          </a:prstGeom>
          <a:noFill/>
        </p:spPr>
        <p:txBody>
          <a:bodyPr wrap="square" rtlCol="0">
            <a:spAutoFit/>
          </a:bodyPr>
          <a:lstStyle/>
          <a:p>
            <a:r>
              <a:rPr kumimoji="1" lang="en-US" altLang="ja-JP" b="1" dirty="0"/>
              <a:t>ASIN</a:t>
            </a:r>
            <a:r>
              <a:rPr kumimoji="1" lang="ja-JP" altLang="en-US" b="1" dirty="0"/>
              <a:t>登録ログの表示</a:t>
            </a:r>
          </a:p>
        </p:txBody>
      </p:sp>
      <p:sp>
        <p:nvSpPr>
          <p:cNvPr id="5" name="テキスト ボックス 4">
            <a:extLst>
              <a:ext uri="{FF2B5EF4-FFF2-40B4-BE49-F238E27FC236}">
                <a16:creationId xmlns:a16="http://schemas.microsoft.com/office/drawing/2014/main" id="{1F267123-4747-4619-874A-F8D881CCBA1A}"/>
              </a:ext>
            </a:extLst>
          </p:cNvPr>
          <p:cNvSpPr txBox="1"/>
          <p:nvPr/>
        </p:nvSpPr>
        <p:spPr>
          <a:xfrm>
            <a:off x="4110112" y="2792767"/>
            <a:ext cx="7849773" cy="3970318"/>
          </a:xfrm>
          <a:prstGeom prst="rect">
            <a:avLst/>
          </a:prstGeom>
          <a:noFill/>
          <a:ln>
            <a:solidFill>
              <a:schemeClr val="tx1"/>
            </a:solidFill>
          </a:ln>
        </p:spPr>
        <p:txBody>
          <a:bodyPr wrap="square" rtlCol="0">
            <a:spAutoFit/>
          </a:bodyPr>
          <a:lstStyle/>
          <a:p>
            <a:r>
              <a:rPr kumimoji="1" lang="ja-JP" altLang="en-US" dirty="0"/>
              <a:t>上記をこの枠内に表示　</a:t>
            </a:r>
            <a:r>
              <a:rPr kumimoji="1" lang="ja-JP" altLang="en-US" b="1" dirty="0"/>
              <a:t>下記は例</a:t>
            </a:r>
            <a:endParaRPr kumimoji="1" lang="en-US" altLang="ja-JP" b="1" dirty="0"/>
          </a:p>
          <a:p>
            <a:endParaRPr lang="en-US" altLang="ja-JP" dirty="0"/>
          </a:p>
          <a:p>
            <a:r>
              <a:rPr kumimoji="1" lang="en-US" altLang="ja-JP" dirty="0"/>
              <a:t>1/27</a:t>
            </a:r>
            <a:r>
              <a:rPr kumimoji="1" lang="ja-JP" altLang="en-US" dirty="0"/>
              <a:t>　　</a:t>
            </a:r>
            <a:r>
              <a:rPr lang="en-US" altLang="ja-JP" dirty="0"/>
              <a:t>450</a:t>
            </a:r>
            <a:r>
              <a:rPr lang="ja-JP" altLang="en-US" dirty="0"/>
              <a:t>　　</a:t>
            </a:r>
            <a:r>
              <a:rPr lang="en-US" altLang="ja-JP" dirty="0"/>
              <a:t>420</a:t>
            </a:r>
            <a:r>
              <a:rPr lang="ja-JP" altLang="en-US" dirty="0"/>
              <a:t>　　</a:t>
            </a:r>
            <a:r>
              <a:rPr lang="en-US" altLang="ja-JP" dirty="0"/>
              <a:t>30</a:t>
            </a:r>
            <a:endParaRPr kumimoji="1" lang="en-US" altLang="ja-JP" dirty="0"/>
          </a:p>
          <a:p>
            <a:endParaRPr lang="en-US" altLang="ja-JP" dirty="0"/>
          </a:p>
          <a:p>
            <a:r>
              <a:rPr kumimoji="1" lang="en-US" altLang="ja-JP" dirty="0"/>
              <a:t>1/21</a:t>
            </a:r>
            <a:r>
              <a:rPr kumimoji="1" lang="ja-JP" altLang="en-US" dirty="0"/>
              <a:t>　　</a:t>
            </a:r>
            <a:r>
              <a:rPr kumimoji="1" lang="en-US" altLang="ja-JP" dirty="0"/>
              <a:t>500</a:t>
            </a:r>
            <a:r>
              <a:rPr kumimoji="1" lang="ja-JP" altLang="en-US" dirty="0"/>
              <a:t>　　</a:t>
            </a:r>
            <a:r>
              <a:rPr kumimoji="1" lang="en-US" altLang="ja-JP" dirty="0"/>
              <a:t>480</a:t>
            </a:r>
            <a:r>
              <a:rPr kumimoji="1" lang="ja-JP" altLang="en-US" dirty="0"/>
              <a:t>　　</a:t>
            </a:r>
            <a:r>
              <a:rPr kumimoji="1" lang="en-US" altLang="ja-JP" dirty="0"/>
              <a:t>20</a:t>
            </a:r>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endParaRPr kumimoji="1" lang="en-US" altLang="ja-JP" dirty="0"/>
          </a:p>
          <a:p>
            <a:endParaRPr kumimoji="1" lang="ja-JP" altLang="en-US" dirty="0"/>
          </a:p>
        </p:txBody>
      </p:sp>
      <p:sp>
        <p:nvSpPr>
          <p:cNvPr id="6" name="テキスト ボックス 5">
            <a:extLst>
              <a:ext uri="{FF2B5EF4-FFF2-40B4-BE49-F238E27FC236}">
                <a16:creationId xmlns:a16="http://schemas.microsoft.com/office/drawing/2014/main" id="{D88942ED-11F8-4777-AD56-5DA1A0AEF71E}"/>
              </a:ext>
            </a:extLst>
          </p:cNvPr>
          <p:cNvSpPr txBox="1"/>
          <p:nvPr/>
        </p:nvSpPr>
        <p:spPr>
          <a:xfrm>
            <a:off x="3488788" y="1796729"/>
            <a:ext cx="8703211" cy="369332"/>
          </a:xfrm>
          <a:prstGeom prst="rect">
            <a:avLst/>
          </a:prstGeom>
          <a:noFill/>
          <a:ln>
            <a:solidFill>
              <a:schemeClr val="tx1"/>
            </a:solidFill>
          </a:ln>
        </p:spPr>
        <p:txBody>
          <a:bodyPr wrap="square" rtlCol="0">
            <a:spAutoFit/>
          </a:bodyPr>
          <a:lstStyle/>
          <a:p>
            <a:r>
              <a:rPr kumimoji="1" lang="ja-JP" altLang="en-US" dirty="0"/>
              <a:t>登録日時　登録数　出品数　エラー数　出品　取り消し　削除　　除外　　重複</a:t>
            </a:r>
          </a:p>
        </p:txBody>
      </p:sp>
      <p:sp>
        <p:nvSpPr>
          <p:cNvPr id="7" name="矢印: 下 6">
            <a:extLst>
              <a:ext uri="{FF2B5EF4-FFF2-40B4-BE49-F238E27FC236}">
                <a16:creationId xmlns:a16="http://schemas.microsoft.com/office/drawing/2014/main" id="{18A49C31-039A-4AF6-8B68-CF2ED7CC9F77}"/>
              </a:ext>
            </a:extLst>
          </p:cNvPr>
          <p:cNvSpPr/>
          <p:nvPr/>
        </p:nvSpPr>
        <p:spPr>
          <a:xfrm>
            <a:off x="4137071" y="2349305"/>
            <a:ext cx="548640" cy="3059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下 7">
            <a:extLst>
              <a:ext uri="{FF2B5EF4-FFF2-40B4-BE49-F238E27FC236}">
                <a16:creationId xmlns:a16="http://schemas.microsoft.com/office/drawing/2014/main" id="{67D9526F-FCA6-4AD8-AE08-BA3283C7CDA0}"/>
              </a:ext>
            </a:extLst>
          </p:cNvPr>
          <p:cNvSpPr/>
          <p:nvPr/>
        </p:nvSpPr>
        <p:spPr>
          <a:xfrm>
            <a:off x="4915487" y="2308860"/>
            <a:ext cx="497059" cy="3236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下 8">
            <a:extLst>
              <a:ext uri="{FF2B5EF4-FFF2-40B4-BE49-F238E27FC236}">
                <a16:creationId xmlns:a16="http://schemas.microsoft.com/office/drawing/2014/main" id="{F1880E5B-CF7B-486A-B568-A6E515B554DE}"/>
              </a:ext>
            </a:extLst>
          </p:cNvPr>
          <p:cNvSpPr/>
          <p:nvPr/>
        </p:nvSpPr>
        <p:spPr>
          <a:xfrm>
            <a:off x="5850985" y="2304925"/>
            <a:ext cx="497059" cy="3692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下 9">
            <a:extLst>
              <a:ext uri="{FF2B5EF4-FFF2-40B4-BE49-F238E27FC236}">
                <a16:creationId xmlns:a16="http://schemas.microsoft.com/office/drawing/2014/main" id="{56498D2A-64AA-495B-A14D-2E6A9A5F1FF6}"/>
              </a:ext>
            </a:extLst>
          </p:cNvPr>
          <p:cNvSpPr/>
          <p:nvPr/>
        </p:nvSpPr>
        <p:spPr>
          <a:xfrm>
            <a:off x="6835723" y="2276843"/>
            <a:ext cx="497059" cy="3868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下 10">
            <a:extLst>
              <a:ext uri="{FF2B5EF4-FFF2-40B4-BE49-F238E27FC236}">
                <a16:creationId xmlns:a16="http://schemas.microsoft.com/office/drawing/2014/main" id="{080F55CD-6C0E-471C-A3DB-6341BBC1DC91}"/>
              </a:ext>
            </a:extLst>
          </p:cNvPr>
          <p:cNvSpPr/>
          <p:nvPr/>
        </p:nvSpPr>
        <p:spPr>
          <a:xfrm>
            <a:off x="7714369" y="2283403"/>
            <a:ext cx="497059" cy="3868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64B992D3-080C-47B1-8C18-FA643F42843A}"/>
              </a:ext>
            </a:extLst>
          </p:cNvPr>
          <p:cNvSpPr/>
          <p:nvPr/>
        </p:nvSpPr>
        <p:spPr>
          <a:xfrm>
            <a:off x="8434762" y="2283403"/>
            <a:ext cx="661182" cy="3868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下 12">
            <a:extLst>
              <a:ext uri="{FF2B5EF4-FFF2-40B4-BE49-F238E27FC236}">
                <a16:creationId xmlns:a16="http://schemas.microsoft.com/office/drawing/2014/main" id="{07B5A15A-5A73-423D-A746-86EC47160DDB}"/>
              </a:ext>
            </a:extLst>
          </p:cNvPr>
          <p:cNvSpPr/>
          <p:nvPr/>
        </p:nvSpPr>
        <p:spPr>
          <a:xfrm>
            <a:off x="9540822" y="2245218"/>
            <a:ext cx="558018" cy="4501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C508184D-775A-4CA7-8A4E-7334FB6F74F8}"/>
              </a:ext>
            </a:extLst>
          </p:cNvPr>
          <p:cNvSpPr txBox="1"/>
          <p:nvPr/>
        </p:nvSpPr>
        <p:spPr>
          <a:xfrm>
            <a:off x="189914" y="3501879"/>
            <a:ext cx="3460653" cy="646331"/>
          </a:xfrm>
          <a:prstGeom prst="rect">
            <a:avLst/>
          </a:prstGeom>
          <a:noFill/>
        </p:spPr>
        <p:txBody>
          <a:bodyPr wrap="square" rtlCol="0">
            <a:spAutoFit/>
          </a:bodyPr>
          <a:lstStyle/>
          <a:p>
            <a:r>
              <a:rPr kumimoji="1" lang="ja-JP" altLang="en-US" b="1" dirty="0">
                <a:solidFill>
                  <a:srgbClr val="FF0000"/>
                </a:solidFill>
              </a:rPr>
              <a:t>出品ファイルをダウンロード後に私が出品作業を行います</a:t>
            </a:r>
            <a:endParaRPr kumimoji="1" lang="en-US" altLang="ja-JP" b="1" dirty="0">
              <a:solidFill>
                <a:srgbClr val="FF0000"/>
              </a:solidFill>
            </a:endParaRPr>
          </a:p>
        </p:txBody>
      </p:sp>
      <p:sp>
        <p:nvSpPr>
          <p:cNvPr id="15" name="テキスト ボックス 14">
            <a:extLst>
              <a:ext uri="{FF2B5EF4-FFF2-40B4-BE49-F238E27FC236}">
                <a16:creationId xmlns:a16="http://schemas.microsoft.com/office/drawing/2014/main" id="{C36DAA7B-7BFD-4D76-A067-FE6B2A0ABDE6}"/>
              </a:ext>
            </a:extLst>
          </p:cNvPr>
          <p:cNvSpPr txBox="1"/>
          <p:nvPr/>
        </p:nvSpPr>
        <p:spPr>
          <a:xfrm>
            <a:off x="8034999" y="661182"/>
            <a:ext cx="2827605" cy="646331"/>
          </a:xfrm>
          <a:prstGeom prst="rect">
            <a:avLst/>
          </a:prstGeom>
          <a:noFill/>
          <a:ln>
            <a:solidFill>
              <a:schemeClr val="tx1"/>
            </a:solidFill>
          </a:ln>
        </p:spPr>
        <p:txBody>
          <a:bodyPr wrap="square" rtlCol="0">
            <a:spAutoFit/>
          </a:bodyPr>
          <a:lstStyle/>
          <a:p>
            <a:r>
              <a:rPr kumimoji="1" lang="ja-JP" altLang="en-US" b="1" dirty="0"/>
              <a:t>下記３つはダウンロード可能なファイル</a:t>
            </a:r>
          </a:p>
        </p:txBody>
      </p:sp>
      <p:sp>
        <p:nvSpPr>
          <p:cNvPr id="16" name="矢印: 下 15">
            <a:extLst>
              <a:ext uri="{FF2B5EF4-FFF2-40B4-BE49-F238E27FC236}">
                <a16:creationId xmlns:a16="http://schemas.microsoft.com/office/drawing/2014/main" id="{5E6D8E7F-AC45-4CFA-A421-F573EF7FDAB7}"/>
              </a:ext>
            </a:extLst>
          </p:cNvPr>
          <p:cNvSpPr/>
          <p:nvPr/>
        </p:nvSpPr>
        <p:spPr>
          <a:xfrm>
            <a:off x="9090075" y="1406769"/>
            <a:ext cx="661182" cy="28760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n w="0"/>
              <a:solidFill>
                <a:schemeClr val="tx1"/>
              </a:solidFill>
              <a:effectLst>
                <a:outerShdw blurRad="38100" dist="19050" dir="2700000" algn="tl" rotWithShape="0">
                  <a:schemeClr val="dk1">
                    <a:alpha val="40000"/>
                  </a:schemeClr>
                </a:outerShdw>
              </a:effectLst>
            </a:endParaRPr>
          </a:p>
        </p:txBody>
      </p:sp>
      <p:sp>
        <p:nvSpPr>
          <p:cNvPr id="17" name="テキスト ボックス 16">
            <a:extLst>
              <a:ext uri="{FF2B5EF4-FFF2-40B4-BE49-F238E27FC236}">
                <a16:creationId xmlns:a16="http://schemas.microsoft.com/office/drawing/2014/main" id="{C2C2FA3A-C0CD-4BDB-82DA-93A7FED6F99F}"/>
              </a:ext>
            </a:extLst>
          </p:cNvPr>
          <p:cNvSpPr txBox="1"/>
          <p:nvPr/>
        </p:nvSpPr>
        <p:spPr>
          <a:xfrm>
            <a:off x="105508" y="4252659"/>
            <a:ext cx="3840480" cy="646331"/>
          </a:xfrm>
          <a:prstGeom prst="rect">
            <a:avLst/>
          </a:prstGeom>
          <a:noFill/>
        </p:spPr>
        <p:txBody>
          <a:bodyPr wrap="square" rtlCol="0">
            <a:spAutoFit/>
          </a:bodyPr>
          <a:lstStyle/>
          <a:p>
            <a:r>
              <a:rPr kumimoji="1" lang="ja-JP" altLang="en-US" b="1" dirty="0">
                <a:solidFill>
                  <a:srgbClr val="FF0000"/>
                </a:solidFill>
              </a:rPr>
              <a:t>ブラックリストに引っかかったものは除外にて表示され出品から省く</a:t>
            </a:r>
          </a:p>
        </p:txBody>
      </p:sp>
      <p:sp>
        <p:nvSpPr>
          <p:cNvPr id="18" name="矢印: 下 17">
            <a:extLst>
              <a:ext uri="{FF2B5EF4-FFF2-40B4-BE49-F238E27FC236}">
                <a16:creationId xmlns:a16="http://schemas.microsoft.com/office/drawing/2014/main" id="{CCDAC755-5311-4D1D-BBD2-B3BA572C070F}"/>
              </a:ext>
            </a:extLst>
          </p:cNvPr>
          <p:cNvSpPr/>
          <p:nvPr/>
        </p:nvSpPr>
        <p:spPr>
          <a:xfrm>
            <a:off x="10386053" y="2272330"/>
            <a:ext cx="616633" cy="395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2EC67E05-F62B-457C-A736-4DAB05577E4F}"/>
              </a:ext>
            </a:extLst>
          </p:cNvPr>
          <p:cNvSpPr/>
          <p:nvPr/>
        </p:nvSpPr>
        <p:spPr>
          <a:xfrm>
            <a:off x="11289899" y="2287992"/>
            <a:ext cx="558018" cy="4501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829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1DC6115-DD35-4925-989F-9414073D1E24}"/>
              </a:ext>
            </a:extLst>
          </p:cNvPr>
          <p:cNvSpPr txBox="1"/>
          <p:nvPr/>
        </p:nvSpPr>
        <p:spPr>
          <a:xfrm>
            <a:off x="0" y="900332"/>
            <a:ext cx="5936566" cy="523220"/>
          </a:xfrm>
          <a:prstGeom prst="rect">
            <a:avLst/>
          </a:prstGeom>
          <a:noFill/>
        </p:spPr>
        <p:txBody>
          <a:bodyPr wrap="square" rtlCol="0">
            <a:spAutoFit/>
          </a:bodyPr>
          <a:lstStyle/>
          <a:p>
            <a:r>
              <a:rPr kumimoji="1" lang="ja-JP" altLang="en-US" sz="2800" b="1" dirty="0"/>
              <a:t>一覧からブラックリストをクリック</a:t>
            </a:r>
          </a:p>
        </p:txBody>
      </p:sp>
      <p:sp>
        <p:nvSpPr>
          <p:cNvPr id="3" name="矢印: 右 2">
            <a:extLst>
              <a:ext uri="{FF2B5EF4-FFF2-40B4-BE49-F238E27FC236}">
                <a16:creationId xmlns:a16="http://schemas.microsoft.com/office/drawing/2014/main" id="{4B0EFCEE-809E-461A-84A7-F7FC471D0EBC}"/>
              </a:ext>
            </a:extLst>
          </p:cNvPr>
          <p:cNvSpPr/>
          <p:nvPr/>
        </p:nvSpPr>
        <p:spPr>
          <a:xfrm>
            <a:off x="2785403" y="3429000"/>
            <a:ext cx="1667725" cy="7913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375CD86-925E-4D15-B108-99485792DC60}"/>
              </a:ext>
            </a:extLst>
          </p:cNvPr>
          <p:cNvSpPr txBox="1"/>
          <p:nvPr/>
        </p:nvSpPr>
        <p:spPr>
          <a:xfrm>
            <a:off x="6188612" y="3338676"/>
            <a:ext cx="5781822" cy="1888643"/>
          </a:xfrm>
          <a:prstGeom prst="rect">
            <a:avLst/>
          </a:prstGeom>
          <a:noFill/>
          <a:ln>
            <a:solidFill>
              <a:schemeClr val="tx1"/>
            </a:solidFill>
          </a:ln>
        </p:spPr>
        <p:txBody>
          <a:bodyPr wrap="square" rtlCol="0">
            <a:spAutoFit/>
          </a:bodyPr>
          <a:lstStyle/>
          <a:p>
            <a:endParaRPr kumimoji="1" lang="ja-JP" altLang="en-US" dirty="0"/>
          </a:p>
        </p:txBody>
      </p:sp>
      <p:sp>
        <p:nvSpPr>
          <p:cNvPr id="7" name="テキスト ボックス 6">
            <a:extLst>
              <a:ext uri="{FF2B5EF4-FFF2-40B4-BE49-F238E27FC236}">
                <a16:creationId xmlns:a16="http://schemas.microsoft.com/office/drawing/2014/main" id="{3631E70F-17F8-4B5C-B2F2-1C54BAD3750D}"/>
              </a:ext>
            </a:extLst>
          </p:cNvPr>
          <p:cNvSpPr txBox="1"/>
          <p:nvPr/>
        </p:nvSpPr>
        <p:spPr>
          <a:xfrm>
            <a:off x="6096000" y="929641"/>
            <a:ext cx="5781822" cy="1200329"/>
          </a:xfrm>
          <a:prstGeom prst="rect">
            <a:avLst/>
          </a:prstGeom>
          <a:noFill/>
          <a:ln>
            <a:solidFill>
              <a:schemeClr val="tx1"/>
            </a:solidFill>
          </a:ln>
        </p:spPr>
        <p:txBody>
          <a:bodyPr wrap="square" rtlCol="0">
            <a:spAutoFit/>
          </a:bodyPr>
          <a:lstStyle/>
          <a:p>
            <a:r>
              <a:rPr lang="ja-JP" altLang="en-US" dirty="0"/>
              <a:t>ブラックリスト</a:t>
            </a:r>
            <a:r>
              <a:rPr lang="en-US" altLang="ja-JP" dirty="0"/>
              <a:t>ASIN</a:t>
            </a:r>
            <a:r>
              <a:rPr lang="ja-JP" altLang="en-US" dirty="0"/>
              <a:t>をクリックなら</a:t>
            </a:r>
            <a:r>
              <a:rPr lang="en-US" altLang="ja-JP" dirty="0"/>
              <a:t>ASIN</a:t>
            </a:r>
          </a:p>
          <a:p>
            <a:r>
              <a:rPr kumimoji="1" lang="ja-JP" altLang="en-US" dirty="0"/>
              <a:t>ブラックリストキーワードをクリックならキーワード</a:t>
            </a:r>
            <a:endParaRPr kumimoji="1" lang="en-US" altLang="ja-JP" dirty="0"/>
          </a:p>
          <a:p>
            <a:r>
              <a:rPr lang="ja-JP" altLang="en-US" dirty="0"/>
              <a:t>ブラックリストメーカーをクリックならメーカー</a:t>
            </a:r>
            <a:endParaRPr lang="en-US" altLang="ja-JP" dirty="0"/>
          </a:p>
          <a:p>
            <a:r>
              <a:rPr kumimoji="1" lang="ja-JP" altLang="en-US" dirty="0"/>
              <a:t>上記に応じて入力したものが下記の枠内に反映</a:t>
            </a:r>
          </a:p>
        </p:txBody>
      </p:sp>
      <p:sp>
        <p:nvSpPr>
          <p:cNvPr id="8" name="矢印: 下 7">
            <a:extLst>
              <a:ext uri="{FF2B5EF4-FFF2-40B4-BE49-F238E27FC236}">
                <a16:creationId xmlns:a16="http://schemas.microsoft.com/office/drawing/2014/main" id="{87B90699-E5AE-4B38-ABF9-2DF85A7D78E1}"/>
              </a:ext>
            </a:extLst>
          </p:cNvPr>
          <p:cNvSpPr/>
          <p:nvPr/>
        </p:nvSpPr>
        <p:spPr>
          <a:xfrm>
            <a:off x="8813409" y="2399657"/>
            <a:ext cx="815926" cy="7596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1C49162-B3E5-4CD3-A201-35C027F7841A}"/>
              </a:ext>
            </a:extLst>
          </p:cNvPr>
          <p:cNvSpPr txBox="1"/>
          <p:nvPr/>
        </p:nvSpPr>
        <p:spPr>
          <a:xfrm>
            <a:off x="6281224" y="3639988"/>
            <a:ext cx="3348111" cy="369332"/>
          </a:xfrm>
          <a:prstGeom prst="rect">
            <a:avLst/>
          </a:prstGeom>
          <a:noFill/>
          <a:ln>
            <a:solidFill>
              <a:schemeClr val="tx1"/>
            </a:solidFill>
          </a:ln>
        </p:spPr>
        <p:txBody>
          <a:bodyPr wrap="square" rtlCol="0">
            <a:spAutoFit/>
          </a:bodyPr>
          <a:lstStyle/>
          <a:p>
            <a:r>
              <a:rPr kumimoji="1" lang="ja-JP" altLang="en-US" dirty="0"/>
              <a:t>ブラックリスト機能内画面</a:t>
            </a:r>
          </a:p>
        </p:txBody>
      </p:sp>
      <p:sp>
        <p:nvSpPr>
          <p:cNvPr id="10" name="テキスト ボックス 9">
            <a:extLst>
              <a:ext uri="{FF2B5EF4-FFF2-40B4-BE49-F238E27FC236}">
                <a16:creationId xmlns:a16="http://schemas.microsoft.com/office/drawing/2014/main" id="{A23D5F4E-ABFF-49A3-802F-3578986498EE}"/>
              </a:ext>
            </a:extLst>
          </p:cNvPr>
          <p:cNvSpPr txBox="1"/>
          <p:nvPr/>
        </p:nvSpPr>
        <p:spPr>
          <a:xfrm>
            <a:off x="6188612" y="4389121"/>
            <a:ext cx="5596598" cy="923330"/>
          </a:xfrm>
          <a:prstGeom prst="rect">
            <a:avLst/>
          </a:prstGeom>
          <a:noFill/>
        </p:spPr>
        <p:txBody>
          <a:bodyPr wrap="square" rtlCol="0">
            <a:spAutoFit/>
          </a:bodyPr>
          <a:lstStyle/>
          <a:p>
            <a:r>
              <a:rPr kumimoji="1" lang="ja-JP" altLang="en-US" dirty="0"/>
              <a:t>ルイヴィトン</a:t>
            </a:r>
            <a:endParaRPr kumimoji="1" lang="en-US" altLang="ja-JP" dirty="0"/>
          </a:p>
          <a:p>
            <a:r>
              <a:rPr lang="ja-JP" altLang="en-US" dirty="0"/>
              <a:t>プラダ</a:t>
            </a:r>
            <a:endParaRPr lang="en-US" altLang="ja-JP" dirty="0"/>
          </a:p>
          <a:p>
            <a:r>
              <a:rPr kumimoji="1" lang="ja-JP" altLang="en-US" dirty="0"/>
              <a:t>シュプリーム</a:t>
            </a:r>
          </a:p>
        </p:txBody>
      </p:sp>
      <p:sp>
        <p:nvSpPr>
          <p:cNvPr id="11" name="テキスト ボックス 10">
            <a:extLst>
              <a:ext uri="{FF2B5EF4-FFF2-40B4-BE49-F238E27FC236}">
                <a16:creationId xmlns:a16="http://schemas.microsoft.com/office/drawing/2014/main" id="{EB82ECAD-B1D6-44E9-8BEE-F3CF7B0C4581}"/>
              </a:ext>
            </a:extLst>
          </p:cNvPr>
          <p:cNvSpPr txBox="1"/>
          <p:nvPr/>
        </p:nvSpPr>
        <p:spPr>
          <a:xfrm>
            <a:off x="6281224" y="4035642"/>
            <a:ext cx="1948376" cy="369332"/>
          </a:xfrm>
          <a:prstGeom prst="rect">
            <a:avLst/>
          </a:prstGeom>
          <a:noFill/>
        </p:spPr>
        <p:txBody>
          <a:bodyPr wrap="square" rtlCol="0">
            <a:spAutoFit/>
          </a:bodyPr>
          <a:lstStyle/>
          <a:p>
            <a:r>
              <a:rPr kumimoji="1" lang="ja-JP" altLang="en-US" dirty="0"/>
              <a:t>メーカー例</a:t>
            </a:r>
            <a:endParaRPr kumimoji="1" lang="en-US" altLang="ja-JP" dirty="0"/>
          </a:p>
        </p:txBody>
      </p:sp>
      <p:sp>
        <p:nvSpPr>
          <p:cNvPr id="12" name="テキスト ボックス 11">
            <a:extLst>
              <a:ext uri="{FF2B5EF4-FFF2-40B4-BE49-F238E27FC236}">
                <a16:creationId xmlns:a16="http://schemas.microsoft.com/office/drawing/2014/main" id="{91FBA5F9-DAB1-43EE-8B1A-2EAC0960EA0C}"/>
              </a:ext>
            </a:extLst>
          </p:cNvPr>
          <p:cNvSpPr txBox="1"/>
          <p:nvPr/>
        </p:nvSpPr>
        <p:spPr>
          <a:xfrm>
            <a:off x="8016708" y="4093726"/>
            <a:ext cx="1948376" cy="1200329"/>
          </a:xfrm>
          <a:prstGeom prst="rect">
            <a:avLst/>
          </a:prstGeom>
          <a:noFill/>
        </p:spPr>
        <p:txBody>
          <a:bodyPr wrap="square" rtlCol="0">
            <a:spAutoFit/>
          </a:bodyPr>
          <a:lstStyle/>
          <a:p>
            <a:r>
              <a:rPr kumimoji="1" lang="ja-JP" altLang="en-US" dirty="0"/>
              <a:t>キーワード例</a:t>
            </a:r>
            <a:endParaRPr kumimoji="1" lang="en-US" altLang="ja-JP" dirty="0"/>
          </a:p>
          <a:p>
            <a:r>
              <a:rPr lang="ja-JP" altLang="en-US" dirty="0"/>
              <a:t>福袋</a:t>
            </a:r>
            <a:endParaRPr lang="en-US" altLang="ja-JP" dirty="0"/>
          </a:p>
          <a:p>
            <a:r>
              <a:rPr kumimoji="1" lang="ja-JP" altLang="en-US" dirty="0"/>
              <a:t>アダルト</a:t>
            </a:r>
            <a:endParaRPr kumimoji="1" lang="en-US" altLang="ja-JP" dirty="0"/>
          </a:p>
          <a:p>
            <a:r>
              <a:rPr lang="ja-JP" altLang="en-US" dirty="0"/>
              <a:t>警棒など</a:t>
            </a:r>
            <a:endParaRPr kumimoji="1" lang="ja-JP" altLang="en-US" dirty="0"/>
          </a:p>
        </p:txBody>
      </p:sp>
    </p:spTree>
    <p:extLst>
      <p:ext uri="{BB962C8B-B14F-4D97-AF65-F5344CB8AC3E}">
        <p14:creationId xmlns:p14="http://schemas.microsoft.com/office/powerpoint/2010/main" val="651016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668C77A-B27D-4153-8A13-85095A6B520E}"/>
              </a:ext>
            </a:extLst>
          </p:cNvPr>
          <p:cNvSpPr txBox="1"/>
          <p:nvPr/>
        </p:nvSpPr>
        <p:spPr>
          <a:xfrm>
            <a:off x="236805" y="956602"/>
            <a:ext cx="4166383" cy="523220"/>
          </a:xfrm>
          <a:prstGeom prst="rect">
            <a:avLst/>
          </a:prstGeom>
          <a:noFill/>
        </p:spPr>
        <p:txBody>
          <a:bodyPr wrap="square" rtlCol="0">
            <a:spAutoFit/>
          </a:bodyPr>
          <a:lstStyle/>
          <a:p>
            <a:r>
              <a:rPr kumimoji="1" lang="ja-JP" altLang="en-US" sz="2800" b="1" dirty="0"/>
              <a:t>一覧から利益設定を選択</a:t>
            </a:r>
          </a:p>
        </p:txBody>
      </p:sp>
      <p:sp>
        <p:nvSpPr>
          <p:cNvPr id="3" name="矢印: 右 2">
            <a:extLst>
              <a:ext uri="{FF2B5EF4-FFF2-40B4-BE49-F238E27FC236}">
                <a16:creationId xmlns:a16="http://schemas.microsoft.com/office/drawing/2014/main" id="{E1F35B3B-6D33-4A52-B493-164B9A181781}"/>
              </a:ext>
            </a:extLst>
          </p:cNvPr>
          <p:cNvSpPr/>
          <p:nvPr/>
        </p:nvSpPr>
        <p:spPr>
          <a:xfrm>
            <a:off x="2349304" y="2943719"/>
            <a:ext cx="1856936" cy="6752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33E48DB-8BE2-4647-9BF6-2EEBCF78A98D}"/>
              </a:ext>
            </a:extLst>
          </p:cNvPr>
          <p:cNvSpPr txBox="1"/>
          <p:nvPr/>
        </p:nvSpPr>
        <p:spPr>
          <a:xfrm>
            <a:off x="4804118" y="427473"/>
            <a:ext cx="7151077" cy="1200329"/>
          </a:xfrm>
          <a:prstGeom prst="rect">
            <a:avLst/>
          </a:prstGeom>
          <a:noFill/>
          <a:ln>
            <a:solidFill>
              <a:schemeClr val="tx1"/>
            </a:solidFill>
          </a:ln>
        </p:spPr>
        <p:txBody>
          <a:bodyPr wrap="square" rtlCol="0">
            <a:spAutoFit/>
          </a:bodyPr>
          <a:lstStyle/>
          <a:p>
            <a:r>
              <a:rPr lang="ja-JP" altLang="en-US" b="1" dirty="0"/>
              <a:t>計算式</a:t>
            </a:r>
            <a:endParaRPr lang="en-US" altLang="ja-JP" b="1" dirty="0"/>
          </a:p>
          <a:p>
            <a:r>
              <a:rPr lang="ja-JP" altLang="en-US" b="1" dirty="0"/>
              <a:t>原価</a:t>
            </a:r>
            <a:r>
              <a:rPr lang="en-US" altLang="ja-JP" b="1" dirty="0"/>
              <a:t>×</a:t>
            </a:r>
            <a:r>
              <a:rPr lang="ja-JP" altLang="en-US" b="1" dirty="0"/>
              <a:t>為替</a:t>
            </a:r>
            <a:r>
              <a:rPr lang="en-US" altLang="ja-JP" b="1" dirty="0"/>
              <a:t>×1.04+</a:t>
            </a:r>
            <a:r>
              <a:rPr lang="ja-JP" altLang="en-US" b="1" dirty="0"/>
              <a:t>国際送料</a:t>
            </a:r>
            <a:r>
              <a:rPr lang="en-US" altLang="ja-JP" b="1" dirty="0"/>
              <a:t>(1</a:t>
            </a:r>
            <a:r>
              <a:rPr lang="ja-JP" altLang="en-US" b="1" dirty="0"/>
              <a:t>㎏は</a:t>
            </a:r>
            <a:r>
              <a:rPr lang="en-US" altLang="ja-JP" b="1" dirty="0"/>
              <a:t>2682</a:t>
            </a:r>
            <a:r>
              <a:rPr lang="ja-JP" altLang="en-US" b="1" dirty="0"/>
              <a:t>円</a:t>
            </a:r>
            <a:r>
              <a:rPr lang="en-US" altLang="ja-JP" b="1" dirty="0"/>
              <a:t>)</a:t>
            </a:r>
            <a:r>
              <a:rPr lang="ja-JP" altLang="en-US" b="1" dirty="0"/>
              <a:t>＋関税</a:t>
            </a:r>
            <a:r>
              <a:rPr lang="en-US" altLang="ja-JP" b="1" dirty="0"/>
              <a:t>(</a:t>
            </a:r>
            <a:r>
              <a:rPr lang="ja-JP" altLang="en-US" b="1" dirty="0"/>
              <a:t>原価の</a:t>
            </a:r>
            <a:r>
              <a:rPr lang="en-US" altLang="ja-JP" b="1" dirty="0"/>
              <a:t>13</a:t>
            </a:r>
            <a:r>
              <a:rPr lang="ja-JP" altLang="en-US" b="1" dirty="0"/>
              <a:t>％</a:t>
            </a:r>
            <a:r>
              <a:rPr lang="en-US" altLang="ja-JP" b="1" dirty="0"/>
              <a:t>)</a:t>
            </a:r>
          </a:p>
          <a:p>
            <a:r>
              <a:rPr lang="ja-JP" altLang="en-US" b="1" dirty="0"/>
              <a:t>＋国内送料</a:t>
            </a:r>
            <a:r>
              <a:rPr lang="en-US" altLang="ja-JP" b="1" dirty="0"/>
              <a:t>(1500</a:t>
            </a:r>
            <a:r>
              <a:rPr lang="ja-JP" altLang="en-US" b="1" dirty="0"/>
              <a:t>円</a:t>
            </a:r>
            <a:r>
              <a:rPr lang="en-US" altLang="ja-JP" b="1" dirty="0"/>
              <a:t>)+</a:t>
            </a:r>
            <a:r>
              <a:rPr lang="ja-JP" altLang="en-US" b="1" dirty="0"/>
              <a:t>米国セラーから輸送会社への送料</a:t>
            </a:r>
            <a:r>
              <a:rPr lang="en-US" altLang="ja-JP" b="1" dirty="0"/>
              <a:t>(1000</a:t>
            </a:r>
            <a:r>
              <a:rPr lang="ja-JP" altLang="en-US" b="1" dirty="0"/>
              <a:t>円</a:t>
            </a:r>
            <a:r>
              <a:rPr lang="en-US" altLang="ja-JP" b="1" dirty="0"/>
              <a:t>)</a:t>
            </a:r>
          </a:p>
          <a:p>
            <a:endParaRPr kumimoji="1" lang="ja-JP" altLang="en-US" dirty="0"/>
          </a:p>
        </p:txBody>
      </p:sp>
      <p:sp>
        <p:nvSpPr>
          <p:cNvPr id="5" name="テキスト ボックス 4">
            <a:extLst>
              <a:ext uri="{FF2B5EF4-FFF2-40B4-BE49-F238E27FC236}">
                <a16:creationId xmlns:a16="http://schemas.microsoft.com/office/drawing/2014/main" id="{FFBE3FAE-D4AC-4B65-8BD3-8005158FDFD9}"/>
              </a:ext>
            </a:extLst>
          </p:cNvPr>
          <p:cNvSpPr txBox="1"/>
          <p:nvPr/>
        </p:nvSpPr>
        <p:spPr>
          <a:xfrm>
            <a:off x="4841632" y="2488239"/>
            <a:ext cx="7151077" cy="2031325"/>
          </a:xfrm>
          <a:prstGeom prst="rect">
            <a:avLst/>
          </a:prstGeom>
          <a:noFill/>
          <a:ln>
            <a:solidFill>
              <a:schemeClr val="tx1"/>
            </a:solidFill>
          </a:ln>
        </p:spPr>
        <p:txBody>
          <a:bodyPr wrap="square" rtlCol="0">
            <a:spAutoFit/>
          </a:bodyPr>
          <a:lstStyle/>
          <a:p>
            <a:r>
              <a:rPr kumimoji="1" lang="ja-JP" altLang="en-US" b="1" dirty="0"/>
              <a:t>上記の計算式をツールに読み込ませたモノに</a:t>
            </a:r>
            <a:r>
              <a:rPr kumimoji="1" lang="en-US" altLang="ja-JP" b="1" dirty="0"/>
              <a:t>ASIN</a:t>
            </a:r>
            <a:r>
              <a:rPr lang="ja-JP" altLang="en-US" b="1" dirty="0"/>
              <a:t>もしくは</a:t>
            </a:r>
            <a:endParaRPr lang="en-US" altLang="ja-JP" b="1" dirty="0"/>
          </a:p>
          <a:p>
            <a:r>
              <a:rPr kumimoji="1" lang="ja-JP" altLang="en-US" b="1" dirty="0"/>
              <a:t>ファイルを読み込ませることで計算式に沿ったファイルの作成</a:t>
            </a:r>
            <a:endParaRPr kumimoji="1" lang="en-US" altLang="ja-JP" b="1" dirty="0"/>
          </a:p>
          <a:p>
            <a:endParaRPr lang="en-US" altLang="ja-JP" b="1" dirty="0"/>
          </a:p>
          <a:p>
            <a:r>
              <a:rPr lang="ja-JP" altLang="en-US" b="1" dirty="0"/>
              <a:t>読み込ませたファイルの利益の欄を更新</a:t>
            </a:r>
            <a:endParaRPr lang="en-US" altLang="ja-JP" b="1" dirty="0"/>
          </a:p>
          <a:p>
            <a:r>
              <a:rPr lang="ja-JP" altLang="en-US" b="1" dirty="0"/>
              <a:t>⇒エクセルを使用して各欄を説明</a:t>
            </a:r>
            <a:endParaRPr lang="en-US" altLang="ja-JP" b="1" dirty="0"/>
          </a:p>
          <a:p>
            <a:r>
              <a:rPr kumimoji="1" lang="ja-JP" altLang="en-US" b="1" dirty="0"/>
              <a:t>それが不可なら</a:t>
            </a:r>
            <a:r>
              <a:rPr kumimoji="1" lang="en-US" altLang="ja-JP" b="1" dirty="0"/>
              <a:t>ASIN</a:t>
            </a:r>
            <a:r>
              <a:rPr kumimoji="1" lang="ja-JP" altLang="en-US" b="1" dirty="0"/>
              <a:t>・日本での販売価格・商品名・仕入れ価格</a:t>
            </a:r>
            <a:endParaRPr kumimoji="1" lang="en-US" altLang="ja-JP" b="1" dirty="0"/>
          </a:p>
          <a:p>
            <a:r>
              <a:rPr lang="ja-JP" altLang="en-US" b="1" dirty="0"/>
              <a:t>新たな利益</a:t>
            </a:r>
            <a:r>
              <a:rPr kumimoji="1" lang="ja-JP" altLang="en-US" b="1" dirty="0"/>
              <a:t>の表示がされるファイルの作成</a:t>
            </a:r>
          </a:p>
        </p:txBody>
      </p:sp>
      <p:sp>
        <p:nvSpPr>
          <p:cNvPr id="6" name="矢印: 下 5">
            <a:extLst>
              <a:ext uri="{FF2B5EF4-FFF2-40B4-BE49-F238E27FC236}">
                <a16:creationId xmlns:a16="http://schemas.microsoft.com/office/drawing/2014/main" id="{ECDA3854-9E61-4154-9AF7-98D6E8D411A5}"/>
              </a:ext>
            </a:extLst>
          </p:cNvPr>
          <p:cNvSpPr/>
          <p:nvPr/>
        </p:nvSpPr>
        <p:spPr>
          <a:xfrm>
            <a:off x="7985761" y="1712078"/>
            <a:ext cx="787790" cy="644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59695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3B5DCFB-CF06-4E84-90F0-4971119771E0}"/>
              </a:ext>
            </a:extLst>
          </p:cNvPr>
          <p:cNvSpPr txBox="1"/>
          <p:nvPr/>
        </p:nvSpPr>
        <p:spPr>
          <a:xfrm>
            <a:off x="450166" y="534572"/>
            <a:ext cx="4135902" cy="1754326"/>
          </a:xfrm>
          <a:prstGeom prst="rect">
            <a:avLst/>
          </a:prstGeom>
          <a:noFill/>
        </p:spPr>
        <p:txBody>
          <a:bodyPr wrap="square" rtlCol="0">
            <a:spAutoFit/>
          </a:bodyPr>
          <a:lstStyle/>
          <a:p>
            <a:r>
              <a:rPr kumimoji="1" lang="ja-JP" altLang="en-US" b="1" dirty="0"/>
              <a:t>価格改定機能</a:t>
            </a:r>
            <a:endParaRPr kumimoji="1" lang="en-US" altLang="ja-JP" b="1" dirty="0"/>
          </a:p>
          <a:p>
            <a:r>
              <a:rPr lang="ja-JP" altLang="en-US" b="1" dirty="0"/>
              <a:t>在庫数改定機能</a:t>
            </a:r>
            <a:endParaRPr lang="en-US" altLang="ja-JP" b="1" dirty="0"/>
          </a:p>
          <a:p>
            <a:r>
              <a:rPr kumimoji="1" lang="ja-JP" altLang="en-US" b="1" dirty="0"/>
              <a:t>自動出品機能</a:t>
            </a:r>
            <a:endParaRPr kumimoji="1" lang="en-US" altLang="ja-JP" b="1" dirty="0"/>
          </a:p>
          <a:p>
            <a:r>
              <a:rPr lang="ja-JP" altLang="en-US" b="1" dirty="0"/>
              <a:t>上記に関しては</a:t>
            </a:r>
            <a:r>
              <a:rPr lang="en-US" altLang="ja-JP" b="1" dirty="0"/>
              <a:t>ASIN</a:t>
            </a:r>
            <a:r>
              <a:rPr lang="ja-JP" altLang="en-US" b="1" dirty="0"/>
              <a:t>と作成ツールを連動させてのを更新を願いします</a:t>
            </a:r>
            <a:endParaRPr lang="en-US" altLang="ja-JP" b="1" dirty="0"/>
          </a:p>
          <a:p>
            <a:endParaRPr kumimoji="1" lang="ja-JP" altLang="en-US" dirty="0"/>
          </a:p>
        </p:txBody>
      </p:sp>
      <p:sp>
        <p:nvSpPr>
          <p:cNvPr id="4" name="テキスト ボックス 3">
            <a:extLst>
              <a:ext uri="{FF2B5EF4-FFF2-40B4-BE49-F238E27FC236}">
                <a16:creationId xmlns:a16="http://schemas.microsoft.com/office/drawing/2014/main" id="{778F441D-2ADF-4855-8B86-26B31573E5C7}"/>
              </a:ext>
            </a:extLst>
          </p:cNvPr>
          <p:cNvSpPr txBox="1"/>
          <p:nvPr/>
        </p:nvSpPr>
        <p:spPr>
          <a:xfrm>
            <a:off x="450166" y="2673809"/>
            <a:ext cx="9242474" cy="4269545"/>
          </a:xfrm>
          <a:prstGeom prst="rect">
            <a:avLst/>
          </a:prstGeom>
          <a:noFill/>
        </p:spPr>
        <p:txBody>
          <a:bodyPr wrap="square" rtlCol="0">
            <a:spAutoFit/>
          </a:bodyPr>
          <a:lstStyle/>
          <a:p>
            <a:endParaRPr kumimoji="1" lang="ja-JP" altLang="en-US" dirty="0"/>
          </a:p>
        </p:txBody>
      </p:sp>
      <p:sp>
        <p:nvSpPr>
          <p:cNvPr id="5" name="テキスト ボックス 4">
            <a:extLst>
              <a:ext uri="{FF2B5EF4-FFF2-40B4-BE49-F238E27FC236}">
                <a16:creationId xmlns:a16="http://schemas.microsoft.com/office/drawing/2014/main" id="{97E2A572-67DA-4DFE-9642-8BB21EDE6130}"/>
              </a:ext>
            </a:extLst>
          </p:cNvPr>
          <p:cNvSpPr txBox="1"/>
          <p:nvPr/>
        </p:nvSpPr>
        <p:spPr>
          <a:xfrm>
            <a:off x="371060" y="2407573"/>
            <a:ext cx="5049079" cy="3416320"/>
          </a:xfrm>
          <a:prstGeom prst="rect">
            <a:avLst/>
          </a:prstGeom>
          <a:noFill/>
          <a:ln>
            <a:solidFill>
              <a:schemeClr val="tx1"/>
            </a:solidFill>
          </a:ln>
        </p:spPr>
        <p:txBody>
          <a:bodyPr wrap="square" rtlCol="0">
            <a:spAutoFit/>
          </a:bodyPr>
          <a:lstStyle/>
          <a:p>
            <a:r>
              <a:rPr kumimoji="1" lang="en-US" altLang="ja-JP" dirty="0"/>
              <a:t>ASIN</a:t>
            </a:r>
            <a:r>
              <a:rPr kumimoji="1" lang="ja-JP" altLang="en-US" dirty="0"/>
              <a:t>登録</a:t>
            </a:r>
            <a:endParaRPr kumimoji="1" lang="en-US" altLang="ja-JP" dirty="0"/>
          </a:p>
          <a:p>
            <a:r>
              <a:rPr lang="en-US" altLang="ja-JP" dirty="0"/>
              <a:t>ASIN</a:t>
            </a:r>
            <a:r>
              <a:rPr lang="ja-JP" altLang="en-US" dirty="0"/>
              <a:t>登録ログ</a:t>
            </a:r>
            <a:endParaRPr lang="en-US" altLang="ja-JP" dirty="0"/>
          </a:p>
          <a:p>
            <a:r>
              <a:rPr kumimoji="1" lang="ja-JP" altLang="en-US" dirty="0"/>
              <a:t>ブラックリスト登録</a:t>
            </a:r>
            <a:endParaRPr kumimoji="1" lang="en-US" altLang="ja-JP" dirty="0"/>
          </a:p>
          <a:p>
            <a:r>
              <a:rPr lang="ja-JP" altLang="en-US" dirty="0"/>
              <a:t>ブラックリスト</a:t>
            </a:r>
            <a:r>
              <a:rPr lang="en-US" altLang="ja-JP" dirty="0"/>
              <a:t>(ASIN)</a:t>
            </a:r>
          </a:p>
          <a:p>
            <a:r>
              <a:rPr kumimoji="1" lang="ja-JP" altLang="en-US" dirty="0"/>
              <a:t>ブラックリスト</a:t>
            </a:r>
            <a:r>
              <a:rPr kumimoji="1" lang="en-US" altLang="ja-JP" dirty="0"/>
              <a:t>(</a:t>
            </a:r>
            <a:r>
              <a:rPr kumimoji="1" lang="ja-JP" altLang="en-US" dirty="0"/>
              <a:t>メーカー</a:t>
            </a:r>
            <a:r>
              <a:rPr kumimoji="1" lang="en-US" altLang="ja-JP" dirty="0"/>
              <a:t>)</a:t>
            </a:r>
          </a:p>
          <a:p>
            <a:r>
              <a:rPr lang="ja-JP" altLang="en-US" dirty="0"/>
              <a:t>ブラックリスト</a:t>
            </a:r>
            <a:r>
              <a:rPr lang="en-US" altLang="ja-JP" dirty="0"/>
              <a:t>(</a:t>
            </a:r>
            <a:r>
              <a:rPr lang="ja-JP" altLang="en-US" dirty="0"/>
              <a:t>キーワード</a:t>
            </a:r>
            <a:r>
              <a:rPr lang="en-US" altLang="ja-JP" dirty="0"/>
              <a:t>)</a:t>
            </a:r>
          </a:p>
          <a:p>
            <a:r>
              <a:rPr kumimoji="1" lang="ja-JP" altLang="en-US" dirty="0"/>
              <a:t>利益設定</a:t>
            </a:r>
            <a:endParaRPr kumimoji="1" lang="en-US" altLang="ja-JP" dirty="0"/>
          </a:p>
          <a:p>
            <a:r>
              <a:rPr lang="en-US" altLang="ja-JP" dirty="0"/>
              <a:t>(</a:t>
            </a:r>
            <a:r>
              <a:rPr lang="ja-JP" altLang="en-US" dirty="0"/>
              <a:t>国際送料・国内送料・関税・転送料・消費税含む</a:t>
            </a:r>
            <a:r>
              <a:rPr lang="en-US" altLang="ja-JP" dirty="0"/>
              <a:t>)</a:t>
            </a:r>
          </a:p>
          <a:p>
            <a:r>
              <a:rPr kumimoji="1" lang="ja-JP" altLang="en-US" dirty="0"/>
              <a:t>価格改定機能</a:t>
            </a:r>
            <a:endParaRPr kumimoji="1" lang="en-US" altLang="ja-JP" dirty="0"/>
          </a:p>
          <a:p>
            <a:r>
              <a:rPr lang="ja-JP" altLang="en-US" dirty="0"/>
              <a:t>在庫数改定機能</a:t>
            </a:r>
            <a:endParaRPr lang="en-US" altLang="ja-JP" dirty="0"/>
          </a:p>
          <a:p>
            <a:r>
              <a:rPr kumimoji="1" lang="ja-JP" altLang="en-US" dirty="0"/>
              <a:t>自動出品機能</a:t>
            </a:r>
          </a:p>
        </p:txBody>
      </p:sp>
      <p:cxnSp>
        <p:nvCxnSpPr>
          <p:cNvPr id="6" name="直線コネクタ 5">
            <a:extLst>
              <a:ext uri="{FF2B5EF4-FFF2-40B4-BE49-F238E27FC236}">
                <a16:creationId xmlns:a16="http://schemas.microsoft.com/office/drawing/2014/main" id="{F83BCE7E-E52B-4D38-9A2C-CCA83B65F55B}"/>
              </a:ext>
            </a:extLst>
          </p:cNvPr>
          <p:cNvCxnSpPr/>
          <p:nvPr/>
        </p:nvCxnSpPr>
        <p:spPr>
          <a:xfrm>
            <a:off x="371061" y="2672862"/>
            <a:ext cx="0" cy="0"/>
          </a:xfrm>
          <a:prstGeom prst="line">
            <a:avLst/>
          </a:prstGeom>
        </p:spPr>
        <p:style>
          <a:lnRef idx="1">
            <a:schemeClr val="dk1"/>
          </a:lnRef>
          <a:fillRef idx="0">
            <a:schemeClr val="dk1"/>
          </a:fillRef>
          <a:effectRef idx="0">
            <a:schemeClr val="dk1"/>
          </a:effectRef>
          <a:fontRef idx="minor">
            <a:schemeClr val="tx1"/>
          </a:fontRef>
        </p:style>
      </p:cxnSp>
      <p:cxnSp>
        <p:nvCxnSpPr>
          <p:cNvPr id="7" name="直線コネクタ 6">
            <a:extLst>
              <a:ext uri="{FF2B5EF4-FFF2-40B4-BE49-F238E27FC236}">
                <a16:creationId xmlns:a16="http://schemas.microsoft.com/office/drawing/2014/main" id="{2035778E-4F64-490A-85CC-AB7DF2A0DC6E}"/>
              </a:ext>
            </a:extLst>
          </p:cNvPr>
          <p:cNvCxnSpPr/>
          <p:nvPr/>
        </p:nvCxnSpPr>
        <p:spPr>
          <a:xfrm>
            <a:off x="371060" y="2673809"/>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8" name="直線コネクタ 7">
            <a:extLst>
              <a:ext uri="{FF2B5EF4-FFF2-40B4-BE49-F238E27FC236}">
                <a16:creationId xmlns:a16="http://schemas.microsoft.com/office/drawing/2014/main" id="{768F22AA-11E3-4684-87CB-4F38D77A7589}"/>
              </a:ext>
            </a:extLst>
          </p:cNvPr>
          <p:cNvCxnSpPr/>
          <p:nvPr/>
        </p:nvCxnSpPr>
        <p:spPr>
          <a:xfrm>
            <a:off x="371061" y="2982351"/>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9" name="直線コネクタ 8">
            <a:extLst>
              <a:ext uri="{FF2B5EF4-FFF2-40B4-BE49-F238E27FC236}">
                <a16:creationId xmlns:a16="http://schemas.microsoft.com/office/drawing/2014/main" id="{BDEADF2C-F0A6-4664-B306-25FDEEDEAAF6}"/>
              </a:ext>
            </a:extLst>
          </p:cNvPr>
          <p:cNvCxnSpPr/>
          <p:nvPr/>
        </p:nvCxnSpPr>
        <p:spPr>
          <a:xfrm>
            <a:off x="371061" y="3221502"/>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10" name="直線コネクタ 9">
            <a:extLst>
              <a:ext uri="{FF2B5EF4-FFF2-40B4-BE49-F238E27FC236}">
                <a16:creationId xmlns:a16="http://schemas.microsoft.com/office/drawing/2014/main" id="{5014C8F0-0655-47D4-860D-780292F53285}"/>
              </a:ext>
            </a:extLst>
          </p:cNvPr>
          <p:cNvCxnSpPr/>
          <p:nvPr/>
        </p:nvCxnSpPr>
        <p:spPr>
          <a:xfrm>
            <a:off x="371061" y="3429000"/>
            <a:ext cx="0" cy="0"/>
          </a:xfrm>
          <a:prstGeom prst="line">
            <a:avLst/>
          </a:prstGeom>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A60FB632-B6C7-4CFB-9453-96E16F8B3E4C}"/>
              </a:ext>
            </a:extLst>
          </p:cNvPr>
          <p:cNvCxnSpPr>
            <a:cxnSpLocks/>
          </p:cNvCxnSpPr>
          <p:nvPr/>
        </p:nvCxnSpPr>
        <p:spPr>
          <a:xfrm flipV="1">
            <a:off x="371060" y="3515166"/>
            <a:ext cx="5063147" cy="29893"/>
          </a:xfrm>
          <a:prstGeom prst="line">
            <a:avLst/>
          </a:prstGeom>
        </p:spPr>
        <p:style>
          <a:lnRef idx="1">
            <a:schemeClr val="dk1"/>
          </a:lnRef>
          <a:fillRef idx="0">
            <a:schemeClr val="dk1"/>
          </a:fillRef>
          <a:effectRef idx="0">
            <a:schemeClr val="dk1"/>
          </a:effectRef>
          <a:fontRef idx="minor">
            <a:schemeClr val="tx1"/>
          </a:fontRef>
        </p:style>
      </p:cxnSp>
      <p:cxnSp>
        <p:nvCxnSpPr>
          <p:cNvPr id="12" name="直線コネクタ 11">
            <a:extLst>
              <a:ext uri="{FF2B5EF4-FFF2-40B4-BE49-F238E27FC236}">
                <a16:creationId xmlns:a16="http://schemas.microsoft.com/office/drawing/2014/main" id="{8CD1F8CD-E3AB-49D5-82D4-6EC8536F7BFA}"/>
              </a:ext>
            </a:extLst>
          </p:cNvPr>
          <p:cNvCxnSpPr/>
          <p:nvPr/>
        </p:nvCxnSpPr>
        <p:spPr>
          <a:xfrm>
            <a:off x="371060" y="3812345"/>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13" name="直線コネクタ 12">
            <a:extLst>
              <a:ext uri="{FF2B5EF4-FFF2-40B4-BE49-F238E27FC236}">
                <a16:creationId xmlns:a16="http://schemas.microsoft.com/office/drawing/2014/main" id="{BC0B59C9-CCC0-4877-BEDD-56B95497B9F3}"/>
              </a:ext>
            </a:extLst>
          </p:cNvPr>
          <p:cNvCxnSpPr>
            <a:stCxn id="5" idx="1"/>
            <a:endCxn id="5" idx="3"/>
          </p:cNvCxnSpPr>
          <p:nvPr/>
        </p:nvCxnSpPr>
        <p:spPr>
          <a:xfrm>
            <a:off x="371060" y="4115733"/>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14" name="直線コネクタ 13">
            <a:extLst>
              <a:ext uri="{FF2B5EF4-FFF2-40B4-BE49-F238E27FC236}">
                <a16:creationId xmlns:a16="http://schemas.microsoft.com/office/drawing/2014/main" id="{05816F77-BE9A-492E-91AB-508C5BF39E21}"/>
              </a:ext>
            </a:extLst>
          </p:cNvPr>
          <p:cNvCxnSpPr/>
          <p:nvPr/>
        </p:nvCxnSpPr>
        <p:spPr>
          <a:xfrm>
            <a:off x="371060" y="4923692"/>
            <a:ext cx="5049079" cy="0"/>
          </a:xfrm>
          <a:prstGeom prst="line">
            <a:avLst/>
          </a:prstGeom>
        </p:spPr>
        <p:style>
          <a:lnRef idx="1">
            <a:schemeClr val="dk1"/>
          </a:lnRef>
          <a:fillRef idx="0">
            <a:schemeClr val="dk1"/>
          </a:fillRef>
          <a:effectRef idx="0">
            <a:schemeClr val="dk1"/>
          </a:effectRef>
          <a:fontRef idx="minor">
            <a:schemeClr val="tx1"/>
          </a:fontRef>
        </p:style>
      </p:cxnSp>
      <p:cxnSp>
        <p:nvCxnSpPr>
          <p:cNvPr id="15" name="直線コネクタ 14">
            <a:extLst>
              <a:ext uri="{FF2B5EF4-FFF2-40B4-BE49-F238E27FC236}">
                <a16:creationId xmlns:a16="http://schemas.microsoft.com/office/drawing/2014/main" id="{9E011C8D-7F5B-4F9E-8618-F861FC4F1CA6}"/>
              </a:ext>
            </a:extLst>
          </p:cNvPr>
          <p:cNvCxnSpPr>
            <a:cxnSpLocks/>
          </p:cNvCxnSpPr>
          <p:nvPr/>
        </p:nvCxnSpPr>
        <p:spPr>
          <a:xfrm>
            <a:off x="371060" y="5190978"/>
            <a:ext cx="5063147" cy="0"/>
          </a:xfrm>
          <a:prstGeom prst="line">
            <a:avLst/>
          </a:prstGeom>
        </p:spPr>
        <p:style>
          <a:lnRef idx="1">
            <a:schemeClr val="dk1"/>
          </a:lnRef>
          <a:fillRef idx="0">
            <a:schemeClr val="dk1"/>
          </a:fillRef>
          <a:effectRef idx="0">
            <a:schemeClr val="dk1"/>
          </a:effectRef>
          <a:fontRef idx="minor">
            <a:schemeClr val="tx1"/>
          </a:fontRef>
        </p:style>
      </p:cxnSp>
      <p:cxnSp>
        <p:nvCxnSpPr>
          <p:cNvPr id="16" name="直線コネクタ 15">
            <a:extLst>
              <a:ext uri="{FF2B5EF4-FFF2-40B4-BE49-F238E27FC236}">
                <a16:creationId xmlns:a16="http://schemas.microsoft.com/office/drawing/2014/main" id="{11CC1359-2A66-44AC-BC5A-99249E7F53AD}"/>
              </a:ext>
            </a:extLst>
          </p:cNvPr>
          <p:cNvCxnSpPr>
            <a:cxnSpLocks/>
          </p:cNvCxnSpPr>
          <p:nvPr/>
        </p:nvCxnSpPr>
        <p:spPr>
          <a:xfrm>
            <a:off x="371060" y="5472333"/>
            <a:ext cx="5063147" cy="0"/>
          </a:xfrm>
          <a:prstGeom prst="line">
            <a:avLst/>
          </a:prstGeom>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A984624F-3F73-46E3-9BE6-5DE87ECF29C2}"/>
              </a:ext>
            </a:extLst>
          </p:cNvPr>
          <p:cNvSpPr txBox="1"/>
          <p:nvPr/>
        </p:nvSpPr>
        <p:spPr>
          <a:xfrm>
            <a:off x="5711483" y="534572"/>
            <a:ext cx="6246055" cy="5078313"/>
          </a:xfrm>
          <a:prstGeom prst="rect">
            <a:avLst/>
          </a:prstGeom>
          <a:noFill/>
          <a:ln>
            <a:solidFill>
              <a:srgbClr val="0070C0"/>
            </a:solidFill>
          </a:ln>
        </p:spPr>
        <p:txBody>
          <a:bodyPr wrap="square" rtlCol="0">
            <a:spAutoFit/>
          </a:bodyPr>
          <a:lstStyle/>
          <a:p>
            <a:r>
              <a:rPr kumimoji="1" lang="ja-JP" altLang="en-US" b="1" dirty="0"/>
              <a:t>流れ</a:t>
            </a:r>
            <a:endParaRPr kumimoji="1" lang="en-US" altLang="ja-JP" b="1" dirty="0"/>
          </a:p>
          <a:p>
            <a:r>
              <a:rPr lang="ja-JP" altLang="en-US" b="1" dirty="0"/>
              <a:t>①利益設定機能にて利益が出る商品ファイルの作成</a:t>
            </a:r>
            <a:endParaRPr lang="en-US" altLang="ja-JP" b="1" dirty="0"/>
          </a:p>
          <a:p>
            <a:r>
              <a:rPr lang="ja-JP" altLang="en-US" b="1" dirty="0"/>
              <a:t>②私が</a:t>
            </a:r>
            <a:r>
              <a:rPr lang="en-US" altLang="ja-JP" b="1" dirty="0"/>
              <a:t>ASIN</a:t>
            </a:r>
            <a:r>
              <a:rPr lang="ja-JP" altLang="en-US" b="1" dirty="0"/>
              <a:t>に登録するファイルもしくは</a:t>
            </a:r>
            <a:r>
              <a:rPr lang="en-US" altLang="ja-JP" b="1" dirty="0"/>
              <a:t>ASIN</a:t>
            </a:r>
            <a:r>
              <a:rPr lang="ja-JP" altLang="en-US" b="1" dirty="0"/>
              <a:t>を準備し</a:t>
            </a:r>
            <a:endParaRPr lang="en-US" altLang="ja-JP" b="1" dirty="0"/>
          </a:p>
          <a:p>
            <a:r>
              <a:rPr kumimoji="1" lang="en-US" altLang="ja-JP" b="1" dirty="0"/>
              <a:t>ASIN</a:t>
            </a:r>
            <a:r>
              <a:rPr lang="ja-JP" altLang="en-US" b="1" dirty="0"/>
              <a:t>登録にて登録します</a:t>
            </a:r>
            <a:endParaRPr lang="en-US" altLang="ja-JP" b="1" dirty="0"/>
          </a:p>
          <a:p>
            <a:r>
              <a:rPr lang="ja-JP" altLang="en-US" b="1" dirty="0"/>
              <a:t>⇒①のファイルを基本的に登録</a:t>
            </a:r>
            <a:endParaRPr lang="en-US" altLang="ja-JP" b="1" dirty="0"/>
          </a:p>
          <a:p>
            <a:r>
              <a:rPr lang="ja-JP" altLang="en-US" b="1" dirty="0"/>
              <a:t>③</a:t>
            </a:r>
            <a:r>
              <a:rPr kumimoji="1" lang="ja-JP" altLang="en-US" b="1" dirty="0"/>
              <a:t>登録したものが</a:t>
            </a:r>
            <a:r>
              <a:rPr kumimoji="1" lang="en-US" altLang="ja-JP" b="1" dirty="0"/>
              <a:t>ASIN</a:t>
            </a:r>
            <a:r>
              <a:rPr kumimoji="1" lang="ja-JP" altLang="en-US" b="1" dirty="0"/>
              <a:t>登録ログに反映され新たなファイルが作成される</a:t>
            </a:r>
            <a:endParaRPr kumimoji="1" lang="en-US" altLang="ja-JP" b="1" dirty="0"/>
          </a:p>
          <a:p>
            <a:r>
              <a:rPr lang="ja-JP" altLang="en-US" b="1" dirty="0"/>
              <a:t>④</a:t>
            </a:r>
            <a:r>
              <a:rPr lang="en-US" altLang="ja-JP" b="1" dirty="0"/>
              <a:t>ASIN</a:t>
            </a:r>
            <a:r>
              <a:rPr lang="ja-JP" altLang="en-US" b="1" dirty="0"/>
              <a:t>登録ログに反映された出品ファイルをダウンロードして</a:t>
            </a:r>
            <a:r>
              <a:rPr kumimoji="1" lang="en-US" altLang="ja-JP" b="1" dirty="0"/>
              <a:t>Amazon</a:t>
            </a:r>
            <a:r>
              <a:rPr kumimoji="1" lang="ja-JP" altLang="en-US" b="1" dirty="0"/>
              <a:t>にて自身で出品作業</a:t>
            </a:r>
            <a:endParaRPr kumimoji="1" lang="en-US" altLang="ja-JP" b="1" dirty="0"/>
          </a:p>
          <a:p>
            <a:r>
              <a:rPr lang="ja-JP" altLang="en-US" b="1" dirty="0"/>
              <a:t>⇒アップロードによる一括商品登録</a:t>
            </a:r>
            <a:endParaRPr lang="en-US" altLang="ja-JP" b="1" dirty="0"/>
          </a:p>
          <a:p>
            <a:endParaRPr kumimoji="1" lang="en-US" altLang="ja-JP" dirty="0"/>
          </a:p>
          <a:p>
            <a:r>
              <a:rPr lang="ja-JP" altLang="en-US" b="1" dirty="0">
                <a:solidFill>
                  <a:srgbClr val="FF0000"/>
                </a:solidFill>
              </a:rPr>
              <a:t>注意</a:t>
            </a:r>
            <a:endParaRPr lang="en-US" altLang="ja-JP" b="1" dirty="0">
              <a:solidFill>
                <a:srgbClr val="FF0000"/>
              </a:solidFill>
            </a:endParaRPr>
          </a:p>
          <a:p>
            <a:r>
              <a:rPr kumimoji="1" lang="ja-JP" altLang="en-US" b="1" dirty="0">
                <a:solidFill>
                  <a:srgbClr val="FF0000"/>
                </a:solidFill>
              </a:rPr>
              <a:t>ブラックリストに登録されているものに沿って</a:t>
            </a:r>
            <a:endParaRPr kumimoji="1" lang="en-US" altLang="ja-JP" b="1" dirty="0">
              <a:solidFill>
                <a:srgbClr val="FF0000"/>
              </a:solidFill>
            </a:endParaRPr>
          </a:p>
          <a:p>
            <a:r>
              <a:rPr lang="ja-JP" altLang="en-US" b="1" dirty="0">
                <a:solidFill>
                  <a:srgbClr val="FF0000"/>
                </a:solidFill>
              </a:rPr>
              <a:t>②の</a:t>
            </a:r>
            <a:r>
              <a:rPr lang="en-US" altLang="ja-JP" b="1" dirty="0">
                <a:solidFill>
                  <a:srgbClr val="FF0000"/>
                </a:solidFill>
              </a:rPr>
              <a:t>ASIN</a:t>
            </a:r>
            <a:r>
              <a:rPr lang="ja-JP" altLang="en-US" b="1" dirty="0">
                <a:solidFill>
                  <a:srgbClr val="FF0000"/>
                </a:solidFill>
              </a:rPr>
              <a:t>登録ログにてブラックリストに引っかかるものは</a:t>
            </a:r>
            <a:endParaRPr lang="en-US" altLang="ja-JP" b="1" dirty="0">
              <a:solidFill>
                <a:srgbClr val="FF0000"/>
              </a:solidFill>
            </a:endParaRPr>
          </a:p>
          <a:p>
            <a:r>
              <a:rPr kumimoji="1" lang="ja-JP" altLang="en-US" b="1" dirty="0">
                <a:solidFill>
                  <a:srgbClr val="FF0000"/>
                </a:solidFill>
              </a:rPr>
              <a:t>除外にて表示されるようにお願い致します</a:t>
            </a:r>
            <a:endParaRPr kumimoji="1" lang="en-US" altLang="ja-JP" b="1" dirty="0">
              <a:solidFill>
                <a:srgbClr val="FF0000"/>
              </a:solidFill>
            </a:endParaRPr>
          </a:p>
          <a:p>
            <a:r>
              <a:rPr lang="ja-JP" altLang="en-US" b="1" dirty="0">
                <a:solidFill>
                  <a:srgbClr val="FF0000"/>
                </a:solidFill>
              </a:rPr>
              <a:t>除外された商品は出品されないようにする</a:t>
            </a:r>
            <a:endParaRPr lang="en-US" altLang="ja-JP" b="1" dirty="0">
              <a:solidFill>
                <a:srgbClr val="FF0000"/>
              </a:solidFill>
            </a:endParaRPr>
          </a:p>
          <a:p>
            <a:r>
              <a:rPr kumimoji="1" lang="ja-JP" altLang="en-US" b="1" dirty="0">
                <a:solidFill>
                  <a:srgbClr val="FF0000"/>
                </a:solidFill>
              </a:rPr>
              <a:t>同様に、重複</a:t>
            </a:r>
            <a:r>
              <a:rPr kumimoji="1" lang="en-US" altLang="ja-JP" b="1" dirty="0">
                <a:solidFill>
                  <a:srgbClr val="FF0000"/>
                </a:solidFill>
              </a:rPr>
              <a:t>ASIN</a:t>
            </a:r>
            <a:r>
              <a:rPr lang="ja-JP" altLang="en-US" b="1" dirty="0">
                <a:solidFill>
                  <a:srgbClr val="FF0000"/>
                </a:solidFill>
              </a:rPr>
              <a:t>がある場合は重複にて表示され</a:t>
            </a:r>
            <a:endParaRPr lang="en-US" altLang="ja-JP" b="1" dirty="0">
              <a:solidFill>
                <a:srgbClr val="FF0000"/>
              </a:solidFill>
            </a:endParaRPr>
          </a:p>
          <a:p>
            <a:r>
              <a:rPr kumimoji="1" lang="ja-JP" altLang="en-US" b="1" dirty="0">
                <a:solidFill>
                  <a:srgbClr val="FF0000"/>
                </a:solidFill>
              </a:rPr>
              <a:t>その商品は出品されないようにする</a:t>
            </a:r>
          </a:p>
        </p:txBody>
      </p:sp>
    </p:spTree>
    <p:extLst>
      <p:ext uri="{BB962C8B-B14F-4D97-AF65-F5344CB8AC3E}">
        <p14:creationId xmlns:p14="http://schemas.microsoft.com/office/powerpoint/2010/main" val="34772516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5475</TotalTime>
  <Words>1605</Words>
  <Application>Microsoft Office PowerPoint</Application>
  <PresentationFormat>ワイド画面</PresentationFormat>
  <Paragraphs>296</Paragraphs>
  <Slides>13</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13</vt:i4>
      </vt:variant>
    </vt:vector>
  </HeadingPairs>
  <TitlesOfParts>
    <vt:vector size="17" baseType="lpstr">
      <vt:lpstr>游ゴシック</vt:lpstr>
      <vt:lpstr>游ゴシック Light</vt:lpstr>
      <vt:lpstr>Arial</vt:lpstr>
      <vt:lpstr>Office テーマ</vt:lpstr>
      <vt:lpstr>Amazon輸入ツール 作成にあたって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Amazon輸入ツール 作成にあたって</dc:title>
  <dc:creator>広幸 平田</dc:creator>
  <cp:lastModifiedBy>広幸 平田</cp:lastModifiedBy>
  <cp:revision>52</cp:revision>
  <dcterms:created xsi:type="dcterms:W3CDTF">2021-01-29T10:26:15Z</dcterms:created>
  <dcterms:modified xsi:type="dcterms:W3CDTF">2021-02-02T05:47:04Z</dcterms:modified>
</cp:coreProperties>
</file>