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</p:sldIdLst>
  <p:sldSz cx="18288000" cy="10287000"/>
  <p:notesSz cx="6858000" cy="9144000"/>
  <p:embeddedFontLst>
    <p:embeddedFont>
      <p:font typeface="Noto Sans JP Bold" panose="020B0600070205080204" charset="-128"/>
      <p:regular r:id="rId8"/>
    </p:embeddedFont>
    <p:embeddedFont>
      <p:font typeface="Futura" panose="020B0600070205080204" charset="0"/>
      <p:regular r:id="rId9"/>
    </p:embeddedFont>
    <p:embeddedFont>
      <p:font typeface="Futura Bold" panose="020B060007020508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2" autoAdjust="0"/>
  </p:normalViewPr>
  <p:slideViewPr>
    <p:cSldViewPr>
      <p:cViewPr>
        <p:scale>
          <a:sx n="50" d="100"/>
          <a:sy n="50" d="100"/>
        </p:scale>
        <p:origin x="300" y="-6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DA7B-4B02-BC22-6B570E4C21B8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DA7B-4B02-BC22-6B570E4C21B8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A7B-4B02-BC22-6B570E4C21B8}"/>
              </c:ext>
            </c:extLst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A7B-4B02-BC22-6B570E4C21B8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A7B-4B02-BC22-6B570E4C21B8}"/>
              </c:ext>
            </c:extLst>
          </c:dPt>
          <c:dLbls>
            <c:dLbl>
              <c:idx val="1"/>
              <c:layout>
                <c:manualLayout>
                  <c:x val="1.2860274264039224E-2"/>
                  <c:y val="-4.4074157134128518E-3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4168"/>
                        <a:gd name="adj2" fmla="val 37290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DA7B-4B02-BC22-6B570E4C21B8}"/>
                </c:ext>
              </c:extLst>
            </c:dLbl>
            <c:dLbl>
              <c:idx val="2"/>
              <c:layout>
                <c:manualLayout>
                  <c:x val="3.0416196506525525E-4"/>
                  <c:y val="-3.4465009058490627E-2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2797"/>
                        <a:gd name="adj2" fmla="val 9323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DA7B-4B02-BC22-6B570E4C21B8}"/>
                </c:ext>
              </c:extLst>
            </c:dLbl>
            <c:dLbl>
              <c:idx val="3"/>
              <c:layout>
                <c:manualLayout>
                  <c:x val="-3.124999999999962E-3"/>
                  <c:y val="-3.6298246733007439E-2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0652"/>
                        <a:gd name="adj2" fmla="val 31963"/>
                      </a:avLst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DA7B-4B02-BC22-6B570E4C21B8}"/>
                </c:ext>
              </c:extLst>
            </c:dLbl>
            <c:dLbl>
              <c:idx val="4"/>
              <c:layout>
                <c:manualLayout>
                  <c:x val="9.3750410104986876E-3"/>
                  <c:y val="-1.14626042314760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BA04EB-BE55-4B1B-8FE3-0E39D979A954}" type="CATEGORYNAME">
                      <a:rPr lang="ja-JP" altLang="en-US" sz="2400"/>
                      <a:pPr>
                        <a:defRPr sz="2800"/>
                      </a:pPr>
                      <a:t>[分類名]</a:t>
                    </a:fld>
                    <a:endParaRPr lang="ja-JP" altLang="en-US"/>
                  </a:p>
                </c:rich>
              </c:tx>
              <c:spPr>
                <a:xfrm>
                  <a:off x="4259867" y="1419924"/>
                  <a:ext cx="1754534" cy="441831"/>
                </a:xfrm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ja-JP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0496"/>
                        <a:gd name="adj2" fmla="val 7186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3036704396325458"/>
                      <c:h val="4.926979299920694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A7B-4B02-BC22-6B570E4C21B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Sheet1!$A$2:$A$6</c:f>
              <c:strCache>
                <c:ptCount val="5"/>
                <c:pt idx="0">
                  <c:v>RSPO</c:v>
                </c:pt>
                <c:pt idx="1">
                  <c:v>RSB</c:v>
                </c:pt>
                <c:pt idx="2">
                  <c:v>GGL</c:v>
                </c:pt>
                <c:pt idx="3">
                  <c:v>ISCC</c:v>
                </c:pt>
                <c:pt idx="4">
                  <c:v>農資認協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7B-4B02-BC22-6B570E4C21B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669496778381467"/>
          <c:y val="3.8332902489788775E-3"/>
          <c:w val="0.51910999015748027"/>
          <c:h val="9.8339968691624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0.4625</cdr:x>
      <cdr:y>0.42985</cdr:y>
    </cdr:from>
    <cdr:to>
      <cdr:x>0.5375</cdr:x>
      <cdr:y>0.57015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1B42FBF3-9E55-E7A3-0F61-1B165D6B5F9F}"/>
            </a:ext>
          </a:extLst>
        </cdr:cNvPr>
        <cdr:cNvSpPr txBox="1"/>
      </cdr:nvSpPr>
      <cdr:spPr>
        <a:xfrm xmlns:a="http://schemas.openxmlformats.org/drawingml/2006/main">
          <a:off x="5638800" y="280135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0.575</cdr:x>
      <cdr:y>0.32419</cdr:y>
    </cdr:from>
    <cdr:to>
      <cdr:x>0.70328</cdr:x>
      <cdr:y>0.4645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7C44CE91-B440-25B8-91B6-650FE1256D2E}"/>
            </a:ext>
          </a:extLst>
        </cdr:cNvPr>
        <cdr:cNvSpPr txBox="1"/>
      </cdr:nvSpPr>
      <cdr:spPr>
        <a:xfrm xmlns:a="http://schemas.openxmlformats.org/drawingml/2006/main">
          <a:off x="7010399" y="2112788"/>
          <a:ext cx="156397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DE0E6">
                <a:alpha val="100000"/>
              </a:srgbClr>
            </a:gs>
            <a:gs pos="100000">
              <a:srgbClr val="004AAD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7261" y="533050"/>
            <a:ext cx="17193479" cy="9220899"/>
            <a:chOff x="0" y="0"/>
            <a:chExt cx="4469349" cy="23969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69349" cy="2396921"/>
            </a:xfrm>
            <a:custGeom>
              <a:avLst/>
              <a:gdLst/>
              <a:ahLst/>
              <a:cxnLst/>
              <a:rect l="l" t="t" r="r" b="b"/>
              <a:pathLst>
                <a:path w="4469349" h="2396921">
                  <a:moveTo>
                    <a:pt x="22964" y="0"/>
                  </a:moveTo>
                  <a:lnTo>
                    <a:pt x="4446384" y="0"/>
                  </a:lnTo>
                  <a:cubicBezTo>
                    <a:pt x="4452475" y="0"/>
                    <a:pt x="4458316" y="2419"/>
                    <a:pt x="4462623" y="6726"/>
                  </a:cubicBezTo>
                  <a:cubicBezTo>
                    <a:pt x="4466929" y="11033"/>
                    <a:pt x="4469349" y="16874"/>
                    <a:pt x="4469349" y="22964"/>
                  </a:cubicBezTo>
                  <a:lnTo>
                    <a:pt x="4469349" y="2373957"/>
                  </a:lnTo>
                  <a:cubicBezTo>
                    <a:pt x="4469349" y="2380048"/>
                    <a:pt x="4466929" y="2385888"/>
                    <a:pt x="4462623" y="2390195"/>
                  </a:cubicBezTo>
                  <a:cubicBezTo>
                    <a:pt x="4458316" y="2394502"/>
                    <a:pt x="4452475" y="2396921"/>
                    <a:pt x="4446384" y="2396921"/>
                  </a:cubicBezTo>
                  <a:lnTo>
                    <a:pt x="22964" y="2396921"/>
                  </a:lnTo>
                  <a:cubicBezTo>
                    <a:pt x="16874" y="2396921"/>
                    <a:pt x="11033" y="2394502"/>
                    <a:pt x="6726" y="2390195"/>
                  </a:cubicBezTo>
                  <a:cubicBezTo>
                    <a:pt x="2419" y="2385888"/>
                    <a:pt x="0" y="2380048"/>
                    <a:pt x="0" y="2373957"/>
                  </a:cubicBezTo>
                  <a:lnTo>
                    <a:pt x="0" y="22964"/>
                  </a:lnTo>
                  <a:cubicBezTo>
                    <a:pt x="0" y="16874"/>
                    <a:pt x="2419" y="11033"/>
                    <a:pt x="6726" y="6726"/>
                  </a:cubicBezTo>
                  <a:cubicBezTo>
                    <a:pt x="11033" y="2419"/>
                    <a:pt x="16874" y="0"/>
                    <a:pt x="2296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4469349" cy="2511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89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47261" y="533050"/>
            <a:ext cx="17193479" cy="9220899"/>
          </a:xfrm>
          <a:custGeom>
            <a:avLst/>
            <a:gdLst/>
            <a:ahLst/>
            <a:cxnLst/>
            <a:rect l="l" t="t" r="r" b="b"/>
            <a:pathLst>
              <a:path w="17193479" h="9220899">
                <a:moveTo>
                  <a:pt x="0" y="0"/>
                </a:moveTo>
                <a:lnTo>
                  <a:pt x="17193478" y="0"/>
                </a:lnTo>
                <a:lnTo>
                  <a:pt x="17193478" y="9220900"/>
                </a:lnTo>
                <a:lnTo>
                  <a:pt x="0" y="9220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5680" t="-15766" b="-15766"/>
            </a:stretch>
          </a:blipFill>
        </p:spPr>
        <p:txBody>
          <a:bodyPr/>
          <a:lstStyle/>
          <a:p>
            <a:endParaRPr lang="ja-JP" alt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3294728" y="3929179"/>
            <a:ext cx="12250072" cy="1331838"/>
            <a:chOff x="0" y="-104775"/>
            <a:chExt cx="16333430" cy="1775784"/>
          </a:xfrm>
        </p:grpSpPr>
        <p:sp>
          <p:nvSpPr>
            <p:cNvPr id="7" name="AutoShape 7"/>
            <p:cNvSpPr/>
            <p:nvPr/>
          </p:nvSpPr>
          <p:spPr>
            <a:xfrm flipV="1">
              <a:off x="1039352" y="1645609"/>
              <a:ext cx="13519355" cy="25400"/>
            </a:xfrm>
            <a:prstGeom prst="line">
              <a:avLst/>
            </a:prstGeom>
            <a:ln w="38100" cap="flat">
              <a:solidFill>
                <a:srgbClr val="004EAE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16333430" cy="11225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000"/>
                </a:lnSpc>
              </a:pPr>
              <a:endParaRPr lang="en-US" sz="5000" dirty="0">
                <a:solidFill>
                  <a:srgbClr val="545454"/>
                </a:solidFill>
                <a:ea typeface="Noto Sans JP Bold"/>
              </a:endParaRP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BFAA01E-3C72-F02C-7148-F4C4610DD18D}"/>
              </a:ext>
            </a:extLst>
          </p:cNvPr>
          <p:cNvSpPr txBox="1"/>
          <p:nvPr/>
        </p:nvSpPr>
        <p:spPr>
          <a:xfrm>
            <a:off x="952499" y="2338322"/>
            <a:ext cx="16383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rgbClr val="545454"/>
                </a:solidFill>
                <a:latin typeface="Noto Sans JP Bold" panose="020B0600070205080204" charset="-128"/>
                <a:ea typeface="Noto Sans JP Bold" panose="020B0600070205080204" charset="-128"/>
              </a:rPr>
              <a:t>日本の</a:t>
            </a:r>
            <a:r>
              <a:rPr kumimoji="1" lang="en-US" altLang="ja-JP" sz="5400" b="1" dirty="0">
                <a:solidFill>
                  <a:srgbClr val="545454"/>
                </a:solidFill>
                <a:latin typeface="Noto Sans JP Bold" panose="020B0600070205080204" charset="-128"/>
                <a:ea typeface="Noto Sans JP Bold" panose="020B0600070205080204" charset="-128"/>
              </a:rPr>
              <a:t>FIT</a:t>
            </a:r>
            <a:r>
              <a:rPr kumimoji="1" lang="ja-JP" altLang="en-US" sz="5400" b="1" dirty="0">
                <a:solidFill>
                  <a:srgbClr val="545454"/>
                </a:solidFill>
                <a:latin typeface="Noto Sans JP Bold" panose="020B0600070205080204" charset="-128"/>
                <a:ea typeface="Noto Sans JP Bold" panose="020B0600070205080204" charset="-128"/>
              </a:rPr>
              <a:t>制度に基づく各第三者認証制度の概要と各認証の相違点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090" y="169440"/>
            <a:ext cx="167549" cy="706860"/>
            <a:chOff x="0" y="0"/>
            <a:chExt cx="44128" cy="1861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28" cy="186169"/>
            </a:xfrm>
            <a:custGeom>
              <a:avLst/>
              <a:gdLst/>
              <a:ahLst/>
              <a:cxnLst/>
              <a:rect l="l" t="t" r="r" b="b"/>
              <a:pathLst>
                <a:path w="44128" h="186169">
                  <a:moveTo>
                    <a:pt x="0" y="0"/>
                  </a:moveTo>
                  <a:lnTo>
                    <a:pt x="44128" y="0"/>
                  </a:lnTo>
                  <a:lnTo>
                    <a:pt x="44128" y="186169"/>
                  </a:lnTo>
                  <a:lnTo>
                    <a:pt x="0" y="186169"/>
                  </a:lnTo>
                  <a:close/>
                </a:path>
              </a:pathLst>
            </a:custGeom>
            <a:solidFill>
              <a:srgbClr val="004EA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128" cy="233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26791" y="1009650"/>
            <a:ext cx="18288000" cy="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372412" cy="2140903"/>
            <a:chOff x="0" y="0"/>
            <a:chExt cx="98084" cy="563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084" cy="563859"/>
            </a:xfrm>
            <a:custGeom>
              <a:avLst/>
              <a:gdLst/>
              <a:ahLst/>
              <a:cxnLst/>
              <a:rect l="l" t="t" r="r" b="b"/>
              <a:pathLst>
                <a:path w="98084" h="563859">
                  <a:moveTo>
                    <a:pt x="0" y="0"/>
                  </a:moveTo>
                  <a:lnTo>
                    <a:pt x="98084" y="0"/>
                  </a:lnTo>
                  <a:lnTo>
                    <a:pt x="98084" y="563859"/>
                  </a:lnTo>
                  <a:lnTo>
                    <a:pt x="0" y="5638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8084" cy="6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140903"/>
            <a:ext cx="372412" cy="7575407"/>
            <a:chOff x="0" y="0"/>
            <a:chExt cx="98084" cy="19951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084" cy="1995169"/>
            </a:xfrm>
            <a:custGeom>
              <a:avLst/>
              <a:gdLst/>
              <a:ahLst/>
              <a:cxnLst/>
              <a:rect l="l" t="t" r="r" b="b"/>
              <a:pathLst>
                <a:path w="98084" h="1995169">
                  <a:moveTo>
                    <a:pt x="0" y="0"/>
                  </a:moveTo>
                  <a:lnTo>
                    <a:pt x="98084" y="0"/>
                  </a:lnTo>
                  <a:lnTo>
                    <a:pt x="98084" y="1995169"/>
                  </a:lnTo>
                  <a:lnTo>
                    <a:pt x="0" y="1995169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8084" cy="204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687193" y="2334207"/>
            <a:ext cx="4572107" cy="6924093"/>
            <a:chOff x="0" y="0"/>
            <a:chExt cx="1204176" cy="182362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04176" cy="1823629"/>
            </a:xfrm>
            <a:custGeom>
              <a:avLst/>
              <a:gdLst/>
              <a:ahLst/>
              <a:cxnLst/>
              <a:rect l="l" t="t" r="r" b="b"/>
              <a:pathLst>
                <a:path w="1204176" h="1823629">
                  <a:moveTo>
                    <a:pt x="0" y="0"/>
                  </a:moveTo>
                  <a:lnTo>
                    <a:pt x="1204176" y="0"/>
                  </a:lnTo>
                  <a:lnTo>
                    <a:pt x="1204176" y="1823629"/>
                  </a:lnTo>
                  <a:lnTo>
                    <a:pt x="0" y="182362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04176" cy="1871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2479011" y="2140903"/>
            <a:ext cx="4633958" cy="6955284"/>
          </a:xfrm>
          <a:custGeom>
            <a:avLst/>
            <a:gdLst/>
            <a:ahLst/>
            <a:cxnLst/>
            <a:rect l="l" t="t" r="r" b="b"/>
            <a:pathLst>
              <a:path w="4633958" h="6955284">
                <a:moveTo>
                  <a:pt x="0" y="0"/>
                </a:moveTo>
                <a:lnTo>
                  <a:pt x="4633958" y="0"/>
                </a:lnTo>
                <a:lnTo>
                  <a:pt x="4633958" y="6955283"/>
                </a:lnTo>
                <a:lnTo>
                  <a:pt x="0" y="69552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6" name="TextBox 16"/>
          <p:cNvSpPr txBox="1"/>
          <p:nvPr/>
        </p:nvSpPr>
        <p:spPr>
          <a:xfrm>
            <a:off x="1120514" y="250204"/>
            <a:ext cx="16665576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 err="1">
                <a:solidFill>
                  <a:srgbClr val="545454"/>
                </a:solidFill>
                <a:ea typeface="Noto Sans JP Bold"/>
              </a:rPr>
              <a:t>報告事項</a:t>
            </a:r>
            <a:endParaRPr lang="en-US" sz="3600" dirty="0">
              <a:solidFill>
                <a:srgbClr val="545454"/>
              </a:solidFill>
              <a:ea typeface="Noto Sans JP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3311" y="9775295"/>
            <a:ext cx="305791" cy="387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Futura Bold"/>
              </a:rPr>
              <a:t>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20514" y="1998028"/>
            <a:ext cx="8719813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545454"/>
                </a:solidFill>
                <a:latin typeface="Futura Bold"/>
                <a:ea typeface="Futura Bold"/>
              </a:rPr>
              <a:t>1.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第三者認証制度の概要</a:t>
            </a:r>
            <a:endParaRPr lang="en-US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20514" y="3233276"/>
            <a:ext cx="8719813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2.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バイオマスの第三者認証機関</a:t>
            </a:r>
            <a:endParaRPr lang="en-US" altLang="ja-JP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20514" y="4465811"/>
            <a:ext cx="11212166" cy="1844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545454"/>
                </a:solidFill>
                <a:latin typeface="Futura Bold"/>
                <a:ea typeface="Futura Bold"/>
              </a:rPr>
              <a:t>3.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各認証機関の共通点と独自の評価基準</a:t>
            </a:r>
            <a:endParaRPr lang="en-US" altLang="ja-JP" sz="3600" dirty="0">
              <a:solidFill>
                <a:srgbClr val="545454"/>
              </a:solidFill>
              <a:latin typeface="Futura Bold"/>
              <a:ea typeface="Futura Bold"/>
            </a:endParaRPr>
          </a:p>
          <a:p>
            <a:pPr algn="l">
              <a:lnSpc>
                <a:spcPts val="5040"/>
              </a:lnSpc>
            </a:pPr>
            <a:endParaRPr lang="ja-JP" altLang="en-US" sz="3600" dirty="0">
              <a:solidFill>
                <a:srgbClr val="545454"/>
              </a:solidFill>
              <a:latin typeface="Futura Bold"/>
              <a:ea typeface="Futura Bold"/>
            </a:endParaRP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20514" y="5701059"/>
            <a:ext cx="8719813" cy="68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545454"/>
                </a:solidFill>
                <a:latin typeface="Futura Bold"/>
                <a:ea typeface="Futura Bold"/>
              </a:rPr>
              <a:t>4. 考察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090" y="169440"/>
            <a:ext cx="167549" cy="706860"/>
            <a:chOff x="0" y="0"/>
            <a:chExt cx="44128" cy="1861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28" cy="186169"/>
            </a:xfrm>
            <a:custGeom>
              <a:avLst/>
              <a:gdLst/>
              <a:ahLst/>
              <a:cxnLst/>
              <a:rect l="l" t="t" r="r" b="b"/>
              <a:pathLst>
                <a:path w="44128" h="186169">
                  <a:moveTo>
                    <a:pt x="0" y="0"/>
                  </a:moveTo>
                  <a:lnTo>
                    <a:pt x="44128" y="0"/>
                  </a:lnTo>
                  <a:lnTo>
                    <a:pt x="44128" y="186169"/>
                  </a:lnTo>
                  <a:lnTo>
                    <a:pt x="0" y="186169"/>
                  </a:lnTo>
                  <a:close/>
                </a:path>
              </a:pathLst>
            </a:custGeom>
            <a:solidFill>
              <a:srgbClr val="004EA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128" cy="233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26791" y="1009650"/>
            <a:ext cx="18288000" cy="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372412" cy="2140903"/>
            <a:chOff x="0" y="0"/>
            <a:chExt cx="98084" cy="563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084" cy="563859"/>
            </a:xfrm>
            <a:custGeom>
              <a:avLst/>
              <a:gdLst/>
              <a:ahLst/>
              <a:cxnLst/>
              <a:rect l="l" t="t" r="r" b="b"/>
              <a:pathLst>
                <a:path w="98084" h="563859">
                  <a:moveTo>
                    <a:pt x="0" y="0"/>
                  </a:moveTo>
                  <a:lnTo>
                    <a:pt x="98084" y="0"/>
                  </a:lnTo>
                  <a:lnTo>
                    <a:pt x="98084" y="563859"/>
                  </a:lnTo>
                  <a:lnTo>
                    <a:pt x="0" y="5638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8084" cy="6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140903"/>
            <a:ext cx="372412" cy="7575407"/>
            <a:chOff x="0" y="0"/>
            <a:chExt cx="98084" cy="19951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084" cy="1995169"/>
            </a:xfrm>
            <a:custGeom>
              <a:avLst/>
              <a:gdLst/>
              <a:ahLst/>
              <a:cxnLst/>
              <a:rect l="l" t="t" r="r" b="b"/>
              <a:pathLst>
                <a:path w="98084" h="1995169">
                  <a:moveTo>
                    <a:pt x="0" y="0"/>
                  </a:moveTo>
                  <a:lnTo>
                    <a:pt x="98084" y="0"/>
                  </a:lnTo>
                  <a:lnTo>
                    <a:pt x="98084" y="1995169"/>
                  </a:lnTo>
                  <a:lnTo>
                    <a:pt x="0" y="1995169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8084" cy="204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" name="TextBox 49"/>
          <p:cNvSpPr txBox="1"/>
          <p:nvPr/>
        </p:nvSpPr>
        <p:spPr>
          <a:xfrm>
            <a:off x="1120514" y="208498"/>
            <a:ext cx="16665576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545454"/>
                </a:solidFill>
                <a:latin typeface="Futura Bold"/>
                <a:ea typeface="Futura Bold"/>
              </a:rPr>
              <a:t>1.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第三者認証制度の概要</a:t>
            </a:r>
            <a:endParaRPr lang="en-US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33311" y="9775295"/>
            <a:ext cx="305791" cy="387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Futura Bold"/>
              </a:rPr>
              <a:t>2</a:t>
            </a:r>
          </a:p>
        </p:txBody>
      </p:sp>
      <p:sp>
        <p:nvSpPr>
          <p:cNvPr id="56" name="TextBox 56"/>
          <p:cNvSpPr txBox="1"/>
          <p:nvPr/>
        </p:nvSpPr>
        <p:spPr>
          <a:xfrm rot="-780000">
            <a:off x="14115743" y="7059267"/>
            <a:ext cx="1055390" cy="235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FFFFFF"/>
                </a:solidFill>
                <a:latin typeface="Futura Bold"/>
                <a:ea typeface="Futura Bold"/>
              </a:rPr>
              <a:t>約25倍増加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029F1FF-6F02-D214-30E3-4FB8704B83EB}"/>
              </a:ext>
            </a:extLst>
          </p:cNvPr>
          <p:cNvSpPr txBox="1"/>
          <p:nvPr/>
        </p:nvSpPr>
        <p:spPr>
          <a:xfrm>
            <a:off x="1127620" y="2161162"/>
            <a:ext cx="100737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dirty="0">
                <a:highlight>
                  <a:srgbClr val="FFFFFF"/>
                </a:highlight>
                <a:latin typeface="Futura Bold" panose="020B0600070205080204" charset="0"/>
              </a:rPr>
              <a:t> 製造・輸入事業者や販売事業者などと利害関係のない公正・中立な「第三者」が、</a:t>
            </a:r>
            <a:r>
              <a:rPr lang="ja-JP" altLang="en-US" sz="2800" dirty="0">
                <a:solidFill>
                  <a:srgbClr val="FF0000"/>
                </a:solidFill>
                <a:highlight>
                  <a:srgbClr val="FFFFFF"/>
                </a:highlight>
                <a:latin typeface="Futura Bold" panose="020B0600070205080204" charset="0"/>
              </a:rPr>
              <a:t>安全性を「確認（認証）」</a:t>
            </a:r>
            <a:r>
              <a:rPr lang="ja-JP" altLang="en-US" sz="2800" dirty="0">
                <a:highlight>
                  <a:srgbClr val="FFFFFF"/>
                </a:highlight>
                <a:latin typeface="Futura Bold" panose="020B0600070205080204" charset="0"/>
              </a:rPr>
              <a:t>し、その</a:t>
            </a:r>
            <a:r>
              <a:rPr lang="ja-JP" altLang="en-US" sz="2800" dirty="0">
                <a:solidFill>
                  <a:srgbClr val="FF0000"/>
                </a:solidFill>
                <a:highlight>
                  <a:srgbClr val="FFFFFF"/>
                </a:highlight>
                <a:latin typeface="Futura Bold" panose="020B0600070205080204" charset="0"/>
              </a:rPr>
              <a:t>基準に適合している場合</a:t>
            </a:r>
            <a:r>
              <a:rPr lang="ja-JP" altLang="en-US" sz="2800" dirty="0">
                <a:highlight>
                  <a:srgbClr val="FFFFFF"/>
                </a:highlight>
                <a:latin typeface="Futura Bold" panose="020B0600070205080204" charset="0"/>
              </a:rPr>
              <a:t>に証となるマーク等を付与する制度</a:t>
            </a:r>
            <a:r>
              <a:rPr lang="en-US" altLang="ja-JP" sz="2800" dirty="0">
                <a:highlight>
                  <a:srgbClr val="FFFFFF"/>
                </a:highlight>
                <a:latin typeface="Futura Bold" panose="020B0600070205080204" charset="0"/>
              </a:rPr>
              <a:t>｡</a:t>
            </a:r>
            <a:endParaRPr lang="ja-JP" altLang="en-US" sz="2800" dirty="0">
              <a:latin typeface="Futura Bold" panose="020B060007020508020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B5C243C9-3A1C-A3DE-B062-1EF9285835B9}"/>
              </a:ext>
            </a:extLst>
          </p:cNvPr>
          <p:cNvSpPr txBox="1"/>
          <p:nvPr/>
        </p:nvSpPr>
        <p:spPr>
          <a:xfrm>
            <a:off x="8103507" y="5372100"/>
            <a:ext cx="9442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i="0" u="sng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バイオマスの場合</a:t>
            </a:r>
            <a:endParaRPr lang="ja-JP" altLang="en-US" sz="2400" b="1" u="sng" dirty="0">
              <a:latin typeface="Futura Bold" panose="020B0600070205080204" charset="0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ECE9BD4-C69D-B738-2179-9C6AB4E02875}"/>
              </a:ext>
            </a:extLst>
          </p:cNvPr>
          <p:cNvSpPr txBox="1"/>
          <p:nvPr/>
        </p:nvSpPr>
        <p:spPr>
          <a:xfrm>
            <a:off x="8108950" y="5928606"/>
            <a:ext cx="102298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b="0" i="0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経済産業省の</a:t>
            </a:r>
            <a:r>
              <a:rPr lang="en-US" altLang="ja-JP" sz="2800" b="0" i="0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FIT</a:t>
            </a:r>
            <a:r>
              <a:rPr lang="ja-JP" altLang="en-US" sz="2800" b="0" i="0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制度の事業計画策定ガイドライン</a:t>
            </a:r>
            <a:r>
              <a:rPr lang="ja-JP" altLang="en-US" sz="2800" dirty="0">
                <a:highlight>
                  <a:srgbClr val="FFFFFF"/>
                </a:highlight>
                <a:latin typeface="Futura Bold" panose="020B0600070205080204" charset="0"/>
              </a:rPr>
              <a:t>に基づいて、</a:t>
            </a:r>
            <a:r>
              <a:rPr lang="ja-JP" altLang="en-US" sz="2800" b="0" i="0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農産物の収穫に伴って生じるバイオマスの場合、主産物や副産物のいずれについても、</a:t>
            </a:r>
            <a:r>
              <a:rPr lang="ja-JP" altLang="en-US" sz="2800" b="0" i="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Futura Bold" panose="020B0600070205080204" charset="0"/>
              </a:rPr>
              <a:t>バイオマス燃料の持続可能性（合法性）を確保</a:t>
            </a:r>
            <a:r>
              <a:rPr lang="ja-JP" altLang="en-US" sz="2800" b="0" i="0" dirty="0">
                <a:effectLst/>
                <a:highlight>
                  <a:srgbClr val="FFFFFF"/>
                </a:highlight>
                <a:latin typeface="Futura Bold" panose="020B0600070205080204" charset="0"/>
              </a:rPr>
              <a:t>し、第三者認証が必要であるとしている。</a:t>
            </a:r>
            <a:endParaRPr lang="ja-JP" altLang="en-US" sz="2800" dirty="0">
              <a:latin typeface="Futura Bold" panose="020B0600070205080204" charset="0"/>
            </a:endParaRPr>
          </a:p>
        </p:txBody>
      </p:sp>
      <p:pic>
        <p:nvPicPr>
          <p:cNvPr id="66" name="図 65">
            <a:extLst>
              <a:ext uri="{FF2B5EF4-FFF2-40B4-BE49-F238E27FC236}">
                <a16:creationId xmlns:a16="http://schemas.microsoft.com/office/drawing/2014/main" id="{D59B717F-BCF2-3C92-A298-22EAC8DAF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39" y="4305300"/>
            <a:ext cx="7074261" cy="48005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090" y="169440"/>
            <a:ext cx="167549" cy="706860"/>
            <a:chOff x="0" y="0"/>
            <a:chExt cx="44128" cy="1861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28" cy="186169"/>
            </a:xfrm>
            <a:custGeom>
              <a:avLst/>
              <a:gdLst/>
              <a:ahLst/>
              <a:cxnLst/>
              <a:rect l="l" t="t" r="r" b="b"/>
              <a:pathLst>
                <a:path w="44128" h="186169">
                  <a:moveTo>
                    <a:pt x="0" y="0"/>
                  </a:moveTo>
                  <a:lnTo>
                    <a:pt x="44128" y="0"/>
                  </a:lnTo>
                  <a:lnTo>
                    <a:pt x="44128" y="186169"/>
                  </a:lnTo>
                  <a:lnTo>
                    <a:pt x="0" y="186169"/>
                  </a:lnTo>
                  <a:close/>
                </a:path>
              </a:pathLst>
            </a:custGeom>
            <a:solidFill>
              <a:srgbClr val="004EA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128" cy="233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26791" y="1009650"/>
            <a:ext cx="18288000" cy="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372412" cy="2140903"/>
            <a:chOff x="0" y="0"/>
            <a:chExt cx="98084" cy="563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084" cy="563859"/>
            </a:xfrm>
            <a:custGeom>
              <a:avLst/>
              <a:gdLst/>
              <a:ahLst/>
              <a:cxnLst/>
              <a:rect l="l" t="t" r="r" b="b"/>
              <a:pathLst>
                <a:path w="98084" h="563859">
                  <a:moveTo>
                    <a:pt x="0" y="0"/>
                  </a:moveTo>
                  <a:lnTo>
                    <a:pt x="98084" y="0"/>
                  </a:lnTo>
                  <a:lnTo>
                    <a:pt x="98084" y="563859"/>
                  </a:lnTo>
                  <a:lnTo>
                    <a:pt x="0" y="5638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8084" cy="6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162400"/>
            <a:ext cx="372412" cy="7575407"/>
            <a:chOff x="0" y="0"/>
            <a:chExt cx="98084" cy="19951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084" cy="1995169"/>
            </a:xfrm>
            <a:custGeom>
              <a:avLst/>
              <a:gdLst/>
              <a:ahLst/>
              <a:cxnLst/>
              <a:rect l="l" t="t" r="r" b="b"/>
              <a:pathLst>
                <a:path w="98084" h="1995169">
                  <a:moveTo>
                    <a:pt x="0" y="0"/>
                  </a:moveTo>
                  <a:lnTo>
                    <a:pt x="98084" y="0"/>
                  </a:lnTo>
                  <a:lnTo>
                    <a:pt x="98084" y="1995169"/>
                  </a:lnTo>
                  <a:lnTo>
                    <a:pt x="0" y="1995169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8084" cy="204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64090" y="2285607"/>
            <a:ext cx="224074" cy="298766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5"/>
                </a:lnTo>
                <a:lnTo>
                  <a:pt x="0" y="298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9" name="Freeform 19"/>
          <p:cNvSpPr/>
          <p:nvPr/>
        </p:nvSpPr>
        <p:spPr>
          <a:xfrm>
            <a:off x="1464090" y="3408268"/>
            <a:ext cx="224074" cy="300384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6"/>
                </a:lnTo>
                <a:lnTo>
                  <a:pt x="0" y="29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7" name="Freeform 27"/>
          <p:cNvSpPr/>
          <p:nvPr/>
        </p:nvSpPr>
        <p:spPr>
          <a:xfrm>
            <a:off x="1331206" y="4666439"/>
            <a:ext cx="417639" cy="425078"/>
          </a:xfrm>
          <a:custGeom>
            <a:avLst/>
            <a:gdLst/>
            <a:ahLst/>
            <a:cxnLst/>
            <a:rect l="l" t="t" r="r" b="b"/>
            <a:pathLst>
              <a:path w="417639" h="425078">
                <a:moveTo>
                  <a:pt x="0" y="0"/>
                </a:moveTo>
                <a:lnTo>
                  <a:pt x="417638" y="0"/>
                </a:lnTo>
                <a:lnTo>
                  <a:pt x="417638" y="425078"/>
                </a:lnTo>
                <a:lnTo>
                  <a:pt x="0" y="425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9" name="TextBox 29"/>
          <p:cNvSpPr txBox="1"/>
          <p:nvPr/>
        </p:nvSpPr>
        <p:spPr>
          <a:xfrm>
            <a:off x="33311" y="9775295"/>
            <a:ext cx="305791" cy="387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Futura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16575" y="5098982"/>
            <a:ext cx="446899" cy="262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0"/>
              </a:lnSpc>
              <a:spcBef>
                <a:spcPct val="0"/>
              </a:spcBef>
            </a:pPr>
            <a:r>
              <a:rPr lang="en-US" sz="1364">
                <a:solidFill>
                  <a:srgbClr val="FDFDFE"/>
                </a:solidFill>
                <a:latin typeface="Futura Bold"/>
                <a:ea typeface="Futura Bold"/>
              </a:rPr>
              <a:t>課題1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5819893" y="9743100"/>
            <a:ext cx="2149673" cy="268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7"/>
              </a:lnSpc>
              <a:spcBef>
                <a:spcPct val="0"/>
              </a:spcBef>
            </a:pPr>
            <a:r>
              <a:rPr lang="en-US" sz="1419">
                <a:solidFill>
                  <a:srgbClr val="545454"/>
                </a:solidFill>
                <a:latin typeface="Futura"/>
                <a:ea typeface="Futura"/>
              </a:rPr>
              <a:t>表2.バイオマス燃料の種類</a:t>
            </a:r>
          </a:p>
        </p:txBody>
      </p:sp>
      <p:sp>
        <p:nvSpPr>
          <p:cNvPr id="41" name="TextBox 49">
            <a:extLst>
              <a:ext uri="{FF2B5EF4-FFF2-40B4-BE49-F238E27FC236}">
                <a16:creationId xmlns:a16="http://schemas.microsoft.com/office/drawing/2014/main" id="{D1B521D6-D039-6D2F-8A4D-E284114C4F26}"/>
              </a:ext>
            </a:extLst>
          </p:cNvPr>
          <p:cNvSpPr txBox="1"/>
          <p:nvPr/>
        </p:nvSpPr>
        <p:spPr>
          <a:xfrm>
            <a:off x="1120514" y="208498"/>
            <a:ext cx="16665576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2</a:t>
            </a:r>
            <a:r>
              <a:rPr lang="en-US" sz="3600" dirty="0">
                <a:solidFill>
                  <a:srgbClr val="545454"/>
                </a:solidFill>
                <a:latin typeface="Futura Bold"/>
                <a:ea typeface="Futura Bold"/>
              </a:rPr>
              <a:t>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バイオマスの第三者認証機関</a:t>
            </a:r>
            <a:endParaRPr lang="en-US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430C550-3CF4-9953-3B22-C65AC0E8C5A5}"/>
              </a:ext>
            </a:extLst>
          </p:cNvPr>
          <p:cNvSpPr txBox="1"/>
          <p:nvPr/>
        </p:nvSpPr>
        <p:spPr>
          <a:xfrm>
            <a:off x="742407" y="2268821"/>
            <a:ext cx="623606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Futura" panose="020B0600070205080204" charset="0"/>
              </a:rPr>
              <a:t>①RSPO (</a:t>
            </a:r>
            <a:r>
              <a:rPr lang="en-US" altLang="ja-JP" sz="2200" b="1" dirty="0">
                <a:latin typeface="Futura" panose="020B0600070205080204" charset="0"/>
              </a:rPr>
              <a:t>Roundtable on Sustainable Palm Oil</a:t>
            </a:r>
            <a:r>
              <a:rPr lang="ja-JP" altLang="en-US" sz="2200" b="1" dirty="0">
                <a:latin typeface="Futura" panose="020B0600070205080204" charset="0"/>
              </a:rPr>
              <a:t>)</a:t>
            </a:r>
            <a:r>
              <a:rPr lang="ja-JP" altLang="en-US" sz="2200" dirty="0">
                <a:latin typeface="Futura" panose="020B0600070205080204" charset="0"/>
              </a:rPr>
              <a:t>:</a:t>
            </a:r>
          </a:p>
          <a:p>
            <a:r>
              <a:rPr lang="ja-JP" altLang="en-US" sz="2200" dirty="0">
                <a:latin typeface="Futura" panose="020B0600070205080204" charset="0"/>
              </a:rPr>
              <a:t>パームオイルプランテーションの持続可能性を評価。</a:t>
            </a:r>
            <a:endParaRPr lang="en-US" altLang="ja-JP" sz="2200" dirty="0">
              <a:latin typeface="Futura" panose="020B0600070205080204" charset="0"/>
            </a:endParaRPr>
          </a:p>
          <a:p>
            <a:endParaRPr lang="ja-JP" altLang="en-US" sz="2200" dirty="0">
              <a:latin typeface="Futura" panose="020B0600070205080204" charset="0"/>
            </a:endParaRPr>
          </a:p>
          <a:p>
            <a:r>
              <a:rPr lang="ja-JP" altLang="en-US" sz="2200" dirty="0">
                <a:latin typeface="Futura" panose="020B0600070205080204" charset="0"/>
              </a:rPr>
              <a:t>主な要件:</a:t>
            </a:r>
          </a:p>
          <a:p>
            <a:r>
              <a:rPr lang="ja-JP" altLang="en-US" sz="2200" b="1" dirty="0">
                <a:solidFill>
                  <a:srgbClr val="0066FF"/>
                </a:solidFill>
                <a:latin typeface="Futura" panose="020B0600070205080204" charset="0"/>
              </a:rPr>
              <a:t>持続可能な</a:t>
            </a:r>
            <a:r>
              <a:rPr lang="ja-JP" altLang="en-US" sz="2200" b="1" dirty="0">
                <a:latin typeface="Futura" panose="020B0600070205080204" charset="0"/>
              </a:rPr>
              <a:t>土地利用と森林保護。</a:t>
            </a:r>
          </a:p>
          <a:p>
            <a:r>
              <a:rPr lang="ja-JP" altLang="en-US" sz="2200" b="1" dirty="0">
                <a:latin typeface="Futura" panose="020B0600070205080204" charset="0"/>
              </a:rPr>
              <a:t>社会的側面の改善（労働者の権利、地域社会の利益）。</a:t>
            </a:r>
          </a:p>
          <a:p>
            <a:r>
              <a:rPr lang="ja-JP" altLang="en-US" sz="2200" b="1" dirty="0">
                <a:solidFill>
                  <a:srgbClr val="0066FF"/>
                </a:solidFill>
                <a:latin typeface="Futura" panose="020B0600070205080204" charset="0"/>
              </a:rPr>
              <a:t>温室効果ガス排出の削減。</a:t>
            </a:r>
          </a:p>
          <a:p>
            <a:r>
              <a:rPr lang="ja-JP" altLang="en-US" sz="2200" b="1" dirty="0">
                <a:latin typeface="Futura" panose="020B0600070205080204" charset="0"/>
              </a:rPr>
              <a:t>適切な農薬使用と環境への影響の最小化。</a:t>
            </a:r>
          </a:p>
          <a:p>
            <a:endParaRPr lang="en-US" altLang="ja-JP" sz="2200" b="1" dirty="0">
              <a:latin typeface="Futura" panose="020B0600070205080204" charset="0"/>
            </a:endParaRPr>
          </a:p>
          <a:p>
            <a:r>
              <a:rPr lang="ja-JP" altLang="en-US" sz="2200" b="1" dirty="0">
                <a:latin typeface="Futura" panose="020B0600070205080204" charset="0"/>
              </a:rPr>
              <a:t>②RSB (Roundtable on Sustainable Biomaterials)</a:t>
            </a:r>
            <a:r>
              <a:rPr lang="ja-JP" altLang="en-US" sz="2200" dirty="0">
                <a:latin typeface="Futura" panose="020B0600070205080204" charset="0"/>
              </a:rPr>
              <a:t>:</a:t>
            </a:r>
          </a:p>
          <a:p>
            <a:r>
              <a:rPr lang="ja-JP" altLang="en-US" sz="2200" dirty="0">
                <a:latin typeface="Futura" panose="020B0600070205080204" charset="0"/>
              </a:rPr>
              <a:t>バイオマス全般に焦点。</a:t>
            </a:r>
          </a:p>
          <a:p>
            <a:r>
              <a:rPr lang="ja-JP" altLang="en-US" sz="2200" dirty="0">
                <a:latin typeface="Futura" panose="020B0600070205080204" charset="0"/>
              </a:rPr>
              <a:t>主な要件</a:t>
            </a:r>
            <a:r>
              <a:rPr lang="en-US" altLang="ja-JP" sz="2200" dirty="0">
                <a:latin typeface="Futura" panose="020B0600070205080204" charset="0"/>
              </a:rPr>
              <a:t>:</a:t>
            </a:r>
            <a:endParaRPr lang="ja-JP" altLang="en-US" sz="2200" dirty="0">
              <a:latin typeface="Futura" panose="020B0600070205080204" charset="0"/>
            </a:endParaRPr>
          </a:p>
          <a:p>
            <a:r>
              <a:rPr lang="ja-JP" altLang="en-US" sz="2200" b="1" dirty="0">
                <a:solidFill>
                  <a:srgbClr val="0066FF"/>
                </a:solidFill>
                <a:latin typeface="Futura" panose="020B0600070205080204" charset="0"/>
              </a:rPr>
              <a:t>持続可能な</a:t>
            </a:r>
            <a:r>
              <a:rPr lang="ja-JP" altLang="en-US" sz="2200" b="1" dirty="0">
                <a:latin typeface="Futura" panose="020B0600070205080204" charset="0"/>
              </a:rPr>
              <a:t>原料供給。</a:t>
            </a:r>
          </a:p>
          <a:p>
            <a:r>
              <a:rPr lang="ja-JP" altLang="en-US" sz="2200" b="1" dirty="0">
                <a:latin typeface="Futura" panose="020B0600070205080204" charset="0"/>
              </a:rPr>
              <a:t>労働者の権利と社会的側面の改善。</a:t>
            </a:r>
          </a:p>
          <a:p>
            <a:r>
              <a:rPr lang="ja-JP" altLang="en-US" sz="2200" b="1" dirty="0">
                <a:latin typeface="Futura" panose="020B0600070205080204" charset="0"/>
              </a:rPr>
              <a:t>土地利用変化の監視。</a:t>
            </a:r>
          </a:p>
          <a:p>
            <a:r>
              <a:rPr lang="ja-JP" altLang="en-US" sz="2200" b="1" dirty="0">
                <a:latin typeface="Futura" panose="020B0600070205080204" charset="0"/>
              </a:rPr>
              <a:t>環境への影響の最小化。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FAF2B5A-ADB3-8727-06B6-98438F5D6BC6}"/>
              </a:ext>
            </a:extLst>
          </p:cNvPr>
          <p:cNvSpPr txBox="1"/>
          <p:nvPr/>
        </p:nvSpPr>
        <p:spPr>
          <a:xfrm>
            <a:off x="8773816" y="3270332"/>
            <a:ext cx="901227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200" b="1" dirty="0"/>
              <a:t>④ISCC (International Sustainability &amp; Carbon Certification)</a:t>
            </a:r>
            <a:r>
              <a:rPr lang="ja-JP" altLang="en-US" sz="2200" dirty="0"/>
              <a:t>:</a:t>
            </a:r>
          </a:p>
          <a:p>
            <a:r>
              <a:rPr lang="ja-JP" altLang="en-US" sz="2200" dirty="0"/>
              <a:t>カーボンフットプリントと持続可能性を評価。</a:t>
            </a:r>
          </a:p>
          <a:p>
            <a:r>
              <a:rPr lang="ja-JP" altLang="en-US" sz="2200" dirty="0"/>
              <a:t>主な要件</a:t>
            </a:r>
            <a:r>
              <a:rPr lang="en-US" altLang="ja-JP" sz="2200" dirty="0"/>
              <a:t>:</a:t>
            </a:r>
            <a:endParaRPr lang="ja-JP" altLang="en-US" sz="2200" dirty="0"/>
          </a:p>
          <a:p>
            <a:r>
              <a:rPr lang="ja-JP" altLang="en-US" sz="2200" b="1" dirty="0">
                <a:solidFill>
                  <a:srgbClr val="0066FF"/>
                </a:solidFill>
              </a:rPr>
              <a:t>温室効果ガス排出の削減</a:t>
            </a:r>
            <a:r>
              <a:rPr lang="ja-JP" altLang="en-US" sz="2200" b="1" dirty="0"/>
              <a:t>。</a:t>
            </a:r>
          </a:p>
          <a:p>
            <a:r>
              <a:rPr lang="ja-JP" altLang="en-US" sz="2200" b="1" dirty="0"/>
              <a:t>持続可能なバイオマス供給。</a:t>
            </a:r>
          </a:p>
          <a:p>
            <a:r>
              <a:rPr lang="ja-JP" altLang="en-US" sz="2200" b="1" dirty="0"/>
              <a:t>社会的側面の改善。</a:t>
            </a:r>
          </a:p>
          <a:p>
            <a:endParaRPr lang="en-US" altLang="ja-JP" sz="2200" b="1" dirty="0"/>
          </a:p>
          <a:p>
            <a:endParaRPr lang="en-US" altLang="ja-JP" sz="2200" dirty="0"/>
          </a:p>
          <a:p>
            <a:endParaRPr lang="ja-JP" altLang="en-US" sz="2200" dirty="0"/>
          </a:p>
          <a:p>
            <a:r>
              <a:rPr lang="ja-JP" altLang="en-US" sz="2200" b="1" dirty="0"/>
              <a:t>⑤農産資源認証協議会 (Agricultural Resources Certification Council)</a:t>
            </a:r>
            <a:r>
              <a:rPr lang="ja-JP" altLang="en-US" sz="2200" dirty="0"/>
              <a:t>:</a:t>
            </a:r>
          </a:p>
          <a:p>
            <a:r>
              <a:rPr lang="ja-JP" altLang="en-US" sz="2200" dirty="0"/>
              <a:t>農産資源の</a:t>
            </a:r>
            <a:r>
              <a:rPr lang="ja-JP" altLang="en-US" sz="2200" dirty="0">
                <a:solidFill>
                  <a:srgbClr val="0066FF"/>
                </a:solidFill>
              </a:rPr>
              <a:t>持続可能性</a:t>
            </a:r>
            <a:r>
              <a:rPr lang="ja-JP" altLang="en-US" sz="2200" dirty="0"/>
              <a:t>を評価。</a:t>
            </a:r>
          </a:p>
          <a:p>
            <a:r>
              <a:rPr lang="ja-JP" altLang="en-US" sz="2200" dirty="0"/>
              <a:t>主な要件</a:t>
            </a:r>
            <a:r>
              <a:rPr lang="en-US" altLang="ja-JP" sz="2200" dirty="0"/>
              <a:t>:</a:t>
            </a:r>
            <a:endParaRPr lang="ja-JP" altLang="en-US" sz="2200" dirty="0"/>
          </a:p>
          <a:p>
            <a:r>
              <a:rPr lang="ja-JP" altLang="en-US" sz="2200" b="1" dirty="0"/>
              <a:t>土地利用と生態系保護。</a:t>
            </a:r>
          </a:p>
          <a:p>
            <a:r>
              <a:rPr lang="ja-JP" altLang="en-US" sz="2200" b="1" dirty="0"/>
              <a:t>労働者の権利と社会的側面の改善。</a:t>
            </a:r>
          </a:p>
          <a:p>
            <a:r>
              <a:rPr lang="ja-JP" altLang="en-US" sz="2200" b="1" dirty="0"/>
              <a:t>環境への影響の最小化。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99A48A4-E7E4-5657-B886-9B053617A841}"/>
              </a:ext>
            </a:extLst>
          </p:cNvPr>
          <p:cNvSpPr txBox="1"/>
          <p:nvPr/>
        </p:nvSpPr>
        <p:spPr>
          <a:xfrm>
            <a:off x="8786001" y="1189974"/>
            <a:ext cx="94424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 dirty="0"/>
              <a:t>③GGL (Green Gold Label</a:t>
            </a:r>
            <a:r>
              <a:rPr lang="ja-JP" altLang="en-US" sz="2000" dirty="0"/>
              <a:t>):</a:t>
            </a:r>
          </a:p>
          <a:p>
            <a:r>
              <a:rPr lang="ja-JP" altLang="en-US" sz="2000" dirty="0"/>
              <a:t>森林資源の持続可能性を重視。</a:t>
            </a:r>
          </a:p>
          <a:p>
            <a:r>
              <a:rPr lang="ja-JP" altLang="en-US" sz="2000" dirty="0"/>
              <a:t>主な要件:</a:t>
            </a:r>
          </a:p>
          <a:p>
            <a:r>
              <a:rPr lang="ja-JP" altLang="en-US" sz="2000" b="1" dirty="0"/>
              <a:t>森林管理と生態系保護。</a:t>
            </a:r>
          </a:p>
          <a:p>
            <a:r>
              <a:rPr lang="ja-JP" altLang="en-US" sz="2000" b="1" dirty="0"/>
              <a:t>社会的側面の改善。</a:t>
            </a:r>
          </a:p>
          <a:p>
            <a:r>
              <a:rPr lang="ja-JP" altLang="en-US" sz="2000" b="1" dirty="0">
                <a:solidFill>
                  <a:srgbClr val="0066FF"/>
                </a:solidFill>
              </a:rPr>
              <a:t>持続可能</a:t>
            </a:r>
            <a:r>
              <a:rPr lang="ja-JP" altLang="en-US" sz="2000" b="1" dirty="0"/>
              <a:t>な木材供給。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1F2377E-ACC2-31D4-5735-3183FFA58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01" y="2464511"/>
            <a:ext cx="21717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FCD178-E28C-9656-BDDC-E3CF6821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699" y="6694289"/>
            <a:ext cx="3057453" cy="174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7A7DB6F-7FA9-9F9E-A58F-FC4908306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3962" y="1334985"/>
            <a:ext cx="2133600" cy="165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SCC Certificated (International Sustainability and Carbon) - Contitank">
            <a:extLst>
              <a:ext uri="{FF2B5EF4-FFF2-40B4-BE49-F238E27FC236}">
                <a16:creationId xmlns:a16="http://schemas.microsoft.com/office/drawing/2014/main" id="{983BA854-8D3E-831E-99F2-AA0A67803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2076" y="3707483"/>
            <a:ext cx="3444669" cy="241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一般社団法人農産資源認証協議会(ARC)">
            <a:extLst>
              <a:ext uri="{FF2B5EF4-FFF2-40B4-BE49-F238E27FC236}">
                <a16:creationId xmlns:a16="http://schemas.microsoft.com/office/drawing/2014/main" id="{E5449740-3C30-0B96-1C2E-2FCE803C8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047" y="6874464"/>
            <a:ext cx="5073650" cy="57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1090" y="169440"/>
            <a:ext cx="167549" cy="706860"/>
            <a:chOff x="0" y="0"/>
            <a:chExt cx="44128" cy="1861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28" cy="186169"/>
            </a:xfrm>
            <a:custGeom>
              <a:avLst/>
              <a:gdLst/>
              <a:ahLst/>
              <a:cxnLst/>
              <a:rect l="l" t="t" r="r" b="b"/>
              <a:pathLst>
                <a:path w="44128" h="186169">
                  <a:moveTo>
                    <a:pt x="0" y="0"/>
                  </a:moveTo>
                  <a:lnTo>
                    <a:pt x="44128" y="0"/>
                  </a:lnTo>
                  <a:lnTo>
                    <a:pt x="44128" y="186169"/>
                  </a:lnTo>
                  <a:lnTo>
                    <a:pt x="0" y="186169"/>
                  </a:lnTo>
                  <a:close/>
                </a:path>
              </a:pathLst>
            </a:custGeom>
            <a:solidFill>
              <a:srgbClr val="004EA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128" cy="233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26791" y="1009650"/>
            <a:ext cx="18288000" cy="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372412" cy="2140903"/>
            <a:chOff x="0" y="0"/>
            <a:chExt cx="98084" cy="563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084" cy="563859"/>
            </a:xfrm>
            <a:custGeom>
              <a:avLst/>
              <a:gdLst/>
              <a:ahLst/>
              <a:cxnLst/>
              <a:rect l="l" t="t" r="r" b="b"/>
              <a:pathLst>
                <a:path w="98084" h="563859">
                  <a:moveTo>
                    <a:pt x="0" y="0"/>
                  </a:moveTo>
                  <a:lnTo>
                    <a:pt x="98084" y="0"/>
                  </a:lnTo>
                  <a:lnTo>
                    <a:pt x="98084" y="563859"/>
                  </a:lnTo>
                  <a:lnTo>
                    <a:pt x="0" y="5638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8084" cy="6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162400"/>
            <a:ext cx="372412" cy="7575407"/>
            <a:chOff x="0" y="0"/>
            <a:chExt cx="98084" cy="19951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084" cy="1995169"/>
            </a:xfrm>
            <a:custGeom>
              <a:avLst/>
              <a:gdLst/>
              <a:ahLst/>
              <a:cxnLst/>
              <a:rect l="l" t="t" r="r" b="b"/>
              <a:pathLst>
                <a:path w="98084" h="1995169">
                  <a:moveTo>
                    <a:pt x="0" y="0"/>
                  </a:moveTo>
                  <a:lnTo>
                    <a:pt x="98084" y="0"/>
                  </a:lnTo>
                  <a:lnTo>
                    <a:pt x="98084" y="1995169"/>
                  </a:lnTo>
                  <a:lnTo>
                    <a:pt x="0" y="1995169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8084" cy="204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64090" y="2285607"/>
            <a:ext cx="224074" cy="298766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5"/>
                </a:lnTo>
                <a:lnTo>
                  <a:pt x="0" y="298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9" name="Freeform 19"/>
          <p:cNvSpPr/>
          <p:nvPr/>
        </p:nvSpPr>
        <p:spPr>
          <a:xfrm>
            <a:off x="1464090" y="3408268"/>
            <a:ext cx="224074" cy="300384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6"/>
                </a:lnTo>
                <a:lnTo>
                  <a:pt x="0" y="29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7" name="Freeform 27"/>
          <p:cNvSpPr/>
          <p:nvPr/>
        </p:nvSpPr>
        <p:spPr>
          <a:xfrm>
            <a:off x="1331206" y="4666439"/>
            <a:ext cx="417639" cy="425078"/>
          </a:xfrm>
          <a:custGeom>
            <a:avLst/>
            <a:gdLst/>
            <a:ahLst/>
            <a:cxnLst/>
            <a:rect l="l" t="t" r="r" b="b"/>
            <a:pathLst>
              <a:path w="417639" h="425078">
                <a:moveTo>
                  <a:pt x="0" y="0"/>
                </a:moveTo>
                <a:lnTo>
                  <a:pt x="417638" y="0"/>
                </a:lnTo>
                <a:lnTo>
                  <a:pt x="417638" y="425078"/>
                </a:lnTo>
                <a:lnTo>
                  <a:pt x="0" y="425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9" name="TextBox 29"/>
          <p:cNvSpPr txBox="1"/>
          <p:nvPr/>
        </p:nvSpPr>
        <p:spPr>
          <a:xfrm>
            <a:off x="33311" y="9775295"/>
            <a:ext cx="305791" cy="387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Futura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16575" y="5098982"/>
            <a:ext cx="446899" cy="262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0"/>
              </a:lnSpc>
              <a:spcBef>
                <a:spcPct val="0"/>
              </a:spcBef>
            </a:pPr>
            <a:r>
              <a:rPr lang="en-US" sz="1364">
                <a:solidFill>
                  <a:srgbClr val="FDFDFE"/>
                </a:solidFill>
                <a:latin typeface="Futura Bold"/>
                <a:ea typeface="Futura Bold"/>
              </a:rPr>
              <a:t>課題1</a:t>
            </a:r>
          </a:p>
        </p:txBody>
      </p:sp>
      <p:sp>
        <p:nvSpPr>
          <p:cNvPr id="41" name="TextBox 49">
            <a:extLst>
              <a:ext uri="{FF2B5EF4-FFF2-40B4-BE49-F238E27FC236}">
                <a16:creationId xmlns:a16="http://schemas.microsoft.com/office/drawing/2014/main" id="{D1B521D6-D039-6D2F-8A4D-E284114C4F26}"/>
              </a:ext>
            </a:extLst>
          </p:cNvPr>
          <p:cNvSpPr txBox="1"/>
          <p:nvPr/>
        </p:nvSpPr>
        <p:spPr>
          <a:xfrm>
            <a:off x="1120514" y="208498"/>
            <a:ext cx="16665576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3.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各認証の共通点と相違点</a:t>
            </a:r>
            <a:endParaRPr lang="en-US" sz="3600" dirty="0">
              <a:solidFill>
                <a:srgbClr val="545454"/>
              </a:solidFill>
              <a:latin typeface="Futura Bold"/>
              <a:ea typeface="Futura Bold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1BF4A28-F957-8293-FA5C-F93E2B8B1D7E}"/>
              </a:ext>
            </a:extLst>
          </p:cNvPr>
          <p:cNvSpPr txBox="1"/>
          <p:nvPr/>
        </p:nvSpPr>
        <p:spPr>
          <a:xfrm>
            <a:off x="7604125" y="1201104"/>
            <a:ext cx="10683875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dirty="0"/>
              <a:t>①共通する評価基準:</a:t>
            </a:r>
          </a:p>
          <a:p>
            <a:r>
              <a:rPr lang="ja-JP" altLang="en-US" sz="2800" dirty="0"/>
              <a:t>→環境、社会、ガバナンスの観点から持続可能性を評価。</a:t>
            </a:r>
          </a:p>
          <a:p>
            <a:r>
              <a:rPr lang="ja-JP" altLang="en-US" sz="2800" dirty="0"/>
              <a:t>→ライフサイクルGHG（温室効果ガス）の評価。</a:t>
            </a:r>
          </a:p>
          <a:p>
            <a:r>
              <a:rPr lang="ja-JP" altLang="en-US" sz="2800" dirty="0"/>
              <a:t>→食料競合の懸念を考慮。</a:t>
            </a:r>
          </a:p>
          <a:p>
            <a:endParaRPr lang="ja-JP" altLang="en-US" sz="2800" dirty="0"/>
          </a:p>
          <a:p>
            <a:r>
              <a:rPr lang="ja-JP" altLang="en-US" sz="2800" dirty="0"/>
              <a:t>②各認証機関の独自の評価基準:</a:t>
            </a:r>
          </a:p>
          <a:p>
            <a:r>
              <a:rPr lang="ja-JP" altLang="en-US" sz="2800" dirty="0"/>
              <a:t>→RSPO (Roundtable on Sustainable </a:t>
            </a:r>
            <a:r>
              <a:rPr lang="en-US" altLang="ja-JP" sz="2800" dirty="0"/>
              <a:t>Palm</a:t>
            </a:r>
            <a:r>
              <a:rPr lang="ja-JP" altLang="en-US" sz="2800" dirty="0"/>
              <a:t> </a:t>
            </a:r>
            <a:r>
              <a:rPr lang="en-US" altLang="ja-JP" sz="2800" dirty="0"/>
              <a:t>Oil</a:t>
            </a:r>
            <a:r>
              <a:rPr lang="ja-JP" altLang="en-US" sz="2800" dirty="0"/>
              <a:t>):</a:t>
            </a:r>
          </a:p>
          <a:p>
            <a:r>
              <a:rPr lang="ja-JP" altLang="en-US" sz="2800" dirty="0"/>
              <a:t>　</a:t>
            </a:r>
            <a:r>
              <a:rPr lang="ja-JP" altLang="en-US" sz="2800" dirty="0">
                <a:solidFill>
                  <a:srgbClr val="0066FF"/>
                </a:solidFill>
              </a:rPr>
              <a:t>パームオイル</a:t>
            </a:r>
            <a:r>
              <a:rPr lang="ja-JP" altLang="en-US" sz="2800" dirty="0"/>
              <a:t>の持続可能性を重視</a:t>
            </a:r>
          </a:p>
          <a:p>
            <a:r>
              <a:rPr lang="ja-JP" altLang="en-US" sz="2800" dirty="0"/>
              <a:t>→RSB (Roundtable on Sustainable Biomaterials):</a:t>
            </a:r>
          </a:p>
          <a:p>
            <a:r>
              <a:rPr lang="ja-JP" altLang="en-US" sz="2800" dirty="0"/>
              <a:t>　</a:t>
            </a:r>
            <a:r>
              <a:rPr lang="ja-JP" altLang="en-US" sz="2800" dirty="0">
                <a:solidFill>
                  <a:srgbClr val="0066FF"/>
                </a:solidFill>
              </a:rPr>
              <a:t>バイオマス全般</a:t>
            </a:r>
            <a:r>
              <a:rPr lang="en-US" altLang="ja-JP" sz="2800" dirty="0"/>
              <a:t>(</a:t>
            </a:r>
            <a:r>
              <a:rPr lang="ja-JP" altLang="en-US" sz="2800" dirty="0"/>
              <a:t>農作物残渣、木くず、家畜排泄物、廃棄物</a:t>
            </a:r>
            <a:r>
              <a:rPr lang="en-US" altLang="ja-JP" sz="2800" dirty="0"/>
              <a:t>)</a:t>
            </a:r>
            <a:r>
              <a:rPr lang="ja-JP" altLang="en-US" sz="2800" dirty="0"/>
              <a:t>に焦点</a:t>
            </a:r>
          </a:p>
          <a:p>
            <a:r>
              <a:rPr lang="ja-JP" altLang="en-US" sz="2800" dirty="0"/>
              <a:t>→GGL (Green Gold Label):</a:t>
            </a:r>
          </a:p>
          <a:p>
            <a:r>
              <a:rPr lang="ja-JP" altLang="en-US" sz="2800" dirty="0"/>
              <a:t>　</a:t>
            </a:r>
            <a:r>
              <a:rPr lang="ja-JP" altLang="en-US" sz="2800" b="1" dirty="0">
                <a:solidFill>
                  <a:srgbClr val="0066FF"/>
                </a:solidFill>
              </a:rPr>
              <a:t>森林資源</a:t>
            </a:r>
            <a:r>
              <a:rPr lang="en-US" altLang="ja-JP" sz="2800" b="1" dirty="0"/>
              <a:t>(</a:t>
            </a:r>
            <a:r>
              <a:rPr lang="zh-TW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木材、木炭、森林製品</a:t>
            </a:r>
            <a:r>
              <a:rPr lang="en-US" altLang="ja-JP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r>
              <a:rPr lang="ja-JP" altLang="en-US" sz="2800" dirty="0"/>
              <a:t>の持続可能性を重視</a:t>
            </a:r>
          </a:p>
          <a:p>
            <a:r>
              <a:rPr lang="ja-JP" altLang="en-US" sz="2800" dirty="0"/>
              <a:t>→ISCC (International Sustainability &amp; Carbon Certification):</a:t>
            </a:r>
          </a:p>
          <a:p>
            <a:r>
              <a:rPr lang="ja-JP" altLang="en-US" sz="2800" dirty="0"/>
              <a:t>　カーボンフットプリントを評価</a:t>
            </a:r>
            <a:endParaRPr lang="en-US" altLang="ja-JP" sz="2800" dirty="0"/>
          </a:p>
          <a:p>
            <a:r>
              <a:rPr lang="en-US" altLang="ja-JP" sz="2000" dirty="0">
                <a:solidFill>
                  <a:srgbClr val="000000"/>
                </a:solidFill>
                <a:highlight>
                  <a:srgbClr val="FFFFFF"/>
                </a:highlight>
                <a:latin typeface="-apple-system"/>
              </a:rPr>
              <a:t>※</a:t>
            </a:r>
            <a:r>
              <a:rPr lang="ja-JP" altLang="en-US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カーボンフットプリントとは、製品の原料調達から廃棄・リサイクルまでの間に排出される温室効果ガスの排出量を</a:t>
            </a:r>
            <a:r>
              <a:rPr lang="en-US" altLang="ja-JP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CO2</a:t>
            </a:r>
            <a:r>
              <a:rPr lang="ja-JP" altLang="en-US" sz="20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に換算して数値化したもの</a:t>
            </a:r>
            <a:endParaRPr lang="en-US" altLang="ja-JP" sz="2000" dirty="0"/>
          </a:p>
          <a:p>
            <a:endParaRPr lang="ja-JP" altLang="en-US" sz="2800" dirty="0"/>
          </a:p>
          <a:p>
            <a:r>
              <a:rPr lang="ja-JP" altLang="en-US" sz="2800" dirty="0"/>
              <a:t>→農産資源認証協議会 (Agricultural Resources Certification Council):</a:t>
            </a:r>
          </a:p>
          <a:p>
            <a:r>
              <a:rPr lang="ja-JP" altLang="en-US" sz="2800" dirty="0">
                <a:solidFill>
                  <a:srgbClr val="0066FF"/>
                </a:solidFill>
              </a:rPr>
              <a:t>　農産資源</a:t>
            </a:r>
            <a:r>
              <a:rPr lang="en-US" altLang="ja-JP" sz="2800" dirty="0"/>
              <a:t>(</a:t>
            </a:r>
            <a:r>
              <a:rPr lang="zh-TW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穀物、果物、野菜</a:t>
            </a:r>
            <a:r>
              <a:rPr lang="ja-JP" altLang="en-US" sz="2800" dirty="0"/>
              <a:t>等</a:t>
            </a:r>
            <a:r>
              <a:rPr lang="en-US" altLang="ja-JP" sz="2800" dirty="0"/>
              <a:t>)</a:t>
            </a:r>
            <a:r>
              <a:rPr lang="ja-JP" altLang="en-US" sz="2800" dirty="0"/>
              <a:t>の持続可能性を評価</a:t>
            </a:r>
          </a:p>
        </p:txBody>
      </p:sp>
      <p:graphicFrame>
        <p:nvGraphicFramePr>
          <p:cNvPr id="16" name="グラフ 15">
            <a:extLst>
              <a:ext uri="{FF2B5EF4-FFF2-40B4-BE49-F238E27FC236}">
                <a16:creationId xmlns:a16="http://schemas.microsoft.com/office/drawing/2014/main" id="{53635A58-534A-CD15-180F-6970EA890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836284"/>
              </p:ext>
            </p:extLst>
          </p:nvPr>
        </p:nvGraphicFramePr>
        <p:xfrm>
          <a:off x="-3124200" y="1148444"/>
          <a:ext cx="13969531" cy="8351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02039A2-21E2-DAF0-8EB3-33E8404D5224}"/>
              </a:ext>
            </a:extLst>
          </p:cNvPr>
          <p:cNvSpPr txBox="1"/>
          <p:nvPr/>
        </p:nvSpPr>
        <p:spPr>
          <a:xfrm>
            <a:off x="4759847" y="364341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パームオイル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6F3934C-52AE-E815-0F36-1877260FB3A2}"/>
              </a:ext>
            </a:extLst>
          </p:cNvPr>
          <p:cNvSpPr txBox="1"/>
          <p:nvPr/>
        </p:nvSpPr>
        <p:spPr>
          <a:xfrm>
            <a:off x="5503022" y="6914325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バイオマス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AA04AA4-C42D-0E0F-61CD-5E73E94DEDC1}"/>
              </a:ext>
            </a:extLst>
          </p:cNvPr>
          <p:cNvSpPr txBox="1"/>
          <p:nvPr/>
        </p:nvSpPr>
        <p:spPr>
          <a:xfrm>
            <a:off x="3380147" y="83439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森林資源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C64B900-D0DF-B566-46CC-DD69E36C6971}"/>
              </a:ext>
            </a:extLst>
          </p:cNvPr>
          <p:cNvSpPr txBox="1"/>
          <p:nvPr/>
        </p:nvSpPr>
        <p:spPr>
          <a:xfrm>
            <a:off x="1091190" y="656077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カーボンフット</a:t>
            </a:r>
            <a:endParaRPr kumimoji="1" lang="en-US" altLang="ja-JP" b="1" dirty="0">
              <a:solidFill>
                <a:schemeClr val="bg1"/>
              </a:solidFill>
            </a:endParaRPr>
          </a:p>
          <a:p>
            <a:r>
              <a:rPr kumimoji="1" lang="ja-JP" altLang="en-US" b="1" dirty="0">
                <a:solidFill>
                  <a:schemeClr val="bg1"/>
                </a:solidFill>
              </a:rPr>
              <a:t>プリント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882006F-F90A-B2DA-2AF8-395312AE39B9}"/>
              </a:ext>
            </a:extLst>
          </p:cNvPr>
          <p:cNvSpPr txBox="1"/>
          <p:nvPr/>
        </p:nvSpPr>
        <p:spPr>
          <a:xfrm>
            <a:off x="1832677" y="3643417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</a:rPr>
              <a:t>農産資源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DD8ED9A-4E4A-50EB-D467-06CD960873D4}"/>
              </a:ext>
            </a:extLst>
          </p:cNvPr>
          <p:cNvSpPr txBox="1"/>
          <p:nvPr/>
        </p:nvSpPr>
        <p:spPr>
          <a:xfrm>
            <a:off x="1316575" y="4935185"/>
            <a:ext cx="528221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2000" b="1" dirty="0"/>
              <a:t>－共通事項－</a:t>
            </a:r>
          </a:p>
          <a:p>
            <a:pPr algn="ctr"/>
            <a:r>
              <a:rPr lang="ja-JP" altLang="en-US" sz="2000" b="1" dirty="0"/>
              <a:t>環境、社会、ガバナンスの観点から持続可能性</a:t>
            </a:r>
          </a:p>
          <a:p>
            <a:pPr algn="ctr"/>
            <a:r>
              <a:rPr lang="ja-JP" altLang="en-US" sz="2000" b="1" dirty="0"/>
              <a:t>ライフサイクルGHG（温室効果ガス）</a:t>
            </a:r>
          </a:p>
          <a:p>
            <a:pPr algn="ctr"/>
            <a:r>
              <a:rPr lang="ja-JP" altLang="en-US" sz="2000" b="1" dirty="0"/>
              <a:t>食料競合の懸念を考慮</a:t>
            </a:r>
          </a:p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764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矢印: 下 33">
            <a:extLst>
              <a:ext uri="{FF2B5EF4-FFF2-40B4-BE49-F238E27FC236}">
                <a16:creationId xmlns:a16="http://schemas.microsoft.com/office/drawing/2014/main" id="{761E623C-5A81-36AF-1D62-955F8FD5FEA7}"/>
              </a:ext>
            </a:extLst>
          </p:cNvPr>
          <p:cNvSpPr/>
          <p:nvPr/>
        </p:nvSpPr>
        <p:spPr>
          <a:xfrm>
            <a:off x="11439499" y="1063845"/>
            <a:ext cx="698791" cy="333841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  <a:alpha val="42000"/>
                </a:schemeClr>
              </a:solidFill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21090" y="169440"/>
            <a:ext cx="167549" cy="706860"/>
            <a:chOff x="0" y="0"/>
            <a:chExt cx="44128" cy="1861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128" cy="186169"/>
            </a:xfrm>
            <a:custGeom>
              <a:avLst/>
              <a:gdLst/>
              <a:ahLst/>
              <a:cxnLst/>
              <a:rect l="l" t="t" r="r" b="b"/>
              <a:pathLst>
                <a:path w="44128" h="186169">
                  <a:moveTo>
                    <a:pt x="0" y="0"/>
                  </a:moveTo>
                  <a:lnTo>
                    <a:pt x="44128" y="0"/>
                  </a:lnTo>
                  <a:lnTo>
                    <a:pt x="44128" y="186169"/>
                  </a:lnTo>
                  <a:lnTo>
                    <a:pt x="0" y="186169"/>
                  </a:lnTo>
                  <a:close/>
                </a:path>
              </a:pathLst>
            </a:custGeom>
            <a:solidFill>
              <a:srgbClr val="004EAE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4128" cy="233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26791" y="1009650"/>
            <a:ext cx="18288000" cy="0"/>
          </a:xfrm>
          <a:prstGeom prst="line">
            <a:avLst/>
          </a:prstGeom>
          <a:ln w="38100" cap="flat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372412" cy="2140903"/>
            <a:chOff x="0" y="0"/>
            <a:chExt cx="98084" cy="56385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8084" cy="563859"/>
            </a:xfrm>
            <a:custGeom>
              <a:avLst/>
              <a:gdLst/>
              <a:ahLst/>
              <a:cxnLst/>
              <a:rect l="l" t="t" r="r" b="b"/>
              <a:pathLst>
                <a:path w="98084" h="563859">
                  <a:moveTo>
                    <a:pt x="0" y="0"/>
                  </a:moveTo>
                  <a:lnTo>
                    <a:pt x="98084" y="0"/>
                  </a:lnTo>
                  <a:lnTo>
                    <a:pt x="98084" y="563859"/>
                  </a:lnTo>
                  <a:lnTo>
                    <a:pt x="0" y="563859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8084" cy="611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0" y="2162400"/>
            <a:ext cx="372412" cy="7575407"/>
            <a:chOff x="0" y="0"/>
            <a:chExt cx="98084" cy="199516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8084" cy="1995169"/>
            </a:xfrm>
            <a:custGeom>
              <a:avLst/>
              <a:gdLst/>
              <a:ahLst/>
              <a:cxnLst/>
              <a:rect l="l" t="t" r="r" b="b"/>
              <a:pathLst>
                <a:path w="98084" h="1995169">
                  <a:moveTo>
                    <a:pt x="0" y="0"/>
                  </a:moveTo>
                  <a:lnTo>
                    <a:pt x="98084" y="0"/>
                  </a:lnTo>
                  <a:lnTo>
                    <a:pt x="98084" y="1995169"/>
                  </a:lnTo>
                  <a:lnTo>
                    <a:pt x="0" y="1995169"/>
                  </a:ln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8084" cy="2042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64090" y="2285607"/>
            <a:ext cx="224074" cy="298766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5"/>
                </a:lnTo>
                <a:lnTo>
                  <a:pt x="0" y="298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19" name="Freeform 19"/>
          <p:cNvSpPr/>
          <p:nvPr/>
        </p:nvSpPr>
        <p:spPr>
          <a:xfrm>
            <a:off x="1464090" y="3408268"/>
            <a:ext cx="224074" cy="300384"/>
          </a:xfrm>
          <a:custGeom>
            <a:avLst/>
            <a:gdLst/>
            <a:ahLst/>
            <a:cxnLst/>
            <a:rect l="l" t="t" r="r" b="b"/>
            <a:pathLst>
              <a:path w="224074" h="298766">
                <a:moveTo>
                  <a:pt x="0" y="0"/>
                </a:moveTo>
                <a:lnTo>
                  <a:pt x="224074" y="0"/>
                </a:lnTo>
                <a:lnTo>
                  <a:pt x="224074" y="298766"/>
                </a:lnTo>
                <a:lnTo>
                  <a:pt x="0" y="29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7" name="Freeform 27"/>
          <p:cNvSpPr/>
          <p:nvPr/>
        </p:nvSpPr>
        <p:spPr>
          <a:xfrm>
            <a:off x="1331206" y="4666439"/>
            <a:ext cx="417639" cy="425078"/>
          </a:xfrm>
          <a:custGeom>
            <a:avLst/>
            <a:gdLst/>
            <a:ahLst/>
            <a:cxnLst/>
            <a:rect l="l" t="t" r="r" b="b"/>
            <a:pathLst>
              <a:path w="417639" h="425078">
                <a:moveTo>
                  <a:pt x="0" y="0"/>
                </a:moveTo>
                <a:lnTo>
                  <a:pt x="417638" y="0"/>
                </a:lnTo>
                <a:lnTo>
                  <a:pt x="417638" y="425078"/>
                </a:lnTo>
                <a:lnTo>
                  <a:pt x="0" y="425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29" name="TextBox 29"/>
          <p:cNvSpPr txBox="1"/>
          <p:nvPr/>
        </p:nvSpPr>
        <p:spPr>
          <a:xfrm>
            <a:off x="33311" y="9775295"/>
            <a:ext cx="305791" cy="387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545454"/>
                </a:solidFill>
                <a:latin typeface="Futura Bold"/>
              </a:rPr>
              <a:t>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16575" y="5098982"/>
            <a:ext cx="446899" cy="262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0"/>
              </a:lnSpc>
              <a:spcBef>
                <a:spcPct val="0"/>
              </a:spcBef>
            </a:pPr>
            <a:r>
              <a:rPr lang="en-US" sz="1364">
                <a:solidFill>
                  <a:srgbClr val="FDFDFE"/>
                </a:solidFill>
                <a:latin typeface="Futura Bold"/>
                <a:ea typeface="Futura Bold"/>
              </a:rPr>
              <a:t>課題1</a:t>
            </a:r>
          </a:p>
        </p:txBody>
      </p:sp>
      <p:sp>
        <p:nvSpPr>
          <p:cNvPr id="41" name="TextBox 49">
            <a:extLst>
              <a:ext uri="{FF2B5EF4-FFF2-40B4-BE49-F238E27FC236}">
                <a16:creationId xmlns:a16="http://schemas.microsoft.com/office/drawing/2014/main" id="{D1B521D6-D039-6D2F-8A4D-E284114C4F26}"/>
              </a:ext>
            </a:extLst>
          </p:cNvPr>
          <p:cNvSpPr txBox="1"/>
          <p:nvPr/>
        </p:nvSpPr>
        <p:spPr>
          <a:xfrm>
            <a:off x="1120514" y="208498"/>
            <a:ext cx="16665576" cy="56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4.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認証機関の関係性</a:t>
            </a: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-</a:t>
            </a:r>
            <a:r>
              <a:rPr lang="ja-JP" altLang="en-US" sz="3600" dirty="0">
                <a:solidFill>
                  <a:srgbClr val="545454"/>
                </a:solidFill>
                <a:latin typeface="Futura Bold"/>
                <a:ea typeface="Futura Bold"/>
              </a:rPr>
              <a:t>パームバイオマスの場合</a:t>
            </a:r>
            <a:r>
              <a:rPr lang="en-US" altLang="ja-JP" sz="3600" dirty="0">
                <a:solidFill>
                  <a:srgbClr val="545454"/>
                </a:solidFill>
                <a:latin typeface="Futura Bold"/>
                <a:ea typeface="Futura Bold"/>
              </a:rPr>
              <a:t>-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9E2B645-2B9C-91A0-9019-8AC2092BC1AB}"/>
              </a:ext>
            </a:extLst>
          </p:cNvPr>
          <p:cNvSpPr/>
          <p:nvPr/>
        </p:nvSpPr>
        <p:spPr>
          <a:xfrm>
            <a:off x="13106400" y="1083339"/>
            <a:ext cx="2596254" cy="74992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欧州議会</a:t>
            </a:r>
            <a:endParaRPr kumimoji="1" lang="en-US" altLang="ja-JP" sz="3600" dirty="0"/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17" name="矢印: 下 16">
            <a:extLst>
              <a:ext uri="{FF2B5EF4-FFF2-40B4-BE49-F238E27FC236}">
                <a16:creationId xmlns:a16="http://schemas.microsoft.com/office/drawing/2014/main" id="{39B9E09D-1CA9-C434-9599-C28F0DCC65FE}"/>
              </a:ext>
            </a:extLst>
          </p:cNvPr>
          <p:cNvSpPr/>
          <p:nvPr/>
        </p:nvSpPr>
        <p:spPr>
          <a:xfrm>
            <a:off x="14148911" y="1924467"/>
            <a:ext cx="372412" cy="25416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7061D6DB-4796-9C22-1F0B-ECE01B5EF4E8}"/>
              </a:ext>
            </a:extLst>
          </p:cNvPr>
          <p:cNvSpPr/>
          <p:nvPr/>
        </p:nvSpPr>
        <p:spPr>
          <a:xfrm>
            <a:off x="12537977" y="3471033"/>
            <a:ext cx="3962400" cy="9303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RED3</a:t>
            </a:r>
          </a:p>
          <a:p>
            <a:pPr algn="ctr"/>
            <a:r>
              <a:rPr kumimoji="1" lang="ja-JP" altLang="en-US" sz="2000" dirty="0"/>
              <a:t>再生可能エネルギーに関する指令</a:t>
            </a:r>
            <a:endParaRPr kumimoji="1" lang="en-US" altLang="ja-JP" sz="2000" dirty="0"/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8EC4996-08DE-6E08-8E53-F5BCE7249260}"/>
              </a:ext>
            </a:extLst>
          </p:cNvPr>
          <p:cNvSpPr/>
          <p:nvPr/>
        </p:nvSpPr>
        <p:spPr>
          <a:xfrm>
            <a:off x="13106399" y="2239742"/>
            <a:ext cx="2596255" cy="776051"/>
          </a:xfrm>
          <a:prstGeom prst="rect">
            <a:avLst/>
          </a:prstGeom>
          <a:solidFill>
            <a:srgbClr val="0066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欧州委員会</a:t>
            </a:r>
            <a:endParaRPr kumimoji="1" lang="en-US" altLang="ja-JP" sz="3600" dirty="0"/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39CE7D6-5F0E-FC71-E1EB-A4A88823331A}"/>
              </a:ext>
            </a:extLst>
          </p:cNvPr>
          <p:cNvSpPr/>
          <p:nvPr/>
        </p:nvSpPr>
        <p:spPr>
          <a:xfrm>
            <a:off x="12091651" y="4998103"/>
            <a:ext cx="2427526" cy="11256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GGL</a:t>
            </a:r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24" name="矢印: 下 23">
            <a:extLst>
              <a:ext uri="{FF2B5EF4-FFF2-40B4-BE49-F238E27FC236}">
                <a16:creationId xmlns:a16="http://schemas.microsoft.com/office/drawing/2014/main" id="{7E30FA2D-6204-DADE-8071-E6B0A8C98D43}"/>
              </a:ext>
            </a:extLst>
          </p:cNvPr>
          <p:cNvSpPr/>
          <p:nvPr/>
        </p:nvSpPr>
        <p:spPr>
          <a:xfrm>
            <a:off x="13436133" y="4476911"/>
            <a:ext cx="434206" cy="482542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矢印: 下 24">
            <a:extLst>
              <a:ext uri="{FF2B5EF4-FFF2-40B4-BE49-F238E27FC236}">
                <a16:creationId xmlns:a16="http://schemas.microsoft.com/office/drawing/2014/main" id="{1F571C6F-A91C-0CB7-7BE3-D76477569BDF}"/>
              </a:ext>
            </a:extLst>
          </p:cNvPr>
          <p:cNvSpPr/>
          <p:nvPr/>
        </p:nvSpPr>
        <p:spPr>
          <a:xfrm>
            <a:off x="15299345" y="4476911"/>
            <a:ext cx="434206" cy="467207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矢印: 下 25">
            <a:extLst>
              <a:ext uri="{FF2B5EF4-FFF2-40B4-BE49-F238E27FC236}">
                <a16:creationId xmlns:a16="http://schemas.microsoft.com/office/drawing/2014/main" id="{F254A7C8-9BF8-9E59-A6E2-EB6177B051B9}"/>
              </a:ext>
            </a:extLst>
          </p:cNvPr>
          <p:cNvSpPr/>
          <p:nvPr/>
        </p:nvSpPr>
        <p:spPr>
          <a:xfrm>
            <a:off x="14162542" y="3085565"/>
            <a:ext cx="372412" cy="33671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86795B5E-ADF3-8565-5734-64951878662A}"/>
              </a:ext>
            </a:extLst>
          </p:cNvPr>
          <p:cNvSpPr/>
          <p:nvPr/>
        </p:nvSpPr>
        <p:spPr>
          <a:xfrm>
            <a:off x="14730395" y="4985600"/>
            <a:ext cx="2427526" cy="11256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RSBO</a:t>
            </a:r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66AA895-CAEC-6E0A-E64B-AEC7825DB280}"/>
              </a:ext>
            </a:extLst>
          </p:cNvPr>
          <p:cNvSpPr txBox="1"/>
          <p:nvPr/>
        </p:nvSpPr>
        <p:spPr>
          <a:xfrm rot="5400000">
            <a:off x="10151882" y="2411854"/>
            <a:ext cx="3508653" cy="5847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kumimoji="1" lang="ja-JP" altLang="en-US" sz="2400" dirty="0"/>
              <a:t>持続可能性基準策定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1383AAE-A97A-2088-747D-419C2A0D7AEB}"/>
              </a:ext>
            </a:extLst>
          </p:cNvPr>
          <p:cNvSpPr txBox="1"/>
          <p:nvPr/>
        </p:nvSpPr>
        <p:spPr>
          <a:xfrm>
            <a:off x="756128" y="1345492"/>
            <a:ext cx="106838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 dirty="0"/>
              <a:t>①: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A0BE2D8-A0C9-48A1-9112-9D0E35DABA5F}"/>
              </a:ext>
            </a:extLst>
          </p:cNvPr>
          <p:cNvSpPr/>
          <p:nvPr/>
        </p:nvSpPr>
        <p:spPr>
          <a:xfrm>
            <a:off x="11946155" y="6544324"/>
            <a:ext cx="5644679" cy="11698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認証サービス事業者</a:t>
            </a:r>
            <a:endParaRPr kumimoji="1" lang="en-US" altLang="ja-JP" sz="3600" dirty="0"/>
          </a:p>
          <a:p>
            <a:pPr algn="ctr"/>
            <a:r>
              <a:rPr kumimoji="1" lang="en-US" altLang="ja-JP" sz="2400" dirty="0" err="1"/>
              <a:t>ControlUnion</a:t>
            </a:r>
            <a:r>
              <a:rPr kumimoji="1" lang="ja-JP" altLang="en-US" sz="2400" dirty="0"/>
              <a:t>等</a:t>
            </a:r>
            <a:endParaRPr kumimoji="1" lang="en-US" altLang="ja-JP" sz="2400" dirty="0"/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38" name="矢印: 下 37">
            <a:extLst>
              <a:ext uri="{FF2B5EF4-FFF2-40B4-BE49-F238E27FC236}">
                <a16:creationId xmlns:a16="http://schemas.microsoft.com/office/drawing/2014/main" id="{F78FBB9F-D530-7084-736F-05BBDFE294DC}"/>
              </a:ext>
            </a:extLst>
          </p:cNvPr>
          <p:cNvSpPr/>
          <p:nvPr/>
        </p:nvSpPr>
        <p:spPr>
          <a:xfrm>
            <a:off x="13171118" y="6152508"/>
            <a:ext cx="372412" cy="34005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矢印: 下 38">
            <a:extLst>
              <a:ext uri="{FF2B5EF4-FFF2-40B4-BE49-F238E27FC236}">
                <a16:creationId xmlns:a16="http://schemas.microsoft.com/office/drawing/2014/main" id="{B0066557-6DBC-C338-5C3C-CEEBF01276DF}"/>
              </a:ext>
            </a:extLst>
          </p:cNvPr>
          <p:cNvSpPr/>
          <p:nvPr/>
        </p:nvSpPr>
        <p:spPr>
          <a:xfrm>
            <a:off x="15516448" y="6152507"/>
            <a:ext cx="372412" cy="34005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矢印: 下 41">
            <a:extLst>
              <a:ext uri="{FF2B5EF4-FFF2-40B4-BE49-F238E27FC236}">
                <a16:creationId xmlns:a16="http://schemas.microsoft.com/office/drawing/2014/main" id="{1720C6C5-2C31-2AF3-B6D8-AAA197B38D91}"/>
              </a:ext>
            </a:extLst>
          </p:cNvPr>
          <p:cNvSpPr/>
          <p:nvPr/>
        </p:nvSpPr>
        <p:spPr>
          <a:xfrm>
            <a:off x="14520649" y="7796871"/>
            <a:ext cx="372412" cy="412608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D680A4D9-40C1-07DF-078E-35939CAC62D0}"/>
              </a:ext>
            </a:extLst>
          </p:cNvPr>
          <p:cNvSpPr/>
          <p:nvPr/>
        </p:nvSpPr>
        <p:spPr>
          <a:xfrm>
            <a:off x="11884515" y="8292195"/>
            <a:ext cx="5644679" cy="11698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バイオマスエネルギー事業者</a:t>
            </a:r>
            <a:endParaRPr kumimoji="1" lang="en-US" altLang="ja-JP" sz="2400" dirty="0"/>
          </a:p>
          <a:p>
            <a:pPr algn="ctr"/>
            <a:endParaRPr kumimoji="1" lang="en-US" altLang="ja-JP" dirty="0">
              <a:highlight>
                <a:srgbClr val="FFFF00"/>
              </a:highlight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FE7F4AA-589C-2D9E-010A-55D64F332EE5}"/>
              </a:ext>
            </a:extLst>
          </p:cNvPr>
          <p:cNvSpPr txBox="1"/>
          <p:nvPr/>
        </p:nvSpPr>
        <p:spPr>
          <a:xfrm>
            <a:off x="7668835" y="5322146"/>
            <a:ext cx="4317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u="sng" dirty="0"/>
              <a:t>RED3</a:t>
            </a:r>
            <a:r>
              <a:rPr kumimoji="1" lang="ja-JP" altLang="en-US" b="1" u="sng" dirty="0"/>
              <a:t>に基づいて持続可能性認証要件策定</a:t>
            </a:r>
          </a:p>
        </p:txBody>
      </p:sp>
    </p:spTree>
    <p:extLst>
      <p:ext uri="{BB962C8B-B14F-4D97-AF65-F5344CB8AC3E}">
        <p14:creationId xmlns:p14="http://schemas.microsoft.com/office/powerpoint/2010/main" val="735703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698</Words>
  <Application>Microsoft Office PowerPoint</Application>
  <PresentationFormat>ユーザー設定</PresentationFormat>
  <Paragraphs>104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Futura Bold</vt:lpstr>
      <vt:lpstr>Futura</vt:lpstr>
      <vt:lpstr>Arial</vt:lpstr>
      <vt:lpstr>Calibri</vt:lpstr>
      <vt:lpstr>Noto Sans JP Bold</vt:lpstr>
      <vt:lpstr>ＭＳ Ｐゴシック</vt:lpstr>
      <vt:lpstr>-apple-system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バイオマス発電</dc:title>
  <cp:lastModifiedBy>山本 賢人</cp:lastModifiedBy>
  <cp:revision>63</cp:revision>
  <dcterms:created xsi:type="dcterms:W3CDTF">2006-08-16T00:00:00Z</dcterms:created>
  <dcterms:modified xsi:type="dcterms:W3CDTF">2024-06-11T02:50:52Z</dcterms:modified>
  <dc:identifier>DAGGB_acPlE</dc:identifier>
</cp:coreProperties>
</file>