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5" r:id="rId5"/>
    <p:sldId id="269" r:id="rId6"/>
    <p:sldId id="268" r:id="rId7"/>
    <p:sldId id="267" r:id="rId8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7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2521947-4EBB-5D98-16B0-2A7E804ABF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AC29B08-2D5B-8EA4-704D-5F032833A8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4088DCC-7EF6-B76C-4D11-1C183CDDB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4C929-B435-4427-B747-CFBEFD895AFE}" type="datetimeFigureOut">
              <a:rPr kumimoji="1" lang="ja-JP" altLang="en-US" smtClean="0"/>
              <a:t>2026/1/12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13891BF-79AD-2A84-D5D8-6753620FB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07D17C8-2CDD-A8D4-E007-A3F8583AD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16B3C-00C2-4B8C-897F-4DCD53C748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9692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1259203-37D5-D03A-2668-FB2BCE6D4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5C80520-A59F-2FD7-3CB6-F6699020B2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0DB4558-7B5A-6700-FA22-4A582F79D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4C929-B435-4427-B747-CFBEFD895AFE}" type="datetimeFigureOut">
              <a:rPr kumimoji="1" lang="ja-JP" altLang="en-US" smtClean="0"/>
              <a:t>2026/1/12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D8DA502-ED20-2EED-77B0-EB05C5DAD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82981EA-09F0-5946-DDD9-4D7582762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16B3C-00C2-4B8C-897F-4DCD53C748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4916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F28A6D-C154-C735-1DEA-B3BB40C42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2B9618C-AE96-8FF7-FEF3-55BEA4374C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88EC42B-B8A1-1AEE-0447-B4DA51F51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4C929-B435-4427-B747-CFBEFD895AFE}" type="datetimeFigureOut">
              <a:rPr kumimoji="1" lang="ja-JP" altLang="en-US" smtClean="0"/>
              <a:t>2026/1/12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C79F080-59DF-ABA4-B7BB-03505388F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D97C797-AAC2-BE30-D40A-0CF801D27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16B3C-00C2-4B8C-897F-4DCD53C748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303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DBE980-42C4-950E-EE14-1443DC77B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A31244E-C7F9-CE5F-7BE8-78F587F33A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2AAF5F6-250F-BF3E-B083-80301E310B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FBBBF6E-9CA8-7106-4CA4-E7ECD58AC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4C929-B435-4427-B747-CFBEFD895AFE}" type="datetimeFigureOut">
              <a:rPr kumimoji="1" lang="ja-JP" altLang="en-US" smtClean="0"/>
              <a:t>2026/1/12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30B1559-E8F3-6A8D-89C8-DBC5091C3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AF7AE27-73B1-4080-0619-233B26E43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16B3C-00C2-4B8C-897F-4DCD53C748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1827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E7597C-2203-51D5-4CC6-2AF14FBCF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E9DAF4E-7B57-EF85-2BCC-679C29705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9A4F686-775B-46FE-F2A4-6C313B7A5D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AC62177-376A-CAA3-8A22-F5EFDED957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8815449-E3F6-6779-024A-6E9908F007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4E19E1C-882C-382F-FA52-97FA4E06A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4C929-B435-4427-B747-CFBEFD895AFE}" type="datetimeFigureOut">
              <a:rPr kumimoji="1" lang="ja-JP" altLang="en-US" smtClean="0"/>
              <a:t>2026/1/12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05CA364-2DFE-C45A-4989-9143B9639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A2A136F-3FF6-AD72-B54E-4BD4992DA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16B3C-00C2-4B8C-897F-4DCD53C748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071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14711B7-C29D-64AE-1928-DD25C074D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8AE9B56-93C1-B44E-07E8-C613B0A85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4C929-B435-4427-B747-CFBEFD895AFE}" type="datetimeFigureOut">
              <a:rPr kumimoji="1" lang="ja-JP" altLang="en-US" smtClean="0"/>
              <a:t>2026/1/12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4C811B3-5015-2ABA-C00B-5CC9E215A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70A17C7-B1E8-EF20-F1A9-DCC3CB19E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16B3C-00C2-4B8C-897F-4DCD53C748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9397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AB520C4-0B94-5F24-61E5-25CC0765B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4C929-B435-4427-B747-CFBEFD895AFE}" type="datetimeFigureOut">
              <a:rPr kumimoji="1" lang="ja-JP" altLang="en-US" smtClean="0"/>
              <a:t>2026/1/12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EA3D5438-3F81-0894-5F63-80FA66ED4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836DD51-6D42-12AA-33C3-0FCD668E9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16B3C-00C2-4B8C-897F-4DCD53C748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8184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AC691D3-146A-DE07-BD5E-ED819D362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B3A01A7-D43B-12BB-F068-0CF02056F1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797E4F7-8A58-9647-D76D-0C07C4B0EC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A944225-E63B-A19F-21F6-BEF1ADA00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4C929-B435-4427-B747-CFBEFD895AFE}" type="datetimeFigureOut">
              <a:rPr kumimoji="1" lang="ja-JP" altLang="en-US" smtClean="0"/>
              <a:t>2026/1/12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6D66268-AF63-7D38-9972-A7DD5B5EC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73BA74C-B570-99F1-49C6-457AFEFAF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16B3C-00C2-4B8C-897F-4DCD53C748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927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B3A6EA2-806C-CE52-6663-CEAFD173E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75609D8-A5F8-DF2F-45EE-E45C570AC5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23D71F4-E4A0-6EE4-0B17-4B156ACD86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9B54318-A94E-6737-2341-992ECE723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4C929-B435-4427-B747-CFBEFD895AFE}" type="datetimeFigureOut">
              <a:rPr kumimoji="1" lang="ja-JP" altLang="en-US" smtClean="0"/>
              <a:t>2026/1/12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2CFD852-40EF-F94D-0666-403CD1BF7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5D8411-F298-DF45-2568-FB99B90A7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16B3C-00C2-4B8C-897F-4DCD53C748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2818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A737F43-19D2-9751-629E-840B6E50D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C81090B-D8CB-2E03-B732-DE524A8B5D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1585580-CAB3-75D4-E310-86B3F1F05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4C929-B435-4427-B747-CFBEFD895AFE}" type="datetimeFigureOut">
              <a:rPr kumimoji="1" lang="ja-JP" altLang="en-US" smtClean="0"/>
              <a:t>2026/1/12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269A923-ADEC-9696-C44A-10DC5177B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F852AFA-C237-863B-664F-B3AD76DC8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16B3C-00C2-4B8C-897F-4DCD53C748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9562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122C44D-C296-3195-6D8D-E75C06AC86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44E4A2F-62C3-2AFE-7861-CD94C3BFA7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77FB702-7BB9-7AD1-2C73-A3CF6BD96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4C929-B435-4427-B747-CFBEFD895AFE}" type="datetimeFigureOut">
              <a:rPr kumimoji="1" lang="ja-JP" altLang="en-US" smtClean="0"/>
              <a:t>2026/1/12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665B846-3E14-1864-226A-51BC58FB6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1CAD5E7-7E25-9B15-FE44-48BF458DD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16B3C-00C2-4B8C-897F-4DCD53C748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3755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89C9B87-DA59-941B-C1B5-2FCFE6464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52D1E1F-E50E-A82A-5AFB-349D93BC0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A152B77-08E5-EC87-C5EE-78B1370295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4C929-B435-4427-B747-CFBEFD895AFE}" type="datetimeFigureOut">
              <a:rPr kumimoji="1" lang="ja-JP" altLang="en-US" smtClean="0"/>
              <a:t>2026/1/12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BB76073-46D0-AAA6-8B40-0B58997124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7C53534-193B-7727-D3CC-1A71884DBF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16B3C-00C2-4B8C-897F-4DCD53C748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2285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tools/primer-blast/index.cgi?LINK_LOC=BlastHome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BB4B9A2-068E-70D9-271A-D4AC2105887B}"/>
              </a:ext>
            </a:extLst>
          </p:cNvPr>
          <p:cNvSpPr txBox="1"/>
          <p:nvPr/>
        </p:nvSpPr>
        <p:spPr>
          <a:xfrm>
            <a:off x="449580" y="1930400"/>
            <a:ext cx="112928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6000" b="1" dirty="0"/>
              <a:t>Primer</a:t>
            </a:r>
            <a:r>
              <a:rPr kumimoji="1" lang="ja-JP" altLang="en-US" sz="6000" b="1" dirty="0"/>
              <a:t>セットから</a:t>
            </a:r>
            <a:endParaRPr kumimoji="1" lang="en-US" altLang="ja-JP" sz="6000" b="1" dirty="0"/>
          </a:p>
          <a:p>
            <a:pPr algn="ctr"/>
            <a:r>
              <a:rPr kumimoji="1" lang="en-US" altLang="ja-JP" sz="6000" b="1" dirty="0"/>
              <a:t>Amplicon</a:t>
            </a:r>
            <a:r>
              <a:rPr kumimoji="1" lang="ja-JP" altLang="en-US" sz="6000" b="1" dirty="0"/>
              <a:t>配列を入手する方法</a:t>
            </a:r>
          </a:p>
        </p:txBody>
      </p:sp>
    </p:spTree>
    <p:extLst>
      <p:ext uri="{BB962C8B-B14F-4D97-AF65-F5344CB8AC3E}">
        <p14:creationId xmlns:p14="http://schemas.microsoft.com/office/powerpoint/2010/main" val="2309031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ACEC04B0-94F8-ECED-B283-ACBC85178695}"/>
              </a:ext>
            </a:extLst>
          </p:cNvPr>
          <p:cNvGrpSpPr/>
          <p:nvPr/>
        </p:nvGrpSpPr>
        <p:grpSpPr>
          <a:xfrm>
            <a:off x="361785" y="1225821"/>
            <a:ext cx="6055157" cy="4622462"/>
            <a:chOff x="166610" y="1565274"/>
            <a:chExt cx="6055157" cy="4622462"/>
          </a:xfrm>
        </p:grpSpPr>
        <p:pic>
          <p:nvPicPr>
            <p:cNvPr id="11" name="図 10" descr="モニター, 座る, 画面, 暗い が含まれている画像&#10;&#10;自動的に生成された説明">
              <a:extLst>
                <a:ext uri="{FF2B5EF4-FFF2-40B4-BE49-F238E27FC236}">
                  <a16:creationId xmlns:a16="http://schemas.microsoft.com/office/drawing/2014/main" id="{B3DA6A3B-8F41-9F8F-664F-319D56AF0D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033" t="18846" r="9792" b="38589"/>
            <a:stretch/>
          </p:blipFill>
          <p:spPr>
            <a:xfrm>
              <a:off x="166610" y="1565274"/>
              <a:ext cx="4658838" cy="4622462"/>
            </a:xfrm>
            <a:prstGeom prst="rect">
              <a:avLst/>
            </a:prstGeom>
          </p:spPr>
        </p:pic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EE8F62E2-EDCB-9A44-1116-27B75D7F411D}"/>
                </a:ext>
              </a:extLst>
            </p:cNvPr>
            <p:cNvSpPr txBox="1"/>
            <p:nvPr/>
          </p:nvSpPr>
          <p:spPr>
            <a:xfrm>
              <a:off x="5147111" y="5198006"/>
              <a:ext cx="1074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/>
                <a:t>100 bp</a:t>
              </a:r>
              <a:endParaRPr kumimoji="1" lang="ja-JP" altLang="en-US" dirty="0"/>
            </a:p>
          </p:txBody>
        </p:sp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3E5DCE7A-2A99-E49B-EEF6-0A0D0C489C75}"/>
                </a:ext>
              </a:extLst>
            </p:cNvPr>
            <p:cNvGrpSpPr/>
            <p:nvPr/>
          </p:nvGrpSpPr>
          <p:grpSpPr>
            <a:xfrm>
              <a:off x="251324" y="1916501"/>
              <a:ext cx="4310735" cy="461666"/>
              <a:chOff x="495168" y="1942628"/>
              <a:chExt cx="4310735" cy="461666"/>
            </a:xfrm>
          </p:grpSpPr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9EA06A3D-63D5-0593-987F-D408499B0F2D}"/>
                  </a:ext>
                </a:extLst>
              </p:cNvPr>
              <p:cNvSpPr txBox="1"/>
              <p:nvPr/>
            </p:nvSpPr>
            <p:spPr>
              <a:xfrm>
                <a:off x="495168" y="1942629"/>
                <a:ext cx="8389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2400" b="1" dirty="0">
                    <a:solidFill>
                      <a:schemeClr val="bg1"/>
                    </a:solidFill>
                  </a:rPr>
                  <a:t>１</a:t>
                </a:r>
              </a:p>
            </p:txBody>
          </p:sp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8C02A51A-4EAD-0F67-FC6E-09A1E643DAB2}"/>
                  </a:ext>
                </a:extLst>
              </p:cNvPr>
              <p:cNvSpPr txBox="1"/>
              <p:nvPr/>
            </p:nvSpPr>
            <p:spPr>
              <a:xfrm>
                <a:off x="1403984" y="1942628"/>
                <a:ext cx="8389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2400" b="1" dirty="0">
                    <a:solidFill>
                      <a:schemeClr val="bg1"/>
                    </a:solidFill>
                  </a:rPr>
                  <a:t>2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5A4897E7-46CE-9784-4908-E198461CB1D1}"/>
                  </a:ext>
                </a:extLst>
              </p:cNvPr>
              <p:cNvSpPr txBox="1"/>
              <p:nvPr/>
            </p:nvSpPr>
            <p:spPr>
              <a:xfrm>
                <a:off x="2257940" y="1942628"/>
                <a:ext cx="8389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2400" dirty="0">
                    <a:solidFill>
                      <a:schemeClr val="bg1"/>
                    </a:solidFill>
                  </a:rPr>
                  <a:t>NC</a:t>
                </a:r>
                <a:endParaRPr kumimoji="1" lang="ja-JP" alt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076ACB46-1FB1-3CB8-8BFA-01B25FE46D1E}"/>
                  </a:ext>
                </a:extLst>
              </p:cNvPr>
              <p:cNvSpPr txBox="1"/>
              <p:nvPr/>
            </p:nvSpPr>
            <p:spPr>
              <a:xfrm>
                <a:off x="3110540" y="1942628"/>
                <a:ext cx="8389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2400" dirty="0">
                    <a:solidFill>
                      <a:schemeClr val="bg1"/>
                    </a:solidFill>
                  </a:rPr>
                  <a:t>M1</a:t>
                </a:r>
                <a:endParaRPr kumimoji="1" lang="ja-JP" alt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368BB112-AA9B-A204-1487-FB34175C2467}"/>
                  </a:ext>
                </a:extLst>
              </p:cNvPr>
              <p:cNvSpPr txBox="1"/>
              <p:nvPr/>
            </p:nvSpPr>
            <p:spPr>
              <a:xfrm>
                <a:off x="3966917" y="1942628"/>
                <a:ext cx="8389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2400" dirty="0">
                    <a:solidFill>
                      <a:schemeClr val="bg1"/>
                    </a:solidFill>
                  </a:rPr>
                  <a:t>M2</a:t>
                </a:r>
                <a:endParaRPr kumimoji="1" lang="ja-JP" altLang="en-US" sz="2400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2" name="直線矢印コネクタ 11">
              <a:extLst>
                <a:ext uri="{FF2B5EF4-FFF2-40B4-BE49-F238E27FC236}">
                  <a16:creationId xmlns:a16="http://schemas.microsoft.com/office/drawing/2014/main" id="{FF5FB396-08BD-5A1A-675F-73F5E342DA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59111" y="5372726"/>
              <a:ext cx="288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BBFF7DBA-32DE-F81B-DD6A-905E7B680118}"/>
                </a:ext>
              </a:extLst>
            </p:cNvPr>
            <p:cNvSpPr txBox="1"/>
            <p:nvPr/>
          </p:nvSpPr>
          <p:spPr>
            <a:xfrm>
              <a:off x="5147111" y="5606822"/>
              <a:ext cx="9167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/>
                <a:t>50 bp</a:t>
              </a:r>
              <a:endParaRPr kumimoji="1" lang="ja-JP" altLang="en-US" dirty="0"/>
            </a:p>
          </p:txBody>
        </p:sp>
        <p:cxnSp>
          <p:nvCxnSpPr>
            <p:cNvPr id="14" name="直線矢印コネクタ 13">
              <a:extLst>
                <a:ext uri="{FF2B5EF4-FFF2-40B4-BE49-F238E27FC236}">
                  <a16:creationId xmlns:a16="http://schemas.microsoft.com/office/drawing/2014/main" id="{92A96CFE-D736-069A-3C5F-8BAA6B7A665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25448" y="5745862"/>
              <a:ext cx="288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235DD29A-3810-0AEB-D08B-FBA88746E43C}"/>
                </a:ext>
              </a:extLst>
            </p:cNvPr>
            <p:cNvSpPr txBox="1"/>
            <p:nvPr/>
          </p:nvSpPr>
          <p:spPr>
            <a:xfrm>
              <a:off x="5147111" y="4656784"/>
              <a:ext cx="1074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/>
                <a:t>200 bp</a:t>
              </a:r>
              <a:endParaRPr kumimoji="1" lang="ja-JP" altLang="en-US" dirty="0"/>
            </a:p>
          </p:txBody>
        </p:sp>
        <p:cxnSp>
          <p:nvCxnSpPr>
            <p:cNvPr id="18" name="直線矢印コネクタ 17">
              <a:extLst>
                <a:ext uri="{FF2B5EF4-FFF2-40B4-BE49-F238E27FC236}">
                  <a16:creationId xmlns:a16="http://schemas.microsoft.com/office/drawing/2014/main" id="{75B4B1A3-0EB1-CF05-B892-EC79F9434A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59111" y="4822569"/>
              <a:ext cx="288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32D3ECAD-6760-7836-E49E-838A009218C9}"/>
                </a:ext>
              </a:extLst>
            </p:cNvPr>
            <p:cNvSpPr txBox="1"/>
            <p:nvPr/>
          </p:nvSpPr>
          <p:spPr>
            <a:xfrm>
              <a:off x="396388" y="5637600"/>
              <a:ext cx="173721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600" b="1" dirty="0">
                  <a:solidFill>
                    <a:srgbClr val="FFFF00"/>
                  </a:solidFill>
                </a:rPr>
                <a:t>111 bp</a:t>
              </a:r>
              <a:r>
                <a:rPr kumimoji="1" lang="ja-JP" altLang="en-US" sz="1600" b="1" dirty="0">
                  <a:solidFill>
                    <a:srgbClr val="FFFF00"/>
                  </a:solidFill>
                </a:rPr>
                <a:t>（</a:t>
              </a:r>
              <a:r>
                <a:rPr lang="ja-JP" altLang="en-US" sz="1600" b="1" dirty="0">
                  <a:solidFill>
                    <a:srgbClr val="FFFF00"/>
                  </a:solidFill>
                </a:rPr>
                <a:t>＋）</a:t>
              </a:r>
              <a:endParaRPr kumimoji="1" lang="ja-JP" altLang="en-US" sz="16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C7608C4-E81B-1FA3-D856-D8614777433A}"/>
              </a:ext>
            </a:extLst>
          </p:cNvPr>
          <p:cNvSpPr txBox="1"/>
          <p:nvPr/>
        </p:nvSpPr>
        <p:spPr>
          <a:xfrm>
            <a:off x="6338286" y="3804724"/>
            <a:ext cx="48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kumimoji="1" lang="en-US" altLang="ja-JP" dirty="0"/>
              <a:t>Primer</a:t>
            </a:r>
            <a:r>
              <a:rPr kumimoji="1" lang="ja-JP" altLang="en-US" dirty="0"/>
              <a:t>（</a:t>
            </a:r>
            <a:r>
              <a:rPr kumimoji="1" lang="en-US" altLang="ja-JP" dirty="0"/>
              <a:t>Gene target</a:t>
            </a:r>
            <a:r>
              <a:rPr kumimoji="1" lang="ja-JP" altLang="en-US" dirty="0"/>
              <a:t>：</a:t>
            </a:r>
            <a:r>
              <a:rPr kumimoji="1" lang="en-US" altLang="ja-JP" i="1" dirty="0" err="1"/>
              <a:t>ctrA</a:t>
            </a:r>
            <a:r>
              <a:rPr kumimoji="1" lang="ja-JP" altLang="en-US" dirty="0"/>
              <a:t>）</a:t>
            </a:r>
            <a:endParaRPr kumimoji="1" lang="en-US" altLang="ja-JP" dirty="0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6B43CEF-1745-85F8-24EF-A283875576D5}"/>
              </a:ext>
            </a:extLst>
          </p:cNvPr>
          <p:cNvSpPr txBox="1"/>
          <p:nvPr/>
        </p:nvSpPr>
        <p:spPr>
          <a:xfrm>
            <a:off x="5914735" y="131026"/>
            <a:ext cx="50150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C00000"/>
                </a:solidFill>
              </a:rPr>
              <a:t>莢膜多糖体遺伝子</a:t>
            </a:r>
            <a:r>
              <a:rPr lang="ja-JP" altLang="en-US" sz="2800" b="1" dirty="0"/>
              <a:t>（</a:t>
            </a:r>
            <a:r>
              <a:rPr lang="en-US" altLang="ja-JP" sz="2800" b="1" i="1" dirty="0" err="1"/>
              <a:t>ctrA</a:t>
            </a:r>
            <a:r>
              <a:rPr lang="ja-JP" altLang="en-US" sz="2800" b="1" dirty="0"/>
              <a:t>）</a:t>
            </a:r>
            <a:endParaRPr kumimoji="1" lang="ja-JP" altLang="en-US" sz="2800" b="1" dirty="0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787091A-210C-97ED-DEC3-632FFDDD447D}"/>
              </a:ext>
            </a:extLst>
          </p:cNvPr>
          <p:cNvSpPr txBox="1"/>
          <p:nvPr/>
        </p:nvSpPr>
        <p:spPr>
          <a:xfrm>
            <a:off x="6338286" y="4853188"/>
            <a:ext cx="459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dirty="0"/>
              <a:t>Amplification conditions</a:t>
            </a:r>
            <a:endParaRPr kumimoji="1" lang="en-US" altLang="ja-JP" dirty="0"/>
          </a:p>
        </p:txBody>
      </p: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97195B42-2704-106E-7EC9-061D0BDD4359}"/>
              </a:ext>
            </a:extLst>
          </p:cNvPr>
          <p:cNvGrpSpPr/>
          <p:nvPr/>
        </p:nvGrpSpPr>
        <p:grpSpPr>
          <a:xfrm>
            <a:off x="5750804" y="1023807"/>
            <a:ext cx="5010276" cy="2284280"/>
            <a:chOff x="5361496" y="1559591"/>
            <a:chExt cx="5010276" cy="2284280"/>
          </a:xfrm>
        </p:grpSpPr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1E9FD24-093C-EAB8-D59D-28B947CF4DD6}"/>
                </a:ext>
              </a:extLst>
            </p:cNvPr>
            <p:cNvSpPr txBox="1"/>
            <p:nvPr/>
          </p:nvSpPr>
          <p:spPr>
            <a:xfrm>
              <a:off x="5361496" y="1559591"/>
              <a:ext cx="3906791" cy="2284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ja-JP" altLang="en-US" sz="2400" dirty="0"/>
                <a:t>１</a:t>
              </a:r>
              <a:r>
                <a:rPr lang="en-US" altLang="ja-JP" sz="2400" dirty="0"/>
                <a:t>.  </a:t>
              </a:r>
              <a:r>
                <a:rPr lang="ja-JP" altLang="en-US" sz="2400" dirty="0"/>
                <a:t>鼻咽頭粘膜</a:t>
              </a:r>
              <a:endParaRPr kumimoji="1" lang="en-US" altLang="ja-JP" sz="2400" dirty="0"/>
            </a:p>
            <a:p>
              <a:pPr>
                <a:lnSpc>
                  <a:spcPct val="120000"/>
                </a:lnSpc>
              </a:pPr>
              <a:r>
                <a:rPr kumimoji="1" lang="ja-JP" altLang="en-US" sz="2400" dirty="0"/>
                <a:t>２</a:t>
              </a:r>
              <a:r>
                <a:rPr kumimoji="1" lang="en-US" altLang="ja-JP" sz="2400" dirty="0"/>
                <a:t>.  </a:t>
              </a:r>
              <a:r>
                <a:rPr kumimoji="1" lang="ja-JP" altLang="en-US" sz="2400" dirty="0"/>
                <a:t>培養コロニー</a:t>
              </a:r>
              <a:endParaRPr kumimoji="1" lang="en-US" altLang="ja-JP" sz="2400" dirty="0"/>
            </a:p>
            <a:p>
              <a:pPr>
                <a:lnSpc>
                  <a:spcPct val="120000"/>
                </a:lnSpc>
              </a:pPr>
              <a:r>
                <a:rPr lang="en-US" altLang="ja-JP" sz="2400" dirty="0"/>
                <a:t>NC. Negative control</a:t>
              </a:r>
            </a:p>
            <a:p>
              <a:pPr>
                <a:lnSpc>
                  <a:spcPct val="120000"/>
                </a:lnSpc>
              </a:pPr>
              <a:r>
                <a:rPr kumimoji="1" lang="en-US" altLang="ja-JP" sz="2400" dirty="0"/>
                <a:t>M1. 100 bp DNA Ladder</a:t>
              </a:r>
            </a:p>
            <a:p>
              <a:pPr>
                <a:lnSpc>
                  <a:spcPct val="120000"/>
                </a:lnSpc>
              </a:pPr>
              <a:r>
                <a:rPr lang="en-US" altLang="ja-JP" sz="2400" dirty="0"/>
                <a:t>M2. 50 bp DNA Ladder</a:t>
              </a:r>
              <a:endParaRPr kumimoji="1" lang="ja-JP" altLang="en-US" sz="2400" dirty="0"/>
            </a:p>
          </p:txBody>
        </p:sp>
        <p:sp>
          <p:nvSpPr>
            <p:cNvPr id="31" name="右中かっこ 30">
              <a:extLst>
                <a:ext uri="{FF2B5EF4-FFF2-40B4-BE49-F238E27FC236}">
                  <a16:creationId xmlns:a16="http://schemas.microsoft.com/office/drawing/2014/main" id="{CB728B27-96E8-F0F5-3B87-DA34E292CF77}"/>
                </a:ext>
              </a:extLst>
            </p:cNvPr>
            <p:cNvSpPr/>
            <p:nvPr/>
          </p:nvSpPr>
          <p:spPr>
            <a:xfrm>
              <a:off x="8131945" y="1754098"/>
              <a:ext cx="142043" cy="554095"/>
            </a:xfrm>
            <a:prstGeom prst="rightBrac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0CDA14CC-6004-EE84-2003-45297F7A35C8}"/>
                </a:ext>
              </a:extLst>
            </p:cNvPr>
            <p:cNvSpPr txBox="1"/>
            <p:nvPr/>
          </p:nvSpPr>
          <p:spPr>
            <a:xfrm>
              <a:off x="8427563" y="1800312"/>
              <a:ext cx="19442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400" dirty="0"/>
                <a:t>sample</a:t>
              </a:r>
              <a:endParaRPr kumimoji="1" lang="ja-JP" altLang="en-US" sz="2400" dirty="0"/>
            </a:p>
          </p:txBody>
        </p:sp>
      </p:grp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B940D462-F39C-3902-6564-3794E7628875}"/>
              </a:ext>
            </a:extLst>
          </p:cNvPr>
          <p:cNvSpPr/>
          <p:nvPr/>
        </p:nvSpPr>
        <p:spPr>
          <a:xfrm>
            <a:off x="6182740" y="3663509"/>
            <a:ext cx="5766391" cy="2585989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299B505A-59CB-2D6A-DAFB-FB51229D297A}"/>
              </a:ext>
            </a:extLst>
          </p:cNvPr>
          <p:cNvSpPr txBox="1"/>
          <p:nvPr/>
        </p:nvSpPr>
        <p:spPr>
          <a:xfrm>
            <a:off x="6651144" y="4158896"/>
            <a:ext cx="4800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/>
              <a:t>F</a:t>
            </a:r>
            <a:r>
              <a:rPr lang="ja-JP" altLang="en-US" dirty="0"/>
              <a:t>：</a:t>
            </a:r>
            <a:r>
              <a:rPr lang="en-US" altLang="ja-JP" baseline="30000" dirty="0"/>
              <a:t>617</a:t>
            </a:r>
            <a:r>
              <a:rPr lang="en-US" altLang="ja-JP" dirty="0"/>
              <a:t>-</a:t>
            </a:r>
            <a:r>
              <a:rPr lang="en-US" altLang="ja-JP" b="1" dirty="0">
                <a:solidFill>
                  <a:srgbClr val="FF0000"/>
                </a:solidFill>
              </a:rPr>
              <a:t>GCTGCGGTAGGTGGTTCAA</a:t>
            </a:r>
            <a:r>
              <a:rPr lang="en-US" altLang="ja-JP" dirty="0"/>
              <a:t>-</a:t>
            </a:r>
            <a:r>
              <a:rPr lang="en-US" altLang="ja-JP" baseline="30000" dirty="0"/>
              <a:t>635</a:t>
            </a:r>
          </a:p>
          <a:p>
            <a:r>
              <a:rPr lang="en-US" altLang="ja-JP" dirty="0"/>
              <a:t>R</a:t>
            </a:r>
            <a:r>
              <a:rPr lang="ja-JP" altLang="en-US" dirty="0"/>
              <a:t>：</a:t>
            </a:r>
            <a:r>
              <a:rPr lang="en-US" altLang="ja-JP" baseline="30000" dirty="0"/>
              <a:t>727</a:t>
            </a:r>
            <a:r>
              <a:rPr lang="en-US" altLang="ja-JP" dirty="0"/>
              <a:t>-</a:t>
            </a:r>
            <a:r>
              <a:rPr lang="en-US" altLang="ja-JP" b="1" dirty="0">
                <a:solidFill>
                  <a:srgbClr val="FF0000"/>
                </a:solidFill>
              </a:rPr>
              <a:t>TTGTCGCGGATTTGCAACTA</a:t>
            </a:r>
            <a:r>
              <a:rPr lang="en-US" altLang="ja-JP" dirty="0"/>
              <a:t>-</a:t>
            </a:r>
            <a:r>
              <a:rPr lang="en-US" altLang="ja-JP" baseline="30000" dirty="0"/>
              <a:t>708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2620D4D-9F26-8A90-AAA8-01EFEFA664C5}"/>
              </a:ext>
            </a:extLst>
          </p:cNvPr>
          <p:cNvSpPr txBox="1"/>
          <p:nvPr/>
        </p:nvSpPr>
        <p:spPr>
          <a:xfrm>
            <a:off x="6703223" y="5193949"/>
            <a:ext cx="41300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600" dirty="0"/>
              <a:t>98℃ 10 sec ➡ 55℃ 30sec ➡ 72℃ 1min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417BDECA-6377-5117-C0A7-60DCBCCFB779}"/>
              </a:ext>
            </a:extLst>
          </p:cNvPr>
          <p:cNvSpPr txBox="1"/>
          <p:nvPr/>
        </p:nvSpPr>
        <p:spPr>
          <a:xfrm>
            <a:off x="6338286" y="5663617"/>
            <a:ext cx="3835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kumimoji="1" lang="en-US" altLang="ja-JP" dirty="0"/>
              <a:t>Target amplicon</a:t>
            </a:r>
            <a:r>
              <a:rPr kumimoji="1" lang="ja-JP" altLang="en-US" dirty="0"/>
              <a:t> </a:t>
            </a:r>
            <a:r>
              <a:rPr kumimoji="1" lang="en-US" altLang="ja-JP" dirty="0"/>
              <a:t>size</a:t>
            </a:r>
            <a:r>
              <a:rPr kumimoji="1" lang="ja-JP" altLang="en-US" dirty="0"/>
              <a:t>（</a:t>
            </a:r>
            <a:r>
              <a:rPr kumimoji="1" lang="en-US" altLang="ja-JP" dirty="0"/>
              <a:t>111 bp</a:t>
            </a:r>
            <a:r>
              <a:rPr kumimoji="1" lang="ja-JP" altLang="en-US" dirty="0"/>
              <a:t>）</a:t>
            </a:r>
            <a:endParaRPr kumimoji="1" lang="en-US" altLang="ja-JP" dirty="0"/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A3AD44F0-8236-186A-D39B-D1A55D38CB98}"/>
              </a:ext>
            </a:extLst>
          </p:cNvPr>
          <p:cNvSpPr txBox="1"/>
          <p:nvPr/>
        </p:nvSpPr>
        <p:spPr>
          <a:xfrm>
            <a:off x="7898674" y="6352041"/>
            <a:ext cx="41452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sz="1600" dirty="0"/>
              <a:t>J Clin </a:t>
            </a:r>
            <a:r>
              <a:rPr lang="en-US" altLang="ja-JP" sz="1600" dirty="0" err="1"/>
              <a:t>Microbiol</a:t>
            </a:r>
            <a:r>
              <a:rPr lang="en-US" altLang="ja-JP" sz="1600" dirty="0"/>
              <a:t>. 2001 Apr;39(4):1553-8.</a:t>
            </a:r>
            <a:endParaRPr lang="ja-JP" altLang="en-US" sz="1600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5657ED6-4A80-C713-A181-0641E14EBB95}"/>
              </a:ext>
            </a:extLst>
          </p:cNvPr>
          <p:cNvSpPr txBox="1"/>
          <p:nvPr/>
        </p:nvSpPr>
        <p:spPr>
          <a:xfrm>
            <a:off x="396388" y="102118"/>
            <a:ext cx="60755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/>
              <a:t>例：</a:t>
            </a:r>
            <a:r>
              <a:rPr kumimoji="1" lang="en-US" altLang="ja-JP" sz="3200" b="1" i="1" dirty="0"/>
              <a:t>Neisseria meningitidis</a:t>
            </a:r>
            <a:endParaRPr kumimoji="1" lang="ja-JP" altLang="en-US" sz="3200" b="1" i="1" dirty="0"/>
          </a:p>
        </p:txBody>
      </p:sp>
    </p:spTree>
    <p:extLst>
      <p:ext uri="{BB962C8B-B14F-4D97-AF65-F5344CB8AC3E}">
        <p14:creationId xmlns:p14="http://schemas.microsoft.com/office/powerpoint/2010/main" val="4078161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82BDB7CD-4526-7A1C-B0AA-0A41529FE0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522224"/>
            <a:ext cx="9215120" cy="6145861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BF505CF-B068-2315-778D-64F098B0660B}"/>
              </a:ext>
            </a:extLst>
          </p:cNvPr>
          <p:cNvSpPr txBox="1"/>
          <p:nvPr/>
        </p:nvSpPr>
        <p:spPr>
          <a:xfrm>
            <a:off x="254000" y="189915"/>
            <a:ext cx="921512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100" dirty="0">
                <a:hlinkClick r:id="rId3"/>
              </a:rPr>
              <a:t>https://www.ncbi.nlm.nih.gov/tools/primer-blast/index.cgi?LINK_LOC=BlastHome</a:t>
            </a:r>
            <a:endParaRPr lang="en-US" altLang="ja-JP" sz="1100" dirty="0"/>
          </a:p>
          <a:p>
            <a:endParaRPr lang="ja-JP" altLang="en-US" sz="1100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4672D52-A403-5073-89A7-20A53D6D1B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086" y="1556972"/>
            <a:ext cx="5654821" cy="1526587"/>
          </a:xfrm>
          <a:prstGeom prst="rect">
            <a:avLst/>
          </a:prstGeom>
        </p:spPr>
      </p:pic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7A3C7620-BD86-DF8F-1A33-4756AB7D0210}"/>
              </a:ext>
            </a:extLst>
          </p:cNvPr>
          <p:cNvCxnSpPr/>
          <p:nvPr/>
        </p:nvCxnSpPr>
        <p:spPr>
          <a:xfrm flipH="1">
            <a:off x="4023360" y="2296160"/>
            <a:ext cx="2336800" cy="175768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5545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2FE2B88-FD3C-204A-DB37-460EFDE1D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82" y="200458"/>
            <a:ext cx="9632515" cy="4648603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D549BA3D-98BF-02EC-4367-81431BA7D2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85" r="34038" b="22861"/>
          <a:stretch>
            <a:fillRect/>
          </a:stretch>
        </p:blipFill>
        <p:spPr>
          <a:xfrm>
            <a:off x="3508741" y="4166136"/>
            <a:ext cx="8337899" cy="2391355"/>
          </a:xfrm>
          <a:prstGeom prst="rect">
            <a:avLst/>
          </a:prstGeom>
        </p:spPr>
      </p:pic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7B38D476-7615-FAD4-CE3A-F6F6608936DC}"/>
              </a:ext>
            </a:extLst>
          </p:cNvPr>
          <p:cNvSpPr/>
          <p:nvPr/>
        </p:nvSpPr>
        <p:spPr>
          <a:xfrm>
            <a:off x="3833862" y="5052493"/>
            <a:ext cx="2844800" cy="876883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2038DC5C-7D4B-7741-A9E8-8DCB0F9935DF}"/>
              </a:ext>
            </a:extLst>
          </p:cNvPr>
          <p:cNvSpPr/>
          <p:nvPr/>
        </p:nvSpPr>
        <p:spPr>
          <a:xfrm>
            <a:off x="2286233" y="1495391"/>
            <a:ext cx="5940058" cy="42485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1FA2A9DA-8B7E-0073-0001-733CCD2B75DA}"/>
              </a:ext>
            </a:extLst>
          </p:cNvPr>
          <p:cNvSpPr/>
          <p:nvPr/>
        </p:nvSpPr>
        <p:spPr>
          <a:xfrm>
            <a:off x="2286233" y="2021873"/>
            <a:ext cx="5940058" cy="42485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26ECD255-743B-C9AB-F937-C6721175559A}"/>
              </a:ext>
            </a:extLst>
          </p:cNvPr>
          <p:cNvCxnSpPr>
            <a:cxnSpLocks/>
          </p:cNvCxnSpPr>
          <p:nvPr/>
        </p:nvCxnSpPr>
        <p:spPr>
          <a:xfrm>
            <a:off x="5019040" y="2691864"/>
            <a:ext cx="121920" cy="215719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9485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D77B9CAA-C6F8-C5C6-B785-7EF6B72B3D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52" y="172403"/>
            <a:ext cx="8932124" cy="6055677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436616CC-4B60-80A3-F8C7-C7B7A1D2DB74}"/>
              </a:ext>
            </a:extLst>
          </p:cNvPr>
          <p:cNvSpPr/>
          <p:nvPr/>
        </p:nvSpPr>
        <p:spPr>
          <a:xfrm>
            <a:off x="1243750" y="3429000"/>
            <a:ext cx="1397850" cy="493776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16BFDF9A-A6FC-E8A9-5522-482A72706C2A}"/>
              </a:ext>
            </a:extLst>
          </p:cNvPr>
          <p:cNvSpPr/>
          <p:nvPr/>
        </p:nvSpPr>
        <p:spPr>
          <a:xfrm>
            <a:off x="2641600" y="4581652"/>
            <a:ext cx="1397850" cy="493776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6897552E-7045-8863-FEC6-DF3F3EC259E8}"/>
              </a:ext>
            </a:extLst>
          </p:cNvPr>
          <p:cNvSpPr/>
          <p:nvPr/>
        </p:nvSpPr>
        <p:spPr>
          <a:xfrm>
            <a:off x="2641600" y="5333492"/>
            <a:ext cx="1397850" cy="493776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 descr="グラフィカル ユーザー インターフェイス, テキスト, アプリケーション, メール&#10;&#10;AI 生成コンテンツは誤りを含む可能性があります。">
            <a:extLst>
              <a:ext uri="{FF2B5EF4-FFF2-40B4-BE49-F238E27FC236}">
                <a16:creationId xmlns:a16="http://schemas.microsoft.com/office/drawing/2014/main" id="{DA7A0238-7208-FD5B-5A6D-AAD71B3D41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670"/>
          <a:stretch>
            <a:fillRect/>
          </a:stretch>
        </p:blipFill>
        <p:spPr>
          <a:xfrm>
            <a:off x="5919649" y="1559217"/>
            <a:ext cx="5998499" cy="4727118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BC92B667-E0C6-B5D0-D0BD-2603BA7BD768}"/>
              </a:ext>
            </a:extLst>
          </p:cNvPr>
          <p:cNvCxnSpPr>
            <a:cxnSpLocks/>
          </p:cNvCxnSpPr>
          <p:nvPr/>
        </p:nvCxnSpPr>
        <p:spPr>
          <a:xfrm flipV="1">
            <a:off x="4348480" y="4581652"/>
            <a:ext cx="5201920" cy="66090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5149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, テキスト, アプリケーション, メール&#10;&#10;AI 生成コンテンツは誤りを含む可能性があります。">
            <a:extLst>
              <a:ext uri="{FF2B5EF4-FFF2-40B4-BE49-F238E27FC236}">
                <a16:creationId xmlns:a16="http://schemas.microsoft.com/office/drawing/2014/main" id="{F61C0A6B-F777-1B36-2FE5-125962175F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34" t="-1688" r="45172" b="13716"/>
          <a:stretch>
            <a:fillRect/>
          </a:stretch>
        </p:blipFill>
        <p:spPr>
          <a:xfrm>
            <a:off x="365477" y="118031"/>
            <a:ext cx="5471491" cy="2472769"/>
          </a:xfrm>
          <a:prstGeom prst="rect">
            <a:avLst/>
          </a:prstGeom>
        </p:spPr>
      </p:pic>
      <p:pic>
        <p:nvPicPr>
          <p:cNvPr id="5" name="図 4" descr="グラフィカル ユーザー インターフェイス, テキスト, アプリケーション, メール&#10;&#10;AI 生成コンテンツは誤りを含む可能性があります。">
            <a:extLst>
              <a:ext uri="{FF2B5EF4-FFF2-40B4-BE49-F238E27FC236}">
                <a16:creationId xmlns:a16="http://schemas.microsoft.com/office/drawing/2014/main" id="{CED7A590-28E9-C49B-9AC4-DB510E6D41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432" y="2733050"/>
            <a:ext cx="10877593" cy="3581498"/>
          </a:xfrm>
          <a:prstGeom prst="rect">
            <a:avLst/>
          </a:prstGeom>
        </p:spPr>
      </p:pic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7697CDC7-106C-6F45-C663-3ABD0F0F1743}"/>
              </a:ext>
            </a:extLst>
          </p:cNvPr>
          <p:cNvSpPr/>
          <p:nvPr/>
        </p:nvSpPr>
        <p:spPr>
          <a:xfrm>
            <a:off x="365477" y="2126423"/>
            <a:ext cx="863883" cy="464377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6F48914F-2F0C-E6D3-9C44-D3E650D6447E}"/>
              </a:ext>
            </a:extLst>
          </p:cNvPr>
          <p:cNvSpPr/>
          <p:nvPr/>
        </p:nvSpPr>
        <p:spPr>
          <a:xfrm>
            <a:off x="1148080" y="4869623"/>
            <a:ext cx="8219440" cy="952057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2BC79514-EC3D-F102-8668-B60C5DE5139C}"/>
              </a:ext>
            </a:extLst>
          </p:cNvPr>
          <p:cNvCxnSpPr/>
          <p:nvPr/>
        </p:nvCxnSpPr>
        <p:spPr>
          <a:xfrm>
            <a:off x="1014432" y="2733050"/>
            <a:ext cx="855008" cy="192023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9133735-253D-732E-3200-8195E751E99A}"/>
              </a:ext>
            </a:extLst>
          </p:cNvPr>
          <p:cNvSpPr txBox="1"/>
          <p:nvPr/>
        </p:nvSpPr>
        <p:spPr>
          <a:xfrm>
            <a:off x="6284008" y="6038023"/>
            <a:ext cx="5704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b="1" dirty="0"/>
              <a:t>Amplicon</a:t>
            </a:r>
            <a:r>
              <a:rPr kumimoji="1" lang="ja-JP" altLang="en-US" sz="3600" b="1" dirty="0"/>
              <a:t>配列のゲット</a:t>
            </a:r>
          </a:p>
        </p:txBody>
      </p:sp>
    </p:spTree>
    <p:extLst>
      <p:ext uri="{BB962C8B-B14F-4D97-AF65-F5344CB8AC3E}">
        <p14:creationId xmlns:p14="http://schemas.microsoft.com/office/powerpoint/2010/main" val="1815365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24EC0EB-FDA8-D242-A23A-62E46FF40C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75" y="75922"/>
            <a:ext cx="8056338" cy="6680478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A284582B-8309-3B4D-27F0-1C4952A0278A}"/>
              </a:ext>
            </a:extLst>
          </p:cNvPr>
          <p:cNvSpPr/>
          <p:nvPr/>
        </p:nvSpPr>
        <p:spPr>
          <a:xfrm>
            <a:off x="5114022" y="4693920"/>
            <a:ext cx="2844800" cy="310896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矢印: 右 3">
            <a:extLst>
              <a:ext uri="{FF2B5EF4-FFF2-40B4-BE49-F238E27FC236}">
                <a16:creationId xmlns:a16="http://schemas.microsoft.com/office/drawing/2014/main" id="{2F32F373-E097-2783-37B8-14049D00B49F}"/>
              </a:ext>
            </a:extLst>
          </p:cNvPr>
          <p:cNvSpPr/>
          <p:nvPr/>
        </p:nvSpPr>
        <p:spPr>
          <a:xfrm>
            <a:off x="8148713" y="4602480"/>
            <a:ext cx="548247" cy="402336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403CDB7-CD4E-5252-38B4-A512796E470A}"/>
              </a:ext>
            </a:extLst>
          </p:cNvPr>
          <p:cNvSpPr txBox="1"/>
          <p:nvPr/>
        </p:nvSpPr>
        <p:spPr>
          <a:xfrm>
            <a:off x="8971280" y="4344416"/>
            <a:ext cx="29972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400" dirty="0"/>
              <a:t>理論</a:t>
            </a:r>
            <a:r>
              <a:rPr lang="en-US" altLang="ja-JP" sz="4400" dirty="0"/>
              <a:t>Tm</a:t>
            </a:r>
            <a:r>
              <a:rPr lang="ja-JP" altLang="en-US" sz="4400" dirty="0"/>
              <a:t>値</a:t>
            </a:r>
            <a:endParaRPr lang="en-US" altLang="ja-JP" sz="4400" dirty="0"/>
          </a:p>
          <a:p>
            <a:pPr algn="ctr"/>
            <a:r>
              <a:rPr kumimoji="1" lang="en-US" altLang="ja-JP" sz="4400" dirty="0"/>
              <a:t>82</a:t>
            </a:r>
            <a:r>
              <a:rPr kumimoji="1" lang="ja-JP" altLang="en-US" sz="4400" dirty="0"/>
              <a:t>℃</a:t>
            </a:r>
            <a:endParaRPr kumimoji="1" lang="en-US" altLang="ja-JP" sz="4400" dirty="0"/>
          </a:p>
          <a:p>
            <a:pPr algn="ctr"/>
            <a:endParaRPr kumimoji="1" lang="ja-JP" altLang="en-US" sz="44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9FCA518-1F7A-FF04-ACB8-95EFFFB86013}"/>
              </a:ext>
            </a:extLst>
          </p:cNvPr>
          <p:cNvSpPr txBox="1"/>
          <p:nvPr/>
        </p:nvSpPr>
        <p:spPr>
          <a:xfrm>
            <a:off x="8269305" y="5787354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/>
              <a:t>Nearest Neighbor</a:t>
            </a:r>
            <a:r>
              <a:rPr kumimoji="1" lang="ja-JP" altLang="en-US" sz="2800" b="1" dirty="0"/>
              <a:t>法</a:t>
            </a:r>
          </a:p>
        </p:txBody>
      </p:sp>
    </p:spTree>
    <p:extLst>
      <p:ext uri="{BB962C8B-B14F-4D97-AF65-F5344CB8AC3E}">
        <p14:creationId xmlns:p14="http://schemas.microsoft.com/office/powerpoint/2010/main" val="747344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144</Words>
  <Application>Microsoft Office PowerPoint</Application>
  <PresentationFormat>ワイド画面</PresentationFormat>
  <Paragraphs>31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2" baseType="lpstr">
      <vt:lpstr>游ゴシック</vt:lpstr>
      <vt:lpstr>游ゴシック Light</vt:lpstr>
      <vt:lpstr>Arial</vt:lpstr>
      <vt:lpstr>Wingdings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和樹 前田</dc:creator>
  <cp:lastModifiedBy>和樹 前田</cp:lastModifiedBy>
  <cp:revision>1</cp:revision>
  <dcterms:created xsi:type="dcterms:W3CDTF">2026-01-11T17:17:25Z</dcterms:created>
  <dcterms:modified xsi:type="dcterms:W3CDTF">2026-01-11T17:57:40Z</dcterms:modified>
</cp:coreProperties>
</file>