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handoutMasterIdLst>
    <p:handoutMasterId r:id="rId7"/>
  </p:handoutMasterIdLst>
  <p:sldIdLst>
    <p:sldId id="323" r:id="rId2"/>
    <p:sldId id="319" r:id="rId3"/>
    <p:sldId id="338" r:id="rId4"/>
    <p:sldId id="339" r:id="rId5"/>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45" autoAdjust="0"/>
    <p:restoredTop sz="90772"/>
  </p:normalViewPr>
  <p:slideViewPr>
    <p:cSldViewPr snapToGrid="0">
      <p:cViewPr varScale="1">
        <p:scale>
          <a:sx n="104" d="100"/>
          <a:sy n="104" d="100"/>
        </p:scale>
        <p:origin x="1950" y="90"/>
      </p:cViewPr>
      <p:guideLst/>
    </p:cSldViewPr>
  </p:slideViewPr>
  <p:notesTextViewPr>
    <p:cViewPr>
      <p:scale>
        <a:sx n="95" d="100"/>
        <a:sy n="95" d="100"/>
      </p:scale>
      <p:origin x="0" y="0"/>
    </p:cViewPr>
  </p:notesTextViewPr>
  <p:notesViewPr>
    <p:cSldViewPr snapToGrid="0">
      <p:cViewPr varScale="1">
        <p:scale>
          <a:sx n="88" d="100"/>
          <a:sy n="88" d="100"/>
        </p:scale>
        <p:origin x="38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D6AC2D-F931-7E43-9356-798B72891379}" type="datetimeFigureOut">
              <a:rPr kumimoji="1" lang="ja-JP" altLang="en-US" smtClean="0"/>
              <a:t>2020/8/29</a:t>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B668D4-6E31-E946-A080-E3DF7A1226C9}" type="slidenum">
              <a:rPr kumimoji="1" lang="ja-JP" altLang="en-US" smtClean="0"/>
              <a:t>‹#›</a:t>
            </a:fld>
            <a:endParaRPr kumimoji="1" lang="ja-JP" altLang="en-US"/>
          </a:p>
        </p:txBody>
      </p:sp>
    </p:spTree>
    <p:extLst>
      <p:ext uri="{BB962C8B-B14F-4D97-AF65-F5344CB8AC3E}">
        <p14:creationId xmlns:p14="http://schemas.microsoft.com/office/powerpoint/2010/main" val="317887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B508D-6614-E94C-BA54-60585108213C}" type="datetimeFigureOut">
              <a:rPr kumimoji="1" lang="ja-JP" altLang="en-US" smtClean="0"/>
              <a:t>2020/8/29</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BBDE1-B9F5-6842-B96F-B78BC3C566AC}" type="slidenum">
              <a:rPr kumimoji="1" lang="ja-JP" altLang="en-US" smtClean="0"/>
              <a:t>‹#›</a:t>
            </a:fld>
            <a:endParaRPr kumimoji="1" lang="ja-JP" altLang="en-US"/>
          </a:p>
        </p:txBody>
      </p:sp>
    </p:spTree>
    <p:extLst>
      <p:ext uri="{BB962C8B-B14F-4D97-AF65-F5344CB8AC3E}">
        <p14:creationId xmlns:p14="http://schemas.microsoft.com/office/powerpoint/2010/main" val="14810257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一般社団法人ジェイカス　代表理事の西上です</a:t>
            </a: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今日は我々一般社団法人</a:t>
            </a:r>
            <a:r>
              <a:rPr kumimoji="1" lang="en-US" altLang="ja-JP" sz="1200" kern="1200" dirty="0">
                <a:solidFill>
                  <a:schemeClr val="tx1"/>
                </a:solidFill>
                <a:effectLst/>
                <a:latin typeface="+mn-lt"/>
                <a:ea typeface="+mn-ea"/>
                <a:cs typeface="+mn-cs"/>
              </a:rPr>
              <a:t>JKAS</a:t>
            </a:r>
            <a:r>
              <a:rPr kumimoji="1" lang="ja-JP" altLang="en-US" sz="1200" kern="1200" dirty="0">
                <a:solidFill>
                  <a:schemeClr val="tx1"/>
                </a:solidFill>
                <a:effectLst/>
                <a:latin typeface="+mn-lt"/>
                <a:ea typeface="+mn-ea"/>
                <a:cs typeface="+mn-cs"/>
              </a:rPr>
              <a:t>のミッションについてお話ししたい</a:t>
            </a: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まずは</a:t>
            </a: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住宅ローンの返済が厳しくなった時のよくある行動パターン</a:t>
            </a: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まず</a:t>
            </a:r>
            <a:endParaRPr kumimoji="1" lang="en-US" altLang="ja-JP" sz="1200" kern="1200" dirty="0">
              <a:solidFill>
                <a:schemeClr val="tx1"/>
              </a:solidFill>
              <a:effectLst/>
              <a:latin typeface="+mn-lt"/>
              <a:ea typeface="+mn-ea"/>
              <a:cs typeface="+mn-cs"/>
            </a:endParaRPr>
          </a:p>
          <a:p>
            <a:r>
              <a:rPr kumimoji="1" lang="ja-JP" altLang="en-US" dirty="0"/>
              <a:t>この支払いの猶予を受けている人っていうのは、</a:t>
            </a:r>
            <a:endParaRPr kumimoji="1" lang="en-US" altLang="ja-JP" dirty="0"/>
          </a:p>
          <a:p>
            <a:endParaRPr kumimoji="1" lang="en-US" altLang="ja-JP" dirty="0"/>
          </a:p>
          <a:p>
            <a:r>
              <a:rPr kumimoji="1" lang="ja-JP" altLang="en-US" dirty="0"/>
              <a:t>銀行に相談に行って</a:t>
            </a:r>
            <a:endParaRPr kumimoji="1" lang="en-US" altLang="ja-JP" dirty="0"/>
          </a:p>
          <a:p>
            <a:r>
              <a:rPr kumimoji="1" lang="ja-JP" altLang="en-US" dirty="0"/>
              <a:t>返済期限の延長とか毎月の返済額の軽減の相談をして</a:t>
            </a:r>
            <a:endParaRPr kumimoji="1" lang="en-US" altLang="ja-JP" dirty="0"/>
          </a:p>
          <a:p>
            <a:r>
              <a:rPr kumimoji="1" lang="ja-JP" altLang="en-US" dirty="0"/>
              <a:t>それを銀行から</a:t>
            </a:r>
            <a:r>
              <a:rPr kumimoji="1" lang="en-US" altLang="ja-JP" dirty="0"/>
              <a:t>OK</a:t>
            </a:r>
            <a:r>
              <a:rPr kumimoji="1" lang="ja-JP" altLang="en-US" dirty="0"/>
              <a:t>もらって、</a:t>
            </a:r>
            <a:endParaRPr kumimoji="1" lang="en-US" altLang="ja-JP" dirty="0"/>
          </a:p>
          <a:p>
            <a:r>
              <a:rPr kumimoji="1" lang="ja-JP" altLang="en-US" dirty="0"/>
              <a:t>その減額してもらった返済額で毎月返済できている人</a:t>
            </a:r>
            <a:endParaRPr kumimoji="1" lang="en-US" altLang="ja-JP" dirty="0"/>
          </a:p>
          <a:p>
            <a:endParaRPr kumimoji="1" lang="en-US" altLang="ja-JP" dirty="0"/>
          </a:p>
          <a:p>
            <a:r>
              <a:rPr kumimoji="1" lang="ja-JP" altLang="en-US" dirty="0"/>
              <a:t>今だとコロナによる返済特例がありますよね。</a:t>
            </a:r>
            <a:endParaRPr kumimoji="1" lang="en-US" altLang="ja-JP" dirty="0"/>
          </a:p>
          <a:p>
            <a:r>
              <a:rPr kumimoji="1" lang="ja-JP" altLang="en-US" dirty="0"/>
              <a:t>最長</a:t>
            </a:r>
            <a:r>
              <a:rPr kumimoji="1" lang="en-US" altLang="ja-JP" dirty="0"/>
              <a:t>15</a:t>
            </a:r>
            <a:r>
              <a:rPr kumimoji="1" lang="ja-JP" altLang="en-US" dirty="0"/>
              <a:t>年返済期間延長とか</a:t>
            </a:r>
            <a:endParaRPr kumimoji="1" lang="en-US" altLang="ja-JP" dirty="0"/>
          </a:p>
          <a:p>
            <a:r>
              <a:rPr kumimoji="1" lang="ja-JP" altLang="en-US" dirty="0"/>
              <a:t>最長</a:t>
            </a:r>
            <a:r>
              <a:rPr kumimoji="1" lang="en-US" altLang="ja-JP" dirty="0"/>
              <a:t>3</a:t>
            </a:r>
            <a:r>
              <a:rPr kumimoji="1" lang="ja-JP" altLang="en-US" dirty="0"/>
              <a:t>年の元金据置とか</a:t>
            </a:r>
            <a:endParaRPr kumimoji="1" lang="en-US" altLang="ja-JP" dirty="0"/>
          </a:p>
          <a:p>
            <a:r>
              <a:rPr kumimoji="1" lang="ja-JP" altLang="en-US" dirty="0"/>
              <a:t>それを受けている人も含まれますね</a:t>
            </a:r>
            <a:endParaRPr kumimoji="1" lang="en-US" altLang="ja-JP" dirty="0"/>
          </a:p>
          <a:p>
            <a:endParaRPr kumimoji="1" lang="en-US" altLang="ja-JP" dirty="0"/>
          </a:p>
          <a:p>
            <a:r>
              <a:rPr kumimoji="1" lang="ja-JP" altLang="en-US" dirty="0"/>
              <a:t>それ以外の人は</a:t>
            </a:r>
            <a:endParaRPr kumimoji="1" lang="en-US" altLang="ja-JP" dirty="0"/>
          </a:p>
          <a:p>
            <a:r>
              <a:rPr kumimoji="1" lang="ja-JP" altLang="en-US" dirty="0"/>
              <a:t>銀行に相談に行って返済額の減額をしてもらったけど</a:t>
            </a:r>
            <a:endParaRPr kumimoji="1" lang="en-US" altLang="ja-JP" dirty="0"/>
          </a:p>
          <a:p>
            <a:r>
              <a:rPr kumimoji="1" lang="ja-JP" altLang="en-US" dirty="0"/>
              <a:t>それでも毎月の返済が厳しい人</a:t>
            </a:r>
            <a:endParaRPr kumimoji="1" lang="en-US" altLang="ja-JP" dirty="0"/>
          </a:p>
          <a:p>
            <a:r>
              <a:rPr kumimoji="1" lang="ja-JP" altLang="en-US" dirty="0"/>
              <a:t>または</a:t>
            </a:r>
            <a:endParaRPr kumimoji="1" lang="en-US" altLang="ja-JP" dirty="0"/>
          </a:p>
          <a:p>
            <a:r>
              <a:rPr kumimoji="1" lang="ja-JP" altLang="en-US" dirty="0"/>
              <a:t>そもそも銀行へ相談に行かずに</a:t>
            </a:r>
            <a:endParaRPr kumimoji="1" lang="en-US" altLang="ja-JP" dirty="0"/>
          </a:p>
          <a:p>
            <a:r>
              <a:rPr kumimoji="1" lang="ja-JP" altLang="en-US" dirty="0"/>
              <a:t>すでに滞納してしまっている人</a:t>
            </a:r>
            <a:endParaRPr kumimoji="1" lang="en-US" altLang="ja-JP" dirty="0"/>
          </a:p>
          <a:p>
            <a:r>
              <a:rPr kumimoji="1" lang="ja-JP" altLang="en-US" dirty="0"/>
              <a:t>住宅ローン返済分を消費者金融やカードで引っ張って返済している人</a:t>
            </a:r>
            <a:endParaRPr kumimoji="1" lang="en-US" altLang="ja-JP" dirty="0"/>
          </a:p>
          <a:p>
            <a:endParaRPr kumimoji="1" lang="en-US" altLang="ja-JP" dirty="0"/>
          </a:p>
          <a:p>
            <a:r>
              <a:rPr kumimoji="1" lang="ja-JP" altLang="en-US" dirty="0"/>
              <a:t>です。</a:t>
            </a:r>
            <a:endParaRPr kumimoji="1" lang="en-US" altLang="ja-JP" dirty="0"/>
          </a:p>
          <a:p>
            <a:endParaRPr kumimoji="1" lang="en-US" altLang="ja-JP" dirty="0"/>
          </a:p>
          <a:p>
            <a:r>
              <a:rPr kumimoji="1" lang="ja-JP" altLang="en-US" dirty="0"/>
              <a:t>この後者のパターンの人の方が多いわけですね。</a:t>
            </a:r>
            <a:endParaRPr kumimoji="1" lang="en-US" altLang="ja-JP" dirty="0"/>
          </a:p>
          <a:p>
            <a:endParaRPr kumimoji="1" lang="en-US" altLang="ja-JP" dirty="0"/>
          </a:p>
          <a:p>
            <a:endParaRPr kumimoji="1" lang="en-US" altLang="ja-JP" dirty="0"/>
          </a:p>
          <a:p>
            <a:r>
              <a:rPr kumimoji="1" lang="ja-JP" altLang="en-US" dirty="0"/>
              <a:t>そういう人たちがとる行動はこうです。</a:t>
            </a:r>
            <a:endParaRPr kumimoji="1" lang="en-US" altLang="ja-JP" dirty="0"/>
          </a:p>
          <a:p>
            <a:endParaRPr kumimoji="1" lang="en-US" altLang="ja-JP" dirty="0"/>
          </a:p>
          <a:p>
            <a:r>
              <a:rPr kumimoji="1" lang="ja-JP" altLang="en-US" dirty="0"/>
              <a:t>滞納を続けてしまって結局任意売却や競売になって</a:t>
            </a:r>
            <a:endParaRPr kumimoji="1" lang="en-US" altLang="ja-JP" dirty="0"/>
          </a:p>
          <a:p>
            <a:r>
              <a:rPr kumimoji="1" lang="ja-JP" altLang="en-US" dirty="0"/>
              <a:t>マイホームを強制的に売却せざるを得ない状況になってしまう。</a:t>
            </a:r>
            <a:endParaRPr kumimoji="1" lang="en-US" altLang="ja-JP" dirty="0"/>
          </a:p>
          <a:p>
            <a:endParaRPr kumimoji="1" lang="en-US" altLang="ja-JP" dirty="0"/>
          </a:p>
          <a:p>
            <a:r>
              <a:rPr kumimoji="1" lang="ja-JP" altLang="en-US" dirty="0"/>
              <a:t>もう一つは</a:t>
            </a:r>
            <a:endParaRPr kumimoji="1" lang="en-US" altLang="ja-JP" dirty="0"/>
          </a:p>
          <a:p>
            <a:r>
              <a:rPr kumimoji="1" lang="ja-JP" altLang="en-US" dirty="0"/>
              <a:t>消費者金融やカードローンで引っ張って</a:t>
            </a:r>
            <a:endParaRPr kumimoji="1" lang="en-US" altLang="ja-JP" dirty="0"/>
          </a:p>
          <a:p>
            <a:r>
              <a:rPr kumimoji="1" lang="ja-JP" altLang="en-US" dirty="0"/>
              <a:t>その借入分で住宅ローンの返済に回す</a:t>
            </a:r>
            <a:endParaRPr kumimoji="1" lang="en-US" altLang="ja-JP" dirty="0"/>
          </a:p>
          <a:p>
            <a:endParaRPr kumimoji="1" lang="en-US" altLang="ja-JP" dirty="0"/>
          </a:p>
          <a:p>
            <a:r>
              <a:rPr kumimoji="1" lang="ja-JP" altLang="en-US" dirty="0"/>
              <a:t>そしてそれを繰り返して</a:t>
            </a:r>
            <a:endParaRPr kumimoji="1" lang="en-US" altLang="ja-JP" dirty="0"/>
          </a:p>
          <a:p>
            <a:r>
              <a:rPr kumimoji="1" lang="ja-JP" altLang="en-US" dirty="0"/>
              <a:t>借入枠がいっぱいになって</a:t>
            </a:r>
            <a:endParaRPr kumimoji="1" lang="en-US" altLang="ja-JP" dirty="0"/>
          </a:p>
          <a:p>
            <a:r>
              <a:rPr kumimoji="1" lang="ja-JP" altLang="en-US" dirty="0"/>
              <a:t>どうしようもなくなって相談に行く</a:t>
            </a:r>
            <a:endParaRPr kumimoji="1" lang="en-US" altLang="ja-JP" dirty="0"/>
          </a:p>
          <a:p>
            <a:endParaRPr kumimoji="1" lang="en-US" altLang="ja-JP" dirty="0"/>
          </a:p>
          <a:p>
            <a:r>
              <a:rPr kumimoji="1" lang="ja-JP" altLang="en-US" dirty="0"/>
              <a:t>実際に相談を受けているとほとんどの方がこのパターンです。</a:t>
            </a:r>
            <a:endParaRPr kumimoji="1" lang="en-US" altLang="ja-JP" dirty="0"/>
          </a:p>
          <a:p>
            <a:r>
              <a:rPr kumimoji="1" lang="ja-JP" altLang="en-US" dirty="0"/>
              <a:t>でその時に「なぜもう少し早く相談に来なかったのですか？」</a:t>
            </a:r>
            <a:endParaRPr kumimoji="1" lang="en-US" altLang="ja-JP" dirty="0"/>
          </a:p>
          <a:p>
            <a:r>
              <a:rPr kumimoji="1" lang="ja-JP" altLang="en-US" dirty="0"/>
              <a:t>と聞くと</a:t>
            </a:r>
            <a:endParaRPr kumimoji="1" lang="en-US" altLang="ja-JP" dirty="0"/>
          </a:p>
          <a:p>
            <a:r>
              <a:rPr kumimoji="1" lang="ja-JP" altLang="en-US" dirty="0"/>
              <a:t>「どこに相談すれば良いか分からなかった」</a:t>
            </a:r>
            <a:endParaRPr kumimoji="1" lang="en-US" altLang="ja-JP" dirty="0"/>
          </a:p>
          <a:p>
            <a:r>
              <a:rPr kumimoji="1" lang="ja-JP" altLang="en-US" dirty="0"/>
              <a:t>「弁護士さんに無料相談しても破産を勧められた」</a:t>
            </a:r>
            <a:endParaRPr kumimoji="1" lang="en-US" altLang="ja-JP" dirty="0"/>
          </a:p>
          <a:p>
            <a:r>
              <a:rPr kumimoji="1" lang="ja-JP" altLang="en-US" dirty="0"/>
              <a:t>「不動産会社に相談してもマイホームの売却を勧められた」</a:t>
            </a:r>
            <a:endParaRPr kumimoji="1" lang="en-US" altLang="ja-JP" dirty="0"/>
          </a:p>
          <a:p>
            <a:r>
              <a:rPr kumimoji="1" lang="ja-JP" altLang="en-US" dirty="0"/>
              <a:t>こんな話が多かったです。</a:t>
            </a:r>
            <a:endParaRPr kumimoji="1" lang="en-US" altLang="ja-JP" dirty="0"/>
          </a:p>
          <a:p>
            <a:endParaRPr kumimoji="1" lang="en-US" altLang="ja-JP" dirty="0"/>
          </a:p>
          <a:p>
            <a:r>
              <a:rPr kumimoji="1" lang="ja-JP" altLang="en-US" dirty="0"/>
              <a:t>ここが問題だったんですよね。</a:t>
            </a:r>
            <a:endParaRPr kumimoji="1" lang="en-US" altLang="ja-JP" dirty="0"/>
          </a:p>
          <a:p>
            <a:endParaRPr kumimoji="1" lang="en-US" altLang="ja-JP" dirty="0"/>
          </a:p>
          <a:p>
            <a:r>
              <a:rPr kumimoji="1" lang="ja-JP" altLang="en-US" dirty="0"/>
              <a:t>相談者が安心して相談できる所がないということです。</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B31BBDE1-B9F5-6842-B96F-B78BC3C566AC}" type="slidenum">
              <a:rPr kumimoji="1" lang="ja-JP" altLang="en-US" smtClean="0"/>
              <a:t>1</a:t>
            </a:fld>
            <a:endParaRPr kumimoji="1" lang="ja-JP" altLang="en-US"/>
          </a:p>
        </p:txBody>
      </p:sp>
    </p:spTree>
    <p:extLst>
      <p:ext uri="{BB962C8B-B14F-4D97-AF65-F5344CB8AC3E}">
        <p14:creationId xmlns:p14="http://schemas.microsoft.com/office/powerpoint/2010/main" val="200351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たくさんの相談者の声を聞いて分かったんです。</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住宅ローンの返済が厳しくなりそうって思った時に</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その相談するタイミングと相談先の問題があったわけです。</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r>
              <a:rPr kumimoji="1" lang="ja-JP" altLang="en-US" dirty="0"/>
              <a:t>早く相談することによって</a:t>
            </a:r>
            <a:endParaRPr kumimoji="1" lang="en-US" altLang="ja-JP" dirty="0"/>
          </a:p>
          <a:p>
            <a:r>
              <a:rPr kumimoji="1" lang="ja-JP" altLang="en-US" dirty="0"/>
              <a:t>解決方法の選択肢が広がるのはわかったけど</a:t>
            </a:r>
            <a:endParaRPr kumimoji="1" lang="en-US" altLang="ja-JP" dirty="0"/>
          </a:p>
          <a:p>
            <a:r>
              <a:rPr kumimoji="1" lang="ja-JP" altLang="en-US" dirty="0"/>
              <a:t>どこに相談すればいいのかわからない</a:t>
            </a:r>
            <a:endParaRPr kumimoji="1" lang="en-US" altLang="ja-JP" dirty="0"/>
          </a:p>
          <a:p>
            <a:endParaRPr kumimoji="1" lang="en-US" altLang="ja-JP" dirty="0"/>
          </a:p>
          <a:p>
            <a:r>
              <a:rPr kumimoji="1" lang="ja-JP" altLang="en-US" dirty="0"/>
              <a:t>相談先を間違えたら自分の思い描いている</a:t>
            </a:r>
            <a:endParaRPr kumimoji="1" lang="en-US" altLang="ja-JP" dirty="0"/>
          </a:p>
          <a:p>
            <a:r>
              <a:rPr kumimoji="1" lang="ja-JP" altLang="en-US" dirty="0"/>
              <a:t>解決の方法とは違う提案をされる</a:t>
            </a:r>
            <a:endParaRPr kumimoji="1" lang="en-US" altLang="ja-JP" dirty="0"/>
          </a:p>
          <a:p>
            <a:endParaRPr kumimoji="1" lang="en-US" altLang="ja-JP" dirty="0"/>
          </a:p>
          <a:p>
            <a:r>
              <a:rPr kumimoji="1" lang="ja-JP" altLang="en-US" dirty="0"/>
              <a:t>だからこの図のように</a:t>
            </a:r>
            <a:endParaRPr kumimoji="1" lang="en-US" altLang="ja-JP" dirty="0"/>
          </a:p>
          <a:p>
            <a:r>
              <a:rPr kumimoji="1" lang="ja-JP" altLang="en-US" dirty="0"/>
              <a:t>滞納を繰り返してしまって</a:t>
            </a:r>
            <a:endParaRPr kumimoji="1" lang="en-US" altLang="ja-JP" dirty="0"/>
          </a:p>
          <a:p>
            <a:r>
              <a:rPr kumimoji="1" lang="ja-JP" altLang="en-US" dirty="0"/>
              <a:t>結局、破産や任意売却、競売しか選択肢がなくなる方が多い</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C228CCF9-6CA9-4F25-8459-4BA25246D6C2}" type="slidenum">
              <a:rPr lang="en-US" altLang="ja-JP" smtClean="0"/>
              <a:pPr>
                <a:defRPr/>
              </a:pPr>
              <a:t>2</a:t>
            </a:fld>
            <a:endParaRPr lang="en-US" altLang="ja-JP" dirty="0"/>
          </a:p>
        </p:txBody>
      </p:sp>
    </p:spTree>
    <p:extLst>
      <p:ext uri="{BB962C8B-B14F-4D97-AF65-F5344CB8AC3E}">
        <p14:creationId xmlns:p14="http://schemas.microsoft.com/office/powerpoint/2010/main" val="1127898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この相談者が</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それぞれに相談すると</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その相談した先の業務の範囲内でしか</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解決方法の提案がされない。</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これでは</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t>債務者の希望に沿った解決方法の総括的な相談ができない</a:t>
            </a:r>
            <a:r>
              <a:rPr lang="en-US" altLang="ja-JP" sz="1200" b="1" dirty="0"/>
              <a:t>...</a:t>
            </a:r>
            <a:endParaRPr kumimoji="1" lang="ja-JP" alt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r>
              <a:rPr kumimoji="1" lang="ja-JP" altLang="en-US" sz="1200" kern="1200" dirty="0">
                <a:solidFill>
                  <a:schemeClr val="tx1"/>
                </a:solidFill>
                <a:effectLst/>
                <a:latin typeface="+mn-lt"/>
                <a:ea typeface="+mn-ea"/>
                <a:cs typeface="+mn-cs"/>
              </a:rPr>
              <a:t>こういう問題があったので</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それを解決させるために</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我々は一般社団法人を作りました。</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p:txBody>
      </p:sp>
      <p:sp>
        <p:nvSpPr>
          <p:cNvPr id="4" name="スライド番号プレースホルダー 3"/>
          <p:cNvSpPr>
            <a:spLocks noGrp="1"/>
          </p:cNvSpPr>
          <p:nvPr>
            <p:ph type="sldNum" sz="quarter" idx="10"/>
          </p:nvPr>
        </p:nvSpPr>
        <p:spPr/>
        <p:txBody>
          <a:bodyPr/>
          <a:lstStyle/>
          <a:p>
            <a:fld id="{B31BBDE1-B9F5-6842-B96F-B78BC3C566AC}" type="slidenum">
              <a:rPr kumimoji="1" lang="ja-JP" altLang="en-US" smtClean="0"/>
              <a:t>3</a:t>
            </a:fld>
            <a:endParaRPr kumimoji="1" lang="ja-JP" altLang="en-US"/>
          </a:p>
        </p:txBody>
      </p:sp>
    </p:spTree>
    <p:extLst>
      <p:ext uri="{BB962C8B-B14F-4D97-AF65-F5344CB8AC3E}">
        <p14:creationId xmlns:p14="http://schemas.microsoft.com/office/powerpoint/2010/main" val="80397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その一般社団法人</a:t>
            </a:r>
            <a:r>
              <a:rPr kumimoji="1" lang="en-US" altLang="ja-JP" sz="1200" kern="1200" dirty="0">
                <a:solidFill>
                  <a:schemeClr val="tx1"/>
                </a:solidFill>
                <a:effectLst/>
                <a:latin typeface="+mn-lt"/>
                <a:ea typeface="+mn-ea"/>
                <a:cs typeface="+mn-cs"/>
              </a:rPr>
              <a:t>JKAS</a:t>
            </a:r>
            <a:r>
              <a:rPr kumimoji="1" lang="ja-JP" altLang="en-US" sz="1200" kern="1200" dirty="0">
                <a:solidFill>
                  <a:schemeClr val="tx1"/>
                </a:solidFill>
                <a:effectLst/>
                <a:latin typeface="+mn-lt"/>
                <a:ea typeface="+mn-ea"/>
                <a:cs typeface="+mn-cs"/>
              </a:rPr>
              <a:t>のミッションはこれです</a:t>
            </a:r>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この図の順番ですね。</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多重債務者から一番初めに相談を受けるのは</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まずは私たちであるべきなんです。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私たち</a:t>
            </a:r>
            <a:r>
              <a:rPr lang="en-US" altLang="ja-JP" sz="1200" b="1" dirty="0"/>
              <a:t>【</a:t>
            </a:r>
            <a:r>
              <a:rPr lang="ja-JP" altLang="en-US" sz="1200" b="1" dirty="0"/>
              <a:t>一般社団法人</a:t>
            </a:r>
            <a:r>
              <a:rPr lang="en-US" altLang="ja-JP" sz="1200" b="1" dirty="0"/>
              <a:t> JKAS】</a:t>
            </a:r>
            <a:r>
              <a:rPr lang="ja-JP" altLang="en-US" sz="1200" dirty="0"/>
              <a:t>の役割です。</a:t>
            </a:r>
            <a:endParaRPr kumimoji="1" lang="ja-JP" altLang="en-US" sz="1200" dirty="0"/>
          </a:p>
          <a:p>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そして我々からそれぞれ専門業者に繋いでいく。</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ということです。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この順番が債務者の問題解決ためには</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一番理想的な順番なんです。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そして、それを実現させるために</a:t>
            </a:r>
          </a:p>
          <a:p>
            <a:r>
              <a:rPr kumimoji="1" lang="ja-JP" altLang="en-US" sz="1200" kern="1200" dirty="0">
                <a:solidFill>
                  <a:schemeClr val="tx1"/>
                </a:solidFill>
                <a:effectLst/>
                <a:latin typeface="+mn-lt"/>
                <a:ea typeface="+mn-ea"/>
                <a:cs typeface="+mn-cs"/>
              </a:rPr>
              <a:t>この一般社団法人には弁護士、司法書士、不動産業者、</a:t>
            </a:r>
            <a:r>
              <a:rPr kumimoji="1" lang="en-US" altLang="ja-JP" sz="1200" kern="1200" dirty="0">
                <a:solidFill>
                  <a:schemeClr val="tx1"/>
                </a:solidFill>
                <a:effectLst/>
                <a:latin typeface="+mn-lt"/>
                <a:ea typeface="+mn-ea"/>
                <a:cs typeface="+mn-cs"/>
              </a:rPr>
              <a:t>FP</a:t>
            </a:r>
            <a:r>
              <a:rPr kumimoji="1" lang="ja-JP" altLang="en-US" sz="1200" kern="1200" dirty="0">
                <a:solidFill>
                  <a:schemeClr val="tx1"/>
                </a:solidFill>
                <a:effectLst/>
                <a:latin typeface="+mn-lt"/>
                <a:ea typeface="+mn-ea"/>
                <a:cs typeface="+mn-cs"/>
              </a:rPr>
              <a:t>さんたちにも参加してもらっています。</a:t>
            </a:r>
          </a:p>
          <a:p>
            <a:endParaRPr kumimoji="1" lang="ja-JP" altLang="en-US"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そうすることによって</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例えば不動産業者と弁護士が同席の上で相談を受けることが可能になる</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そして</a:t>
            </a:r>
          </a:p>
          <a:p>
            <a:r>
              <a:rPr kumimoji="1" lang="ja-JP" altLang="en-US" sz="1200" kern="1200" dirty="0">
                <a:solidFill>
                  <a:schemeClr val="tx1"/>
                </a:solidFill>
                <a:effectLst/>
                <a:latin typeface="+mn-lt"/>
                <a:ea typeface="+mn-ea"/>
                <a:cs typeface="+mn-cs"/>
              </a:rPr>
              <a:t>相談者の解決方法を総括的にご提案できるようになる</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これが求められているわけです。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そのサービスをこの一般社団法人内で</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全て完結できるようにしています。</a:t>
            </a:r>
            <a:endParaRPr kumimoji="1" lang="en-US" altLang="ja-JP" sz="1200" kern="1200" dirty="0">
              <a:solidFill>
                <a:schemeClr val="tx1"/>
              </a:solidFill>
              <a:effectLst/>
              <a:latin typeface="+mn-lt"/>
              <a:ea typeface="+mn-ea"/>
              <a:cs typeface="+mn-cs"/>
            </a:endParaRPr>
          </a:p>
          <a:p>
            <a:endParaRPr kumimoji="1" lang="en-US" altLang="ja-JP" dirty="0"/>
          </a:p>
          <a:p>
            <a:r>
              <a:rPr kumimoji="1" lang="ja-JP" altLang="en-US" dirty="0"/>
              <a:t>だから</a:t>
            </a:r>
            <a:endParaRPr kumimoji="1" lang="en-US" altLang="ja-JP" dirty="0"/>
          </a:p>
          <a:p>
            <a:r>
              <a:rPr kumimoji="1" lang="ja-JP" altLang="en-US" dirty="0"/>
              <a:t>住宅ローンの返済が厳しくなった時には</a:t>
            </a:r>
            <a:endParaRPr kumimoji="1" lang="en-US" altLang="ja-JP" dirty="0"/>
          </a:p>
          <a:p>
            <a:r>
              <a:rPr kumimoji="1" lang="ja-JP" altLang="en-US" dirty="0"/>
              <a:t>安心して我々相談窓口をご利用していただければと思います。</a:t>
            </a:r>
            <a:endParaRPr kumimoji="1" lang="en-US" altLang="ja-JP" dirty="0"/>
          </a:p>
          <a:p>
            <a:endParaRPr kumimoji="1" lang="en-US" altLang="ja-JP" dirty="0"/>
          </a:p>
          <a:p>
            <a:r>
              <a:rPr kumimoji="1" lang="ja-JP" altLang="en-US" dirty="0"/>
              <a:t>今日は一般社団法人</a:t>
            </a:r>
            <a:r>
              <a:rPr kumimoji="1" lang="en-US" altLang="ja-JP" dirty="0"/>
              <a:t>JKAS</a:t>
            </a:r>
            <a:r>
              <a:rPr kumimoji="1" lang="ja-JP" altLang="en-US" dirty="0"/>
              <a:t>のミッションをお話ししました。</a:t>
            </a:r>
            <a:endParaRPr kumimoji="1" lang="en-US" altLang="ja-JP" dirty="0"/>
          </a:p>
          <a:p>
            <a:r>
              <a:rPr kumimoji="1" lang="ja-JP" altLang="en-US" dirty="0"/>
              <a:t>有難うございました。</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31BBDE1-B9F5-6842-B96F-B78BC3C566AC}" type="slidenum">
              <a:rPr kumimoji="1" lang="ja-JP" altLang="en-US" smtClean="0"/>
              <a:t>4</a:t>
            </a:fld>
            <a:endParaRPr kumimoji="1" lang="ja-JP" altLang="en-US"/>
          </a:p>
        </p:txBody>
      </p:sp>
    </p:spTree>
    <p:extLst>
      <p:ext uri="{BB962C8B-B14F-4D97-AF65-F5344CB8AC3E}">
        <p14:creationId xmlns:p14="http://schemas.microsoft.com/office/powerpoint/2010/main" val="190735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42950" y="609600"/>
            <a:ext cx="84201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742950" y="1981200"/>
            <a:ext cx="8420100" cy="4114800"/>
          </a:xfrm>
        </p:spPr>
        <p:txBody>
          <a:bodyPr/>
          <a:lstStyle/>
          <a:p>
            <a:pPr lvl="0"/>
            <a:endParaRPr lang="ja-JP"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F95EA1-2E65-431B-85E6-B31C89BCAAE6}" type="slidenum">
              <a:rPr lang="en-US" altLang="ja-JP"/>
              <a:pPr>
                <a:defRPr/>
              </a:pPr>
              <a:t>‹#›</a:t>
            </a:fld>
            <a:endParaRPr lang="en-US" altLang="ja-JP"/>
          </a:p>
        </p:txBody>
      </p:sp>
    </p:spTree>
    <p:extLst>
      <p:ext uri="{BB962C8B-B14F-4D97-AF65-F5344CB8AC3E}">
        <p14:creationId xmlns:p14="http://schemas.microsoft.com/office/powerpoint/2010/main" val="52190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882B8A7-FB67-46DE-81DD-A10C0227EA63}" type="datetimeFigureOut">
              <a:rPr kumimoji="1" lang="ja-JP" altLang="en-US" smtClean="0"/>
              <a:t>2020/8/29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8883A-CD5B-407A-8737-64C97D0B4E29}"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82B8A7-FB67-46DE-81DD-A10C0227EA63}" type="datetimeFigureOut">
              <a:rPr kumimoji="1" lang="ja-JP" altLang="en-US" smtClean="0"/>
              <a:t>2020/8/29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8883A-CD5B-407A-8737-64C97D0B4E29}" type="slidenum">
              <a:rPr kumimoji="1" lang="ja-JP" altLang="en-US" smtClean="0"/>
              <a:t>‹#›</a:t>
            </a:fld>
            <a:endParaRPr kumimoji="1" lang="ja-JP" altLang="en-US"/>
          </a:p>
        </p:txBody>
      </p:sp>
    </p:spTree>
    <p:extLst>
      <p:ext uri="{BB962C8B-B14F-4D97-AF65-F5344CB8AC3E}">
        <p14:creationId xmlns:p14="http://schemas.microsoft.com/office/powerpoint/2010/main" val="628154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DBB340A1-AE4A-4E5A-B39F-84CB3D42675C}"/>
              </a:ext>
            </a:extLst>
          </p:cNvPr>
          <p:cNvSpPr>
            <a:spLocks noGrp="1"/>
          </p:cNvSpPr>
          <p:nvPr>
            <p:ph type="title"/>
          </p:nvPr>
        </p:nvSpPr>
        <p:spPr>
          <a:xfrm>
            <a:off x="1191894" y="208978"/>
            <a:ext cx="7518940" cy="997382"/>
          </a:xfrm>
        </p:spPr>
        <p:txBody>
          <a:bodyPr>
            <a:noAutofit/>
          </a:bodyPr>
          <a:lstStyle/>
          <a:p>
            <a:pPr algn="ctr"/>
            <a:r>
              <a:rPr lang="ja-JP" altLang="en-US" sz="3500" dirty="0"/>
              <a:t>住宅ローン返済が厳しくなった時</a:t>
            </a:r>
            <a:br>
              <a:rPr lang="en-US" altLang="ja-JP" sz="3500" dirty="0"/>
            </a:br>
            <a:r>
              <a:rPr lang="ja-JP" altLang="en-US" sz="3500" dirty="0"/>
              <a:t>よくある行動パターン</a:t>
            </a:r>
            <a:endParaRPr kumimoji="1" lang="ja-JP" altLang="en-US" sz="3500" dirty="0"/>
          </a:p>
        </p:txBody>
      </p:sp>
      <p:cxnSp>
        <p:nvCxnSpPr>
          <p:cNvPr id="7" name="直線コネクタ 6"/>
          <p:cNvCxnSpPr/>
          <p:nvPr/>
        </p:nvCxnSpPr>
        <p:spPr>
          <a:xfrm>
            <a:off x="6633" y="6535674"/>
            <a:ext cx="9889462" cy="0"/>
          </a:xfrm>
          <a:prstGeom prst="line">
            <a:avLst/>
          </a:prstGeom>
        </p:spPr>
        <p:style>
          <a:lnRef idx="3">
            <a:schemeClr val="accent1"/>
          </a:lnRef>
          <a:fillRef idx="0">
            <a:schemeClr val="accent1"/>
          </a:fillRef>
          <a:effectRef idx="2">
            <a:schemeClr val="accent1"/>
          </a:effectRef>
          <a:fontRef idx="minor">
            <a:schemeClr val="tx1"/>
          </a:fontRef>
        </p:style>
      </p:cxnSp>
      <p:grpSp>
        <p:nvGrpSpPr>
          <p:cNvPr id="64" name="図形グループ 63"/>
          <p:cNvGrpSpPr/>
          <p:nvPr/>
        </p:nvGrpSpPr>
        <p:grpSpPr>
          <a:xfrm>
            <a:off x="38027" y="1259174"/>
            <a:ext cx="9448792" cy="5060043"/>
            <a:chOff x="38027" y="1469243"/>
            <a:chExt cx="9448792" cy="5060043"/>
          </a:xfrm>
        </p:grpSpPr>
        <p:grpSp>
          <p:nvGrpSpPr>
            <p:cNvPr id="43" name="図形グループ 42"/>
            <p:cNvGrpSpPr/>
            <p:nvPr/>
          </p:nvGrpSpPr>
          <p:grpSpPr>
            <a:xfrm>
              <a:off x="388859" y="1469243"/>
              <a:ext cx="9097960" cy="2332811"/>
              <a:chOff x="363922" y="1993226"/>
              <a:chExt cx="25621163" cy="2967550"/>
            </a:xfrm>
          </p:grpSpPr>
          <p:graphicFrame>
            <p:nvGraphicFramePr>
              <p:cNvPr id="38" name="コンテンツ プレースホルダー 8"/>
              <p:cNvGraphicFramePr>
                <a:graphicFrameLocks/>
              </p:cNvGraphicFramePr>
              <p:nvPr>
                <p:extLst>
                  <p:ext uri="{D42A27DB-BD31-4B8C-83A1-F6EECF244321}">
                    <p14:modId xmlns:p14="http://schemas.microsoft.com/office/powerpoint/2010/main" val="1385696643"/>
                  </p:ext>
                </p:extLst>
              </p:nvPr>
            </p:nvGraphicFramePr>
            <p:xfrm>
              <a:off x="363922" y="1993226"/>
              <a:ext cx="25621163" cy="2967550"/>
            </p:xfrm>
            <a:graphic>
              <a:graphicData uri="http://schemas.openxmlformats.org/drawingml/2006/table">
                <a:tbl>
                  <a:tblPr firstRow="1" bandRow="1">
                    <a:tableStyleId>{5C22544A-7EE6-4342-B048-85BDC9FD1C3A}</a:tableStyleId>
                  </a:tblPr>
                  <a:tblGrid>
                    <a:gridCol w="1137245">
                      <a:extLst>
                        <a:ext uri="{9D8B030D-6E8A-4147-A177-3AD203B41FA5}">
                          <a16:colId xmlns:a16="http://schemas.microsoft.com/office/drawing/2014/main" val="20000"/>
                        </a:ext>
                      </a:extLst>
                    </a:gridCol>
                    <a:gridCol w="1137245">
                      <a:extLst>
                        <a:ext uri="{9D8B030D-6E8A-4147-A177-3AD203B41FA5}">
                          <a16:colId xmlns:a16="http://schemas.microsoft.com/office/drawing/2014/main" val="20001"/>
                        </a:ext>
                      </a:extLst>
                    </a:gridCol>
                    <a:gridCol w="1137245">
                      <a:extLst>
                        <a:ext uri="{9D8B030D-6E8A-4147-A177-3AD203B41FA5}">
                          <a16:colId xmlns:a16="http://schemas.microsoft.com/office/drawing/2014/main" val="20002"/>
                        </a:ext>
                      </a:extLst>
                    </a:gridCol>
                    <a:gridCol w="1137245">
                      <a:extLst>
                        <a:ext uri="{9D8B030D-6E8A-4147-A177-3AD203B41FA5}">
                          <a16:colId xmlns:a16="http://schemas.microsoft.com/office/drawing/2014/main" val="20003"/>
                        </a:ext>
                      </a:extLst>
                    </a:gridCol>
                    <a:gridCol w="1137245">
                      <a:extLst>
                        <a:ext uri="{9D8B030D-6E8A-4147-A177-3AD203B41FA5}">
                          <a16:colId xmlns:a16="http://schemas.microsoft.com/office/drawing/2014/main" val="20004"/>
                        </a:ext>
                      </a:extLst>
                    </a:gridCol>
                    <a:gridCol w="1137245">
                      <a:extLst>
                        <a:ext uri="{9D8B030D-6E8A-4147-A177-3AD203B41FA5}">
                          <a16:colId xmlns:a16="http://schemas.microsoft.com/office/drawing/2014/main" val="20005"/>
                        </a:ext>
                      </a:extLst>
                    </a:gridCol>
                    <a:gridCol w="1137245">
                      <a:extLst>
                        <a:ext uri="{9D8B030D-6E8A-4147-A177-3AD203B41FA5}">
                          <a16:colId xmlns:a16="http://schemas.microsoft.com/office/drawing/2014/main" val="20006"/>
                        </a:ext>
                      </a:extLst>
                    </a:gridCol>
                    <a:gridCol w="1137245">
                      <a:extLst>
                        <a:ext uri="{9D8B030D-6E8A-4147-A177-3AD203B41FA5}">
                          <a16:colId xmlns:a16="http://schemas.microsoft.com/office/drawing/2014/main" val="20007"/>
                        </a:ext>
                      </a:extLst>
                    </a:gridCol>
                  </a:tblGrid>
                  <a:tr h="812199">
                    <a:tc>
                      <a:txBody>
                        <a:bodyPr/>
                        <a:lstStyle/>
                        <a:p>
                          <a:pPr algn="ctr"/>
                          <a:r>
                            <a:rPr kumimoji="1" lang="ja-JP" altLang="en-US" dirty="0"/>
                            <a:t>滞納</a:t>
                          </a:r>
                          <a:endParaRPr kumimoji="1" lang="en-US" altLang="ja-JP" dirty="0"/>
                        </a:p>
                        <a:p>
                          <a:pPr algn="ctr"/>
                          <a:r>
                            <a:rPr kumimoji="1" lang="ja-JP" altLang="en-US" dirty="0"/>
                            <a:t>なし</a:t>
                          </a:r>
                        </a:p>
                      </a:txBody>
                      <a:tcPr/>
                    </a:tc>
                    <a:tc>
                      <a:txBody>
                        <a:bodyPr/>
                        <a:lstStyle/>
                        <a:p>
                          <a:pPr algn="ctr"/>
                          <a:r>
                            <a:rPr kumimoji="1" lang="ja-JP" altLang="en-US" dirty="0"/>
                            <a:t>滞納</a:t>
                          </a:r>
                          <a:endParaRPr kumimoji="1" lang="en-US" altLang="ja-JP" dirty="0"/>
                        </a:p>
                        <a:p>
                          <a:pPr algn="ctr"/>
                          <a:r>
                            <a:rPr kumimoji="1" lang="ja-JP" altLang="en-US" dirty="0"/>
                            <a:t>１ヶ月</a:t>
                          </a:r>
                        </a:p>
                      </a:txBody>
                      <a:tcPr/>
                    </a:tc>
                    <a:tc>
                      <a:txBody>
                        <a:bodyPr/>
                        <a:lstStyle/>
                        <a:p>
                          <a:pPr algn="ctr"/>
                          <a:r>
                            <a:rPr kumimoji="1" lang="ja-JP" altLang="en-US" dirty="0"/>
                            <a:t>滞納</a:t>
                          </a:r>
                          <a:endParaRPr kumimoji="1" lang="en-US" altLang="ja-JP" dirty="0"/>
                        </a:p>
                        <a:p>
                          <a:pPr algn="ctr"/>
                          <a:r>
                            <a:rPr kumimoji="1" lang="ja-JP" altLang="en-US" dirty="0"/>
                            <a:t>２ヶ月</a:t>
                          </a:r>
                        </a:p>
                      </a:txBody>
                      <a:tcPr/>
                    </a:tc>
                    <a:tc>
                      <a:txBody>
                        <a:bodyPr/>
                        <a:lstStyle/>
                        <a:p>
                          <a:pPr algn="ctr"/>
                          <a:r>
                            <a:rPr kumimoji="1" lang="ja-JP" altLang="en-US" dirty="0"/>
                            <a:t>滞納</a:t>
                          </a:r>
                          <a:endParaRPr kumimoji="1" lang="en-US" altLang="ja-JP" dirty="0"/>
                        </a:p>
                        <a:p>
                          <a:pPr algn="ctr"/>
                          <a:r>
                            <a:rPr kumimoji="1" lang="ja-JP" altLang="en-US" dirty="0"/>
                            <a:t>３ヶ月</a:t>
                          </a:r>
                        </a:p>
                      </a:txBody>
                      <a:tcPr/>
                    </a:tc>
                    <a:tc>
                      <a:txBody>
                        <a:bodyPr/>
                        <a:lstStyle/>
                        <a:p>
                          <a:pPr algn="ctr"/>
                          <a:r>
                            <a:rPr kumimoji="1" lang="ja-JP" altLang="en-US" dirty="0"/>
                            <a:t>滞納</a:t>
                          </a:r>
                          <a:endParaRPr kumimoji="1" lang="en-US" altLang="ja-JP" dirty="0"/>
                        </a:p>
                        <a:p>
                          <a:pPr algn="ctr"/>
                          <a:r>
                            <a:rPr kumimoji="1" lang="ja-JP" altLang="en-US" dirty="0"/>
                            <a:t>４ヶ月</a:t>
                          </a:r>
                        </a:p>
                      </a:txBody>
                      <a:tcPr/>
                    </a:tc>
                    <a:tc>
                      <a:txBody>
                        <a:bodyPr/>
                        <a:lstStyle/>
                        <a:p>
                          <a:pPr algn="ctr"/>
                          <a:r>
                            <a:rPr kumimoji="1" lang="ja-JP" altLang="en-US" dirty="0"/>
                            <a:t>滞納</a:t>
                          </a:r>
                          <a:endParaRPr kumimoji="1" lang="en-US" altLang="ja-JP" dirty="0"/>
                        </a:p>
                        <a:p>
                          <a:pPr algn="ctr"/>
                          <a:r>
                            <a:rPr kumimoji="1" lang="ja-JP" altLang="en-US" dirty="0"/>
                            <a:t>５ヶ月</a:t>
                          </a:r>
                        </a:p>
                      </a:txBody>
                      <a:tcPr/>
                    </a:tc>
                    <a:tc>
                      <a:txBody>
                        <a:bodyPr/>
                        <a:lstStyle/>
                        <a:p>
                          <a:pPr algn="ctr"/>
                          <a:r>
                            <a:rPr kumimoji="1" lang="ja-JP" altLang="en-US" dirty="0"/>
                            <a:t>滞納</a:t>
                          </a:r>
                          <a:endParaRPr kumimoji="1" lang="en-US" altLang="ja-JP" dirty="0"/>
                        </a:p>
                        <a:p>
                          <a:pPr algn="ctr"/>
                          <a:r>
                            <a:rPr kumimoji="1" lang="ja-JP" altLang="en-US" dirty="0"/>
                            <a:t>６ヶ月</a:t>
                          </a:r>
                        </a:p>
                      </a:txBody>
                      <a:tcPr/>
                    </a:tc>
                    <a:tc>
                      <a:txBody>
                        <a:bodyPr/>
                        <a:lstStyle/>
                        <a:p>
                          <a:pPr algn="ctr"/>
                          <a:r>
                            <a:rPr kumimoji="1" lang="ja-JP" altLang="en-US" dirty="0"/>
                            <a:t>任意売却競売</a:t>
                          </a:r>
                        </a:p>
                      </a:txBody>
                      <a:tcPr/>
                    </a:tc>
                    <a:extLst>
                      <a:ext uri="{0D108BD9-81ED-4DB2-BD59-A6C34878D82A}">
                        <a16:rowId xmlns:a16="http://schemas.microsoft.com/office/drawing/2014/main" val="10000"/>
                      </a:ext>
                    </a:extLst>
                  </a:tr>
                  <a:tr h="760306">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760306">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extLst>
                      <a:ext uri="{0D108BD9-81ED-4DB2-BD59-A6C34878D82A}">
                        <a16:rowId xmlns:a16="http://schemas.microsoft.com/office/drawing/2014/main" val="10002"/>
                      </a:ext>
                    </a:extLst>
                  </a:tr>
                </a:tbl>
              </a:graphicData>
            </a:graphic>
          </p:graphicFrame>
          <p:sp>
            <p:nvSpPr>
              <p:cNvPr id="42" name="下矢印 41"/>
              <p:cNvSpPr/>
              <p:nvPr/>
            </p:nvSpPr>
            <p:spPr>
              <a:xfrm>
                <a:off x="4567591" y="3104903"/>
                <a:ext cx="1349552" cy="111182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grpSp>
        <p:sp>
          <p:nvSpPr>
            <p:cNvPr id="45" name="下矢印 44"/>
            <p:cNvSpPr/>
            <p:nvPr/>
          </p:nvSpPr>
          <p:spPr>
            <a:xfrm>
              <a:off x="697163" y="2348727"/>
              <a:ext cx="484156" cy="20607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62742" y="4903680"/>
              <a:ext cx="1969717" cy="707886"/>
            </a:xfrm>
            <a:prstGeom prst="rect">
              <a:avLst/>
            </a:prstGeom>
            <a:noFill/>
          </p:spPr>
          <p:txBody>
            <a:bodyPr wrap="square" rtlCol="0">
              <a:spAutoFit/>
            </a:bodyPr>
            <a:lstStyle/>
            <a:p>
              <a:pPr algn="ctr"/>
              <a:r>
                <a:rPr lang="ja-JP" altLang="en-US" sz="2000" dirty="0"/>
                <a:t>支払いの猶予</a:t>
              </a:r>
              <a:endParaRPr lang="en-US" altLang="ja-JP" sz="2000" dirty="0"/>
            </a:p>
            <a:p>
              <a:pPr algn="ctr"/>
              <a:r>
                <a:rPr lang="ja-JP" altLang="en-US" sz="2000" dirty="0"/>
                <a:t>受けている人</a:t>
              </a:r>
              <a:endParaRPr lang="en-US" altLang="ja-JP" sz="2000" dirty="0"/>
            </a:p>
          </p:txBody>
        </p:sp>
        <p:sp>
          <p:nvSpPr>
            <p:cNvPr id="48" name="テキスト ボックス 47"/>
            <p:cNvSpPr txBox="1"/>
            <p:nvPr/>
          </p:nvSpPr>
          <p:spPr>
            <a:xfrm>
              <a:off x="1367522" y="3299382"/>
              <a:ext cx="1717589" cy="707886"/>
            </a:xfrm>
            <a:prstGeom prst="rect">
              <a:avLst/>
            </a:prstGeom>
            <a:noFill/>
          </p:spPr>
          <p:txBody>
            <a:bodyPr wrap="square" rtlCol="0">
              <a:spAutoFit/>
            </a:bodyPr>
            <a:lstStyle/>
            <a:p>
              <a:pPr algn="ctr"/>
              <a:r>
                <a:rPr lang="ja-JP" altLang="en-US" sz="2000" dirty="0"/>
                <a:t>消費者金融</a:t>
              </a:r>
              <a:endParaRPr lang="en-US" altLang="ja-JP" sz="2000" dirty="0"/>
            </a:p>
            <a:p>
              <a:pPr algn="ctr"/>
              <a:r>
                <a:rPr kumimoji="1" lang="ja-JP" altLang="en-US" sz="2000" dirty="0"/>
                <a:t>カードローン</a:t>
              </a:r>
            </a:p>
          </p:txBody>
        </p:sp>
        <p:sp>
          <p:nvSpPr>
            <p:cNvPr id="49" name="下矢印 48"/>
            <p:cNvSpPr/>
            <p:nvPr/>
          </p:nvSpPr>
          <p:spPr>
            <a:xfrm>
              <a:off x="2959267" y="2343140"/>
              <a:ext cx="479220" cy="156730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0" name="テキスト ボックス 49"/>
            <p:cNvSpPr txBox="1"/>
            <p:nvPr/>
          </p:nvSpPr>
          <p:spPr>
            <a:xfrm>
              <a:off x="2471996" y="3922333"/>
              <a:ext cx="1717589" cy="707886"/>
            </a:xfrm>
            <a:prstGeom prst="rect">
              <a:avLst/>
            </a:prstGeom>
            <a:noFill/>
          </p:spPr>
          <p:txBody>
            <a:bodyPr wrap="square" rtlCol="0">
              <a:spAutoFit/>
            </a:bodyPr>
            <a:lstStyle/>
            <a:p>
              <a:pPr algn="ctr"/>
              <a:r>
                <a:rPr lang="ja-JP" altLang="en-US" sz="2000" dirty="0"/>
                <a:t>消費者金融</a:t>
              </a:r>
              <a:endParaRPr lang="en-US" altLang="ja-JP" sz="2000" dirty="0"/>
            </a:p>
            <a:p>
              <a:pPr algn="ctr"/>
              <a:r>
                <a:rPr kumimoji="1" lang="ja-JP" altLang="en-US" sz="2000" dirty="0"/>
                <a:t>カードローン</a:t>
              </a:r>
            </a:p>
          </p:txBody>
        </p:sp>
        <p:sp>
          <p:nvSpPr>
            <p:cNvPr id="51" name="下矢印 50"/>
            <p:cNvSpPr/>
            <p:nvPr/>
          </p:nvSpPr>
          <p:spPr>
            <a:xfrm>
              <a:off x="4103086" y="2337354"/>
              <a:ext cx="479220" cy="219652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2" name="テキスト ボックス 51"/>
            <p:cNvSpPr txBox="1"/>
            <p:nvPr/>
          </p:nvSpPr>
          <p:spPr>
            <a:xfrm>
              <a:off x="3625292" y="4533882"/>
              <a:ext cx="1717589" cy="707886"/>
            </a:xfrm>
            <a:prstGeom prst="rect">
              <a:avLst/>
            </a:prstGeom>
            <a:noFill/>
          </p:spPr>
          <p:txBody>
            <a:bodyPr wrap="square" rtlCol="0">
              <a:spAutoFit/>
            </a:bodyPr>
            <a:lstStyle/>
            <a:p>
              <a:pPr algn="ctr"/>
              <a:r>
                <a:rPr lang="ja-JP" altLang="en-US" sz="2000" dirty="0"/>
                <a:t>消費者金融</a:t>
              </a:r>
              <a:endParaRPr lang="en-US" altLang="ja-JP" sz="2000" dirty="0"/>
            </a:p>
            <a:p>
              <a:pPr algn="ctr"/>
              <a:r>
                <a:rPr kumimoji="1" lang="ja-JP" altLang="en-US" sz="2000" dirty="0"/>
                <a:t>カードローン</a:t>
              </a:r>
            </a:p>
          </p:txBody>
        </p:sp>
        <p:sp>
          <p:nvSpPr>
            <p:cNvPr id="53" name="下矢印 52"/>
            <p:cNvSpPr/>
            <p:nvPr/>
          </p:nvSpPr>
          <p:spPr>
            <a:xfrm>
              <a:off x="5256983" y="2358296"/>
              <a:ext cx="479220" cy="277729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4" name="テキスト ボックス 53"/>
            <p:cNvSpPr txBox="1"/>
            <p:nvPr/>
          </p:nvSpPr>
          <p:spPr>
            <a:xfrm>
              <a:off x="4779189" y="5135594"/>
              <a:ext cx="1717589" cy="707886"/>
            </a:xfrm>
            <a:prstGeom prst="rect">
              <a:avLst/>
            </a:prstGeom>
            <a:noFill/>
          </p:spPr>
          <p:txBody>
            <a:bodyPr wrap="square" rtlCol="0">
              <a:spAutoFit/>
            </a:bodyPr>
            <a:lstStyle/>
            <a:p>
              <a:pPr algn="ctr"/>
              <a:r>
                <a:rPr lang="ja-JP" altLang="en-US" sz="2000" dirty="0"/>
                <a:t>消費者金融</a:t>
              </a:r>
              <a:endParaRPr lang="en-US" altLang="ja-JP" sz="2000" dirty="0"/>
            </a:p>
            <a:p>
              <a:pPr algn="ctr"/>
              <a:r>
                <a:rPr kumimoji="1" lang="ja-JP" altLang="en-US" sz="2000" dirty="0"/>
                <a:t>カードローン</a:t>
              </a:r>
            </a:p>
          </p:txBody>
        </p:sp>
        <p:sp>
          <p:nvSpPr>
            <p:cNvPr id="55" name="下矢印 54"/>
            <p:cNvSpPr/>
            <p:nvPr/>
          </p:nvSpPr>
          <p:spPr>
            <a:xfrm>
              <a:off x="6360254" y="2358296"/>
              <a:ext cx="479220" cy="341985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5882460" y="5778148"/>
              <a:ext cx="1717589" cy="707886"/>
            </a:xfrm>
            <a:prstGeom prst="rect">
              <a:avLst/>
            </a:prstGeom>
            <a:noFill/>
          </p:spPr>
          <p:txBody>
            <a:bodyPr wrap="square" rtlCol="0">
              <a:spAutoFit/>
            </a:bodyPr>
            <a:lstStyle/>
            <a:p>
              <a:pPr algn="ctr"/>
              <a:r>
                <a:rPr lang="ja-JP" altLang="en-US" sz="2000" dirty="0"/>
                <a:t>消費者金融</a:t>
              </a:r>
              <a:endParaRPr lang="en-US" altLang="ja-JP" sz="2000" dirty="0"/>
            </a:p>
            <a:p>
              <a:pPr algn="ctr"/>
              <a:r>
                <a:rPr kumimoji="1" lang="ja-JP" altLang="en-US" sz="2000" dirty="0"/>
                <a:t>カードローン</a:t>
              </a:r>
            </a:p>
          </p:txBody>
        </p:sp>
        <p:sp>
          <p:nvSpPr>
            <p:cNvPr id="58" name="円/楕円 57"/>
            <p:cNvSpPr/>
            <p:nvPr/>
          </p:nvSpPr>
          <p:spPr>
            <a:xfrm>
              <a:off x="1443384" y="3241398"/>
              <a:ext cx="1475277" cy="85972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noFill/>
              </a:endParaRPr>
            </a:p>
          </p:txBody>
        </p:sp>
        <p:sp>
          <p:nvSpPr>
            <p:cNvPr id="59" name="円/楕円 58"/>
            <p:cNvSpPr/>
            <p:nvPr/>
          </p:nvSpPr>
          <p:spPr>
            <a:xfrm>
              <a:off x="2588497" y="3826297"/>
              <a:ext cx="1475277" cy="85972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noFill/>
              </a:endParaRPr>
            </a:p>
          </p:txBody>
        </p:sp>
        <p:sp>
          <p:nvSpPr>
            <p:cNvPr id="60" name="円/楕円 59"/>
            <p:cNvSpPr/>
            <p:nvPr/>
          </p:nvSpPr>
          <p:spPr>
            <a:xfrm>
              <a:off x="3751965" y="4409466"/>
              <a:ext cx="1475277" cy="85972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noFill/>
              </a:endParaRPr>
            </a:p>
          </p:txBody>
        </p:sp>
        <p:sp>
          <p:nvSpPr>
            <p:cNvPr id="61" name="円/楕円 60"/>
            <p:cNvSpPr/>
            <p:nvPr/>
          </p:nvSpPr>
          <p:spPr>
            <a:xfrm>
              <a:off x="4860963" y="5027010"/>
              <a:ext cx="1475277" cy="85972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noFill/>
              </a:endParaRPr>
            </a:p>
          </p:txBody>
        </p:sp>
        <p:sp>
          <p:nvSpPr>
            <p:cNvPr id="62" name="円/楕円 61"/>
            <p:cNvSpPr/>
            <p:nvPr/>
          </p:nvSpPr>
          <p:spPr>
            <a:xfrm>
              <a:off x="5930488" y="5669563"/>
              <a:ext cx="1475277" cy="85972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noFill/>
              </a:endParaRPr>
            </a:p>
          </p:txBody>
        </p:sp>
        <p:sp>
          <p:nvSpPr>
            <p:cNvPr id="63" name="円/楕円 62"/>
            <p:cNvSpPr/>
            <p:nvPr/>
          </p:nvSpPr>
          <p:spPr>
            <a:xfrm>
              <a:off x="38027" y="4570952"/>
              <a:ext cx="1999459" cy="1361155"/>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noFill/>
              </a:endParaRPr>
            </a:p>
          </p:txBody>
        </p:sp>
      </p:grpSp>
      <p:sp>
        <p:nvSpPr>
          <p:cNvPr id="65" name="テキスト ボックス 64"/>
          <p:cNvSpPr txBox="1"/>
          <p:nvPr/>
        </p:nvSpPr>
        <p:spPr>
          <a:xfrm>
            <a:off x="6941440" y="3226019"/>
            <a:ext cx="2954655" cy="2308324"/>
          </a:xfrm>
          <a:prstGeom prst="rect">
            <a:avLst/>
          </a:prstGeom>
          <a:noFill/>
        </p:spPr>
        <p:txBody>
          <a:bodyPr wrap="none" rtlCol="0">
            <a:spAutoFit/>
          </a:bodyPr>
          <a:lstStyle/>
          <a:p>
            <a:r>
              <a:rPr kumimoji="1" lang="ja-JP" altLang="en-US" sz="2400" dirty="0"/>
              <a:t>借入枠が</a:t>
            </a:r>
            <a:endParaRPr kumimoji="1" lang="en-US" altLang="ja-JP" sz="2400" dirty="0"/>
          </a:p>
          <a:p>
            <a:r>
              <a:rPr kumimoji="1" lang="ja-JP" altLang="en-US" sz="2400" dirty="0"/>
              <a:t>いっぱいになって</a:t>
            </a:r>
            <a:endParaRPr kumimoji="1" lang="en-US" altLang="ja-JP" sz="2400" dirty="0"/>
          </a:p>
          <a:p>
            <a:r>
              <a:rPr lang="ja-JP" altLang="en-US" sz="2400" dirty="0"/>
              <a:t>首が回らなくなって</a:t>
            </a:r>
            <a:endParaRPr lang="en-US" altLang="ja-JP" sz="2400" dirty="0"/>
          </a:p>
          <a:p>
            <a:r>
              <a:rPr lang="ja-JP" altLang="en-US" sz="2400" dirty="0"/>
              <a:t>ようやく相談に行く</a:t>
            </a:r>
            <a:endParaRPr lang="en-US" altLang="ja-JP" sz="2400" dirty="0"/>
          </a:p>
          <a:p>
            <a:endParaRPr kumimoji="1" lang="en-US" altLang="ja-JP" sz="2400" dirty="0"/>
          </a:p>
          <a:p>
            <a:r>
              <a:rPr lang="ja-JP" altLang="en-US" sz="2400" dirty="0"/>
              <a:t>このパターンが多い</a:t>
            </a:r>
            <a:endParaRPr kumimoji="1" lang="ja-JP" altLang="en-US" sz="2400" dirty="0"/>
          </a:p>
        </p:txBody>
      </p:sp>
      <p:sp>
        <p:nvSpPr>
          <p:cNvPr id="2" name="テキスト ボックス 1"/>
          <p:cNvSpPr txBox="1"/>
          <p:nvPr/>
        </p:nvSpPr>
        <p:spPr>
          <a:xfrm>
            <a:off x="1662177" y="5678547"/>
            <a:ext cx="3816546" cy="830997"/>
          </a:xfrm>
          <a:prstGeom prst="rect">
            <a:avLst/>
          </a:prstGeom>
          <a:noFill/>
        </p:spPr>
        <p:txBody>
          <a:bodyPr wrap="square" rtlCol="0">
            <a:spAutoFit/>
          </a:bodyPr>
          <a:lstStyle/>
          <a:p>
            <a:r>
              <a:rPr kumimoji="1" lang="ja-JP" altLang="en-US" sz="2400" dirty="0"/>
              <a:t>・</a:t>
            </a:r>
            <a:r>
              <a:rPr kumimoji="1" lang="ja-JP" altLang="en-US" sz="2400"/>
              <a:t>どこに相談すれば？？</a:t>
            </a:r>
            <a:endParaRPr kumimoji="1" lang="en-US" altLang="ja-JP" sz="2400" dirty="0"/>
          </a:p>
          <a:p>
            <a:r>
              <a:rPr kumimoji="1" lang="ja-JP" altLang="en-US" sz="2400" dirty="0"/>
              <a:t>・相談窓口がない？？</a:t>
            </a:r>
          </a:p>
        </p:txBody>
      </p:sp>
      <p:sp>
        <p:nvSpPr>
          <p:cNvPr id="29" name="テキスト ボックス 28"/>
          <p:cNvSpPr txBox="1"/>
          <p:nvPr/>
        </p:nvSpPr>
        <p:spPr>
          <a:xfrm>
            <a:off x="3251773" y="6587934"/>
            <a:ext cx="4444370" cy="276999"/>
          </a:xfrm>
          <a:prstGeom prst="rect">
            <a:avLst/>
          </a:prstGeom>
          <a:solidFill>
            <a:schemeClr val="bg1"/>
          </a:solidFill>
        </p:spPr>
        <p:txBody>
          <a:bodyPr wrap="square" rtlCol="0">
            <a:spAutoFit/>
          </a:bodyPr>
          <a:lstStyle/>
          <a:p>
            <a:r>
              <a:rPr lang="en-US" altLang="ja-JP" sz="1200" dirty="0"/>
              <a:t>Copyright </a:t>
            </a:r>
            <a:r>
              <a:rPr lang="ja-JP" altLang="en-US" sz="1200" dirty="0"/>
              <a:t>　</a:t>
            </a:r>
            <a:r>
              <a:rPr lang="en-US" altLang="ja-JP" sz="1200" dirty="0"/>
              <a:t> JKAS association. All Rights Reserved</a:t>
            </a:r>
            <a:endParaRPr lang="ja-JP" altLang="en-US" sz="1200" dirty="0"/>
          </a:p>
        </p:txBody>
      </p:sp>
      <p:pic>
        <p:nvPicPr>
          <p:cNvPr id="30" name="図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8820" y="2666649"/>
            <a:ext cx="801414" cy="845327"/>
          </a:xfrm>
          <a:prstGeom prst="rect">
            <a:avLst/>
          </a:prstGeom>
        </p:spPr>
      </p:pic>
      <p:pic>
        <p:nvPicPr>
          <p:cNvPr id="31" name="図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9116" y="4843638"/>
            <a:ext cx="801414" cy="845327"/>
          </a:xfrm>
          <a:prstGeom prst="rect">
            <a:avLst/>
          </a:prstGeom>
        </p:spPr>
      </p:pic>
    </p:spTree>
    <p:extLst>
      <p:ext uri="{BB962C8B-B14F-4D97-AF65-F5344CB8AC3E}">
        <p14:creationId xmlns:p14="http://schemas.microsoft.com/office/powerpoint/2010/main" val="1696180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コンテンツ プレースホルダー 8"/>
          <p:cNvGraphicFramePr>
            <a:graphicFrameLocks/>
          </p:cNvGraphicFramePr>
          <p:nvPr>
            <p:extLst>
              <p:ext uri="{D42A27DB-BD31-4B8C-83A1-F6EECF244321}">
                <p14:modId xmlns:p14="http://schemas.microsoft.com/office/powerpoint/2010/main" val="1045500005"/>
              </p:ext>
            </p:extLst>
          </p:nvPr>
        </p:nvGraphicFramePr>
        <p:xfrm>
          <a:off x="732594" y="1692779"/>
          <a:ext cx="8489488" cy="1992750"/>
        </p:xfrm>
        <a:graphic>
          <a:graphicData uri="http://schemas.openxmlformats.org/drawingml/2006/table">
            <a:tbl>
              <a:tblPr firstRow="1" bandRow="1"/>
              <a:tblGrid>
                <a:gridCol w="1061186">
                  <a:extLst>
                    <a:ext uri="{9D8B030D-6E8A-4147-A177-3AD203B41FA5}">
                      <a16:colId xmlns:a16="http://schemas.microsoft.com/office/drawing/2014/main" val="20000"/>
                    </a:ext>
                  </a:extLst>
                </a:gridCol>
                <a:gridCol w="1061186">
                  <a:extLst>
                    <a:ext uri="{9D8B030D-6E8A-4147-A177-3AD203B41FA5}">
                      <a16:colId xmlns:a16="http://schemas.microsoft.com/office/drawing/2014/main" val="20001"/>
                    </a:ext>
                  </a:extLst>
                </a:gridCol>
                <a:gridCol w="1061186">
                  <a:extLst>
                    <a:ext uri="{9D8B030D-6E8A-4147-A177-3AD203B41FA5}">
                      <a16:colId xmlns:a16="http://schemas.microsoft.com/office/drawing/2014/main" val="20002"/>
                    </a:ext>
                  </a:extLst>
                </a:gridCol>
                <a:gridCol w="1061186">
                  <a:extLst>
                    <a:ext uri="{9D8B030D-6E8A-4147-A177-3AD203B41FA5}">
                      <a16:colId xmlns:a16="http://schemas.microsoft.com/office/drawing/2014/main" val="20003"/>
                    </a:ext>
                  </a:extLst>
                </a:gridCol>
                <a:gridCol w="1061186">
                  <a:extLst>
                    <a:ext uri="{9D8B030D-6E8A-4147-A177-3AD203B41FA5}">
                      <a16:colId xmlns:a16="http://schemas.microsoft.com/office/drawing/2014/main" val="20004"/>
                    </a:ext>
                  </a:extLst>
                </a:gridCol>
                <a:gridCol w="1061186">
                  <a:extLst>
                    <a:ext uri="{9D8B030D-6E8A-4147-A177-3AD203B41FA5}">
                      <a16:colId xmlns:a16="http://schemas.microsoft.com/office/drawing/2014/main" val="20005"/>
                    </a:ext>
                  </a:extLst>
                </a:gridCol>
                <a:gridCol w="1061186">
                  <a:extLst>
                    <a:ext uri="{9D8B030D-6E8A-4147-A177-3AD203B41FA5}">
                      <a16:colId xmlns:a16="http://schemas.microsoft.com/office/drawing/2014/main" val="20006"/>
                    </a:ext>
                  </a:extLst>
                </a:gridCol>
                <a:gridCol w="1061186">
                  <a:extLst>
                    <a:ext uri="{9D8B030D-6E8A-4147-A177-3AD203B41FA5}">
                      <a16:colId xmlns:a16="http://schemas.microsoft.com/office/drawing/2014/main" val="20007"/>
                    </a:ext>
                  </a:extLst>
                </a:gridCol>
              </a:tblGrid>
              <a:tr h="929950">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sz="1700" dirty="0"/>
                        <a:t>滞納なし</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１ヶ月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２ヶ月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３ヶ月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４ヶ月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５ヶ月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dirty="0"/>
                        <a:t>滞納</a:t>
                      </a:r>
                      <a:endParaRPr kumimoji="1" lang="en-US" altLang="ja-JP" dirty="0"/>
                    </a:p>
                    <a:p>
                      <a:pPr algn="ctr"/>
                      <a:r>
                        <a:rPr kumimoji="1" lang="ja-JP" altLang="en-US" dirty="0"/>
                        <a:t>６ヶ月</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457200" rtl="0" eaLnBrk="1" latinLnBrk="0" hangingPunct="1">
                        <a:defRPr kumimoji="1" sz="1800" b="1" kern="1200">
                          <a:solidFill>
                            <a:schemeClr val="lt1"/>
                          </a:solidFill>
                          <a:latin typeface="Calibri" panose="020F0502020204030204"/>
                          <a:ea typeface=""/>
                          <a:cs typeface=""/>
                        </a:defRPr>
                      </a:lvl1pPr>
                      <a:lvl2pPr marL="457200" algn="l" defTabSz="457200" rtl="0" eaLnBrk="1" latinLnBrk="0" hangingPunct="1">
                        <a:defRPr kumimoji="1" sz="1800" b="1" kern="1200">
                          <a:solidFill>
                            <a:schemeClr val="lt1"/>
                          </a:solidFill>
                          <a:latin typeface="Calibri" panose="020F0502020204030204"/>
                          <a:ea typeface=""/>
                          <a:cs typeface=""/>
                        </a:defRPr>
                      </a:lvl2pPr>
                      <a:lvl3pPr marL="914400" algn="l" defTabSz="457200" rtl="0" eaLnBrk="1" latinLnBrk="0" hangingPunct="1">
                        <a:defRPr kumimoji="1" sz="1800" b="1" kern="1200">
                          <a:solidFill>
                            <a:schemeClr val="lt1"/>
                          </a:solidFill>
                          <a:latin typeface="Calibri" panose="020F0502020204030204"/>
                          <a:ea typeface=""/>
                          <a:cs typeface=""/>
                        </a:defRPr>
                      </a:lvl3pPr>
                      <a:lvl4pPr marL="1371600" algn="l" defTabSz="457200" rtl="0" eaLnBrk="1" latinLnBrk="0" hangingPunct="1">
                        <a:defRPr kumimoji="1" sz="1800" b="1" kern="1200">
                          <a:solidFill>
                            <a:schemeClr val="lt1"/>
                          </a:solidFill>
                          <a:latin typeface="Calibri" panose="020F0502020204030204"/>
                          <a:ea typeface=""/>
                          <a:cs typeface=""/>
                        </a:defRPr>
                      </a:lvl4pPr>
                      <a:lvl5pPr marL="1828800" algn="l" defTabSz="457200" rtl="0" eaLnBrk="1" latinLnBrk="0" hangingPunct="1">
                        <a:defRPr kumimoji="1" sz="1800" b="1" kern="1200">
                          <a:solidFill>
                            <a:schemeClr val="lt1"/>
                          </a:solidFill>
                          <a:latin typeface="Calibri" panose="020F0502020204030204"/>
                          <a:ea typeface=""/>
                          <a:cs typeface=""/>
                        </a:defRPr>
                      </a:lvl5pPr>
                      <a:lvl6pPr marL="2286000" algn="l" defTabSz="457200" rtl="0" eaLnBrk="1" latinLnBrk="0" hangingPunct="1">
                        <a:defRPr kumimoji="1" sz="1800" b="1" kern="1200">
                          <a:solidFill>
                            <a:schemeClr val="lt1"/>
                          </a:solidFill>
                          <a:latin typeface="Calibri" panose="020F0502020204030204"/>
                          <a:ea typeface=""/>
                          <a:cs typeface=""/>
                        </a:defRPr>
                      </a:lvl6pPr>
                      <a:lvl7pPr marL="2743200" algn="l" defTabSz="457200" rtl="0" eaLnBrk="1" latinLnBrk="0" hangingPunct="1">
                        <a:defRPr kumimoji="1" sz="1800" b="1" kern="1200">
                          <a:solidFill>
                            <a:schemeClr val="lt1"/>
                          </a:solidFill>
                          <a:latin typeface="Calibri" panose="020F0502020204030204"/>
                          <a:ea typeface=""/>
                          <a:cs typeface=""/>
                        </a:defRPr>
                      </a:lvl7pPr>
                      <a:lvl8pPr marL="3200400" algn="l" defTabSz="457200" rtl="0" eaLnBrk="1" latinLnBrk="0" hangingPunct="1">
                        <a:defRPr kumimoji="1" sz="1800" b="1" kern="1200">
                          <a:solidFill>
                            <a:schemeClr val="lt1"/>
                          </a:solidFill>
                          <a:latin typeface="Calibri" panose="020F0502020204030204"/>
                          <a:ea typeface=""/>
                          <a:cs typeface=""/>
                        </a:defRPr>
                      </a:lvl8pPr>
                      <a:lvl9pPr marL="3657600" algn="l" defTabSz="457200" rtl="0" eaLnBrk="1" latinLnBrk="0" hangingPunct="1">
                        <a:defRPr kumimoji="1" sz="1800" b="1" kern="1200">
                          <a:solidFill>
                            <a:schemeClr val="lt1"/>
                          </a:solidFill>
                          <a:latin typeface="Calibri" panose="020F0502020204030204"/>
                          <a:ea typeface=""/>
                          <a:cs typeface=""/>
                        </a:defRPr>
                      </a:lvl9pPr>
                    </a:lstStyle>
                    <a:p>
                      <a:pPr algn="ctr"/>
                      <a:r>
                        <a:rPr kumimoji="1" lang="ja-JP" altLang="en-US" sz="1700" dirty="0"/>
                        <a:t>任意売却競売</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0000"/>
                  </a:ext>
                </a:extLst>
              </a:tr>
              <a:tr h="531400">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1"/>
                  </a:ext>
                </a:extLst>
              </a:tr>
              <a:tr h="531400">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kumimoji="1" sz="1800" kern="1200">
                          <a:solidFill>
                            <a:schemeClr val="dk1"/>
                          </a:solidFill>
                          <a:latin typeface="Calibri" panose="020F0502020204030204"/>
                          <a:ea typeface=""/>
                          <a:cs typeface=""/>
                        </a:defRPr>
                      </a:lvl1pPr>
                      <a:lvl2pPr marL="457200" algn="l" defTabSz="457200" rtl="0" eaLnBrk="1" latinLnBrk="0" hangingPunct="1">
                        <a:defRPr kumimoji="1" sz="1800" kern="1200">
                          <a:solidFill>
                            <a:schemeClr val="dk1"/>
                          </a:solidFill>
                          <a:latin typeface="Calibri" panose="020F0502020204030204"/>
                          <a:ea typeface=""/>
                          <a:cs typeface=""/>
                        </a:defRPr>
                      </a:lvl2pPr>
                      <a:lvl3pPr marL="914400" algn="l" defTabSz="457200" rtl="0" eaLnBrk="1" latinLnBrk="0" hangingPunct="1">
                        <a:defRPr kumimoji="1" sz="1800" kern="1200">
                          <a:solidFill>
                            <a:schemeClr val="dk1"/>
                          </a:solidFill>
                          <a:latin typeface="Calibri" panose="020F0502020204030204"/>
                          <a:ea typeface=""/>
                          <a:cs typeface=""/>
                        </a:defRPr>
                      </a:lvl3pPr>
                      <a:lvl4pPr marL="1371600" algn="l" defTabSz="457200" rtl="0" eaLnBrk="1" latinLnBrk="0" hangingPunct="1">
                        <a:defRPr kumimoji="1" sz="1800" kern="1200">
                          <a:solidFill>
                            <a:schemeClr val="dk1"/>
                          </a:solidFill>
                          <a:latin typeface="Calibri" panose="020F0502020204030204"/>
                          <a:ea typeface=""/>
                          <a:cs typeface=""/>
                        </a:defRPr>
                      </a:lvl4pPr>
                      <a:lvl5pPr marL="1828800" algn="l" defTabSz="457200" rtl="0" eaLnBrk="1" latinLnBrk="0" hangingPunct="1">
                        <a:defRPr kumimoji="1" sz="1800" kern="1200">
                          <a:solidFill>
                            <a:schemeClr val="dk1"/>
                          </a:solidFill>
                          <a:latin typeface="Calibri" panose="020F0502020204030204"/>
                          <a:ea typeface=""/>
                          <a:cs typeface=""/>
                        </a:defRPr>
                      </a:lvl5pPr>
                      <a:lvl6pPr marL="2286000" algn="l" defTabSz="457200" rtl="0" eaLnBrk="1" latinLnBrk="0" hangingPunct="1">
                        <a:defRPr kumimoji="1" sz="1800" kern="1200">
                          <a:solidFill>
                            <a:schemeClr val="dk1"/>
                          </a:solidFill>
                          <a:latin typeface="Calibri" panose="020F0502020204030204"/>
                          <a:ea typeface=""/>
                          <a:cs typeface=""/>
                        </a:defRPr>
                      </a:lvl6pPr>
                      <a:lvl7pPr marL="2743200" algn="l" defTabSz="457200" rtl="0" eaLnBrk="1" latinLnBrk="0" hangingPunct="1">
                        <a:defRPr kumimoji="1" sz="1800" kern="1200">
                          <a:solidFill>
                            <a:schemeClr val="dk1"/>
                          </a:solidFill>
                          <a:latin typeface="Calibri" panose="020F0502020204030204"/>
                          <a:ea typeface=""/>
                          <a:cs typeface=""/>
                        </a:defRPr>
                      </a:lvl7pPr>
                      <a:lvl8pPr marL="3200400" algn="l" defTabSz="457200" rtl="0" eaLnBrk="1" latinLnBrk="0" hangingPunct="1">
                        <a:defRPr kumimoji="1" sz="1800" kern="1200">
                          <a:solidFill>
                            <a:schemeClr val="dk1"/>
                          </a:solidFill>
                          <a:latin typeface="Calibri" panose="020F0502020204030204"/>
                          <a:ea typeface=""/>
                          <a:cs typeface=""/>
                        </a:defRPr>
                      </a:lvl8pPr>
                      <a:lvl9pPr marL="3657600" algn="l" defTabSz="457200" rtl="0" eaLnBrk="1" latinLnBrk="0" hangingPunct="1">
                        <a:defRPr kumimoji="1" sz="1800" kern="1200">
                          <a:solidFill>
                            <a:schemeClr val="dk1"/>
                          </a:solidFill>
                          <a:latin typeface="Calibri" panose="020F0502020204030204"/>
                          <a:ea typeface=""/>
                          <a:cs typeface=""/>
                        </a:defRPr>
                      </a:lvl9pPr>
                    </a:lstStyle>
                    <a:p>
                      <a:endParaRPr kumimoji="1" lang="ja-JP" alt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2"/>
                  </a:ext>
                </a:extLst>
              </a:tr>
            </a:tbl>
          </a:graphicData>
        </a:graphic>
      </p:graphicFrame>
      <p:sp>
        <p:nvSpPr>
          <p:cNvPr id="15" name="タイトル 1">
            <a:extLst>
              <a:ext uri="{FF2B5EF4-FFF2-40B4-BE49-F238E27FC236}">
                <a16:creationId xmlns:a16="http://schemas.microsoft.com/office/drawing/2014/main" id="{DBB340A1-AE4A-4E5A-B39F-84CB3D42675C}"/>
              </a:ext>
            </a:extLst>
          </p:cNvPr>
          <p:cNvSpPr txBox="1">
            <a:spLocks/>
          </p:cNvSpPr>
          <p:nvPr/>
        </p:nvSpPr>
        <p:spPr>
          <a:xfrm>
            <a:off x="638046" y="225354"/>
            <a:ext cx="8714950" cy="981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200" dirty="0">
                <a:solidFill>
                  <a:sysClr val="windowText" lastClr="000000"/>
                </a:solidFill>
                <a:latin typeface="Calibri Light" panose="020F0302020204030204"/>
                <a:ea typeface="游ゴシック Light" charset="-128"/>
                <a:cs typeface=""/>
              </a:rPr>
              <a:t>相談のタイミングと相談先の問題</a:t>
            </a:r>
            <a:endParaRPr lang="en-US" altLang="ja-JP" sz="3200" dirty="0">
              <a:solidFill>
                <a:sysClr val="windowText" lastClr="000000"/>
              </a:solidFill>
              <a:latin typeface="Calibri Light" panose="020F0302020204030204"/>
              <a:ea typeface="游ゴシック Light" charset="-128"/>
              <a:cs typeface=""/>
            </a:endParaRPr>
          </a:p>
        </p:txBody>
      </p:sp>
      <p:sp>
        <p:nvSpPr>
          <p:cNvPr id="17" name="下矢印 16"/>
          <p:cNvSpPr/>
          <p:nvPr/>
        </p:nvSpPr>
        <p:spPr>
          <a:xfrm>
            <a:off x="2418695" y="3034893"/>
            <a:ext cx="1009327" cy="639676"/>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18" name="下矢印 17"/>
          <p:cNvSpPr/>
          <p:nvPr/>
        </p:nvSpPr>
        <p:spPr>
          <a:xfrm>
            <a:off x="7318308" y="3036475"/>
            <a:ext cx="1009327" cy="638094"/>
          </a:xfrm>
          <a:prstGeom prst="downArrow">
            <a:avLst/>
          </a:prstGeom>
          <a:solidFill>
            <a:srgbClr val="ED7D31"/>
          </a:solidFill>
          <a:ln w="12700" cap="flat" cmpd="sng" algn="ctr">
            <a:solidFill>
              <a:srgbClr val="ED7D31">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19" name="テキスト ボックス 18"/>
          <p:cNvSpPr txBox="1"/>
          <p:nvPr/>
        </p:nvSpPr>
        <p:spPr>
          <a:xfrm>
            <a:off x="1154245" y="3640397"/>
            <a:ext cx="3804123" cy="954107"/>
          </a:xfrm>
          <a:prstGeom prst="rect">
            <a:avLst/>
          </a:prstGeom>
          <a:noFill/>
          <a:ln>
            <a:noFill/>
          </a:ln>
        </p:spPr>
        <p:txBody>
          <a:bodyPr wrap="square" rtlCol="0">
            <a:spAutoFit/>
          </a:bodyPr>
          <a:lstStyle/>
          <a:p>
            <a:r>
              <a:rPr lang="ja-JP" altLang="en-US" sz="2800" b="1" dirty="0">
                <a:solidFill>
                  <a:srgbClr val="4472C4"/>
                </a:solidFill>
                <a:latin typeface="Calibri" panose="020F0502020204030204"/>
                <a:ea typeface="游ゴシック" charset="-128"/>
                <a:cs typeface=""/>
              </a:rPr>
              <a:t>極力早い段階で相談をする必要がある</a:t>
            </a:r>
            <a:endParaRPr lang="en-US" altLang="ja-JP" sz="2800" b="1" dirty="0">
              <a:solidFill>
                <a:srgbClr val="4472C4"/>
              </a:solidFill>
              <a:latin typeface="Calibri" panose="020F0502020204030204"/>
              <a:ea typeface="游ゴシック" charset="-128"/>
              <a:cs typeface=""/>
            </a:endParaRPr>
          </a:p>
        </p:txBody>
      </p:sp>
      <p:sp>
        <p:nvSpPr>
          <p:cNvPr id="20" name="テキスト ボックス 19"/>
          <p:cNvSpPr txBox="1"/>
          <p:nvPr/>
        </p:nvSpPr>
        <p:spPr>
          <a:xfrm>
            <a:off x="6219894" y="3640397"/>
            <a:ext cx="3172185" cy="954107"/>
          </a:xfrm>
          <a:prstGeom prst="rect">
            <a:avLst/>
          </a:prstGeom>
          <a:noFill/>
        </p:spPr>
        <p:txBody>
          <a:bodyPr wrap="square" rtlCol="0">
            <a:spAutoFit/>
          </a:bodyPr>
          <a:lstStyle/>
          <a:p>
            <a:r>
              <a:rPr lang="ja-JP" altLang="en-US" sz="2800" b="1" dirty="0">
                <a:solidFill>
                  <a:srgbClr val="FF0000"/>
                </a:solidFill>
                <a:latin typeface="Calibri" panose="020F0502020204030204"/>
                <a:ea typeface="游ゴシック" charset="-128"/>
                <a:cs typeface=""/>
              </a:rPr>
              <a:t>現状はここで相談</a:t>
            </a:r>
            <a:endParaRPr lang="en-US" altLang="ja-JP" sz="2800" b="1" dirty="0">
              <a:solidFill>
                <a:srgbClr val="FF0000"/>
              </a:solidFill>
              <a:latin typeface="Calibri" panose="020F0502020204030204"/>
              <a:ea typeface="游ゴシック" charset="-128"/>
              <a:cs typeface=""/>
            </a:endParaRPr>
          </a:p>
          <a:p>
            <a:r>
              <a:rPr lang="ja-JP" altLang="en-US" sz="2800" b="1" dirty="0">
                <a:solidFill>
                  <a:srgbClr val="FF0000"/>
                </a:solidFill>
                <a:latin typeface="Calibri" panose="020F0502020204030204"/>
                <a:ea typeface="游ゴシック" charset="-128"/>
                <a:cs typeface=""/>
              </a:rPr>
              <a:t>する人がほとんど</a:t>
            </a:r>
          </a:p>
        </p:txBody>
      </p:sp>
      <p:sp>
        <p:nvSpPr>
          <p:cNvPr id="23" name="円/楕円 22"/>
          <p:cNvSpPr/>
          <p:nvPr/>
        </p:nvSpPr>
        <p:spPr>
          <a:xfrm>
            <a:off x="628178" y="1224645"/>
            <a:ext cx="5523235" cy="1596614"/>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noFill/>
            </a:endParaRPr>
          </a:p>
        </p:txBody>
      </p:sp>
      <p:cxnSp>
        <p:nvCxnSpPr>
          <p:cNvPr id="24" name="直線コネクタ 23"/>
          <p:cNvCxnSpPr/>
          <p:nvPr/>
        </p:nvCxnSpPr>
        <p:spPr>
          <a:xfrm>
            <a:off x="6633" y="6536418"/>
            <a:ext cx="9889462" cy="0"/>
          </a:xfrm>
          <a:prstGeom prst="line">
            <a:avLst/>
          </a:prstGeom>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3251773" y="6587934"/>
            <a:ext cx="4444370" cy="276999"/>
          </a:xfrm>
          <a:prstGeom prst="rect">
            <a:avLst/>
          </a:prstGeom>
          <a:solidFill>
            <a:schemeClr val="bg1"/>
          </a:solidFill>
        </p:spPr>
        <p:txBody>
          <a:bodyPr wrap="square" rtlCol="0">
            <a:spAutoFit/>
          </a:bodyPr>
          <a:lstStyle/>
          <a:p>
            <a:r>
              <a:rPr lang="en-US" altLang="ja-JP" sz="1200" dirty="0"/>
              <a:t>Copyright </a:t>
            </a:r>
            <a:r>
              <a:rPr lang="ja-JP" altLang="en-US" sz="1200" dirty="0"/>
              <a:t>　</a:t>
            </a:r>
            <a:r>
              <a:rPr lang="en-US" altLang="ja-JP" sz="1200" dirty="0"/>
              <a:t> JKAS association. All Rights Reserved</a:t>
            </a:r>
            <a:endParaRPr lang="ja-JP" altLang="en-US" sz="1200" dirty="0"/>
          </a:p>
        </p:txBody>
      </p:sp>
      <p:sp>
        <p:nvSpPr>
          <p:cNvPr id="27" name="下矢印 26"/>
          <p:cNvSpPr/>
          <p:nvPr/>
        </p:nvSpPr>
        <p:spPr>
          <a:xfrm>
            <a:off x="2418695" y="4535021"/>
            <a:ext cx="1009327" cy="639676"/>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28" name="下矢印 27"/>
          <p:cNvSpPr/>
          <p:nvPr/>
        </p:nvSpPr>
        <p:spPr>
          <a:xfrm>
            <a:off x="7318307" y="4538013"/>
            <a:ext cx="1009327" cy="638094"/>
          </a:xfrm>
          <a:prstGeom prst="downArrow">
            <a:avLst/>
          </a:prstGeom>
          <a:solidFill>
            <a:srgbClr val="ED7D31"/>
          </a:solidFill>
          <a:ln w="12700" cap="flat" cmpd="sng" algn="ctr">
            <a:solidFill>
              <a:srgbClr val="ED7D31">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29" name="テキスト ボックス 28"/>
          <p:cNvSpPr txBox="1"/>
          <p:nvPr/>
        </p:nvSpPr>
        <p:spPr>
          <a:xfrm>
            <a:off x="940157" y="5181081"/>
            <a:ext cx="5211255" cy="1384995"/>
          </a:xfrm>
          <a:prstGeom prst="rect">
            <a:avLst/>
          </a:prstGeom>
          <a:noFill/>
          <a:ln>
            <a:noFill/>
          </a:ln>
        </p:spPr>
        <p:txBody>
          <a:bodyPr wrap="square" rtlCol="0">
            <a:spAutoFit/>
          </a:bodyPr>
          <a:lstStyle/>
          <a:p>
            <a:r>
              <a:rPr lang="ja-JP" altLang="en-US" sz="2800" b="1" dirty="0">
                <a:solidFill>
                  <a:srgbClr val="4472C4"/>
                </a:solidFill>
                <a:latin typeface="Calibri" panose="020F0502020204030204"/>
                <a:ea typeface="游ゴシック" charset="-128"/>
                <a:cs typeface=""/>
              </a:rPr>
              <a:t>解決方法の選択肢が拡がる</a:t>
            </a:r>
            <a:endParaRPr lang="en-US" altLang="ja-JP" sz="2800" b="1" dirty="0">
              <a:solidFill>
                <a:srgbClr val="4472C4"/>
              </a:solidFill>
              <a:latin typeface="Calibri" panose="020F0502020204030204"/>
              <a:ea typeface="游ゴシック" charset="-128"/>
              <a:cs typeface=""/>
            </a:endParaRPr>
          </a:p>
          <a:p>
            <a:r>
              <a:rPr lang="ja-JP" altLang="en-US" sz="2800" b="1" dirty="0">
                <a:solidFill>
                  <a:srgbClr val="4472C4"/>
                </a:solidFill>
                <a:latin typeface="Calibri" panose="020F0502020204030204"/>
                <a:ea typeface="游ゴシック" charset="-128"/>
                <a:cs typeface=""/>
              </a:rPr>
              <a:t>でも</a:t>
            </a:r>
            <a:r>
              <a:rPr lang="en-US" altLang="ja-JP" sz="2800" b="1" dirty="0">
                <a:solidFill>
                  <a:srgbClr val="4472C4"/>
                </a:solidFill>
                <a:latin typeface="Calibri" panose="020F0502020204030204"/>
                <a:ea typeface="游ゴシック" charset="-128"/>
                <a:cs typeface=""/>
              </a:rPr>
              <a:t>､</a:t>
            </a:r>
            <a:r>
              <a:rPr lang="ja-JP" altLang="en-US" sz="2800" b="1" dirty="0">
                <a:solidFill>
                  <a:srgbClr val="4472C4"/>
                </a:solidFill>
                <a:latin typeface="Calibri" panose="020F0502020204030204"/>
                <a:ea typeface="游ゴシック" charset="-128"/>
                <a:cs typeface=""/>
              </a:rPr>
              <a:t>どこに相談すれば？？</a:t>
            </a:r>
            <a:endParaRPr lang="en-US" altLang="ja-JP" sz="2800" b="1" dirty="0">
              <a:solidFill>
                <a:srgbClr val="4472C4"/>
              </a:solidFill>
              <a:latin typeface="Calibri" panose="020F0502020204030204"/>
              <a:ea typeface="游ゴシック" charset="-128"/>
              <a:cs typeface=""/>
            </a:endParaRPr>
          </a:p>
          <a:p>
            <a:r>
              <a:rPr lang="ja-JP" altLang="en-US" sz="2800" b="1" dirty="0">
                <a:solidFill>
                  <a:srgbClr val="4472C4"/>
                </a:solidFill>
                <a:latin typeface="Calibri" panose="020F0502020204030204"/>
                <a:ea typeface="游ゴシック" charset="-128"/>
                <a:cs typeface=""/>
              </a:rPr>
              <a:t>相談先を間違えると違う方向に</a:t>
            </a:r>
            <a:endParaRPr lang="en-US" altLang="ja-JP" sz="2800" b="1" dirty="0">
              <a:solidFill>
                <a:srgbClr val="4472C4"/>
              </a:solidFill>
              <a:latin typeface="Calibri" panose="020F0502020204030204"/>
              <a:ea typeface="游ゴシック" charset="-128"/>
              <a:cs typeface=""/>
            </a:endParaRPr>
          </a:p>
        </p:txBody>
      </p:sp>
      <p:sp>
        <p:nvSpPr>
          <p:cNvPr id="30" name="テキスト ボックス 29"/>
          <p:cNvSpPr txBox="1"/>
          <p:nvPr/>
        </p:nvSpPr>
        <p:spPr>
          <a:xfrm>
            <a:off x="6182358" y="5181081"/>
            <a:ext cx="3464103" cy="954107"/>
          </a:xfrm>
          <a:prstGeom prst="rect">
            <a:avLst/>
          </a:prstGeom>
          <a:noFill/>
        </p:spPr>
        <p:txBody>
          <a:bodyPr wrap="square" rtlCol="0">
            <a:spAutoFit/>
          </a:bodyPr>
          <a:lstStyle/>
          <a:p>
            <a:r>
              <a:rPr lang="ja-JP" altLang="en-US" sz="2800" b="1" dirty="0">
                <a:solidFill>
                  <a:srgbClr val="FF0000"/>
                </a:solidFill>
                <a:latin typeface="Calibri" panose="020F0502020204030204"/>
                <a:ea typeface="游ゴシック" charset="-128"/>
                <a:cs typeface=""/>
              </a:rPr>
              <a:t>破産</a:t>
            </a:r>
            <a:r>
              <a:rPr lang="en-US" altLang="ja-JP" sz="2800" b="1" dirty="0">
                <a:solidFill>
                  <a:srgbClr val="FF0000"/>
                </a:solidFill>
                <a:latin typeface="Calibri" panose="020F0502020204030204"/>
                <a:ea typeface="游ゴシック" charset="-128"/>
                <a:cs typeface=""/>
              </a:rPr>
              <a:t>､</a:t>
            </a:r>
            <a:r>
              <a:rPr lang="ja-JP" altLang="en-US" sz="2800" b="1" dirty="0">
                <a:solidFill>
                  <a:srgbClr val="FF0000"/>
                </a:solidFill>
                <a:latin typeface="Calibri" panose="020F0502020204030204"/>
                <a:ea typeface="游ゴシック" charset="-128"/>
                <a:cs typeface=""/>
              </a:rPr>
              <a:t>任意売却</a:t>
            </a:r>
            <a:r>
              <a:rPr lang="en-US" altLang="ja-JP" sz="2800" b="1" dirty="0">
                <a:solidFill>
                  <a:srgbClr val="FF0000"/>
                </a:solidFill>
                <a:latin typeface="Calibri" panose="020F0502020204030204"/>
                <a:ea typeface="游ゴシック" charset="-128"/>
                <a:cs typeface=""/>
              </a:rPr>
              <a:t>､</a:t>
            </a:r>
            <a:r>
              <a:rPr lang="ja-JP" altLang="en-US" sz="2800" b="1" dirty="0">
                <a:solidFill>
                  <a:srgbClr val="FF0000"/>
                </a:solidFill>
                <a:latin typeface="Calibri" panose="020F0502020204030204"/>
                <a:ea typeface="游ゴシック" charset="-128"/>
                <a:cs typeface=""/>
              </a:rPr>
              <a:t>競売しか選択肢がない</a:t>
            </a:r>
          </a:p>
        </p:txBody>
      </p:sp>
      <p:pic>
        <p:nvPicPr>
          <p:cNvPr id="31" name="図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1375" y="2492121"/>
            <a:ext cx="801414" cy="845327"/>
          </a:xfrm>
          <a:prstGeom prst="rect">
            <a:avLst/>
          </a:prstGeom>
        </p:spPr>
      </p:pic>
      <p:sp>
        <p:nvSpPr>
          <p:cNvPr id="3" name="テキスト ボックス 2"/>
          <p:cNvSpPr txBox="1"/>
          <p:nvPr/>
        </p:nvSpPr>
        <p:spPr>
          <a:xfrm>
            <a:off x="8668084" y="3353077"/>
            <a:ext cx="1107996" cy="369332"/>
          </a:xfrm>
          <a:prstGeom prst="rect">
            <a:avLst/>
          </a:prstGeom>
          <a:noFill/>
        </p:spPr>
        <p:txBody>
          <a:bodyPr wrap="none" rtlCol="0">
            <a:spAutoFit/>
          </a:bodyPr>
          <a:lstStyle/>
          <a:p>
            <a:r>
              <a:rPr kumimoji="1" lang="ja-JP" altLang="en-US"/>
              <a:t>多重債務</a:t>
            </a:r>
          </a:p>
        </p:txBody>
      </p:sp>
      <p:pic>
        <p:nvPicPr>
          <p:cNvPr id="32" name="図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20" y="5480864"/>
            <a:ext cx="801414" cy="845327"/>
          </a:xfrm>
          <a:prstGeom prst="rect">
            <a:avLst/>
          </a:prstGeom>
        </p:spPr>
      </p:pic>
      <p:sp>
        <p:nvSpPr>
          <p:cNvPr id="16" name="円/楕円 15"/>
          <p:cNvSpPr/>
          <p:nvPr/>
        </p:nvSpPr>
        <p:spPr>
          <a:xfrm>
            <a:off x="7001119" y="1419300"/>
            <a:ext cx="2313406" cy="1405273"/>
          </a:xfrm>
          <a:prstGeom prst="ellipse">
            <a:avLst/>
          </a:prstGeom>
          <a:noFill/>
          <a:ln w="28575" cap="flat" cmpd="sng" algn="ctr">
            <a:solidFill>
              <a:srgbClr val="FF0000"/>
            </a:solidFill>
            <a:prstDash val="solid"/>
            <a:miter lim="800000"/>
          </a:ln>
          <a:effectLst/>
        </p:spPr>
        <p:txBody>
          <a:bodyPr rtlCol="0" anchor="ctr"/>
          <a:lstStyle/>
          <a:p>
            <a:pPr algn="ctr">
              <a:defRPr/>
            </a:pPr>
            <a:endParaRPr kumimoji="0" lang="ja-JP" altLang="en-US" kern="0">
              <a:noFill/>
              <a:latin typeface="Calibri" panose="020F0502020204030204"/>
              <a:ea typeface="游ゴシック" charset="-128"/>
              <a:cs typeface=""/>
            </a:endParaRPr>
          </a:p>
        </p:txBody>
      </p:sp>
    </p:spTree>
    <p:extLst>
      <p:ext uri="{BB962C8B-B14F-4D97-AF65-F5344CB8AC3E}">
        <p14:creationId xmlns:p14="http://schemas.microsoft.com/office/powerpoint/2010/main" val="1282909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コンテンツ プレースホルダー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6762" y="2700831"/>
            <a:ext cx="8623300" cy="2733903"/>
          </a:xfrm>
        </p:spPr>
      </p:pic>
      <p:cxnSp>
        <p:nvCxnSpPr>
          <p:cNvPr id="6" name="直線コネクタ 5"/>
          <p:cNvCxnSpPr/>
          <p:nvPr/>
        </p:nvCxnSpPr>
        <p:spPr>
          <a:xfrm>
            <a:off x="20355" y="6561763"/>
            <a:ext cx="9831365" cy="0"/>
          </a:xfrm>
          <a:prstGeom prst="line">
            <a:avLst/>
          </a:prstGeom>
        </p:spPr>
        <p:style>
          <a:lnRef idx="3">
            <a:schemeClr val="accent1"/>
          </a:lnRef>
          <a:fillRef idx="0">
            <a:schemeClr val="accent1"/>
          </a:fillRef>
          <a:effectRef idx="2">
            <a:schemeClr val="accent1"/>
          </a:effectRef>
          <a:fontRef idx="minor">
            <a:schemeClr val="tx1"/>
          </a:fontRef>
        </p:style>
      </p:cxnSp>
      <p:sp>
        <p:nvSpPr>
          <p:cNvPr id="11" name="テキスト ボックス 10"/>
          <p:cNvSpPr txBox="1"/>
          <p:nvPr/>
        </p:nvSpPr>
        <p:spPr>
          <a:xfrm>
            <a:off x="1172740" y="197234"/>
            <a:ext cx="7817476" cy="646331"/>
          </a:xfrm>
          <a:prstGeom prst="rect">
            <a:avLst/>
          </a:prstGeom>
          <a:noFill/>
        </p:spPr>
        <p:txBody>
          <a:bodyPr wrap="square" rtlCol="0">
            <a:spAutoFit/>
          </a:bodyPr>
          <a:lstStyle/>
          <a:p>
            <a:pPr algn="ctr">
              <a:defRPr/>
            </a:pPr>
            <a:r>
              <a:rPr lang="ja-JP" altLang="en-US" sz="3600">
                <a:solidFill>
                  <a:sysClr val="windowText" lastClr="000000"/>
                </a:solidFill>
                <a:latin typeface="Calibri Light" panose="020F0302020204030204"/>
                <a:ea typeface="游ゴシック Light" charset="-128"/>
              </a:rPr>
              <a:t>相談のタイミングと相談先の問題</a:t>
            </a:r>
            <a:endParaRPr lang="en-US" altLang="ja-JP" sz="3600" dirty="0">
              <a:solidFill>
                <a:sysClr val="windowText" lastClr="000000"/>
              </a:solidFill>
              <a:latin typeface="Calibri Light" panose="020F0302020204030204"/>
              <a:ea typeface="游ゴシック Light" charset="-128"/>
            </a:endParaRPr>
          </a:p>
        </p:txBody>
      </p:sp>
      <p:sp>
        <p:nvSpPr>
          <p:cNvPr id="12" name="テキスト ボックス 11"/>
          <p:cNvSpPr txBox="1"/>
          <p:nvPr/>
        </p:nvSpPr>
        <p:spPr>
          <a:xfrm>
            <a:off x="911199" y="5554567"/>
            <a:ext cx="8432117" cy="830997"/>
          </a:xfrm>
          <a:prstGeom prst="rect">
            <a:avLst/>
          </a:prstGeom>
          <a:noFill/>
        </p:spPr>
        <p:txBody>
          <a:bodyPr wrap="none" rtlCol="0">
            <a:spAutoFit/>
          </a:bodyPr>
          <a:lstStyle/>
          <a:p>
            <a:r>
              <a:rPr lang="ja-JP" altLang="en-US" sz="2400" b="1" dirty="0"/>
              <a:t>これでは、</a:t>
            </a:r>
            <a:endParaRPr lang="en-US" altLang="ja-JP" sz="2400" b="1" dirty="0"/>
          </a:p>
          <a:p>
            <a:r>
              <a:rPr lang="ja-JP" altLang="en-US" sz="2400" b="1" dirty="0"/>
              <a:t>債務者の希望に沿った解決方法の総括的な相談ができない</a:t>
            </a:r>
            <a:r>
              <a:rPr lang="en-US" altLang="ja-JP" sz="2400" b="1" dirty="0"/>
              <a:t>...</a:t>
            </a:r>
            <a:endParaRPr kumimoji="1" lang="ja-JP" altLang="en-US" sz="2400" dirty="0"/>
          </a:p>
        </p:txBody>
      </p:sp>
      <p:sp>
        <p:nvSpPr>
          <p:cNvPr id="18" name="テキスト ボックス 17"/>
          <p:cNvSpPr txBox="1"/>
          <p:nvPr/>
        </p:nvSpPr>
        <p:spPr>
          <a:xfrm>
            <a:off x="2142392" y="1103214"/>
            <a:ext cx="6109767" cy="707886"/>
          </a:xfrm>
          <a:prstGeom prst="rect">
            <a:avLst/>
          </a:prstGeom>
          <a:noFill/>
        </p:spPr>
        <p:txBody>
          <a:bodyPr wrap="square" rtlCol="0">
            <a:spAutoFit/>
          </a:bodyPr>
          <a:lstStyle/>
          <a:p>
            <a:r>
              <a:rPr lang="ja-JP" altLang="en-US" sz="2000" b="1" dirty="0"/>
              <a:t>住宅ローンの返済ができない</a:t>
            </a:r>
            <a:r>
              <a:rPr lang="en-US" altLang="ja-JP" sz="2000" b="1" dirty="0"/>
              <a:t>...</a:t>
            </a:r>
            <a:r>
              <a:rPr lang="ja-JP" altLang="en-US" sz="2000" b="1" dirty="0"/>
              <a:t>  </a:t>
            </a:r>
            <a:endParaRPr lang="en-US" altLang="ja-JP" sz="2000" b="1" dirty="0"/>
          </a:p>
          <a:p>
            <a:r>
              <a:rPr lang="ja-JP" altLang="en-US" sz="2000" b="1" dirty="0"/>
              <a:t>カードローン枠もいっぱいになった</a:t>
            </a:r>
            <a:r>
              <a:rPr lang="en-US" altLang="ja-JP" sz="2000" b="1" dirty="0"/>
              <a:t>...</a:t>
            </a:r>
            <a:r>
              <a:rPr lang="ja-JP" altLang="en-US" sz="2000" b="1" dirty="0"/>
              <a:t> どうしよう</a:t>
            </a:r>
            <a:r>
              <a:rPr lang="en-US" altLang="ja-JP" sz="2000" b="1" dirty="0"/>
              <a:t>...</a:t>
            </a:r>
            <a:r>
              <a:rPr lang="ja-JP" altLang="en-US" sz="2000" b="1" dirty="0"/>
              <a:t> </a:t>
            </a:r>
            <a:endParaRPr kumimoji="1" lang="ja-JP" altLang="en-US" sz="2000" dirty="0"/>
          </a:p>
        </p:txBody>
      </p:sp>
      <p:sp>
        <p:nvSpPr>
          <p:cNvPr id="19" name="下矢印 18"/>
          <p:cNvSpPr/>
          <p:nvPr/>
        </p:nvSpPr>
        <p:spPr>
          <a:xfrm>
            <a:off x="7631441" y="2073059"/>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20" name="下矢印 19"/>
          <p:cNvSpPr/>
          <p:nvPr/>
        </p:nvSpPr>
        <p:spPr>
          <a:xfrm>
            <a:off x="4677972" y="2076801"/>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21" name="下矢印 20"/>
          <p:cNvSpPr/>
          <p:nvPr/>
        </p:nvSpPr>
        <p:spPr>
          <a:xfrm>
            <a:off x="1724503" y="2073059"/>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762" y="843882"/>
            <a:ext cx="1162833" cy="1226550"/>
          </a:xfrm>
          <a:prstGeom prst="rect">
            <a:avLst/>
          </a:prstGeom>
        </p:spPr>
      </p:pic>
      <p:sp>
        <p:nvSpPr>
          <p:cNvPr id="17" name="テキスト ボックス 16"/>
          <p:cNvSpPr txBox="1"/>
          <p:nvPr/>
        </p:nvSpPr>
        <p:spPr>
          <a:xfrm>
            <a:off x="3251773" y="6587934"/>
            <a:ext cx="4444370" cy="276999"/>
          </a:xfrm>
          <a:prstGeom prst="rect">
            <a:avLst/>
          </a:prstGeom>
          <a:solidFill>
            <a:schemeClr val="bg1"/>
          </a:solidFill>
        </p:spPr>
        <p:txBody>
          <a:bodyPr wrap="square" rtlCol="0">
            <a:spAutoFit/>
          </a:bodyPr>
          <a:lstStyle/>
          <a:p>
            <a:r>
              <a:rPr lang="en-US" altLang="ja-JP" sz="1200" dirty="0"/>
              <a:t>Copyright </a:t>
            </a:r>
            <a:r>
              <a:rPr lang="ja-JP" altLang="en-US" sz="1200" dirty="0"/>
              <a:t>　</a:t>
            </a:r>
            <a:r>
              <a:rPr lang="en-US" altLang="ja-JP" sz="1200" dirty="0"/>
              <a:t> JKAS association. All Rights Reserved</a:t>
            </a:r>
            <a:endParaRPr lang="ja-JP" altLang="en-US" sz="1200" dirty="0"/>
          </a:p>
        </p:txBody>
      </p:sp>
    </p:spTree>
    <p:extLst>
      <p:ext uri="{BB962C8B-B14F-4D97-AF65-F5344CB8AC3E}">
        <p14:creationId xmlns:p14="http://schemas.microsoft.com/office/powerpoint/2010/main" val="857490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9641" y="3798592"/>
            <a:ext cx="8623300" cy="2733903"/>
          </a:xfrm>
        </p:spPr>
      </p:pic>
      <p:cxnSp>
        <p:nvCxnSpPr>
          <p:cNvPr id="6" name="直線コネクタ 5"/>
          <p:cNvCxnSpPr/>
          <p:nvPr/>
        </p:nvCxnSpPr>
        <p:spPr>
          <a:xfrm>
            <a:off x="20355" y="6561763"/>
            <a:ext cx="9831365" cy="0"/>
          </a:xfrm>
          <a:prstGeom prst="line">
            <a:avLst/>
          </a:prstGeom>
        </p:spPr>
        <p:style>
          <a:lnRef idx="3">
            <a:schemeClr val="accent1"/>
          </a:lnRef>
          <a:fillRef idx="0">
            <a:schemeClr val="accent1"/>
          </a:fillRef>
          <a:effectRef idx="2">
            <a:schemeClr val="accent1"/>
          </a:effectRef>
          <a:fontRef idx="minor">
            <a:schemeClr val="tx1"/>
          </a:fontRef>
        </p:style>
      </p:cxnSp>
      <p:sp>
        <p:nvSpPr>
          <p:cNvPr id="10" name="下矢印 9"/>
          <p:cNvSpPr/>
          <p:nvPr/>
        </p:nvSpPr>
        <p:spPr>
          <a:xfrm>
            <a:off x="4475290" y="1990304"/>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11" name="テキスト ボックス 10"/>
          <p:cNvSpPr txBox="1"/>
          <p:nvPr/>
        </p:nvSpPr>
        <p:spPr>
          <a:xfrm>
            <a:off x="486884" y="2413777"/>
            <a:ext cx="8186857" cy="830997"/>
          </a:xfrm>
          <a:prstGeom prst="rect">
            <a:avLst/>
          </a:prstGeom>
          <a:noFill/>
        </p:spPr>
        <p:txBody>
          <a:bodyPr wrap="none" rtlCol="0">
            <a:spAutoFit/>
          </a:bodyPr>
          <a:lstStyle/>
          <a:p>
            <a:r>
              <a:rPr lang="ja-JP" altLang="en-US" sz="2400" dirty="0"/>
              <a:t>これらの相談を客観的な立場で総括的にサポートするのが</a:t>
            </a:r>
            <a:endParaRPr lang="en-US" altLang="ja-JP" sz="2400" dirty="0"/>
          </a:p>
          <a:p>
            <a:r>
              <a:rPr lang="ja-JP" altLang="en-US" sz="2400" dirty="0"/>
              <a:t>私たち</a:t>
            </a:r>
            <a:r>
              <a:rPr lang="en-US" altLang="ja-JP" sz="2400" b="1" dirty="0"/>
              <a:t>【</a:t>
            </a:r>
            <a:r>
              <a:rPr lang="ja-JP" altLang="en-US" sz="2400" b="1" dirty="0"/>
              <a:t>一般社団法人</a:t>
            </a:r>
            <a:r>
              <a:rPr lang="en-US" altLang="ja-JP" sz="2400" b="1" dirty="0"/>
              <a:t> JKAS】</a:t>
            </a:r>
            <a:r>
              <a:rPr lang="ja-JP" altLang="en-US" sz="2400" dirty="0"/>
              <a:t>の役割です。</a:t>
            </a:r>
            <a:endParaRPr kumimoji="1" lang="ja-JP" altLang="en-US" sz="2400" dirty="0"/>
          </a:p>
        </p:txBody>
      </p:sp>
      <p:sp>
        <p:nvSpPr>
          <p:cNvPr id="13" name="下矢印 12"/>
          <p:cNvSpPr/>
          <p:nvPr/>
        </p:nvSpPr>
        <p:spPr>
          <a:xfrm>
            <a:off x="7644320" y="3402265"/>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14" name="下矢印 13"/>
          <p:cNvSpPr/>
          <p:nvPr/>
        </p:nvSpPr>
        <p:spPr>
          <a:xfrm>
            <a:off x="4690851" y="3406007"/>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sp>
        <p:nvSpPr>
          <p:cNvPr id="15" name="下矢印 14"/>
          <p:cNvSpPr/>
          <p:nvPr/>
        </p:nvSpPr>
        <p:spPr>
          <a:xfrm>
            <a:off x="1737382" y="3402265"/>
            <a:ext cx="620718" cy="348044"/>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a:defRPr/>
            </a:pPr>
            <a:endParaRPr kumimoji="0" lang="ja-JP" altLang="en-US" kern="0">
              <a:solidFill>
                <a:prstClr val="white"/>
              </a:solidFill>
              <a:latin typeface="Calibri" panose="020F0502020204030204"/>
              <a:ea typeface="游ゴシック" charset="-128"/>
              <a:cs typeface=""/>
            </a:endParaRPr>
          </a:p>
        </p:txBody>
      </p:sp>
      <p:pic>
        <p:nvPicPr>
          <p:cNvPr id="17" name="図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834" y="2085672"/>
            <a:ext cx="1177389" cy="1195786"/>
          </a:xfrm>
          <a:prstGeom prst="rect">
            <a:avLst/>
          </a:prstGeom>
        </p:spPr>
      </p:pic>
      <p:sp>
        <p:nvSpPr>
          <p:cNvPr id="18" name="テキスト ボックス 17"/>
          <p:cNvSpPr txBox="1"/>
          <p:nvPr/>
        </p:nvSpPr>
        <p:spPr>
          <a:xfrm>
            <a:off x="3251773" y="6587934"/>
            <a:ext cx="4444370" cy="276999"/>
          </a:xfrm>
          <a:prstGeom prst="rect">
            <a:avLst/>
          </a:prstGeom>
          <a:solidFill>
            <a:schemeClr val="bg1"/>
          </a:solidFill>
        </p:spPr>
        <p:txBody>
          <a:bodyPr wrap="square" rtlCol="0">
            <a:spAutoFit/>
          </a:bodyPr>
          <a:lstStyle/>
          <a:p>
            <a:r>
              <a:rPr lang="en-US" altLang="ja-JP" sz="1200" dirty="0"/>
              <a:t>Copyright </a:t>
            </a:r>
            <a:r>
              <a:rPr lang="ja-JP" altLang="en-US" sz="1200" dirty="0"/>
              <a:t>　</a:t>
            </a:r>
            <a:r>
              <a:rPr lang="en-US" altLang="ja-JP" sz="1200" dirty="0"/>
              <a:t> JKAS association. All Rights Reserved</a:t>
            </a:r>
            <a:endParaRPr lang="ja-JP" altLang="en-US" sz="1200" dirty="0"/>
          </a:p>
        </p:txBody>
      </p:sp>
      <p:sp>
        <p:nvSpPr>
          <p:cNvPr id="19" name="テキスト ボックス 18"/>
          <p:cNvSpPr txBox="1"/>
          <p:nvPr/>
        </p:nvSpPr>
        <p:spPr>
          <a:xfrm>
            <a:off x="1299471" y="181994"/>
            <a:ext cx="7957749" cy="646331"/>
          </a:xfrm>
          <a:prstGeom prst="rect">
            <a:avLst/>
          </a:prstGeom>
          <a:noFill/>
        </p:spPr>
        <p:txBody>
          <a:bodyPr wrap="square" rtlCol="0">
            <a:spAutoFit/>
          </a:bodyPr>
          <a:lstStyle/>
          <a:p>
            <a:r>
              <a:rPr lang="en-US" altLang="ja-JP" sz="3600" dirty="0"/>
              <a:t>【</a:t>
            </a:r>
            <a:r>
              <a:rPr lang="ja-JP" altLang="en-US" sz="3600" dirty="0"/>
              <a:t>一般社団法人</a:t>
            </a:r>
            <a:r>
              <a:rPr lang="en-US" altLang="ja-JP" sz="3600" dirty="0"/>
              <a:t> </a:t>
            </a:r>
            <a:r>
              <a:rPr lang="en-US" altLang="ja-JP" sz="3600" dirty="0">
                <a:latin typeface="+mn-ea"/>
              </a:rPr>
              <a:t>JKAS】</a:t>
            </a:r>
            <a:r>
              <a:rPr lang="ja-JP" altLang="en-US" sz="3600" dirty="0"/>
              <a:t>ミッション</a:t>
            </a:r>
            <a:endParaRPr lang="en-US" altLang="ja-JP" sz="3600" dirty="0"/>
          </a:p>
        </p:txBody>
      </p:sp>
      <p:sp>
        <p:nvSpPr>
          <p:cNvPr id="20" name="テキスト ボックス 19"/>
          <p:cNvSpPr txBox="1"/>
          <p:nvPr/>
        </p:nvSpPr>
        <p:spPr>
          <a:xfrm>
            <a:off x="2111912" y="1225134"/>
            <a:ext cx="6109767" cy="707886"/>
          </a:xfrm>
          <a:prstGeom prst="rect">
            <a:avLst/>
          </a:prstGeom>
          <a:noFill/>
        </p:spPr>
        <p:txBody>
          <a:bodyPr wrap="square" rtlCol="0">
            <a:spAutoFit/>
          </a:bodyPr>
          <a:lstStyle/>
          <a:p>
            <a:r>
              <a:rPr lang="ja-JP" altLang="en-US" sz="2000" b="1" dirty="0"/>
              <a:t>住宅ローンの返済ができない</a:t>
            </a:r>
            <a:r>
              <a:rPr lang="en-US" altLang="ja-JP" sz="2000" b="1" dirty="0"/>
              <a:t>...</a:t>
            </a:r>
            <a:r>
              <a:rPr lang="ja-JP" altLang="en-US" sz="2000" b="1" dirty="0"/>
              <a:t>  </a:t>
            </a:r>
            <a:endParaRPr lang="en-US" altLang="ja-JP" sz="2000" b="1" dirty="0"/>
          </a:p>
          <a:p>
            <a:r>
              <a:rPr lang="ja-JP" altLang="en-US" sz="2000" b="1" dirty="0"/>
              <a:t>カードローン枠もいっぱいになった</a:t>
            </a:r>
            <a:r>
              <a:rPr lang="en-US" altLang="ja-JP" sz="2000" b="1" dirty="0"/>
              <a:t>...</a:t>
            </a:r>
            <a:r>
              <a:rPr lang="ja-JP" altLang="en-US" sz="2000" b="1" dirty="0"/>
              <a:t> どうしよう</a:t>
            </a:r>
            <a:r>
              <a:rPr lang="en-US" altLang="ja-JP" sz="2000" b="1" dirty="0"/>
              <a:t>...</a:t>
            </a:r>
            <a:r>
              <a:rPr lang="ja-JP" altLang="en-US" sz="2000" b="1" dirty="0"/>
              <a:t> </a:t>
            </a:r>
            <a:endParaRPr kumimoji="1" lang="ja-JP" altLang="en-US" sz="2000" dirty="0"/>
          </a:p>
        </p:txBody>
      </p:sp>
      <p:pic>
        <p:nvPicPr>
          <p:cNvPr id="21" name="図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962" y="935322"/>
            <a:ext cx="1162833" cy="1226550"/>
          </a:xfrm>
          <a:prstGeom prst="rect">
            <a:avLst/>
          </a:prstGeom>
        </p:spPr>
      </p:pic>
      <p:sp>
        <p:nvSpPr>
          <p:cNvPr id="2" name="テキスト ボックス 1"/>
          <p:cNvSpPr txBox="1"/>
          <p:nvPr/>
        </p:nvSpPr>
        <p:spPr>
          <a:xfrm>
            <a:off x="1913792" y="718571"/>
            <a:ext cx="3954929" cy="307777"/>
          </a:xfrm>
          <a:prstGeom prst="rect">
            <a:avLst/>
          </a:prstGeom>
          <a:noFill/>
        </p:spPr>
        <p:txBody>
          <a:bodyPr wrap="none" rtlCol="0">
            <a:spAutoFit/>
          </a:bodyPr>
          <a:lstStyle/>
          <a:p>
            <a:r>
              <a:rPr kumimoji="1" lang="ja-JP" altLang="en-US" sz="1400" dirty="0"/>
              <a:t>住宅ローンに困った時のあなたの街の相談窓口</a:t>
            </a:r>
          </a:p>
        </p:txBody>
      </p:sp>
    </p:spTree>
    <p:extLst>
      <p:ext uri="{BB962C8B-B14F-4D97-AF65-F5344CB8AC3E}">
        <p14:creationId xmlns:p14="http://schemas.microsoft.com/office/powerpoint/2010/main" val="478879549"/>
      </p:ext>
    </p:extLst>
  </p:cSld>
  <p:clrMapOvr>
    <a:masterClrMapping/>
  </p:clrMapOvr>
</p:sld>
</file>

<file path=ppt/theme/theme1.xml><?xml version="1.0" encoding="utf-8"?>
<a:theme xmlns:a="http://schemas.openxmlformats.org/drawingml/2006/main" name="Office テーマ">
  <a:themeElements>
    <a:clrScheme name="ホワイ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ホワイ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26666</TotalTime>
  <Words>1018</Words>
  <Application>Microsoft Office PowerPoint</Application>
  <PresentationFormat>A4 210 x 297 mm</PresentationFormat>
  <Paragraphs>245</Paragraphs>
  <Slides>4</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Yu Gothic</vt:lpstr>
      <vt:lpstr>Yu Gothic</vt:lpstr>
      <vt:lpstr>Arial</vt:lpstr>
      <vt:lpstr>Calibri</vt:lpstr>
      <vt:lpstr>Calibri Light</vt:lpstr>
      <vt:lpstr>Office テーマ</vt:lpstr>
      <vt:lpstr>住宅ローン返済が厳しくなった時 よくある行動パターン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任意売却マスター塾</dc:title>
  <dc:creator>西上 正通</dc:creator>
  <cp:lastModifiedBy>正浩 宮崎</cp:lastModifiedBy>
  <cp:revision>301</cp:revision>
  <cp:lastPrinted>2020-05-02T06:15:39Z</cp:lastPrinted>
  <dcterms:created xsi:type="dcterms:W3CDTF">2018-05-13T06:31:02Z</dcterms:created>
  <dcterms:modified xsi:type="dcterms:W3CDTF">2020-08-29T10:34:35Z</dcterms:modified>
</cp:coreProperties>
</file>