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cfe5a57758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cfe5a57758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cfe5a57758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cfe5a57758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cfe5a57758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cfe5a57758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cfe5a57758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cfe5a57758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cfe5a57758_0_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cfe5a57758_0_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cfe5a57758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cfe5a57758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cfe5a57758_0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cfe5a57758_0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cfe5a57815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cfe5a5781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cfe5a57758_0_1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gcfe5a57758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ja"/>
              <a:t>リバオク説明資料　表紙</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3" name="Google Shape;113;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会社概要</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ja"/>
              <a:t>システム開発</a:t>
            </a:r>
            <a:endParaRPr/>
          </a:p>
          <a:p>
            <a:pPr indent="0" lvl="0" marL="0" rtl="0" algn="l">
              <a:spcBef>
                <a:spcPts val="1200"/>
              </a:spcBef>
              <a:spcAft>
                <a:spcPts val="1200"/>
              </a:spcAft>
              <a:buNone/>
            </a:pPr>
            <a:r>
              <a:rPr lang="ja"/>
              <a:t>コンサルティング業</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lnSpc>
                <a:spcPct val="115000"/>
              </a:lnSpc>
              <a:spcBef>
                <a:spcPts val="3000"/>
              </a:spcBef>
              <a:spcAft>
                <a:spcPts val="0"/>
              </a:spcAft>
              <a:buClr>
                <a:schemeClr val="dk1"/>
              </a:buClr>
              <a:buSzPct val="64705"/>
              <a:buFont typeface="Arial"/>
              <a:buNone/>
            </a:pPr>
            <a:r>
              <a:rPr b="1" lang="ja" sz="1700">
                <a:solidFill>
                  <a:srgbClr val="036EB8"/>
                </a:solidFill>
                <a:highlight>
                  <a:srgbClr val="FFFFFF"/>
                </a:highlight>
              </a:rPr>
              <a:t>リバオクとは</a:t>
            </a:r>
            <a:endParaRPr b="1" sz="1700">
              <a:solidFill>
                <a:srgbClr val="036EB8"/>
              </a:solidFill>
              <a:highlight>
                <a:srgbClr val="FFFFFF"/>
              </a:highlight>
            </a:endParaRPr>
          </a:p>
          <a:p>
            <a:pPr indent="0" lvl="0" marL="0" rtl="0" algn="l">
              <a:spcBef>
                <a:spcPts val="3000"/>
              </a:spcBef>
              <a:spcAft>
                <a:spcPts val="0"/>
              </a:spcAft>
              <a:buNone/>
            </a:pPr>
            <a:r>
              <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ctr">
              <a:lnSpc>
                <a:spcPct val="168750"/>
              </a:lnSpc>
              <a:spcBef>
                <a:spcPts val="1500"/>
              </a:spcBef>
              <a:spcAft>
                <a:spcPts val="0"/>
              </a:spcAft>
              <a:buClr>
                <a:schemeClr val="dk1"/>
              </a:buClr>
              <a:buSzPts val="1100"/>
              <a:buFont typeface="Arial"/>
              <a:buNone/>
            </a:pPr>
            <a:r>
              <a:rPr lang="ja" sz="1100">
                <a:solidFill>
                  <a:srgbClr val="333333"/>
                </a:solidFill>
                <a:highlight>
                  <a:srgbClr val="FFFFFF"/>
                </a:highlight>
                <a:latin typeface="Meiryo"/>
                <a:ea typeface="Meiryo"/>
                <a:cs typeface="Meiryo"/>
                <a:sym typeface="Meiryo"/>
              </a:rPr>
              <a:t>リバオクは100種類以上の費目から</a:t>
            </a:r>
            <a:endParaRPr sz="1100">
              <a:solidFill>
                <a:srgbClr val="333333"/>
              </a:solidFill>
              <a:highlight>
                <a:srgbClr val="FFFFFF"/>
              </a:highlight>
              <a:latin typeface="Meiryo"/>
              <a:ea typeface="Meiryo"/>
              <a:cs typeface="Meiryo"/>
              <a:sym typeface="Meiryo"/>
            </a:endParaRPr>
          </a:p>
          <a:p>
            <a:pPr indent="0" lvl="0" marL="0" rtl="0" algn="ctr">
              <a:lnSpc>
                <a:spcPct val="168750"/>
              </a:lnSpc>
              <a:spcBef>
                <a:spcPts val="1500"/>
              </a:spcBef>
              <a:spcAft>
                <a:spcPts val="0"/>
              </a:spcAft>
              <a:buNone/>
            </a:pPr>
            <a:r>
              <a:rPr lang="ja" sz="1100">
                <a:solidFill>
                  <a:srgbClr val="333333"/>
                </a:solidFill>
                <a:highlight>
                  <a:srgbClr val="FFFFFF"/>
                </a:highlight>
                <a:latin typeface="Meiryo"/>
                <a:ea typeface="Meiryo"/>
                <a:cs typeface="Meiryo"/>
                <a:sym typeface="Meiryo"/>
              </a:rPr>
              <a:t>最安の契約を見つけられるオークション型の仲介サービスです。</a:t>
            </a:r>
            <a:endParaRPr sz="1100">
              <a:solidFill>
                <a:srgbClr val="333333"/>
              </a:solidFill>
              <a:highlight>
                <a:srgbClr val="FFFFFF"/>
              </a:highlight>
              <a:latin typeface="Meiryo"/>
              <a:ea typeface="Meiryo"/>
              <a:cs typeface="Meiryo"/>
              <a:sym typeface="Meiryo"/>
            </a:endParaRPr>
          </a:p>
          <a:p>
            <a:pPr indent="0" lvl="0" marL="0" rtl="0" algn="ctr">
              <a:lnSpc>
                <a:spcPct val="168750"/>
              </a:lnSpc>
              <a:spcBef>
                <a:spcPts val="1500"/>
              </a:spcBef>
              <a:spcAft>
                <a:spcPts val="0"/>
              </a:spcAft>
              <a:buNone/>
            </a:pPr>
            <a:r>
              <a:rPr lang="ja" sz="1100">
                <a:solidFill>
                  <a:srgbClr val="333333"/>
                </a:solidFill>
                <a:highlight>
                  <a:srgbClr val="FFFFFF"/>
                </a:highlight>
                <a:latin typeface="Meiryo"/>
                <a:ea typeface="Meiryo"/>
                <a:cs typeface="Meiryo"/>
                <a:sym typeface="Meiryo"/>
              </a:rPr>
              <a:t>各</a:t>
            </a:r>
            <a:r>
              <a:rPr b="1" lang="ja" sz="1500">
                <a:solidFill>
                  <a:schemeClr val="dk1"/>
                </a:solidFill>
                <a:highlight>
                  <a:srgbClr val="FFFFFF"/>
                </a:highlight>
                <a:latin typeface="Meiryo"/>
                <a:ea typeface="Meiryo"/>
                <a:cs typeface="Meiryo"/>
                <a:sym typeface="Meiryo"/>
              </a:rPr>
              <a:t>事業者がリバースオークション形式で</a:t>
            </a:r>
            <a:endParaRPr b="1" sz="1500">
              <a:solidFill>
                <a:schemeClr val="dk1"/>
              </a:solidFill>
              <a:highlight>
                <a:srgbClr val="FFFFFF"/>
              </a:highlight>
              <a:latin typeface="Meiryo"/>
              <a:ea typeface="Meiryo"/>
              <a:cs typeface="Meiryo"/>
              <a:sym typeface="Meiryo"/>
            </a:endParaRPr>
          </a:p>
          <a:p>
            <a:pPr indent="0" lvl="0" marL="0" rtl="0" algn="l">
              <a:spcBef>
                <a:spcPts val="1500"/>
              </a:spcBef>
              <a:spcAft>
                <a:spcPts val="0"/>
              </a:spcAft>
              <a:buClr>
                <a:schemeClr val="dk1"/>
              </a:buClr>
              <a:buSzPts val="1100"/>
              <a:buFont typeface="Arial"/>
              <a:buNone/>
            </a:pPr>
            <a:r>
              <a:rPr b="1" lang="ja" sz="1500">
                <a:solidFill>
                  <a:schemeClr val="dk1"/>
                </a:solidFill>
                <a:highlight>
                  <a:srgbClr val="FFFFFF"/>
                </a:highlight>
                <a:latin typeface="Meiryo"/>
                <a:ea typeface="Meiryo"/>
                <a:cs typeface="Meiryo"/>
                <a:sym typeface="Meiryo"/>
              </a:rPr>
              <a:t>競争して入札するので通常の相見積よりも大幅な安さを実現します。</a:t>
            </a:r>
            <a:endParaRPr sz="1100">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取り扱い費目</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手数料が振り込まれる</a:t>
            </a:r>
            <a:r>
              <a:rPr lang="ja"/>
              <a:t>までの流れ</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rPr lang="ja"/>
              <a:t>6.実行月の翌月末代理店に入金</a:t>
            </a:r>
            <a:endParaRPr/>
          </a:p>
          <a:p>
            <a:pPr indent="0" lvl="0" marL="0" rtl="0" algn="l">
              <a:spcBef>
                <a:spcPts val="1200"/>
              </a:spcBef>
              <a:spcAft>
                <a:spcPts val="1200"/>
              </a:spcAft>
              <a:buNone/>
            </a:pPr>
            <a:r>
              <a:rPr lang="ja"/>
              <a:t>実行後もDXサポートを行なっております。</a:t>
            </a:r>
            <a:endParaRPr/>
          </a:p>
        </p:txBody>
      </p:sp>
      <p:pic>
        <p:nvPicPr>
          <p:cNvPr id="80" name="Google Shape;80;p17"/>
          <p:cNvPicPr preferRelativeResize="0"/>
          <p:nvPr/>
        </p:nvPicPr>
        <p:blipFill>
          <a:blip r:embed="rId3">
            <a:alphaModFix/>
          </a:blip>
          <a:stretch>
            <a:fillRect/>
          </a:stretch>
        </p:blipFill>
        <p:spPr>
          <a:xfrm>
            <a:off x="311700" y="2571750"/>
            <a:ext cx="1944975" cy="2234650"/>
          </a:xfrm>
          <a:prstGeom prst="rect">
            <a:avLst/>
          </a:prstGeom>
          <a:noFill/>
          <a:ln>
            <a:noFill/>
          </a:ln>
        </p:spPr>
      </p:pic>
      <p:pic>
        <p:nvPicPr>
          <p:cNvPr id="81" name="Google Shape;81;p17"/>
          <p:cNvPicPr preferRelativeResize="0"/>
          <p:nvPr/>
        </p:nvPicPr>
        <p:blipFill>
          <a:blip r:embed="rId4">
            <a:alphaModFix/>
          </a:blip>
          <a:stretch>
            <a:fillRect/>
          </a:stretch>
        </p:blipFill>
        <p:spPr>
          <a:xfrm>
            <a:off x="2408875" y="2571750"/>
            <a:ext cx="1830725" cy="2103400"/>
          </a:xfrm>
          <a:prstGeom prst="rect">
            <a:avLst/>
          </a:prstGeom>
          <a:noFill/>
          <a:ln>
            <a:noFill/>
          </a:ln>
        </p:spPr>
      </p:pic>
      <p:pic>
        <p:nvPicPr>
          <p:cNvPr id="82" name="Google Shape;82;p17"/>
          <p:cNvPicPr preferRelativeResize="0"/>
          <p:nvPr/>
        </p:nvPicPr>
        <p:blipFill>
          <a:blip r:embed="rId5">
            <a:alphaModFix/>
          </a:blip>
          <a:stretch>
            <a:fillRect/>
          </a:stretch>
        </p:blipFill>
        <p:spPr>
          <a:xfrm>
            <a:off x="4740850" y="2482988"/>
            <a:ext cx="2099475" cy="2412175"/>
          </a:xfrm>
          <a:prstGeom prst="rect">
            <a:avLst/>
          </a:prstGeom>
          <a:noFill/>
          <a:ln>
            <a:noFill/>
          </a:ln>
        </p:spPr>
      </p:pic>
      <p:pic>
        <p:nvPicPr>
          <p:cNvPr id="83" name="Google Shape;83;p17"/>
          <p:cNvPicPr preferRelativeResize="0"/>
          <p:nvPr/>
        </p:nvPicPr>
        <p:blipFill>
          <a:blip r:embed="rId6">
            <a:alphaModFix/>
          </a:blip>
          <a:stretch>
            <a:fillRect/>
          </a:stretch>
        </p:blipFill>
        <p:spPr>
          <a:xfrm>
            <a:off x="6918322" y="2344863"/>
            <a:ext cx="2225674" cy="25571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導入事例</a:t>
            </a:r>
            <a:endParaRPr/>
          </a:p>
        </p:txBody>
      </p:sp>
      <p:sp>
        <p:nvSpPr>
          <p:cNvPr id="89" name="Google Shape;89;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ja" sz="1050">
                <a:solidFill>
                  <a:srgbClr val="333333"/>
                </a:solidFill>
                <a:highlight>
                  <a:srgbClr val="FFFFFF"/>
                </a:highlight>
              </a:rPr>
              <a:t>4社ほどの事例を出す</a:t>
            </a:r>
            <a:endParaRPr sz="1050">
              <a:solidFill>
                <a:srgbClr val="333333"/>
              </a:solidFill>
              <a:highlight>
                <a:srgbClr val="FFFFFF"/>
              </a:high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代理店様　手数料</a:t>
            </a:r>
            <a:endParaRPr/>
          </a:p>
        </p:txBody>
      </p:sp>
      <p:sp>
        <p:nvSpPr>
          <p:cNvPr id="95" name="Google Shape;95;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ja"/>
              <a:t>1件 5万</a:t>
            </a:r>
            <a:r>
              <a:rPr lang="ja"/>
              <a:t>〜100万※成約案件による</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代理店収益</a:t>
            </a:r>
            <a:endParaRPr/>
          </a:p>
        </p:txBody>
      </p:sp>
      <p:sp>
        <p:nvSpPr>
          <p:cNvPr id="101" name="Google Shape;101;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ja"/>
              <a:t>適当に4社ほど</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ja"/>
              <a:t>募集概要</a:t>
            </a:r>
            <a:endParaRPr/>
          </a:p>
        </p:txBody>
      </p:sp>
      <p:sp>
        <p:nvSpPr>
          <p:cNvPr id="107" name="Google Shape;107;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