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66" r:id="rId5"/>
    <p:sldId id="264" r:id="rId6"/>
    <p:sldId id="265" r:id="rId7"/>
    <p:sldId id="262" r:id="rId8"/>
    <p:sldId id="256" r:id="rId9"/>
    <p:sldId id="257" r:id="rId10"/>
    <p:sldId id="261" r:id="rId11"/>
    <p:sldId id="259" r:id="rId12"/>
    <p:sldId id="258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F364C-1F14-4A85-BFC7-A638BCE93DCF}" v="168" dt="2022-02-25T00:19:26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7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61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74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7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41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14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74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18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6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2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0694-B7BE-41C7-B7E2-3E69E1906308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A05A-0077-4021-B5B9-A3093A9067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87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C88CCD6-1B54-4D09-B33F-910D00E2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a typeface="+mj-lt"/>
                <a:cs typeface="+mj-lt"/>
              </a:rPr>
              <a:t>様</a:t>
            </a:r>
            <a:r>
              <a:rPr lang="ja-JP" altLang="en-US" dirty="0">
                <a:ea typeface="+mj-lt"/>
                <a:cs typeface="+mj-lt"/>
              </a:rPr>
              <a:t>依頼内容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869E486-08A8-4795-A151-29AD5A2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ja-JP" altLang="en-US" dirty="0">
                <a:ea typeface="ＭＳ Ｐゴシック"/>
                <a:cs typeface="Calibri"/>
              </a:rPr>
              <a:t>依頼主：日華化学株式会社デミコスメティクス</a:t>
            </a:r>
          </a:p>
          <a:p>
            <a:r>
              <a:rPr lang="ja-JP" altLang="en-US" dirty="0" err="1">
                <a:ea typeface="ＭＳ Ｐゴシック"/>
                <a:cs typeface="Calibri"/>
              </a:rPr>
              <a:t>、</a:t>
            </a:r>
            <a:r>
              <a:rPr lang="ja-JP" altLang="en-US" dirty="0">
                <a:ea typeface="ＭＳ Ｐゴシック"/>
                <a:cs typeface="Calibri"/>
              </a:rPr>
              <a:t>海老</a:t>
            </a:r>
            <a:r>
              <a:rPr lang="ja-JP" altLang="en-US" dirty="0" smtClean="0">
                <a:ea typeface="ＭＳ Ｐゴシック"/>
                <a:cs typeface="Calibri"/>
              </a:rPr>
              <a:t>洋平（営業企画部在籍）</a:t>
            </a:r>
            <a:endParaRPr lang="ja-JP" altLang="en-US" dirty="0">
              <a:ea typeface="ＭＳ Ｐゴシック"/>
              <a:cs typeface="Calibri"/>
            </a:endParaRPr>
          </a:p>
          <a:p>
            <a:r>
              <a:rPr lang="ja-JP" altLang="en-US" dirty="0">
                <a:ea typeface="ＭＳ Ｐゴシック"/>
                <a:cs typeface="Calibri"/>
              </a:rPr>
              <a:t>：依頼目的：自社オウンドメディアSNSのフォロワー増加のためのWEB広告LPｔｐして使用</a:t>
            </a:r>
          </a:p>
          <a:p>
            <a:r>
              <a:rPr lang="ja-JP" altLang="en-US" dirty="0">
                <a:ea typeface="ＭＳ Ｐゴシック"/>
                <a:cs typeface="Calibri"/>
              </a:rPr>
              <a:t>広告先：FB広告、インスタ広告Google広告（PPC広告</a:t>
            </a:r>
          </a:p>
          <a:p>
            <a:r>
              <a:rPr lang="ja-JP" altLang="en-US" dirty="0">
                <a:ea typeface="ＭＳ Ｐゴシック"/>
                <a:cs typeface="Calibri"/>
              </a:rPr>
              <a:t>CTAボタンリンク先（自社オウンドメディア）：</a:t>
            </a:r>
            <a:r>
              <a:rPr lang="ja-JP" dirty="0">
                <a:ea typeface="+mn-lt"/>
                <a:cs typeface="+mn-lt"/>
              </a:rPr>
              <a:t>https://www.instagram.com/demi_jp_official/</a:t>
            </a:r>
            <a:endParaRPr lang="ja-JP" altLang="en-US" dirty="0">
              <a:ea typeface="ＭＳ Ｐゴシック"/>
              <a:cs typeface="+mn-lt"/>
            </a:endParaRPr>
          </a:p>
          <a:p>
            <a:r>
              <a:rPr lang="ja-JP" altLang="en-US" dirty="0" smtClean="0">
                <a:ea typeface="+mn-lt"/>
                <a:cs typeface="+mn-lt"/>
              </a:rPr>
              <a:t>依頼</a:t>
            </a:r>
            <a:r>
              <a:rPr lang="en-US" altLang="ja-JP" dirty="0" smtClean="0">
                <a:ea typeface="+mn-lt"/>
                <a:cs typeface="+mn-lt"/>
              </a:rPr>
              <a:t>CMS</a:t>
            </a:r>
            <a:r>
              <a:rPr lang="ja-JP" altLang="en-US" dirty="0" smtClean="0">
                <a:ea typeface="+mn-lt"/>
                <a:cs typeface="+mn-lt"/>
              </a:rPr>
              <a:t>：ワードプレス（カラフル）</a:t>
            </a:r>
            <a:r>
              <a:rPr lang="ja-JP" altLang="en-US" dirty="0">
                <a:ea typeface="+mn-lt"/>
                <a:cs typeface="+mn-lt"/>
              </a:rPr>
              <a:t/>
            </a:r>
            <a:br>
              <a:rPr lang="ja-JP" altLang="en-US" dirty="0">
                <a:ea typeface="+mn-lt"/>
                <a:cs typeface="+mn-lt"/>
              </a:rPr>
            </a:br>
            <a:r>
              <a:rPr lang="en-US" altLang="ja-JP" dirty="0" err="1">
                <a:ea typeface="ＭＳ Ｐゴシック"/>
                <a:cs typeface="Calibri"/>
              </a:rPr>
              <a:t>LP訴求内容：メディア内容（情報、プレゼント企画</a:t>
            </a:r>
            <a:r>
              <a:rPr lang="en-US" altLang="ja-JP" dirty="0">
                <a:ea typeface="ＭＳ Ｐゴシック"/>
                <a:cs typeface="Calibri"/>
              </a:rPr>
              <a:t>、</a:t>
            </a:r>
            <a:endParaRPr lang="ja-JP" altLang="en-US" dirty="0">
              <a:ea typeface="ＭＳ Ｐゴシック"/>
              <a:cs typeface="Calibri"/>
            </a:endParaRPr>
          </a:p>
          <a:p>
            <a:r>
              <a:rPr lang="ja-JP" altLang="en-US" dirty="0" smtClean="0">
                <a:ea typeface="ＭＳ Ｐゴシック"/>
                <a:cs typeface="Calibri"/>
              </a:rPr>
              <a:t>政策期限：</a:t>
            </a:r>
            <a:r>
              <a:rPr lang="en-US" altLang="ja-JP" dirty="0" smtClean="0">
                <a:ea typeface="ＭＳ Ｐゴシック"/>
                <a:cs typeface="Calibri"/>
              </a:rPr>
              <a:t>3</a:t>
            </a:r>
            <a:r>
              <a:rPr lang="ja-JP" altLang="en-US" dirty="0" smtClean="0">
                <a:ea typeface="ＭＳ Ｐゴシック"/>
                <a:cs typeface="Calibri"/>
              </a:rPr>
              <a:t>月末（</a:t>
            </a:r>
            <a:r>
              <a:rPr lang="en-US" altLang="ja-JP" dirty="0" smtClean="0">
                <a:ea typeface="ＭＳ Ｐゴシック"/>
                <a:cs typeface="Calibri"/>
              </a:rPr>
              <a:t>4</a:t>
            </a:r>
            <a:r>
              <a:rPr lang="ja-JP" altLang="en-US" dirty="0" smtClean="0">
                <a:ea typeface="ＭＳ Ｐゴシック"/>
                <a:cs typeface="Calibri"/>
              </a:rPr>
              <a:t>月より広告出稿）</a:t>
            </a:r>
            <a:endParaRPr lang="ja-JP" dirty="0">
              <a:ea typeface="ＭＳ Ｐゴシック"/>
              <a:cs typeface="Calibri"/>
            </a:endParaRPr>
          </a:p>
          <a:p>
            <a:endParaRPr lang="ja-JP" dirty="0">
              <a:ea typeface="ＭＳ Ｐゴシック"/>
              <a:cs typeface="Calibri"/>
            </a:endParaRPr>
          </a:p>
          <a:p>
            <a:endParaRPr lang="ja-JP" alt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54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992"/>
          <a:stretch/>
        </p:blipFill>
        <p:spPr>
          <a:xfrm>
            <a:off x="3890634" y="294454"/>
            <a:ext cx="5064180" cy="33051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4497" y="462455"/>
            <a:ext cx="734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シザーケース</a:t>
            </a:r>
            <a:endParaRPr kumimoji="1" lang="en-US" altLang="ja-JP" sz="3000" dirty="0"/>
          </a:p>
          <a:p>
            <a:r>
              <a:rPr lang="ja-JP" altLang="en-US" sz="3000" dirty="0"/>
              <a:t>名入れ</a:t>
            </a:r>
            <a:endParaRPr kumimoji="1"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55107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67559" y="1402709"/>
            <a:ext cx="528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r>
              <a:rPr lang="ja-JP" altLang="en-US" dirty="0"/>
              <a:t>枚　</a:t>
            </a:r>
            <a:r>
              <a:rPr lang="en-US" altLang="ja-JP" dirty="0"/>
              <a:t>(</a:t>
            </a:r>
            <a:r>
              <a:rPr lang="ja-JP" altLang="en-US" dirty="0"/>
              <a:t>税込</a:t>
            </a:r>
            <a:r>
              <a:rPr lang="en-US" altLang="ja-JP" dirty="0"/>
              <a:t>) </a:t>
            </a:r>
            <a:r>
              <a:rPr lang="en-US" altLang="ja-JP" b="1" dirty="0"/>
              <a:t>2,200</a:t>
            </a:r>
            <a:r>
              <a:rPr lang="ja-JP" altLang="en-US" b="1" dirty="0"/>
              <a:t>円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個性的なカラーのコーム</a:t>
            </a:r>
            <a:endParaRPr lang="en-US" altLang="ja-JP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497" y="462455"/>
            <a:ext cx="73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コーム</a:t>
            </a:r>
            <a:endParaRPr kumimoji="1" lang="en-US" altLang="ja-JP" sz="3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412" y="1016453"/>
            <a:ext cx="3848593" cy="10430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319" y="2229853"/>
            <a:ext cx="3984453" cy="9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67559" y="1402709"/>
            <a:ext cx="5289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r>
              <a:rPr lang="ja-JP" altLang="en-US" dirty="0"/>
              <a:t>枚　</a:t>
            </a:r>
            <a:r>
              <a:rPr lang="en-US" altLang="ja-JP" dirty="0"/>
              <a:t>(</a:t>
            </a:r>
            <a:r>
              <a:rPr lang="ja-JP" altLang="en-US" dirty="0"/>
              <a:t>税込</a:t>
            </a:r>
            <a:r>
              <a:rPr lang="en-US" altLang="ja-JP" dirty="0"/>
              <a:t>) </a:t>
            </a:r>
            <a:r>
              <a:rPr lang="en-US" altLang="ja-JP" b="1" dirty="0"/>
              <a:t>5,500</a:t>
            </a:r>
            <a:r>
              <a:rPr lang="ja-JP" altLang="en-US" b="1" dirty="0"/>
              <a:t>円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シンプルで厚地なもの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サンプル取り寄せて、</a:t>
            </a:r>
            <a:endParaRPr lang="en-US" altLang="ja-JP" b="1" dirty="0"/>
          </a:p>
          <a:p>
            <a:r>
              <a:rPr kumimoji="1" lang="ja-JP" altLang="en-US" b="1" dirty="0"/>
              <a:t>できるだけ安っぽくないものを探す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プレゼント５名</a:t>
            </a:r>
            <a:endParaRPr kumimoji="1"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497" y="462455"/>
            <a:ext cx="73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ロゴ入りエプロン</a:t>
            </a:r>
            <a:endParaRPr kumimoji="1" lang="en-US" altLang="ja-JP" sz="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181" y="6085490"/>
            <a:ext cx="80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https://giftmall.co.jp/giftji2vhY/?gsf_pcid=853822%3A0%3A0&amp;gclid=Cj0KCQiAxoiQBhCRARIsAPsvo-xgJ_vGXTmW1CpqDjCsAiieYrYvTEqaGxnorLiH7BkqTSidavikTwYaAj3TEALw_wcB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558" y="4007998"/>
            <a:ext cx="528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⇒中村さんのきいていただく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985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8ACB5B4-5C36-40BB-9617-60F3CD21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メディア内容</a:t>
            </a:r>
            <a:endParaRPr kumimoji="1" lang="ja-JP" altLang="en-US"/>
          </a:p>
        </p:txBody>
      </p:sp>
      <p:sp>
        <p:nvSpPr>
          <p:cNvPr id="4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L PGothic"/>
                <a:cs typeface="VL PGothic"/>
              </a:rPr>
              <a:t>掲載先</a:t>
            </a:r>
            <a:r>
              <a:rPr sz="1800" spc="-15" dirty="0">
                <a:latin typeface="VL PGothic"/>
                <a:cs typeface="VL PGothic"/>
              </a:rPr>
              <a:t>：2022</a:t>
            </a:r>
            <a:r>
              <a:rPr sz="1800" spc="-5" dirty="0">
                <a:latin typeface="VL PGothic"/>
                <a:cs typeface="VL PGothic"/>
              </a:rPr>
              <a:t>年</a:t>
            </a:r>
            <a:r>
              <a:rPr sz="1800" spc="-15" dirty="0">
                <a:latin typeface="VL PGothic"/>
                <a:cs typeface="VL PGothic"/>
              </a:rPr>
              <a:t>4</a:t>
            </a:r>
            <a:r>
              <a:rPr sz="1800" spc="-165" dirty="0">
                <a:latin typeface="VL PGothic"/>
                <a:cs typeface="VL PGothic"/>
              </a:rPr>
              <a:t>月</a:t>
            </a:r>
            <a:r>
              <a:rPr sz="1800" spc="-175" dirty="0">
                <a:latin typeface="VL PGothic"/>
                <a:cs typeface="VL PGothic"/>
              </a:rPr>
              <a:t>か</a:t>
            </a:r>
            <a:r>
              <a:rPr sz="1800" spc="-225" dirty="0">
                <a:latin typeface="VL PGothic"/>
                <a:cs typeface="VL PGothic"/>
              </a:rPr>
              <a:t>ら弊社</a:t>
            </a:r>
            <a:r>
              <a:rPr sz="1800" spc="-229" dirty="0">
                <a:latin typeface="VL PGothic"/>
                <a:cs typeface="VL PGothic"/>
              </a:rPr>
              <a:t>が</a:t>
            </a:r>
            <a:r>
              <a:rPr sz="1800" spc="-90" dirty="0">
                <a:latin typeface="VL PGothic"/>
                <a:cs typeface="VL PGothic"/>
              </a:rPr>
              <a:t>発信</a:t>
            </a:r>
            <a:r>
              <a:rPr sz="1800" spc="-100" dirty="0">
                <a:latin typeface="VL PGothic"/>
                <a:cs typeface="VL PGothic"/>
              </a:rPr>
              <a:t>す</a:t>
            </a:r>
            <a:r>
              <a:rPr sz="1800" spc="-434" dirty="0">
                <a:latin typeface="VL PGothic"/>
                <a:cs typeface="VL PGothic"/>
              </a:rPr>
              <a:t>る</a:t>
            </a:r>
            <a:r>
              <a:rPr sz="1800" spc="-340" dirty="0">
                <a:latin typeface="VL PGothic"/>
                <a:cs typeface="VL PGothic"/>
              </a:rPr>
              <a:t>ヘ</a:t>
            </a:r>
            <a:r>
              <a:rPr sz="1800" spc="-480" dirty="0">
                <a:latin typeface="VL PGothic"/>
                <a:cs typeface="VL PGothic"/>
              </a:rPr>
              <a:t>ア</a:t>
            </a:r>
            <a:r>
              <a:rPr sz="1800" spc="-490" dirty="0">
                <a:latin typeface="VL PGothic"/>
                <a:cs typeface="VL PGothic"/>
              </a:rPr>
              <a:t>カ</a:t>
            </a:r>
            <a:r>
              <a:rPr sz="1800" spc="-409" dirty="0">
                <a:latin typeface="VL PGothic"/>
                <a:cs typeface="VL PGothic"/>
              </a:rPr>
              <a:t>ラー</a:t>
            </a:r>
            <a:r>
              <a:rPr sz="1800" spc="-420" dirty="0">
                <a:latin typeface="VL PGothic"/>
                <a:cs typeface="VL PGothic"/>
              </a:rPr>
              <a:t>の</a:t>
            </a:r>
            <a:r>
              <a:rPr sz="1800" spc="-95" dirty="0">
                <a:latin typeface="VL PGothic"/>
                <a:cs typeface="VL PGothic"/>
              </a:rPr>
              <a:t>技術に</a:t>
            </a:r>
            <a:r>
              <a:rPr sz="1800" spc="-105" dirty="0">
                <a:latin typeface="VL PGothic"/>
                <a:cs typeface="VL PGothic"/>
              </a:rPr>
              <a:t>特</a:t>
            </a:r>
            <a:r>
              <a:rPr sz="1800" spc="-250" dirty="0">
                <a:latin typeface="VL PGothic"/>
                <a:cs typeface="VL PGothic"/>
              </a:rPr>
              <a:t>化</a:t>
            </a:r>
            <a:r>
              <a:rPr sz="1800" spc="-260" dirty="0">
                <a:latin typeface="VL PGothic"/>
                <a:cs typeface="VL PGothic"/>
              </a:rPr>
              <a:t>し</a:t>
            </a:r>
            <a:r>
              <a:rPr sz="1800" spc="-450" dirty="0">
                <a:latin typeface="VL PGothic"/>
                <a:cs typeface="VL PGothic"/>
              </a:rPr>
              <a:t>た</a:t>
            </a:r>
            <a:r>
              <a:rPr sz="1800" spc="-455" dirty="0">
                <a:latin typeface="VL PGothic"/>
                <a:cs typeface="VL PGothic"/>
              </a:rPr>
              <a:t>イ</a:t>
            </a:r>
            <a:r>
              <a:rPr sz="1800" spc="-470" dirty="0">
                <a:latin typeface="VL PGothic"/>
                <a:cs typeface="VL PGothic"/>
              </a:rPr>
              <a:t>ンスタ</a:t>
            </a:r>
            <a:r>
              <a:rPr sz="1800" spc="-475" dirty="0">
                <a:latin typeface="VL PGothic"/>
                <a:cs typeface="VL PGothic"/>
              </a:rPr>
              <a:t>グ</a:t>
            </a:r>
            <a:r>
              <a:rPr sz="1800" spc="-545" dirty="0">
                <a:latin typeface="VL PGothic"/>
                <a:cs typeface="VL PGothic"/>
              </a:rPr>
              <a:t>ラ</a:t>
            </a:r>
            <a:r>
              <a:rPr sz="1800" spc="-330" dirty="0">
                <a:latin typeface="VL PGothic"/>
                <a:cs typeface="VL PGothic"/>
              </a:rPr>
              <a:t>ム</a:t>
            </a:r>
            <a:endParaRPr sz="1800" dirty="0">
              <a:latin typeface="VL PGothic"/>
              <a:cs typeface="VL PGothic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 dirty="0">
              <a:latin typeface="VL PGothic"/>
              <a:cs typeface="VL P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L PGothic"/>
                <a:cs typeface="VL PGothic"/>
              </a:rPr>
              <a:t>投稿数</a:t>
            </a:r>
            <a:r>
              <a:rPr sz="1800" spc="-15" dirty="0">
                <a:latin typeface="VL PGothic"/>
                <a:cs typeface="VL PGothic"/>
              </a:rPr>
              <a:t>：2022</a:t>
            </a:r>
            <a:r>
              <a:rPr sz="1800" spc="-85" dirty="0">
                <a:latin typeface="VL PGothic"/>
                <a:cs typeface="VL PGothic"/>
              </a:rPr>
              <a:t>年度の投稿数</a:t>
            </a:r>
            <a:r>
              <a:rPr sz="1800" spc="-95" dirty="0">
                <a:latin typeface="VL PGothic"/>
                <a:cs typeface="VL PGothic"/>
              </a:rPr>
              <a:t>は</a:t>
            </a:r>
            <a:r>
              <a:rPr sz="1800" spc="-15" dirty="0">
                <a:latin typeface="VL PGothic"/>
                <a:cs typeface="VL PGothic"/>
              </a:rPr>
              <a:t>4～12</a:t>
            </a:r>
            <a:r>
              <a:rPr sz="1800" spc="-90" dirty="0">
                <a:latin typeface="VL PGothic"/>
                <a:cs typeface="VL PGothic"/>
              </a:rPr>
              <a:t>月に毎月投稿で</a:t>
            </a:r>
            <a:r>
              <a:rPr sz="1800" spc="-95" dirty="0">
                <a:latin typeface="VL PGothic"/>
                <a:cs typeface="VL PGothic"/>
              </a:rPr>
              <a:t>計</a:t>
            </a:r>
            <a:r>
              <a:rPr sz="1800" spc="-20" dirty="0">
                <a:latin typeface="VL PGothic"/>
                <a:cs typeface="VL PGothic"/>
              </a:rPr>
              <a:t>9</a:t>
            </a:r>
            <a:r>
              <a:rPr sz="1800" dirty="0">
                <a:latin typeface="VL PGothic"/>
                <a:cs typeface="VL PGothic"/>
              </a:rPr>
              <a:t>回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 dirty="0">
              <a:latin typeface="VL PGothic"/>
              <a:cs typeface="VL PGothic"/>
            </a:endParaRPr>
          </a:p>
          <a:p>
            <a:pPr marL="12700">
              <a:lnSpc>
                <a:spcPct val="100000"/>
              </a:lnSpc>
              <a:tabLst>
                <a:tab pos="1308100" algn="l"/>
              </a:tabLst>
            </a:pPr>
            <a:r>
              <a:rPr sz="1800" dirty="0">
                <a:latin typeface="VL PGothic"/>
                <a:cs typeface="VL PGothic"/>
              </a:rPr>
              <a:t>投稿内容：	①</a:t>
            </a:r>
            <a:r>
              <a:rPr sz="1800" spc="125" dirty="0">
                <a:latin typeface="VL PGothic"/>
                <a:cs typeface="VL PGothic"/>
              </a:rPr>
              <a:t> </a:t>
            </a:r>
            <a:r>
              <a:rPr sz="1800" spc="-90" dirty="0">
                <a:latin typeface="VL PGothic"/>
                <a:cs typeface="VL PGothic"/>
              </a:rPr>
              <a:t>題目</a:t>
            </a:r>
            <a:r>
              <a:rPr sz="1800" spc="-95" dirty="0">
                <a:latin typeface="VL PGothic"/>
                <a:cs typeface="VL PGothic"/>
              </a:rPr>
              <a:t>は</a:t>
            </a:r>
            <a:r>
              <a:rPr sz="1800" spc="-65" dirty="0">
                <a:latin typeface="VL PGothic"/>
                <a:cs typeface="VL PGothic"/>
              </a:rPr>
              <a:t>”</a:t>
            </a:r>
            <a:r>
              <a:rPr sz="1800" spc="-395" dirty="0">
                <a:latin typeface="VL PGothic"/>
                <a:cs typeface="VL PGothic"/>
              </a:rPr>
              <a:t>ヘ</a:t>
            </a:r>
            <a:r>
              <a:rPr sz="1800" spc="-400" dirty="0">
                <a:latin typeface="VL PGothic"/>
                <a:cs typeface="VL PGothic"/>
              </a:rPr>
              <a:t>ア</a:t>
            </a:r>
            <a:r>
              <a:rPr sz="1800" spc="-434" dirty="0">
                <a:latin typeface="VL PGothic"/>
                <a:cs typeface="VL PGothic"/>
              </a:rPr>
              <a:t>カラー</a:t>
            </a:r>
            <a:r>
              <a:rPr sz="1800" spc="-445" dirty="0">
                <a:latin typeface="VL PGothic"/>
                <a:cs typeface="VL PGothic"/>
              </a:rPr>
              <a:t>あ</a:t>
            </a:r>
            <a:r>
              <a:rPr sz="1800" spc="-425" dirty="0">
                <a:latin typeface="VL PGothic"/>
                <a:cs typeface="VL PGothic"/>
              </a:rPr>
              <a:t>る</a:t>
            </a:r>
            <a:r>
              <a:rPr sz="1800" spc="-335" dirty="0">
                <a:latin typeface="VL PGothic"/>
                <a:cs typeface="VL PGothic"/>
              </a:rPr>
              <a:t>あ</a:t>
            </a:r>
            <a:r>
              <a:rPr sz="1800" spc="-434" dirty="0">
                <a:latin typeface="VL PGothic"/>
                <a:cs typeface="VL PGothic"/>
              </a:rPr>
              <a:t>る</a:t>
            </a:r>
            <a:r>
              <a:rPr sz="1800" spc="-55" dirty="0">
                <a:latin typeface="VL PGothic"/>
                <a:cs typeface="VL PGothic"/>
              </a:rPr>
              <a:t>”</a:t>
            </a:r>
            <a:r>
              <a:rPr sz="1800" spc="-335" dirty="0">
                <a:latin typeface="VL PGothic"/>
                <a:cs typeface="VL PGothic"/>
              </a:rPr>
              <a:t>でヘ</a:t>
            </a:r>
            <a:r>
              <a:rPr sz="1800" spc="-505" dirty="0">
                <a:latin typeface="VL PGothic"/>
                <a:cs typeface="VL PGothic"/>
              </a:rPr>
              <a:t>アカ</a:t>
            </a:r>
            <a:r>
              <a:rPr sz="1800" spc="-495" dirty="0">
                <a:latin typeface="VL PGothic"/>
                <a:cs typeface="VL PGothic"/>
              </a:rPr>
              <a:t>ラ</a:t>
            </a:r>
            <a:r>
              <a:rPr sz="1800" spc="-335" dirty="0">
                <a:latin typeface="VL PGothic"/>
                <a:cs typeface="VL PGothic"/>
              </a:rPr>
              <a:t>ー</a:t>
            </a:r>
            <a:r>
              <a:rPr sz="1800" spc="-434" dirty="0">
                <a:latin typeface="VL PGothic"/>
                <a:cs typeface="VL PGothic"/>
              </a:rPr>
              <a:t>の</a:t>
            </a:r>
            <a:r>
              <a:rPr sz="1800" spc="-430" dirty="0">
                <a:latin typeface="VL PGothic"/>
                <a:cs typeface="VL PGothic"/>
              </a:rPr>
              <a:t>ト</a:t>
            </a:r>
            <a:r>
              <a:rPr sz="1800" spc="-505" dirty="0">
                <a:latin typeface="VL PGothic"/>
                <a:cs typeface="VL PGothic"/>
              </a:rPr>
              <a:t>ラ</a:t>
            </a:r>
            <a:r>
              <a:rPr sz="1800" spc="-490" dirty="0">
                <a:latin typeface="VL PGothic"/>
                <a:cs typeface="VL PGothic"/>
              </a:rPr>
              <a:t>ブ</a:t>
            </a:r>
            <a:r>
              <a:rPr sz="1800" spc="-335" dirty="0">
                <a:latin typeface="VL PGothic"/>
                <a:cs typeface="VL PGothic"/>
              </a:rPr>
              <a:t>ル</a:t>
            </a:r>
            <a:r>
              <a:rPr sz="1800" spc="-280" dirty="0">
                <a:latin typeface="VL PGothic"/>
                <a:cs typeface="VL PGothic"/>
              </a:rPr>
              <a:t>を中心</a:t>
            </a:r>
            <a:r>
              <a:rPr sz="1800" spc="-275" dirty="0">
                <a:latin typeface="VL PGothic"/>
                <a:cs typeface="VL PGothic"/>
              </a:rPr>
              <a:t>と</a:t>
            </a:r>
            <a:r>
              <a:rPr sz="1800" spc="-225" dirty="0">
                <a:latin typeface="VL PGothic"/>
                <a:cs typeface="VL PGothic"/>
              </a:rPr>
              <a:t>した内容</a:t>
            </a:r>
            <a:endParaRPr sz="1800" dirty="0">
              <a:latin typeface="VL PGothic"/>
              <a:cs typeface="VL PGothic"/>
            </a:endParaRPr>
          </a:p>
          <a:p>
            <a:pPr marL="1312545">
              <a:lnSpc>
                <a:spcPct val="100000"/>
              </a:lnSpc>
              <a:tabLst>
                <a:tab pos="4742180" algn="l"/>
              </a:tabLst>
            </a:pPr>
            <a:r>
              <a:rPr sz="1800" dirty="0">
                <a:latin typeface="VL PGothic"/>
                <a:cs typeface="VL PGothic"/>
              </a:rPr>
              <a:t>②</a:t>
            </a:r>
            <a:r>
              <a:rPr sz="1800" spc="135" dirty="0">
                <a:latin typeface="VL PGothic"/>
                <a:cs typeface="VL PGothic"/>
              </a:rPr>
              <a:t> </a:t>
            </a:r>
            <a:r>
              <a:rPr sz="1800" spc="-15" dirty="0">
                <a:latin typeface="VL PGothic"/>
                <a:cs typeface="VL PGothic"/>
              </a:rPr>
              <a:t>9</a:t>
            </a:r>
            <a:r>
              <a:rPr sz="1800" spc="-210" dirty="0">
                <a:latin typeface="VL PGothic"/>
                <a:cs typeface="VL PGothic"/>
              </a:rPr>
              <a:t>ヶ月</a:t>
            </a:r>
            <a:r>
              <a:rPr sz="1800" spc="-215" dirty="0">
                <a:latin typeface="VL PGothic"/>
                <a:cs typeface="VL PGothic"/>
              </a:rPr>
              <a:t>間</a:t>
            </a:r>
            <a:r>
              <a:rPr sz="1800" dirty="0">
                <a:latin typeface="VL PGothic"/>
                <a:cs typeface="VL PGothic"/>
              </a:rPr>
              <a:t>毎月</a:t>
            </a:r>
            <a:r>
              <a:rPr sz="1800" spc="-10" dirty="0">
                <a:latin typeface="VL PGothic"/>
                <a:cs typeface="VL PGothic"/>
              </a:rPr>
              <a:t>異</a:t>
            </a:r>
            <a:r>
              <a:rPr sz="1800" spc="-350" dirty="0">
                <a:latin typeface="VL PGothic"/>
                <a:cs typeface="VL PGothic"/>
              </a:rPr>
              <a:t>な</a:t>
            </a:r>
            <a:r>
              <a:rPr sz="1800" spc="-360" dirty="0">
                <a:latin typeface="VL PGothic"/>
                <a:cs typeface="VL PGothic"/>
              </a:rPr>
              <a:t>る</a:t>
            </a:r>
            <a:r>
              <a:rPr sz="1800" spc="-375" dirty="0">
                <a:latin typeface="VL PGothic"/>
                <a:cs typeface="VL PGothic"/>
              </a:rPr>
              <a:t>テ</a:t>
            </a:r>
            <a:r>
              <a:rPr sz="1800" spc="-385" dirty="0">
                <a:latin typeface="VL PGothic"/>
                <a:cs typeface="VL PGothic"/>
              </a:rPr>
              <a:t>ー</a:t>
            </a:r>
            <a:r>
              <a:rPr sz="1800" spc="-445" dirty="0">
                <a:latin typeface="VL PGothic"/>
                <a:cs typeface="VL PGothic"/>
              </a:rPr>
              <a:t>マ</a:t>
            </a:r>
            <a:r>
              <a:rPr sz="1800" spc="-455" dirty="0">
                <a:latin typeface="VL PGothic"/>
                <a:cs typeface="VL PGothic"/>
              </a:rPr>
              <a:t>を</a:t>
            </a:r>
            <a:r>
              <a:rPr sz="1800" dirty="0">
                <a:latin typeface="VL PGothic"/>
                <a:cs typeface="VL PGothic"/>
              </a:rPr>
              <a:t>連載	</a:t>
            </a:r>
            <a:r>
              <a:rPr sz="1400" spc="-35" dirty="0">
                <a:latin typeface="VL PGothic"/>
                <a:cs typeface="VL PGothic"/>
              </a:rPr>
              <a:t>※</a:t>
            </a:r>
            <a:r>
              <a:rPr sz="1400" spc="-290" dirty="0">
                <a:latin typeface="VL PGothic"/>
                <a:cs typeface="VL PGothic"/>
              </a:rPr>
              <a:t>テ</a:t>
            </a:r>
            <a:r>
              <a:rPr sz="1400" spc="-285" dirty="0">
                <a:latin typeface="VL PGothic"/>
                <a:cs typeface="VL PGothic"/>
              </a:rPr>
              <a:t>ー</a:t>
            </a:r>
            <a:r>
              <a:rPr sz="1400" spc="-345" dirty="0">
                <a:latin typeface="VL PGothic"/>
                <a:cs typeface="VL PGothic"/>
              </a:rPr>
              <a:t>マ</a:t>
            </a:r>
            <a:r>
              <a:rPr sz="1400" spc="-100" dirty="0">
                <a:latin typeface="VL PGothic"/>
                <a:cs typeface="VL PGothic"/>
              </a:rPr>
              <a:t>案</a:t>
            </a:r>
            <a:r>
              <a:rPr sz="1400" spc="-110" dirty="0">
                <a:latin typeface="VL PGothic"/>
                <a:cs typeface="VL PGothic"/>
              </a:rPr>
              <a:t>は</a:t>
            </a:r>
            <a:r>
              <a:rPr sz="1400" spc="-5" dirty="0">
                <a:latin typeface="VL PGothic"/>
                <a:cs typeface="VL PGothic"/>
              </a:rPr>
              <a:t>P2</a:t>
            </a:r>
            <a:r>
              <a:rPr sz="1400" spc="-150" dirty="0">
                <a:latin typeface="VL PGothic"/>
                <a:cs typeface="VL PGothic"/>
              </a:rPr>
              <a:t>に</a:t>
            </a:r>
            <a:r>
              <a:rPr sz="1400" spc="-160" dirty="0">
                <a:latin typeface="VL PGothic"/>
                <a:cs typeface="VL PGothic"/>
              </a:rPr>
              <a:t>掲</a:t>
            </a:r>
            <a:r>
              <a:rPr sz="1400" spc="5" dirty="0">
                <a:latin typeface="VL PGothic"/>
                <a:cs typeface="VL PGothic"/>
              </a:rPr>
              <a:t>載</a:t>
            </a:r>
            <a:endParaRPr sz="1400" dirty="0">
              <a:latin typeface="VL PGothic"/>
              <a:cs typeface="VL PGothic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 dirty="0">
              <a:latin typeface="VL PGothic"/>
              <a:cs typeface="VL PGothic"/>
            </a:endParaRPr>
          </a:p>
          <a:p>
            <a:pPr marL="12700">
              <a:lnSpc>
                <a:spcPct val="100000"/>
              </a:lnSpc>
              <a:tabLst>
                <a:tab pos="1308100" algn="l"/>
              </a:tabLst>
            </a:pPr>
            <a:r>
              <a:rPr sz="1800" dirty="0">
                <a:latin typeface="VL PGothic"/>
                <a:cs typeface="VL PGothic"/>
              </a:rPr>
              <a:t>依頼内容：	</a:t>
            </a:r>
            <a:r>
              <a:rPr sz="1800" spc="-900" dirty="0">
                <a:latin typeface="VL PGothic"/>
                <a:cs typeface="VL PGothic"/>
              </a:rPr>
              <a:t>・</a:t>
            </a:r>
            <a:r>
              <a:rPr sz="1800" spc="125" dirty="0">
                <a:latin typeface="VL PGothic"/>
                <a:cs typeface="VL PGothic"/>
              </a:rPr>
              <a:t> </a:t>
            </a:r>
            <a:r>
              <a:rPr sz="1800" spc="-155" dirty="0">
                <a:latin typeface="VL PGothic"/>
                <a:cs typeface="VL PGothic"/>
              </a:rPr>
              <a:t>毎月の投稿テ</a:t>
            </a:r>
            <a:r>
              <a:rPr sz="1800" spc="-165" dirty="0">
                <a:latin typeface="VL PGothic"/>
                <a:cs typeface="VL PGothic"/>
              </a:rPr>
              <a:t>ー</a:t>
            </a:r>
            <a:r>
              <a:rPr sz="1800" spc="-450" dirty="0">
                <a:latin typeface="VL PGothic"/>
                <a:cs typeface="VL PGothic"/>
              </a:rPr>
              <a:t>マ</a:t>
            </a:r>
            <a:r>
              <a:rPr sz="1800" spc="-390" dirty="0">
                <a:latin typeface="VL PGothic"/>
                <a:cs typeface="VL PGothic"/>
              </a:rPr>
              <a:t>に</a:t>
            </a:r>
            <a:r>
              <a:rPr sz="1800" spc="-265" dirty="0">
                <a:latin typeface="VL PGothic"/>
                <a:cs typeface="VL PGothic"/>
              </a:rPr>
              <a:t>基づい</a:t>
            </a:r>
            <a:r>
              <a:rPr sz="1800" spc="-275" dirty="0">
                <a:latin typeface="VL PGothic"/>
                <a:cs typeface="VL PGothic"/>
              </a:rPr>
              <a:t>た</a:t>
            </a:r>
            <a:r>
              <a:rPr sz="1800" spc="35" dirty="0">
                <a:latin typeface="VL PGothic"/>
                <a:cs typeface="VL PGothic"/>
              </a:rPr>
              <a:t>TAKUO</a:t>
            </a:r>
            <a:r>
              <a:rPr sz="1800" spc="-530" dirty="0">
                <a:latin typeface="VL PGothic"/>
                <a:cs typeface="VL PGothic"/>
              </a:rPr>
              <a:t>キャラク</a:t>
            </a:r>
            <a:r>
              <a:rPr sz="1800" spc="-509" dirty="0">
                <a:latin typeface="VL PGothic"/>
                <a:cs typeface="VL PGothic"/>
              </a:rPr>
              <a:t>タ</a:t>
            </a:r>
            <a:r>
              <a:rPr sz="1800" spc="-120" dirty="0">
                <a:latin typeface="VL PGothic"/>
                <a:cs typeface="VL PGothic"/>
              </a:rPr>
              <a:t>ー使</a:t>
            </a:r>
            <a:r>
              <a:rPr sz="1800" spc="-105" dirty="0">
                <a:latin typeface="VL PGothic"/>
                <a:cs typeface="VL PGothic"/>
              </a:rPr>
              <a:t>用</a:t>
            </a:r>
            <a:r>
              <a:rPr sz="1800" spc="-345" dirty="0">
                <a:latin typeface="VL PGothic"/>
                <a:cs typeface="VL PGothic"/>
              </a:rPr>
              <a:t>の</a:t>
            </a:r>
            <a:r>
              <a:rPr sz="1800" spc="-445" dirty="0">
                <a:latin typeface="VL PGothic"/>
                <a:cs typeface="VL PGothic"/>
              </a:rPr>
              <a:t>オリジナル</a:t>
            </a:r>
            <a:r>
              <a:rPr sz="1800" spc="-455" dirty="0">
                <a:latin typeface="VL PGothic"/>
                <a:cs typeface="VL PGothic"/>
              </a:rPr>
              <a:t>イ</a:t>
            </a:r>
            <a:r>
              <a:rPr sz="1800" spc="-495" dirty="0">
                <a:latin typeface="VL PGothic"/>
                <a:cs typeface="VL PGothic"/>
              </a:rPr>
              <a:t>ラ</a:t>
            </a:r>
            <a:r>
              <a:rPr sz="1800" spc="-490" dirty="0">
                <a:latin typeface="VL PGothic"/>
                <a:cs typeface="VL PGothic"/>
              </a:rPr>
              <a:t>ス</a:t>
            </a:r>
            <a:r>
              <a:rPr sz="1800" spc="-185" dirty="0">
                <a:latin typeface="VL PGothic"/>
                <a:cs typeface="VL PGothic"/>
              </a:rPr>
              <a:t>ト制作</a:t>
            </a:r>
            <a:endParaRPr sz="1800" dirty="0">
              <a:latin typeface="VL PGothic"/>
              <a:cs typeface="VL PGothic"/>
            </a:endParaRPr>
          </a:p>
          <a:p>
            <a:pPr marL="1309370">
              <a:lnSpc>
                <a:spcPct val="100000"/>
              </a:lnSpc>
            </a:pPr>
            <a:r>
              <a:rPr sz="1800" spc="-900" dirty="0">
                <a:latin typeface="VL PGothic"/>
                <a:cs typeface="VL PGothic"/>
              </a:rPr>
              <a:t>・</a:t>
            </a:r>
            <a:r>
              <a:rPr sz="1800" spc="110" dirty="0">
                <a:latin typeface="VL PGothic"/>
                <a:cs typeface="VL PGothic"/>
              </a:rPr>
              <a:t> </a:t>
            </a:r>
            <a:r>
              <a:rPr sz="1800" spc="-65" dirty="0">
                <a:latin typeface="VL PGothic"/>
                <a:cs typeface="VL PGothic"/>
              </a:rPr>
              <a:t>制作数</a:t>
            </a:r>
            <a:r>
              <a:rPr sz="1800" spc="-70" dirty="0">
                <a:latin typeface="VL PGothic"/>
                <a:cs typeface="VL PGothic"/>
              </a:rPr>
              <a:t>は</a:t>
            </a:r>
            <a:r>
              <a:rPr sz="1800" spc="-20" dirty="0">
                <a:latin typeface="VL PGothic"/>
                <a:cs typeface="VL PGothic"/>
              </a:rPr>
              <a:t>3</a:t>
            </a:r>
            <a:r>
              <a:rPr sz="1800" dirty="0">
                <a:latin typeface="VL PGothic"/>
                <a:cs typeface="VL PGothic"/>
              </a:rPr>
              <a:t>月下旬</a:t>
            </a:r>
            <a:r>
              <a:rPr sz="1800" spc="-15" dirty="0">
                <a:latin typeface="VL PGothic"/>
                <a:cs typeface="VL PGothic"/>
              </a:rPr>
              <a:t>～11</a:t>
            </a:r>
            <a:r>
              <a:rPr sz="1800" spc="-155" dirty="0">
                <a:latin typeface="VL PGothic"/>
                <a:cs typeface="VL PGothic"/>
              </a:rPr>
              <a:t>月下旬ま</a:t>
            </a:r>
            <a:r>
              <a:rPr sz="1800" spc="-165" dirty="0">
                <a:latin typeface="VL PGothic"/>
                <a:cs typeface="VL PGothic"/>
              </a:rPr>
              <a:t>で</a:t>
            </a:r>
            <a:r>
              <a:rPr sz="1800" spc="-345" dirty="0">
                <a:latin typeface="VL PGothic"/>
                <a:cs typeface="VL PGothic"/>
              </a:rPr>
              <a:t>の</a:t>
            </a:r>
            <a:r>
              <a:rPr sz="1800" spc="-100" dirty="0">
                <a:latin typeface="VL PGothic"/>
                <a:cs typeface="VL PGothic"/>
              </a:rPr>
              <a:t>期間に</a:t>
            </a:r>
            <a:r>
              <a:rPr sz="1800" spc="-95" dirty="0">
                <a:latin typeface="VL PGothic"/>
                <a:cs typeface="VL PGothic"/>
              </a:rPr>
              <a:t>月</a:t>
            </a:r>
            <a:r>
              <a:rPr sz="1800" spc="-20" dirty="0">
                <a:latin typeface="VL PGothic"/>
                <a:cs typeface="VL PGothic"/>
              </a:rPr>
              <a:t>1</a:t>
            </a:r>
            <a:r>
              <a:rPr sz="1800" spc="-70" dirty="0">
                <a:latin typeface="VL PGothic"/>
                <a:cs typeface="VL PGothic"/>
              </a:rPr>
              <a:t>作品で合</a:t>
            </a:r>
            <a:r>
              <a:rPr sz="1800" spc="-80" dirty="0">
                <a:latin typeface="VL PGothic"/>
                <a:cs typeface="VL PGothic"/>
              </a:rPr>
              <a:t>計</a:t>
            </a:r>
            <a:r>
              <a:rPr sz="1800" spc="-20" dirty="0">
                <a:latin typeface="VL PGothic"/>
                <a:cs typeface="VL PGothic"/>
              </a:rPr>
              <a:t>9</a:t>
            </a:r>
            <a:r>
              <a:rPr sz="1800" dirty="0">
                <a:latin typeface="VL PGothic"/>
                <a:cs typeface="VL PGothic"/>
              </a:rPr>
              <a:t>作品</a:t>
            </a:r>
            <a:r>
              <a:rPr sz="1800" spc="-15" dirty="0">
                <a:latin typeface="VL PGothic"/>
                <a:cs typeface="VL PGothic"/>
              </a:rPr>
              <a:t>（P3</a:t>
            </a:r>
            <a:r>
              <a:rPr sz="1800" dirty="0">
                <a:latin typeface="VL PGothic"/>
                <a:cs typeface="VL PGothic"/>
              </a:rPr>
              <a:t>参照）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 dirty="0">
              <a:latin typeface="VL PGothic"/>
              <a:cs typeface="VL PGothic"/>
            </a:endParaRPr>
          </a:p>
          <a:p>
            <a:pPr marL="12700">
              <a:lnSpc>
                <a:spcPct val="100000"/>
              </a:lnSpc>
            </a:pPr>
            <a:r>
              <a:rPr sz="1800" spc="-165" dirty="0">
                <a:latin typeface="VL PGothic"/>
                <a:cs typeface="VL PGothic"/>
              </a:rPr>
              <a:t>投稿</a:t>
            </a:r>
            <a:r>
              <a:rPr sz="1800" spc="-180" dirty="0">
                <a:latin typeface="VL PGothic"/>
                <a:cs typeface="VL PGothic"/>
              </a:rPr>
              <a:t>イ</a:t>
            </a:r>
            <a:r>
              <a:rPr sz="1800" spc="-305" dirty="0">
                <a:latin typeface="VL PGothic"/>
                <a:cs typeface="VL PGothic"/>
              </a:rPr>
              <a:t>メージ</a:t>
            </a:r>
            <a:r>
              <a:rPr sz="1800" spc="-160" dirty="0">
                <a:latin typeface="VL PGothic"/>
                <a:cs typeface="VL PGothic"/>
              </a:rPr>
              <a:t>：1</a:t>
            </a:r>
            <a:r>
              <a:rPr sz="1800" spc="-135" dirty="0">
                <a:latin typeface="VL PGothic"/>
                <a:cs typeface="VL PGothic"/>
              </a:rPr>
              <a:t>枚目</a:t>
            </a:r>
            <a:r>
              <a:rPr sz="1800" spc="-130" dirty="0">
                <a:latin typeface="VL PGothic"/>
                <a:cs typeface="VL PGothic"/>
              </a:rPr>
              <a:t>に</a:t>
            </a:r>
            <a:r>
              <a:rPr sz="1800" spc="30" dirty="0">
                <a:latin typeface="VL PGothic"/>
                <a:cs typeface="VL PGothic"/>
              </a:rPr>
              <a:t>TAKUO</a:t>
            </a:r>
            <a:r>
              <a:rPr sz="1800" spc="-165" dirty="0">
                <a:latin typeface="VL PGothic"/>
                <a:cs typeface="VL PGothic"/>
              </a:rPr>
              <a:t>様</a:t>
            </a:r>
            <a:r>
              <a:rPr sz="1800" spc="-175" dirty="0">
                <a:latin typeface="VL PGothic"/>
                <a:cs typeface="VL PGothic"/>
              </a:rPr>
              <a:t>の</a:t>
            </a:r>
            <a:r>
              <a:rPr sz="1800" spc="-150" dirty="0">
                <a:latin typeface="VL PGothic"/>
                <a:cs typeface="VL PGothic"/>
              </a:rPr>
              <a:t>作品</a:t>
            </a:r>
            <a:r>
              <a:rPr sz="1800" spc="-160" dirty="0">
                <a:latin typeface="VL PGothic"/>
                <a:cs typeface="VL PGothic"/>
              </a:rPr>
              <a:t>を</a:t>
            </a:r>
            <a:r>
              <a:rPr sz="1800" spc="-165" dirty="0">
                <a:latin typeface="VL PGothic"/>
                <a:cs typeface="VL PGothic"/>
              </a:rPr>
              <a:t>掲載</a:t>
            </a:r>
            <a:r>
              <a:rPr sz="1800" spc="-180" dirty="0">
                <a:latin typeface="VL PGothic"/>
                <a:cs typeface="VL PGothic"/>
              </a:rPr>
              <a:t>し</a:t>
            </a:r>
            <a:r>
              <a:rPr sz="1800" spc="-15" dirty="0">
                <a:latin typeface="VL PGothic"/>
                <a:cs typeface="VL PGothic"/>
              </a:rPr>
              <a:t>2</a:t>
            </a:r>
            <a:r>
              <a:rPr sz="1800" dirty="0">
                <a:latin typeface="VL PGothic"/>
                <a:cs typeface="VL PGothic"/>
              </a:rPr>
              <a:t>枚目</a:t>
            </a:r>
            <a:r>
              <a:rPr sz="1800" spc="-10" dirty="0">
                <a:latin typeface="VL PGothic"/>
                <a:cs typeface="VL PGothic"/>
              </a:rPr>
              <a:t>以</a:t>
            </a:r>
            <a:r>
              <a:rPr sz="1800" spc="-95" dirty="0">
                <a:latin typeface="VL PGothic"/>
                <a:cs typeface="VL PGothic"/>
              </a:rPr>
              <a:t>降に解</a:t>
            </a:r>
            <a:r>
              <a:rPr sz="1800" spc="-105" dirty="0">
                <a:latin typeface="VL PGothic"/>
                <a:cs typeface="VL PGothic"/>
              </a:rPr>
              <a:t>決</a:t>
            </a:r>
            <a:r>
              <a:rPr sz="1800" spc="-220" dirty="0">
                <a:latin typeface="VL PGothic"/>
                <a:cs typeface="VL PGothic"/>
              </a:rPr>
              <a:t>策</a:t>
            </a:r>
            <a:r>
              <a:rPr sz="1800" spc="-225" dirty="0">
                <a:latin typeface="VL PGothic"/>
                <a:cs typeface="VL PGothic"/>
              </a:rPr>
              <a:t>を</a:t>
            </a:r>
            <a:r>
              <a:rPr sz="1800" spc="-5" dirty="0">
                <a:latin typeface="VL PGothic"/>
                <a:cs typeface="VL PGothic"/>
              </a:rPr>
              <a:t>掲載</a:t>
            </a:r>
            <a:endParaRPr sz="1800" dirty="0">
              <a:latin typeface="VL PGothic"/>
              <a:cs typeface="VL PGothic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53" y="5612524"/>
            <a:ext cx="4609253" cy="17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622" y="2821616"/>
            <a:ext cx="4468755" cy="23593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91" y="2292291"/>
            <a:ext cx="6159817" cy="22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D917CD8-610B-4B3E-9B0C-DE86A06A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プレゼント企画①</a:t>
            </a:r>
            <a:endParaRPr lang="ja-JP" altLang="en-US" dirty="0">
              <a:ea typeface="ＭＳ Ｐゴシック"/>
              <a:cs typeface="Calibri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0E865E4-0473-4BF0-BB2C-3126D5DD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か月に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回いいね＆フォロープレゼントとして美容師様に向けてプレゼント企画を予定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431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4497" y="462455"/>
            <a:ext cx="73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err="1"/>
              <a:t>i.La</a:t>
            </a:r>
            <a:r>
              <a:rPr kumimoji="1" lang="en-US" altLang="ja-JP" sz="3000" dirty="0"/>
              <a:t> </a:t>
            </a:r>
            <a:r>
              <a:rPr lang="ja-JP" altLang="en-US" sz="3000" dirty="0"/>
              <a:t>　ＭＡＴＡＷＡＲＥエプロン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1" y="5297214"/>
            <a:ext cx="2041702" cy="138473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67559" y="319850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262626"/>
                </a:solidFill>
                <a:latin typeface="-apple-system"/>
              </a:rPr>
              <a:t>アイラ</a:t>
            </a:r>
            <a:endParaRPr lang="ja-JP" altLang="en-US" sz="1200" dirty="0"/>
          </a:p>
        </p:txBody>
      </p:sp>
      <p:sp>
        <p:nvSpPr>
          <p:cNvPr id="9" name="角丸四角形 8"/>
          <p:cNvSpPr/>
          <p:nvPr/>
        </p:nvSpPr>
        <p:spPr>
          <a:xfrm>
            <a:off x="2952090" y="5751787"/>
            <a:ext cx="5884482" cy="9301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カラーアカウントスタート時の</a:t>
            </a:r>
            <a:endParaRPr lang="en-US" altLang="ja-JP" dirty="0"/>
          </a:p>
          <a:p>
            <a:pPr algn="ctr"/>
            <a:r>
              <a:rPr lang="ja-JP" altLang="en-US" dirty="0"/>
              <a:t>チラシ映え、営業トークにも映える</a:t>
            </a:r>
            <a:endParaRPr kumimoji="1" lang="ja-JP" altLang="en-US" dirty="0"/>
          </a:p>
        </p:txBody>
      </p:sp>
      <p:pic>
        <p:nvPicPr>
          <p:cNvPr id="1026" name="Picture 2" descr="https://baseec-img-mng.akamaized.net/images/item/origin/6f165a35b0ec33605f61104d444325a8.jpg?imformat=generic&amp;q=90&amp;im=Resize,width=640,type=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12" y="1330994"/>
            <a:ext cx="3074275" cy="41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79181" y="1838735"/>
            <a:ext cx="77251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「カラーリストの為の戦闘服」</a:t>
            </a:r>
            <a:endParaRPr lang="en-US" altLang="ja-JP" sz="1600" dirty="0"/>
          </a:p>
          <a:p>
            <a:r>
              <a:rPr lang="ja-JP" altLang="en-US" sz="1400" dirty="0"/>
              <a:t>ステラケース　中村氏／シャウルデッサントーキョー黒木氏</a:t>
            </a:r>
            <a:r>
              <a:rPr lang="en-US" altLang="ja-JP" sz="1400" dirty="0"/>
              <a:t>@</a:t>
            </a:r>
            <a:r>
              <a:rPr lang="en-US" altLang="ja-JP" sz="1400" dirty="0" err="1"/>
              <a:t>charlesdessin_kuroki</a:t>
            </a:r>
            <a:endParaRPr lang="en-US" altLang="ja-JP" sz="1400" dirty="0"/>
          </a:p>
          <a:p>
            <a:r>
              <a:rPr lang="ja-JP" altLang="en-US" sz="1400" dirty="0"/>
              <a:t>愛用の究極のカラーエプロン。</a:t>
            </a:r>
            <a:endParaRPr lang="en-US" altLang="ja-JP" sz="1400" dirty="0"/>
          </a:p>
          <a:p>
            <a:r>
              <a:rPr lang="ja-JP" altLang="en-US" sz="1400" dirty="0"/>
              <a:t>おしゃれで実用的、カスタマイズ可能</a:t>
            </a:r>
          </a:p>
          <a:p>
            <a:r>
              <a:rPr lang="ja-JP" altLang="en-US" sz="1400" dirty="0"/>
              <a:t>ロゴ入れ可能。</a:t>
            </a:r>
            <a:endParaRPr lang="en-US" altLang="ja-JP" sz="1400" dirty="0"/>
          </a:p>
          <a:p>
            <a:endParaRPr lang="en-US" altLang="ja-JP" sz="1600" dirty="0"/>
          </a:p>
          <a:p>
            <a:r>
              <a:rPr lang="ja-JP" altLang="en-US" sz="1600" b="1" dirty="0"/>
              <a:t>中村氏黒木氏仕様の</a:t>
            </a:r>
            <a:endParaRPr lang="en-US" altLang="ja-JP" sz="1600" b="1" dirty="0"/>
          </a:p>
          <a:p>
            <a:r>
              <a:rPr lang="ja-JP" altLang="en-US" sz="1600" b="1" dirty="0"/>
              <a:t>ＭＡＴＡＷＡＲＥエプロン、ブラック、丈はロングで</a:t>
            </a:r>
            <a:r>
              <a:rPr lang="en-US" altLang="ja-JP" sz="1600" b="1" dirty="0"/>
              <a:t>OK</a:t>
            </a:r>
            <a:r>
              <a:rPr lang="ja-JP" altLang="en-US" sz="1600" b="1" dirty="0"/>
              <a:t>？</a:t>
            </a:r>
          </a:p>
          <a:p>
            <a:endParaRPr lang="en-US" altLang="ja-JP" sz="1600" dirty="0"/>
          </a:p>
          <a:p>
            <a:r>
              <a:rPr lang="en-US" altLang="ja-JP" sz="1600" dirty="0"/>
              <a:t>【</a:t>
            </a:r>
            <a:r>
              <a:rPr lang="ja-JP" altLang="en-US" sz="1600" dirty="0"/>
              <a:t>注意</a:t>
            </a:r>
            <a:r>
              <a:rPr lang="en-US" altLang="ja-JP" sz="1600" dirty="0"/>
              <a:t>】</a:t>
            </a:r>
          </a:p>
          <a:p>
            <a:r>
              <a:rPr lang="ja-JP" altLang="en-US" sz="1600" dirty="0"/>
              <a:t>・受注生産のため４週間＋</a:t>
            </a:r>
            <a:r>
              <a:rPr lang="en-US" altLang="ja-JP" sz="1600" dirty="0"/>
              <a:t>α</a:t>
            </a:r>
            <a:r>
              <a:rPr lang="ja-JP" altLang="en-US" sz="1600" dirty="0"/>
              <a:t>必要。</a:t>
            </a:r>
            <a:endParaRPr lang="en-US" altLang="ja-JP" sz="1600" dirty="0"/>
          </a:p>
          <a:p>
            <a:r>
              <a:rPr lang="ja-JP" altLang="en-US" sz="1600" dirty="0"/>
              <a:t>・送料着払い</a:t>
            </a:r>
            <a:endParaRPr lang="en-US" altLang="ja-JP" sz="1600" dirty="0"/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BASE</a:t>
            </a:r>
            <a:r>
              <a:rPr lang="ja-JP" altLang="en-US" sz="1600" dirty="0"/>
              <a:t>支払いで請求書対応できなそう</a:t>
            </a:r>
            <a:endParaRPr lang="en-US" altLang="ja-JP" sz="16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699" y="89108"/>
            <a:ext cx="2019300" cy="19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7784" y="1377371"/>
            <a:ext cx="772510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ロゴ詩集</a:t>
            </a:r>
            <a:endParaRPr lang="en-US" altLang="ja-JP" dirty="0"/>
          </a:p>
          <a:p>
            <a:r>
              <a:rPr lang="ja-JP" altLang="en-US" dirty="0"/>
              <a:t>・版代￥</a:t>
            </a:r>
            <a:r>
              <a:rPr lang="en-US" altLang="ja-JP" dirty="0"/>
              <a:t>4000</a:t>
            </a:r>
            <a:r>
              <a:rPr lang="ja-JP" altLang="en-US" dirty="0"/>
              <a:t>～</a:t>
            </a:r>
            <a:endParaRPr lang="en-US" altLang="ja-JP" dirty="0"/>
          </a:p>
          <a:p>
            <a:r>
              <a:rPr lang="ja-JP" altLang="en-US" dirty="0"/>
              <a:t>・刺繍代￥</a:t>
            </a:r>
            <a:r>
              <a:rPr lang="en-US" altLang="ja-JP" dirty="0"/>
              <a:t>1500/</a:t>
            </a:r>
            <a:r>
              <a:rPr lang="ja-JP" altLang="en-US" dirty="0"/>
              <a:t>枚～</a:t>
            </a:r>
            <a:endParaRPr lang="en-US" altLang="ja-JP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デザイン（針数）や大きさの変更により料金が異なる</a:t>
            </a:r>
            <a:endParaRPr lang="en-US" altLang="ja-JP" sz="1200" dirty="0"/>
          </a:p>
          <a:p>
            <a:endParaRPr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回</a:t>
            </a:r>
            <a:r>
              <a:rPr lang="en-US" altLang="ja-JP" dirty="0"/>
              <a:t>5</a:t>
            </a:r>
            <a:r>
              <a:rPr lang="ja-JP" altLang="en-US" dirty="0"/>
              <a:t>枚。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回分</a:t>
            </a:r>
            <a:r>
              <a:rPr lang="en-US" altLang="ja-JP" dirty="0"/>
              <a:t>10</a:t>
            </a:r>
            <a:r>
              <a:rPr lang="ja-JP" altLang="en-US" dirty="0"/>
              <a:t>枚発注：</a:t>
            </a:r>
            <a:r>
              <a:rPr lang="en-US" altLang="ja-JP" sz="2500" u="sng" dirty="0"/>
              <a:t>229,000</a:t>
            </a:r>
            <a:r>
              <a:rPr lang="ja-JP" altLang="en-US" sz="2500" u="sng" dirty="0"/>
              <a:t>円（税抜）</a:t>
            </a:r>
            <a:endParaRPr lang="en-US" altLang="ja-JP" sz="2500" u="sng" dirty="0"/>
          </a:p>
          <a:p>
            <a:r>
              <a:rPr lang="en-US" altLang="ja-JP" sz="1000" dirty="0"/>
              <a:t>5000</a:t>
            </a:r>
            <a:r>
              <a:rPr lang="ja-JP" altLang="en-US" sz="1000" dirty="0"/>
              <a:t>円＋</a:t>
            </a:r>
            <a:r>
              <a:rPr lang="en-US" altLang="ja-JP" sz="1000" dirty="0"/>
              <a:t>19900</a:t>
            </a:r>
            <a:r>
              <a:rPr lang="ja-JP" altLang="en-US" sz="1000" dirty="0"/>
              <a:t>円（税抜き）＋</a:t>
            </a:r>
            <a:r>
              <a:rPr lang="en-US" altLang="ja-JP" sz="1000" dirty="0"/>
              <a:t>2500</a:t>
            </a:r>
            <a:r>
              <a:rPr lang="ja-JP" altLang="en-US" sz="1000" dirty="0"/>
              <a:t>円</a:t>
            </a:r>
            <a:endParaRPr lang="en-US" altLang="ja-JP" sz="10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 dirty="0"/>
              <a:t>問合せ事項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・プレゼント企画説明？</a:t>
            </a:r>
            <a:endParaRPr lang="en-US" altLang="ja-JP" dirty="0"/>
          </a:p>
          <a:p>
            <a:r>
              <a:rPr lang="ja-JP" altLang="en-US" dirty="0"/>
              <a:t>・制作期間</a:t>
            </a:r>
            <a:endParaRPr lang="en-US" altLang="ja-JP" dirty="0"/>
          </a:p>
          <a:p>
            <a:r>
              <a:rPr lang="ja-JP" altLang="en-US" dirty="0"/>
              <a:t>・銀行振込できそう、発注書なしでＯＫ？</a:t>
            </a:r>
            <a:endParaRPr lang="en-US" altLang="ja-JP" dirty="0"/>
          </a:p>
          <a:p>
            <a:r>
              <a:rPr lang="ja-JP" altLang="en-US" dirty="0"/>
              <a:t>・受注</a:t>
            </a:r>
            <a:r>
              <a:rPr lang="en-US" altLang="ja-JP" dirty="0"/>
              <a:t>G</a:t>
            </a:r>
            <a:r>
              <a:rPr lang="ja-JP" altLang="en-US" dirty="0"/>
              <a:t>確認事項あるか？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497" y="462455"/>
            <a:ext cx="73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ロゴ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366" y="305903"/>
            <a:ext cx="3617817" cy="50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クッションブラシ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ロゴ入れできるクッションブラシは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おしゃれじゃない　</a:t>
            </a:r>
            <a:r>
              <a:rPr lang="en-US" altLang="ja-JP" dirty="0"/>
              <a:t>OR</a:t>
            </a:r>
            <a:r>
              <a:rPr lang="ja-JP" altLang="en-US" dirty="0"/>
              <a:t>　木製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5" y="3085028"/>
            <a:ext cx="2697678" cy="253537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1821" y="6255818"/>
            <a:ext cx="449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https://www.giftit.co.jp/ec/index.cgi?c=item-2&amp;ID=100512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6414" y="5699262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¥148</a:t>
            </a:r>
            <a:r>
              <a:rPr lang="ja-JP" altLang="en-US" sz="1400" b="1" dirty="0"/>
              <a:t>（税抜）</a:t>
            </a:r>
            <a:endParaRPr kumimoji="1" lang="en-US" altLang="ja-JP" sz="1400" dirty="0"/>
          </a:p>
          <a:p>
            <a:r>
              <a:rPr kumimoji="1" lang="ja-JP" altLang="en-US" sz="1400" dirty="0"/>
              <a:t>最低ロット３０</a:t>
            </a:r>
            <a:r>
              <a:rPr lang="ja-JP" altLang="en-US" sz="1400" dirty="0"/>
              <a:t>／期間</a:t>
            </a:r>
            <a:r>
              <a:rPr lang="en-US" altLang="ja-JP" sz="1400" dirty="0"/>
              <a:t>30</a:t>
            </a:r>
            <a:r>
              <a:rPr lang="ja-JP" altLang="en-US" sz="1400" dirty="0"/>
              <a:t>日</a:t>
            </a:r>
            <a:endParaRPr kumimoji="1"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683" y="2761497"/>
            <a:ext cx="4217276" cy="26472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22683" y="5965046"/>
            <a:ext cx="3400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https://www.me-q.jp/topic/wood-hairbrush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7276" y="5408490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¥1,980</a:t>
            </a:r>
            <a:r>
              <a:rPr lang="ja-JP" altLang="en-US" sz="1400" dirty="0"/>
              <a:t>（税込）</a:t>
            </a:r>
            <a:endParaRPr lang="en-US" altLang="ja-JP" sz="1400" dirty="0"/>
          </a:p>
          <a:p>
            <a:r>
              <a:rPr kumimoji="1" lang="en-US" altLang="ja-JP" sz="1400" dirty="0"/>
              <a:t>1</a:t>
            </a:r>
            <a:r>
              <a:rPr kumimoji="1" lang="ja-JP" altLang="en-US" sz="1400" dirty="0"/>
              <a:t>本～</a:t>
            </a:r>
            <a:r>
              <a:rPr kumimoji="1" lang="en-US" altLang="ja-JP" sz="1400" dirty="0"/>
              <a:t>OK</a:t>
            </a:r>
            <a:r>
              <a:rPr kumimoji="1" lang="ja-JP" altLang="en-US" sz="1400" dirty="0"/>
              <a:t>　／４営業日</a:t>
            </a:r>
          </a:p>
        </p:txBody>
      </p:sp>
    </p:spTree>
    <p:extLst>
      <p:ext uri="{BB962C8B-B14F-4D97-AF65-F5344CB8AC3E}">
        <p14:creationId xmlns:p14="http://schemas.microsoft.com/office/powerpoint/2010/main" val="396165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 STANDARD CUT COMB SLV 5,000円（税別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24" y="433552"/>
            <a:ext cx="4021904" cy="26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 STANDARD RING COMB SLV 5,000円(税別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24" y="3696725"/>
            <a:ext cx="3917236" cy="26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21919" y="3263462"/>
            <a:ext cx="432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 STANDARD CUT COMB SLV 5,000</a:t>
            </a:r>
            <a:r>
              <a:rPr lang="ja-JP" altLang="en-US" dirty="0"/>
              <a:t>円（税別）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401" y="6370138"/>
            <a:ext cx="437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 STANDARD RING COMB SLV 5,000</a:t>
            </a:r>
            <a:r>
              <a:rPr lang="ja-JP" altLang="en-US" dirty="0"/>
              <a:t>円</a:t>
            </a:r>
            <a:r>
              <a:rPr lang="en-US" altLang="ja-JP" dirty="0"/>
              <a:t>(</a:t>
            </a:r>
            <a:r>
              <a:rPr lang="ja-JP" altLang="en-US" dirty="0"/>
              <a:t>税別）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2607" y="6306207"/>
            <a:ext cx="3538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https://prtimes.jp/main/html/rd/p/000000001.000037016.html</a:t>
            </a:r>
            <a:endParaRPr kumimoji="1" lang="ja-JP" altLang="en-US" sz="1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148" y="2179762"/>
            <a:ext cx="528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名入れ対応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プレゼント</a:t>
            </a:r>
            <a:r>
              <a:rPr lang="en-US" altLang="ja-JP" b="1" dirty="0"/>
              <a:t>10</a:t>
            </a:r>
            <a:r>
              <a:rPr lang="ja-JP" altLang="en-US" b="1" dirty="0"/>
              <a:t>名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8145" y="638503"/>
            <a:ext cx="6140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/>
              <a:t>LOVE CHROME®</a:t>
            </a:r>
          </a:p>
          <a:p>
            <a:r>
              <a:rPr lang="ja-JP" altLang="en-US" sz="3000" b="1" dirty="0"/>
              <a:t>スタンダードカット＆リングコーム</a:t>
            </a:r>
          </a:p>
          <a:p>
            <a:endParaRPr kumimoji="1" lang="ja-JP" altLang="en-US" sz="3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607" y="6059986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https://www.lovechrome.jp/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477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8145" y="2293461"/>
            <a:ext cx="528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プレゼント</a:t>
            </a:r>
            <a:r>
              <a:rPr kumimoji="1" lang="en-US" altLang="ja-JP" dirty="0"/>
              <a:t>30</a:t>
            </a:r>
            <a:r>
              <a:rPr kumimoji="1" lang="ja-JP" altLang="en-US" dirty="0"/>
              <a:t>名</a:t>
            </a:r>
            <a:endParaRPr kumimoji="1"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8145" y="2832538"/>
            <a:ext cx="793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デミカラーカップ３ ＋ ハケ３ ＋　ウィッグ</a:t>
            </a:r>
            <a:r>
              <a:rPr kumimoji="1" lang="en-US" altLang="ja-JP" dirty="0"/>
              <a:t>1</a:t>
            </a:r>
            <a:r>
              <a:rPr kumimoji="1" lang="ja-JP" altLang="en-US" dirty="0"/>
              <a:t>　＋ フュージョニストカラー</a:t>
            </a:r>
            <a:r>
              <a:rPr kumimoji="1" lang="en-US" altLang="ja-JP" dirty="0"/>
              <a:t>5</a:t>
            </a:r>
            <a:r>
              <a:rPr kumimoji="1" lang="ja-JP" altLang="en-US" dirty="0"/>
              <a:t>本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その時、発信しているカラーに紐づけたプレゼント。</a:t>
            </a:r>
            <a:endParaRPr kumimoji="1"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083" y="1353207"/>
            <a:ext cx="73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フュージョニスト</a:t>
            </a:r>
            <a:r>
              <a:rPr kumimoji="1" lang="en-US" altLang="ja-JP" sz="3000" dirty="0"/>
              <a:t>XXX</a:t>
            </a:r>
            <a:r>
              <a:rPr kumimoji="1" lang="ja-JP" altLang="en-US" sz="3000" dirty="0"/>
              <a:t>カラー練習セット</a:t>
            </a:r>
            <a:endParaRPr kumimoji="1"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187600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333</Words>
  <Application>Microsoft Office PowerPoint</Application>
  <PresentationFormat>画面に合わせる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-apple-system</vt:lpstr>
      <vt:lpstr>ＭＳ Ｐゴシック</vt:lpstr>
      <vt:lpstr>VL PGothic</vt:lpstr>
      <vt:lpstr>Arial</vt:lpstr>
      <vt:lpstr>Calibri</vt:lpstr>
      <vt:lpstr>Calibri Light</vt:lpstr>
      <vt:lpstr>Office テーマ</vt:lpstr>
      <vt:lpstr>様依頼内容</vt:lpstr>
      <vt:lpstr>メディア内容</vt:lpstr>
      <vt:lpstr>PowerPoint プレゼンテーション</vt:lpstr>
      <vt:lpstr>プレゼント企画①</vt:lpstr>
      <vt:lpstr>PowerPoint プレゼンテーション</vt:lpstr>
      <vt:lpstr>PowerPoint プレゼンテーション</vt:lpstr>
      <vt:lpstr>クッションブラシ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NICCA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丑久保　桂子</dc:creator>
  <cp:lastModifiedBy>海老 洋平</cp:lastModifiedBy>
  <cp:revision>81</cp:revision>
  <dcterms:created xsi:type="dcterms:W3CDTF">2022-02-09T00:15:27Z</dcterms:created>
  <dcterms:modified xsi:type="dcterms:W3CDTF">2022-02-28T02:55:30Z</dcterms:modified>
</cp:coreProperties>
</file>