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8" r:id="rId4"/>
    <p:sldMasterId id="2147483709" r:id="rId5"/>
    <p:sldMasterId id="2147483711" r:id="rId6"/>
    <p:sldMasterId id="2147483715" r:id="rId7"/>
    <p:sldMasterId id="2147483693" r:id="rId8"/>
    <p:sldMasterId id="2147483713" r:id="rId9"/>
    <p:sldMasterId id="2147483707" r:id="rId10"/>
  </p:sldMasterIdLst>
  <p:notesMasterIdLst>
    <p:notesMasterId r:id="rId26"/>
  </p:notesMasterIdLst>
  <p:sldIdLst>
    <p:sldId id="1816" r:id="rId11"/>
    <p:sldId id="1845" r:id="rId12"/>
    <p:sldId id="1829" r:id="rId13"/>
    <p:sldId id="1843" r:id="rId14"/>
    <p:sldId id="1817" r:id="rId15"/>
    <p:sldId id="1818" r:id="rId16"/>
    <p:sldId id="1837" r:id="rId17"/>
    <p:sldId id="1833" r:id="rId18"/>
    <p:sldId id="1831" r:id="rId19"/>
    <p:sldId id="1839" r:id="rId20"/>
    <p:sldId id="1840" r:id="rId21"/>
    <p:sldId id="1832" r:id="rId22"/>
    <p:sldId id="1823" r:id="rId23"/>
    <p:sldId id="1846" r:id="rId24"/>
    <p:sldId id="1827" r:id="rId25"/>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120" userDrawn="1">
          <p15:clr>
            <a:srgbClr val="A4A3A4"/>
          </p15:clr>
        </p15:guide>
        <p15:guide id="2" pos="577" userDrawn="1">
          <p15:clr>
            <a:srgbClr val="A4A3A4"/>
          </p15:clr>
        </p15:guide>
        <p15:guide id="3" pos="5663" userDrawn="1">
          <p15:clr>
            <a:srgbClr val="A4A3A4"/>
          </p15:clr>
        </p15:guide>
        <p15:guide id="4"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subara Tomo" initials="MT" lastIdx="15" clrIdx="0">
    <p:extLst>
      <p:ext uri="{19B8F6BF-5375-455C-9EA6-DF929625EA0E}">
        <p15:presenceInfo xmlns:p15="http://schemas.microsoft.com/office/powerpoint/2012/main" userId="3befd02d3f2b575c" providerId="Windows Live"/>
      </p:ext>
    </p:extLst>
  </p:cmAuthor>
  <p:cmAuthor id="2" name="怜香 西" initials="怜香" lastIdx="4" clrIdx="1">
    <p:extLst>
      <p:ext uri="{19B8F6BF-5375-455C-9EA6-DF929625EA0E}">
        <p15:presenceInfo xmlns:p15="http://schemas.microsoft.com/office/powerpoint/2012/main" userId="怜香 西" providerId="None"/>
      </p:ext>
    </p:extLst>
  </p:cmAuthor>
  <p:cmAuthor id="3" name="akiaraki" initials="ak" lastIdx="2" clrIdx="2">
    <p:extLst>
      <p:ext uri="{19B8F6BF-5375-455C-9EA6-DF929625EA0E}">
        <p15:presenceInfo xmlns:p15="http://schemas.microsoft.com/office/powerpoint/2012/main" userId="S::akiaraki_yahoo.co.jp#ext#@raycomide.onmicrosoft.com::635b42fc-88ca-4278-9b75-6301f503188d" providerId="AD"/>
      </p:ext>
    </p:extLst>
  </p:cmAuthor>
  <p:cmAuthor id="4" name="Araki Aki" initials="AA" lastIdx="3" clrIdx="3">
    <p:extLst>
      <p:ext uri="{19B8F6BF-5375-455C-9EA6-DF929625EA0E}">
        <p15:presenceInfo xmlns:p15="http://schemas.microsoft.com/office/powerpoint/2012/main" userId="f06a2fcc8a2a4f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AF795F"/>
    <a:srgbClr val="808277"/>
    <a:srgbClr val="C78A46"/>
    <a:srgbClr val="D4AE85"/>
    <a:srgbClr val="C68945"/>
    <a:srgbClr val="FFF4E2"/>
    <a:srgbClr val="A16F4F"/>
    <a:srgbClr val="DABDAA"/>
    <a:srgbClr val="FEF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925" autoAdjust="0"/>
    <p:restoredTop sz="96727" autoAdjust="0"/>
  </p:normalViewPr>
  <p:slideViewPr>
    <p:cSldViewPr snapToGrid="0">
      <p:cViewPr>
        <p:scale>
          <a:sx n="57" d="100"/>
          <a:sy n="57" d="100"/>
        </p:scale>
        <p:origin x="2944" y="1704"/>
      </p:cViewPr>
      <p:guideLst>
        <p:guide pos="3120"/>
        <p:guide pos="577"/>
        <p:guide pos="5663"/>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FFE2AC-FB27-4D79-A720-F2C9BF5DEC78}" type="datetimeFigureOut">
              <a:rPr kumimoji="1" lang="ja-JP" altLang="en-US" smtClean="0"/>
              <a:t>2021/8/8</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90C4E-B2CB-4F05-9AA8-7FE2D3DA9FCA}" type="slidenum">
              <a:rPr kumimoji="1" lang="ja-JP" altLang="en-US" smtClean="0"/>
              <a:t>‹#›</a:t>
            </a:fld>
            <a:endParaRPr kumimoji="1" lang="ja-JP" altLang="en-US"/>
          </a:p>
        </p:txBody>
      </p:sp>
    </p:spTree>
    <p:extLst>
      <p:ext uri="{BB962C8B-B14F-4D97-AF65-F5344CB8AC3E}">
        <p14:creationId xmlns:p14="http://schemas.microsoft.com/office/powerpoint/2010/main" val="168629975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タイトルとコンテンツ">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1038" y="365127"/>
            <a:ext cx="8543925"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681038" y="1825625"/>
            <a:ext cx="8543925"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fld id="{AABB9200-21D6-4D83-8E01-0758DA5318C6}" type="datetime1">
              <a:rPr kumimoji="1" lang="ja-JP" altLang="en-US" smtClean="0"/>
              <a:t>2021/8/8</a:t>
            </a:fld>
            <a:endParaRPr kumimoji="1" lang="ja-JP" altLang="en-US"/>
          </a:p>
        </p:txBody>
      </p:sp>
      <p:sp>
        <p:nvSpPr>
          <p:cNvPr id="5" name="Footer Placeholder 4"/>
          <p:cNvSpPr>
            <a:spLocks noGrp="1"/>
          </p:cNvSpPr>
          <p:nvPr>
            <p:ph type="ftr" sz="quarter" idx="11"/>
          </p:nvPr>
        </p:nvSpPr>
        <p:spPr>
          <a:xfrm>
            <a:off x="3281363" y="6356352"/>
            <a:ext cx="3343275"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996113" y="6356352"/>
            <a:ext cx="2228850" cy="365125"/>
          </a:xfrm>
          <a:prstGeom prst="rect">
            <a:avLst/>
          </a:prstGeom>
        </p:spPr>
        <p:txBody>
          <a:bodyPr/>
          <a:lstStyle/>
          <a:p>
            <a:fld id="{69135863-6ADF-4CC1-8FE4-29F6A2137FB2}" type="slidenum">
              <a:rPr kumimoji="1" lang="ja-JP" altLang="en-US" smtClean="0"/>
              <a:pPr/>
              <a:t>‹#›</a:t>
            </a:fld>
            <a:endParaRPr kumimoji="1" lang="ja-JP" altLang="en-US" dirty="0"/>
          </a:p>
        </p:txBody>
      </p:sp>
    </p:spTree>
    <p:extLst>
      <p:ext uri="{BB962C8B-B14F-4D97-AF65-F5344CB8AC3E}">
        <p14:creationId xmlns:p14="http://schemas.microsoft.com/office/powerpoint/2010/main" val="2442371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1038" y="365127"/>
            <a:ext cx="8543925"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681038" y="1825625"/>
            <a:ext cx="8543925"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fld id="{AABB9200-21D6-4D83-8E01-0758DA5318C6}" type="datetime1">
              <a:rPr kumimoji="1" lang="ja-JP" altLang="en-US" smtClean="0"/>
              <a:t>2021/8/8</a:t>
            </a:fld>
            <a:endParaRPr kumimoji="1" lang="ja-JP" altLang="en-US"/>
          </a:p>
        </p:txBody>
      </p:sp>
      <p:sp>
        <p:nvSpPr>
          <p:cNvPr id="5" name="Footer Placeholder 4"/>
          <p:cNvSpPr>
            <a:spLocks noGrp="1"/>
          </p:cNvSpPr>
          <p:nvPr>
            <p:ph type="ftr" sz="quarter" idx="11"/>
          </p:nvPr>
        </p:nvSpPr>
        <p:spPr>
          <a:xfrm>
            <a:off x="3281363" y="6356352"/>
            <a:ext cx="3343275"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996113" y="6356352"/>
            <a:ext cx="2228850" cy="365125"/>
          </a:xfrm>
          <a:prstGeom prst="rect">
            <a:avLst/>
          </a:prstGeom>
        </p:spPr>
        <p:txBody>
          <a:bodyPr/>
          <a:lstStyle/>
          <a:p>
            <a:fld id="{69135863-6ADF-4CC1-8FE4-29F6A2137FB2}" type="slidenum">
              <a:rPr kumimoji="1" lang="ja-JP" altLang="en-US" smtClean="0"/>
              <a:pPr/>
              <a:t>‹#›</a:t>
            </a:fld>
            <a:endParaRPr kumimoji="1" lang="ja-JP" altLang="en-US" dirty="0"/>
          </a:p>
        </p:txBody>
      </p:sp>
    </p:spTree>
    <p:extLst>
      <p:ext uri="{BB962C8B-B14F-4D97-AF65-F5344CB8AC3E}">
        <p14:creationId xmlns:p14="http://schemas.microsoft.com/office/powerpoint/2010/main" val="267487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1038" y="365127"/>
            <a:ext cx="8543925"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681038" y="1825625"/>
            <a:ext cx="8543925"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fld id="{AABB9200-21D6-4D83-8E01-0758DA5318C6}" type="datetime1">
              <a:rPr kumimoji="1" lang="ja-JP" altLang="en-US" smtClean="0"/>
              <a:t>2021/8/8</a:t>
            </a:fld>
            <a:endParaRPr kumimoji="1" lang="ja-JP" altLang="en-US"/>
          </a:p>
        </p:txBody>
      </p:sp>
      <p:sp>
        <p:nvSpPr>
          <p:cNvPr id="5" name="Footer Placeholder 4"/>
          <p:cNvSpPr>
            <a:spLocks noGrp="1"/>
          </p:cNvSpPr>
          <p:nvPr>
            <p:ph type="ftr" sz="quarter" idx="11"/>
          </p:nvPr>
        </p:nvSpPr>
        <p:spPr>
          <a:xfrm>
            <a:off x="3281363" y="6356352"/>
            <a:ext cx="3343275"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996113" y="6356352"/>
            <a:ext cx="2228850" cy="365125"/>
          </a:xfrm>
          <a:prstGeom prst="rect">
            <a:avLst/>
          </a:prstGeom>
        </p:spPr>
        <p:txBody>
          <a:bodyPr/>
          <a:lstStyle/>
          <a:p>
            <a:fld id="{69135863-6ADF-4CC1-8FE4-29F6A2137FB2}" type="slidenum">
              <a:rPr kumimoji="1" lang="ja-JP" altLang="en-US" smtClean="0"/>
              <a:pPr/>
              <a:t>‹#›</a:t>
            </a:fld>
            <a:endParaRPr kumimoji="1" lang="ja-JP" altLang="en-US" dirty="0"/>
          </a:p>
        </p:txBody>
      </p:sp>
    </p:spTree>
    <p:extLst>
      <p:ext uri="{BB962C8B-B14F-4D97-AF65-F5344CB8AC3E}">
        <p14:creationId xmlns:p14="http://schemas.microsoft.com/office/powerpoint/2010/main" val="878506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タイトルとコンテンツ">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1038" y="365127"/>
            <a:ext cx="8543925"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681038" y="1825625"/>
            <a:ext cx="8543925"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fld id="{AABB9200-21D6-4D83-8E01-0758DA5318C6}" type="datetime1">
              <a:rPr kumimoji="1" lang="ja-JP" altLang="en-US" smtClean="0"/>
              <a:t>2021/8/8</a:t>
            </a:fld>
            <a:endParaRPr kumimoji="1" lang="ja-JP" altLang="en-US"/>
          </a:p>
        </p:txBody>
      </p:sp>
      <p:sp>
        <p:nvSpPr>
          <p:cNvPr id="5" name="Footer Placeholder 4"/>
          <p:cNvSpPr>
            <a:spLocks noGrp="1"/>
          </p:cNvSpPr>
          <p:nvPr>
            <p:ph type="ftr" sz="quarter" idx="11"/>
          </p:nvPr>
        </p:nvSpPr>
        <p:spPr>
          <a:xfrm>
            <a:off x="3281363" y="6356352"/>
            <a:ext cx="3343275"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996113" y="6356352"/>
            <a:ext cx="2228850" cy="365125"/>
          </a:xfrm>
          <a:prstGeom prst="rect">
            <a:avLst/>
          </a:prstGeom>
        </p:spPr>
        <p:txBody>
          <a:bodyPr/>
          <a:lstStyle/>
          <a:p>
            <a:fld id="{69135863-6ADF-4CC1-8FE4-29F6A2137FB2}" type="slidenum">
              <a:rPr kumimoji="1" lang="ja-JP" altLang="en-US" smtClean="0"/>
              <a:pPr/>
              <a:t>‹#›</a:t>
            </a:fld>
            <a:endParaRPr kumimoji="1" lang="ja-JP" altLang="en-US" dirty="0"/>
          </a:p>
        </p:txBody>
      </p:sp>
    </p:spTree>
    <p:extLst>
      <p:ext uri="{BB962C8B-B14F-4D97-AF65-F5344CB8AC3E}">
        <p14:creationId xmlns:p14="http://schemas.microsoft.com/office/powerpoint/2010/main" val="705763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1038" y="365127"/>
            <a:ext cx="8543925"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681038" y="1825625"/>
            <a:ext cx="8543925"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fld id="{AABB9200-21D6-4D83-8E01-0758DA5318C6}" type="datetime1">
              <a:rPr kumimoji="1" lang="ja-JP" altLang="en-US" smtClean="0"/>
              <a:t>2021/8/8</a:t>
            </a:fld>
            <a:endParaRPr kumimoji="1" lang="ja-JP" altLang="en-US"/>
          </a:p>
        </p:txBody>
      </p:sp>
      <p:sp>
        <p:nvSpPr>
          <p:cNvPr id="5" name="Footer Placeholder 4"/>
          <p:cNvSpPr>
            <a:spLocks noGrp="1"/>
          </p:cNvSpPr>
          <p:nvPr>
            <p:ph type="ftr" sz="quarter" idx="11"/>
          </p:nvPr>
        </p:nvSpPr>
        <p:spPr>
          <a:xfrm>
            <a:off x="3281363" y="6356352"/>
            <a:ext cx="3343275"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996113" y="6356352"/>
            <a:ext cx="2228850" cy="365125"/>
          </a:xfrm>
          <a:prstGeom prst="rect">
            <a:avLst/>
          </a:prstGeom>
        </p:spPr>
        <p:txBody>
          <a:bodyPr/>
          <a:lstStyle/>
          <a:p>
            <a:fld id="{69135863-6ADF-4CC1-8FE4-29F6A2137FB2}" type="slidenum">
              <a:rPr kumimoji="1" lang="ja-JP" altLang="en-US" smtClean="0"/>
              <a:pPr/>
              <a:t>‹#›</a:t>
            </a:fld>
            <a:endParaRPr kumimoji="1" lang="ja-JP" altLang="en-US" dirty="0"/>
          </a:p>
        </p:txBody>
      </p:sp>
    </p:spTree>
    <p:extLst>
      <p:ext uri="{BB962C8B-B14F-4D97-AF65-F5344CB8AC3E}">
        <p14:creationId xmlns:p14="http://schemas.microsoft.com/office/powerpoint/2010/main" val="2542127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1038" y="365127"/>
            <a:ext cx="8543925"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681038" y="1825625"/>
            <a:ext cx="8543925"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fld id="{AABB9200-21D6-4D83-8E01-0758DA5318C6}" type="datetime1">
              <a:rPr kumimoji="1" lang="ja-JP" altLang="en-US" smtClean="0"/>
              <a:t>2021/8/8</a:t>
            </a:fld>
            <a:endParaRPr kumimoji="1" lang="ja-JP" altLang="en-US"/>
          </a:p>
        </p:txBody>
      </p:sp>
      <p:sp>
        <p:nvSpPr>
          <p:cNvPr id="5" name="Footer Placeholder 4"/>
          <p:cNvSpPr>
            <a:spLocks noGrp="1"/>
          </p:cNvSpPr>
          <p:nvPr>
            <p:ph type="ftr" sz="quarter" idx="11"/>
          </p:nvPr>
        </p:nvSpPr>
        <p:spPr>
          <a:xfrm>
            <a:off x="3281363" y="6356352"/>
            <a:ext cx="3343275"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996113" y="6356352"/>
            <a:ext cx="2228850" cy="365125"/>
          </a:xfrm>
          <a:prstGeom prst="rect">
            <a:avLst/>
          </a:prstGeom>
        </p:spPr>
        <p:txBody>
          <a:bodyPr/>
          <a:lstStyle/>
          <a:p>
            <a:fld id="{69135863-6ADF-4CC1-8FE4-29F6A2137FB2}" type="slidenum">
              <a:rPr kumimoji="1" lang="ja-JP" altLang="en-US" smtClean="0"/>
              <a:pPr/>
              <a:t>‹#›</a:t>
            </a:fld>
            <a:endParaRPr kumimoji="1" lang="ja-JP" altLang="en-US" dirty="0"/>
          </a:p>
        </p:txBody>
      </p:sp>
    </p:spTree>
    <p:extLst>
      <p:ext uri="{BB962C8B-B14F-4D97-AF65-F5344CB8AC3E}">
        <p14:creationId xmlns:p14="http://schemas.microsoft.com/office/powerpoint/2010/main" val="4148163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1038" y="365127"/>
            <a:ext cx="8543925"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681038" y="1825625"/>
            <a:ext cx="8543925"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fld id="{AABB9200-21D6-4D83-8E01-0758DA5318C6}" type="datetime1">
              <a:rPr kumimoji="1" lang="ja-JP" altLang="en-US" smtClean="0"/>
              <a:t>2021/8/8</a:t>
            </a:fld>
            <a:endParaRPr kumimoji="1" lang="ja-JP" altLang="en-US"/>
          </a:p>
        </p:txBody>
      </p:sp>
      <p:sp>
        <p:nvSpPr>
          <p:cNvPr id="5" name="Footer Placeholder 4"/>
          <p:cNvSpPr>
            <a:spLocks noGrp="1"/>
          </p:cNvSpPr>
          <p:nvPr>
            <p:ph type="ftr" sz="quarter" idx="11"/>
          </p:nvPr>
        </p:nvSpPr>
        <p:spPr>
          <a:xfrm>
            <a:off x="3281363" y="6356352"/>
            <a:ext cx="3343275"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996113" y="6356352"/>
            <a:ext cx="2228850" cy="365125"/>
          </a:xfrm>
          <a:prstGeom prst="rect">
            <a:avLst/>
          </a:prstGeom>
        </p:spPr>
        <p:txBody>
          <a:bodyPr/>
          <a:lstStyle/>
          <a:p>
            <a:fld id="{69135863-6ADF-4CC1-8FE4-29F6A2137FB2}" type="slidenum">
              <a:rPr kumimoji="1" lang="ja-JP" altLang="en-US" smtClean="0"/>
              <a:pPr/>
              <a:t>‹#›</a:t>
            </a:fld>
            <a:endParaRPr kumimoji="1" lang="ja-JP" altLang="en-US" dirty="0"/>
          </a:p>
        </p:txBody>
      </p:sp>
    </p:spTree>
    <p:extLst>
      <p:ext uri="{BB962C8B-B14F-4D97-AF65-F5344CB8AC3E}">
        <p14:creationId xmlns:p14="http://schemas.microsoft.com/office/powerpoint/2010/main" val="281496947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hyperlink" Target="https://www.nazuna.co/ja/property/nazuna-kyoto-tsubaki-st" TargetMode="External"/><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4E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2583999"/>
      </p:ext>
    </p:extLst>
  </p:cSld>
  <p:clrMap bg1="lt1" tx1="dk1" bg2="lt2" tx2="dk2" accent1="accent1" accent2="accent2" accent3="accent3" accent4="accent4" accent5="accent5" accent6="accent6" hlink="hlink" folHlink="folHlink"/>
  <p:sldLayoutIdLst>
    <p:sldLayoutId id="2147483680"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userDrawn="1">
          <p15:clr>
            <a:srgbClr val="F26B43"/>
          </p15:clr>
        </p15:guide>
        <p15:guide id="2" orient="horz" pos="216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8AE52820-DF52-BF44-998A-1ABCD50445D3}"/>
              </a:ext>
            </a:extLst>
          </p:cNvPr>
          <p:cNvPicPr>
            <a:picLocks noChangeAspect="1"/>
          </p:cNvPicPr>
          <p:nvPr userDrawn="1"/>
        </p:nvPicPr>
        <p:blipFill rotWithShape="1">
          <a:blip r:embed="rId3"/>
          <a:srcRect l="1788" r="1788"/>
          <a:stretch/>
        </p:blipFill>
        <p:spPr>
          <a:xfrm>
            <a:off x="-1" y="0"/>
            <a:ext cx="9905999" cy="6858000"/>
          </a:xfrm>
          <a:prstGeom prst="rect">
            <a:avLst/>
          </a:prstGeom>
        </p:spPr>
      </p:pic>
    </p:spTree>
    <p:extLst>
      <p:ext uri="{BB962C8B-B14F-4D97-AF65-F5344CB8AC3E}">
        <p14:creationId xmlns:p14="http://schemas.microsoft.com/office/powerpoint/2010/main" val="2570379609"/>
      </p:ext>
    </p:extLst>
  </p:cSld>
  <p:clrMap bg1="lt1" tx1="dk1" bg2="lt2" tx2="dk2" accent1="accent1" accent2="accent2" accent3="accent3" accent4="accent4" accent5="accent5" accent6="accent6" hlink="hlink" folHlink="folHlink"/>
  <p:sldLayoutIdLst>
    <p:sldLayoutId id="2147483710"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userDrawn="1">
          <p15:clr>
            <a:srgbClr val="F26B43"/>
          </p15:clr>
        </p15:guide>
        <p15:guide id="2" orient="horz" pos="216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4E2"/>
        </a:solidFill>
        <a:effectLst/>
      </p:bgPr>
    </p:bg>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050D8918-A117-6949-B477-D082DAFAEA92}"/>
              </a:ext>
            </a:extLst>
          </p:cNvPr>
          <p:cNvSpPr/>
          <p:nvPr userDrawn="1"/>
        </p:nvSpPr>
        <p:spPr>
          <a:xfrm>
            <a:off x="0" y="0"/>
            <a:ext cx="9905999" cy="6858000"/>
          </a:xfrm>
          <a:prstGeom prst="rect">
            <a:avLst/>
          </a:prstGeom>
          <a:solidFill>
            <a:srgbClr val="FFF4E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84335603"/>
      </p:ext>
    </p:extLst>
  </p:cSld>
  <p:clrMap bg1="lt1" tx1="dk1" bg2="lt2" tx2="dk2" accent1="accent1" accent2="accent2" accent3="accent3" accent4="accent4" accent5="accent5" accent6="accent6" hlink="hlink" folHlink="folHlink"/>
  <p:sldLayoutIdLst>
    <p:sldLayoutId id="2147483712"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userDrawn="1">
          <p15:clr>
            <a:srgbClr val="F26B43"/>
          </p15:clr>
        </p15:guide>
        <p15:guide id="2" orient="horz" pos="216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4E2"/>
        </a:solidFill>
        <a:effectLst/>
      </p:bgPr>
    </p:bg>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050D8918-A117-6949-B477-D082DAFAEA92}"/>
              </a:ext>
            </a:extLst>
          </p:cNvPr>
          <p:cNvSpPr/>
          <p:nvPr userDrawn="1"/>
        </p:nvSpPr>
        <p:spPr>
          <a:xfrm>
            <a:off x="0" y="0"/>
            <a:ext cx="9905999" cy="6858000"/>
          </a:xfrm>
          <a:prstGeom prst="rect">
            <a:avLst/>
          </a:prstGeom>
          <a:solidFill>
            <a:srgbClr val="FFF4E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Picture 7" descr="nazuna-kyoto-tsubaki-st">
            <a:hlinkClick r:id="rId3"/>
            <a:extLst>
              <a:ext uri="{FF2B5EF4-FFF2-40B4-BE49-F238E27FC236}">
                <a16:creationId xmlns:a16="http://schemas.microsoft.com/office/drawing/2014/main" id="{6A30D6A4-D7DC-6C45-A297-ACD7148DB654}"/>
              </a:ext>
            </a:extLst>
          </p:cNvPr>
          <p:cNvPicPr>
            <a:picLocks noChangeAspect="1" noChangeArrowheads="1"/>
          </p:cNvPicPr>
          <p:nvPr userDrawn="1"/>
        </p:nvPicPr>
        <p:blipFill rotWithShape="1">
          <a:blip r:embed="rId4" cstate="hqprint">
            <a:alphaModFix/>
            <a:extLst>
              <a:ext uri="{28A0092B-C50C-407E-A947-70E740481C1C}">
                <a14:useLocalDpi xmlns:a14="http://schemas.microsoft.com/office/drawing/2010/main"/>
              </a:ext>
            </a:extLst>
          </a:blip>
          <a:srcRect l="-100"/>
          <a:stretch/>
        </p:blipFill>
        <p:spPr bwMode="auto">
          <a:xfrm>
            <a:off x="0" y="1"/>
            <a:ext cx="9906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066762"/>
      </p:ext>
    </p:extLst>
  </p:cSld>
  <p:clrMap bg1="lt1" tx1="dk1" bg2="lt2" tx2="dk2" accent1="accent1" accent2="accent2" accent3="accent3" accent4="accent4" accent5="accent5" accent6="accent6" hlink="hlink" folHlink="folHlink"/>
  <p:sldLayoutIdLst>
    <p:sldLayoutId id="2147483716"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userDrawn="1">
          <p15:clr>
            <a:srgbClr val="F26B43"/>
          </p15:clr>
        </p15:guide>
        <p15:guide id="2" orient="horz" pos="216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A16F4F"/>
        </a:soli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A731163C-430E-274D-B398-7D59F5F44D36}"/>
              </a:ext>
            </a:extLst>
          </p:cNvPr>
          <p:cNvSpPr/>
          <p:nvPr userDrawn="1"/>
        </p:nvSpPr>
        <p:spPr>
          <a:xfrm>
            <a:off x="0" y="0"/>
            <a:ext cx="9905999" cy="6858000"/>
          </a:xfrm>
          <a:prstGeom prst="rect">
            <a:avLst/>
          </a:prstGeom>
          <a:solidFill>
            <a:srgbClr val="A16F4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99287978"/>
      </p:ext>
    </p:extLst>
  </p:cSld>
  <p:clrMap bg1="lt1" tx1="dk1" bg2="lt2" tx2="dk2" accent1="accent1" accent2="accent2" accent3="accent3" accent4="accent4" accent5="accent5" accent6="accent6" hlink="hlink" folHlink="folHlink"/>
  <p:sldLayoutIdLst>
    <p:sldLayoutId id="2147483694"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DABDAA"/>
        </a:soli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4CB9C19D-D4D2-F144-A2AE-11E099F6CB0E}"/>
              </a:ext>
            </a:extLst>
          </p:cNvPr>
          <p:cNvSpPr/>
          <p:nvPr userDrawn="1"/>
        </p:nvSpPr>
        <p:spPr>
          <a:xfrm>
            <a:off x="0" y="0"/>
            <a:ext cx="9905999" cy="6858000"/>
          </a:xfrm>
          <a:prstGeom prst="rect">
            <a:avLst/>
          </a:prstGeom>
          <a:solidFill>
            <a:srgbClr val="DABDAA"/>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3486513"/>
      </p:ext>
    </p:extLst>
  </p:cSld>
  <p:clrMap bg1="lt1" tx1="dk1" bg2="lt2" tx2="dk2" accent1="accent1" accent2="accent2" accent3="accent3" accent4="accent4" accent5="accent5" accent6="accent6" hlink="hlink" folHlink="folHlink"/>
  <p:sldLayoutIdLst>
    <p:sldLayoutId id="2147483714"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808277"/>
        </a:soli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3D0ED8AF-C5E0-6646-9571-0FB9A458E1C0}"/>
              </a:ext>
            </a:extLst>
          </p:cNvPr>
          <p:cNvSpPr/>
          <p:nvPr userDrawn="1"/>
        </p:nvSpPr>
        <p:spPr>
          <a:xfrm>
            <a:off x="0" y="0"/>
            <a:ext cx="9905999" cy="6858000"/>
          </a:xfrm>
          <a:prstGeom prst="rect">
            <a:avLst/>
          </a:prstGeom>
          <a:solidFill>
            <a:srgbClr val="80827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45250106"/>
      </p:ext>
    </p:extLst>
  </p:cSld>
  <p:clrMap bg1="lt1" tx1="dk1" bg2="lt2" tx2="dk2" accent1="accent1" accent2="accent2" accent3="accent3" accent4="accent4" accent5="accent5" accent6="accent6" hlink="hlink" folHlink="folHlink"/>
  <p:sldLayoutIdLst>
    <p:sldLayoutId id="2147483708"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hyperlink" Target="https://www.nazuna.co/ja/property/kiraku-kyoto-zeniyacho-shu" TargetMode="External"/><Relationship Id="rId7" Type="http://schemas.openxmlformats.org/officeDocument/2006/relationships/hyperlink" Target="https://www.nazuna.co/ja/property/kiraku-kyoto-zeniyacho-ai" TargetMode="External"/><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hyperlink" Target="https://www.nazuna.co/ja/property/aneyakoji" TargetMode="External"/><Relationship Id="rId10" Type="http://schemas.openxmlformats.org/officeDocument/2006/relationships/image" Target="../media/image25.jpeg"/><Relationship Id="rId4" Type="http://schemas.openxmlformats.org/officeDocument/2006/relationships/image" Target="../media/image22.jpeg"/><Relationship Id="rId9" Type="http://schemas.openxmlformats.org/officeDocument/2006/relationships/hyperlink" Target="https://www.nazuna.co/ja/property/higashiyama"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hyperlink" Target="https://www.nazuna.co/ja/property/gion" TargetMode="External"/><Relationship Id="rId7" Type="http://schemas.openxmlformats.org/officeDocument/2006/relationships/hyperlink" Target="https://www.nazuna.co/ja/property/honmachi-gochome" TargetMode="External"/><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hyperlink" Target="https://www.nazuna.co/ja/property/katsume" TargetMode="External"/><Relationship Id="rId10" Type="http://schemas.openxmlformats.org/officeDocument/2006/relationships/image" Target="../media/image29.jpeg"/><Relationship Id="rId4" Type="http://schemas.openxmlformats.org/officeDocument/2006/relationships/image" Target="../media/image26.jpeg"/><Relationship Id="rId9" Type="http://schemas.openxmlformats.org/officeDocument/2006/relationships/hyperlink" Target="https://www.nazuna.co/ja/property/ohya"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13" Type="http://schemas.microsoft.com/office/2007/relationships/hdphoto" Target="../media/hdphoto4.wdp"/><Relationship Id="rId3" Type="http://schemas.openxmlformats.org/officeDocument/2006/relationships/image" Target="../media/image30.jpeg"/><Relationship Id="rId7" Type="http://schemas.openxmlformats.org/officeDocument/2006/relationships/image" Target="../media/image34.png"/><Relationship Id="rId12" Type="http://schemas.openxmlformats.org/officeDocument/2006/relationships/image" Target="../media/image37.png"/><Relationship Id="rId2" Type="http://schemas.openxmlformats.org/officeDocument/2006/relationships/image" Target="../media/image3.jpg"/><Relationship Id="rId1" Type="http://schemas.openxmlformats.org/officeDocument/2006/relationships/slideLayout" Target="../slideLayouts/slideLayout3.xml"/><Relationship Id="rId6" Type="http://schemas.openxmlformats.org/officeDocument/2006/relationships/image" Target="../media/image33.png"/><Relationship Id="rId11" Type="http://schemas.microsoft.com/office/2007/relationships/hdphoto" Target="../media/hdphoto3.wdp"/><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1.png"/><Relationship Id="rId9"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jpg"/><Relationship Id="rId1" Type="http://schemas.openxmlformats.org/officeDocument/2006/relationships/slideLayout" Target="../slideLayouts/slideLayout3.xml"/><Relationship Id="rId5" Type="http://schemas.openxmlformats.org/officeDocument/2006/relationships/image" Target="../media/image40.jpg"/><Relationship Id="rId4" Type="http://schemas.openxmlformats.org/officeDocument/2006/relationships/image" Target="../media/image39.jpg"/></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hyperlink" Target="https://www.nazuna.co/ja/abou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nazuna.co/ja/property/nazuna-kyoto-tsubaki-st" TargetMode="External"/><Relationship Id="rId1" Type="http://schemas.openxmlformats.org/officeDocument/2006/relationships/slideLayout" Target="../slideLayouts/slideLayout1.xml"/><Relationship Id="rId6" Type="http://schemas.openxmlformats.org/officeDocument/2006/relationships/hyperlink" Target="https://www.nazuna.co/ja/about"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3.xml"/><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hyperlink" Target="https://www.nazuna.co/ja/property/nazuna-kyoto-tsubaki-st" TargetMode="External"/><Relationship Id="rId7" Type="http://schemas.openxmlformats.org/officeDocument/2006/relationships/hyperlink" Target="https://www.nazuna.co/ja/property/nazuna-obi-onsen-resort" TargetMode="External"/><Relationship Id="rId2" Type="http://schemas.openxmlformats.org/officeDocument/2006/relationships/image" Target="../media/image3.jpg"/><Relationship Id="rId1" Type="http://schemas.openxmlformats.org/officeDocument/2006/relationships/slideLayout" Target="../slideLayouts/slideLayout5.xml"/><Relationship Id="rId6" Type="http://schemas.openxmlformats.org/officeDocument/2006/relationships/image" Target="../media/image19.jpeg"/><Relationship Id="rId5" Type="http://schemas.openxmlformats.org/officeDocument/2006/relationships/hyperlink" Target="https://www.nazuna.co/ja/property/nazuna-kyoto-gosho" TargetMode="External"/><Relationship Id="rId10" Type="http://schemas.openxmlformats.org/officeDocument/2006/relationships/image" Target="../media/image21.jpeg"/><Relationship Id="rId4" Type="http://schemas.openxmlformats.org/officeDocument/2006/relationships/image" Target="../media/image18.jpeg"/><Relationship Id="rId9" Type="http://schemas.openxmlformats.org/officeDocument/2006/relationships/hyperlink" Target="https://www.nazuna.co/ja/property/nazuna-kyoto-nijoj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E861DC7B-E9E0-C34A-A7CA-C91657CCDE12}"/>
              </a:ext>
            </a:extLst>
          </p:cNvPr>
          <p:cNvGrpSpPr/>
          <p:nvPr/>
        </p:nvGrpSpPr>
        <p:grpSpPr>
          <a:xfrm>
            <a:off x="-1" y="0"/>
            <a:ext cx="9906002" cy="6858000"/>
            <a:chOff x="-1" y="0"/>
            <a:chExt cx="9906002" cy="6858000"/>
          </a:xfrm>
        </p:grpSpPr>
        <p:pic>
          <p:nvPicPr>
            <p:cNvPr id="28" name="図 27">
              <a:extLst>
                <a:ext uri="{FF2B5EF4-FFF2-40B4-BE49-F238E27FC236}">
                  <a16:creationId xmlns:a16="http://schemas.microsoft.com/office/drawing/2014/main" id="{A3E6135B-8327-2741-B9A9-08CBB0804634}"/>
                </a:ext>
              </a:extLst>
            </p:cNvPr>
            <p:cNvPicPr>
              <a:picLocks noChangeAspect="1"/>
            </p:cNvPicPr>
            <p:nvPr/>
          </p:nvPicPr>
          <p:blipFill rotWithShape="1">
            <a:blip r:embed="rId2"/>
            <a:srcRect l="1788" r="1788"/>
            <a:stretch/>
          </p:blipFill>
          <p:spPr>
            <a:xfrm>
              <a:off x="-1" y="0"/>
              <a:ext cx="9905999" cy="6858000"/>
            </a:xfrm>
            <a:prstGeom prst="rect">
              <a:avLst/>
            </a:prstGeom>
          </p:spPr>
        </p:pic>
        <p:pic>
          <p:nvPicPr>
            <p:cNvPr id="25" name="図 24" descr="座る, 雪, 覆い, スキー が含まれている画像&#10;&#10;自動的に生成された説明">
              <a:extLst>
                <a:ext uri="{FF2B5EF4-FFF2-40B4-BE49-F238E27FC236}">
                  <a16:creationId xmlns:a16="http://schemas.microsoft.com/office/drawing/2014/main" id="{41987E88-097B-5F45-881D-EA2894EEE359}"/>
                </a:ext>
              </a:extLst>
            </p:cNvPr>
            <p:cNvPicPr>
              <a:picLocks noChangeAspect="1"/>
            </p:cNvPicPr>
            <p:nvPr/>
          </p:nvPicPr>
          <p:blipFill rotWithShape="1">
            <a:blip r:embed="rId3">
              <a:alphaModFix amt="85000"/>
              <a:extLst>
                <a:ext uri="{28A0092B-C50C-407E-A947-70E740481C1C}">
                  <a14:useLocalDpi xmlns:a14="http://schemas.microsoft.com/office/drawing/2010/main" val="0"/>
                </a:ext>
              </a:extLst>
            </a:blip>
            <a:srcRect t="15390" b="15354"/>
            <a:stretch/>
          </p:blipFill>
          <p:spPr>
            <a:xfrm>
              <a:off x="0" y="0"/>
              <a:ext cx="9906000" cy="6858000"/>
            </a:xfrm>
            <a:prstGeom prst="rect">
              <a:avLst/>
            </a:prstGeom>
          </p:spPr>
        </p:pic>
        <p:sp>
          <p:nvSpPr>
            <p:cNvPr id="5" name="正方形/長方形 4">
              <a:extLst>
                <a:ext uri="{FF2B5EF4-FFF2-40B4-BE49-F238E27FC236}">
                  <a16:creationId xmlns:a16="http://schemas.microsoft.com/office/drawing/2014/main" id="{94F7581E-3D60-BA44-9E6A-FBD6207D4D4A}"/>
                </a:ext>
              </a:extLst>
            </p:cNvPr>
            <p:cNvSpPr/>
            <p:nvPr/>
          </p:nvSpPr>
          <p:spPr>
            <a:xfrm>
              <a:off x="-1" y="2039120"/>
              <a:ext cx="9906002" cy="2779760"/>
            </a:xfrm>
            <a:prstGeom prst="rect">
              <a:avLst/>
            </a:pr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75000"/>
                    <a:lumOff val="25000"/>
                  </a:schemeClr>
                </a:solidFill>
              </a:endParaRPr>
            </a:p>
          </p:txBody>
        </p:sp>
        <p:grpSp>
          <p:nvGrpSpPr>
            <p:cNvPr id="9" name="グループ化 8">
              <a:extLst>
                <a:ext uri="{FF2B5EF4-FFF2-40B4-BE49-F238E27FC236}">
                  <a16:creationId xmlns:a16="http://schemas.microsoft.com/office/drawing/2014/main" id="{7BCEE41A-D6E0-9B40-9AC0-937002A78C94}"/>
                </a:ext>
              </a:extLst>
            </p:cNvPr>
            <p:cNvGrpSpPr/>
            <p:nvPr/>
          </p:nvGrpSpPr>
          <p:grpSpPr>
            <a:xfrm>
              <a:off x="263853" y="2935201"/>
              <a:ext cx="9397913" cy="3720948"/>
              <a:chOff x="326875" y="3384646"/>
              <a:chExt cx="9397913" cy="3720948"/>
            </a:xfrm>
          </p:grpSpPr>
          <p:pic>
            <p:nvPicPr>
              <p:cNvPr id="13" name="図 12">
                <a:extLst>
                  <a:ext uri="{FF2B5EF4-FFF2-40B4-BE49-F238E27FC236}">
                    <a16:creationId xmlns:a16="http://schemas.microsoft.com/office/drawing/2014/main" id="{5E158A2C-0E89-2A48-A9FD-61BEA7801B68}"/>
                  </a:ext>
                </a:extLst>
              </p:cNvPr>
              <p:cNvPicPr>
                <a:picLocks noChangeAspect="1"/>
              </p:cNvPicPr>
              <p:nvPr/>
            </p:nvPicPr>
            <p:blipFill>
              <a:blip r:embed="rId4"/>
              <a:stretch>
                <a:fillRect/>
              </a:stretch>
            </p:blipFill>
            <p:spPr>
              <a:xfrm>
                <a:off x="8148799" y="6718893"/>
                <a:ext cx="1575989" cy="386701"/>
              </a:xfrm>
              <a:prstGeom prst="rect">
                <a:avLst/>
              </a:prstGeom>
            </p:spPr>
          </p:pic>
          <p:sp>
            <p:nvSpPr>
              <p:cNvPr id="14" name="正方形/長方形 13">
                <a:extLst>
                  <a:ext uri="{FF2B5EF4-FFF2-40B4-BE49-F238E27FC236}">
                    <a16:creationId xmlns:a16="http://schemas.microsoft.com/office/drawing/2014/main" id="{16132C6F-D994-0C40-BBD2-FA7052CF9FE2}"/>
                  </a:ext>
                </a:extLst>
              </p:cNvPr>
              <p:cNvSpPr/>
              <p:nvPr/>
            </p:nvSpPr>
            <p:spPr>
              <a:xfrm>
                <a:off x="326875" y="4045774"/>
                <a:ext cx="3350140" cy="307777"/>
              </a:xfrm>
              <a:prstGeom prst="rect">
                <a:avLst/>
              </a:prstGeom>
            </p:spPr>
            <p:txBody>
              <a:bodyPr wrap="square">
                <a:spAutoFit/>
              </a:bodyPr>
              <a:lstStyle/>
              <a:p>
                <a:r>
                  <a:rPr lang="ja-JP" altLang="en-US" sz="1400" b="1" spc="600">
                    <a:solidFill>
                      <a:srgbClr val="A16F4F"/>
                    </a:solidFill>
                    <a:latin typeface="Yu Mincho" panose="02020400000000000000" pitchFamily="18" charset="-128"/>
                    <a:ea typeface="Yu Mincho" panose="02020400000000000000" pitchFamily="18" charset="-128"/>
                    <a:cs typeface="Klee One" pitchFamily="2" charset="-128"/>
                  </a:rPr>
                  <a:t>会社案内</a:t>
                </a:r>
              </a:p>
            </p:txBody>
          </p:sp>
          <p:sp>
            <p:nvSpPr>
              <p:cNvPr id="15" name="正方形/長方形 14">
                <a:extLst>
                  <a:ext uri="{FF2B5EF4-FFF2-40B4-BE49-F238E27FC236}">
                    <a16:creationId xmlns:a16="http://schemas.microsoft.com/office/drawing/2014/main" id="{E9CE3CF1-B7B5-A94F-B157-124871EB799D}"/>
                  </a:ext>
                </a:extLst>
              </p:cNvPr>
              <p:cNvSpPr/>
              <p:nvPr/>
            </p:nvSpPr>
            <p:spPr>
              <a:xfrm>
                <a:off x="326875" y="3384646"/>
                <a:ext cx="7862263" cy="584775"/>
              </a:xfrm>
              <a:prstGeom prst="rect">
                <a:avLst/>
              </a:prstGeom>
            </p:spPr>
            <p:txBody>
              <a:bodyPr wrap="square">
                <a:spAutoFit/>
              </a:bodyPr>
              <a:lstStyle/>
              <a:p>
                <a:r>
                  <a:rPr lang="en-US" altLang="ja-JP" sz="3200" spc="300" dirty="0">
                    <a:solidFill>
                      <a:srgbClr val="A16F4F"/>
                    </a:solidFill>
                    <a:latin typeface="STIXGeneral" pitchFamily="2" charset="2"/>
                    <a:ea typeface="STIXGeneral" pitchFamily="2" charset="2"/>
                    <a:cs typeface="STIXGeneral" pitchFamily="2" charset="2"/>
                  </a:rPr>
                  <a:t>Corporate Profile</a:t>
                </a:r>
                <a:endParaRPr lang="ja-JP" altLang="en-US" sz="3200" spc="300">
                  <a:solidFill>
                    <a:srgbClr val="A16F4F"/>
                  </a:solidFill>
                  <a:latin typeface="STIXGeneral" pitchFamily="2" charset="2"/>
                  <a:ea typeface="PingFang HK" panose="020B0400000000000000" pitchFamily="34" charset="-120"/>
                  <a:cs typeface="STIXGeneral" pitchFamily="2" charset="2"/>
                </a:endParaRPr>
              </a:p>
            </p:txBody>
          </p:sp>
        </p:grpSp>
      </p:grpSp>
    </p:spTree>
    <p:extLst>
      <p:ext uri="{BB962C8B-B14F-4D97-AF65-F5344CB8AC3E}">
        <p14:creationId xmlns:p14="http://schemas.microsoft.com/office/powerpoint/2010/main" val="2501159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47E06F0C-115E-3A42-B615-1802CAC0334A}"/>
              </a:ext>
            </a:extLst>
          </p:cNvPr>
          <p:cNvGrpSpPr/>
          <p:nvPr/>
        </p:nvGrpSpPr>
        <p:grpSpPr>
          <a:xfrm>
            <a:off x="0" y="0"/>
            <a:ext cx="9906000" cy="6858000"/>
            <a:chOff x="0" y="0"/>
            <a:chExt cx="9906000" cy="6858000"/>
          </a:xfrm>
        </p:grpSpPr>
        <p:sp>
          <p:nvSpPr>
            <p:cNvPr id="43" name="正方形/長方形 42">
              <a:extLst>
                <a:ext uri="{FF2B5EF4-FFF2-40B4-BE49-F238E27FC236}">
                  <a16:creationId xmlns:a16="http://schemas.microsoft.com/office/drawing/2014/main" id="{C1C78E01-4348-BF4F-99D0-F112A64010F9}"/>
                </a:ext>
              </a:extLst>
            </p:cNvPr>
            <p:cNvSpPr/>
            <p:nvPr/>
          </p:nvSpPr>
          <p:spPr>
            <a:xfrm>
              <a:off x="0" y="0"/>
              <a:ext cx="9906000" cy="6352475"/>
            </a:xfrm>
            <a:prstGeom prst="rect">
              <a:avLst/>
            </a:prstGeom>
            <a:solidFill>
              <a:srgbClr val="FFF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A16F4F"/>
                </a:solidFill>
                <a:latin typeface="Yu Mincho" panose="02020400000000000000" pitchFamily="18" charset="-128"/>
                <a:ea typeface="Yu Mincho" panose="02020400000000000000" pitchFamily="18" charset="-128"/>
              </a:endParaRPr>
            </a:p>
          </p:txBody>
        </p:sp>
        <p:pic>
          <p:nvPicPr>
            <p:cNvPr id="30" name="図 29" descr="座る, 雪, 覆い, スキー が含まれている画像&#10;&#10;自動的に生成された説明">
              <a:extLst>
                <a:ext uri="{FF2B5EF4-FFF2-40B4-BE49-F238E27FC236}">
                  <a16:creationId xmlns:a16="http://schemas.microsoft.com/office/drawing/2014/main" id="{E99F3F85-090E-1C4C-90B8-B94F91868AAE}"/>
                </a:ext>
              </a:extLst>
            </p:cNvPr>
            <p:cNvPicPr>
              <a:picLocks noChangeAspect="1"/>
            </p:cNvPicPr>
            <p:nvPr/>
          </p:nvPicPr>
          <p:blipFill rotWithShape="1">
            <a:blip r:embed="rId2">
              <a:alphaModFix amt="85000"/>
              <a:extLst>
                <a:ext uri="{28A0092B-C50C-407E-A947-70E740481C1C}">
                  <a14:useLocalDpi xmlns:a14="http://schemas.microsoft.com/office/drawing/2010/main" val="0"/>
                </a:ext>
              </a:extLst>
            </a:blip>
            <a:srcRect t="15390" b="20459"/>
            <a:stretch/>
          </p:blipFill>
          <p:spPr>
            <a:xfrm>
              <a:off x="0" y="0"/>
              <a:ext cx="9906000" cy="6352475"/>
            </a:xfrm>
            <a:prstGeom prst="rect">
              <a:avLst/>
            </a:prstGeom>
          </p:spPr>
        </p:pic>
        <p:grpSp>
          <p:nvGrpSpPr>
            <p:cNvPr id="3" name="グループ化 2">
              <a:extLst>
                <a:ext uri="{FF2B5EF4-FFF2-40B4-BE49-F238E27FC236}">
                  <a16:creationId xmlns:a16="http://schemas.microsoft.com/office/drawing/2014/main" id="{8CE5D3FA-BA74-3D4C-92D6-14A47BD7FF98}"/>
                </a:ext>
              </a:extLst>
            </p:cNvPr>
            <p:cNvGrpSpPr/>
            <p:nvPr/>
          </p:nvGrpSpPr>
          <p:grpSpPr>
            <a:xfrm>
              <a:off x="599443" y="350796"/>
              <a:ext cx="8702035" cy="5706708"/>
              <a:chOff x="599443" y="789894"/>
              <a:chExt cx="8702035" cy="5706708"/>
            </a:xfrm>
          </p:grpSpPr>
          <p:grpSp>
            <p:nvGrpSpPr>
              <p:cNvPr id="14" name="グループ化 13">
                <a:extLst>
                  <a:ext uri="{FF2B5EF4-FFF2-40B4-BE49-F238E27FC236}">
                    <a16:creationId xmlns:a16="http://schemas.microsoft.com/office/drawing/2014/main" id="{CC1BAA9B-872E-3C44-99C0-4736F699121D}"/>
                  </a:ext>
                </a:extLst>
              </p:cNvPr>
              <p:cNvGrpSpPr/>
              <p:nvPr/>
            </p:nvGrpSpPr>
            <p:grpSpPr>
              <a:xfrm>
                <a:off x="599443" y="789895"/>
                <a:ext cx="4137416" cy="2672654"/>
                <a:chOff x="599443" y="789895"/>
                <a:chExt cx="4137416" cy="2672654"/>
              </a:xfrm>
            </p:grpSpPr>
            <p:pic>
              <p:nvPicPr>
                <p:cNvPr id="19" name="Picture 2" descr="kiraku-kyoto-zeniyacho-shu">
                  <a:hlinkClick r:id="rId3"/>
                  <a:extLst>
                    <a:ext uri="{FF2B5EF4-FFF2-40B4-BE49-F238E27FC236}">
                      <a16:creationId xmlns:a16="http://schemas.microsoft.com/office/drawing/2014/main" id="{B111EB37-94FF-1A40-9F92-838A5F75A212}"/>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t="34308" b="20740"/>
                <a:stretch/>
              </p:blipFill>
              <p:spPr bwMode="auto">
                <a:xfrm>
                  <a:off x="604520" y="789895"/>
                  <a:ext cx="4127852" cy="1232653"/>
                </a:xfrm>
                <a:prstGeom prst="rect">
                  <a:avLst/>
                </a:prstGeom>
                <a:noFill/>
                <a:extLst>
                  <a:ext uri="{909E8E84-426E-40DD-AFC4-6F175D3DCCD1}">
                    <a14:hiddenFill xmlns:a14="http://schemas.microsoft.com/office/drawing/2010/main">
                      <a:solidFill>
                        <a:srgbClr val="FFFFFF"/>
                      </a:solidFill>
                    </a14:hiddenFill>
                  </a:ext>
                </a:extLst>
              </p:spPr>
            </p:pic>
            <p:grpSp>
              <p:nvGrpSpPr>
                <p:cNvPr id="8" name="グループ化 7">
                  <a:extLst>
                    <a:ext uri="{FF2B5EF4-FFF2-40B4-BE49-F238E27FC236}">
                      <a16:creationId xmlns:a16="http://schemas.microsoft.com/office/drawing/2014/main" id="{A8092F23-D4E0-5641-A3A3-CF0DBE3A463E}"/>
                    </a:ext>
                  </a:extLst>
                </p:cNvPr>
                <p:cNvGrpSpPr/>
                <p:nvPr/>
              </p:nvGrpSpPr>
              <p:grpSpPr>
                <a:xfrm>
                  <a:off x="599443" y="2022547"/>
                  <a:ext cx="4137416" cy="1440002"/>
                  <a:chOff x="599443" y="2022547"/>
                  <a:chExt cx="4137416" cy="1440002"/>
                </a:xfrm>
              </p:grpSpPr>
              <p:sp>
                <p:nvSpPr>
                  <p:cNvPr id="56" name="正方形/長方形 55">
                    <a:extLst>
                      <a:ext uri="{FF2B5EF4-FFF2-40B4-BE49-F238E27FC236}">
                        <a16:creationId xmlns:a16="http://schemas.microsoft.com/office/drawing/2014/main" id="{1C0A909A-C14B-E644-9353-8C06F64D8C73}"/>
                      </a:ext>
                    </a:extLst>
                  </p:cNvPr>
                  <p:cNvSpPr/>
                  <p:nvPr/>
                </p:nvSpPr>
                <p:spPr>
                  <a:xfrm>
                    <a:off x="600037" y="2546029"/>
                    <a:ext cx="4127852" cy="8712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ここは、日本の風呂文化をテーマとした京町家の宿です。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内湯、外湯を楽しむことが出来る京町家は世界にここだけです。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日本の風呂処では男女の入口の違いを示すため、「朱</a:t>
                    </a:r>
                    <a:r>
                      <a:rPr lang="en-US" altLang="ja-JP" sz="700" spc="-20" dirty="0">
                        <a:solidFill>
                          <a:srgbClr val="808277"/>
                        </a:solidFill>
                        <a:latin typeface="Yu Mincho" panose="02020400000000000000" pitchFamily="18" charset="-128"/>
                        <a:ea typeface="Yu Mincho" panose="02020400000000000000" pitchFamily="18" charset="-128"/>
                        <a:cs typeface="Klee One" pitchFamily="2" charset="-128"/>
                      </a:rPr>
                      <a:t>=</a:t>
                    </a: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女性」と「藍</a:t>
                    </a:r>
                    <a:r>
                      <a:rPr lang="en-US" altLang="ja-JP" sz="700" spc="-20" dirty="0">
                        <a:solidFill>
                          <a:srgbClr val="808277"/>
                        </a:solidFill>
                        <a:latin typeface="Yu Mincho" panose="02020400000000000000" pitchFamily="18" charset="-128"/>
                        <a:ea typeface="Yu Mincho" panose="02020400000000000000" pitchFamily="18" charset="-128"/>
                        <a:cs typeface="Klee One" pitchFamily="2" charset="-128"/>
                      </a:rPr>
                      <a:t>=</a:t>
                    </a: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男性」の暖簾が掛けられています。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当宿は暖簾の色に着想を得て、その色から派生する室内空間という設定でデザインされています。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宿内には様々な「朱」が散りばめられており、それらを探して頂くのも、当宿の１つの楽しみです。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日本の風呂文化を体験する京町家を、心行くまでお楽しみ頂けます。</a:t>
                    </a:r>
                  </a:p>
                </p:txBody>
              </p:sp>
              <p:sp>
                <p:nvSpPr>
                  <p:cNvPr id="31" name="正方形/長方形 30">
                    <a:extLst>
                      <a:ext uri="{FF2B5EF4-FFF2-40B4-BE49-F238E27FC236}">
                        <a16:creationId xmlns:a16="http://schemas.microsoft.com/office/drawing/2014/main" id="{751C7BD2-C56C-CA40-BA01-5931CC5DE58B}"/>
                      </a:ext>
                    </a:extLst>
                  </p:cNvPr>
                  <p:cNvSpPr/>
                  <p:nvPr/>
                </p:nvSpPr>
                <p:spPr>
                  <a:xfrm>
                    <a:off x="609006" y="2022547"/>
                    <a:ext cx="4127853" cy="568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a:solidFill>
                          <a:srgbClr val="808277"/>
                        </a:solidFill>
                        <a:latin typeface="Yu Mincho" panose="02020400000000000000" pitchFamily="18" charset="-128"/>
                        <a:ea typeface="Yu Mincho" panose="02020400000000000000" pitchFamily="18" charset="-128"/>
                        <a:cs typeface="Klee One" pitchFamily="2" charset="-128"/>
                      </a:rPr>
                      <a:t>京都 銭屋町 朱</a:t>
                    </a:r>
                  </a:p>
                  <a:p>
                    <a:pPr algn="r"/>
                    <a:r>
                      <a:rPr lang="ja-JP" altLang="en-US" sz="900">
                        <a:solidFill>
                          <a:srgbClr val="808277"/>
                        </a:solidFill>
                        <a:latin typeface="Yu Mincho" panose="02020400000000000000" pitchFamily="18" charset="-128"/>
                        <a:ea typeface="Yu Mincho" panose="02020400000000000000" pitchFamily="18" charset="-128"/>
                        <a:cs typeface="Klee One" pitchFamily="2" charset="-128"/>
                      </a:rPr>
                      <a:t>京都市下京区銭屋町</a:t>
                    </a:r>
                    <a:r>
                      <a:rPr lang="en-US" altLang="ja-JP" sz="900" dirty="0">
                        <a:solidFill>
                          <a:srgbClr val="808277"/>
                        </a:solidFill>
                        <a:latin typeface="Yu Mincho" panose="02020400000000000000" pitchFamily="18" charset="-128"/>
                        <a:ea typeface="Yu Mincho" panose="02020400000000000000" pitchFamily="18" charset="-128"/>
                        <a:cs typeface="Klee One" pitchFamily="2" charset="-128"/>
                      </a:rPr>
                      <a:t>258</a:t>
                    </a:r>
                    <a:endParaRPr lang="en-US" altLang="ja-JP" sz="200" dirty="0">
                      <a:solidFill>
                        <a:srgbClr val="808277"/>
                      </a:solidFill>
                      <a:latin typeface="Yu Mincho" panose="02020400000000000000" pitchFamily="18" charset="-128"/>
                      <a:ea typeface="Yu Mincho" panose="02020400000000000000" pitchFamily="18" charset="-128"/>
                      <a:cs typeface="Klee One" pitchFamily="2" charset="-128"/>
                    </a:endParaRPr>
                  </a:p>
                </p:txBody>
              </p:sp>
              <p:sp>
                <p:nvSpPr>
                  <p:cNvPr id="37" name="正方形/長方形 36">
                    <a:extLst>
                      <a:ext uri="{FF2B5EF4-FFF2-40B4-BE49-F238E27FC236}">
                        <a16:creationId xmlns:a16="http://schemas.microsoft.com/office/drawing/2014/main" id="{99213552-5E53-F245-BD38-7742FFAF91B4}"/>
                      </a:ext>
                    </a:extLst>
                  </p:cNvPr>
                  <p:cNvSpPr/>
                  <p:nvPr/>
                </p:nvSpPr>
                <p:spPr>
                  <a:xfrm>
                    <a:off x="599443" y="2022549"/>
                    <a:ext cx="36000" cy="1440000"/>
                  </a:xfrm>
                  <a:prstGeom prst="rect">
                    <a:avLst/>
                  </a:prstGeom>
                  <a:solidFill>
                    <a:srgbClr val="808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808277"/>
                      </a:solidFill>
                      <a:latin typeface="Yu Mincho" panose="02020400000000000000" pitchFamily="18" charset="-128"/>
                      <a:ea typeface="Yu Mincho" panose="02020400000000000000" pitchFamily="18" charset="-128"/>
                    </a:endParaRPr>
                  </a:p>
                </p:txBody>
              </p:sp>
            </p:grpSp>
          </p:grpSp>
          <p:grpSp>
            <p:nvGrpSpPr>
              <p:cNvPr id="15" name="グループ化 14">
                <a:extLst>
                  <a:ext uri="{FF2B5EF4-FFF2-40B4-BE49-F238E27FC236}">
                    <a16:creationId xmlns:a16="http://schemas.microsoft.com/office/drawing/2014/main" id="{6CF3D62D-63C7-3444-838E-C24C24F05E4B}"/>
                  </a:ext>
                </a:extLst>
              </p:cNvPr>
              <p:cNvGrpSpPr/>
              <p:nvPr/>
            </p:nvGrpSpPr>
            <p:grpSpPr>
              <a:xfrm>
                <a:off x="599443" y="3823947"/>
                <a:ext cx="4137416" cy="2672655"/>
                <a:chOff x="599443" y="3823947"/>
                <a:chExt cx="4137416" cy="2672655"/>
              </a:xfrm>
            </p:grpSpPr>
            <p:pic>
              <p:nvPicPr>
                <p:cNvPr id="24" name="Picture 4" descr="aneyakoji">
                  <a:hlinkClick r:id="rId5"/>
                  <a:extLst>
                    <a:ext uri="{FF2B5EF4-FFF2-40B4-BE49-F238E27FC236}">
                      <a16:creationId xmlns:a16="http://schemas.microsoft.com/office/drawing/2014/main" id="{2BF4F8EF-4358-684C-9DDD-1F622C489822}"/>
                    </a:ext>
                  </a:extLst>
                </p:cNvPr>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l="1" t="46145" r="149" b="9201"/>
                <a:stretch/>
              </p:blipFill>
              <p:spPr bwMode="auto">
                <a:xfrm>
                  <a:off x="600035" y="3823947"/>
                  <a:ext cx="4136824" cy="1232653"/>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グループ化 10">
                  <a:extLst>
                    <a:ext uri="{FF2B5EF4-FFF2-40B4-BE49-F238E27FC236}">
                      <a16:creationId xmlns:a16="http://schemas.microsoft.com/office/drawing/2014/main" id="{A60DE6E3-3BFF-7141-ACB2-A43E6F885AE3}"/>
                    </a:ext>
                  </a:extLst>
                </p:cNvPr>
                <p:cNvGrpSpPr/>
                <p:nvPr/>
              </p:nvGrpSpPr>
              <p:grpSpPr>
                <a:xfrm>
                  <a:off x="599443" y="5056600"/>
                  <a:ext cx="4132932" cy="1440002"/>
                  <a:chOff x="599443" y="5056600"/>
                  <a:chExt cx="4132932" cy="1440002"/>
                </a:xfrm>
              </p:grpSpPr>
              <p:sp>
                <p:nvSpPr>
                  <p:cNvPr id="58" name="正方形/長方形 57">
                    <a:extLst>
                      <a:ext uri="{FF2B5EF4-FFF2-40B4-BE49-F238E27FC236}">
                        <a16:creationId xmlns:a16="http://schemas.microsoft.com/office/drawing/2014/main" id="{042F89C8-3F1E-5A4E-9F6B-C824DDA4BC06}"/>
                      </a:ext>
                    </a:extLst>
                  </p:cNvPr>
                  <p:cNvSpPr/>
                  <p:nvPr/>
                </p:nvSpPr>
                <p:spPr>
                  <a:xfrm>
                    <a:off x="600037" y="5580082"/>
                    <a:ext cx="4132338" cy="8712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二条城のすぐ傍、築</a:t>
                    </a:r>
                    <a:r>
                      <a:rPr lang="en-US" altLang="ja-JP" sz="700" spc="-20" dirty="0">
                        <a:solidFill>
                          <a:srgbClr val="808277"/>
                        </a:solidFill>
                        <a:latin typeface="Yu Mincho" panose="02020400000000000000" pitchFamily="18" charset="-128"/>
                        <a:ea typeface="Yu Mincho" panose="02020400000000000000" pitchFamily="18" charset="-128"/>
                        <a:cs typeface="Klee One" pitchFamily="2" charset="-128"/>
                      </a:rPr>
                      <a:t>90</a:t>
                    </a: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年以上の京町家を改装した和紙がテーマのお宿、「季楽 京都 姉小路」。</a:t>
                    </a:r>
                  </a:p>
                  <a:p>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玄関に入ると町家ならではの開放感と和紙の明かりでお出迎。部屋の奥にはお庭とそれを見渡せる露天風呂がございます。</a:t>
                    </a:r>
                    <a:r>
                      <a:rPr lang="en-US" altLang="ja-JP" sz="700" spc="-20" dirty="0">
                        <a:solidFill>
                          <a:srgbClr val="808277"/>
                        </a:solidFill>
                        <a:latin typeface="Yu Mincho" panose="02020400000000000000" pitchFamily="18" charset="-128"/>
                        <a:ea typeface="Yu Mincho" panose="02020400000000000000" pitchFamily="18" charset="-128"/>
                        <a:cs typeface="Klee One" pitchFamily="2" charset="-128"/>
                      </a:rPr>
                      <a:t>2</a:t>
                    </a: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階にある透明な床の茶室でのお点前は、季楽 京都 姉小路ならではの景色です。</a:t>
                    </a:r>
                  </a:p>
                  <a:p>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ゆったりとした時の流れと和紙の明かりの癒しをご体感ください。</a:t>
                    </a:r>
                  </a:p>
                </p:txBody>
              </p:sp>
              <p:sp>
                <p:nvSpPr>
                  <p:cNvPr id="33" name="正方形/長方形 32">
                    <a:extLst>
                      <a:ext uri="{FF2B5EF4-FFF2-40B4-BE49-F238E27FC236}">
                        <a16:creationId xmlns:a16="http://schemas.microsoft.com/office/drawing/2014/main" id="{ED70E817-B91C-3244-884C-BE5540275087}"/>
                      </a:ext>
                    </a:extLst>
                  </p:cNvPr>
                  <p:cNvSpPr/>
                  <p:nvPr/>
                </p:nvSpPr>
                <p:spPr>
                  <a:xfrm>
                    <a:off x="600037" y="5056600"/>
                    <a:ext cx="4132338" cy="568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a:solidFill>
                          <a:srgbClr val="808277"/>
                        </a:solidFill>
                        <a:latin typeface="Yu Mincho" panose="02020400000000000000" pitchFamily="18" charset="-128"/>
                        <a:ea typeface="Yu Mincho" panose="02020400000000000000" pitchFamily="18" charset="-128"/>
                        <a:cs typeface="Klee One" pitchFamily="2" charset="-128"/>
                      </a:rPr>
                      <a:t>京都 姉小路</a:t>
                    </a:r>
                  </a:p>
                  <a:p>
                    <a:pPr algn="r"/>
                    <a:r>
                      <a:rPr lang="ja-JP" altLang="en-US" sz="900">
                        <a:solidFill>
                          <a:srgbClr val="808277"/>
                        </a:solidFill>
                        <a:latin typeface="Yu Mincho" panose="02020400000000000000" pitchFamily="18" charset="-128"/>
                        <a:ea typeface="Yu Mincho" panose="02020400000000000000" pitchFamily="18" charset="-128"/>
                        <a:cs typeface="Klee One" pitchFamily="2" charset="-128"/>
                      </a:rPr>
                      <a:t>京都市中京区式阿弥町</a:t>
                    </a:r>
                    <a:r>
                      <a:rPr lang="en-US" altLang="ja-JP" sz="900" dirty="0">
                        <a:solidFill>
                          <a:srgbClr val="808277"/>
                        </a:solidFill>
                        <a:latin typeface="Yu Mincho" panose="02020400000000000000" pitchFamily="18" charset="-128"/>
                        <a:ea typeface="Yu Mincho" panose="02020400000000000000" pitchFamily="18" charset="-128"/>
                        <a:cs typeface="Klee One" pitchFamily="2" charset="-128"/>
                      </a:rPr>
                      <a:t>118</a:t>
                    </a:r>
                    <a:r>
                      <a:rPr lang="ja-JP" altLang="en-US" sz="900">
                        <a:solidFill>
                          <a:srgbClr val="808277"/>
                        </a:solidFill>
                        <a:latin typeface="Yu Mincho" panose="02020400000000000000" pitchFamily="18" charset="-128"/>
                        <a:ea typeface="Yu Mincho" panose="02020400000000000000" pitchFamily="18" charset="-128"/>
                        <a:cs typeface="Klee One" pitchFamily="2" charset="-128"/>
                      </a:rPr>
                      <a:t>番地</a:t>
                    </a:r>
                    <a:endParaRPr lang="en-US" altLang="ja-JP" sz="200" dirty="0">
                      <a:solidFill>
                        <a:srgbClr val="808277"/>
                      </a:solidFill>
                      <a:latin typeface="Yu Mincho" panose="02020400000000000000" pitchFamily="18" charset="-128"/>
                      <a:ea typeface="Yu Mincho" panose="02020400000000000000" pitchFamily="18" charset="-128"/>
                      <a:cs typeface="Klee One" pitchFamily="2" charset="-128"/>
                    </a:endParaRPr>
                  </a:p>
                </p:txBody>
              </p:sp>
              <p:sp>
                <p:nvSpPr>
                  <p:cNvPr id="39" name="正方形/長方形 38">
                    <a:extLst>
                      <a:ext uri="{FF2B5EF4-FFF2-40B4-BE49-F238E27FC236}">
                        <a16:creationId xmlns:a16="http://schemas.microsoft.com/office/drawing/2014/main" id="{B993BCAC-D669-AC48-90FB-322B12E61A96}"/>
                      </a:ext>
                    </a:extLst>
                  </p:cNvPr>
                  <p:cNvSpPr/>
                  <p:nvPr/>
                </p:nvSpPr>
                <p:spPr>
                  <a:xfrm>
                    <a:off x="599443" y="5056602"/>
                    <a:ext cx="36000" cy="1440000"/>
                  </a:xfrm>
                  <a:prstGeom prst="rect">
                    <a:avLst/>
                  </a:prstGeom>
                  <a:solidFill>
                    <a:srgbClr val="808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808277"/>
                      </a:solidFill>
                      <a:latin typeface="Yu Mincho" panose="02020400000000000000" pitchFamily="18" charset="-128"/>
                      <a:ea typeface="Yu Mincho" panose="02020400000000000000" pitchFamily="18" charset="-128"/>
                    </a:endParaRPr>
                  </a:p>
                </p:txBody>
              </p:sp>
            </p:grpSp>
          </p:grpSp>
          <p:grpSp>
            <p:nvGrpSpPr>
              <p:cNvPr id="12" name="グループ化 11">
                <a:extLst>
                  <a:ext uri="{FF2B5EF4-FFF2-40B4-BE49-F238E27FC236}">
                    <a16:creationId xmlns:a16="http://schemas.microsoft.com/office/drawing/2014/main" id="{8F4A5F14-D524-5C47-844F-C0D69C52974E}"/>
                  </a:ext>
                </a:extLst>
              </p:cNvPr>
              <p:cNvGrpSpPr/>
              <p:nvPr/>
            </p:nvGrpSpPr>
            <p:grpSpPr>
              <a:xfrm>
                <a:off x="5169138" y="789894"/>
                <a:ext cx="4132340" cy="2672655"/>
                <a:chOff x="5169138" y="789894"/>
                <a:chExt cx="4132340" cy="2672655"/>
              </a:xfrm>
            </p:grpSpPr>
            <p:pic>
              <p:nvPicPr>
                <p:cNvPr id="22" name="Picture 3" descr="kiraku-kyoto-zeniyacho-ai">
                  <a:hlinkClick r:id="rId7"/>
                  <a:extLst>
                    <a:ext uri="{FF2B5EF4-FFF2-40B4-BE49-F238E27FC236}">
                      <a16:creationId xmlns:a16="http://schemas.microsoft.com/office/drawing/2014/main" id="{D7D349F0-7526-CF4F-ACDC-3310B934DCD9}"/>
                    </a:ext>
                  </a:extLst>
                </p:cNvPr>
                <p:cNvPicPr>
                  <a:picLocks noChangeAspect="1" noChangeArrowheads="1"/>
                </p:cNvPicPr>
                <p:nvPr/>
              </p:nvPicPr>
              <p:blipFill rotWithShape="1">
                <a:blip r:embed="rId8" cstate="hqprint">
                  <a:extLst>
                    <a:ext uri="{28A0092B-C50C-407E-A947-70E740481C1C}">
                      <a14:useLocalDpi xmlns:a14="http://schemas.microsoft.com/office/drawing/2010/main"/>
                    </a:ext>
                  </a:extLst>
                </a:blip>
                <a:srcRect t="34431" b="20702"/>
                <a:stretch/>
              </p:blipFill>
              <p:spPr bwMode="auto">
                <a:xfrm>
                  <a:off x="5173624" y="789894"/>
                  <a:ext cx="4123370" cy="1232653"/>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a:extLst>
                    <a:ext uri="{FF2B5EF4-FFF2-40B4-BE49-F238E27FC236}">
                      <a16:creationId xmlns:a16="http://schemas.microsoft.com/office/drawing/2014/main" id="{47CDD31D-C4CC-9541-9899-0429CAC17CA6}"/>
                    </a:ext>
                  </a:extLst>
                </p:cNvPr>
                <p:cNvGrpSpPr/>
                <p:nvPr/>
              </p:nvGrpSpPr>
              <p:grpSpPr>
                <a:xfrm>
                  <a:off x="5169138" y="2022548"/>
                  <a:ext cx="4132340" cy="1440001"/>
                  <a:chOff x="5169138" y="2022548"/>
                  <a:chExt cx="4132340" cy="1440001"/>
                </a:xfrm>
              </p:grpSpPr>
              <p:sp>
                <p:nvSpPr>
                  <p:cNvPr id="57" name="正方形/長方形 56">
                    <a:extLst>
                      <a:ext uri="{FF2B5EF4-FFF2-40B4-BE49-F238E27FC236}">
                        <a16:creationId xmlns:a16="http://schemas.microsoft.com/office/drawing/2014/main" id="{A527BA5E-C936-7D4F-BEF0-D6F57CF6E698}"/>
                      </a:ext>
                    </a:extLst>
                  </p:cNvPr>
                  <p:cNvSpPr/>
                  <p:nvPr/>
                </p:nvSpPr>
                <p:spPr>
                  <a:xfrm>
                    <a:off x="5169140" y="2546031"/>
                    <a:ext cx="4123369" cy="8712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ここは、日本の風呂文化をテーマとした京町家の宿です。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内湯、外湯を楽しむことが出来る京町家は世界にここだけです。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日本の風呂処では男女の入口の違いを示すため、「藍</a:t>
                    </a:r>
                    <a:r>
                      <a:rPr lang="en-US" altLang="ja-JP" sz="700" spc="-20" dirty="0">
                        <a:solidFill>
                          <a:srgbClr val="808277"/>
                        </a:solidFill>
                        <a:latin typeface="Yu Mincho" panose="02020400000000000000" pitchFamily="18" charset="-128"/>
                        <a:ea typeface="Yu Mincho" panose="02020400000000000000" pitchFamily="18" charset="-128"/>
                        <a:cs typeface="Klee One" pitchFamily="2" charset="-128"/>
                      </a:rPr>
                      <a:t>= </a:t>
                    </a: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男性」と「朱</a:t>
                    </a:r>
                    <a:r>
                      <a:rPr lang="en-US" altLang="ja-JP" sz="700" spc="-20" dirty="0">
                        <a:solidFill>
                          <a:srgbClr val="808277"/>
                        </a:solidFill>
                        <a:latin typeface="Yu Mincho" panose="02020400000000000000" pitchFamily="18" charset="-128"/>
                        <a:ea typeface="Yu Mincho" panose="02020400000000000000" pitchFamily="18" charset="-128"/>
                        <a:cs typeface="Klee One" pitchFamily="2" charset="-128"/>
                      </a:rPr>
                      <a:t>= </a:t>
                    </a: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女性」の暖簾が掛けられています。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当宿は暖簾の色に着想を得て、その色から派生する室内空間という設定でデザインされています。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宿内には様々な「藍」が散りばめられており、それらを探して頂くのも、当宿の１つの楽しみです。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日本の風呂文化を体験する京町家を、心行くまでお楽しみ頂けます。</a:t>
                    </a:r>
                  </a:p>
                </p:txBody>
              </p:sp>
              <p:sp>
                <p:nvSpPr>
                  <p:cNvPr id="32" name="正方形/長方形 31">
                    <a:extLst>
                      <a:ext uri="{FF2B5EF4-FFF2-40B4-BE49-F238E27FC236}">
                        <a16:creationId xmlns:a16="http://schemas.microsoft.com/office/drawing/2014/main" id="{BA8FFF8B-59BA-DE4F-A977-9CE3DDFA7A01}"/>
                      </a:ext>
                    </a:extLst>
                  </p:cNvPr>
                  <p:cNvSpPr/>
                  <p:nvPr/>
                </p:nvSpPr>
                <p:spPr>
                  <a:xfrm>
                    <a:off x="5173627" y="2022548"/>
                    <a:ext cx="4127851" cy="568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a:solidFill>
                          <a:srgbClr val="808277"/>
                        </a:solidFill>
                        <a:latin typeface="Yu Mincho" panose="02020400000000000000" pitchFamily="18" charset="-128"/>
                        <a:ea typeface="Yu Mincho" panose="02020400000000000000" pitchFamily="18" charset="-128"/>
                        <a:cs typeface="Klee One" pitchFamily="2" charset="-128"/>
                      </a:rPr>
                      <a:t>京都 銭屋町 藍</a:t>
                    </a:r>
                  </a:p>
                  <a:p>
                    <a:pPr algn="r"/>
                    <a:r>
                      <a:rPr lang="ja-JP" altLang="en-US" sz="900">
                        <a:solidFill>
                          <a:srgbClr val="808277"/>
                        </a:solidFill>
                        <a:latin typeface="Yu Mincho" panose="02020400000000000000" pitchFamily="18" charset="-128"/>
                        <a:ea typeface="Yu Mincho" panose="02020400000000000000" pitchFamily="18" charset="-128"/>
                        <a:cs typeface="Klee One" pitchFamily="2" charset="-128"/>
                      </a:rPr>
                      <a:t>京都市下京区銭屋町</a:t>
                    </a:r>
                    <a:r>
                      <a:rPr lang="en-US" altLang="ja-JP" sz="900" dirty="0">
                        <a:solidFill>
                          <a:srgbClr val="808277"/>
                        </a:solidFill>
                        <a:latin typeface="Yu Mincho" panose="02020400000000000000" pitchFamily="18" charset="-128"/>
                        <a:ea typeface="Yu Mincho" panose="02020400000000000000" pitchFamily="18" charset="-128"/>
                        <a:cs typeface="Klee One" pitchFamily="2" charset="-128"/>
                      </a:rPr>
                      <a:t>258</a:t>
                    </a:r>
                    <a:endParaRPr lang="en-US" altLang="ja-JP" sz="200" dirty="0">
                      <a:solidFill>
                        <a:srgbClr val="808277"/>
                      </a:solidFill>
                      <a:latin typeface="Yu Mincho" panose="02020400000000000000" pitchFamily="18" charset="-128"/>
                      <a:ea typeface="Yu Mincho" panose="02020400000000000000" pitchFamily="18" charset="-128"/>
                      <a:cs typeface="Klee One" pitchFamily="2" charset="-128"/>
                    </a:endParaRPr>
                  </a:p>
                </p:txBody>
              </p:sp>
              <p:sp>
                <p:nvSpPr>
                  <p:cNvPr id="40" name="正方形/長方形 39">
                    <a:extLst>
                      <a:ext uri="{FF2B5EF4-FFF2-40B4-BE49-F238E27FC236}">
                        <a16:creationId xmlns:a16="http://schemas.microsoft.com/office/drawing/2014/main" id="{196207A1-4A5F-5C48-93A8-CA83684120A8}"/>
                      </a:ext>
                    </a:extLst>
                  </p:cNvPr>
                  <p:cNvSpPr/>
                  <p:nvPr/>
                </p:nvSpPr>
                <p:spPr>
                  <a:xfrm>
                    <a:off x="5169138" y="2022549"/>
                    <a:ext cx="36000" cy="1440000"/>
                  </a:xfrm>
                  <a:prstGeom prst="rect">
                    <a:avLst/>
                  </a:prstGeom>
                  <a:solidFill>
                    <a:srgbClr val="808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808277"/>
                      </a:solidFill>
                      <a:latin typeface="Yu Mincho" panose="02020400000000000000" pitchFamily="18" charset="-128"/>
                      <a:ea typeface="Yu Mincho" panose="02020400000000000000" pitchFamily="18" charset="-128"/>
                    </a:endParaRPr>
                  </a:p>
                </p:txBody>
              </p:sp>
            </p:grpSp>
          </p:grpSp>
          <p:grpSp>
            <p:nvGrpSpPr>
              <p:cNvPr id="13" name="グループ化 12">
                <a:extLst>
                  <a:ext uri="{FF2B5EF4-FFF2-40B4-BE49-F238E27FC236}">
                    <a16:creationId xmlns:a16="http://schemas.microsoft.com/office/drawing/2014/main" id="{1E20676B-94D1-E740-AA8A-49BCB771843D}"/>
                  </a:ext>
                </a:extLst>
              </p:cNvPr>
              <p:cNvGrpSpPr/>
              <p:nvPr/>
            </p:nvGrpSpPr>
            <p:grpSpPr>
              <a:xfrm>
                <a:off x="5169138" y="3823946"/>
                <a:ext cx="4132340" cy="2672656"/>
                <a:chOff x="5169138" y="3823946"/>
                <a:chExt cx="4132340" cy="2672656"/>
              </a:xfrm>
            </p:grpSpPr>
            <p:pic>
              <p:nvPicPr>
                <p:cNvPr id="26" name="Picture 5" descr="higashiyama">
                  <a:hlinkClick r:id="rId9"/>
                  <a:extLst>
                    <a:ext uri="{FF2B5EF4-FFF2-40B4-BE49-F238E27FC236}">
                      <a16:creationId xmlns:a16="http://schemas.microsoft.com/office/drawing/2014/main" id="{8295FB6F-0CDC-3540-8457-9C70A27BF668}"/>
                    </a:ext>
                  </a:extLst>
                </p:cNvPr>
                <p:cNvPicPr>
                  <a:picLocks noChangeAspect="1" noChangeArrowheads="1"/>
                </p:cNvPicPr>
                <p:nvPr/>
              </p:nvPicPr>
              <p:blipFill rotWithShape="1">
                <a:blip r:embed="rId10" cstate="hqprint">
                  <a:extLst>
                    <a:ext uri="{28A0092B-C50C-407E-A947-70E740481C1C}">
                      <a14:useLocalDpi xmlns:a14="http://schemas.microsoft.com/office/drawing/2010/main"/>
                    </a:ext>
                  </a:extLst>
                </a:blip>
                <a:srcRect t="35587" r="84" b="19584"/>
                <a:stretch/>
              </p:blipFill>
              <p:spPr bwMode="auto">
                <a:xfrm>
                  <a:off x="5173623" y="3823946"/>
                  <a:ext cx="4123369" cy="1232653"/>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グループ化 9">
                  <a:extLst>
                    <a:ext uri="{FF2B5EF4-FFF2-40B4-BE49-F238E27FC236}">
                      <a16:creationId xmlns:a16="http://schemas.microsoft.com/office/drawing/2014/main" id="{AF8E26C6-7462-644B-B936-00E0EA6B0196}"/>
                    </a:ext>
                  </a:extLst>
                </p:cNvPr>
                <p:cNvGrpSpPr/>
                <p:nvPr/>
              </p:nvGrpSpPr>
              <p:grpSpPr>
                <a:xfrm>
                  <a:off x="5169138" y="5056601"/>
                  <a:ext cx="4132340" cy="1440001"/>
                  <a:chOff x="5169138" y="5056601"/>
                  <a:chExt cx="4132340" cy="1440001"/>
                </a:xfrm>
              </p:grpSpPr>
              <p:sp>
                <p:nvSpPr>
                  <p:cNvPr id="59" name="正方形/長方形 58">
                    <a:extLst>
                      <a:ext uri="{FF2B5EF4-FFF2-40B4-BE49-F238E27FC236}">
                        <a16:creationId xmlns:a16="http://schemas.microsoft.com/office/drawing/2014/main" id="{8AD06799-0840-5E4E-ABE2-22EA09DADB09}"/>
                      </a:ext>
                    </a:extLst>
                  </p:cNvPr>
                  <p:cNvSpPr/>
                  <p:nvPr/>
                </p:nvSpPr>
                <p:spPr>
                  <a:xfrm>
                    <a:off x="5169140" y="5580082"/>
                    <a:ext cx="4132338" cy="8712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700" spc="-60">
                        <a:solidFill>
                          <a:srgbClr val="808277"/>
                        </a:solidFill>
                        <a:latin typeface="Yu Mincho" panose="02020400000000000000" pitchFamily="18" charset="-128"/>
                        <a:ea typeface="Yu Mincho" panose="02020400000000000000" pitchFamily="18" charset="-128"/>
                        <a:cs typeface="Klee One" pitchFamily="2" charset="-128"/>
                      </a:rPr>
                      <a:t>京都は東山を流れる白川からほど近い路地裏に、ひっそりと佇む和紙をテーマにした一棟貸し切り型旅館「季楽 京都 東山」。明治期に建てられた旧並河靖之邸（国指定文化財）に面し、七代目小川治兵衛が手掛けた美しい日本庭園を望むラウンジ、寝室を彩る紅白梅図の和紙アート、坪庭を擁する信楽焼の半露天風呂など、その独自性は京都の中でも別格です。東山駅から徒歩３分の好立地に位置し、平安神宮、南禅寺、青蓮院門跡、知恩院などの京都を代表する名勝地からもほど近く、少し足を延ばして頂いたその先は古都の華やかな花街・祇園です。ゆったりと流れる悠久の時を感じ、美しい日本庭園を眺めつつバーカウンターでお酒を傾けながら、日々の疲れを癒してみてはいかがでしょうか？京都でのご滞在がご満足いただけるものになると、スタッフ一同が自信を持ってご提供するお宿です。</a:t>
                    </a:r>
                  </a:p>
                </p:txBody>
              </p:sp>
              <p:sp>
                <p:nvSpPr>
                  <p:cNvPr id="34" name="正方形/長方形 33">
                    <a:extLst>
                      <a:ext uri="{FF2B5EF4-FFF2-40B4-BE49-F238E27FC236}">
                        <a16:creationId xmlns:a16="http://schemas.microsoft.com/office/drawing/2014/main" id="{8125662D-E334-A642-9D84-804702EDC942}"/>
                      </a:ext>
                    </a:extLst>
                  </p:cNvPr>
                  <p:cNvSpPr/>
                  <p:nvPr/>
                </p:nvSpPr>
                <p:spPr>
                  <a:xfrm>
                    <a:off x="5169140" y="5056601"/>
                    <a:ext cx="4132338" cy="568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a:solidFill>
                          <a:srgbClr val="808277"/>
                        </a:solidFill>
                        <a:latin typeface="Yu Mincho" panose="02020400000000000000" pitchFamily="18" charset="-128"/>
                        <a:ea typeface="Yu Mincho" panose="02020400000000000000" pitchFamily="18" charset="-128"/>
                        <a:cs typeface="Klee One" pitchFamily="2" charset="-128"/>
                      </a:rPr>
                      <a:t>京都 東山</a:t>
                    </a:r>
                  </a:p>
                  <a:p>
                    <a:pPr algn="r"/>
                    <a:r>
                      <a:rPr lang="ja-JP" altLang="en-US" sz="900">
                        <a:solidFill>
                          <a:srgbClr val="808277"/>
                        </a:solidFill>
                        <a:latin typeface="Yu Mincho" panose="02020400000000000000" pitchFamily="18" charset="-128"/>
                        <a:ea typeface="Yu Mincho" panose="02020400000000000000" pitchFamily="18" charset="-128"/>
                        <a:cs typeface="Klee One" pitchFamily="2" charset="-128"/>
                      </a:rPr>
                      <a:t>京都市東山区三条通北裏白川筋東入ル堀池町</a:t>
                    </a:r>
                    <a:r>
                      <a:rPr lang="en-US" altLang="ja-JP" sz="900" dirty="0">
                        <a:solidFill>
                          <a:srgbClr val="808277"/>
                        </a:solidFill>
                        <a:latin typeface="Yu Mincho" panose="02020400000000000000" pitchFamily="18" charset="-128"/>
                        <a:ea typeface="Yu Mincho" panose="02020400000000000000" pitchFamily="18" charset="-128"/>
                        <a:cs typeface="Klee One" pitchFamily="2" charset="-128"/>
                      </a:rPr>
                      <a:t>379-2</a:t>
                    </a:r>
                    <a:endParaRPr lang="en-US" altLang="ja-JP" sz="200" dirty="0">
                      <a:solidFill>
                        <a:srgbClr val="808277"/>
                      </a:solidFill>
                      <a:latin typeface="Yu Mincho" panose="02020400000000000000" pitchFamily="18" charset="-128"/>
                      <a:ea typeface="Yu Mincho" panose="02020400000000000000" pitchFamily="18" charset="-128"/>
                      <a:cs typeface="Klee One" pitchFamily="2" charset="-128"/>
                    </a:endParaRPr>
                  </a:p>
                </p:txBody>
              </p:sp>
              <p:sp>
                <p:nvSpPr>
                  <p:cNvPr id="41" name="正方形/長方形 40">
                    <a:extLst>
                      <a:ext uri="{FF2B5EF4-FFF2-40B4-BE49-F238E27FC236}">
                        <a16:creationId xmlns:a16="http://schemas.microsoft.com/office/drawing/2014/main" id="{E8527DD3-AD62-734C-91DC-8E591D82B9E1}"/>
                      </a:ext>
                    </a:extLst>
                  </p:cNvPr>
                  <p:cNvSpPr/>
                  <p:nvPr/>
                </p:nvSpPr>
                <p:spPr>
                  <a:xfrm>
                    <a:off x="5169138" y="5056602"/>
                    <a:ext cx="36000" cy="1440000"/>
                  </a:xfrm>
                  <a:prstGeom prst="rect">
                    <a:avLst/>
                  </a:prstGeom>
                  <a:solidFill>
                    <a:srgbClr val="808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808277"/>
                      </a:solidFill>
                      <a:latin typeface="Yu Mincho" panose="02020400000000000000" pitchFamily="18" charset="-128"/>
                      <a:ea typeface="Yu Mincho" panose="02020400000000000000" pitchFamily="18" charset="-128"/>
                    </a:endParaRPr>
                  </a:p>
                </p:txBody>
              </p:sp>
            </p:grpSp>
          </p:grpSp>
        </p:grpSp>
        <p:sp>
          <p:nvSpPr>
            <p:cNvPr id="28" name="正方形/長方形 27">
              <a:extLst>
                <a:ext uri="{FF2B5EF4-FFF2-40B4-BE49-F238E27FC236}">
                  <a16:creationId xmlns:a16="http://schemas.microsoft.com/office/drawing/2014/main" id="{0232CE8A-70E8-6A4A-910A-B45B7D7489C3}"/>
                </a:ext>
              </a:extLst>
            </p:cNvPr>
            <p:cNvSpPr/>
            <p:nvPr/>
          </p:nvSpPr>
          <p:spPr>
            <a:xfrm>
              <a:off x="58992" y="6352475"/>
              <a:ext cx="401643" cy="505525"/>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69135863-6ADF-4CC1-8FE4-29F6A2137FB2}" type="slidenum">
                <a:rPr kumimoji="1" lang="ja-JP" altLang="en-US" sz="1200" b="1" smtClean="0">
                  <a:solidFill>
                    <a:schemeClr val="bg1"/>
                  </a:solidFill>
                  <a:latin typeface="Yu Mincho" panose="02020400000000000000" pitchFamily="18" charset="-128"/>
                  <a:ea typeface="Yu Mincho" panose="02020400000000000000" pitchFamily="18" charset="-128"/>
                  <a:cs typeface="Klee One" pitchFamily="2" charset="-128"/>
                </a:rPr>
                <a:pPr algn="ctr"/>
                <a:t>9</a:t>
              </a:fld>
              <a:endParaRPr kumimoji="1" lang="ja-JP" altLang="en-US" sz="1200" b="1">
                <a:solidFill>
                  <a:schemeClr val="bg1"/>
                </a:solidFill>
                <a:latin typeface="Yu Mincho" panose="02020400000000000000" pitchFamily="18" charset="-128"/>
                <a:ea typeface="Yu Mincho" panose="02020400000000000000" pitchFamily="18" charset="-128"/>
                <a:cs typeface="Klee One" pitchFamily="2" charset="-128"/>
              </a:endParaRPr>
            </a:p>
          </p:txBody>
        </p:sp>
        <p:sp>
          <p:nvSpPr>
            <p:cNvPr id="44" name="正方形/長方形 43">
              <a:extLst>
                <a:ext uri="{FF2B5EF4-FFF2-40B4-BE49-F238E27FC236}">
                  <a16:creationId xmlns:a16="http://schemas.microsoft.com/office/drawing/2014/main" id="{74E7BCA7-878C-824C-819A-89C87B084ED4}"/>
                </a:ext>
              </a:extLst>
            </p:cNvPr>
            <p:cNvSpPr/>
            <p:nvPr/>
          </p:nvSpPr>
          <p:spPr>
            <a:xfrm>
              <a:off x="6506007" y="6398963"/>
              <a:ext cx="3304743" cy="459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ja-JP" altLang="en-US" sz="1600" b="1" spc="600">
                  <a:solidFill>
                    <a:schemeClr val="bg1"/>
                  </a:solidFill>
                  <a:latin typeface="Yu Mincho" panose="02020400000000000000" pitchFamily="18" charset="-128"/>
                  <a:ea typeface="Yu Mincho" panose="02020400000000000000" pitchFamily="18" charset="-128"/>
                  <a:cs typeface="Klee One" pitchFamily="2" charset="-128"/>
                </a:rPr>
                <a:t>季楽</a:t>
              </a:r>
              <a:endParaRPr lang="en-US" altLang="ja-JP" sz="1600" b="1" spc="600" dirty="0">
                <a:solidFill>
                  <a:schemeClr val="bg1"/>
                </a:solidFill>
                <a:latin typeface="Yu Mincho" panose="02020400000000000000" pitchFamily="18" charset="-128"/>
                <a:ea typeface="Yu Mincho" panose="02020400000000000000" pitchFamily="18" charset="-128"/>
                <a:cs typeface="Klee One" pitchFamily="2" charset="-128"/>
              </a:endParaRPr>
            </a:p>
          </p:txBody>
        </p:sp>
      </p:grpSp>
    </p:spTree>
    <p:extLst>
      <p:ext uri="{BB962C8B-B14F-4D97-AF65-F5344CB8AC3E}">
        <p14:creationId xmlns:p14="http://schemas.microsoft.com/office/powerpoint/2010/main" val="1391944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679B93CD-CAF2-7348-A2D4-1B4B96FC54BC}"/>
              </a:ext>
            </a:extLst>
          </p:cNvPr>
          <p:cNvGrpSpPr/>
          <p:nvPr/>
        </p:nvGrpSpPr>
        <p:grpSpPr>
          <a:xfrm>
            <a:off x="0" y="-1"/>
            <a:ext cx="9906000" cy="6858001"/>
            <a:chOff x="0" y="-1"/>
            <a:chExt cx="9906000" cy="6858001"/>
          </a:xfrm>
        </p:grpSpPr>
        <p:sp>
          <p:nvSpPr>
            <p:cNvPr id="35" name="正方形/長方形 34">
              <a:extLst>
                <a:ext uri="{FF2B5EF4-FFF2-40B4-BE49-F238E27FC236}">
                  <a16:creationId xmlns:a16="http://schemas.microsoft.com/office/drawing/2014/main" id="{C20729D5-4AA4-C346-978E-E0B952896EE4}"/>
                </a:ext>
              </a:extLst>
            </p:cNvPr>
            <p:cNvSpPr/>
            <p:nvPr/>
          </p:nvSpPr>
          <p:spPr>
            <a:xfrm>
              <a:off x="0" y="0"/>
              <a:ext cx="9906000" cy="6352475"/>
            </a:xfrm>
            <a:prstGeom prst="rect">
              <a:avLst/>
            </a:prstGeom>
            <a:solidFill>
              <a:srgbClr val="FFF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A16F4F"/>
                </a:solidFill>
                <a:latin typeface="Yu Mincho" panose="02020400000000000000" pitchFamily="18" charset="-128"/>
                <a:ea typeface="Yu Mincho" panose="02020400000000000000" pitchFamily="18" charset="-128"/>
              </a:endParaRPr>
            </a:p>
          </p:txBody>
        </p:sp>
        <p:pic>
          <p:nvPicPr>
            <p:cNvPr id="30" name="図 29" descr="座る, 雪, 覆い, スキー が含まれている画像&#10;&#10;自動的に生成された説明">
              <a:extLst>
                <a:ext uri="{FF2B5EF4-FFF2-40B4-BE49-F238E27FC236}">
                  <a16:creationId xmlns:a16="http://schemas.microsoft.com/office/drawing/2014/main" id="{25FDE21A-32DA-644A-A4E8-7CFCBA611C60}"/>
                </a:ext>
              </a:extLst>
            </p:cNvPr>
            <p:cNvPicPr>
              <a:picLocks noChangeAspect="1"/>
            </p:cNvPicPr>
            <p:nvPr/>
          </p:nvPicPr>
          <p:blipFill rotWithShape="1">
            <a:blip r:embed="rId2">
              <a:alphaModFix amt="85000"/>
              <a:extLst>
                <a:ext uri="{28A0092B-C50C-407E-A947-70E740481C1C}">
                  <a14:useLocalDpi xmlns:a14="http://schemas.microsoft.com/office/drawing/2010/main" val="0"/>
                </a:ext>
              </a:extLst>
            </a:blip>
            <a:srcRect t="15390" b="20459"/>
            <a:stretch/>
          </p:blipFill>
          <p:spPr>
            <a:xfrm>
              <a:off x="0" y="-1"/>
              <a:ext cx="9906000" cy="6352475"/>
            </a:xfrm>
            <a:prstGeom prst="rect">
              <a:avLst/>
            </a:prstGeom>
          </p:spPr>
        </p:pic>
        <p:grpSp>
          <p:nvGrpSpPr>
            <p:cNvPr id="2" name="グループ化 1">
              <a:extLst>
                <a:ext uri="{FF2B5EF4-FFF2-40B4-BE49-F238E27FC236}">
                  <a16:creationId xmlns:a16="http://schemas.microsoft.com/office/drawing/2014/main" id="{401B6153-ED03-9D42-89F7-BC93E06C7599}"/>
                </a:ext>
              </a:extLst>
            </p:cNvPr>
            <p:cNvGrpSpPr/>
            <p:nvPr/>
          </p:nvGrpSpPr>
          <p:grpSpPr>
            <a:xfrm>
              <a:off x="599443" y="350796"/>
              <a:ext cx="8702035" cy="5706709"/>
              <a:chOff x="599443" y="789893"/>
              <a:chExt cx="8702035" cy="5706709"/>
            </a:xfrm>
          </p:grpSpPr>
          <p:grpSp>
            <p:nvGrpSpPr>
              <p:cNvPr id="14" name="グループ化 13">
                <a:extLst>
                  <a:ext uri="{FF2B5EF4-FFF2-40B4-BE49-F238E27FC236}">
                    <a16:creationId xmlns:a16="http://schemas.microsoft.com/office/drawing/2014/main" id="{C7423E69-0E96-A245-8BCF-5B4CCE704511}"/>
                  </a:ext>
                </a:extLst>
              </p:cNvPr>
              <p:cNvGrpSpPr/>
              <p:nvPr/>
            </p:nvGrpSpPr>
            <p:grpSpPr>
              <a:xfrm>
                <a:off x="599443" y="789894"/>
                <a:ext cx="4137416" cy="2672655"/>
                <a:chOff x="599443" y="789894"/>
                <a:chExt cx="4137416" cy="2672655"/>
              </a:xfrm>
            </p:grpSpPr>
            <p:pic>
              <p:nvPicPr>
                <p:cNvPr id="17" name="Picture 6" descr="gion">
                  <a:hlinkClick r:id="rId3"/>
                  <a:extLst>
                    <a:ext uri="{FF2B5EF4-FFF2-40B4-BE49-F238E27FC236}">
                      <a16:creationId xmlns:a16="http://schemas.microsoft.com/office/drawing/2014/main" id="{11D81524-C6C9-D94E-8DF0-88C0DD7B9B91}"/>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t="26242" r="2223" b="29937"/>
                <a:stretch/>
              </p:blipFill>
              <p:spPr bwMode="auto">
                <a:xfrm>
                  <a:off x="604519" y="789894"/>
                  <a:ext cx="4127851" cy="1232653"/>
                </a:xfrm>
                <a:prstGeom prst="rect">
                  <a:avLst/>
                </a:prstGeom>
                <a:noFill/>
                <a:extLst>
                  <a:ext uri="{909E8E84-426E-40DD-AFC4-6F175D3DCCD1}">
                    <a14:hiddenFill xmlns:a14="http://schemas.microsoft.com/office/drawing/2010/main">
                      <a:solidFill>
                        <a:srgbClr val="FFFFFF"/>
                      </a:solidFill>
                    </a14:hiddenFill>
                  </a:ext>
                </a:extLst>
              </p:spPr>
            </p:pic>
            <p:grpSp>
              <p:nvGrpSpPr>
                <p:cNvPr id="8" name="グループ化 7">
                  <a:extLst>
                    <a:ext uri="{FF2B5EF4-FFF2-40B4-BE49-F238E27FC236}">
                      <a16:creationId xmlns:a16="http://schemas.microsoft.com/office/drawing/2014/main" id="{EC14633F-893B-2141-A2F9-3037B37BAD7F}"/>
                    </a:ext>
                  </a:extLst>
                </p:cNvPr>
                <p:cNvGrpSpPr/>
                <p:nvPr/>
              </p:nvGrpSpPr>
              <p:grpSpPr>
                <a:xfrm>
                  <a:off x="599443" y="2022545"/>
                  <a:ext cx="4137416" cy="1440004"/>
                  <a:chOff x="599443" y="2022545"/>
                  <a:chExt cx="4137416" cy="1440004"/>
                </a:xfrm>
              </p:grpSpPr>
              <p:sp>
                <p:nvSpPr>
                  <p:cNvPr id="31" name="正方形/長方形 30">
                    <a:extLst>
                      <a:ext uri="{FF2B5EF4-FFF2-40B4-BE49-F238E27FC236}">
                        <a16:creationId xmlns:a16="http://schemas.microsoft.com/office/drawing/2014/main" id="{BCCB0592-CA64-FE41-83C8-477EFC26B78F}"/>
                      </a:ext>
                    </a:extLst>
                  </p:cNvPr>
                  <p:cNvSpPr/>
                  <p:nvPr/>
                </p:nvSpPr>
                <p:spPr>
                  <a:xfrm>
                    <a:off x="609006" y="2022545"/>
                    <a:ext cx="4127853" cy="568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a:solidFill>
                          <a:srgbClr val="808277"/>
                        </a:solidFill>
                        <a:latin typeface="Yu Mincho" panose="02020400000000000000" pitchFamily="18" charset="-128"/>
                        <a:ea typeface="Yu Mincho" panose="02020400000000000000" pitchFamily="18" charset="-128"/>
                        <a:cs typeface="Klee One" pitchFamily="2" charset="-128"/>
                      </a:rPr>
                      <a:t>京都 祇園</a:t>
                    </a:r>
                  </a:p>
                  <a:p>
                    <a:pPr algn="r"/>
                    <a:r>
                      <a:rPr lang="ja-JP" altLang="en-US" sz="900">
                        <a:solidFill>
                          <a:srgbClr val="808277"/>
                        </a:solidFill>
                        <a:latin typeface="Yu Mincho" panose="02020400000000000000" pitchFamily="18" charset="-128"/>
                        <a:ea typeface="Yu Mincho" panose="02020400000000000000" pitchFamily="18" charset="-128"/>
                        <a:cs typeface="Klee One" pitchFamily="2" charset="-128"/>
                      </a:rPr>
                      <a:t>京都市東山区毘沙門町</a:t>
                    </a:r>
                    <a:r>
                      <a:rPr lang="en-US" altLang="ja-JP" sz="900" dirty="0">
                        <a:solidFill>
                          <a:srgbClr val="808277"/>
                        </a:solidFill>
                        <a:latin typeface="Yu Mincho" panose="02020400000000000000" pitchFamily="18" charset="-128"/>
                        <a:ea typeface="Yu Mincho" panose="02020400000000000000" pitchFamily="18" charset="-128"/>
                        <a:cs typeface="Klee One" pitchFamily="2" charset="-128"/>
                      </a:rPr>
                      <a:t>46-10</a:t>
                    </a:r>
                    <a:endParaRPr lang="en-US" altLang="ja-JP" sz="200" dirty="0">
                      <a:solidFill>
                        <a:srgbClr val="808277"/>
                      </a:solidFill>
                      <a:latin typeface="Yu Mincho" panose="02020400000000000000" pitchFamily="18" charset="-128"/>
                      <a:ea typeface="Yu Mincho" panose="02020400000000000000" pitchFamily="18" charset="-128"/>
                      <a:cs typeface="Klee One" pitchFamily="2" charset="-128"/>
                    </a:endParaRPr>
                  </a:p>
                </p:txBody>
              </p:sp>
              <p:sp>
                <p:nvSpPr>
                  <p:cNvPr id="32" name="正方形/長方形 31">
                    <a:extLst>
                      <a:ext uri="{FF2B5EF4-FFF2-40B4-BE49-F238E27FC236}">
                        <a16:creationId xmlns:a16="http://schemas.microsoft.com/office/drawing/2014/main" id="{6EB08AD4-D9B8-1943-974B-403FF1E3CD16}"/>
                      </a:ext>
                    </a:extLst>
                  </p:cNvPr>
                  <p:cNvSpPr/>
                  <p:nvPr/>
                </p:nvSpPr>
                <p:spPr>
                  <a:xfrm>
                    <a:off x="600037" y="2546029"/>
                    <a:ext cx="4132338" cy="8712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ここは、日本の風呂文化をテーマとした京町家の宿です。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内湯、外湯を楽しむことが出来る京町家は世界にここだけです。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日本の風呂処では男女の入口の違いを示すため、「朱</a:t>
                    </a:r>
                    <a:r>
                      <a:rPr lang="en-US" altLang="ja-JP" sz="700" spc="-20" dirty="0">
                        <a:solidFill>
                          <a:srgbClr val="808277"/>
                        </a:solidFill>
                        <a:latin typeface="Yu Mincho" panose="02020400000000000000" pitchFamily="18" charset="-128"/>
                        <a:ea typeface="Yu Mincho" panose="02020400000000000000" pitchFamily="18" charset="-128"/>
                        <a:cs typeface="Klee One" pitchFamily="2" charset="-128"/>
                      </a:rPr>
                      <a:t>=</a:t>
                    </a: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女性」と「藍</a:t>
                    </a:r>
                    <a:r>
                      <a:rPr lang="en-US" altLang="ja-JP" sz="700" spc="-20" dirty="0">
                        <a:solidFill>
                          <a:srgbClr val="808277"/>
                        </a:solidFill>
                        <a:latin typeface="Yu Mincho" panose="02020400000000000000" pitchFamily="18" charset="-128"/>
                        <a:ea typeface="Yu Mincho" panose="02020400000000000000" pitchFamily="18" charset="-128"/>
                        <a:cs typeface="Klee One" pitchFamily="2" charset="-128"/>
                      </a:rPr>
                      <a:t>=</a:t>
                    </a: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男性」の暖簾が掛けられています。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当宿は暖簾の色に着想を得て、その色から派生する室内空間という設定でデザインされています。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宿内には様々な「朱」が散りばめられており、それらを探して頂くのも、当宿の１つの楽しみです。</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日本の風呂文化を体験する京町家を、心行くまでお楽しみください。</a:t>
                    </a:r>
                  </a:p>
                </p:txBody>
              </p:sp>
              <p:sp>
                <p:nvSpPr>
                  <p:cNvPr id="39" name="正方形/長方形 38">
                    <a:extLst>
                      <a:ext uri="{FF2B5EF4-FFF2-40B4-BE49-F238E27FC236}">
                        <a16:creationId xmlns:a16="http://schemas.microsoft.com/office/drawing/2014/main" id="{465F2857-DDFB-BA4B-8BBE-18C1DF53CF51}"/>
                      </a:ext>
                    </a:extLst>
                  </p:cNvPr>
                  <p:cNvSpPr/>
                  <p:nvPr/>
                </p:nvSpPr>
                <p:spPr>
                  <a:xfrm>
                    <a:off x="599443" y="2022549"/>
                    <a:ext cx="36000" cy="1440000"/>
                  </a:xfrm>
                  <a:prstGeom prst="rect">
                    <a:avLst/>
                  </a:prstGeom>
                  <a:solidFill>
                    <a:srgbClr val="808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808277"/>
                      </a:solidFill>
                      <a:latin typeface="Yu Mincho" panose="02020400000000000000" pitchFamily="18" charset="-128"/>
                      <a:ea typeface="Yu Mincho" panose="02020400000000000000" pitchFamily="18" charset="-128"/>
                    </a:endParaRPr>
                  </a:p>
                </p:txBody>
              </p:sp>
            </p:grpSp>
          </p:grpSp>
          <p:grpSp>
            <p:nvGrpSpPr>
              <p:cNvPr id="12" name="グループ化 11">
                <a:extLst>
                  <a:ext uri="{FF2B5EF4-FFF2-40B4-BE49-F238E27FC236}">
                    <a16:creationId xmlns:a16="http://schemas.microsoft.com/office/drawing/2014/main" id="{F3D18177-495A-7C4C-AC71-A849536A15F4}"/>
                  </a:ext>
                </a:extLst>
              </p:cNvPr>
              <p:cNvGrpSpPr/>
              <p:nvPr/>
            </p:nvGrpSpPr>
            <p:grpSpPr>
              <a:xfrm>
                <a:off x="599443" y="3823947"/>
                <a:ext cx="4132932" cy="2672655"/>
                <a:chOff x="599443" y="3823947"/>
                <a:chExt cx="4132932" cy="2672655"/>
              </a:xfrm>
            </p:grpSpPr>
            <p:pic>
              <p:nvPicPr>
                <p:cNvPr id="22" name="Picture 8" descr="katsume">
                  <a:hlinkClick r:id="rId5"/>
                  <a:extLst>
                    <a:ext uri="{FF2B5EF4-FFF2-40B4-BE49-F238E27FC236}">
                      <a16:creationId xmlns:a16="http://schemas.microsoft.com/office/drawing/2014/main" id="{16261B5D-9C69-0643-9F97-47CFD5973705}"/>
                    </a:ext>
                  </a:extLst>
                </p:cNvPr>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t="27567" b="27567"/>
                <a:stretch/>
              </p:blipFill>
              <p:spPr bwMode="auto">
                <a:xfrm>
                  <a:off x="609006" y="3823947"/>
                  <a:ext cx="4123364" cy="1232653"/>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グループ化 10">
                  <a:extLst>
                    <a:ext uri="{FF2B5EF4-FFF2-40B4-BE49-F238E27FC236}">
                      <a16:creationId xmlns:a16="http://schemas.microsoft.com/office/drawing/2014/main" id="{3C662EDA-B2EB-B845-A6D2-9C3EFAF89CB6}"/>
                    </a:ext>
                  </a:extLst>
                </p:cNvPr>
                <p:cNvGrpSpPr/>
                <p:nvPr/>
              </p:nvGrpSpPr>
              <p:grpSpPr>
                <a:xfrm>
                  <a:off x="599443" y="5056598"/>
                  <a:ext cx="4132932" cy="1440004"/>
                  <a:chOff x="599443" y="5056598"/>
                  <a:chExt cx="4132932" cy="1440004"/>
                </a:xfrm>
              </p:grpSpPr>
              <p:sp>
                <p:nvSpPr>
                  <p:cNvPr id="58" name="正方形/長方形 57">
                    <a:extLst>
                      <a:ext uri="{FF2B5EF4-FFF2-40B4-BE49-F238E27FC236}">
                        <a16:creationId xmlns:a16="http://schemas.microsoft.com/office/drawing/2014/main" id="{042F89C8-3F1E-5A4E-9F6B-C824DDA4BC06}"/>
                      </a:ext>
                    </a:extLst>
                  </p:cNvPr>
                  <p:cNvSpPr/>
                  <p:nvPr/>
                </p:nvSpPr>
                <p:spPr>
                  <a:xfrm>
                    <a:off x="600037" y="5580080"/>
                    <a:ext cx="4132338" cy="8712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a:t>
                    </a:r>
                    <a:r>
                      <a:rPr lang="ja-JP" altLang="en-US" sz="700">
                        <a:solidFill>
                          <a:srgbClr val="808277"/>
                        </a:solidFill>
                        <a:latin typeface="Yu Mincho" panose="02020400000000000000" pitchFamily="18" charset="-128"/>
                        <a:ea typeface="Yu Mincho" panose="02020400000000000000" pitchFamily="18" charset="-128"/>
                      </a:rPr>
                      <a:t>飫肥</a:t>
                    </a:r>
                    <a:r>
                      <a:rPr lang="en-US" altLang="ja-JP" sz="700" dirty="0">
                        <a:solidFill>
                          <a:srgbClr val="808277"/>
                        </a:solidFill>
                        <a:latin typeface="Yu Mincho" panose="02020400000000000000" pitchFamily="18" charset="-128"/>
                        <a:ea typeface="Yu Mincho" panose="02020400000000000000" pitchFamily="18" charset="-128"/>
                      </a:rPr>
                      <a:t> </a:t>
                    </a: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勝目邸」は、武家屋敷様式の宿で、枯山水式の庭園があることで有名です。その庭は</a:t>
                    </a:r>
                    <a:r>
                      <a:rPr lang="en-US" altLang="ja-JP" sz="700" spc="-20" dirty="0">
                        <a:solidFill>
                          <a:srgbClr val="808277"/>
                        </a:solidFill>
                        <a:latin typeface="Yu Mincho" panose="02020400000000000000" pitchFamily="18" charset="-128"/>
                        <a:ea typeface="Yu Mincho" panose="02020400000000000000" pitchFamily="18" charset="-128"/>
                        <a:cs typeface="Klee One" pitchFamily="2" charset="-128"/>
                      </a:rPr>
                      <a:t>18</a:t>
                    </a: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世紀に造られたといわれており、宮崎県によって名勝として指定されています。邸宅の敷地はおよそ</a:t>
                    </a:r>
                    <a:r>
                      <a:rPr lang="en-US" altLang="ja-JP" sz="700" spc="-20" dirty="0">
                        <a:solidFill>
                          <a:srgbClr val="808277"/>
                        </a:solidFill>
                        <a:latin typeface="Yu Mincho" panose="02020400000000000000" pitchFamily="18" charset="-128"/>
                        <a:ea typeface="Yu Mincho" panose="02020400000000000000" pitchFamily="18" charset="-128"/>
                        <a:cs typeface="Klee One" pitchFamily="2" charset="-128"/>
                      </a:rPr>
                      <a:t>1100㎡</a:t>
                    </a: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ほどで、石垣によって囲まれています。宿の南側の通りから伝統的な石の門をくぐることで敷地内へと入ることが出来ます。時を経ても変わらない美しさが宿の天井や装飾などに見られるだけでなく、高野槙を使った大きな浴槽や、枯山水の庭を独り占めして楽しめる縁側に置かれたラウンジチェアなど、贅沢な備品が新しく追加されています。勝目別邸は本町商人通り沿いから脇に入ってすぐのところにあり、飫肥の各観光地からも近い場所にあります。</a:t>
                    </a:r>
                    <a:endParaRPr lang="en-US" altLang="ja-JP" sz="700" spc="-20" dirty="0">
                      <a:solidFill>
                        <a:srgbClr val="808277"/>
                      </a:solidFill>
                      <a:latin typeface="Yu Mincho" panose="02020400000000000000" pitchFamily="18" charset="-128"/>
                      <a:ea typeface="Yu Mincho" panose="02020400000000000000" pitchFamily="18" charset="-128"/>
                      <a:cs typeface="Klee One" pitchFamily="2" charset="-128"/>
                    </a:endParaRPr>
                  </a:p>
                </p:txBody>
              </p:sp>
              <p:sp>
                <p:nvSpPr>
                  <p:cNvPr id="23" name="正方形/長方形 22">
                    <a:extLst>
                      <a:ext uri="{FF2B5EF4-FFF2-40B4-BE49-F238E27FC236}">
                        <a16:creationId xmlns:a16="http://schemas.microsoft.com/office/drawing/2014/main" id="{866DF6BE-66CB-3C47-9B78-7E7E0A07A652}"/>
                      </a:ext>
                    </a:extLst>
                  </p:cNvPr>
                  <p:cNvSpPr/>
                  <p:nvPr/>
                </p:nvSpPr>
                <p:spPr>
                  <a:xfrm>
                    <a:off x="600037" y="5056598"/>
                    <a:ext cx="4132338" cy="568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a:solidFill>
                          <a:srgbClr val="808277"/>
                        </a:solidFill>
                        <a:latin typeface="Yu Mincho" panose="02020400000000000000" pitchFamily="18" charset="-128"/>
                        <a:ea typeface="Yu Mincho" panose="02020400000000000000" pitchFamily="18" charset="-128"/>
                        <a:cs typeface="Klee One" pitchFamily="2" charset="-128"/>
                      </a:rPr>
                      <a:t>飫肥 勝目邸</a:t>
                    </a:r>
                  </a:p>
                  <a:p>
                    <a:pPr algn="r"/>
                    <a:r>
                      <a:rPr lang="ja-JP" altLang="en-US" sz="900">
                        <a:solidFill>
                          <a:srgbClr val="808277"/>
                        </a:solidFill>
                        <a:latin typeface="Yu Mincho" panose="02020400000000000000" pitchFamily="18" charset="-128"/>
                        <a:ea typeface="Yu Mincho" panose="02020400000000000000" pitchFamily="18" charset="-128"/>
                        <a:cs typeface="Klee One" pitchFamily="2" charset="-128"/>
                      </a:rPr>
                      <a:t>宮崎県日南市飫肥 </a:t>
                    </a:r>
                    <a:r>
                      <a:rPr lang="en-US" altLang="ja-JP" sz="900" dirty="0">
                        <a:solidFill>
                          <a:srgbClr val="808277"/>
                        </a:solidFill>
                        <a:latin typeface="Yu Mincho" panose="02020400000000000000" pitchFamily="18" charset="-128"/>
                        <a:ea typeface="Yu Mincho" panose="02020400000000000000" pitchFamily="18" charset="-128"/>
                        <a:cs typeface="Klee One" pitchFamily="2" charset="-128"/>
                      </a:rPr>
                      <a:t>6-7-10</a:t>
                    </a:r>
                    <a:endParaRPr lang="en-US" altLang="ja-JP" sz="200" dirty="0">
                      <a:solidFill>
                        <a:srgbClr val="808277"/>
                      </a:solidFill>
                      <a:latin typeface="Yu Mincho" panose="02020400000000000000" pitchFamily="18" charset="-128"/>
                      <a:ea typeface="Yu Mincho" panose="02020400000000000000" pitchFamily="18" charset="-128"/>
                      <a:cs typeface="Klee One" pitchFamily="2" charset="-128"/>
                    </a:endParaRPr>
                  </a:p>
                </p:txBody>
              </p:sp>
              <p:sp>
                <p:nvSpPr>
                  <p:cNvPr id="40" name="正方形/長方形 39">
                    <a:extLst>
                      <a:ext uri="{FF2B5EF4-FFF2-40B4-BE49-F238E27FC236}">
                        <a16:creationId xmlns:a16="http://schemas.microsoft.com/office/drawing/2014/main" id="{98E99CD7-C2FB-6846-90AF-C2485269093D}"/>
                      </a:ext>
                    </a:extLst>
                  </p:cNvPr>
                  <p:cNvSpPr/>
                  <p:nvPr/>
                </p:nvSpPr>
                <p:spPr>
                  <a:xfrm>
                    <a:off x="599443" y="5056602"/>
                    <a:ext cx="36000" cy="1440000"/>
                  </a:xfrm>
                  <a:prstGeom prst="rect">
                    <a:avLst/>
                  </a:prstGeom>
                  <a:solidFill>
                    <a:srgbClr val="808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808277"/>
                      </a:solidFill>
                      <a:latin typeface="Yu Mincho" panose="02020400000000000000" pitchFamily="18" charset="-128"/>
                      <a:ea typeface="Yu Mincho" panose="02020400000000000000" pitchFamily="18" charset="-128"/>
                    </a:endParaRPr>
                  </a:p>
                </p:txBody>
              </p:sp>
            </p:grpSp>
          </p:grpSp>
          <p:grpSp>
            <p:nvGrpSpPr>
              <p:cNvPr id="15" name="グループ化 14">
                <a:extLst>
                  <a:ext uri="{FF2B5EF4-FFF2-40B4-BE49-F238E27FC236}">
                    <a16:creationId xmlns:a16="http://schemas.microsoft.com/office/drawing/2014/main" id="{75AAD38D-29B9-2F41-9202-BB724F2B17DD}"/>
                  </a:ext>
                </a:extLst>
              </p:cNvPr>
              <p:cNvGrpSpPr/>
              <p:nvPr/>
            </p:nvGrpSpPr>
            <p:grpSpPr>
              <a:xfrm>
                <a:off x="5169138" y="789893"/>
                <a:ext cx="4132340" cy="2672656"/>
                <a:chOff x="5169138" y="789893"/>
                <a:chExt cx="4132340" cy="2672656"/>
              </a:xfrm>
            </p:grpSpPr>
            <p:pic>
              <p:nvPicPr>
                <p:cNvPr id="19" name="Picture 7" descr="honmachi-gochome">
                  <a:hlinkClick r:id="rId7"/>
                  <a:extLst>
                    <a:ext uri="{FF2B5EF4-FFF2-40B4-BE49-F238E27FC236}">
                      <a16:creationId xmlns:a16="http://schemas.microsoft.com/office/drawing/2014/main" id="{46C60D94-2CAD-D54B-BBBA-08874D1EA1F1}"/>
                    </a:ext>
                  </a:extLst>
                </p:cNvPr>
                <p:cNvPicPr>
                  <a:picLocks noChangeAspect="1" noChangeArrowheads="1"/>
                </p:cNvPicPr>
                <p:nvPr/>
              </p:nvPicPr>
              <p:blipFill rotWithShape="1">
                <a:blip r:embed="rId8" cstate="hqprint">
                  <a:extLst>
                    <a:ext uri="{28A0092B-C50C-407E-A947-70E740481C1C}">
                      <a14:useLocalDpi xmlns:a14="http://schemas.microsoft.com/office/drawing/2010/main"/>
                    </a:ext>
                  </a:extLst>
                </a:blip>
                <a:srcRect t="41663" r="-429" b="13278"/>
                <a:stretch/>
              </p:blipFill>
              <p:spPr bwMode="auto">
                <a:xfrm>
                  <a:off x="5173624" y="789893"/>
                  <a:ext cx="4123370" cy="1232653"/>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a:extLst>
                    <a:ext uri="{FF2B5EF4-FFF2-40B4-BE49-F238E27FC236}">
                      <a16:creationId xmlns:a16="http://schemas.microsoft.com/office/drawing/2014/main" id="{C2F8CBFB-AB48-D540-AFC1-C5BFC9719509}"/>
                    </a:ext>
                  </a:extLst>
                </p:cNvPr>
                <p:cNvGrpSpPr/>
                <p:nvPr/>
              </p:nvGrpSpPr>
              <p:grpSpPr>
                <a:xfrm>
                  <a:off x="5169138" y="2022546"/>
                  <a:ext cx="4132340" cy="1440003"/>
                  <a:chOff x="5169138" y="2022546"/>
                  <a:chExt cx="4132340" cy="1440003"/>
                </a:xfrm>
              </p:grpSpPr>
              <p:sp>
                <p:nvSpPr>
                  <p:cNvPr id="57" name="正方形/長方形 56">
                    <a:extLst>
                      <a:ext uri="{FF2B5EF4-FFF2-40B4-BE49-F238E27FC236}">
                        <a16:creationId xmlns:a16="http://schemas.microsoft.com/office/drawing/2014/main" id="{A527BA5E-C936-7D4F-BEF0-D6F57CF6E698}"/>
                      </a:ext>
                    </a:extLst>
                  </p:cNvPr>
                  <p:cNvSpPr/>
                  <p:nvPr/>
                </p:nvSpPr>
                <p:spPr>
                  <a:xfrm>
                    <a:off x="5169140" y="2546029"/>
                    <a:ext cx="4132338" cy="8712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屋外そして屋内の庭を楽しめる、露天風呂付京町家「季楽 京都 本町」。</a:t>
                    </a:r>
                  </a:p>
                  <a:p>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三十三間堂や京都国立博物館の近くにあるこちらの一棟貸し型宿のテーマは「お茶」。</a:t>
                    </a:r>
                    <a:b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宿に入り右手にある伝統的な畳の部屋を抜けると、枯山水に広々としたベッドを置いた、現代と昔を融合させたユニークな空間が広がります。その奥の坪庭にはゆったりとお寛ぎいただける露天風呂がございます。寝室に設えられた枯山水の庭は</a:t>
                    </a:r>
                    <a:r>
                      <a:rPr lang="en-US" altLang="ja-JP" sz="700" spc="-20" dirty="0">
                        <a:solidFill>
                          <a:srgbClr val="808277"/>
                        </a:solidFill>
                        <a:latin typeface="Yu Mincho" panose="02020400000000000000" pitchFamily="18" charset="-128"/>
                        <a:ea typeface="Yu Mincho" panose="02020400000000000000" pitchFamily="18" charset="-128"/>
                        <a:cs typeface="Klee One" pitchFamily="2" charset="-128"/>
                      </a:rPr>
                      <a:t>2</a:t>
                    </a: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階の透明な床からも眺めることができます。</a:t>
                    </a:r>
                    <a:r>
                      <a:rPr lang="en-US" altLang="ja-JP" sz="700" spc="-20" dirty="0">
                        <a:solidFill>
                          <a:srgbClr val="808277"/>
                        </a:solidFill>
                        <a:latin typeface="Yu Mincho" panose="02020400000000000000" pitchFamily="18" charset="-128"/>
                        <a:ea typeface="Yu Mincho" panose="02020400000000000000" pitchFamily="18" charset="-128"/>
                        <a:cs typeface="Klee One" pitchFamily="2" charset="-128"/>
                      </a:rPr>
                      <a:t>800</a:t>
                    </a:r>
                    <a:r>
                      <a:rPr lang="ja-JP" altLang="en-US" sz="700" spc="-20">
                        <a:solidFill>
                          <a:srgbClr val="808277"/>
                        </a:solidFill>
                        <a:latin typeface="Yu Mincho" panose="02020400000000000000" pitchFamily="18" charset="-128"/>
                        <a:ea typeface="Yu Mincho" panose="02020400000000000000" pitchFamily="18" charset="-128"/>
                        <a:cs typeface="Klee One" pitchFamily="2" charset="-128"/>
                      </a:rPr>
                      <a:t>年のお茶の歴史を持つ和束町の抹茶と共に、この独特な景色をお楽しみください。京町家で暮らすように泊まる特別な宿泊体験をどうぞお楽しみください。</a:t>
                    </a:r>
                  </a:p>
                </p:txBody>
              </p:sp>
              <p:sp>
                <p:nvSpPr>
                  <p:cNvPr id="20" name="正方形/長方形 19">
                    <a:extLst>
                      <a:ext uri="{FF2B5EF4-FFF2-40B4-BE49-F238E27FC236}">
                        <a16:creationId xmlns:a16="http://schemas.microsoft.com/office/drawing/2014/main" id="{765C7B8E-96EA-A14F-A637-BB3C770D5D74}"/>
                      </a:ext>
                    </a:extLst>
                  </p:cNvPr>
                  <p:cNvSpPr/>
                  <p:nvPr/>
                </p:nvSpPr>
                <p:spPr>
                  <a:xfrm>
                    <a:off x="5173627" y="2022546"/>
                    <a:ext cx="4127851" cy="568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a:solidFill>
                          <a:srgbClr val="808277"/>
                        </a:solidFill>
                        <a:latin typeface="Yu Mincho" panose="02020400000000000000" pitchFamily="18" charset="-128"/>
                        <a:ea typeface="Yu Mincho" panose="02020400000000000000" pitchFamily="18" charset="-128"/>
                        <a:cs typeface="Klee One" pitchFamily="2" charset="-128"/>
                      </a:rPr>
                      <a:t>京都 本町</a:t>
                    </a:r>
                  </a:p>
                  <a:p>
                    <a:pPr algn="r"/>
                    <a:r>
                      <a:rPr lang="ja-JP" altLang="en-US" sz="900">
                        <a:solidFill>
                          <a:srgbClr val="808277"/>
                        </a:solidFill>
                        <a:latin typeface="Yu Mincho" panose="02020400000000000000" pitchFamily="18" charset="-128"/>
                        <a:ea typeface="Yu Mincho" panose="02020400000000000000" pitchFamily="18" charset="-128"/>
                        <a:cs typeface="Klee One" pitchFamily="2" charset="-128"/>
                      </a:rPr>
                      <a:t>京都市東山区本町</a:t>
                    </a:r>
                    <a:r>
                      <a:rPr lang="en-US" altLang="ja-JP" sz="900" dirty="0">
                        <a:solidFill>
                          <a:srgbClr val="808277"/>
                        </a:solidFill>
                        <a:latin typeface="Yu Mincho" panose="02020400000000000000" pitchFamily="18" charset="-128"/>
                        <a:ea typeface="Yu Mincho" panose="02020400000000000000" pitchFamily="18" charset="-128"/>
                        <a:cs typeface="Klee One" pitchFamily="2" charset="-128"/>
                      </a:rPr>
                      <a:t>5</a:t>
                    </a:r>
                    <a:r>
                      <a:rPr lang="ja-JP" altLang="en-US" sz="900">
                        <a:solidFill>
                          <a:srgbClr val="808277"/>
                        </a:solidFill>
                        <a:latin typeface="Yu Mincho" panose="02020400000000000000" pitchFamily="18" charset="-128"/>
                        <a:ea typeface="Yu Mincho" panose="02020400000000000000" pitchFamily="18" charset="-128"/>
                        <a:cs typeface="Klee One" pitchFamily="2" charset="-128"/>
                      </a:rPr>
                      <a:t>丁目</a:t>
                    </a:r>
                    <a:r>
                      <a:rPr lang="en-US" altLang="ja-JP" sz="900" dirty="0">
                        <a:solidFill>
                          <a:srgbClr val="808277"/>
                        </a:solidFill>
                        <a:latin typeface="Yu Mincho" panose="02020400000000000000" pitchFamily="18" charset="-128"/>
                        <a:ea typeface="Yu Mincho" panose="02020400000000000000" pitchFamily="18" charset="-128"/>
                        <a:cs typeface="Klee One" pitchFamily="2" charset="-128"/>
                      </a:rPr>
                      <a:t>187-1</a:t>
                    </a:r>
                    <a:endParaRPr lang="en-US" altLang="ja-JP" sz="200" dirty="0">
                      <a:solidFill>
                        <a:srgbClr val="808277"/>
                      </a:solidFill>
                      <a:latin typeface="Yu Mincho" panose="02020400000000000000" pitchFamily="18" charset="-128"/>
                      <a:ea typeface="Yu Mincho" panose="02020400000000000000" pitchFamily="18" charset="-128"/>
                      <a:cs typeface="Klee One" pitchFamily="2" charset="-128"/>
                    </a:endParaRPr>
                  </a:p>
                </p:txBody>
              </p:sp>
              <p:sp>
                <p:nvSpPr>
                  <p:cNvPr id="41" name="正方形/長方形 40">
                    <a:extLst>
                      <a:ext uri="{FF2B5EF4-FFF2-40B4-BE49-F238E27FC236}">
                        <a16:creationId xmlns:a16="http://schemas.microsoft.com/office/drawing/2014/main" id="{9A6455D8-BC60-1342-9245-990F07371E3B}"/>
                      </a:ext>
                    </a:extLst>
                  </p:cNvPr>
                  <p:cNvSpPr/>
                  <p:nvPr/>
                </p:nvSpPr>
                <p:spPr>
                  <a:xfrm>
                    <a:off x="5169138" y="2022549"/>
                    <a:ext cx="36000" cy="1440000"/>
                  </a:xfrm>
                  <a:prstGeom prst="rect">
                    <a:avLst/>
                  </a:prstGeom>
                  <a:solidFill>
                    <a:srgbClr val="808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808277"/>
                      </a:solidFill>
                      <a:latin typeface="Yu Mincho" panose="02020400000000000000" pitchFamily="18" charset="-128"/>
                      <a:ea typeface="Yu Mincho" panose="02020400000000000000" pitchFamily="18" charset="-128"/>
                    </a:endParaRPr>
                  </a:p>
                </p:txBody>
              </p:sp>
            </p:grpSp>
          </p:grpSp>
          <p:grpSp>
            <p:nvGrpSpPr>
              <p:cNvPr id="13" name="グループ化 12">
                <a:extLst>
                  <a:ext uri="{FF2B5EF4-FFF2-40B4-BE49-F238E27FC236}">
                    <a16:creationId xmlns:a16="http://schemas.microsoft.com/office/drawing/2014/main" id="{693AA790-6BF9-B84C-9B97-3DB05591E02F}"/>
                  </a:ext>
                </a:extLst>
              </p:cNvPr>
              <p:cNvGrpSpPr/>
              <p:nvPr/>
            </p:nvGrpSpPr>
            <p:grpSpPr>
              <a:xfrm>
                <a:off x="5169134" y="3823946"/>
                <a:ext cx="4132344" cy="2672656"/>
                <a:chOff x="5169134" y="3823946"/>
                <a:chExt cx="4132344" cy="2672656"/>
              </a:xfrm>
            </p:grpSpPr>
            <p:pic>
              <p:nvPicPr>
                <p:cNvPr id="24" name="Picture 9" descr="ohya">
                  <a:hlinkClick r:id="rId9"/>
                  <a:extLst>
                    <a:ext uri="{FF2B5EF4-FFF2-40B4-BE49-F238E27FC236}">
                      <a16:creationId xmlns:a16="http://schemas.microsoft.com/office/drawing/2014/main" id="{78B8D00C-7F86-7F43-A5F8-BA6B5C6C54F7}"/>
                    </a:ext>
                  </a:extLst>
                </p:cNvPr>
                <p:cNvPicPr>
                  <a:picLocks noChangeAspect="1" noChangeArrowheads="1"/>
                </p:cNvPicPr>
                <p:nvPr/>
              </p:nvPicPr>
              <p:blipFill rotWithShape="1">
                <a:blip r:embed="rId10" cstate="hqprint">
                  <a:extLst>
                    <a:ext uri="{28A0092B-C50C-407E-A947-70E740481C1C}">
                      <a14:useLocalDpi xmlns:a14="http://schemas.microsoft.com/office/drawing/2010/main"/>
                    </a:ext>
                  </a:extLst>
                </a:blip>
                <a:srcRect t="25855" r="-132" b="29316"/>
                <a:stretch/>
              </p:blipFill>
              <p:spPr bwMode="auto">
                <a:xfrm>
                  <a:off x="5169134" y="3823946"/>
                  <a:ext cx="4132335" cy="1232653"/>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グループ化 9">
                  <a:extLst>
                    <a:ext uri="{FF2B5EF4-FFF2-40B4-BE49-F238E27FC236}">
                      <a16:creationId xmlns:a16="http://schemas.microsoft.com/office/drawing/2014/main" id="{C2F96C8B-DA11-D344-A07C-48C8DD8F3B31}"/>
                    </a:ext>
                  </a:extLst>
                </p:cNvPr>
                <p:cNvGrpSpPr/>
                <p:nvPr/>
              </p:nvGrpSpPr>
              <p:grpSpPr>
                <a:xfrm>
                  <a:off x="5169138" y="5056599"/>
                  <a:ext cx="4132340" cy="1440003"/>
                  <a:chOff x="5169138" y="5056599"/>
                  <a:chExt cx="4132340" cy="1440003"/>
                </a:xfrm>
              </p:grpSpPr>
              <p:sp>
                <p:nvSpPr>
                  <p:cNvPr id="59" name="正方形/長方形 58">
                    <a:extLst>
                      <a:ext uri="{FF2B5EF4-FFF2-40B4-BE49-F238E27FC236}">
                        <a16:creationId xmlns:a16="http://schemas.microsoft.com/office/drawing/2014/main" id="{8AD06799-0840-5E4E-ABE2-22EA09DADB09}"/>
                      </a:ext>
                    </a:extLst>
                  </p:cNvPr>
                  <p:cNvSpPr/>
                  <p:nvPr/>
                </p:nvSpPr>
                <p:spPr>
                  <a:xfrm>
                    <a:off x="5169140" y="5580080"/>
                    <a:ext cx="4132338" cy="8712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700" spc="-60">
                        <a:solidFill>
                          <a:srgbClr val="808277"/>
                        </a:solidFill>
                        <a:latin typeface="Yu Mincho" panose="02020400000000000000" pitchFamily="18" charset="-128"/>
                        <a:ea typeface="Yu Mincho" panose="02020400000000000000" pitchFamily="18" charset="-128"/>
                        <a:cs typeface="Klee One" pitchFamily="2" charset="-128"/>
                      </a:rPr>
                      <a:t>「飫肥</a:t>
                    </a:r>
                    <a:r>
                      <a:rPr lang="en-US" altLang="ja-JP" sz="700" spc="-60" dirty="0">
                        <a:solidFill>
                          <a:srgbClr val="808277"/>
                        </a:solidFill>
                        <a:latin typeface="Yu Mincho" panose="02020400000000000000" pitchFamily="18" charset="-128"/>
                        <a:ea typeface="Yu Mincho" panose="02020400000000000000" pitchFamily="18" charset="-128"/>
                        <a:cs typeface="Klee One" pitchFamily="2" charset="-128"/>
                      </a:rPr>
                      <a:t> </a:t>
                    </a:r>
                    <a:r>
                      <a:rPr lang="ja-JP" altLang="en-US" sz="700" spc="-60">
                        <a:solidFill>
                          <a:srgbClr val="808277"/>
                        </a:solidFill>
                        <a:latin typeface="Yu Mincho" panose="02020400000000000000" pitchFamily="18" charset="-128"/>
                        <a:ea typeface="Yu Mincho" panose="02020400000000000000" pitchFamily="18" charset="-128"/>
                        <a:cs typeface="Klee One" pitchFamily="2" charset="-128"/>
                      </a:rPr>
                      <a:t>合屋邸」の歴史は、江戸時代にまで遡ります。その昔、中級家臣がここに屋敷を構えており、現在宿として使われている部分はその長屋門にあたります。道に面する横長の平屋建てがその特徴を表しており、宿の広い中庭は、かつて母屋のあった場所で家臣たちの生活を支えた井戸が現在でも残されております。宿に入ると、囲炉裏と高い天井が印象的な居間がお客様をお迎えします。居間を取り囲む土間には、どこか懐かしさを感じる日本の伝統的なかまど「おくどさん」と、現代的なキッチン設備を備えており、浴室にはゆっくりとお寛ぎいただける高野槙の浴槽がございます。合屋邸は、歩道脇の水路を鯉が泳ぐ「後町通り」に面しており、飫肥城からもほど近い城下町の中心部に位置しております。</a:t>
                    </a:r>
                  </a:p>
                </p:txBody>
              </p:sp>
              <p:sp>
                <p:nvSpPr>
                  <p:cNvPr id="25" name="正方形/長方形 24">
                    <a:extLst>
                      <a:ext uri="{FF2B5EF4-FFF2-40B4-BE49-F238E27FC236}">
                        <a16:creationId xmlns:a16="http://schemas.microsoft.com/office/drawing/2014/main" id="{EDBA181C-5D10-E242-98CF-F4D0AD5DDE0B}"/>
                      </a:ext>
                    </a:extLst>
                  </p:cNvPr>
                  <p:cNvSpPr/>
                  <p:nvPr/>
                </p:nvSpPr>
                <p:spPr>
                  <a:xfrm>
                    <a:off x="5169140" y="5056599"/>
                    <a:ext cx="4132338" cy="568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a:solidFill>
                          <a:srgbClr val="808277"/>
                        </a:solidFill>
                        <a:latin typeface="Yu Mincho" panose="02020400000000000000" pitchFamily="18" charset="-128"/>
                        <a:ea typeface="Yu Mincho" panose="02020400000000000000" pitchFamily="18" charset="-128"/>
                        <a:cs typeface="Klee One" pitchFamily="2" charset="-128"/>
                      </a:rPr>
                      <a:t>飫肥 合屋邸</a:t>
                    </a:r>
                  </a:p>
                  <a:p>
                    <a:pPr algn="r"/>
                    <a:r>
                      <a:rPr lang="ja-JP" altLang="en-US" sz="900">
                        <a:solidFill>
                          <a:srgbClr val="808277"/>
                        </a:solidFill>
                        <a:latin typeface="Yu Mincho" panose="02020400000000000000" pitchFamily="18" charset="-128"/>
                        <a:ea typeface="Yu Mincho" panose="02020400000000000000" pitchFamily="18" charset="-128"/>
                        <a:cs typeface="Klee One" pitchFamily="2" charset="-128"/>
                      </a:rPr>
                      <a:t>宮崎県日南市飫肥</a:t>
                    </a:r>
                    <a:r>
                      <a:rPr lang="en-US" altLang="ja-JP" sz="900" dirty="0">
                        <a:solidFill>
                          <a:srgbClr val="808277"/>
                        </a:solidFill>
                        <a:latin typeface="Yu Mincho" panose="02020400000000000000" pitchFamily="18" charset="-128"/>
                        <a:ea typeface="Yu Mincho" panose="02020400000000000000" pitchFamily="18" charset="-128"/>
                        <a:cs typeface="Klee One" pitchFamily="2" charset="-128"/>
                      </a:rPr>
                      <a:t>8</a:t>
                    </a:r>
                    <a:r>
                      <a:rPr lang="ja-JP" altLang="en-US" sz="900">
                        <a:solidFill>
                          <a:srgbClr val="808277"/>
                        </a:solidFill>
                        <a:latin typeface="Yu Mincho" panose="02020400000000000000" pitchFamily="18" charset="-128"/>
                        <a:ea typeface="Yu Mincho" panose="02020400000000000000" pitchFamily="18" charset="-128"/>
                        <a:cs typeface="Klee One" pitchFamily="2" charset="-128"/>
                      </a:rPr>
                      <a:t>丁目</a:t>
                    </a:r>
                    <a:r>
                      <a:rPr lang="en-US" altLang="ja-JP" sz="900" dirty="0">
                        <a:solidFill>
                          <a:srgbClr val="808277"/>
                        </a:solidFill>
                        <a:latin typeface="Yu Mincho" panose="02020400000000000000" pitchFamily="18" charset="-128"/>
                        <a:ea typeface="Yu Mincho" panose="02020400000000000000" pitchFamily="18" charset="-128"/>
                        <a:cs typeface="Klee One" pitchFamily="2" charset="-128"/>
                      </a:rPr>
                      <a:t>1-48</a:t>
                    </a:r>
                    <a:endParaRPr lang="en-US" altLang="ja-JP" sz="200" dirty="0">
                      <a:solidFill>
                        <a:srgbClr val="808277"/>
                      </a:solidFill>
                      <a:latin typeface="Yu Mincho" panose="02020400000000000000" pitchFamily="18" charset="-128"/>
                      <a:ea typeface="Yu Mincho" panose="02020400000000000000" pitchFamily="18" charset="-128"/>
                      <a:cs typeface="Klee One" pitchFamily="2" charset="-128"/>
                    </a:endParaRPr>
                  </a:p>
                </p:txBody>
              </p:sp>
              <p:sp>
                <p:nvSpPr>
                  <p:cNvPr id="43" name="正方形/長方形 42">
                    <a:extLst>
                      <a:ext uri="{FF2B5EF4-FFF2-40B4-BE49-F238E27FC236}">
                        <a16:creationId xmlns:a16="http://schemas.microsoft.com/office/drawing/2014/main" id="{734F7ACD-796A-C34F-A9DE-4829D9A91AE6}"/>
                      </a:ext>
                    </a:extLst>
                  </p:cNvPr>
                  <p:cNvSpPr/>
                  <p:nvPr/>
                </p:nvSpPr>
                <p:spPr>
                  <a:xfrm>
                    <a:off x="5169138" y="5056602"/>
                    <a:ext cx="36000" cy="1440000"/>
                  </a:xfrm>
                  <a:prstGeom prst="rect">
                    <a:avLst/>
                  </a:prstGeom>
                  <a:solidFill>
                    <a:srgbClr val="808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808277"/>
                      </a:solidFill>
                      <a:latin typeface="Yu Mincho" panose="02020400000000000000" pitchFamily="18" charset="-128"/>
                      <a:ea typeface="Yu Mincho" panose="02020400000000000000" pitchFamily="18" charset="-128"/>
                    </a:endParaRPr>
                  </a:p>
                </p:txBody>
              </p:sp>
            </p:grpSp>
          </p:grpSp>
        </p:grpSp>
        <p:sp>
          <p:nvSpPr>
            <p:cNvPr id="28" name="正方形/長方形 27">
              <a:extLst>
                <a:ext uri="{FF2B5EF4-FFF2-40B4-BE49-F238E27FC236}">
                  <a16:creationId xmlns:a16="http://schemas.microsoft.com/office/drawing/2014/main" id="{7A35BBCA-9556-D44B-8B8C-05A25A9F87D1}"/>
                </a:ext>
              </a:extLst>
            </p:cNvPr>
            <p:cNvSpPr/>
            <p:nvPr/>
          </p:nvSpPr>
          <p:spPr>
            <a:xfrm>
              <a:off x="58992" y="6352475"/>
              <a:ext cx="401643" cy="505525"/>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69135863-6ADF-4CC1-8FE4-29F6A2137FB2}" type="slidenum">
                <a:rPr kumimoji="1" lang="ja-JP" altLang="en-US" sz="1200" b="1" smtClean="0">
                  <a:solidFill>
                    <a:schemeClr val="bg1"/>
                  </a:solidFill>
                  <a:latin typeface="Yu Mincho" panose="02020400000000000000" pitchFamily="18" charset="-128"/>
                  <a:ea typeface="Yu Mincho" panose="02020400000000000000" pitchFamily="18" charset="-128"/>
                  <a:cs typeface="Klee One" pitchFamily="2" charset="-128"/>
                </a:rPr>
                <a:pPr algn="ctr"/>
                <a:t>10</a:t>
              </a:fld>
              <a:endParaRPr kumimoji="1" lang="ja-JP" altLang="en-US" sz="1200" b="1">
                <a:solidFill>
                  <a:schemeClr val="bg1"/>
                </a:solidFill>
                <a:latin typeface="Yu Mincho" panose="02020400000000000000" pitchFamily="18" charset="-128"/>
                <a:ea typeface="Yu Mincho" panose="02020400000000000000" pitchFamily="18" charset="-128"/>
                <a:cs typeface="Klee One" pitchFamily="2" charset="-128"/>
              </a:endParaRPr>
            </a:p>
          </p:txBody>
        </p:sp>
        <p:sp>
          <p:nvSpPr>
            <p:cNvPr id="36" name="正方形/長方形 35">
              <a:extLst>
                <a:ext uri="{FF2B5EF4-FFF2-40B4-BE49-F238E27FC236}">
                  <a16:creationId xmlns:a16="http://schemas.microsoft.com/office/drawing/2014/main" id="{ACA10DFD-7B06-0D41-B82D-8F20CB16F5AE}"/>
                </a:ext>
              </a:extLst>
            </p:cNvPr>
            <p:cNvSpPr/>
            <p:nvPr/>
          </p:nvSpPr>
          <p:spPr>
            <a:xfrm>
              <a:off x="6506007" y="6398963"/>
              <a:ext cx="3304743" cy="459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ja-JP" altLang="en-US" sz="1600" b="1" spc="600">
                  <a:solidFill>
                    <a:schemeClr val="bg1"/>
                  </a:solidFill>
                  <a:latin typeface="Yu Mincho" panose="02020400000000000000" pitchFamily="18" charset="-128"/>
                  <a:ea typeface="Yu Mincho" panose="02020400000000000000" pitchFamily="18" charset="-128"/>
                  <a:cs typeface="Klee One" pitchFamily="2" charset="-128"/>
                </a:rPr>
                <a:t>季楽</a:t>
              </a:r>
              <a:endParaRPr lang="en-US" altLang="ja-JP" sz="1600" b="1" spc="600" dirty="0">
                <a:solidFill>
                  <a:schemeClr val="bg1"/>
                </a:solidFill>
                <a:latin typeface="Yu Mincho" panose="02020400000000000000" pitchFamily="18" charset="-128"/>
                <a:ea typeface="Yu Mincho" panose="02020400000000000000" pitchFamily="18" charset="-128"/>
                <a:cs typeface="Klee One" pitchFamily="2" charset="-128"/>
              </a:endParaRPr>
            </a:p>
          </p:txBody>
        </p:sp>
      </p:grpSp>
    </p:spTree>
    <p:extLst>
      <p:ext uri="{BB962C8B-B14F-4D97-AF65-F5344CB8AC3E}">
        <p14:creationId xmlns:p14="http://schemas.microsoft.com/office/powerpoint/2010/main" val="3153864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6A42E85B-9FDA-0746-9C75-4412D997DE03}"/>
              </a:ext>
            </a:extLst>
          </p:cNvPr>
          <p:cNvGrpSpPr/>
          <p:nvPr/>
        </p:nvGrpSpPr>
        <p:grpSpPr>
          <a:xfrm>
            <a:off x="-6" y="-22044"/>
            <a:ext cx="9906006" cy="6880044"/>
            <a:chOff x="-6" y="-22044"/>
            <a:chExt cx="9906006" cy="6880044"/>
          </a:xfrm>
        </p:grpSpPr>
        <p:pic>
          <p:nvPicPr>
            <p:cNvPr id="65" name="図 64" descr="座る, 雪, 覆い, スキー が含まれている画像&#10;&#10;自動的に生成された説明">
              <a:extLst>
                <a:ext uri="{FF2B5EF4-FFF2-40B4-BE49-F238E27FC236}">
                  <a16:creationId xmlns:a16="http://schemas.microsoft.com/office/drawing/2014/main" id="{CCF17B8F-9A7F-2A43-84D4-60B59B844A6D}"/>
                </a:ext>
              </a:extLst>
            </p:cNvPr>
            <p:cNvPicPr>
              <a:picLocks noChangeAspect="1"/>
            </p:cNvPicPr>
            <p:nvPr/>
          </p:nvPicPr>
          <p:blipFill rotWithShape="1">
            <a:blip r:embed="rId2">
              <a:alphaModFix amt="85000"/>
              <a:extLst>
                <a:ext uri="{28A0092B-C50C-407E-A947-70E740481C1C}">
                  <a14:useLocalDpi xmlns:a14="http://schemas.microsoft.com/office/drawing/2010/main" val="0"/>
                </a:ext>
              </a:extLst>
            </a:blip>
            <a:srcRect t="15390" b="15354"/>
            <a:stretch/>
          </p:blipFill>
          <p:spPr>
            <a:xfrm>
              <a:off x="0" y="0"/>
              <a:ext cx="9906000" cy="6858000"/>
            </a:xfrm>
            <a:prstGeom prst="rect">
              <a:avLst/>
            </a:prstGeom>
          </p:spPr>
        </p:pic>
        <p:sp>
          <p:nvSpPr>
            <p:cNvPr id="82" name="正方形/長方形 81">
              <a:extLst>
                <a:ext uri="{FF2B5EF4-FFF2-40B4-BE49-F238E27FC236}">
                  <a16:creationId xmlns:a16="http://schemas.microsoft.com/office/drawing/2014/main" id="{82CBB3E8-C068-084C-88C8-CB44C07AA679}"/>
                </a:ext>
              </a:extLst>
            </p:cNvPr>
            <p:cNvSpPr/>
            <p:nvPr/>
          </p:nvSpPr>
          <p:spPr>
            <a:xfrm flipH="1">
              <a:off x="620881" y="4543283"/>
              <a:ext cx="3467615" cy="1935748"/>
            </a:xfrm>
            <a:prstGeom prst="rect">
              <a:avLst/>
            </a:prstGeom>
            <a:solidFill>
              <a:srgbClr val="C6894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pic>
          <p:nvPicPr>
            <p:cNvPr id="11" name="図 10" descr="人, 屋内, テーブル, 男 が含まれている画像&#10;&#10;自動的に生成された説明">
              <a:extLst>
                <a:ext uri="{FF2B5EF4-FFF2-40B4-BE49-F238E27FC236}">
                  <a16:creationId xmlns:a16="http://schemas.microsoft.com/office/drawing/2014/main" id="{20F1ACB0-0238-4F41-8F50-9E1CFF0CC23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29778" t="65" r="21591" b="-65"/>
            <a:stretch/>
          </p:blipFill>
          <p:spPr>
            <a:xfrm rot="5400000">
              <a:off x="3765666" y="-3765670"/>
              <a:ext cx="2374663" cy="9906001"/>
            </a:xfrm>
            <a:prstGeom prst="rect">
              <a:avLst/>
            </a:prstGeom>
          </p:spPr>
        </p:pic>
        <p:sp>
          <p:nvSpPr>
            <p:cNvPr id="13" name="正方形/長方形 12">
              <a:extLst>
                <a:ext uri="{FF2B5EF4-FFF2-40B4-BE49-F238E27FC236}">
                  <a16:creationId xmlns:a16="http://schemas.microsoft.com/office/drawing/2014/main" id="{00503F8D-4F1A-0948-A6E2-B5B8688D0785}"/>
                </a:ext>
              </a:extLst>
            </p:cNvPr>
            <p:cNvSpPr/>
            <p:nvPr/>
          </p:nvSpPr>
          <p:spPr>
            <a:xfrm>
              <a:off x="9453558" y="-22042"/>
              <a:ext cx="401643" cy="505525"/>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69135863-6ADF-4CC1-8FE4-29F6A2137FB2}" type="slidenum">
                <a:rPr kumimoji="1" lang="ja-JP" altLang="en-US" sz="1200" smtClean="0">
                  <a:solidFill>
                    <a:schemeClr val="bg1"/>
                  </a:solidFill>
                  <a:latin typeface="Yu Mincho" panose="02020400000000000000" pitchFamily="18" charset="-128"/>
                  <a:ea typeface="Yu Mincho" panose="02020400000000000000" pitchFamily="18" charset="-128"/>
                  <a:cs typeface="Klee One" pitchFamily="2" charset="-128"/>
                </a:rPr>
                <a:pPr algn="ctr"/>
                <a:t>11</a:t>
              </a:fld>
              <a:endParaRPr kumimoji="1" lang="ja-JP" altLang="en-US" sz="1200">
                <a:solidFill>
                  <a:schemeClr val="bg1"/>
                </a:solidFill>
                <a:latin typeface="Yu Mincho" panose="02020400000000000000" pitchFamily="18" charset="-128"/>
                <a:ea typeface="Yu Mincho" panose="02020400000000000000" pitchFamily="18" charset="-128"/>
                <a:cs typeface="Klee One" pitchFamily="2" charset="-128"/>
              </a:endParaRPr>
            </a:p>
          </p:txBody>
        </p:sp>
        <p:sp>
          <p:nvSpPr>
            <p:cNvPr id="68" name="正方形/長方形 67">
              <a:extLst>
                <a:ext uri="{FF2B5EF4-FFF2-40B4-BE49-F238E27FC236}">
                  <a16:creationId xmlns:a16="http://schemas.microsoft.com/office/drawing/2014/main" id="{6BE25FC7-848F-9A4D-9251-9AB64B5893BB}"/>
                </a:ext>
              </a:extLst>
            </p:cNvPr>
            <p:cNvSpPr/>
            <p:nvPr/>
          </p:nvSpPr>
          <p:spPr>
            <a:xfrm>
              <a:off x="4417506" y="2750051"/>
              <a:ext cx="45719" cy="3727313"/>
            </a:xfrm>
            <a:prstGeom prst="rect">
              <a:avLst/>
            </a:prstGeom>
            <a:solidFill>
              <a:srgbClr val="C78A46">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79" name="正方形/長方形 78">
              <a:extLst>
                <a:ext uri="{FF2B5EF4-FFF2-40B4-BE49-F238E27FC236}">
                  <a16:creationId xmlns:a16="http://schemas.microsoft.com/office/drawing/2014/main" id="{7F2CC381-0E1C-6E41-AFDB-E38C506B5567}"/>
                </a:ext>
              </a:extLst>
            </p:cNvPr>
            <p:cNvSpPr/>
            <p:nvPr/>
          </p:nvSpPr>
          <p:spPr>
            <a:xfrm>
              <a:off x="568239" y="2751717"/>
              <a:ext cx="3465362" cy="758028"/>
            </a:xfrm>
            <a:prstGeom prst="rect">
              <a:avLst/>
            </a:prstGeom>
            <a:noFill/>
          </p:spPr>
          <p:txBody>
            <a:bodyPr wrap="square">
              <a:spAutoFit/>
            </a:bodyPr>
            <a:lstStyle/>
            <a:p>
              <a:pPr>
                <a:lnSpc>
                  <a:spcPct val="150000"/>
                </a:lnSpc>
              </a:pPr>
              <a:r>
                <a:rPr lang="ja-JP" altLang="en-US" sz="3200" b="1">
                  <a:solidFill>
                    <a:srgbClr val="C78A46"/>
                  </a:solidFill>
                  <a:latin typeface="Yu Mincho" panose="02020400000000000000" pitchFamily="18" charset="-128"/>
                  <a:ea typeface="Yu Mincho" panose="02020400000000000000" pitchFamily="18" charset="-128"/>
                  <a:cs typeface="Klee One" pitchFamily="2" charset="-128"/>
                </a:rPr>
                <a:t>運営委託</a:t>
              </a:r>
            </a:p>
          </p:txBody>
        </p:sp>
        <p:sp>
          <p:nvSpPr>
            <p:cNvPr id="80" name="正方形/長方形 79">
              <a:extLst>
                <a:ext uri="{FF2B5EF4-FFF2-40B4-BE49-F238E27FC236}">
                  <a16:creationId xmlns:a16="http://schemas.microsoft.com/office/drawing/2014/main" id="{B41946EF-5C99-E648-B88E-D89A6E183187}"/>
                </a:ext>
              </a:extLst>
            </p:cNvPr>
            <p:cNvSpPr/>
            <p:nvPr/>
          </p:nvSpPr>
          <p:spPr>
            <a:xfrm>
              <a:off x="568240" y="3564818"/>
              <a:ext cx="3465362" cy="618952"/>
            </a:xfrm>
            <a:prstGeom prst="rect">
              <a:avLst/>
            </a:prstGeom>
          </p:spPr>
          <p:txBody>
            <a:bodyPr wrap="square">
              <a:spAutoFit/>
            </a:bodyPr>
            <a:lstStyle/>
            <a:p>
              <a:pPr>
                <a:lnSpc>
                  <a:spcPct val="150000"/>
                </a:lnSpc>
              </a:pPr>
              <a:r>
                <a:rPr lang="ja-JP" altLang="en-US" sz="1200" spc="-40">
                  <a:solidFill>
                    <a:srgbClr val="C78A46"/>
                  </a:solidFill>
                  <a:latin typeface="Yu Mincho" panose="02020400000000000000" pitchFamily="18" charset="-128"/>
                  <a:ea typeface="Yu Mincho" panose="02020400000000000000" pitchFamily="18" charset="-128"/>
                  <a:cs typeface="Klee One" pitchFamily="2" charset="-128"/>
                </a:rPr>
                <a:t>全運営業務または一部業務支援を行い、運営基盤を構築し、サービス向上の実務業務を行います。</a:t>
              </a:r>
            </a:p>
          </p:txBody>
        </p:sp>
        <p:sp>
          <p:nvSpPr>
            <p:cNvPr id="81" name="正方形/長方形 80">
              <a:extLst>
                <a:ext uri="{FF2B5EF4-FFF2-40B4-BE49-F238E27FC236}">
                  <a16:creationId xmlns:a16="http://schemas.microsoft.com/office/drawing/2014/main" id="{5C70B54E-5FE6-0C4D-B205-7E9A0401F4A0}"/>
                </a:ext>
              </a:extLst>
            </p:cNvPr>
            <p:cNvSpPr/>
            <p:nvPr/>
          </p:nvSpPr>
          <p:spPr>
            <a:xfrm>
              <a:off x="620880" y="4561988"/>
              <a:ext cx="3463983" cy="1717714"/>
            </a:xfrm>
            <a:prstGeom prst="rect">
              <a:avLst/>
            </a:prstGeom>
          </p:spPr>
          <p:txBody>
            <a:bodyPr wrap="square">
              <a:spAutoFit/>
            </a:bodyPr>
            <a:lstStyle/>
            <a:p>
              <a:pPr>
                <a:lnSpc>
                  <a:spcPct val="250000"/>
                </a:lnSpc>
              </a:pPr>
              <a:r>
                <a:rPr lang="ja-JP" altLang="en-US" sz="1100">
                  <a:solidFill>
                    <a:schemeClr val="bg1"/>
                  </a:solidFill>
                  <a:latin typeface="Yu Mincho" panose="02020400000000000000" pitchFamily="18" charset="-128"/>
                  <a:ea typeface="Yu Mincho" panose="02020400000000000000" pitchFamily="18" charset="-128"/>
                  <a:cs typeface="Klee One" pitchFamily="2" charset="-128"/>
                </a:rPr>
                <a:t>・業務受託方式</a:t>
              </a:r>
            </a:p>
            <a:p>
              <a:pPr>
                <a:lnSpc>
                  <a:spcPct val="250000"/>
                </a:lnSpc>
              </a:pPr>
              <a:r>
                <a:rPr lang="ja-JP" altLang="en-US" sz="1100">
                  <a:solidFill>
                    <a:schemeClr val="bg1"/>
                  </a:solidFill>
                  <a:latin typeface="Yu Mincho" panose="02020400000000000000" pitchFamily="18" charset="-128"/>
                  <a:ea typeface="Yu Mincho" panose="02020400000000000000" pitchFamily="18" charset="-128"/>
                  <a:cs typeface="Klee One" pitchFamily="2" charset="-128"/>
                </a:rPr>
                <a:t>・一部運営委託方式</a:t>
              </a:r>
            </a:p>
            <a:p>
              <a:pPr>
                <a:lnSpc>
                  <a:spcPct val="250000"/>
                </a:lnSpc>
              </a:pPr>
              <a:r>
                <a:rPr lang="ja-JP" altLang="en-US" sz="1100">
                  <a:solidFill>
                    <a:schemeClr val="bg1"/>
                  </a:solidFill>
                  <a:latin typeface="Yu Mincho" panose="02020400000000000000" pitchFamily="18" charset="-128"/>
                  <a:ea typeface="Yu Mincho" panose="02020400000000000000" pitchFamily="18" charset="-128"/>
                  <a:cs typeface="Klee One" pitchFamily="2" charset="-128"/>
                </a:rPr>
                <a:t>・マーケティングプランの策定</a:t>
              </a:r>
            </a:p>
            <a:p>
              <a:pPr>
                <a:lnSpc>
                  <a:spcPct val="250000"/>
                </a:lnSpc>
              </a:pPr>
              <a:r>
                <a:rPr lang="ja-JP" altLang="en-US" sz="1100">
                  <a:solidFill>
                    <a:schemeClr val="bg1"/>
                  </a:solidFill>
                  <a:latin typeface="Yu Mincho" panose="02020400000000000000" pitchFamily="18" charset="-128"/>
                  <a:ea typeface="Yu Mincho" panose="02020400000000000000" pitchFamily="18" charset="-128"/>
                  <a:cs typeface="Klee One" pitchFamily="2" charset="-128"/>
                </a:rPr>
                <a:t>・セールス＆プロモーションにおける提案</a:t>
              </a:r>
            </a:p>
          </p:txBody>
        </p:sp>
        <p:grpSp>
          <p:nvGrpSpPr>
            <p:cNvPr id="7" name="グループ化 6">
              <a:extLst>
                <a:ext uri="{FF2B5EF4-FFF2-40B4-BE49-F238E27FC236}">
                  <a16:creationId xmlns:a16="http://schemas.microsoft.com/office/drawing/2014/main" id="{285B9E13-ADDB-E748-B65D-C016937770CD}"/>
                </a:ext>
              </a:extLst>
            </p:cNvPr>
            <p:cNvGrpSpPr/>
            <p:nvPr/>
          </p:nvGrpSpPr>
          <p:grpSpPr>
            <a:xfrm>
              <a:off x="4865030" y="2748385"/>
              <a:ext cx="4649197" cy="3730645"/>
              <a:chOff x="4688564" y="2748385"/>
              <a:chExt cx="4649197" cy="3730645"/>
            </a:xfrm>
          </p:grpSpPr>
          <p:grpSp>
            <p:nvGrpSpPr>
              <p:cNvPr id="6" name="グループ化 5">
                <a:extLst>
                  <a:ext uri="{FF2B5EF4-FFF2-40B4-BE49-F238E27FC236}">
                    <a16:creationId xmlns:a16="http://schemas.microsoft.com/office/drawing/2014/main" id="{FE5A2675-7027-9F4D-A878-1F1971457783}"/>
                  </a:ext>
                </a:extLst>
              </p:cNvPr>
              <p:cNvGrpSpPr/>
              <p:nvPr/>
            </p:nvGrpSpPr>
            <p:grpSpPr>
              <a:xfrm>
                <a:off x="4792235" y="2748385"/>
                <a:ext cx="4545526" cy="3730645"/>
                <a:chOff x="4695117" y="2748385"/>
                <a:chExt cx="4545526" cy="3730645"/>
              </a:xfrm>
            </p:grpSpPr>
            <p:grpSp>
              <p:nvGrpSpPr>
                <p:cNvPr id="4" name="グループ化 3">
                  <a:extLst>
                    <a:ext uri="{FF2B5EF4-FFF2-40B4-BE49-F238E27FC236}">
                      <a16:creationId xmlns:a16="http://schemas.microsoft.com/office/drawing/2014/main" id="{9FA033EE-DF11-4144-9C13-63B79A725971}"/>
                    </a:ext>
                  </a:extLst>
                </p:cNvPr>
                <p:cNvGrpSpPr/>
                <p:nvPr/>
              </p:nvGrpSpPr>
              <p:grpSpPr>
                <a:xfrm>
                  <a:off x="4750011" y="3131389"/>
                  <a:ext cx="4470548" cy="3347641"/>
                  <a:chOff x="4681400" y="2754163"/>
                  <a:chExt cx="4470548" cy="3724867"/>
                </a:xfrm>
              </p:grpSpPr>
              <p:sp>
                <p:nvSpPr>
                  <p:cNvPr id="90" name="正方形/長方形 89">
                    <a:extLst>
                      <a:ext uri="{FF2B5EF4-FFF2-40B4-BE49-F238E27FC236}">
                        <a16:creationId xmlns:a16="http://schemas.microsoft.com/office/drawing/2014/main" id="{61D75DF5-6231-3748-9C76-A76686593EB1}"/>
                      </a:ext>
                    </a:extLst>
                  </p:cNvPr>
                  <p:cNvSpPr/>
                  <p:nvPr/>
                </p:nvSpPr>
                <p:spPr>
                  <a:xfrm flipH="1">
                    <a:off x="4681400" y="2754163"/>
                    <a:ext cx="4470548" cy="485051"/>
                  </a:xfrm>
                  <a:prstGeom prst="rect">
                    <a:avLst/>
                  </a:prstGeom>
                  <a:solidFill>
                    <a:srgbClr val="C6894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91" name="正方形/長方形 90">
                    <a:extLst>
                      <a:ext uri="{FF2B5EF4-FFF2-40B4-BE49-F238E27FC236}">
                        <a16:creationId xmlns:a16="http://schemas.microsoft.com/office/drawing/2014/main" id="{B1C240E3-9C91-F843-95AC-B524E8884669}"/>
                      </a:ext>
                    </a:extLst>
                  </p:cNvPr>
                  <p:cNvSpPr/>
                  <p:nvPr/>
                </p:nvSpPr>
                <p:spPr>
                  <a:xfrm flipH="1">
                    <a:off x="4681400" y="3294132"/>
                    <a:ext cx="4470548" cy="485051"/>
                  </a:xfrm>
                  <a:prstGeom prst="rect">
                    <a:avLst/>
                  </a:prstGeom>
                  <a:solidFill>
                    <a:srgbClr val="C6894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92" name="正方形/長方形 91">
                    <a:extLst>
                      <a:ext uri="{FF2B5EF4-FFF2-40B4-BE49-F238E27FC236}">
                        <a16:creationId xmlns:a16="http://schemas.microsoft.com/office/drawing/2014/main" id="{6105CB09-2F69-6D47-A914-F7A0EB84D1D9}"/>
                      </a:ext>
                    </a:extLst>
                  </p:cNvPr>
                  <p:cNvSpPr/>
                  <p:nvPr/>
                </p:nvSpPr>
                <p:spPr>
                  <a:xfrm flipH="1">
                    <a:off x="4681400" y="3834101"/>
                    <a:ext cx="4470548" cy="485051"/>
                  </a:xfrm>
                  <a:prstGeom prst="rect">
                    <a:avLst/>
                  </a:prstGeom>
                  <a:solidFill>
                    <a:srgbClr val="C6894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93" name="正方形/長方形 92">
                    <a:extLst>
                      <a:ext uri="{FF2B5EF4-FFF2-40B4-BE49-F238E27FC236}">
                        <a16:creationId xmlns:a16="http://schemas.microsoft.com/office/drawing/2014/main" id="{C2370091-FE59-9D44-A743-A6EE4697A334}"/>
                      </a:ext>
                    </a:extLst>
                  </p:cNvPr>
                  <p:cNvSpPr/>
                  <p:nvPr/>
                </p:nvSpPr>
                <p:spPr>
                  <a:xfrm flipH="1">
                    <a:off x="4681400" y="4374070"/>
                    <a:ext cx="4470548" cy="485051"/>
                  </a:xfrm>
                  <a:prstGeom prst="rect">
                    <a:avLst/>
                  </a:prstGeom>
                  <a:solidFill>
                    <a:srgbClr val="C6894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94" name="正方形/長方形 93">
                    <a:extLst>
                      <a:ext uri="{FF2B5EF4-FFF2-40B4-BE49-F238E27FC236}">
                        <a16:creationId xmlns:a16="http://schemas.microsoft.com/office/drawing/2014/main" id="{3543FB3A-B147-3D41-847C-16D5525F62FB}"/>
                      </a:ext>
                    </a:extLst>
                  </p:cNvPr>
                  <p:cNvSpPr/>
                  <p:nvPr/>
                </p:nvSpPr>
                <p:spPr>
                  <a:xfrm flipH="1">
                    <a:off x="4681400" y="4914039"/>
                    <a:ext cx="4470548" cy="485051"/>
                  </a:xfrm>
                  <a:prstGeom prst="rect">
                    <a:avLst/>
                  </a:prstGeom>
                  <a:solidFill>
                    <a:srgbClr val="C6894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96" name="正方形/長方形 95">
                    <a:extLst>
                      <a:ext uri="{FF2B5EF4-FFF2-40B4-BE49-F238E27FC236}">
                        <a16:creationId xmlns:a16="http://schemas.microsoft.com/office/drawing/2014/main" id="{17C9B9A4-8D9E-AF48-9DEF-BE7E519F5879}"/>
                      </a:ext>
                    </a:extLst>
                  </p:cNvPr>
                  <p:cNvSpPr/>
                  <p:nvPr/>
                </p:nvSpPr>
                <p:spPr>
                  <a:xfrm flipH="1">
                    <a:off x="4681400" y="5454008"/>
                    <a:ext cx="4470548" cy="485051"/>
                  </a:xfrm>
                  <a:prstGeom prst="rect">
                    <a:avLst/>
                  </a:prstGeom>
                  <a:solidFill>
                    <a:srgbClr val="C6894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97" name="正方形/長方形 96">
                    <a:extLst>
                      <a:ext uri="{FF2B5EF4-FFF2-40B4-BE49-F238E27FC236}">
                        <a16:creationId xmlns:a16="http://schemas.microsoft.com/office/drawing/2014/main" id="{2A076A15-64B6-4548-AEA2-DDE9A6688D06}"/>
                      </a:ext>
                    </a:extLst>
                  </p:cNvPr>
                  <p:cNvSpPr/>
                  <p:nvPr/>
                </p:nvSpPr>
                <p:spPr>
                  <a:xfrm flipH="1">
                    <a:off x="4681400" y="5993979"/>
                    <a:ext cx="4470548" cy="485051"/>
                  </a:xfrm>
                  <a:prstGeom prst="rect">
                    <a:avLst/>
                  </a:prstGeom>
                  <a:solidFill>
                    <a:srgbClr val="C6894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32" name="正方形/長方形 31">
                    <a:extLst>
                      <a:ext uri="{FF2B5EF4-FFF2-40B4-BE49-F238E27FC236}">
                        <a16:creationId xmlns:a16="http://schemas.microsoft.com/office/drawing/2014/main" id="{CF56F328-5D43-B242-9D2D-1EFC70DE3195}"/>
                      </a:ext>
                    </a:extLst>
                  </p:cNvPr>
                  <p:cNvSpPr/>
                  <p:nvPr/>
                </p:nvSpPr>
                <p:spPr>
                  <a:xfrm>
                    <a:off x="5496434" y="3047904"/>
                    <a:ext cx="2965416" cy="205475"/>
                  </a:xfrm>
                  <a:prstGeom prst="rect">
                    <a:avLst/>
                  </a:prstGeom>
                </p:spPr>
                <p:txBody>
                  <a:bodyPr wrap="square">
                    <a:spAutoFit/>
                  </a:bodyPr>
                  <a:lstStyle/>
                  <a:p>
                    <a:r>
                      <a:rPr lang="en-US" altLang="ja-JP" sz="60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 </a:t>
                    </a:r>
                    <a:r>
                      <a:rPr lang="ja-JP" altLang="en-US" sz="60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オペレーション体制、</a:t>
                    </a:r>
                    <a:r>
                      <a:rPr lang="en" altLang="ja-JP" sz="60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OTA</a:t>
                    </a:r>
                    <a:r>
                      <a:rPr lang="ja-JP" altLang="en-US" sz="60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や</a:t>
                    </a:r>
                    <a:r>
                      <a:rPr lang="en" altLang="ja-JP" sz="60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HP</a:t>
                    </a:r>
                    <a:r>
                      <a:rPr lang="ja-JP" altLang="en-US" sz="60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などの各種データを確認させていただきます。</a:t>
                    </a:r>
                  </a:p>
                </p:txBody>
              </p:sp>
              <p:sp>
                <p:nvSpPr>
                  <p:cNvPr id="33" name="正方形/長方形 32">
                    <a:extLst>
                      <a:ext uri="{FF2B5EF4-FFF2-40B4-BE49-F238E27FC236}">
                        <a16:creationId xmlns:a16="http://schemas.microsoft.com/office/drawing/2014/main" id="{C24BB468-AA2D-7C4C-A02B-8FD3A2E806B5}"/>
                      </a:ext>
                    </a:extLst>
                  </p:cNvPr>
                  <p:cNvSpPr/>
                  <p:nvPr/>
                </p:nvSpPr>
                <p:spPr>
                  <a:xfrm>
                    <a:off x="5496434" y="5212224"/>
                    <a:ext cx="1667799" cy="205475"/>
                  </a:xfrm>
                  <a:prstGeom prst="rect">
                    <a:avLst/>
                  </a:prstGeom>
                </p:spPr>
                <p:txBody>
                  <a:bodyPr wrap="square">
                    <a:spAutoFit/>
                  </a:bodyPr>
                  <a:lstStyle/>
                  <a:p>
                    <a:r>
                      <a:rPr lang="en-US" altLang="ja-JP" sz="60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 </a:t>
                    </a:r>
                    <a:r>
                      <a:rPr lang="ja-JP" altLang="en-US" sz="60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設計</a:t>
                    </a:r>
                    <a:r>
                      <a:rPr lang="en-US" altLang="ja-JP" sz="60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a:t>
                    </a:r>
                    <a:r>
                      <a:rPr lang="ja-JP" altLang="en-US" sz="60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デザイン</a:t>
                    </a:r>
                    <a:r>
                      <a:rPr lang="en-US" altLang="ja-JP" sz="60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a:t>
                    </a:r>
                    <a:r>
                      <a:rPr lang="ja-JP" altLang="en-US" sz="60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清掃会社</a:t>
                    </a:r>
                    <a:r>
                      <a:rPr lang="en-US" altLang="ja-JP" sz="60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 </a:t>
                    </a:r>
                    <a:r>
                      <a:rPr lang="ja-JP" altLang="en-US" sz="60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など</a:t>
                    </a:r>
                  </a:p>
                </p:txBody>
              </p:sp>
              <p:sp>
                <p:nvSpPr>
                  <p:cNvPr id="34" name="正方形/長方形 33">
                    <a:extLst>
                      <a:ext uri="{FF2B5EF4-FFF2-40B4-BE49-F238E27FC236}">
                        <a16:creationId xmlns:a16="http://schemas.microsoft.com/office/drawing/2014/main" id="{A01B9580-513A-C440-AB50-594C4DEEC32F}"/>
                      </a:ext>
                    </a:extLst>
                  </p:cNvPr>
                  <p:cNvSpPr/>
                  <p:nvPr/>
                </p:nvSpPr>
                <p:spPr>
                  <a:xfrm>
                    <a:off x="5496434" y="6271967"/>
                    <a:ext cx="1070025" cy="205475"/>
                  </a:xfrm>
                  <a:prstGeom prst="rect">
                    <a:avLst/>
                  </a:prstGeom>
                </p:spPr>
                <p:txBody>
                  <a:bodyPr wrap="square">
                    <a:spAutoFit/>
                  </a:bodyPr>
                  <a:lstStyle/>
                  <a:p>
                    <a:r>
                      <a:rPr lang="en-US" altLang="ja-JP" sz="60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 </a:t>
                    </a:r>
                    <a:r>
                      <a:rPr lang="ja-JP" altLang="en-US" sz="60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月次で報告</a:t>
                    </a:r>
                    <a:endParaRPr lang="en-US" altLang="ja-JP" sz="60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endParaRPr>
                  </a:p>
                </p:txBody>
              </p:sp>
              <p:sp>
                <p:nvSpPr>
                  <p:cNvPr id="35" name="コンテンツ プレースホルダー 2">
                    <a:extLst>
                      <a:ext uri="{FF2B5EF4-FFF2-40B4-BE49-F238E27FC236}">
                        <a16:creationId xmlns:a16="http://schemas.microsoft.com/office/drawing/2014/main" id="{3C9BD792-FDA3-D941-96A4-5BAB364D62BD}"/>
                      </a:ext>
                    </a:extLst>
                  </p:cNvPr>
                  <p:cNvSpPr txBox="1">
                    <a:spLocks/>
                  </p:cNvSpPr>
                  <p:nvPr/>
                </p:nvSpPr>
                <p:spPr>
                  <a:xfrm>
                    <a:off x="5430445" y="3398157"/>
                    <a:ext cx="2817572" cy="308215"/>
                  </a:xfrm>
                  <a:prstGeom prst="rect">
                    <a:avLst/>
                  </a:prstGeom>
                </p:spPr>
                <p:txBody>
                  <a:bodyPr vert="horz" wrap="square" lIns="91440" tIns="45721" rIns="91440" bIns="45721"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２</a:t>
                    </a:r>
                    <a:r>
                      <a:rPr lang="en-US" altLang="ja-JP" sz="1200" b="1" dirty="0">
                        <a:solidFill>
                          <a:srgbClr val="C78A46"/>
                        </a:solidFill>
                        <a:latin typeface="Yu Mincho" panose="02020400000000000000" pitchFamily="18" charset="-128"/>
                        <a:ea typeface="Yu Mincho" panose="02020400000000000000" pitchFamily="18" charset="-128"/>
                        <a:cs typeface="Klee One" pitchFamily="2" charset="-128"/>
                      </a:rPr>
                      <a:t>. </a:t>
                    </a:r>
                    <a:r>
                      <a:rPr lang="ja-JP" altLang="en-US" sz="1200" b="1" spc="-150">
                        <a:solidFill>
                          <a:srgbClr val="C78A46"/>
                        </a:solidFill>
                        <a:latin typeface="Yu Mincho" panose="02020400000000000000" pitchFamily="18" charset="-128"/>
                        <a:ea typeface="Yu Mincho" panose="02020400000000000000" pitchFamily="18" charset="-128"/>
                        <a:cs typeface="Klee One" pitchFamily="2" charset="-128"/>
                      </a:rPr>
                      <a:t>ターゲット</a:t>
                    </a:r>
                    <a:r>
                      <a:rPr lang="en-US" altLang="ja-JP" sz="1200" b="1" spc="-150" dirty="0">
                        <a:solidFill>
                          <a:srgbClr val="C78A46"/>
                        </a:solidFill>
                        <a:latin typeface="Yu Mincho" panose="02020400000000000000" pitchFamily="18" charset="-128"/>
                        <a:ea typeface="Yu Mincho" panose="02020400000000000000" pitchFamily="18" charset="-128"/>
                        <a:cs typeface="Klee One" pitchFamily="2" charset="-128"/>
                      </a:rPr>
                      <a:t>/</a:t>
                    </a:r>
                    <a:r>
                      <a:rPr lang="ja-JP" altLang="en-US" sz="1200" b="1" spc="-150">
                        <a:solidFill>
                          <a:srgbClr val="C78A46"/>
                        </a:solidFill>
                        <a:latin typeface="Yu Mincho" panose="02020400000000000000" pitchFamily="18" charset="-128"/>
                        <a:ea typeface="Yu Mincho" panose="02020400000000000000" pitchFamily="18" charset="-128"/>
                        <a:cs typeface="Klee One" pitchFamily="2" charset="-128"/>
                      </a:rPr>
                      <a:t>ポジショニング</a:t>
                    </a: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の再定義</a:t>
                    </a:r>
                  </a:p>
                </p:txBody>
              </p:sp>
              <p:sp>
                <p:nvSpPr>
                  <p:cNvPr id="36" name="コンテンツ プレースホルダー 2">
                    <a:extLst>
                      <a:ext uri="{FF2B5EF4-FFF2-40B4-BE49-F238E27FC236}">
                        <a16:creationId xmlns:a16="http://schemas.microsoft.com/office/drawing/2014/main" id="{2BD70E01-2510-464D-A831-EB317B3AD0DD}"/>
                      </a:ext>
                    </a:extLst>
                  </p:cNvPr>
                  <p:cNvSpPr txBox="1">
                    <a:spLocks/>
                  </p:cNvSpPr>
                  <p:nvPr/>
                </p:nvSpPr>
                <p:spPr>
                  <a:xfrm>
                    <a:off x="5430445" y="3938126"/>
                    <a:ext cx="3462760" cy="308215"/>
                  </a:xfrm>
                  <a:prstGeom prst="rect">
                    <a:avLst/>
                  </a:prstGeom>
                </p:spPr>
                <p:txBody>
                  <a:bodyPr vert="horz" wrap="square" lIns="91440" tIns="45721" rIns="91440" bIns="45721"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３</a:t>
                    </a:r>
                    <a:r>
                      <a:rPr lang="en-US" altLang="ja-JP" sz="1200" b="1" dirty="0">
                        <a:solidFill>
                          <a:srgbClr val="C78A46"/>
                        </a:solidFill>
                        <a:latin typeface="Yu Mincho" panose="02020400000000000000" pitchFamily="18" charset="-128"/>
                        <a:ea typeface="Yu Mincho" panose="02020400000000000000" pitchFamily="18" charset="-128"/>
                        <a:cs typeface="Klee One" pitchFamily="2" charset="-128"/>
                      </a:rPr>
                      <a:t>. </a:t>
                    </a: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リブランドに必要な投資計画の策定</a:t>
                    </a:r>
                    <a:r>
                      <a:rPr lang="en-US" altLang="ja-JP" sz="1200" b="1" dirty="0">
                        <a:solidFill>
                          <a:srgbClr val="C78A46"/>
                        </a:solidFill>
                        <a:latin typeface="Yu Mincho" panose="02020400000000000000" pitchFamily="18" charset="-128"/>
                        <a:ea typeface="Yu Mincho" panose="02020400000000000000" pitchFamily="18" charset="-128"/>
                        <a:cs typeface="Klee One" pitchFamily="2" charset="-128"/>
                      </a:rPr>
                      <a:t>/</a:t>
                    </a: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ご提案</a:t>
                    </a:r>
                  </a:p>
                </p:txBody>
              </p:sp>
              <p:sp>
                <p:nvSpPr>
                  <p:cNvPr id="37" name="コンテンツ プレースホルダー 2">
                    <a:extLst>
                      <a:ext uri="{FF2B5EF4-FFF2-40B4-BE49-F238E27FC236}">
                        <a16:creationId xmlns:a16="http://schemas.microsoft.com/office/drawing/2014/main" id="{7943AC62-F146-6241-B8E3-96460C38C13C}"/>
                      </a:ext>
                    </a:extLst>
                  </p:cNvPr>
                  <p:cNvSpPr txBox="1">
                    <a:spLocks/>
                  </p:cNvSpPr>
                  <p:nvPr/>
                </p:nvSpPr>
                <p:spPr>
                  <a:xfrm>
                    <a:off x="5430445" y="4478095"/>
                    <a:ext cx="2501336" cy="308215"/>
                  </a:xfrm>
                  <a:prstGeom prst="rect">
                    <a:avLst/>
                  </a:prstGeom>
                </p:spPr>
                <p:txBody>
                  <a:bodyPr vert="horz" wrap="square" lIns="91440" tIns="45721" rIns="91440" bIns="45721"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４</a:t>
                    </a:r>
                    <a:r>
                      <a:rPr lang="en-US" altLang="ja-JP" sz="1200" b="1" dirty="0">
                        <a:solidFill>
                          <a:srgbClr val="C78A46"/>
                        </a:solidFill>
                        <a:latin typeface="Yu Mincho" panose="02020400000000000000" pitchFamily="18" charset="-128"/>
                        <a:ea typeface="Yu Mincho" panose="02020400000000000000" pitchFamily="18" charset="-128"/>
                        <a:cs typeface="Klee One" pitchFamily="2" charset="-128"/>
                      </a:rPr>
                      <a:t>.  </a:t>
                    </a: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事業計画</a:t>
                    </a:r>
                    <a:r>
                      <a:rPr lang="en-US" altLang="ja-JP" sz="1200" b="1" dirty="0">
                        <a:solidFill>
                          <a:srgbClr val="C78A46"/>
                        </a:solidFill>
                        <a:latin typeface="Yu Mincho" panose="02020400000000000000" pitchFamily="18" charset="-128"/>
                        <a:ea typeface="Yu Mincho" panose="02020400000000000000" pitchFamily="18" charset="-128"/>
                        <a:cs typeface="Klee One" pitchFamily="2" charset="-128"/>
                      </a:rPr>
                      <a:t>/</a:t>
                    </a: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事業収支のご提案</a:t>
                    </a:r>
                  </a:p>
                </p:txBody>
              </p:sp>
              <p:sp>
                <p:nvSpPr>
                  <p:cNvPr id="38" name="コンテンツ プレースホルダー 2">
                    <a:extLst>
                      <a:ext uri="{FF2B5EF4-FFF2-40B4-BE49-F238E27FC236}">
                        <a16:creationId xmlns:a16="http://schemas.microsoft.com/office/drawing/2014/main" id="{76D88C1A-7C42-1F49-9498-657705524B79}"/>
                      </a:ext>
                    </a:extLst>
                  </p:cNvPr>
                  <p:cNvSpPr txBox="1">
                    <a:spLocks/>
                  </p:cNvSpPr>
                  <p:nvPr/>
                </p:nvSpPr>
                <p:spPr>
                  <a:xfrm>
                    <a:off x="5430444" y="4986190"/>
                    <a:ext cx="1689019" cy="308215"/>
                  </a:xfrm>
                  <a:prstGeom prst="rect">
                    <a:avLst/>
                  </a:prstGeom>
                </p:spPr>
                <p:txBody>
                  <a:bodyPr vert="horz" wrap="square" lIns="91440" tIns="45721" rIns="91440" bIns="45721"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５</a:t>
                    </a:r>
                    <a:r>
                      <a:rPr lang="en-US" altLang="ja-JP" sz="1200" b="1" dirty="0">
                        <a:solidFill>
                          <a:srgbClr val="C78A46"/>
                        </a:solidFill>
                        <a:latin typeface="Yu Mincho" panose="02020400000000000000" pitchFamily="18" charset="-128"/>
                        <a:ea typeface="Yu Mincho" panose="02020400000000000000" pitchFamily="18" charset="-128"/>
                        <a:cs typeface="Klee One" pitchFamily="2" charset="-128"/>
                      </a:rPr>
                      <a:t>. </a:t>
                    </a: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再生チームの組成</a:t>
                    </a:r>
                  </a:p>
                </p:txBody>
              </p:sp>
              <p:sp>
                <p:nvSpPr>
                  <p:cNvPr id="39" name="コンテンツ プレースホルダー 2">
                    <a:extLst>
                      <a:ext uri="{FF2B5EF4-FFF2-40B4-BE49-F238E27FC236}">
                        <a16:creationId xmlns:a16="http://schemas.microsoft.com/office/drawing/2014/main" id="{8B2ADAB5-2E17-734F-80CE-8F4DC385701F}"/>
                      </a:ext>
                    </a:extLst>
                  </p:cNvPr>
                  <p:cNvSpPr txBox="1">
                    <a:spLocks/>
                  </p:cNvSpPr>
                  <p:nvPr/>
                </p:nvSpPr>
                <p:spPr>
                  <a:xfrm>
                    <a:off x="5430445" y="5558034"/>
                    <a:ext cx="1683034" cy="308215"/>
                  </a:xfrm>
                  <a:prstGeom prst="rect">
                    <a:avLst/>
                  </a:prstGeom>
                </p:spPr>
                <p:txBody>
                  <a:bodyPr vert="horz" wrap="square" lIns="91440" tIns="45721" rIns="91440" bIns="45721"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６</a:t>
                    </a:r>
                    <a:r>
                      <a:rPr lang="en-US" altLang="ja-JP" sz="1200" b="1" dirty="0">
                        <a:solidFill>
                          <a:srgbClr val="C78A46"/>
                        </a:solidFill>
                        <a:latin typeface="Yu Mincho" panose="02020400000000000000" pitchFamily="18" charset="-128"/>
                        <a:ea typeface="Yu Mincho" panose="02020400000000000000" pitchFamily="18" charset="-128"/>
                        <a:cs typeface="Klee One" pitchFamily="2" charset="-128"/>
                      </a:rPr>
                      <a:t>. </a:t>
                    </a: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契約締結</a:t>
                    </a:r>
                  </a:p>
                </p:txBody>
              </p:sp>
              <p:sp>
                <p:nvSpPr>
                  <p:cNvPr id="43" name="コンテンツ プレースホルダー 2">
                    <a:extLst>
                      <a:ext uri="{FF2B5EF4-FFF2-40B4-BE49-F238E27FC236}">
                        <a16:creationId xmlns:a16="http://schemas.microsoft.com/office/drawing/2014/main" id="{CFFA525C-35E0-D14D-8DA8-F9BBF7DBA3B8}"/>
                      </a:ext>
                    </a:extLst>
                  </p:cNvPr>
                  <p:cNvSpPr txBox="1">
                    <a:spLocks/>
                  </p:cNvSpPr>
                  <p:nvPr/>
                </p:nvSpPr>
                <p:spPr>
                  <a:xfrm>
                    <a:off x="5430445" y="2833564"/>
                    <a:ext cx="2501336" cy="308215"/>
                  </a:xfrm>
                  <a:prstGeom prst="rect">
                    <a:avLst/>
                  </a:prstGeom>
                </p:spPr>
                <p:txBody>
                  <a:bodyPr vert="horz" wrap="square" lIns="91440" tIns="45721" rIns="91440" bIns="45721"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１</a:t>
                    </a:r>
                    <a:r>
                      <a:rPr lang="en-US" altLang="ja-JP" sz="1200" b="1" dirty="0">
                        <a:solidFill>
                          <a:srgbClr val="C78A46"/>
                        </a:solidFill>
                        <a:latin typeface="Yu Mincho" panose="02020400000000000000" pitchFamily="18" charset="-128"/>
                        <a:ea typeface="Yu Mincho" panose="02020400000000000000" pitchFamily="18" charset="-128"/>
                        <a:cs typeface="Klee One" pitchFamily="2" charset="-128"/>
                      </a:rPr>
                      <a:t>. </a:t>
                    </a: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運営状況のヒアリング</a:t>
                    </a:r>
                  </a:p>
                </p:txBody>
              </p:sp>
              <p:sp>
                <p:nvSpPr>
                  <p:cNvPr id="49" name="コンテンツ プレースホルダー 2">
                    <a:extLst>
                      <a:ext uri="{FF2B5EF4-FFF2-40B4-BE49-F238E27FC236}">
                        <a16:creationId xmlns:a16="http://schemas.microsoft.com/office/drawing/2014/main" id="{9A80F9B3-17BA-B144-AB8F-E2BB9F69FB7A}"/>
                      </a:ext>
                    </a:extLst>
                  </p:cNvPr>
                  <p:cNvSpPr txBox="1">
                    <a:spLocks/>
                  </p:cNvSpPr>
                  <p:nvPr/>
                </p:nvSpPr>
                <p:spPr>
                  <a:xfrm>
                    <a:off x="5430444" y="6068111"/>
                    <a:ext cx="1689017" cy="308215"/>
                  </a:xfrm>
                  <a:prstGeom prst="rect">
                    <a:avLst/>
                  </a:prstGeom>
                </p:spPr>
                <p:txBody>
                  <a:bodyPr vert="horz" wrap="square" lIns="91440" tIns="45721" rIns="91440" bIns="45721"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７</a:t>
                    </a:r>
                    <a:r>
                      <a:rPr lang="en-US" altLang="ja-JP" sz="1200" b="1" dirty="0">
                        <a:solidFill>
                          <a:srgbClr val="C78A46"/>
                        </a:solidFill>
                        <a:latin typeface="Yu Mincho" panose="02020400000000000000" pitchFamily="18" charset="-128"/>
                        <a:ea typeface="Yu Mincho" panose="02020400000000000000" pitchFamily="18" charset="-128"/>
                        <a:cs typeface="Klee One" pitchFamily="2" charset="-128"/>
                      </a:rPr>
                      <a:t>. </a:t>
                    </a: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運営開始</a:t>
                    </a:r>
                  </a:p>
                </p:txBody>
              </p:sp>
              <p:pic>
                <p:nvPicPr>
                  <p:cNvPr id="83" name="図 82" descr="図形&#10;&#10;低い精度で自動的に生成された説明">
                    <a:extLst>
                      <a:ext uri="{FF2B5EF4-FFF2-40B4-BE49-F238E27FC236}">
                        <a16:creationId xmlns:a16="http://schemas.microsoft.com/office/drawing/2014/main" id="{067841EF-B98E-D34E-8BD6-D3EE6629A01A}"/>
                      </a:ext>
                    </a:extLst>
                  </p:cNvPr>
                  <p:cNvPicPr>
                    <a:picLocks noChangeAspect="1"/>
                  </p:cNvPicPr>
                  <p:nvPr/>
                </p:nvPicPr>
                <p:blipFill rotWithShape="1">
                  <a:blip r:embed="rId4">
                    <a:alphaModFix amt="85000"/>
                    <a:duotone>
                      <a:schemeClr val="accent4">
                        <a:shade val="45000"/>
                        <a:satMod val="135000"/>
                      </a:schemeClr>
                      <a:prstClr val="white"/>
                    </a:duotone>
                    <a:extLst>
                      <a:ext uri="{28A0092B-C50C-407E-A947-70E740481C1C}">
                        <a14:useLocalDpi xmlns:a14="http://schemas.microsoft.com/office/drawing/2010/main" val="0"/>
                      </a:ext>
                    </a:extLst>
                  </a:blip>
                  <a:srcRect l="18047" t="17851" r="17801" b="18270"/>
                  <a:stretch/>
                </p:blipFill>
                <p:spPr>
                  <a:xfrm>
                    <a:off x="5066693" y="4477457"/>
                    <a:ext cx="269310" cy="268160"/>
                  </a:xfrm>
                  <a:prstGeom prst="rect">
                    <a:avLst/>
                  </a:prstGeom>
                </p:spPr>
              </p:pic>
              <p:pic>
                <p:nvPicPr>
                  <p:cNvPr id="84" name="図 83" descr="ロゴ&#10;&#10;自動的に生成された説明">
                    <a:extLst>
                      <a:ext uri="{FF2B5EF4-FFF2-40B4-BE49-F238E27FC236}">
                        <a16:creationId xmlns:a16="http://schemas.microsoft.com/office/drawing/2014/main" id="{296B1E93-68DC-5D41-836F-FC42DCB16E0F}"/>
                      </a:ext>
                    </a:extLst>
                  </p:cNvPr>
                  <p:cNvPicPr>
                    <a:picLocks noChangeAspect="1"/>
                  </p:cNvPicPr>
                  <p:nvPr/>
                </p:nvPicPr>
                <p:blipFill rotWithShape="1">
                  <a:blip r:embed="rId5">
                    <a:alphaModFix amt="85000"/>
                    <a:duotone>
                      <a:schemeClr val="accent4">
                        <a:shade val="45000"/>
                        <a:satMod val="135000"/>
                      </a:schemeClr>
                      <a:prstClr val="white"/>
                    </a:duotone>
                    <a:extLst>
                      <a:ext uri="{28A0092B-C50C-407E-A947-70E740481C1C}">
                        <a14:useLocalDpi xmlns:a14="http://schemas.microsoft.com/office/drawing/2010/main" val="0"/>
                      </a:ext>
                    </a:extLst>
                  </a:blip>
                  <a:srcRect l="8108" t="4193" r="6737" b="4772"/>
                  <a:stretch/>
                </p:blipFill>
                <p:spPr>
                  <a:xfrm>
                    <a:off x="5055775" y="5505830"/>
                    <a:ext cx="291146" cy="346211"/>
                  </a:xfrm>
                  <a:prstGeom prst="rect">
                    <a:avLst/>
                  </a:prstGeom>
                </p:spPr>
              </p:pic>
              <p:pic>
                <p:nvPicPr>
                  <p:cNvPr id="85" name="図 84" descr="図形&#10;&#10;低い精度で自動的に生成された説明">
                    <a:extLst>
                      <a:ext uri="{FF2B5EF4-FFF2-40B4-BE49-F238E27FC236}">
                        <a16:creationId xmlns:a16="http://schemas.microsoft.com/office/drawing/2014/main" id="{50AC60C0-FF87-324F-82F1-159B99DF7B5A}"/>
                      </a:ext>
                    </a:extLst>
                  </p:cNvPr>
                  <p:cNvPicPr>
                    <a:picLocks noChangeAspect="1"/>
                  </p:cNvPicPr>
                  <p:nvPr/>
                </p:nvPicPr>
                <p:blipFill rotWithShape="1">
                  <a:blip r:embed="rId6">
                    <a:alphaModFix amt="85000"/>
                    <a:duotone>
                      <a:schemeClr val="accent4">
                        <a:shade val="45000"/>
                        <a:satMod val="135000"/>
                      </a:schemeClr>
                      <a:prstClr val="white"/>
                    </a:duotone>
                    <a:extLst>
                      <a:ext uri="{28A0092B-C50C-407E-A947-70E740481C1C}">
                        <a14:useLocalDpi xmlns:a14="http://schemas.microsoft.com/office/drawing/2010/main" val="0"/>
                      </a:ext>
                    </a:extLst>
                  </a:blip>
                  <a:srcRect l="12030" t="11199" r="12397" b="9205"/>
                  <a:stretch/>
                </p:blipFill>
                <p:spPr>
                  <a:xfrm>
                    <a:off x="5025981" y="6053821"/>
                    <a:ext cx="350731" cy="390245"/>
                  </a:xfrm>
                  <a:prstGeom prst="rect">
                    <a:avLst/>
                  </a:prstGeom>
                </p:spPr>
              </p:pic>
              <p:pic>
                <p:nvPicPr>
                  <p:cNvPr id="86" name="図 85" descr="図形&#10;&#10;低い精度で自動的に生成された説明">
                    <a:extLst>
                      <a:ext uri="{FF2B5EF4-FFF2-40B4-BE49-F238E27FC236}">
                        <a16:creationId xmlns:a16="http://schemas.microsoft.com/office/drawing/2014/main" id="{B6A621C9-0549-C244-9068-6D1D143BE914}"/>
                      </a:ext>
                    </a:extLst>
                  </p:cNvPr>
                  <p:cNvPicPr>
                    <a:picLocks noChangeAspect="1"/>
                  </p:cNvPicPr>
                  <p:nvPr/>
                </p:nvPicPr>
                <p:blipFill rotWithShape="1">
                  <a:blip r:embed="rId7">
                    <a:alphaModFix amt="85000"/>
                    <a:duotone>
                      <a:schemeClr val="accent4">
                        <a:shade val="45000"/>
                        <a:satMod val="135000"/>
                      </a:schemeClr>
                      <a:prstClr val="white"/>
                    </a:duotone>
                    <a:extLst>
                      <a:ext uri="{28A0092B-C50C-407E-A947-70E740481C1C}">
                        <a14:useLocalDpi xmlns:a14="http://schemas.microsoft.com/office/drawing/2010/main" val="0"/>
                      </a:ext>
                    </a:extLst>
                  </a:blip>
                  <a:srcRect l="8273" t="4787" r="9709" b="13195"/>
                  <a:stretch/>
                </p:blipFill>
                <p:spPr>
                  <a:xfrm>
                    <a:off x="5055775" y="3904579"/>
                    <a:ext cx="291146" cy="334571"/>
                  </a:xfrm>
                  <a:prstGeom prst="rect">
                    <a:avLst/>
                  </a:prstGeom>
                </p:spPr>
              </p:pic>
              <p:pic>
                <p:nvPicPr>
                  <p:cNvPr id="87" name="図 86" descr="アイコン&#10;&#10;自動的に生成された説明">
                    <a:extLst>
                      <a:ext uri="{FF2B5EF4-FFF2-40B4-BE49-F238E27FC236}">
                        <a16:creationId xmlns:a16="http://schemas.microsoft.com/office/drawing/2014/main" id="{BC4C34FE-66ED-E941-85B8-DB0BE2B63938}"/>
                      </a:ext>
                    </a:extLst>
                  </p:cNvPr>
                  <p:cNvPicPr>
                    <a:picLocks noChangeAspect="1"/>
                  </p:cNvPicPr>
                  <p:nvPr/>
                </p:nvPicPr>
                <p:blipFill>
                  <a:blip r:embed="rId8">
                    <a:alphaModFix amt="85000"/>
                    <a:duotone>
                      <a:schemeClr val="accent4">
                        <a:shade val="45000"/>
                        <a:satMod val="135000"/>
                      </a:schemeClr>
                      <a:prstClr val="white"/>
                    </a:duotone>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066693" y="3373797"/>
                    <a:ext cx="273445" cy="325720"/>
                  </a:xfrm>
                  <a:prstGeom prst="rect">
                    <a:avLst/>
                  </a:prstGeom>
                </p:spPr>
              </p:pic>
              <p:pic>
                <p:nvPicPr>
                  <p:cNvPr id="88" name="図 87" descr="記号, 停止, ストリート, 食品 が含まれている画像&#10;&#10;自動的に生成された説明">
                    <a:extLst>
                      <a:ext uri="{FF2B5EF4-FFF2-40B4-BE49-F238E27FC236}">
                        <a16:creationId xmlns:a16="http://schemas.microsoft.com/office/drawing/2014/main" id="{F37762F7-225D-B14A-BC0C-12BECD4B5E7B}"/>
                      </a:ext>
                    </a:extLst>
                  </p:cNvPr>
                  <p:cNvPicPr>
                    <a:picLocks noChangeAspect="1"/>
                  </p:cNvPicPr>
                  <p:nvPr/>
                </p:nvPicPr>
                <p:blipFill>
                  <a:blip r:embed="rId10">
                    <a:alphaModFix amt="85000"/>
                    <a:duotone>
                      <a:schemeClr val="accent4">
                        <a:shade val="45000"/>
                        <a:satMod val="135000"/>
                      </a:schemeClr>
                      <a:prstClr val="white"/>
                    </a:duotone>
                    <a:extLst>
                      <a:ext uri="{BEBA8EAE-BF5A-486C-A8C5-ECC9F3942E4B}">
                        <a14:imgProps xmlns:a14="http://schemas.microsoft.com/office/drawing/2010/main">
                          <a14:imgLayer r:embed="rId11">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054956" y="2855076"/>
                    <a:ext cx="292783" cy="292784"/>
                  </a:xfrm>
                  <a:prstGeom prst="rect">
                    <a:avLst/>
                  </a:prstGeom>
                </p:spPr>
              </p:pic>
              <p:pic>
                <p:nvPicPr>
                  <p:cNvPr id="89" name="図 88" descr="アイコン&#10;&#10;自動的に生成された説明">
                    <a:extLst>
                      <a:ext uri="{FF2B5EF4-FFF2-40B4-BE49-F238E27FC236}">
                        <a16:creationId xmlns:a16="http://schemas.microsoft.com/office/drawing/2014/main" id="{D39DAB27-4FA3-FE48-A5B0-768923DE7FFD}"/>
                      </a:ext>
                    </a:extLst>
                  </p:cNvPr>
                  <p:cNvPicPr>
                    <a:picLocks noChangeAspect="1"/>
                  </p:cNvPicPr>
                  <p:nvPr/>
                </p:nvPicPr>
                <p:blipFill>
                  <a:blip r:embed="rId12">
                    <a:alphaModFix amt="85000"/>
                    <a:duotone>
                      <a:schemeClr val="accent4">
                        <a:shade val="45000"/>
                        <a:satMod val="135000"/>
                      </a:schemeClr>
                      <a:prstClr val="white"/>
                    </a:duotone>
                    <a:extLst>
                      <a:ext uri="{BEBA8EAE-BF5A-486C-A8C5-ECC9F3942E4B}">
                        <a14:imgProps xmlns:a14="http://schemas.microsoft.com/office/drawing/2010/main">
                          <a14:imgLayer r:embed="rId1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021348" y="4976564"/>
                    <a:ext cx="360000" cy="360000"/>
                  </a:xfrm>
                  <a:prstGeom prst="rect">
                    <a:avLst/>
                  </a:prstGeom>
                </p:spPr>
              </p:pic>
            </p:grpSp>
            <p:sp>
              <p:nvSpPr>
                <p:cNvPr id="100" name="正方形/長方形 99">
                  <a:extLst>
                    <a:ext uri="{FF2B5EF4-FFF2-40B4-BE49-F238E27FC236}">
                      <a16:creationId xmlns:a16="http://schemas.microsoft.com/office/drawing/2014/main" id="{E610A0B2-E707-F644-8598-46BE8F5DE259}"/>
                    </a:ext>
                  </a:extLst>
                </p:cNvPr>
                <p:cNvSpPr/>
                <p:nvPr/>
              </p:nvSpPr>
              <p:spPr>
                <a:xfrm>
                  <a:off x="4695117" y="2748385"/>
                  <a:ext cx="4545526" cy="342017"/>
                </a:xfrm>
                <a:prstGeom prst="rect">
                  <a:avLst/>
                </a:prstGeom>
                <a:noFill/>
              </p:spPr>
              <p:txBody>
                <a:bodyPr wrap="square">
                  <a:spAutoFit/>
                </a:bodyPr>
                <a:lstStyle/>
                <a:p>
                  <a:pPr>
                    <a:lnSpc>
                      <a:spcPct val="150000"/>
                    </a:lnSpc>
                  </a:pP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運営委託の流れ</a:t>
                  </a:r>
                  <a:r>
                    <a:rPr lang="en-US" altLang="ja-JP" sz="1200" b="1" dirty="0">
                      <a:solidFill>
                        <a:srgbClr val="C78A46"/>
                      </a:solidFill>
                      <a:latin typeface="Yu Mincho" panose="02020400000000000000" pitchFamily="18" charset="-128"/>
                      <a:ea typeface="Yu Mincho" panose="02020400000000000000" pitchFamily="18" charset="-128"/>
                      <a:cs typeface="Klee One" pitchFamily="2" charset="-128"/>
                    </a:rPr>
                    <a:t>(</a:t>
                  </a:r>
                  <a:r>
                    <a:rPr lang="ja-JP" altLang="en-US" sz="1200" b="1">
                      <a:solidFill>
                        <a:srgbClr val="C78A46"/>
                      </a:solidFill>
                      <a:latin typeface="Yu Mincho" panose="02020400000000000000" pitchFamily="18" charset="-128"/>
                      <a:ea typeface="Yu Mincho" panose="02020400000000000000" pitchFamily="18" charset="-128"/>
                      <a:cs typeface="Klee One" pitchFamily="2" charset="-128"/>
                    </a:rPr>
                    <a:t>既存物件の場合</a:t>
                  </a:r>
                  <a:r>
                    <a:rPr lang="en-US" altLang="ja-JP" sz="1200" b="1" dirty="0">
                      <a:solidFill>
                        <a:srgbClr val="C78A46"/>
                      </a:solidFill>
                      <a:latin typeface="Yu Mincho" panose="02020400000000000000" pitchFamily="18" charset="-128"/>
                      <a:ea typeface="Yu Mincho" panose="02020400000000000000" pitchFamily="18" charset="-128"/>
                      <a:cs typeface="Klee One" pitchFamily="2" charset="-128"/>
                    </a:rPr>
                    <a:t>)</a:t>
                  </a:r>
                </a:p>
              </p:txBody>
            </p:sp>
          </p:grpSp>
          <p:sp>
            <p:nvSpPr>
              <p:cNvPr id="104" name="上矢印 103">
                <a:extLst>
                  <a:ext uri="{FF2B5EF4-FFF2-40B4-BE49-F238E27FC236}">
                    <a16:creationId xmlns:a16="http://schemas.microsoft.com/office/drawing/2014/main" id="{50CC6F54-E1E8-6945-AA9E-8182DB6EB46A}"/>
                  </a:ext>
                </a:extLst>
              </p:cNvPr>
              <p:cNvSpPr/>
              <p:nvPr/>
            </p:nvSpPr>
            <p:spPr>
              <a:xfrm rot="10800000">
                <a:off x="4688564" y="3130730"/>
                <a:ext cx="401644" cy="3348299"/>
              </a:xfrm>
              <a:prstGeom prst="upArrow">
                <a:avLst>
                  <a:gd name="adj1" fmla="val 50000"/>
                  <a:gd name="adj2" fmla="val 167856"/>
                </a:avLst>
              </a:prstGeom>
              <a:solidFill>
                <a:srgbClr val="D4AE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grpSp>
        <p:sp>
          <p:nvSpPr>
            <p:cNvPr id="107" name="正方形/長方形 106">
              <a:extLst>
                <a:ext uri="{FF2B5EF4-FFF2-40B4-BE49-F238E27FC236}">
                  <a16:creationId xmlns:a16="http://schemas.microsoft.com/office/drawing/2014/main" id="{33F3AE51-D1E6-6746-981D-A5C5191DE3F2}"/>
                </a:ext>
              </a:extLst>
            </p:cNvPr>
            <p:cNvSpPr/>
            <p:nvPr/>
          </p:nvSpPr>
          <p:spPr>
            <a:xfrm flipH="1">
              <a:off x="-6" y="-22044"/>
              <a:ext cx="138731" cy="6880043"/>
            </a:xfrm>
            <a:prstGeom prst="rect">
              <a:avLst/>
            </a:prstGeom>
            <a:solidFill>
              <a:srgbClr val="C78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grpSp>
    </p:spTree>
    <p:extLst>
      <p:ext uri="{BB962C8B-B14F-4D97-AF65-F5344CB8AC3E}">
        <p14:creationId xmlns:p14="http://schemas.microsoft.com/office/powerpoint/2010/main" val="3713618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1D672795-8F28-774A-8F56-91FBA65E5D47}"/>
              </a:ext>
            </a:extLst>
          </p:cNvPr>
          <p:cNvGrpSpPr/>
          <p:nvPr/>
        </p:nvGrpSpPr>
        <p:grpSpPr>
          <a:xfrm>
            <a:off x="-6" y="-22044"/>
            <a:ext cx="9906007" cy="6880044"/>
            <a:chOff x="-6" y="-22044"/>
            <a:chExt cx="9906007" cy="6880044"/>
          </a:xfrm>
        </p:grpSpPr>
        <p:pic>
          <p:nvPicPr>
            <p:cNvPr id="10" name="図 9" descr="座る, 雪, 覆い, スキー が含まれている画像&#10;&#10;自動的に生成された説明">
              <a:extLst>
                <a:ext uri="{FF2B5EF4-FFF2-40B4-BE49-F238E27FC236}">
                  <a16:creationId xmlns:a16="http://schemas.microsoft.com/office/drawing/2014/main" id="{310981FA-6784-324E-9043-1BC924BC821D}"/>
                </a:ext>
              </a:extLst>
            </p:cNvPr>
            <p:cNvPicPr>
              <a:picLocks noChangeAspect="1"/>
            </p:cNvPicPr>
            <p:nvPr/>
          </p:nvPicPr>
          <p:blipFill rotWithShape="1">
            <a:blip r:embed="rId2">
              <a:alphaModFix amt="85000"/>
              <a:extLst>
                <a:ext uri="{28A0092B-C50C-407E-A947-70E740481C1C}">
                  <a14:useLocalDpi xmlns:a14="http://schemas.microsoft.com/office/drawing/2010/main" val="0"/>
                </a:ext>
              </a:extLst>
            </a:blip>
            <a:srcRect t="15390" b="15354"/>
            <a:stretch/>
          </p:blipFill>
          <p:spPr>
            <a:xfrm>
              <a:off x="-4" y="0"/>
              <a:ext cx="9906004" cy="6858000"/>
            </a:xfrm>
            <a:prstGeom prst="rect">
              <a:avLst/>
            </a:prstGeom>
          </p:spPr>
        </p:pic>
        <p:sp>
          <p:nvSpPr>
            <p:cNvPr id="27" name="正方形/長方形 26">
              <a:extLst>
                <a:ext uri="{FF2B5EF4-FFF2-40B4-BE49-F238E27FC236}">
                  <a16:creationId xmlns:a16="http://schemas.microsoft.com/office/drawing/2014/main" id="{270766D1-C260-FC45-8409-F50774144D64}"/>
                </a:ext>
              </a:extLst>
            </p:cNvPr>
            <p:cNvSpPr/>
            <p:nvPr/>
          </p:nvSpPr>
          <p:spPr>
            <a:xfrm flipH="1">
              <a:off x="620881" y="4543283"/>
              <a:ext cx="3467615" cy="1935748"/>
            </a:xfrm>
            <a:prstGeom prst="rect">
              <a:avLst/>
            </a:prstGeom>
            <a:solidFill>
              <a:srgbClr val="AF795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pic>
          <p:nvPicPr>
            <p:cNvPr id="24" name="図 23" descr="文字の書かれた紙&#10;&#10;中程度の精度で自動的に生成された説明">
              <a:extLst>
                <a:ext uri="{FF2B5EF4-FFF2-40B4-BE49-F238E27FC236}">
                  <a16:creationId xmlns:a16="http://schemas.microsoft.com/office/drawing/2014/main" id="{EDEBE48A-B53F-1042-9BF6-9B762D783FC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7480" r="45944" b="-219"/>
            <a:stretch/>
          </p:blipFill>
          <p:spPr>
            <a:xfrm rot="16200000" flipV="1">
              <a:off x="3754644" y="-3776693"/>
              <a:ext cx="2396707" cy="9906007"/>
            </a:xfrm>
            <a:prstGeom prst="rect">
              <a:avLst/>
            </a:prstGeom>
          </p:spPr>
        </p:pic>
        <p:sp>
          <p:nvSpPr>
            <p:cNvPr id="16" name="正方形/長方形 15">
              <a:extLst>
                <a:ext uri="{FF2B5EF4-FFF2-40B4-BE49-F238E27FC236}">
                  <a16:creationId xmlns:a16="http://schemas.microsoft.com/office/drawing/2014/main" id="{57627A1A-B064-534A-9BE3-F94B7CDADF3C}"/>
                </a:ext>
              </a:extLst>
            </p:cNvPr>
            <p:cNvSpPr/>
            <p:nvPr/>
          </p:nvSpPr>
          <p:spPr>
            <a:xfrm>
              <a:off x="620880" y="4543283"/>
              <a:ext cx="3467614" cy="1717714"/>
            </a:xfrm>
            <a:prstGeom prst="rect">
              <a:avLst/>
            </a:prstGeom>
          </p:spPr>
          <p:txBody>
            <a:bodyPr wrap="square">
              <a:spAutoFit/>
            </a:bodyPr>
            <a:lstStyle/>
            <a:p>
              <a:pPr>
                <a:lnSpc>
                  <a:spcPct val="250000"/>
                </a:lnSpc>
              </a:pPr>
              <a:r>
                <a:rPr lang="ja-JP" altLang="en-US" sz="1100">
                  <a:solidFill>
                    <a:schemeClr val="bg1"/>
                  </a:solidFill>
                  <a:latin typeface="Yu Mincho" panose="02020400000000000000" pitchFamily="18" charset="-128"/>
                  <a:ea typeface="Yu Mincho" panose="02020400000000000000" pitchFamily="18" charset="-128"/>
                  <a:cs typeface="Klee One" pitchFamily="2" charset="-128"/>
                </a:rPr>
                <a:t>・新規ホテル開発</a:t>
              </a:r>
            </a:p>
            <a:p>
              <a:pPr>
                <a:lnSpc>
                  <a:spcPct val="250000"/>
                </a:lnSpc>
              </a:pPr>
              <a:r>
                <a:rPr lang="ja-JP" altLang="en-US" sz="1100">
                  <a:solidFill>
                    <a:schemeClr val="bg1"/>
                  </a:solidFill>
                  <a:latin typeface="Yu Mincho" panose="02020400000000000000" pitchFamily="18" charset="-128"/>
                  <a:ea typeface="Yu Mincho" panose="02020400000000000000" pitchFamily="18" charset="-128"/>
                  <a:cs typeface="Klee One" pitchFamily="2" charset="-128"/>
                </a:rPr>
                <a:t>・事業収支作成</a:t>
              </a:r>
            </a:p>
            <a:p>
              <a:pPr>
                <a:lnSpc>
                  <a:spcPct val="250000"/>
                </a:lnSpc>
              </a:pPr>
              <a:r>
                <a:rPr lang="ja-JP" altLang="en-US" sz="1100">
                  <a:solidFill>
                    <a:schemeClr val="bg1"/>
                  </a:solidFill>
                  <a:latin typeface="Yu Mincho" panose="02020400000000000000" pitchFamily="18" charset="-128"/>
                  <a:ea typeface="Yu Mincho" panose="02020400000000000000" pitchFamily="18" charset="-128"/>
                  <a:cs typeface="Klee One" pitchFamily="2" charset="-128"/>
                </a:rPr>
                <a:t>・ブランドコンセプトの提案</a:t>
              </a:r>
            </a:p>
            <a:p>
              <a:pPr>
                <a:lnSpc>
                  <a:spcPct val="250000"/>
                </a:lnSpc>
              </a:pPr>
              <a:r>
                <a:rPr lang="ja-JP" altLang="en-US" sz="1100">
                  <a:solidFill>
                    <a:schemeClr val="bg1"/>
                  </a:solidFill>
                  <a:latin typeface="Yu Mincho" panose="02020400000000000000" pitchFamily="18" charset="-128"/>
                  <a:ea typeface="Yu Mincho" panose="02020400000000000000" pitchFamily="18" charset="-128"/>
                  <a:cs typeface="Klee One" pitchFamily="2" charset="-128"/>
                </a:rPr>
                <a:t>・既存物件のリノベーション</a:t>
              </a:r>
            </a:p>
          </p:txBody>
        </p:sp>
        <p:sp>
          <p:nvSpPr>
            <p:cNvPr id="19" name="正方形/長方形 18">
              <a:extLst>
                <a:ext uri="{FF2B5EF4-FFF2-40B4-BE49-F238E27FC236}">
                  <a16:creationId xmlns:a16="http://schemas.microsoft.com/office/drawing/2014/main" id="{BAD75BAD-02EE-2340-9E01-5DEEEDFB8CE7}"/>
                </a:ext>
              </a:extLst>
            </p:cNvPr>
            <p:cNvSpPr/>
            <p:nvPr/>
          </p:nvSpPr>
          <p:spPr>
            <a:xfrm>
              <a:off x="544308" y="2751717"/>
              <a:ext cx="3467616" cy="758028"/>
            </a:xfrm>
            <a:prstGeom prst="rect">
              <a:avLst/>
            </a:prstGeom>
            <a:noFill/>
          </p:spPr>
          <p:txBody>
            <a:bodyPr wrap="square">
              <a:spAutoFit/>
            </a:bodyPr>
            <a:lstStyle/>
            <a:p>
              <a:pPr>
                <a:lnSpc>
                  <a:spcPct val="150000"/>
                </a:lnSpc>
              </a:pPr>
              <a:r>
                <a:rPr lang="ja-JP" altLang="en-US" sz="3200" b="1">
                  <a:solidFill>
                    <a:srgbClr val="AF795F"/>
                  </a:solidFill>
                  <a:latin typeface="Yu Mincho" panose="02020400000000000000" pitchFamily="18" charset="-128"/>
                  <a:ea typeface="Yu Mincho" panose="02020400000000000000" pitchFamily="18" charset="-128"/>
                  <a:cs typeface="Klee One" pitchFamily="2" charset="-128"/>
                </a:rPr>
                <a:t>新規開発</a:t>
              </a:r>
            </a:p>
          </p:txBody>
        </p:sp>
        <p:sp>
          <p:nvSpPr>
            <p:cNvPr id="21" name="正方形/長方形 20">
              <a:extLst>
                <a:ext uri="{FF2B5EF4-FFF2-40B4-BE49-F238E27FC236}">
                  <a16:creationId xmlns:a16="http://schemas.microsoft.com/office/drawing/2014/main" id="{B84E8ABE-8EEA-5945-8D3D-DA5A93DF7009}"/>
                </a:ext>
              </a:extLst>
            </p:cNvPr>
            <p:cNvSpPr/>
            <p:nvPr/>
          </p:nvSpPr>
          <p:spPr>
            <a:xfrm>
              <a:off x="9453558" y="-22042"/>
              <a:ext cx="401643" cy="505525"/>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69135863-6ADF-4CC1-8FE4-29F6A2137FB2}" type="slidenum">
                <a:rPr kumimoji="1" lang="ja-JP" altLang="en-US" sz="1200" smtClean="0">
                  <a:solidFill>
                    <a:schemeClr val="bg1"/>
                  </a:solidFill>
                  <a:latin typeface="Yu Mincho" panose="02020400000000000000" pitchFamily="18" charset="-128"/>
                  <a:ea typeface="Yu Mincho" panose="02020400000000000000" pitchFamily="18" charset="-128"/>
                  <a:cs typeface="Klee One" pitchFamily="2" charset="-128"/>
                </a:rPr>
                <a:pPr algn="ctr"/>
                <a:t>12</a:t>
              </a:fld>
              <a:endParaRPr kumimoji="1" lang="ja-JP" altLang="en-US" sz="1200">
                <a:solidFill>
                  <a:schemeClr val="bg1"/>
                </a:solidFill>
                <a:latin typeface="Yu Mincho" panose="02020400000000000000" pitchFamily="18" charset="-128"/>
                <a:ea typeface="Yu Mincho" panose="02020400000000000000" pitchFamily="18" charset="-128"/>
                <a:cs typeface="Klee One" pitchFamily="2" charset="-128"/>
              </a:endParaRPr>
            </a:p>
          </p:txBody>
        </p:sp>
        <p:sp>
          <p:nvSpPr>
            <p:cNvPr id="13" name="正方形/長方形 12">
              <a:extLst>
                <a:ext uri="{FF2B5EF4-FFF2-40B4-BE49-F238E27FC236}">
                  <a16:creationId xmlns:a16="http://schemas.microsoft.com/office/drawing/2014/main" id="{40D0E988-223C-A44C-8B66-9B30E11BF402}"/>
                </a:ext>
              </a:extLst>
            </p:cNvPr>
            <p:cNvSpPr/>
            <p:nvPr/>
          </p:nvSpPr>
          <p:spPr>
            <a:xfrm>
              <a:off x="4417506" y="2751717"/>
              <a:ext cx="45719" cy="3727313"/>
            </a:xfrm>
            <a:prstGeom prst="rect">
              <a:avLst/>
            </a:prstGeom>
            <a:solidFill>
              <a:srgbClr val="A16F4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25" name="正方形/長方形 24">
              <a:extLst>
                <a:ext uri="{FF2B5EF4-FFF2-40B4-BE49-F238E27FC236}">
                  <a16:creationId xmlns:a16="http://schemas.microsoft.com/office/drawing/2014/main" id="{02BF96ED-B0F7-474F-9C91-E51E9927F809}"/>
                </a:ext>
              </a:extLst>
            </p:cNvPr>
            <p:cNvSpPr/>
            <p:nvPr/>
          </p:nvSpPr>
          <p:spPr>
            <a:xfrm flipH="1">
              <a:off x="0" y="-22044"/>
              <a:ext cx="138731" cy="6880043"/>
            </a:xfrm>
            <a:prstGeom prst="rect">
              <a:avLst/>
            </a:prstGeom>
            <a:solidFill>
              <a:srgbClr val="AF7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26" name="正方形/長方形 25">
              <a:extLst>
                <a:ext uri="{FF2B5EF4-FFF2-40B4-BE49-F238E27FC236}">
                  <a16:creationId xmlns:a16="http://schemas.microsoft.com/office/drawing/2014/main" id="{3F21D065-5AB2-5C49-BF44-301580BDC99D}"/>
                </a:ext>
              </a:extLst>
            </p:cNvPr>
            <p:cNvSpPr/>
            <p:nvPr/>
          </p:nvSpPr>
          <p:spPr>
            <a:xfrm>
              <a:off x="544309" y="3565981"/>
              <a:ext cx="3467616" cy="553165"/>
            </a:xfrm>
            <a:prstGeom prst="rect">
              <a:avLst/>
            </a:prstGeom>
          </p:spPr>
          <p:txBody>
            <a:bodyPr wrap="square">
              <a:spAutoFit/>
            </a:bodyPr>
            <a:lstStyle/>
            <a:p>
              <a:pPr>
                <a:lnSpc>
                  <a:spcPct val="150000"/>
                </a:lnSpc>
              </a:pPr>
              <a:r>
                <a:rPr lang="ja-JP" altLang="en-US" sz="1050" spc="-100">
                  <a:solidFill>
                    <a:srgbClr val="AF795F"/>
                  </a:solidFill>
                  <a:latin typeface="Yu Mincho" panose="02020400000000000000" pitchFamily="18" charset="-128"/>
                  <a:ea typeface="Yu Mincho" panose="02020400000000000000" pitchFamily="18" charset="-128"/>
                  <a:cs typeface="Klee One" pitchFamily="2" charset="-128"/>
                </a:rPr>
                <a:t>既存建物のリノベーションまたは土地から開発、</a:t>
              </a:r>
              <a:r>
                <a:rPr lang="en" altLang="ja-JP" sz="1050" spc="-100" dirty="0">
                  <a:solidFill>
                    <a:srgbClr val="AF795F"/>
                  </a:solidFill>
                  <a:latin typeface="Yu Mincho" panose="02020400000000000000" pitchFamily="18" charset="-128"/>
                  <a:ea typeface="Yu Mincho" panose="02020400000000000000" pitchFamily="18" charset="-128"/>
                  <a:cs typeface="Klee One" pitchFamily="2" charset="-128"/>
                </a:rPr>
                <a:t>SPC</a:t>
              </a:r>
              <a:r>
                <a:rPr lang="ja-JP" altLang="en-US" sz="1050" spc="-100">
                  <a:solidFill>
                    <a:srgbClr val="AF795F"/>
                  </a:solidFill>
                  <a:latin typeface="Yu Mincho" panose="02020400000000000000" pitchFamily="18" charset="-128"/>
                  <a:ea typeface="Yu Mincho" panose="02020400000000000000" pitchFamily="18" charset="-128"/>
                  <a:cs typeface="Klee One" pitchFamily="2" charset="-128"/>
                </a:rPr>
                <a:t>の組成、建築士及びデザイナーの提案、事業収支の作成を行います。</a:t>
              </a:r>
            </a:p>
          </p:txBody>
        </p:sp>
        <p:grpSp>
          <p:nvGrpSpPr>
            <p:cNvPr id="30" name="グループ化 29">
              <a:extLst>
                <a:ext uri="{FF2B5EF4-FFF2-40B4-BE49-F238E27FC236}">
                  <a16:creationId xmlns:a16="http://schemas.microsoft.com/office/drawing/2014/main" id="{2E0979A0-47C2-494E-9691-0A35929F785A}"/>
                </a:ext>
              </a:extLst>
            </p:cNvPr>
            <p:cNvGrpSpPr/>
            <p:nvPr/>
          </p:nvGrpSpPr>
          <p:grpSpPr>
            <a:xfrm>
              <a:off x="4832788" y="2928595"/>
              <a:ext cx="4703650" cy="3563584"/>
              <a:chOff x="4791931" y="2928595"/>
              <a:chExt cx="4703650" cy="3563584"/>
            </a:xfrm>
          </p:grpSpPr>
          <p:sp>
            <p:nvSpPr>
              <p:cNvPr id="29" name="正方形/長方形 28">
                <a:extLst>
                  <a:ext uri="{FF2B5EF4-FFF2-40B4-BE49-F238E27FC236}">
                    <a16:creationId xmlns:a16="http://schemas.microsoft.com/office/drawing/2014/main" id="{171B6D9F-9F05-5B47-A85C-1E8C28ED9993}"/>
                  </a:ext>
                </a:extLst>
              </p:cNvPr>
              <p:cNvSpPr/>
              <p:nvPr/>
            </p:nvSpPr>
            <p:spPr>
              <a:xfrm>
                <a:off x="4791931" y="5797117"/>
                <a:ext cx="4703650" cy="695062"/>
              </a:xfrm>
              <a:prstGeom prst="rect">
                <a:avLst/>
              </a:prstGeom>
            </p:spPr>
            <p:txBody>
              <a:bodyPr wrap="square">
                <a:spAutoFit/>
              </a:bodyPr>
              <a:lstStyle/>
              <a:p>
                <a:pPr>
                  <a:lnSpc>
                    <a:spcPct val="150000"/>
                  </a:lnSpc>
                </a:pPr>
                <a:r>
                  <a:rPr lang="ja-JP" altLang="en-US" sz="900">
                    <a:solidFill>
                      <a:srgbClr val="AF795F"/>
                    </a:solidFill>
                    <a:latin typeface="Yu Mincho" panose="02020400000000000000" pitchFamily="18" charset="-128"/>
                    <a:ea typeface="Yu Mincho" panose="02020400000000000000" pitchFamily="18" charset="-128"/>
                  </a:rPr>
                  <a:t>四条大宮付近の一角にある</a:t>
                </a:r>
                <a:r>
                  <a:rPr lang="en-US" altLang="ja-JP" sz="900" dirty="0">
                    <a:solidFill>
                      <a:srgbClr val="AF795F"/>
                    </a:solidFill>
                    <a:latin typeface="Yu Mincho" panose="02020400000000000000" pitchFamily="18" charset="-128"/>
                    <a:ea typeface="Yu Mincho" panose="02020400000000000000" pitchFamily="18" charset="-128"/>
                  </a:rPr>
                  <a:t>『</a:t>
                </a:r>
                <a:r>
                  <a:rPr lang="en" altLang="ja-JP" sz="900" dirty="0" err="1">
                    <a:solidFill>
                      <a:srgbClr val="AF795F"/>
                    </a:solidFill>
                    <a:latin typeface="Yu Mincho" panose="02020400000000000000" pitchFamily="18" charset="-128"/>
                    <a:ea typeface="Yu Mincho" panose="02020400000000000000" pitchFamily="18" charset="-128"/>
                  </a:rPr>
                  <a:t>Nazuna</a:t>
                </a:r>
                <a:r>
                  <a:rPr lang="en" altLang="ja-JP" sz="900" dirty="0">
                    <a:solidFill>
                      <a:srgbClr val="AF795F"/>
                    </a:solidFill>
                    <a:latin typeface="Yu Mincho" panose="02020400000000000000" pitchFamily="18" charset="-128"/>
                    <a:ea typeface="Yu Mincho" panose="02020400000000000000" pitchFamily="18" charset="-128"/>
                  </a:rPr>
                  <a:t> </a:t>
                </a:r>
                <a:r>
                  <a:rPr lang="ja-JP" altLang="en-US" sz="900">
                    <a:solidFill>
                      <a:srgbClr val="AF795F"/>
                    </a:solidFill>
                    <a:latin typeface="Yu Mincho" panose="02020400000000000000" pitchFamily="18" charset="-128"/>
                    <a:ea typeface="Yu Mincho" panose="02020400000000000000" pitchFamily="18" charset="-128"/>
                  </a:rPr>
                  <a:t>京都 椿通</a:t>
                </a:r>
                <a:r>
                  <a:rPr lang="en-US" altLang="ja-JP" sz="900" dirty="0">
                    <a:solidFill>
                      <a:srgbClr val="AF795F"/>
                    </a:solidFill>
                    <a:latin typeface="Yu Mincho" panose="02020400000000000000" pitchFamily="18" charset="-128"/>
                    <a:ea typeface="Yu Mincho" panose="02020400000000000000" pitchFamily="18" charset="-128"/>
                  </a:rPr>
                  <a:t>』</a:t>
                </a:r>
                <a:r>
                  <a:rPr lang="ja-JP" altLang="en-US" sz="900">
                    <a:solidFill>
                      <a:srgbClr val="AF795F"/>
                    </a:solidFill>
                    <a:latin typeface="Yu Mincho" panose="02020400000000000000" pitchFamily="18" charset="-128"/>
                    <a:ea typeface="Yu Mincho" panose="02020400000000000000" pitchFamily="18" charset="-128"/>
                  </a:rPr>
                  <a:t>は、築</a:t>
                </a:r>
                <a:r>
                  <a:rPr lang="en-US" altLang="ja-JP" sz="900" dirty="0">
                    <a:solidFill>
                      <a:srgbClr val="AF795F"/>
                    </a:solidFill>
                    <a:latin typeface="Yu Mincho" panose="02020400000000000000" pitchFamily="18" charset="-128"/>
                    <a:ea typeface="Yu Mincho" panose="02020400000000000000" pitchFamily="18" charset="-128"/>
                  </a:rPr>
                  <a:t>110</a:t>
                </a:r>
                <a:r>
                  <a:rPr lang="ja-JP" altLang="en-US" sz="900">
                    <a:solidFill>
                      <a:srgbClr val="AF795F"/>
                    </a:solidFill>
                    <a:latin typeface="Yu Mincho" panose="02020400000000000000" pitchFamily="18" charset="-128"/>
                    <a:ea typeface="Yu Mincho" panose="02020400000000000000" pitchFamily="18" charset="-128"/>
                  </a:rPr>
                  <a:t>年以上の京町家が並ぶ</a:t>
                </a:r>
                <a:r>
                  <a:rPr lang="en-US" altLang="ja-JP" sz="900" dirty="0">
                    <a:solidFill>
                      <a:srgbClr val="AF795F"/>
                    </a:solidFill>
                    <a:latin typeface="Yu Mincho" panose="02020400000000000000" pitchFamily="18" charset="-128"/>
                    <a:ea typeface="Yu Mincho" panose="02020400000000000000" pitchFamily="18" charset="-128"/>
                  </a:rPr>
                  <a:t>1,400</a:t>
                </a:r>
                <a:r>
                  <a:rPr lang="ja-JP" altLang="en-US" sz="900">
                    <a:solidFill>
                      <a:srgbClr val="AF795F"/>
                    </a:solidFill>
                    <a:latin typeface="Yu Mincho" panose="02020400000000000000" pitchFamily="18" charset="-128"/>
                    <a:ea typeface="Yu Mincho" panose="02020400000000000000" pitchFamily="18" charset="-128"/>
                  </a:rPr>
                  <a:t>平米の</a:t>
                </a:r>
                <a:r>
                  <a:rPr lang="en" altLang="ja-JP" sz="900" dirty="0">
                    <a:solidFill>
                      <a:srgbClr val="AF795F"/>
                    </a:solidFill>
                    <a:latin typeface="Yu Mincho" panose="02020400000000000000" pitchFamily="18" charset="-128"/>
                    <a:ea typeface="Yu Mincho" panose="02020400000000000000" pitchFamily="18" charset="-128"/>
                  </a:rPr>
                  <a:t>L</a:t>
                </a:r>
                <a:r>
                  <a:rPr lang="ja-JP" altLang="en-US" sz="900">
                    <a:solidFill>
                      <a:srgbClr val="AF795F"/>
                    </a:solidFill>
                    <a:latin typeface="Yu Mincho" panose="02020400000000000000" pitchFamily="18" charset="-128"/>
                    <a:ea typeface="Yu Mincho" panose="02020400000000000000" pitchFamily="18" charset="-128"/>
                  </a:rPr>
                  <a:t>字型路地一体を宿およびレストランに改修し、かつてないスケール感で町家再生プロジェクトを行ったり、ホテル開発の業務も行っている。</a:t>
                </a:r>
                <a:endParaRPr lang="ja-JP" altLang="en-US" sz="400" spc="-100">
                  <a:solidFill>
                    <a:srgbClr val="AF795F"/>
                  </a:solidFill>
                  <a:latin typeface="Yu Mincho" panose="02020400000000000000" pitchFamily="18" charset="-128"/>
                  <a:ea typeface="Yu Mincho" panose="02020400000000000000" pitchFamily="18" charset="-128"/>
                  <a:cs typeface="Klee One" pitchFamily="2" charset="-128"/>
                </a:endParaRPr>
              </a:p>
            </p:txBody>
          </p:sp>
          <p:grpSp>
            <p:nvGrpSpPr>
              <p:cNvPr id="8" name="グループ化 7">
                <a:extLst>
                  <a:ext uri="{FF2B5EF4-FFF2-40B4-BE49-F238E27FC236}">
                    <a16:creationId xmlns:a16="http://schemas.microsoft.com/office/drawing/2014/main" id="{7457FCE4-A4AA-CD4F-BF13-028CF4C4B5D7}"/>
                  </a:ext>
                </a:extLst>
              </p:cNvPr>
              <p:cNvGrpSpPr/>
              <p:nvPr/>
            </p:nvGrpSpPr>
            <p:grpSpPr>
              <a:xfrm>
                <a:off x="4791931" y="2928595"/>
                <a:ext cx="4703650" cy="2866302"/>
                <a:chOff x="4791931" y="2928595"/>
                <a:chExt cx="4703650" cy="2866302"/>
              </a:xfrm>
            </p:grpSpPr>
            <p:pic>
              <p:nvPicPr>
                <p:cNvPr id="5" name="図 4" descr="建物の入り口&#10;&#10;中程度の精度で自動的に生成された説明">
                  <a:extLst>
                    <a:ext uri="{FF2B5EF4-FFF2-40B4-BE49-F238E27FC236}">
                      <a16:creationId xmlns:a16="http://schemas.microsoft.com/office/drawing/2014/main" id="{B41F3B3E-B75C-AA4D-9D66-EFFCC84313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1931" y="2928595"/>
                  <a:ext cx="2540000" cy="2857500"/>
                </a:xfrm>
                <a:prstGeom prst="rect">
                  <a:avLst/>
                </a:prstGeom>
              </p:spPr>
            </p:pic>
            <p:pic>
              <p:nvPicPr>
                <p:cNvPr id="7" name="図 6" descr="椅子のある部屋&#10;&#10;自動的に生成された説明">
                  <a:extLst>
                    <a:ext uri="{FF2B5EF4-FFF2-40B4-BE49-F238E27FC236}">
                      <a16:creationId xmlns:a16="http://schemas.microsoft.com/office/drawing/2014/main" id="{9B5AEC16-FDC2-684B-92FC-2287AEEE9A98}"/>
                    </a:ext>
                  </a:extLst>
                </p:cNvPr>
                <p:cNvPicPr>
                  <a:picLocks noChangeAspect="1"/>
                </p:cNvPicPr>
                <p:nvPr/>
              </p:nvPicPr>
              <p:blipFill rotWithShape="1">
                <a:blip r:embed="rId5">
                  <a:extLst>
                    <a:ext uri="{28A0092B-C50C-407E-A947-70E740481C1C}">
                      <a14:useLocalDpi xmlns:a14="http://schemas.microsoft.com/office/drawing/2010/main" val="0"/>
                    </a:ext>
                  </a:extLst>
                </a:blip>
                <a:srcRect l="12165" r="35611"/>
                <a:stretch/>
              </p:blipFill>
              <p:spPr>
                <a:xfrm>
                  <a:off x="7250219" y="2937397"/>
                  <a:ext cx="2245362" cy="2857500"/>
                </a:xfrm>
                <a:prstGeom prst="rect">
                  <a:avLst/>
                </a:prstGeom>
              </p:spPr>
            </p:pic>
          </p:grpSp>
        </p:grpSp>
      </p:grpSp>
    </p:spTree>
    <p:extLst>
      <p:ext uri="{BB962C8B-B14F-4D97-AF65-F5344CB8AC3E}">
        <p14:creationId xmlns:p14="http://schemas.microsoft.com/office/powerpoint/2010/main" val="3994917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657F7809-EF1A-BE4B-884D-7326618E47AD}"/>
              </a:ext>
            </a:extLst>
          </p:cNvPr>
          <p:cNvGrpSpPr/>
          <p:nvPr/>
        </p:nvGrpSpPr>
        <p:grpSpPr>
          <a:xfrm>
            <a:off x="-6" y="-22044"/>
            <a:ext cx="9906006" cy="6880044"/>
            <a:chOff x="-6" y="-22044"/>
            <a:chExt cx="9906006" cy="6880044"/>
          </a:xfrm>
        </p:grpSpPr>
        <p:pic>
          <p:nvPicPr>
            <p:cNvPr id="28" name="図 27" descr="座る, 雪, 覆い, スキー が含まれている画像&#10;&#10;自動的に生成された説明">
              <a:extLst>
                <a:ext uri="{FF2B5EF4-FFF2-40B4-BE49-F238E27FC236}">
                  <a16:creationId xmlns:a16="http://schemas.microsoft.com/office/drawing/2014/main" id="{DBBC26C0-EC18-CA43-9FF4-A00185F01C61}"/>
                </a:ext>
              </a:extLst>
            </p:cNvPr>
            <p:cNvPicPr>
              <a:picLocks noChangeAspect="1"/>
            </p:cNvPicPr>
            <p:nvPr/>
          </p:nvPicPr>
          <p:blipFill rotWithShape="1">
            <a:blip r:embed="rId2">
              <a:alphaModFix amt="85000"/>
              <a:extLst>
                <a:ext uri="{28A0092B-C50C-407E-A947-70E740481C1C}">
                  <a14:useLocalDpi xmlns:a14="http://schemas.microsoft.com/office/drawing/2010/main" val="0"/>
                </a:ext>
              </a:extLst>
            </a:blip>
            <a:srcRect t="15390" b="15354"/>
            <a:stretch/>
          </p:blipFill>
          <p:spPr>
            <a:xfrm>
              <a:off x="0" y="0"/>
              <a:ext cx="9906000" cy="6858000"/>
            </a:xfrm>
            <a:prstGeom prst="rect">
              <a:avLst/>
            </a:prstGeom>
          </p:spPr>
        </p:pic>
        <p:sp>
          <p:nvSpPr>
            <p:cNvPr id="72" name="正方形/長方形 71">
              <a:extLst>
                <a:ext uri="{FF2B5EF4-FFF2-40B4-BE49-F238E27FC236}">
                  <a16:creationId xmlns:a16="http://schemas.microsoft.com/office/drawing/2014/main" id="{72A3DCD8-D129-EC4B-B3C5-354987696696}"/>
                </a:ext>
              </a:extLst>
            </p:cNvPr>
            <p:cNvSpPr/>
            <p:nvPr/>
          </p:nvSpPr>
          <p:spPr>
            <a:xfrm flipH="1">
              <a:off x="620881" y="4543283"/>
              <a:ext cx="3467615" cy="1935748"/>
            </a:xfrm>
            <a:prstGeom prst="rect">
              <a:avLst/>
            </a:prstGeom>
            <a:solidFill>
              <a:srgbClr val="80827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27" name="正方形/長方形 26">
              <a:extLst>
                <a:ext uri="{FF2B5EF4-FFF2-40B4-BE49-F238E27FC236}">
                  <a16:creationId xmlns:a16="http://schemas.microsoft.com/office/drawing/2014/main" id="{770F5C01-276F-1540-A9D1-944452021850}"/>
                </a:ext>
              </a:extLst>
            </p:cNvPr>
            <p:cNvSpPr/>
            <p:nvPr/>
          </p:nvSpPr>
          <p:spPr>
            <a:xfrm flipH="1">
              <a:off x="4420318" y="2751717"/>
              <a:ext cx="45719" cy="3727313"/>
            </a:xfrm>
            <a:prstGeom prst="rect">
              <a:avLst/>
            </a:prstGeom>
            <a:solidFill>
              <a:srgbClr val="80827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pic>
          <p:nvPicPr>
            <p:cNvPr id="15" name="図 14" descr="人, 男, テーブル, ノートパソコン が含まれている画像&#10;&#10;自動的に生成された説明">
              <a:extLst>
                <a:ext uri="{FF2B5EF4-FFF2-40B4-BE49-F238E27FC236}">
                  <a16:creationId xmlns:a16="http://schemas.microsoft.com/office/drawing/2014/main" id="{E4746A7E-FE73-B845-8AAB-15D50BA3E08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t="39538" b="43220"/>
            <a:stretch/>
          </p:blipFill>
          <p:spPr>
            <a:xfrm>
              <a:off x="-3" y="0"/>
              <a:ext cx="9906003" cy="2374664"/>
            </a:xfrm>
            <a:prstGeom prst="rect">
              <a:avLst/>
            </a:prstGeom>
          </p:spPr>
        </p:pic>
        <p:sp>
          <p:nvSpPr>
            <p:cNvPr id="19" name="正方形/長方形 18">
              <a:extLst>
                <a:ext uri="{FF2B5EF4-FFF2-40B4-BE49-F238E27FC236}">
                  <a16:creationId xmlns:a16="http://schemas.microsoft.com/office/drawing/2014/main" id="{BAD75BAD-02EE-2340-9E01-5DEEEDFB8CE7}"/>
                </a:ext>
              </a:extLst>
            </p:cNvPr>
            <p:cNvSpPr/>
            <p:nvPr/>
          </p:nvSpPr>
          <p:spPr>
            <a:xfrm>
              <a:off x="544307" y="2751717"/>
              <a:ext cx="3467616" cy="758028"/>
            </a:xfrm>
            <a:prstGeom prst="rect">
              <a:avLst/>
            </a:prstGeom>
            <a:noFill/>
          </p:spPr>
          <p:txBody>
            <a:bodyPr wrap="none">
              <a:spAutoFit/>
            </a:bodyPr>
            <a:lstStyle/>
            <a:p>
              <a:pPr>
                <a:lnSpc>
                  <a:spcPct val="150000"/>
                </a:lnSpc>
              </a:pPr>
              <a:r>
                <a:rPr lang="ja-JP" altLang="en-US" sz="3200" b="1" spc="-100">
                  <a:solidFill>
                    <a:srgbClr val="808277"/>
                  </a:solidFill>
                  <a:latin typeface="Yu Mincho" panose="02020400000000000000" pitchFamily="18" charset="-128"/>
                  <a:ea typeface="Yu Mincho" panose="02020400000000000000" pitchFamily="18" charset="-128"/>
                  <a:cs typeface="Klee One" pitchFamily="2" charset="-128"/>
                </a:rPr>
                <a:t>コンサルティング</a:t>
              </a:r>
            </a:p>
          </p:txBody>
        </p:sp>
        <p:sp>
          <p:nvSpPr>
            <p:cNvPr id="16" name="正方形/長方形 15">
              <a:extLst>
                <a:ext uri="{FF2B5EF4-FFF2-40B4-BE49-F238E27FC236}">
                  <a16:creationId xmlns:a16="http://schemas.microsoft.com/office/drawing/2014/main" id="{57627A1A-B064-534A-9BE3-F94B7CDADF3C}"/>
                </a:ext>
              </a:extLst>
            </p:cNvPr>
            <p:cNvSpPr/>
            <p:nvPr/>
          </p:nvSpPr>
          <p:spPr>
            <a:xfrm>
              <a:off x="620879" y="4644093"/>
              <a:ext cx="3467615" cy="1734129"/>
            </a:xfrm>
            <a:prstGeom prst="rect">
              <a:avLst/>
            </a:prstGeom>
          </p:spPr>
          <p:txBody>
            <a:bodyPr wrap="square">
              <a:spAutoFit/>
            </a:bodyPr>
            <a:lstStyle/>
            <a:p>
              <a:pPr>
                <a:lnSpc>
                  <a:spcPct val="200000"/>
                </a:lnSpc>
              </a:pPr>
              <a:r>
                <a:rPr lang="ja-JP" altLang="en" sz="1100" spc="300">
                  <a:solidFill>
                    <a:schemeClr val="bg1"/>
                  </a:solidFill>
                  <a:latin typeface="Yu Mincho" panose="02020400000000000000" pitchFamily="18" charset="-128"/>
                  <a:ea typeface="Yu Mincho" panose="02020400000000000000" pitchFamily="18" charset="-128"/>
                  <a:cs typeface="Klee One" pitchFamily="2" charset="-128"/>
                </a:rPr>
                <a:t>・</a:t>
              </a:r>
              <a:r>
                <a:rPr lang="en" altLang="ja-JP" sz="1100" spc="300" dirty="0">
                  <a:solidFill>
                    <a:schemeClr val="bg1"/>
                  </a:solidFill>
                  <a:latin typeface="Yu Mincho" panose="02020400000000000000" pitchFamily="18" charset="-128"/>
                  <a:ea typeface="Yu Mincho" panose="02020400000000000000" pitchFamily="18" charset="-128"/>
                  <a:cs typeface="Klee One" pitchFamily="2" charset="-128"/>
                </a:rPr>
                <a:t>SNS,WEB</a:t>
              </a:r>
              <a:r>
                <a:rPr lang="ja-JP" altLang="en-US" sz="1100" spc="300">
                  <a:solidFill>
                    <a:schemeClr val="bg1"/>
                  </a:solidFill>
                  <a:latin typeface="Yu Mincho" panose="02020400000000000000" pitchFamily="18" charset="-128"/>
                  <a:ea typeface="Yu Mincho" panose="02020400000000000000" pitchFamily="18" charset="-128"/>
                  <a:cs typeface="Klee One" pitchFamily="2" charset="-128"/>
                </a:rPr>
                <a:t>戦略の改善</a:t>
              </a:r>
            </a:p>
            <a:p>
              <a:pPr>
                <a:lnSpc>
                  <a:spcPct val="200000"/>
                </a:lnSpc>
              </a:pPr>
              <a:r>
                <a:rPr lang="ja-JP" altLang="en-US" sz="1100" spc="300">
                  <a:solidFill>
                    <a:schemeClr val="bg1"/>
                  </a:solidFill>
                  <a:latin typeface="Yu Mincho" panose="02020400000000000000" pitchFamily="18" charset="-128"/>
                  <a:ea typeface="Yu Mincho" panose="02020400000000000000" pitchFamily="18" charset="-128"/>
                  <a:cs typeface="Klee One" pitchFamily="2" charset="-128"/>
                </a:rPr>
                <a:t>・人材育成</a:t>
              </a:r>
            </a:p>
            <a:p>
              <a:pPr>
                <a:lnSpc>
                  <a:spcPct val="200000"/>
                </a:lnSpc>
              </a:pPr>
              <a:r>
                <a:rPr lang="ja-JP" altLang="en-US" sz="1100" spc="300">
                  <a:solidFill>
                    <a:schemeClr val="bg1"/>
                  </a:solidFill>
                  <a:latin typeface="Yu Mincho" panose="02020400000000000000" pitchFamily="18" charset="-128"/>
                  <a:ea typeface="Yu Mincho" panose="02020400000000000000" pitchFamily="18" charset="-128"/>
                  <a:cs typeface="Klee One" pitchFamily="2" charset="-128"/>
                </a:rPr>
                <a:t>・人事制度、理念の構築</a:t>
              </a:r>
            </a:p>
            <a:p>
              <a:pPr>
                <a:lnSpc>
                  <a:spcPct val="200000"/>
                </a:lnSpc>
              </a:pPr>
              <a:r>
                <a:rPr lang="ja-JP" altLang="en-US" sz="1100" spc="300">
                  <a:solidFill>
                    <a:schemeClr val="bg1"/>
                  </a:solidFill>
                  <a:latin typeface="Yu Mincho" panose="02020400000000000000" pitchFamily="18" charset="-128"/>
                  <a:ea typeface="Yu Mincho" panose="02020400000000000000" pitchFamily="18" charset="-128"/>
                  <a:cs typeface="Klee One" pitchFamily="2" charset="-128"/>
                </a:rPr>
                <a:t>・オペレーション改善</a:t>
              </a:r>
            </a:p>
            <a:p>
              <a:pPr>
                <a:lnSpc>
                  <a:spcPct val="200000"/>
                </a:lnSpc>
              </a:pPr>
              <a:r>
                <a:rPr lang="ja-JP" altLang="en-US" sz="1100" spc="300">
                  <a:solidFill>
                    <a:schemeClr val="bg1"/>
                  </a:solidFill>
                  <a:latin typeface="Yu Mincho" panose="02020400000000000000" pitchFamily="18" charset="-128"/>
                  <a:ea typeface="Yu Mincho" panose="02020400000000000000" pitchFamily="18" charset="-128"/>
                  <a:cs typeface="Klee One" pitchFamily="2" charset="-128"/>
                </a:rPr>
                <a:t>・経営指導</a:t>
              </a:r>
            </a:p>
          </p:txBody>
        </p:sp>
        <p:sp>
          <p:nvSpPr>
            <p:cNvPr id="20" name="正方形/長方形 19">
              <a:extLst>
                <a:ext uri="{FF2B5EF4-FFF2-40B4-BE49-F238E27FC236}">
                  <a16:creationId xmlns:a16="http://schemas.microsoft.com/office/drawing/2014/main" id="{2603B027-E10C-F147-A662-5DBB2E4A9BD8}"/>
                </a:ext>
              </a:extLst>
            </p:cNvPr>
            <p:cNvSpPr/>
            <p:nvPr/>
          </p:nvSpPr>
          <p:spPr>
            <a:xfrm>
              <a:off x="544308" y="3564818"/>
              <a:ext cx="3467616" cy="613822"/>
            </a:xfrm>
            <a:prstGeom prst="rect">
              <a:avLst/>
            </a:prstGeom>
          </p:spPr>
          <p:txBody>
            <a:bodyPr wrap="square">
              <a:spAutoFit/>
            </a:bodyPr>
            <a:lstStyle/>
            <a:p>
              <a:pPr>
                <a:lnSpc>
                  <a:spcPct val="150000"/>
                </a:lnSpc>
              </a:pPr>
              <a:r>
                <a:rPr lang="ja-JP" altLang="en-US" sz="1200">
                  <a:solidFill>
                    <a:srgbClr val="808277"/>
                  </a:solidFill>
                  <a:latin typeface="Yu Mincho" panose="02020400000000000000" pitchFamily="18" charset="-128"/>
                  <a:ea typeface="Yu Mincho" panose="02020400000000000000" pitchFamily="18" charset="-128"/>
                  <a:cs typeface="Klee One" pitchFamily="2" charset="-128"/>
                </a:rPr>
                <a:t>様々な分野にてサポートを行い、売上向上のサポートをさせていただきます。</a:t>
              </a:r>
            </a:p>
          </p:txBody>
        </p:sp>
        <p:sp>
          <p:nvSpPr>
            <p:cNvPr id="21" name="正方形/長方形 20">
              <a:extLst>
                <a:ext uri="{FF2B5EF4-FFF2-40B4-BE49-F238E27FC236}">
                  <a16:creationId xmlns:a16="http://schemas.microsoft.com/office/drawing/2014/main" id="{B84E8ABE-8EEA-5945-8D3D-DA5A93DF7009}"/>
                </a:ext>
              </a:extLst>
            </p:cNvPr>
            <p:cNvSpPr/>
            <p:nvPr/>
          </p:nvSpPr>
          <p:spPr>
            <a:xfrm>
              <a:off x="9453558" y="-22042"/>
              <a:ext cx="401643" cy="505525"/>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69135863-6ADF-4CC1-8FE4-29F6A2137FB2}" type="slidenum">
                <a:rPr kumimoji="1" lang="ja-JP" altLang="en-US" sz="1200" smtClean="0">
                  <a:solidFill>
                    <a:schemeClr val="bg1"/>
                  </a:solidFill>
                  <a:latin typeface="Yu Mincho" panose="02020400000000000000" pitchFamily="18" charset="-128"/>
                  <a:ea typeface="Yu Mincho" panose="02020400000000000000" pitchFamily="18" charset="-128"/>
                  <a:cs typeface="Klee One" pitchFamily="2" charset="-128"/>
                </a:rPr>
                <a:pPr algn="ctr"/>
                <a:t>13</a:t>
              </a:fld>
              <a:endParaRPr kumimoji="1" lang="ja-JP" altLang="en-US" sz="1200">
                <a:solidFill>
                  <a:schemeClr val="bg1"/>
                </a:solidFill>
                <a:latin typeface="Yu Mincho" panose="02020400000000000000" pitchFamily="18" charset="-128"/>
                <a:ea typeface="Yu Mincho" panose="02020400000000000000" pitchFamily="18" charset="-128"/>
                <a:cs typeface="Klee One" pitchFamily="2" charset="-128"/>
              </a:endParaRPr>
            </a:p>
          </p:txBody>
        </p:sp>
        <p:grpSp>
          <p:nvGrpSpPr>
            <p:cNvPr id="66" name="グループ化 65">
              <a:extLst>
                <a:ext uri="{FF2B5EF4-FFF2-40B4-BE49-F238E27FC236}">
                  <a16:creationId xmlns:a16="http://schemas.microsoft.com/office/drawing/2014/main" id="{38A4D12E-258A-F247-9AC1-821A89907C39}"/>
                </a:ext>
              </a:extLst>
            </p:cNvPr>
            <p:cNvGrpSpPr/>
            <p:nvPr/>
          </p:nvGrpSpPr>
          <p:grpSpPr>
            <a:xfrm>
              <a:off x="4812826" y="2901866"/>
              <a:ext cx="4746386" cy="3501779"/>
              <a:chOff x="4707172" y="2864957"/>
              <a:chExt cx="4746386" cy="3501779"/>
            </a:xfrm>
          </p:grpSpPr>
          <p:grpSp>
            <p:nvGrpSpPr>
              <p:cNvPr id="46" name="グループ化 45">
                <a:extLst>
                  <a:ext uri="{FF2B5EF4-FFF2-40B4-BE49-F238E27FC236}">
                    <a16:creationId xmlns:a16="http://schemas.microsoft.com/office/drawing/2014/main" id="{2E596215-2F1B-BD4A-BFF2-80C20535CD99}"/>
                  </a:ext>
                </a:extLst>
              </p:cNvPr>
              <p:cNvGrpSpPr/>
              <p:nvPr/>
            </p:nvGrpSpPr>
            <p:grpSpPr>
              <a:xfrm>
                <a:off x="4796530" y="2864957"/>
                <a:ext cx="4657028" cy="856907"/>
                <a:chOff x="4796530" y="2809466"/>
                <a:chExt cx="4657028" cy="856907"/>
              </a:xfrm>
            </p:grpSpPr>
            <p:sp>
              <p:nvSpPr>
                <p:cNvPr id="23" name="正方形/長方形 22">
                  <a:extLst>
                    <a:ext uri="{FF2B5EF4-FFF2-40B4-BE49-F238E27FC236}">
                      <a16:creationId xmlns:a16="http://schemas.microsoft.com/office/drawing/2014/main" id="{FF22BC68-1E73-D449-AB4D-73218D106647}"/>
                    </a:ext>
                  </a:extLst>
                </p:cNvPr>
                <p:cNvSpPr/>
                <p:nvPr/>
              </p:nvSpPr>
              <p:spPr>
                <a:xfrm>
                  <a:off x="4796530" y="2809466"/>
                  <a:ext cx="2103161" cy="216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 sz="1200" b="1">
                      <a:solidFill>
                        <a:srgbClr val="808277"/>
                      </a:solidFill>
                      <a:latin typeface="Yu Mincho" panose="02020400000000000000" pitchFamily="18" charset="-128"/>
                      <a:ea typeface="Yu Mincho" panose="02020400000000000000" pitchFamily="18" charset="-128"/>
                    </a:rPr>
                    <a:t>３Ｃ</a:t>
                  </a:r>
                  <a:r>
                    <a:rPr lang="ja-JP" altLang="en-US" sz="1200" b="1">
                      <a:solidFill>
                        <a:srgbClr val="808277"/>
                      </a:solidFill>
                      <a:latin typeface="Yu Mincho" panose="02020400000000000000" pitchFamily="18" charset="-128"/>
                      <a:ea typeface="Yu Mincho" panose="02020400000000000000" pitchFamily="18" charset="-128"/>
                    </a:rPr>
                    <a:t>分析～</a:t>
                  </a:r>
                  <a:r>
                    <a:rPr lang="ja-JP" altLang="en" sz="1200" b="1">
                      <a:solidFill>
                        <a:srgbClr val="808277"/>
                      </a:solidFill>
                      <a:latin typeface="Yu Mincho" panose="02020400000000000000" pitchFamily="18" charset="-128"/>
                      <a:ea typeface="Yu Mincho" panose="02020400000000000000" pitchFamily="18" charset="-128"/>
                    </a:rPr>
                    <a:t>ＳＴＰ</a:t>
                  </a:r>
                  <a:r>
                    <a:rPr lang="ja-JP" altLang="en-US" sz="1200" b="1">
                      <a:solidFill>
                        <a:srgbClr val="808277"/>
                      </a:solidFill>
                      <a:latin typeface="Yu Mincho" panose="02020400000000000000" pitchFamily="18" charset="-128"/>
                      <a:ea typeface="Yu Mincho" panose="02020400000000000000" pitchFamily="18" charset="-128"/>
                    </a:rPr>
                    <a:t>戦略策定</a:t>
                  </a:r>
                </a:p>
              </p:txBody>
            </p:sp>
            <p:sp>
              <p:nvSpPr>
                <p:cNvPr id="2" name="正方形/長方形 1">
                  <a:extLst>
                    <a:ext uri="{FF2B5EF4-FFF2-40B4-BE49-F238E27FC236}">
                      <a16:creationId xmlns:a16="http://schemas.microsoft.com/office/drawing/2014/main" id="{41D51F08-315D-4B42-94C9-ADE8749C11B1}"/>
                    </a:ext>
                  </a:extLst>
                </p:cNvPr>
                <p:cNvSpPr/>
                <p:nvPr/>
              </p:nvSpPr>
              <p:spPr>
                <a:xfrm>
                  <a:off x="4796531" y="3017156"/>
                  <a:ext cx="4657027" cy="649217"/>
                </a:xfrm>
                <a:prstGeom prst="rect">
                  <a:avLst/>
                </a:prstGeom>
              </p:spPr>
              <p:txBody>
                <a:bodyPr wrap="square">
                  <a:spAutoFit/>
                </a:bodyPr>
                <a:lstStyle/>
                <a:p>
                  <a:pPr>
                    <a:lnSpc>
                      <a:spcPts val="1060"/>
                    </a:lnSpc>
                  </a:pPr>
                  <a:r>
                    <a:rPr lang="ja-JP" altLang="en-US" sz="800" spc="-60">
                      <a:solidFill>
                        <a:srgbClr val="808277"/>
                      </a:solidFill>
                      <a:latin typeface="Yu Mincho" panose="02020400000000000000" pitchFamily="18" charset="-128"/>
                      <a:ea typeface="Yu Mincho" panose="02020400000000000000" pitchFamily="18" charset="-128"/>
                    </a:rPr>
                    <a:t>３</a:t>
                  </a:r>
                  <a:r>
                    <a:rPr lang="ja-JP" altLang="en" sz="800" spc="-60">
                      <a:solidFill>
                        <a:srgbClr val="808277"/>
                      </a:solidFill>
                      <a:latin typeface="Yu Mincho" panose="02020400000000000000" pitchFamily="18" charset="-128"/>
                      <a:ea typeface="Yu Mincho" panose="02020400000000000000" pitchFamily="18" charset="-128"/>
                    </a:rPr>
                    <a:t>Ｃ</a:t>
                  </a:r>
                  <a:r>
                    <a:rPr lang="ja-JP" altLang="en-US" sz="800" spc="-60">
                      <a:solidFill>
                        <a:srgbClr val="808277"/>
                      </a:solidFill>
                      <a:latin typeface="Yu Mincho" panose="02020400000000000000" pitchFamily="18" charset="-128"/>
                      <a:ea typeface="Yu Mincho" panose="02020400000000000000" pitchFamily="18" charset="-128"/>
                    </a:rPr>
                    <a:t>の視点で環境分析を行います。競合分析、自社の競争優位性分析、顧客動向分析などを通じて、現状を把握。そして、顧客ニーズに基づき顧客をグルーピング（セグメンテーション）した上で、自社に最も有利となりそうなグループを選定します（ターゲッティング）。さらに、競合他社との競争優位性をもとに、自社の立ち位置（ポジショニング）を設定します。</a:t>
                  </a:r>
                </a:p>
              </p:txBody>
            </p:sp>
          </p:grpSp>
          <p:grpSp>
            <p:nvGrpSpPr>
              <p:cNvPr id="45" name="グループ化 44">
                <a:extLst>
                  <a:ext uri="{FF2B5EF4-FFF2-40B4-BE49-F238E27FC236}">
                    <a16:creationId xmlns:a16="http://schemas.microsoft.com/office/drawing/2014/main" id="{F97A1EC4-8FDF-6C41-A271-B2F29986B31B}"/>
                  </a:ext>
                </a:extLst>
              </p:cNvPr>
              <p:cNvGrpSpPr/>
              <p:nvPr/>
            </p:nvGrpSpPr>
            <p:grpSpPr>
              <a:xfrm>
                <a:off x="4796531" y="3825169"/>
                <a:ext cx="4657027" cy="718586"/>
                <a:chOff x="4796531" y="3855775"/>
                <a:chExt cx="4657027" cy="718586"/>
              </a:xfrm>
            </p:grpSpPr>
            <p:sp>
              <p:nvSpPr>
                <p:cNvPr id="24" name="正方形/長方形 23">
                  <a:extLst>
                    <a:ext uri="{FF2B5EF4-FFF2-40B4-BE49-F238E27FC236}">
                      <a16:creationId xmlns:a16="http://schemas.microsoft.com/office/drawing/2014/main" id="{713A01C4-6AA8-6747-998C-02ADF6E9EE62}"/>
                    </a:ext>
                  </a:extLst>
                </p:cNvPr>
                <p:cNvSpPr/>
                <p:nvPr/>
              </p:nvSpPr>
              <p:spPr>
                <a:xfrm>
                  <a:off x="4796531" y="3855775"/>
                  <a:ext cx="3997881" cy="216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b="1">
                      <a:solidFill>
                        <a:srgbClr val="808277"/>
                      </a:solidFill>
                      <a:latin typeface="Yu Mincho" panose="02020400000000000000" pitchFamily="18" charset="-128"/>
                      <a:ea typeface="Yu Mincho" panose="02020400000000000000" pitchFamily="18" charset="-128"/>
                    </a:rPr>
                    <a:t>デザインシンキングを活用したマーケティング戦略立案</a:t>
                  </a:r>
                </a:p>
              </p:txBody>
            </p:sp>
            <p:sp>
              <p:nvSpPr>
                <p:cNvPr id="3" name="正方形/長方形 2">
                  <a:extLst>
                    <a:ext uri="{FF2B5EF4-FFF2-40B4-BE49-F238E27FC236}">
                      <a16:creationId xmlns:a16="http://schemas.microsoft.com/office/drawing/2014/main" id="{DB195388-F2E5-EA49-A0DE-DA12B0F831B1}"/>
                    </a:ext>
                  </a:extLst>
                </p:cNvPr>
                <p:cNvSpPr/>
                <p:nvPr/>
              </p:nvSpPr>
              <p:spPr>
                <a:xfrm>
                  <a:off x="4796532" y="4066209"/>
                  <a:ext cx="4657026" cy="508152"/>
                </a:xfrm>
                <a:prstGeom prst="rect">
                  <a:avLst/>
                </a:prstGeom>
              </p:spPr>
              <p:txBody>
                <a:bodyPr wrap="square">
                  <a:spAutoFit/>
                </a:bodyPr>
                <a:lstStyle/>
                <a:p>
                  <a:pPr>
                    <a:lnSpc>
                      <a:spcPts val="1060"/>
                    </a:lnSpc>
                  </a:pPr>
                  <a:r>
                    <a:rPr lang="ja-JP" altLang="en-US" sz="800" spc="-60">
                      <a:solidFill>
                        <a:srgbClr val="808277"/>
                      </a:solidFill>
                      <a:latin typeface="Yu Mincho" panose="02020400000000000000" pitchFamily="18" charset="-128"/>
                      <a:ea typeface="Yu Mincho" panose="02020400000000000000" pitchFamily="18" charset="-128"/>
                    </a:rPr>
                    <a:t>成熟市場においては、顧客の潜在ニーズに気づき、これまでにない顧客価値をいかにして創造するかが重要となります。そのため、顧客ニーズ探索に際しては、ペルソナの作成などを行いながら、問題解決思考ではなく、デザインシンキングを活用しながら、ゼロベースで戦略アイデアを発想していきます。</a:t>
                  </a:r>
                </a:p>
              </p:txBody>
            </p:sp>
          </p:grpSp>
          <p:grpSp>
            <p:nvGrpSpPr>
              <p:cNvPr id="43" name="グループ化 42">
                <a:extLst>
                  <a:ext uri="{FF2B5EF4-FFF2-40B4-BE49-F238E27FC236}">
                    <a16:creationId xmlns:a16="http://schemas.microsoft.com/office/drawing/2014/main" id="{E05A146E-65FD-EF43-9336-89554A2C6DC2}"/>
                  </a:ext>
                </a:extLst>
              </p:cNvPr>
              <p:cNvGrpSpPr/>
              <p:nvPr/>
            </p:nvGrpSpPr>
            <p:grpSpPr>
              <a:xfrm>
                <a:off x="4796531" y="5658250"/>
                <a:ext cx="4657026" cy="708486"/>
                <a:chOff x="4796531" y="5854102"/>
                <a:chExt cx="4657026" cy="708486"/>
              </a:xfrm>
            </p:grpSpPr>
            <p:sp>
              <p:nvSpPr>
                <p:cNvPr id="26" name="正方形/長方形 25">
                  <a:extLst>
                    <a:ext uri="{FF2B5EF4-FFF2-40B4-BE49-F238E27FC236}">
                      <a16:creationId xmlns:a16="http://schemas.microsoft.com/office/drawing/2014/main" id="{8C34FFED-AA59-804E-84A6-9A142BECD96C}"/>
                    </a:ext>
                  </a:extLst>
                </p:cNvPr>
                <p:cNvSpPr/>
                <p:nvPr/>
              </p:nvSpPr>
              <p:spPr>
                <a:xfrm>
                  <a:off x="4796531" y="5854102"/>
                  <a:ext cx="3097312" cy="216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b="1">
                      <a:solidFill>
                        <a:srgbClr val="808277"/>
                      </a:solidFill>
                      <a:latin typeface="Yu Mincho" panose="02020400000000000000" pitchFamily="18" charset="-128"/>
                      <a:ea typeface="Yu Mincho" panose="02020400000000000000" pitchFamily="18" charset="-128"/>
                    </a:rPr>
                    <a:t>マーケティングミックス（４</a:t>
                  </a:r>
                  <a:r>
                    <a:rPr lang="ja-JP" altLang="en" sz="1200" b="1">
                      <a:solidFill>
                        <a:srgbClr val="808277"/>
                      </a:solidFill>
                      <a:latin typeface="Yu Mincho" panose="02020400000000000000" pitchFamily="18" charset="-128"/>
                      <a:ea typeface="Yu Mincho" panose="02020400000000000000" pitchFamily="18" charset="-128"/>
                    </a:rPr>
                    <a:t>Ｐ）</a:t>
                  </a:r>
                  <a:r>
                    <a:rPr lang="ja-JP" altLang="en-US" sz="1200" b="1">
                      <a:solidFill>
                        <a:srgbClr val="808277"/>
                      </a:solidFill>
                      <a:latin typeface="Yu Mincho" panose="02020400000000000000" pitchFamily="18" charset="-128"/>
                      <a:ea typeface="Yu Mincho" panose="02020400000000000000" pitchFamily="18" charset="-128"/>
                    </a:rPr>
                    <a:t>戦略策定</a:t>
                  </a:r>
                </a:p>
              </p:txBody>
            </p:sp>
            <p:sp>
              <p:nvSpPr>
                <p:cNvPr id="5" name="正方形/長方形 4">
                  <a:extLst>
                    <a:ext uri="{FF2B5EF4-FFF2-40B4-BE49-F238E27FC236}">
                      <a16:creationId xmlns:a16="http://schemas.microsoft.com/office/drawing/2014/main" id="{CB69B2BB-3050-EA46-A580-C8B995E33D54}"/>
                    </a:ext>
                  </a:extLst>
                </p:cNvPr>
                <p:cNvSpPr/>
                <p:nvPr/>
              </p:nvSpPr>
              <p:spPr>
                <a:xfrm>
                  <a:off x="4796531" y="6054436"/>
                  <a:ext cx="4657026" cy="508152"/>
                </a:xfrm>
                <a:prstGeom prst="rect">
                  <a:avLst/>
                </a:prstGeom>
              </p:spPr>
              <p:txBody>
                <a:bodyPr wrap="square">
                  <a:spAutoFit/>
                </a:bodyPr>
                <a:lstStyle/>
                <a:p>
                  <a:pPr>
                    <a:lnSpc>
                      <a:spcPts val="1060"/>
                    </a:lnSpc>
                  </a:pPr>
                  <a:r>
                    <a:rPr lang="ja-JP" altLang="en-US" sz="800" spc="-60">
                      <a:solidFill>
                        <a:srgbClr val="808277"/>
                      </a:solidFill>
                      <a:latin typeface="Yu Mincho" panose="02020400000000000000" pitchFamily="18" charset="-128"/>
                      <a:ea typeface="Yu Mincho" panose="02020400000000000000" pitchFamily="18" charset="-128"/>
                    </a:rPr>
                    <a:t>策定したマーケティング戦略を実行に移すため、商品戦略、価格戦略、プロモーション戦略、チャネル戦略に落とし込みます。上述のマーケティング手法</a:t>
                  </a:r>
                  <a:r>
                    <a:rPr lang="en-US" altLang="ja-JP" sz="800" spc="-60" dirty="0">
                      <a:solidFill>
                        <a:srgbClr val="808277"/>
                      </a:solidFill>
                      <a:latin typeface="Yu Mincho" panose="02020400000000000000" pitchFamily="18" charset="-128"/>
                      <a:ea typeface="Yu Mincho" panose="02020400000000000000" pitchFamily="18" charset="-128"/>
                    </a:rPr>
                    <a:t>4</a:t>
                  </a:r>
                  <a:r>
                    <a:rPr lang="ja-JP" altLang="en-US" sz="800" spc="-60">
                      <a:solidFill>
                        <a:srgbClr val="808277"/>
                      </a:solidFill>
                      <a:latin typeface="Yu Mincho" panose="02020400000000000000" pitchFamily="18" charset="-128"/>
                      <a:ea typeface="Yu Mincho" panose="02020400000000000000" pitchFamily="18" charset="-128"/>
                    </a:rPr>
                    <a:t>タイプのうち、どのタイプを選択するかによって、求められるマーケティングミックスは異なるため、それぞれに応じた戦略を策定していきます。</a:t>
                  </a:r>
                </a:p>
              </p:txBody>
            </p:sp>
          </p:grpSp>
          <p:grpSp>
            <p:nvGrpSpPr>
              <p:cNvPr id="44" name="グループ化 43">
                <a:extLst>
                  <a:ext uri="{FF2B5EF4-FFF2-40B4-BE49-F238E27FC236}">
                    <a16:creationId xmlns:a16="http://schemas.microsoft.com/office/drawing/2014/main" id="{818B56C5-B25A-E04B-9DA5-94832D2159D7}"/>
                  </a:ext>
                </a:extLst>
              </p:cNvPr>
              <p:cNvGrpSpPr/>
              <p:nvPr/>
            </p:nvGrpSpPr>
            <p:grpSpPr>
              <a:xfrm>
                <a:off x="4796528" y="4686292"/>
                <a:ext cx="4657029" cy="868654"/>
                <a:chOff x="4796528" y="4789185"/>
                <a:chExt cx="4657029" cy="868654"/>
              </a:xfrm>
            </p:grpSpPr>
            <p:sp>
              <p:nvSpPr>
                <p:cNvPr id="25" name="正方形/長方形 24">
                  <a:extLst>
                    <a:ext uri="{FF2B5EF4-FFF2-40B4-BE49-F238E27FC236}">
                      <a16:creationId xmlns:a16="http://schemas.microsoft.com/office/drawing/2014/main" id="{57EBBA3F-CA30-ED4B-9A46-AD457FF5C89F}"/>
                    </a:ext>
                  </a:extLst>
                </p:cNvPr>
                <p:cNvSpPr/>
                <p:nvPr/>
              </p:nvSpPr>
              <p:spPr>
                <a:xfrm flipH="1">
                  <a:off x="4796528" y="4789185"/>
                  <a:ext cx="2355611" cy="216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b="1">
                      <a:solidFill>
                        <a:srgbClr val="808277"/>
                      </a:solidFill>
                      <a:latin typeface="Yu Mincho" panose="02020400000000000000" pitchFamily="18" charset="-128"/>
                      <a:ea typeface="Yu Mincho" panose="02020400000000000000" pitchFamily="18" charset="-128"/>
                    </a:rPr>
                    <a:t>マーケティングリサーチの実施</a:t>
                  </a:r>
                </a:p>
              </p:txBody>
            </p:sp>
            <p:sp>
              <p:nvSpPr>
                <p:cNvPr id="4" name="正方形/長方形 3">
                  <a:extLst>
                    <a:ext uri="{FF2B5EF4-FFF2-40B4-BE49-F238E27FC236}">
                      <a16:creationId xmlns:a16="http://schemas.microsoft.com/office/drawing/2014/main" id="{3D53C066-5FCF-7D48-89AC-E3BDECE16CD5}"/>
                    </a:ext>
                  </a:extLst>
                </p:cNvPr>
                <p:cNvSpPr/>
                <p:nvPr/>
              </p:nvSpPr>
              <p:spPr>
                <a:xfrm>
                  <a:off x="4796531" y="5008622"/>
                  <a:ext cx="4657026" cy="649217"/>
                </a:xfrm>
                <a:prstGeom prst="rect">
                  <a:avLst/>
                </a:prstGeom>
              </p:spPr>
              <p:txBody>
                <a:bodyPr wrap="square">
                  <a:spAutoFit/>
                </a:bodyPr>
                <a:lstStyle/>
                <a:p>
                  <a:pPr>
                    <a:lnSpc>
                      <a:spcPts val="1060"/>
                    </a:lnSpc>
                  </a:pPr>
                  <a:r>
                    <a:rPr lang="ja-JP" altLang="en-US" sz="800" spc="-60">
                      <a:solidFill>
                        <a:srgbClr val="808277"/>
                      </a:solidFill>
                      <a:latin typeface="Yu Mincho" panose="02020400000000000000" pitchFamily="18" charset="-128"/>
                      <a:ea typeface="Yu Mincho" panose="02020400000000000000" pitchFamily="18" charset="-128"/>
                    </a:rPr>
                    <a:t>マーケティング仮説の立案、検証に当たっては、アンケート調査やグループインタビュー、インターネット調査などの企画、および実施を行います。アイデア生成やリサーチ問題の絞り込みを目的とした探索型リサーチ、ビジネス成果の計測等を目的とした記述型リサーチ、因果関係の確立を目的とした因果型</a:t>
                  </a:r>
                  <a:r>
                    <a:rPr lang="en-US" altLang="ja-JP" sz="800" spc="-60" dirty="0">
                      <a:solidFill>
                        <a:srgbClr val="808277"/>
                      </a:solidFill>
                      <a:latin typeface="Yu Mincho" panose="02020400000000000000" pitchFamily="18" charset="-128"/>
                      <a:ea typeface="Yu Mincho" panose="02020400000000000000" pitchFamily="18" charset="-128"/>
                    </a:rPr>
                    <a:t>/</a:t>
                  </a:r>
                  <a:r>
                    <a:rPr lang="ja-JP" altLang="en-US" sz="800" spc="-60">
                      <a:solidFill>
                        <a:srgbClr val="808277"/>
                      </a:solidFill>
                      <a:latin typeface="Yu Mincho" panose="02020400000000000000" pitchFamily="18" charset="-128"/>
                      <a:ea typeface="Yu Mincho" panose="02020400000000000000" pitchFamily="18" charset="-128"/>
                    </a:rPr>
                    <a:t>検証型リサーチを組み合わせながら、最適となる調査を企画します。</a:t>
                  </a:r>
                </a:p>
              </p:txBody>
            </p:sp>
          </p:grpSp>
          <p:sp>
            <p:nvSpPr>
              <p:cNvPr id="62" name="正方形/長方形 61">
                <a:extLst>
                  <a:ext uri="{FF2B5EF4-FFF2-40B4-BE49-F238E27FC236}">
                    <a16:creationId xmlns:a16="http://schemas.microsoft.com/office/drawing/2014/main" id="{BC2034FB-B526-F445-99BB-893D6CF72D30}"/>
                  </a:ext>
                </a:extLst>
              </p:cNvPr>
              <p:cNvSpPr/>
              <p:nvPr/>
            </p:nvSpPr>
            <p:spPr>
              <a:xfrm>
                <a:off x="4707172" y="2870053"/>
                <a:ext cx="89358" cy="202594"/>
              </a:xfrm>
              <a:prstGeom prst="rect">
                <a:avLst/>
              </a:prstGeom>
              <a:solidFill>
                <a:srgbClr val="808277"/>
              </a:solidFill>
              <a:ln>
                <a:solidFill>
                  <a:srgbClr val="8082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63" name="正方形/長方形 62">
                <a:extLst>
                  <a:ext uri="{FF2B5EF4-FFF2-40B4-BE49-F238E27FC236}">
                    <a16:creationId xmlns:a16="http://schemas.microsoft.com/office/drawing/2014/main" id="{88C2AD5E-B557-114F-A104-37D2D6477F27}"/>
                  </a:ext>
                </a:extLst>
              </p:cNvPr>
              <p:cNvSpPr/>
              <p:nvPr/>
            </p:nvSpPr>
            <p:spPr>
              <a:xfrm>
                <a:off x="4707172" y="3827758"/>
                <a:ext cx="89358" cy="202594"/>
              </a:xfrm>
              <a:prstGeom prst="rect">
                <a:avLst/>
              </a:prstGeom>
              <a:solidFill>
                <a:srgbClr val="808277"/>
              </a:solidFill>
              <a:ln>
                <a:solidFill>
                  <a:srgbClr val="8082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64" name="正方形/長方形 63">
                <a:extLst>
                  <a:ext uri="{FF2B5EF4-FFF2-40B4-BE49-F238E27FC236}">
                    <a16:creationId xmlns:a16="http://schemas.microsoft.com/office/drawing/2014/main" id="{600189AA-242E-D34F-A835-DD5478A16D6F}"/>
                  </a:ext>
                </a:extLst>
              </p:cNvPr>
              <p:cNvSpPr/>
              <p:nvPr/>
            </p:nvSpPr>
            <p:spPr>
              <a:xfrm>
                <a:off x="4707172" y="4689892"/>
                <a:ext cx="89358" cy="202594"/>
              </a:xfrm>
              <a:prstGeom prst="rect">
                <a:avLst/>
              </a:prstGeom>
              <a:solidFill>
                <a:srgbClr val="808277"/>
              </a:solidFill>
              <a:ln>
                <a:solidFill>
                  <a:srgbClr val="8082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65" name="正方形/長方形 64">
                <a:extLst>
                  <a:ext uri="{FF2B5EF4-FFF2-40B4-BE49-F238E27FC236}">
                    <a16:creationId xmlns:a16="http://schemas.microsoft.com/office/drawing/2014/main" id="{9192D7AE-CE74-7D47-A7F4-D31B87AB8C21}"/>
                  </a:ext>
                </a:extLst>
              </p:cNvPr>
              <p:cNvSpPr/>
              <p:nvPr/>
            </p:nvSpPr>
            <p:spPr>
              <a:xfrm>
                <a:off x="4707172" y="5662935"/>
                <a:ext cx="89358" cy="202594"/>
              </a:xfrm>
              <a:prstGeom prst="rect">
                <a:avLst/>
              </a:prstGeom>
              <a:solidFill>
                <a:srgbClr val="808277"/>
              </a:solidFill>
              <a:ln>
                <a:solidFill>
                  <a:srgbClr val="8082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grpSp>
        <p:sp>
          <p:nvSpPr>
            <p:cNvPr id="76" name="正方形/長方形 75">
              <a:extLst>
                <a:ext uri="{FF2B5EF4-FFF2-40B4-BE49-F238E27FC236}">
                  <a16:creationId xmlns:a16="http://schemas.microsoft.com/office/drawing/2014/main" id="{13082F96-E045-AD4C-87EF-C2E7B5B414D2}"/>
                </a:ext>
              </a:extLst>
            </p:cNvPr>
            <p:cNvSpPr/>
            <p:nvPr/>
          </p:nvSpPr>
          <p:spPr>
            <a:xfrm flipH="1">
              <a:off x="-6" y="-22044"/>
              <a:ext cx="138731" cy="6880043"/>
            </a:xfrm>
            <a:prstGeom prst="rect">
              <a:avLst/>
            </a:prstGeom>
            <a:solidFill>
              <a:srgbClr val="808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grpSp>
    </p:spTree>
    <p:extLst>
      <p:ext uri="{BB962C8B-B14F-4D97-AF65-F5344CB8AC3E}">
        <p14:creationId xmlns:p14="http://schemas.microsoft.com/office/powerpoint/2010/main" val="3174143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164C0CE8-5204-1F48-96F1-75A56CDBDA19}"/>
              </a:ext>
            </a:extLst>
          </p:cNvPr>
          <p:cNvGrpSpPr/>
          <p:nvPr/>
        </p:nvGrpSpPr>
        <p:grpSpPr>
          <a:xfrm>
            <a:off x="-1" y="0"/>
            <a:ext cx="9906002" cy="6858000"/>
            <a:chOff x="-1" y="0"/>
            <a:chExt cx="9906002" cy="6858000"/>
          </a:xfrm>
        </p:grpSpPr>
        <p:pic>
          <p:nvPicPr>
            <p:cNvPr id="11" name="図 10" descr="座る, 雪, 覆い, スキー が含まれている画像&#10;&#10;自動的に生成された説明">
              <a:extLst>
                <a:ext uri="{FF2B5EF4-FFF2-40B4-BE49-F238E27FC236}">
                  <a16:creationId xmlns:a16="http://schemas.microsoft.com/office/drawing/2014/main" id="{4570EEA8-BED6-F44D-9761-BF432CA6ADBB}"/>
                </a:ext>
              </a:extLst>
            </p:cNvPr>
            <p:cNvPicPr>
              <a:picLocks noChangeAspect="1"/>
            </p:cNvPicPr>
            <p:nvPr/>
          </p:nvPicPr>
          <p:blipFill rotWithShape="1">
            <a:blip r:embed="rId2">
              <a:alphaModFix amt="85000"/>
              <a:extLst>
                <a:ext uri="{28A0092B-C50C-407E-A947-70E740481C1C}">
                  <a14:useLocalDpi xmlns:a14="http://schemas.microsoft.com/office/drawing/2010/main" val="0"/>
                </a:ext>
              </a:extLst>
            </a:blip>
            <a:srcRect t="15390" b="15354"/>
            <a:stretch/>
          </p:blipFill>
          <p:spPr>
            <a:xfrm>
              <a:off x="0" y="0"/>
              <a:ext cx="9906000" cy="6858000"/>
            </a:xfrm>
            <a:prstGeom prst="rect">
              <a:avLst/>
            </a:prstGeom>
          </p:spPr>
        </p:pic>
        <p:sp>
          <p:nvSpPr>
            <p:cNvPr id="12" name="正方形/長方形 11">
              <a:extLst>
                <a:ext uri="{FF2B5EF4-FFF2-40B4-BE49-F238E27FC236}">
                  <a16:creationId xmlns:a16="http://schemas.microsoft.com/office/drawing/2014/main" id="{75ABA53C-CFC5-C74A-83AC-DFA135AC3B60}"/>
                </a:ext>
              </a:extLst>
            </p:cNvPr>
            <p:cNvSpPr/>
            <p:nvPr/>
          </p:nvSpPr>
          <p:spPr>
            <a:xfrm>
              <a:off x="-1" y="1723869"/>
              <a:ext cx="9906002" cy="3402768"/>
            </a:xfrm>
            <a:prstGeom prst="rect">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75000"/>
                    <a:lumOff val="25000"/>
                  </a:schemeClr>
                </a:solidFill>
                <a:latin typeface="Yu Mincho" panose="02020400000000000000" pitchFamily="18" charset="-128"/>
                <a:ea typeface="Yu Mincho" panose="02020400000000000000" pitchFamily="18" charset="-128"/>
              </a:endParaRPr>
            </a:p>
          </p:txBody>
        </p:sp>
        <p:pic>
          <p:nvPicPr>
            <p:cNvPr id="7" name="図 6">
              <a:extLst>
                <a:ext uri="{FF2B5EF4-FFF2-40B4-BE49-F238E27FC236}">
                  <a16:creationId xmlns:a16="http://schemas.microsoft.com/office/drawing/2014/main" id="{2F4BA4DF-6748-5F40-9A5E-EF1801AA0E7A}"/>
                </a:ext>
              </a:extLst>
            </p:cNvPr>
            <p:cNvPicPr>
              <a:picLocks noChangeAspect="1"/>
            </p:cNvPicPr>
            <p:nvPr/>
          </p:nvPicPr>
          <p:blipFill>
            <a:blip r:embed="rId3"/>
            <a:stretch>
              <a:fillRect/>
            </a:stretch>
          </p:blipFill>
          <p:spPr>
            <a:xfrm>
              <a:off x="1750129" y="3098610"/>
              <a:ext cx="653287" cy="653287"/>
            </a:xfrm>
            <a:prstGeom prst="rect">
              <a:avLst/>
            </a:prstGeom>
          </p:spPr>
        </p:pic>
      </p:grpSp>
      <p:graphicFrame>
        <p:nvGraphicFramePr>
          <p:cNvPr id="8" name="表 4">
            <a:extLst>
              <a:ext uri="{FF2B5EF4-FFF2-40B4-BE49-F238E27FC236}">
                <a16:creationId xmlns:a16="http://schemas.microsoft.com/office/drawing/2014/main" id="{429B33C7-6A8D-C948-B7D9-9FC0AB3546C2}"/>
              </a:ext>
            </a:extLst>
          </p:cNvPr>
          <p:cNvGraphicFramePr>
            <a:graphicFrameLocks noGrp="1"/>
          </p:cNvGraphicFramePr>
          <p:nvPr>
            <p:extLst>
              <p:ext uri="{D42A27DB-BD31-4B8C-83A1-F6EECF244321}">
                <p14:modId xmlns:p14="http://schemas.microsoft.com/office/powerpoint/2010/main" val="4173621266"/>
              </p:ext>
            </p:extLst>
          </p:nvPr>
        </p:nvGraphicFramePr>
        <p:xfrm>
          <a:off x="4153546" y="2339485"/>
          <a:ext cx="5010258" cy="2171536"/>
        </p:xfrm>
        <a:graphic>
          <a:graphicData uri="http://schemas.openxmlformats.org/drawingml/2006/table">
            <a:tbl>
              <a:tblPr firstRow="1" bandRow="1">
                <a:tableStyleId>{5C22544A-7EE6-4342-B048-85BDC9FD1C3A}</a:tableStyleId>
              </a:tblPr>
              <a:tblGrid>
                <a:gridCol w="1528127">
                  <a:extLst>
                    <a:ext uri="{9D8B030D-6E8A-4147-A177-3AD203B41FA5}">
                      <a16:colId xmlns:a16="http://schemas.microsoft.com/office/drawing/2014/main" val="1414201879"/>
                    </a:ext>
                  </a:extLst>
                </a:gridCol>
                <a:gridCol w="3482131">
                  <a:extLst>
                    <a:ext uri="{9D8B030D-6E8A-4147-A177-3AD203B41FA5}">
                      <a16:colId xmlns:a16="http://schemas.microsoft.com/office/drawing/2014/main" val="855859427"/>
                    </a:ext>
                  </a:extLst>
                </a:gridCol>
              </a:tblGrid>
              <a:tr h="433396">
                <a:tc>
                  <a:txBody>
                    <a:bodyPr/>
                    <a:lstStyle/>
                    <a:p>
                      <a:pPr algn="l"/>
                      <a:r>
                        <a:rPr lang="ja-JP" altLang="en-US" sz="1100" b="0" spc="300">
                          <a:solidFill>
                            <a:srgbClr val="A16F4F"/>
                          </a:solidFill>
                          <a:latin typeface="Klee One" pitchFamily="2" charset="-128"/>
                          <a:ea typeface="Klee One" pitchFamily="2" charset="-128"/>
                          <a:cs typeface="Klee One" pitchFamily="2" charset="-128"/>
                        </a:rPr>
                        <a:t>会社名　</a:t>
                      </a:r>
                      <a:endParaRPr kumimoji="1" lang="ja-JP" altLang="en-US" sz="1100" b="0" spc="300">
                        <a:solidFill>
                          <a:srgbClr val="A16F4F"/>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ja-JP" altLang="en-US" sz="1100" b="0" spc="300">
                          <a:solidFill>
                            <a:srgbClr val="A16F4F"/>
                          </a:solidFill>
                          <a:latin typeface="Klee One" pitchFamily="2" charset="-128"/>
                          <a:ea typeface="Klee One" pitchFamily="2" charset="-128"/>
                          <a:cs typeface="Klee One" pitchFamily="2" charset="-128"/>
                        </a:rPr>
                        <a:t>株式会社</a:t>
                      </a:r>
                      <a:r>
                        <a:rPr lang="en-US" altLang="ja-JP" sz="1100" b="0" spc="300" dirty="0">
                          <a:solidFill>
                            <a:srgbClr val="A16F4F"/>
                          </a:solidFill>
                          <a:latin typeface="Klee One" pitchFamily="2" charset="-128"/>
                          <a:ea typeface="Klee One" pitchFamily="2" charset="-128"/>
                          <a:cs typeface="Klee One" pitchFamily="2" charset="-128"/>
                        </a:rPr>
                        <a:t>NAZUNA</a:t>
                      </a:r>
                      <a:endParaRPr kumimoji="1" lang="ja-JP" altLang="en-US" sz="1100" b="0" spc="300">
                        <a:solidFill>
                          <a:srgbClr val="A16F4F"/>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6682386"/>
                  </a:ext>
                </a:extLst>
              </a:tr>
              <a:tr h="434535">
                <a:tc>
                  <a:txBody>
                    <a:bodyPr/>
                    <a:lstStyle/>
                    <a:p>
                      <a:pPr algn="l"/>
                      <a:r>
                        <a:rPr lang="ja-JP" altLang="en-US" sz="1100" b="0" i="0" spc="300">
                          <a:solidFill>
                            <a:srgbClr val="A16F4F"/>
                          </a:solidFill>
                          <a:effectLst/>
                          <a:latin typeface="Klee One" pitchFamily="2" charset="-128"/>
                          <a:ea typeface="Klee One" pitchFamily="2" charset="-128"/>
                          <a:cs typeface="Klee One" pitchFamily="2" charset="-128"/>
                        </a:rPr>
                        <a:t>設立年　</a:t>
                      </a:r>
                      <a:endParaRPr kumimoji="1" lang="ja-JP" altLang="en-US" sz="1100" b="0" spc="300">
                        <a:solidFill>
                          <a:srgbClr val="A16F4F"/>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ja-JP" sz="1100" b="0" i="0" spc="300" dirty="0">
                          <a:solidFill>
                            <a:srgbClr val="A16F4F"/>
                          </a:solidFill>
                          <a:effectLst/>
                          <a:latin typeface="Klee One" pitchFamily="2" charset="-128"/>
                          <a:ea typeface="Klee One" pitchFamily="2" charset="-128"/>
                          <a:cs typeface="Klee One" pitchFamily="2" charset="-128"/>
                        </a:rPr>
                        <a:t>2015</a:t>
                      </a:r>
                      <a:r>
                        <a:rPr lang="ja-JP" altLang="en-US" sz="1100" b="0" i="0" spc="300">
                          <a:solidFill>
                            <a:srgbClr val="A16F4F"/>
                          </a:solidFill>
                          <a:effectLst/>
                          <a:latin typeface="Klee One" pitchFamily="2" charset="-128"/>
                          <a:ea typeface="Klee One" pitchFamily="2" charset="-128"/>
                          <a:cs typeface="Klee One" pitchFamily="2" charset="-128"/>
                        </a:rPr>
                        <a:t>年</a:t>
                      </a:r>
                      <a:endParaRPr kumimoji="1" lang="ja-JP" altLang="en-US" sz="1100" b="0" spc="300">
                        <a:solidFill>
                          <a:srgbClr val="A16F4F"/>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684786"/>
                  </a:ext>
                </a:extLst>
              </a:tr>
              <a:tr h="434535">
                <a:tc>
                  <a:txBody>
                    <a:bodyPr/>
                    <a:lstStyle/>
                    <a:p>
                      <a:pPr algn="l"/>
                      <a:r>
                        <a:rPr lang="ja-JP" altLang="en-US" sz="1100" b="0" spc="300">
                          <a:solidFill>
                            <a:srgbClr val="A16F4F"/>
                          </a:solidFill>
                          <a:latin typeface="Klee One" pitchFamily="2" charset="-128"/>
                          <a:ea typeface="Klee One" pitchFamily="2" charset="-128"/>
                          <a:cs typeface="Klee One" pitchFamily="2" charset="-128"/>
                        </a:rPr>
                        <a:t>代表取締役　</a:t>
                      </a:r>
                      <a:endParaRPr kumimoji="1" lang="ja-JP" altLang="en-US" sz="1100" b="0" spc="300">
                        <a:solidFill>
                          <a:srgbClr val="A16F4F"/>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ja-JP" altLang="en-US" sz="1100" b="0" spc="300">
                          <a:solidFill>
                            <a:srgbClr val="A16F4F"/>
                          </a:solidFill>
                          <a:latin typeface="Klee One" pitchFamily="2" charset="-128"/>
                          <a:ea typeface="Klee One" pitchFamily="2" charset="-128"/>
                          <a:cs typeface="Klee One" pitchFamily="2" charset="-128"/>
                        </a:rPr>
                        <a:t>大門真悟</a:t>
                      </a:r>
                      <a:endParaRPr kumimoji="1" lang="ja-JP" altLang="en-US" sz="1100" b="0" spc="300">
                        <a:solidFill>
                          <a:srgbClr val="A16F4F"/>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7405084"/>
                  </a:ext>
                </a:extLst>
              </a:tr>
              <a:tr h="434535">
                <a:tc>
                  <a:txBody>
                    <a:bodyPr/>
                    <a:lstStyle/>
                    <a:p>
                      <a:pPr algn="l"/>
                      <a:r>
                        <a:rPr lang="ja-JP" altLang="en-US" sz="1100" b="0" i="0" spc="300">
                          <a:solidFill>
                            <a:srgbClr val="A16F4F"/>
                          </a:solidFill>
                          <a:effectLst/>
                          <a:latin typeface="Klee One" pitchFamily="2" charset="-128"/>
                          <a:ea typeface="Klee One" pitchFamily="2" charset="-128"/>
                          <a:cs typeface="Klee One" pitchFamily="2" charset="-128"/>
                        </a:rPr>
                        <a:t>住所</a:t>
                      </a:r>
                      <a:endParaRPr kumimoji="1" lang="ja-JP" altLang="en-US" sz="1100" b="0" spc="300">
                        <a:solidFill>
                          <a:srgbClr val="A16F4F"/>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ja-JP" altLang="en-US" sz="1100" b="0" i="0" spc="300">
                          <a:solidFill>
                            <a:srgbClr val="A16F4F"/>
                          </a:solidFill>
                          <a:effectLst/>
                          <a:latin typeface="Klee One" pitchFamily="2" charset="-128"/>
                          <a:ea typeface="Klee One" pitchFamily="2" charset="-128"/>
                          <a:cs typeface="Klee One" pitchFamily="2" charset="-128"/>
                        </a:rPr>
                        <a:t>滋賀県野洲市小篠原</a:t>
                      </a:r>
                      <a:r>
                        <a:rPr lang="en-US" altLang="ja-JP" sz="1100" b="0" i="0" spc="300" dirty="0">
                          <a:solidFill>
                            <a:srgbClr val="A16F4F"/>
                          </a:solidFill>
                          <a:effectLst/>
                          <a:latin typeface="Klee One" pitchFamily="2" charset="-128"/>
                          <a:ea typeface="Klee One" pitchFamily="2" charset="-128"/>
                          <a:cs typeface="Klee One" pitchFamily="2" charset="-128"/>
                        </a:rPr>
                        <a:t>859-1</a:t>
                      </a:r>
                      <a:endParaRPr kumimoji="1" lang="ja-JP" altLang="en-US" sz="1100" b="0" spc="300">
                        <a:solidFill>
                          <a:srgbClr val="A16F4F"/>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392987"/>
                  </a:ext>
                </a:extLst>
              </a:tr>
              <a:tr h="434535">
                <a:tc>
                  <a:txBody>
                    <a:bodyPr/>
                    <a:lstStyle/>
                    <a:p>
                      <a:pPr algn="l"/>
                      <a:r>
                        <a:rPr lang="en-US" altLang="ja-JP" sz="1100" b="0" spc="300" dirty="0">
                          <a:solidFill>
                            <a:srgbClr val="A16F4F"/>
                          </a:solidFill>
                          <a:latin typeface="Klee One" pitchFamily="2" charset="-128"/>
                          <a:ea typeface="Klee One" pitchFamily="2" charset="-128"/>
                          <a:cs typeface="Klee One" pitchFamily="2" charset="-128"/>
                        </a:rPr>
                        <a:t>WEB</a:t>
                      </a:r>
                      <a:r>
                        <a:rPr lang="ja-JP" altLang="en-US" sz="1100" b="0" spc="300">
                          <a:solidFill>
                            <a:srgbClr val="A16F4F"/>
                          </a:solidFill>
                          <a:latin typeface="Klee One" pitchFamily="2" charset="-128"/>
                          <a:ea typeface="Klee One" pitchFamily="2" charset="-128"/>
                          <a:cs typeface="Klee One" pitchFamily="2" charset="-128"/>
                        </a:rPr>
                        <a:t>サイト　</a:t>
                      </a:r>
                      <a:endParaRPr kumimoji="1" lang="ja-JP" altLang="en-US" sz="1100" b="0" spc="300">
                        <a:solidFill>
                          <a:srgbClr val="A16F4F"/>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 altLang="ja-JP" sz="1100" b="0" spc="300" dirty="0">
                          <a:solidFill>
                            <a:srgbClr val="A16F4F"/>
                          </a:solidFill>
                          <a:latin typeface="Klee One" pitchFamily="2" charset="-128"/>
                          <a:ea typeface="Klee One" pitchFamily="2" charset="-128"/>
                          <a:cs typeface="Klee One" pitchFamily="2" charset="-128"/>
                          <a:hlinkClick r:id="rId4">
                            <a:extLst>
                              <a:ext uri="{A12FA001-AC4F-418D-AE19-62706E023703}">
                                <ahyp:hlinkClr xmlns:ahyp="http://schemas.microsoft.com/office/drawing/2018/hyperlinkcolor" val="tx"/>
                              </a:ext>
                            </a:extLst>
                          </a:hlinkClick>
                        </a:rPr>
                        <a:t>https://www.nazuna.co/ja/about</a:t>
                      </a:r>
                      <a:endParaRPr kumimoji="1" lang="ja-JP" altLang="en-US" sz="1100" b="0" spc="300">
                        <a:solidFill>
                          <a:srgbClr val="A16F4F"/>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8897824"/>
                  </a:ext>
                </a:extLst>
              </a:tr>
            </a:tbl>
          </a:graphicData>
        </a:graphic>
      </p:graphicFrame>
    </p:spTree>
    <p:extLst>
      <p:ext uri="{BB962C8B-B14F-4D97-AF65-F5344CB8AC3E}">
        <p14:creationId xmlns:p14="http://schemas.microsoft.com/office/powerpoint/2010/main" val="291400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509B575A-72AF-6242-8A7A-A0958976C9FF}"/>
              </a:ext>
            </a:extLst>
          </p:cNvPr>
          <p:cNvGrpSpPr/>
          <p:nvPr/>
        </p:nvGrpSpPr>
        <p:grpSpPr>
          <a:xfrm>
            <a:off x="-204952" y="0"/>
            <a:ext cx="10294883" cy="6858000"/>
            <a:chOff x="-204952" y="0"/>
            <a:chExt cx="10294883" cy="6858000"/>
          </a:xfrm>
        </p:grpSpPr>
        <p:pic>
          <p:nvPicPr>
            <p:cNvPr id="12" name="Picture 7" descr="nazuna-kyoto-tsubaki-st">
              <a:hlinkClick r:id="rId2"/>
              <a:extLst>
                <a:ext uri="{FF2B5EF4-FFF2-40B4-BE49-F238E27FC236}">
                  <a16:creationId xmlns:a16="http://schemas.microsoft.com/office/drawing/2014/main" id="{10993F2F-F516-3F42-876A-9EF75E49D2D5}"/>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l="-100"/>
            <a:stretch/>
          </p:blipFill>
          <p:spPr bwMode="auto">
            <a:xfrm>
              <a:off x="0" y="1"/>
              <a:ext cx="9906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37" name="正方形/長方形 36">
              <a:extLst>
                <a:ext uri="{FF2B5EF4-FFF2-40B4-BE49-F238E27FC236}">
                  <a16:creationId xmlns:a16="http://schemas.microsoft.com/office/drawing/2014/main" id="{ED9C5FF7-5E11-5549-BECF-170FDF702DCA}"/>
                </a:ext>
              </a:extLst>
            </p:cNvPr>
            <p:cNvSpPr/>
            <p:nvPr/>
          </p:nvSpPr>
          <p:spPr>
            <a:xfrm>
              <a:off x="-204952" y="868267"/>
              <a:ext cx="10294883" cy="5121466"/>
            </a:xfrm>
            <a:prstGeom prst="rect">
              <a:avLst/>
            </a:prstGeom>
            <a:solidFill>
              <a:srgbClr val="000000">
                <a:alpha val="4549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22" name="正方形/長方形 21">
              <a:extLst>
                <a:ext uri="{FF2B5EF4-FFF2-40B4-BE49-F238E27FC236}">
                  <a16:creationId xmlns:a16="http://schemas.microsoft.com/office/drawing/2014/main" id="{A57143B2-9744-4942-BFC7-18EFFA5A124A}"/>
                </a:ext>
              </a:extLst>
            </p:cNvPr>
            <p:cNvSpPr/>
            <p:nvPr/>
          </p:nvSpPr>
          <p:spPr>
            <a:xfrm>
              <a:off x="3585028" y="0"/>
              <a:ext cx="632097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 name="グループ化 30">
              <a:extLst>
                <a:ext uri="{FF2B5EF4-FFF2-40B4-BE49-F238E27FC236}">
                  <a16:creationId xmlns:a16="http://schemas.microsoft.com/office/drawing/2014/main" id="{D98F0419-44C9-E84B-8810-D42F13C112A0}"/>
                </a:ext>
              </a:extLst>
            </p:cNvPr>
            <p:cNvGrpSpPr/>
            <p:nvPr/>
          </p:nvGrpSpPr>
          <p:grpSpPr>
            <a:xfrm>
              <a:off x="1132751" y="3142154"/>
              <a:ext cx="2455188" cy="573692"/>
              <a:chOff x="818098" y="3220310"/>
              <a:chExt cx="2455188" cy="573692"/>
            </a:xfrm>
          </p:grpSpPr>
          <p:pic>
            <p:nvPicPr>
              <p:cNvPr id="32" name="図 31" descr="アイコン&#10;&#10;自動的に生成された説明">
                <a:extLst>
                  <a:ext uri="{FF2B5EF4-FFF2-40B4-BE49-F238E27FC236}">
                    <a16:creationId xmlns:a16="http://schemas.microsoft.com/office/drawing/2014/main" id="{DC281437-BD4D-6243-B553-6FF4CE1648E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8098" y="3220310"/>
                <a:ext cx="573692" cy="573692"/>
              </a:xfrm>
              <a:prstGeom prst="rect">
                <a:avLst/>
              </a:prstGeom>
            </p:spPr>
          </p:pic>
          <p:pic>
            <p:nvPicPr>
              <p:cNvPr id="33" name="図 32" descr="挿絵 が含まれている画像&#10;&#10;自動的に生成された説明">
                <a:extLst>
                  <a:ext uri="{FF2B5EF4-FFF2-40B4-BE49-F238E27FC236}">
                    <a16:creationId xmlns:a16="http://schemas.microsoft.com/office/drawing/2014/main" id="{662BFB65-4382-6C46-9FDC-69BFE333B13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35259" y="3371850"/>
                <a:ext cx="1638027" cy="258636"/>
              </a:xfrm>
              <a:prstGeom prst="rect">
                <a:avLst/>
              </a:prstGeom>
            </p:spPr>
          </p:pic>
        </p:grpSp>
        <p:sp>
          <p:nvSpPr>
            <p:cNvPr id="18" name="正方形/長方形 17">
              <a:extLst>
                <a:ext uri="{FF2B5EF4-FFF2-40B4-BE49-F238E27FC236}">
                  <a16:creationId xmlns:a16="http://schemas.microsoft.com/office/drawing/2014/main" id="{7257D6D5-65E6-AE46-9C42-582F439CEA1C}"/>
                </a:ext>
              </a:extLst>
            </p:cNvPr>
            <p:cNvSpPr/>
            <p:nvPr/>
          </p:nvSpPr>
          <p:spPr>
            <a:xfrm>
              <a:off x="4724821" y="1610403"/>
              <a:ext cx="1159292" cy="338554"/>
            </a:xfrm>
            <a:prstGeom prst="rect">
              <a:avLst/>
            </a:prstGeom>
            <a:noFill/>
          </p:spPr>
          <p:txBody>
            <a:bodyPr wrap="none">
              <a:spAutoFit/>
            </a:bodyPr>
            <a:lstStyle/>
            <a:p>
              <a:r>
                <a:rPr lang="ja-JP" altLang="en-US" sz="1600" spc="300">
                  <a:solidFill>
                    <a:schemeClr val="bg1"/>
                  </a:solidFill>
                  <a:latin typeface="Klee One" pitchFamily="2" charset="-128"/>
                  <a:ea typeface="Klee One" pitchFamily="2" charset="-128"/>
                  <a:cs typeface="Klee One" pitchFamily="2" charset="-128"/>
                </a:rPr>
                <a:t>会社概要</a:t>
              </a:r>
              <a:endParaRPr lang="ja-JP" altLang="en-US" sz="1600" spc="300">
                <a:solidFill>
                  <a:schemeClr val="bg1"/>
                </a:solidFill>
                <a:effectLst/>
                <a:latin typeface="Klee One" pitchFamily="2" charset="-128"/>
                <a:ea typeface="Klee One" pitchFamily="2" charset="-128"/>
                <a:cs typeface="Klee One" pitchFamily="2" charset="-128"/>
              </a:endParaRPr>
            </a:p>
          </p:txBody>
        </p:sp>
        <p:sp>
          <p:nvSpPr>
            <p:cNvPr id="11" name="正方形/長方形 10">
              <a:extLst>
                <a:ext uri="{FF2B5EF4-FFF2-40B4-BE49-F238E27FC236}">
                  <a16:creationId xmlns:a16="http://schemas.microsoft.com/office/drawing/2014/main" id="{48A5C8EB-D76F-144F-9824-C29F32A0087E}"/>
                </a:ext>
              </a:extLst>
            </p:cNvPr>
            <p:cNvSpPr/>
            <p:nvPr/>
          </p:nvSpPr>
          <p:spPr>
            <a:xfrm>
              <a:off x="58992" y="6352475"/>
              <a:ext cx="401643" cy="505525"/>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69135863-6ADF-4CC1-8FE4-29F6A2137FB2}" type="slidenum">
                <a:rPr kumimoji="1" lang="ja-JP" altLang="en-US" sz="1200" b="1" smtClean="0">
                  <a:solidFill>
                    <a:schemeClr val="bg1"/>
                  </a:solidFill>
                  <a:latin typeface="Yu Mincho" panose="02020400000000000000" pitchFamily="18" charset="-128"/>
                  <a:ea typeface="Yu Mincho" panose="02020400000000000000" pitchFamily="18" charset="-128"/>
                  <a:cs typeface="Klee One" pitchFamily="2" charset="-128"/>
                </a:rPr>
                <a:pPr algn="ctr"/>
                <a:t>1</a:t>
              </a:fld>
              <a:endParaRPr kumimoji="1" lang="ja-JP" altLang="en-US" sz="1200" b="1">
                <a:solidFill>
                  <a:schemeClr val="bg1"/>
                </a:solidFill>
                <a:latin typeface="Yu Mincho" panose="02020400000000000000" pitchFamily="18" charset="-128"/>
                <a:ea typeface="Yu Mincho" panose="02020400000000000000" pitchFamily="18" charset="-128"/>
                <a:cs typeface="Klee One" pitchFamily="2" charset="-128"/>
              </a:endParaRPr>
            </a:p>
          </p:txBody>
        </p:sp>
      </p:grpSp>
      <p:graphicFrame>
        <p:nvGraphicFramePr>
          <p:cNvPr id="25" name="表 4">
            <a:extLst>
              <a:ext uri="{FF2B5EF4-FFF2-40B4-BE49-F238E27FC236}">
                <a16:creationId xmlns:a16="http://schemas.microsoft.com/office/drawing/2014/main" id="{E60DAFEC-5D9D-3D41-9D4B-1FB960CDB54A}"/>
              </a:ext>
            </a:extLst>
          </p:cNvPr>
          <p:cNvGraphicFramePr>
            <a:graphicFrameLocks noGrp="1"/>
          </p:cNvGraphicFramePr>
          <p:nvPr>
            <p:extLst>
              <p:ext uri="{D42A27DB-BD31-4B8C-83A1-F6EECF244321}">
                <p14:modId xmlns:p14="http://schemas.microsoft.com/office/powerpoint/2010/main" val="2870264577"/>
              </p:ext>
            </p:extLst>
          </p:nvPr>
        </p:nvGraphicFramePr>
        <p:xfrm>
          <a:off x="4724821" y="2101093"/>
          <a:ext cx="4366540" cy="3227905"/>
        </p:xfrm>
        <a:graphic>
          <a:graphicData uri="http://schemas.openxmlformats.org/drawingml/2006/table">
            <a:tbl>
              <a:tblPr firstRow="1" bandRow="1">
                <a:tableStyleId>{5C22544A-7EE6-4342-B048-85BDC9FD1C3A}</a:tableStyleId>
              </a:tblPr>
              <a:tblGrid>
                <a:gridCol w="1331792">
                  <a:extLst>
                    <a:ext uri="{9D8B030D-6E8A-4147-A177-3AD203B41FA5}">
                      <a16:colId xmlns:a16="http://schemas.microsoft.com/office/drawing/2014/main" val="1414201879"/>
                    </a:ext>
                  </a:extLst>
                </a:gridCol>
                <a:gridCol w="3034748">
                  <a:extLst>
                    <a:ext uri="{9D8B030D-6E8A-4147-A177-3AD203B41FA5}">
                      <a16:colId xmlns:a16="http://schemas.microsoft.com/office/drawing/2014/main" val="855859427"/>
                    </a:ext>
                  </a:extLst>
                </a:gridCol>
              </a:tblGrid>
              <a:tr h="645581">
                <a:tc>
                  <a:txBody>
                    <a:bodyPr/>
                    <a:lstStyle/>
                    <a:p>
                      <a:pPr algn="ctr"/>
                      <a:r>
                        <a:rPr lang="ja-JP" altLang="en-US" sz="1200" b="1" spc="300">
                          <a:solidFill>
                            <a:schemeClr val="bg1"/>
                          </a:solidFill>
                          <a:latin typeface="Klee One" pitchFamily="2" charset="-128"/>
                          <a:ea typeface="Klee One" pitchFamily="2" charset="-128"/>
                          <a:cs typeface="Klee One" pitchFamily="2" charset="-128"/>
                        </a:rPr>
                        <a:t>会社名　</a:t>
                      </a:r>
                      <a:endParaRPr kumimoji="1" lang="ja-JP" altLang="en-US" sz="1200" b="1" spc="30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a:r>
                        <a:rPr lang="ja-JP" altLang="en-US" sz="1200" b="1" spc="300">
                          <a:solidFill>
                            <a:schemeClr val="bg1"/>
                          </a:solidFill>
                          <a:latin typeface="Klee One" pitchFamily="2" charset="-128"/>
                          <a:ea typeface="Klee One" pitchFamily="2" charset="-128"/>
                          <a:cs typeface="Klee One" pitchFamily="2" charset="-128"/>
                        </a:rPr>
                        <a:t>株式会社</a:t>
                      </a:r>
                      <a:r>
                        <a:rPr lang="en-US" altLang="ja-JP" sz="1200" b="1" spc="300" dirty="0">
                          <a:solidFill>
                            <a:schemeClr val="bg1"/>
                          </a:solidFill>
                          <a:latin typeface="Klee One" pitchFamily="2" charset="-128"/>
                          <a:ea typeface="Klee One" pitchFamily="2" charset="-128"/>
                          <a:cs typeface="Klee One" pitchFamily="2" charset="-128"/>
                        </a:rPr>
                        <a:t>NAZUNA</a:t>
                      </a:r>
                      <a:endParaRPr kumimoji="1" lang="ja-JP" altLang="en-US" sz="1200" b="1" spc="30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46682386"/>
                  </a:ext>
                </a:extLst>
              </a:tr>
              <a:tr h="645581">
                <a:tc>
                  <a:txBody>
                    <a:bodyPr/>
                    <a:lstStyle/>
                    <a:p>
                      <a:pPr algn="ctr"/>
                      <a:r>
                        <a:rPr lang="ja-JP" altLang="en-US" sz="1200" b="1" i="0" spc="300">
                          <a:solidFill>
                            <a:schemeClr val="bg1"/>
                          </a:solidFill>
                          <a:effectLst/>
                          <a:latin typeface="Klee One" pitchFamily="2" charset="-128"/>
                          <a:ea typeface="Klee One" pitchFamily="2" charset="-128"/>
                          <a:cs typeface="Klee One" pitchFamily="2" charset="-128"/>
                        </a:rPr>
                        <a:t>設立年　</a:t>
                      </a:r>
                      <a:endParaRPr kumimoji="1" lang="ja-JP" altLang="en-US" sz="1200" b="1" spc="30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a:r>
                        <a:rPr lang="en-US" altLang="ja-JP" sz="1200" b="1" i="0" spc="300" dirty="0">
                          <a:solidFill>
                            <a:schemeClr val="bg1"/>
                          </a:solidFill>
                          <a:effectLst/>
                          <a:latin typeface="Klee One" pitchFamily="2" charset="-128"/>
                          <a:ea typeface="Klee One" pitchFamily="2" charset="-128"/>
                          <a:cs typeface="Klee One" pitchFamily="2" charset="-128"/>
                        </a:rPr>
                        <a:t>2015</a:t>
                      </a:r>
                      <a:r>
                        <a:rPr lang="ja-JP" altLang="en-US" sz="1200" b="1" i="0" spc="300">
                          <a:solidFill>
                            <a:schemeClr val="bg1"/>
                          </a:solidFill>
                          <a:effectLst/>
                          <a:latin typeface="Klee One" pitchFamily="2" charset="-128"/>
                          <a:ea typeface="Klee One" pitchFamily="2" charset="-128"/>
                          <a:cs typeface="Klee One" pitchFamily="2" charset="-128"/>
                        </a:rPr>
                        <a:t>年</a:t>
                      </a:r>
                      <a:endParaRPr kumimoji="1" lang="ja-JP" altLang="en-US" sz="1200" b="1" spc="30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52684786"/>
                  </a:ext>
                </a:extLst>
              </a:tr>
              <a:tr h="645581">
                <a:tc>
                  <a:txBody>
                    <a:bodyPr/>
                    <a:lstStyle/>
                    <a:p>
                      <a:pPr algn="ctr"/>
                      <a:r>
                        <a:rPr lang="ja-JP" altLang="en-US" sz="1200" b="1" spc="300">
                          <a:solidFill>
                            <a:schemeClr val="bg1"/>
                          </a:solidFill>
                          <a:latin typeface="Klee One" pitchFamily="2" charset="-128"/>
                          <a:ea typeface="Klee One" pitchFamily="2" charset="-128"/>
                          <a:cs typeface="Klee One" pitchFamily="2" charset="-128"/>
                        </a:rPr>
                        <a:t>代表取締役　</a:t>
                      </a:r>
                      <a:endParaRPr kumimoji="1" lang="ja-JP" altLang="en-US" sz="1200" b="1" spc="30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a:r>
                        <a:rPr lang="ja-JP" altLang="en-US" sz="1200" b="1" spc="300">
                          <a:solidFill>
                            <a:schemeClr val="bg1"/>
                          </a:solidFill>
                          <a:latin typeface="Klee One" pitchFamily="2" charset="-128"/>
                          <a:ea typeface="Klee One" pitchFamily="2" charset="-128"/>
                          <a:cs typeface="Klee One" pitchFamily="2" charset="-128"/>
                        </a:rPr>
                        <a:t>大門真悟</a:t>
                      </a:r>
                      <a:endParaRPr kumimoji="1" lang="ja-JP" altLang="en-US" sz="1200" b="1" spc="30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17405084"/>
                  </a:ext>
                </a:extLst>
              </a:tr>
              <a:tr h="645581">
                <a:tc>
                  <a:txBody>
                    <a:bodyPr/>
                    <a:lstStyle/>
                    <a:p>
                      <a:pPr algn="ctr"/>
                      <a:r>
                        <a:rPr lang="ja-JP" altLang="en-US" sz="1200" b="1" i="0" spc="300">
                          <a:solidFill>
                            <a:schemeClr val="bg1"/>
                          </a:solidFill>
                          <a:effectLst/>
                          <a:latin typeface="Klee One" pitchFamily="2" charset="-128"/>
                          <a:ea typeface="Klee One" pitchFamily="2" charset="-128"/>
                          <a:cs typeface="Klee One" pitchFamily="2" charset="-128"/>
                        </a:rPr>
                        <a:t>住所</a:t>
                      </a:r>
                      <a:endParaRPr kumimoji="1" lang="ja-JP" altLang="en-US" sz="1200" b="1" spc="30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a:r>
                        <a:rPr lang="ja-JP" altLang="en-US" sz="1200" b="1" i="0" spc="300">
                          <a:solidFill>
                            <a:schemeClr val="bg1"/>
                          </a:solidFill>
                          <a:effectLst/>
                          <a:latin typeface="Klee One" pitchFamily="2" charset="-128"/>
                          <a:ea typeface="Klee One" pitchFamily="2" charset="-128"/>
                          <a:cs typeface="Klee One" pitchFamily="2" charset="-128"/>
                        </a:rPr>
                        <a:t>滋賀県野洲市小篠原</a:t>
                      </a:r>
                      <a:r>
                        <a:rPr lang="en-US" altLang="ja-JP" sz="1200" b="1" i="0" spc="300" dirty="0">
                          <a:solidFill>
                            <a:schemeClr val="bg1"/>
                          </a:solidFill>
                          <a:effectLst/>
                          <a:latin typeface="Klee One" pitchFamily="2" charset="-128"/>
                          <a:ea typeface="Klee One" pitchFamily="2" charset="-128"/>
                          <a:cs typeface="Klee One" pitchFamily="2" charset="-128"/>
                        </a:rPr>
                        <a:t>859-1</a:t>
                      </a:r>
                      <a:endParaRPr kumimoji="1" lang="ja-JP" altLang="en-US" sz="1200" b="1" spc="30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12392987"/>
                  </a:ext>
                </a:extLst>
              </a:tr>
              <a:tr h="645581">
                <a:tc>
                  <a:txBody>
                    <a:bodyPr/>
                    <a:lstStyle/>
                    <a:p>
                      <a:pPr algn="ctr"/>
                      <a:r>
                        <a:rPr lang="en-US" altLang="ja-JP" sz="1200" b="1" spc="300" dirty="0">
                          <a:solidFill>
                            <a:schemeClr val="bg1"/>
                          </a:solidFill>
                          <a:latin typeface="Klee One" pitchFamily="2" charset="-128"/>
                          <a:ea typeface="Klee One" pitchFamily="2" charset="-128"/>
                          <a:cs typeface="Klee One" pitchFamily="2" charset="-128"/>
                        </a:rPr>
                        <a:t>WEB</a:t>
                      </a:r>
                      <a:r>
                        <a:rPr lang="ja-JP" altLang="en-US" sz="1200" b="1" spc="300">
                          <a:solidFill>
                            <a:schemeClr val="bg1"/>
                          </a:solidFill>
                          <a:latin typeface="Klee One" pitchFamily="2" charset="-128"/>
                          <a:ea typeface="Klee One" pitchFamily="2" charset="-128"/>
                          <a:cs typeface="Klee One" pitchFamily="2" charset="-128"/>
                        </a:rPr>
                        <a:t>サイト　</a:t>
                      </a:r>
                      <a:endParaRPr kumimoji="1" lang="ja-JP" altLang="en-US" sz="1200" b="1" spc="30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a:r>
                        <a:rPr lang="en" altLang="ja-JP" sz="1200" b="1" spc="0" dirty="0">
                          <a:solidFill>
                            <a:srgbClr val="00B0F0"/>
                          </a:solidFill>
                          <a:latin typeface="Klee One" pitchFamily="2" charset="-128"/>
                          <a:ea typeface="Klee One" pitchFamily="2" charset="-128"/>
                          <a:cs typeface="Klee One" pitchFamily="2" charset="-128"/>
                          <a:hlinkClick r:id="rId6">
                            <a:extLst>
                              <a:ext uri="{A12FA001-AC4F-418D-AE19-62706E023703}">
                                <ahyp:hlinkClr xmlns:ahyp="http://schemas.microsoft.com/office/drawing/2018/hyperlinkcolor" val="tx"/>
                              </a:ext>
                            </a:extLst>
                          </a:hlinkClick>
                        </a:rPr>
                        <a:t>https://www.nazuna.co/ja/about</a:t>
                      </a:r>
                      <a:endParaRPr kumimoji="1" lang="ja-JP" altLang="en-US" sz="1200" b="1" spc="0">
                        <a:solidFill>
                          <a:srgbClr val="00B0F0"/>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28897824"/>
                  </a:ext>
                </a:extLst>
              </a:tr>
            </a:tbl>
          </a:graphicData>
        </a:graphic>
      </p:graphicFrame>
    </p:spTree>
    <p:extLst>
      <p:ext uri="{BB962C8B-B14F-4D97-AF65-F5344CB8AC3E}">
        <p14:creationId xmlns:p14="http://schemas.microsoft.com/office/powerpoint/2010/main" val="2949874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3D391127-A5A7-2A47-AF32-53D0BEA1C92D}"/>
              </a:ext>
            </a:extLst>
          </p:cNvPr>
          <p:cNvGrpSpPr/>
          <p:nvPr/>
        </p:nvGrpSpPr>
        <p:grpSpPr>
          <a:xfrm>
            <a:off x="0" y="0"/>
            <a:ext cx="9906000" cy="6858000"/>
            <a:chOff x="0" y="0"/>
            <a:chExt cx="9906000" cy="6858000"/>
          </a:xfrm>
        </p:grpSpPr>
        <p:pic>
          <p:nvPicPr>
            <p:cNvPr id="11" name="図 10" descr="座る, 雪, 覆い, スキー が含まれている画像&#10;&#10;自動的に生成された説明">
              <a:extLst>
                <a:ext uri="{FF2B5EF4-FFF2-40B4-BE49-F238E27FC236}">
                  <a16:creationId xmlns:a16="http://schemas.microsoft.com/office/drawing/2014/main" id="{4C60FAAA-C5CA-8C43-9F77-07BAF630303A}"/>
                </a:ext>
              </a:extLst>
            </p:cNvPr>
            <p:cNvPicPr>
              <a:picLocks noChangeAspect="1"/>
            </p:cNvPicPr>
            <p:nvPr/>
          </p:nvPicPr>
          <p:blipFill rotWithShape="1">
            <a:blip r:embed="rId2">
              <a:alphaModFix amt="85000"/>
              <a:extLst>
                <a:ext uri="{28A0092B-C50C-407E-A947-70E740481C1C}">
                  <a14:useLocalDpi xmlns:a14="http://schemas.microsoft.com/office/drawing/2010/main" val="0"/>
                </a:ext>
              </a:extLst>
            </a:blip>
            <a:srcRect t="15390" b="15354"/>
            <a:stretch/>
          </p:blipFill>
          <p:spPr>
            <a:xfrm>
              <a:off x="0" y="0"/>
              <a:ext cx="9906000" cy="6858000"/>
            </a:xfrm>
            <a:prstGeom prst="rect">
              <a:avLst/>
            </a:prstGeom>
          </p:spPr>
        </p:pic>
        <p:grpSp>
          <p:nvGrpSpPr>
            <p:cNvPr id="6" name="グループ化 5">
              <a:extLst>
                <a:ext uri="{FF2B5EF4-FFF2-40B4-BE49-F238E27FC236}">
                  <a16:creationId xmlns:a16="http://schemas.microsoft.com/office/drawing/2014/main" id="{D8FCDC25-F880-A04A-9CA9-962944564153}"/>
                </a:ext>
              </a:extLst>
            </p:cNvPr>
            <p:cNvGrpSpPr/>
            <p:nvPr/>
          </p:nvGrpSpPr>
          <p:grpSpPr>
            <a:xfrm>
              <a:off x="4151206" y="2293952"/>
              <a:ext cx="5232823" cy="3703921"/>
              <a:chOff x="4151206" y="2305616"/>
              <a:chExt cx="5232823" cy="3703921"/>
            </a:xfrm>
          </p:grpSpPr>
          <p:sp>
            <p:nvSpPr>
              <p:cNvPr id="3" name="正方形/長方形 2">
                <a:extLst>
                  <a:ext uri="{FF2B5EF4-FFF2-40B4-BE49-F238E27FC236}">
                    <a16:creationId xmlns:a16="http://schemas.microsoft.com/office/drawing/2014/main" id="{E3E71C5B-CB80-5445-A659-DB06D94C4836}"/>
                  </a:ext>
                </a:extLst>
              </p:cNvPr>
              <p:cNvSpPr/>
              <p:nvPr/>
            </p:nvSpPr>
            <p:spPr>
              <a:xfrm>
                <a:off x="4151206" y="3279559"/>
                <a:ext cx="5232823" cy="2729978"/>
              </a:xfrm>
              <a:prstGeom prst="rect">
                <a:avLst/>
              </a:prstGeom>
            </p:spPr>
            <p:txBody>
              <a:bodyPr wrap="square">
                <a:spAutoFit/>
              </a:bodyPr>
              <a:lstStyle/>
              <a:p>
                <a:pPr>
                  <a:lnSpc>
                    <a:spcPct val="150000"/>
                  </a:lnSpc>
                </a:pP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株式会社</a:t>
                </a:r>
                <a:r>
                  <a:rPr lang="en" altLang="ja-JP" sz="1050" dirty="0" err="1">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Nazuna</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は、伝統的な日本の建物を改修した、個性的なスモールラグジュアリー旅館やプライベートヴィラにて、最高のおもてなしを提供することをミッションとしております。 </a:t>
                </a:r>
                <a:r>
                  <a:rPr lang="en" altLang="ja-JP" sz="1050" dirty="0" err="1">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Nazuna</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は現在、京都中心部と宮崎県飫肥地区にて京町家や古民家を改装した宿泊施設を運営しており、「</a:t>
                </a:r>
                <a:r>
                  <a:rPr lang="en" altLang="ja-JP" sz="1050" dirty="0" err="1">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Nazuna</a:t>
                </a:r>
                <a:r>
                  <a:rPr lang="ja-JP" altLang="en"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ブランドの旅館や「</a:t>
                </a:r>
                <a:r>
                  <a:rPr lang="en" altLang="ja-JP" sz="1050" dirty="0" err="1">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Kiraku</a:t>
                </a:r>
                <a:r>
                  <a:rPr lang="ja-JP" altLang="en"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ブランドの一棟貸し宿を展開しています。 </a:t>
                </a:r>
              </a:p>
              <a:p>
                <a:pPr>
                  <a:lnSpc>
                    <a:spcPct val="150000"/>
                  </a:lnSpc>
                </a:pPr>
                <a:r>
                  <a:rPr lang="en" altLang="ja-JP" sz="1050" dirty="0" err="1">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Nazuna</a:t>
                </a:r>
                <a:r>
                  <a:rPr lang="en"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 </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京都 二条城は、ミシュランガイド京都・大阪</a:t>
                </a:r>
                <a:r>
                  <a:rPr lang="en-US"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2020</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を含めオープン（</a:t>
                </a:r>
                <a:r>
                  <a:rPr lang="en-US"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2017</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年、</a:t>
                </a:r>
                <a:r>
                  <a:rPr lang="en-US"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2018</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年、</a:t>
                </a:r>
                <a:r>
                  <a:rPr lang="en-US"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2019</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年、</a:t>
                </a:r>
                <a:r>
                  <a:rPr lang="en-US"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2020</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年）以来</a:t>
                </a:r>
                <a:r>
                  <a:rPr lang="en-US"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4</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年連続でミシュランガイドにて</a:t>
                </a:r>
                <a:r>
                  <a:rPr lang="en-US"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3</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パビリオンを受賞しております。 </a:t>
                </a:r>
                <a:r>
                  <a:rPr lang="en" altLang="ja-JP" sz="1050" dirty="0" err="1">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Nazuna</a:t>
                </a:r>
                <a:r>
                  <a:rPr lang="en"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 </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京都 御所は、当時開業から</a:t>
                </a:r>
                <a:r>
                  <a:rPr lang="en-US"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1</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年未満でありながらミシュランガイド京都・大阪</a:t>
                </a:r>
                <a:r>
                  <a:rPr lang="en-US"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2020</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にて</a:t>
                </a:r>
                <a:r>
                  <a:rPr lang="en-US"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3</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パビリオンを受賞しました。</a:t>
                </a:r>
              </a:p>
              <a:p>
                <a:pPr>
                  <a:lnSpc>
                    <a:spcPct val="150000"/>
                  </a:lnSpc>
                </a:pP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一棟貸し宿である季楽 京都 姉小路は、日経新聞の</a:t>
                </a:r>
                <a:r>
                  <a:rPr lang="en-US"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2018</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年「日本のトップ</a:t>
                </a:r>
                <a:r>
                  <a:rPr lang="en-US"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10</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古民家」のランキングで</a:t>
                </a:r>
                <a:r>
                  <a:rPr lang="en-US" altLang="ja-JP" sz="10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8</a:t>
                </a:r>
                <a:r>
                  <a:rPr lang="ja-JP" altLang="en-US" sz="10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位に選ばれております。</a:t>
                </a:r>
              </a:p>
            </p:txBody>
          </p:sp>
          <p:sp>
            <p:nvSpPr>
              <p:cNvPr id="9" name="正方形/長方形 8">
                <a:extLst>
                  <a:ext uri="{FF2B5EF4-FFF2-40B4-BE49-F238E27FC236}">
                    <a16:creationId xmlns:a16="http://schemas.microsoft.com/office/drawing/2014/main" id="{5CCAE4E9-18AB-7542-8D94-F67E5AB61A29}"/>
                  </a:ext>
                </a:extLst>
              </p:cNvPr>
              <p:cNvSpPr/>
              <p:nvPr/>
            </p:nvSpPr>
            <p:spPr>
              <a:xfrm>
                <a:off x="4151206" y="2305616"/>
                <a:ext cx="5058510" cy="646331"/>
              </a:xfrm>
              <a:prstGeom prst="rect">
                <a:avLst/>
              </a:prstGeom>
            </p:spPr>
            <p:txBody>
              <a:bodyPr wrap="square">
                <a:spAutoFit/>
              </a:bodyPr>
              <a:lstStyle/>
              <a:p>
                <a:r>
                  <a:rPr lang="ja-JP" altLang="en-US" spc="-1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今日まで守り伝えられてきた文化を</a:t>
                </a:r>
                <a:endParaRPr lang="en-US" altLang="ja-JP" spc="-15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endParaRPr>
              </a:p>
              <a:p>
                <a:r>
                  <a:rPr lang="ja-JP" altLang="en-US" spc="-15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継承・再生するための取り組みを集結させました。</a:t>
                </a:r>
                <a:endParaRPr lang="ja-JP" altLang="en-US" b="0" i="0" spc="-150">
                  <a:solidFill>
                    <a:schemeClr val="tx1">
                      <a:lumMod val="85000"/>
                      <a:lumOff val="15000"/>
                    </a:schemeClr>
                  </a:solidFill>
                  <a:effectLst/>
                  <a:latin typeface="Yu Mincho" panose="02020400000000000000" pitchFamily="18" charset="-128"/>
                  <a:ea typeface="Yu Mincho" panose="02020400000000000000" pitchFamily="18" charset="-128"/>
                  <a:cs typeface="Klee One" pitchFamily="2" charset="-128"/>
                </a:endParaRPr>
              </a:p>
            </p:txBody>
          </p:sp>
        </p:grpSp>
        <p:sp>
          <p:nvSpPr>
            <p:cNvPr id="20" name="正方形/長方形 19">
              <a:extLst>
                <a:ext uri="{FF2B5EF4-FFF2-40B4-BE49-F238E27FC236}">
                  <a16:creationId xmlns:a16="http://schemas.microsoft.com/office/drawing/2014/main" id="{C76A1F00-4370-9C40-8EA2-DDD2C0AF4218}"/>
                </a:ext>
              </a:extLst>
            </p:cNvPr>
            <p:cNvSpPr/>
            <p:nvPr/>
          </p:nvSpPr>
          <p:spPr>
            <a:xfrm>
              <a:off x="1" y="0"/>
              <a:ext cx="358502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1" name="図 20" descr="山と湖の風景&#10;&#10;自動的に生成された説明">
              <a:extLst>
                <a:ext uri="{FF2B5EF4-FFF2-40B4-BE49-F238E27FC236}">
                  <a16:creationId xmlns:a16="http://schemas.microsoft.com/office/drawing/2014/main" id="{52D6ACD7-7D71-8940-B42B-9B3CF43ABB4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0" y="0"/>
              <a:ext cx="3585026" cy="6858000"/>
            </a:xfrm>
            <a:prstGeom prst="rect">
              <a:avLst/>
            </a:prstGeom>
          </p:spPr>
        </p:pic>
        <p:pic>
          <p:nvPicPr>
            <p:cNvPr id="19" name="図 18">
              <a:extLst>
                <a:ext uri="{FF2B5EF4-FFF2-40B4-BE49-F238E27FC236}">
                  <a16:creationId xmlns:a16="http://schemas.microsoft.com/office/drawing/2014/main" id="{B891AEBE-2DE7-1345-B0E3-13186E5DDED8}"/>
                </a:ext>
              </a:extLst>
            </p:cNvPr>
            <p:cNvPicPr>
              <a:picLocks noChangeAspect="1"/>
            </p:cNvPicPr>
            <p:nvPr/>
          </p:nvPicPr>
          <p:blipFill>
            <a:blip r:embed="rId4"/>
            <a:stretch>
              <a:fillRect/>
            </a:stretch>
          </p:blipFill>
          <p:spPr>
            <a:xfrm>
              <a:off x="4186518" y="1355415"/>
              <a:ext cx="2389156" cy="586228"/>
            </a:xfrm>
            <a:prstGeom prst="rect">
              <a:avLst/>
            </a:prstGeom>
          </p:spPr>
        </p:pic>
        <p:sp>
          <p:nvSpPr>
            <p:cNvPr id="10" name="正方形/長方形 9">
              <a:extLst>
                <a:ext uri="{FF2B5EF4-FFF2-40B4-BE49-F238E27FC236}">
                  <a16:creationId xmlns:a16="http://schemas.microsoft.com/office/drawing/2014/main" id="{3AB04FCB-AF1C-744E-9C06-F4A5664357A5}"/>
                </a:ext>
              </a:extLst>
            </p:cNvPr>
            <p:cNvSpPr/>
            <p:nvPr/>
          </p:nvSpPr>
          <p:spPr>
            <a:xfrm>
              <a:off x="58992" y="6352475"/>
              <a:ext cx="401643" cy="505525"/>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69135863-6ADF-4CC1-8FE4-29F6A2137FB2}" type="slidenum">
                <a:rPr kumimoji="1" lang="ja-JP" altLang="en-US" sz="1200" b="1" smtClean="0">
                  <a:solidFill>
                    <a:schemeClr val="bg1"/>
                  </a:solidFill>
                  <a:latin typeface="Yu Mincho" panose="02020400000000000000" pitchFamily="18" charset="-128"/>
                  <a:ea typeface="Yu Mincho" panose="02020400000000000000" pitchFamily="18" charset="-128"/>
                  <a:cs typeface="Klee One" pitchFamily="2" charset="-128"/>
                </a:rPr>
                <a:pPr algn="ctr"/>
                <a:t>2</a:t>
              </a:fld>
              <a:endParaRPr kumimoji="1" lang="ja-JP" altLang="en-US" sz="1200" b="1">
                <a:solidFill>
                  <a:schemeClr val="bg1"/>
                </a:solidFill>
                <a:latin typeface="Yu Mincho" panose="02020400000000000000" pitchFamily="18" charset="-128"/>
                <a:ea typeface="Yu Mincho" panose="02020400000000000000" pitchFamily="18" charset="-128"/>
                <a:cs typeface="Klee One" pitchFamily="2" charset="-128"/>
              </a:endParaRPr>
            </a:p>
          </p:txBody>
        </p:sp>
      </p:grpSp>
    </p:spTree>
    <p:extLst>
      <p:ext uri="{BB962C8B-B14F-4D97-AF65-F5344CB8AC3E}">
        <p14:creationId xmlns:p14="http://schemas.microsoft.com/office/powerpoint/2010/main" val="3809929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63764AFF-4972-3640-956A-9FA0890C60C0}"/>
              </a:ext>
            </a:extLst>
          </p:cNvPr>
          <p:cNvGrpSpPr/>
          <p:nvPr/>
        </p:nvGrpSpPr>
        <p:grpSpPr>
          <a:xfrm>
            <a:off x="0" y="-2"/>
            <a:ext cx="9905999" cy="6858002"/>
            <a:chOff x="0" y="-2"/>
            <a:chExt cx="9905999" cy="6858002"/>
          </a:xfrm>
        </p:grpSpPr>
        <p:sp>
          <p:nvSpPr>
            <p:cNvPr id="14" name="正方形/長方形 13">
              <a:extLst>
                <a:ext uri="{FF2B5EF4-FFF2-40B4-BE49-F238E27FC236}">
                  <a16:creationId xmlns:a16="http://schemas.microsoft.com/office/drawing/2014/main" id="{917BDF9F-932C-4E4B-92DF-B5BC6F1770C9}"/>
                </a:ext>
              </a:extLst>
            </p:cNvPr>
            <p:cNvSpPr/>
            <p:nvPr/>
          </p:nvSpPr>
          <p:spPr>
            <a:xfrm>
              <a:off x="8964706" y="0"/>
              <a:ext cx="941293" cy="4823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BC9CE907-EBF9-D14C-A43F-3F798DCC7DE9}"/>
                </a:ext>
              </a:extLst>
            </p:cNvPr>
            <p:cNvSpPr/>
            <p:nvPr/>
          </p:nvSpPr>
          <p:spPr>
            <a:xfrm>
              <a:off x="9209717" y="-2"/>
              <a:ext cx="401643" cy="505525"/>
            </a:xfrm>
            <a:prstGeom prst="rect">
              <a:avLst/>
            </a:prstGeom>
            <a:solidFill>
              <a:srgbClr val="546B4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69135863-6ADF-4CC1-8FE4-29F6A2137FB2}" type="slidenum">
                <a:rPr kumimoji="1" lang="ja-JP" altLang="en-US" sz="1200" b="1" smtClean="0">
                  <a:solidFill>
                    <a:schemeClr val="bg1"/>
                  </a:solidFill>
                  <a:latin typeface="Klee One" pitchFamily="2" charset="-128"/>
                  <a:ea typeface="Klee One" pitchFamily="2" charset="-128"/>
                  <a:cs typeface="Klee One" pitchFamily="2" charset="-128"/>
                </a:rPr>
                <a:pPr algn="ctr"/>
                <a:t>3</a:t>
              </a:fld>
              <a:endParaRPr kumimoji="1" lang="ja-JP" altLang="en-US" sz="1200" b="1">
                <a:solidFill>
                  <a:schemeClr val="bg1"/>
                </a:solidFill>
                <a:latin typeface="Klee One" pitchFamily="2" charset="-128"/>
                <a:ea typeface="Klee One" pitchFamily="2" charset="-128"/>
                <a:cs typeface="Klee One" pitchFamily="2" charset="-128"/>
              </a:endParaRPr>
            </a:p>
          </p:txBody>
        </p:sp>
        <p:pic>
          <p:nvPicPr>
            <p:cNvPr id="10" name="図 9" descr="ドアの前にいる男性&#10;&#10;低い精度で自動的に生成された説明">
              <a:extLst>
                <a:ext uri="{FF2B5EF4-FFF2-40B4-BE49-F238E27FC236}">
                  <a16:creationId xmlns:a16="http://schemas.microsoft.com/office/drawing/2014/main" id="{F46029EE-9585-F64A-832A-B174F75CB58B}"/>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4158" r="16019" b="2"/>
            <a:stretch/>
          </p:blipFill>
          <p:spPr>
            <a:xfrm>
              <a:off x="0" y="-2"/>
              <a:ext cx="9905999" cy="6858002"/>
            </a:xfrm>
            <a:prstGeom prst="rect">
              <a:avLst/>
            </a:prstGeom>
          </p:spPr>
        </p:pic>
        <p:sp>
          <p:nvSpPr>
            <p:cNvPr id="13" name="正方形/長方形 12">
              <a:extLst>
                <a:ext uri="{FF2B5EF4-FFF2-40B4-BE49-F238E27FC236}">
                  <a16:creationId xmlns:a16="http://schemas.microsoft.com/office/drawing/2014/main" id="{3A9F5A09-754E-784D-ADEB-12D52522CD76}"/>
                </a:ext>
              </a:extLst>
            </p:cNvPr>
            <p:cNvSpPr/>
            <p:nvPr/>
          </p:nvSpPr>
          <p:spPr>
            <a:xfrm>
              <a:off x="529469" y="3325761"/>
              <a:ext cx="4219511" cy="2835200"/>
            </a:xfrm>
            <a:prstGeom prst="rect">
              <a:avLst/>
            </a:prstGeom>
          </p:spPr>
          <p:txBody>
            <a:bodyPr wrap="square">
              <a:spAutoFit/>
            </a:bodyPr>
            <a:lstStyle/>
            <a:p>
              <a:pPr>
                <a:lnSpc>
                  <a:spcPct val="150000"/>
                </a:lnSpc>
              </a:pPr>
              <a:r>
                <a:rPr lang="ja-JP" altLang="en-US" sz="1000">
                  <a:solidFill>
                    <a:schemeClr val="bg1"/>
                  </a:solidFill>
                  <a:latin typeface="Yu Mincho" panose="02020400000000000000" pitchFamily="18" charset="-128"/>
                  <a:ea typeface="Yu Mincho" panose="02020400000000000000" pitchFamily="18" charset="-128"/>
                  <a:cs typeface="Klee One" pitchFamily="2" charset="-128"/>
                </a:rPr>
                <a:t>インターンネットの普及で、人との繋がりが安易になり、非常に便利な世の中になったと思います。しかし、人類の進化と共に消えていったものもあります。それが、</a:t>
              </a:r>
              <a:r>
                <a:rPr lang="en-US" altLang="ja-JP" sz="1000" dirty="0">
                  <a:solidFill>
                    <a:schemeClr val="bg1"/>
                  </a:solidFill>
                  <a:latin typeface="Yu Mincho" panose="02020400000000000000" pitchFamily="18" charset="-128"/>
                  <a:ea typeface="Yu Mincho" panose="02020400000000000000" pitchFamily="18" charset="-128"/>
                  <a:cs typeface="Klee One" pitchFamily="2" charset="-128"/>
                </a:rPr>
                <a:t>”</a:t>
              </a:r>
              <a:r>
                <a:rPr lang="ja-JP" altLang="en-US" sz="1000">
                  <a:solidFill>
                    <a:schemeClr val="bg1"/>
                  </a:solidFill>
                  <a:latin typeface="Yu Mincho" panose="02020400000000000000" pitchFamily="18" charset="-128"/>
                  <a:ea typeface="Yu Mincho" panose="02020400000000000000" pitchFamily="18" charset="-128"/>
                  <a:cs typeface="Klee One" pitchFamily="2" charset="-128"/>
                </a:rPr>
                <a:t>おせっかい“です。今では、マンションの住民同士でも挨拶をしない、隣に住んでいる人のことも知らないのが当たり前になってきました。“おせっかい”が当たり前だった時代は、リアルなコミュニケーションも多く、「有難う」という言葉が多く飛び交っていました。</a:t>
              </a:r>
            </a:p>
            <a:p>
              <a:pPr>
                <a:lnSpc>
                  <a:spcPct val="150000"/>
                </a:lnSpc>
              </a:pPr>
              <a:r>
                <a:rPr lang="ja-JP" altLang="en-US" sz="1000">
                  <a:solidFill>
                    <a:schemeClr val="bg1"/>
                  </a:solidFill>
                  <a:latin typeface="Yu Mincho" panose="02020400000000000000" pitchFamily="18" charset="-128"/>
                  <a:ea typeface="Yu Mincho" panose="02020400000000000000" pitchFamily="18" charset="-128"/>
                  <a:cs typeface="Klee One" pitchFamily="2" charset="-128"/>
                </a:rPr>
                <a:t>私たちは、“古き良き”と“新しき良き”を融合させることが本当の進化だと思っています。旅館という宿泊施設を通して、お客様に“おせっかい”を感じてもらい、そのお客様がご家族やご友人に“おせっかい”をして、幸せが広がることを心より願っております。</a:t>
              </a:r>
            </a:p>
            <a:p>
              <a:pPr>
                <a:lnSpc>
                  <a:spcPct val="150000"/>
                </a:lnSpc>
              </a:pPr>
              <a:r>
                <a:rPr lang="ja-JP" altLang="en-US" sz="1000">
                  <a:solidFill>
                    <a:schemeClr val="bg1"/>
                  </a:solidFill>
                  <a:latin typeface="Yu Mincho" panose="02020400000000000000" pitchFamily="18" charset="-128"/>
                  <a:ea typeface="Yu Mincho" panose="02020400000000000000" pitchFamily="18" charset="-128"/>
                  <a:cs typeface="Klee One" pitchFamily="2" charset="-128"/>
                </a:rPr>
                <a:t>そして、その起点となるのが</a:t>
              </a:r>
              <a:r>
                <a:rPr lang="en" altLang="ja-JP" sz="1000" dirty="0" err="1">
                  <a:solidFill>
                    <a:schemeClr val="bg1"/>
                  </a:solidFill>
                  <a:latin typeface="Yu Mincho" panose="02020400000000000000" pitchFamily="18" charset="-128"/>
                  <a:ea typeface="Yu Mincho" panose="02020400000000000000" pitchFamily="18" charset="-128"/>
                  <a:cs typeface="Klee One" pitchFamily="2" charset="-128"/>
                </a:rPr>
                <a:t>Nazuna</a:t>
              </a:r>
              <a:r>
                <a:rPr lang="ja-JP" altLang="en-US" sz="1000">
                  <a:solidFill>
                    <a:schemeClr val="bg1"/>
                  </a:solidFill>
                  <a:latin typeface="Yu Mincho" panose="02020400000000000000" pitchFamily="18" charset="-128"/>
                  <a:ea typeface="Yu Mincho" panose="02020400000000000000" pitchFamily="18" charset="-128"/>
                  <a:cs typeface="Klee One" pitchFamily="2" charset="-128"/>
                </a:rPr>
                <a:t>の存在意義だと思っております。</a:t>
              </a:r>
              <a:endParaRPr lang="ja-JP" altLang="en-US" sz="1000">
                <a:solidFill>
                  <a:schemeClr val="bg1"/>
                </a:solidFill>
                <a:effectLst/>
                <a:latin typeface="Yu Mincho" panose="02020400000000000000" pitchFamily="18" charset="-128"/>
                <a:ea typeface="Yu Mincho" panose="02020400000000000000" pitchFamily="18" charset="-128"/>
                <a:cs typeface="Klee One" pitchFamily="2" charset="-128"/>
              </a:endParaRPr>
            </a:p>
          </p:txBody>
        </p:sp>
        <p:sp>
          <p:nvSpPr>
            <p:cNvPr id="15" name="正方形/長方形 14">
              <a:extLst>
                <a:ext uri="{FF2B5EF4-FFF2-40B4-BE49-F238E27FC236}">
                  <a16:creationId xmlns:a16="http://schemas.microsoft.com/office/drawing/2014/main" id="{8700D7D3-4F23-8F48-96B4-FE8925ABC06F}"/>
                </a:ext>
              </a:extLst>
            </p:cNvPr>
            <p:cNvSpPr/>
            <p:nvPr/>
          </p:nvSpPr>
          <p:spPr>
            <a:xfrm>
              <a:off x="529469" y="2310098"/>
              <a:ext cx="2951148" cy="1015663"/>
            </a:xfrm>
            <a:prstGeom prst="rect">
              <a:avLst/>
            </a:prstGeom>
            <a:effectLst/>
          </p:spPr>
          <p:txBody>
            <a:bodyPr wrap="square">
              <a:spAutoFit/>
            </a:bodyPr>
            <a:lstStyle/>
            <a:p>
              <a:r>
                <a:rPr lang="ja-JP" altLang="en-US" sz="2000" spc="300">
                  <a:solidFill>
                    <a:schemeClr val="bg1"/>
                  </a:solidFill>
                  <a:latin typeface="Yu Mincho" panose="02020400000000000000" pitchFamily="18" charset="-128"/>
                  <a:ea typeface="Yu Mincho" panose="02020400000000000000" pitchFamily="18" charset="-128"/>
                  <a:cs typeface="Klee One" pitchFamily="2" charset="-128"/>
                </a:rPr>
                <a:t>代表取締役</a:t>
              </a:r>
              <a:endParaRPr lang="en-US" altLang="ja-JP" sz="2000" spc="300" dirty="0">
                <a:solidFill>
                  <a:schemeClr val="bg1"/>
                </a:solidFill>
                <a:latin typeface="Yu Mincho" panose="02020400000000000000" pitchFamily="18" charset="-128"/>
                <a:ea typeface="Yu Mincho" panose="02020400000000000000" pitchFamily="18" charset="-128"/>
                <a:cs typeface="Klee One" pitchFamily="2" charset="-128"/>
              </a:endParaRPr>
            </a:p>
            <a:p>
              <a:r>
                <a:rPr lang="ja-JP" altLang="en-US" sz="4000" spc="300">
                  <a:solidFill>
                    <a:schemeClr val="bg1"/>
                  </a:solidFill>
                  <a:latin typeface="Yu Mincho" panose="02020400000000000000" pitchFamily="18" charset="-128"/>
                  <a:ea typeface="Yu Mincho" panose="02020400000000000000" pitchFamily="18" charset="-128"/>
                  <a:cs typeface="Klee One" pitchFamily="2" charset="-128"/>
                </a:rPr>
                <a:t>大門真悟</a:t>
              </a:r>
              <a:endParaRPr kumimoji="1" lang="ja-JP" altLang="en-US" sz="4000" spc="300">
                <a:solidFill>
                  <a:schemeClr val="bg1"/>
                </a:solidFill>
                <a:latin typeface="Yu Mincho" panose="02020400000000000000" pitchFamily="18" charset="-128"/>
                <a:ea typeface="Yu Mincho" panose="02020400000000000000" pitchFamily="18" charset="-128"/>
              </a:endParaRPr>
            </a:p>
          </p:txBody>
        </p:sp>
        <p:sp>
          <p:nvSpPr>
            <p:cNvPr id="16" name="正方形/長方形 15">
              <a:extLst>
                <a:ext uri="{FF2B5EF4-FFF2-40B4-BE49-F238E27FC236}">
                  <a16:creationId xmlns:a16="http://schemas.microsoft.com/office/drawing/2014/main" id="{D257B8CB-BF0F-1E47-A048-829F83581AB4}"/>
                </a:ext>
              </a:extLst>
            </p:cNvPr>
            <p:cNvSpPr/>
            <p:nvPr/>
          </p:nvSpPr>
          <p:spPr>
            <a:xfrm>
              <a:off x="58992" y="6352475"/>
              <a:ext cx="401643" cy="505525"/>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69135863-6ADF-4CC1-8FE4-29F6A2137FB2}" type="slidenum">
                <a:rPr kumimoji="1" lang="ja-JP" altLang="en-US" sz="1200" b="1" smtClean="0">
                  <a:solidFill>
                    <a:schemeClr val="bg1"/>
                  </a:solidFill>
                  <a:latin typeface="Yu Mincho" panose="02020400000000000000" pitchFamily="18" charset="-128"/>
                  <a:ea typeface="Yu Mincho" panose="02020400000000000000" pitchFamily="18" charset="-128"/>
                  <a:cs typeface="Klee One" pitchFamily="2" charset="-128"/>
                </a:rPr>
                <a:pPr algn="ctr"/>
                <a:t>3</a:t>
              </a:fld>
              <a:endParaRPr kumimoji="1" lang="ja-JP" altLang="en-US" sz="1200" b="1">
                <a:solidFill>
                  <a:schemeClr val="bg1"/>
                </a:solidFill>
                <a:latin typeface="Yu Mincho" panose="02020400000000000000" pitchFamily="18" charset="-128"/>
                <a:ea typeface="Yu Mincho" panose="02020400000000000000" pitchFamily="18" charset="-128"/>
                <a:cs typeface="Klee One" pitchFamily="2" charset="-128"/>
              </a:endParaRPr>
            </a:p>
          </p:txBody>
        </p:sp>
      </p:grpSp>
    </p:spTree>
    <p:extLst>
      <p:ext uri="{BB962C8B-B14F-4D97-AF65-F5344CB8AC3E}">
        <p14:creationId xmlns:p14="http://schemas.microsoft.com/office/powerpoint/2010/main" val="2567562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EEE0"/>
        </a:solidFill>
        <a:effectLst/>
      </p:bgPr>
    </p:bg>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A2A4B276-315C-A845-A0AC-D999624EE348}"/>
              </a:ext>
            </a:extLst>
          </p:cNvPr>
          <p:cNvGrpSpPr/>
          <p:nvPr/>
        </p:nvGrpSpPr>
        <p:grpSpPr>
          <a:xfrm>
            <a:off x="-148389" y="-128337"/>
            <a:ext cx="10202778" cy="7142080"/>
            <a:chOff x="-148389" y="-128337"/>
            <a:chExt cx="10202778" cy="7142080"/>
          </a:xfrm>
        </p:grpSpPr>
        <p:pic>
          <p:nvPicPr>
            <p:cNvPr id="70" name="図 69" descr="夕日を見ている人&#10;&#10;中程度の精度で自動的に生成された説明">
              <a:extLst>
                <a:ext uri="{FF2B5EF4-FFF2-40B4-BE49-F238E27FC236}">
                  <a16:creationId xmlns:a16="http://schemas.microsoft.com/office/drawing/2014/main" id="{0033908B-AD54-B94B-9E8F-0D273AD25127}"/>
                </a:ext>
              </a:extLst>
            </p:cNvPr>
            <p:cNvPicPr>
              <a:picLocks noChangeAspect="1"/>
            </p:cNvPicPr>
            <p:nvPr/>
          </p:nvPicPr>
          <p:blipFill rotWithShape="1">
            <a:blip r:embed="rId2">
              <a:extLst>
                <a:ext uri="{28A0092B-C50C-407E-A947-70E740481C1C}">
                  <a14:useLocalDpi xmlns:a14="http://schemas.microsoft.com/office/drawing/2010/main" val="0"/>
                </a:ext>
              </a:extLst>
            </a:blip>
            <a:srcRect t="22114" r="32936" b="2153"/>
            <a:stretch/>
          </p:blipFill>
          <p:spPr>
            <a:xfrm>
              <a:off x="0" y="0"/>
              <a:ext cx="9906000" cy="6858000"/>
            </a:xfrm>
            <a:prstGeom prst="rect">
              <a:avLst/>
            </a:prstGeom>
          </p:spPr>
        </p:pic>
        <p:sp>
          <p:nvSpPr>
            <p:cNvPr id="37" name="正方形/長方形 36">
              <a:extLst>
                <a:ext uri="{FF2B5EF4-FFF2-40B4-BE49-F238E27FC236}">
                  <a16:creationId xmlns:a16="http://schemas.microsoft.com/office/drawing/2014/main" id="{ED9C5FF7-5E11-5549-BECF-170FDF702DCA}"/>
                </a:ext>
              </a:extLst>
            </p:cNvPr>
            <p:cNvSpPr/>
            <p:nvPr/>
          </p:nvSpPr>
          <p:spPr>
            <a:xfrm>
              <a:off x="-148389" y="-128337"/>
              <a:ext cx="10202778" cy="7142080"/>
            </a:xfrm>
            <a:prstGeom prst="rect">
              <a:avLst/>
            </a:prstGeom>
            <a:solidFill>
              <a:schemeClr val="tx1">
                <a:lumMod val="75000"/>
                <a:lumOff val="25000"/>
                <a:alpha val="6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75" name="角丸四角形 74">
              <a:extLst>
                <a:ext uri="{FF2B5EF4-FFF2-40B4-BE49-F238E27FC236}">
                  <a16:creationId xmlns:a16="http://schemas.microsoft.com/office/drawing/2014/main" id="{0BC84CAC-659A-8C41-B075-8CA6FBDB6FAC}"/>
                </a:ext>
              </a:extLst>
            </p:cNvPr>
            <p:cNvSpPr/>
            <p:nvPr/>
          </p:nvSpPr>
          <p:spPr>
            <a:xfrm>
              <a:off x="515471" y="3263153"/>
              <a:ext cx="8875059" cy="3111275"/>
            </a:xfrm>
            <a:prstGeom prst="roundRect">
              <a:avLst>
                <a:gd name="adj" fmla="val 2290"/>
              </a:avLst>
            </a:prstGeom>
            <a:noFill/>
            <a:ln w="28575">
              <a:solidFill>
                <a:srgbClr val="C78A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6" name="グループ化 85">
              <a:extLst>
                <a:ext uri="{FF2B5EF4-FFF2-40B4-BE49-F238E27FC236}">
                  <a16:creationId xmlns:a16="http://schemas.microsoft.com/office/drawing/2014/main" id="{E5DD8D41-7030-F941-8254-2267CB855607}"/>
                </a:ext>
              </a:extLst>
            </p:cNvPr>
            <p:cNvGrpSpPr/>
            <p:nvPr/>
          </p:nvGrpSpPr>
          <p:grpSpPr>
            <a:xfrm>
              <a:off x="1497866" y="3689311"/>
              <a:ext cx="6910269" cy="2471358"/>
              <a:chOff x="677378" y="3102440"/>
              <a:chExt cx="8551244" cy="3058229"/>
            </a:xfrm>
          </p:grpSpPr>
          <p:sp>
            <p:nvSpPr>
              <p:cNvPr id="6" name="角丸四角形 5">
                <a:extLst>
                  <a:ext uri="{FF2B5EF4-FFF2-40B4-BE49-F238E27FC236}">
                    <a16:creationId xmlns:a16="http://schemas.microsoft.com/office/drawing/2014/main" id="{E49E2638-2CC2-754E-A4B0-98DC7BC77A01}"/>
                  </a:ext>
                </a:extLst>
              </p:cNvPr>
              <p:cNvSpPr/>
              <p:nvPr/>
            </p:nvSpPr>
            <p:spPr>
              <a:xfrm>
                <a:off x="677378" y="5573647"/>
                <a:ext cx="2732624" cy="587022"/>
              </a:xfrm>
              <a:prstGeom prst="roundRect">
                <a:avLst/>
              </a:prstGeom>
              <a:noFill/>
              <a:ln w="19050">
                <a:solidFill>
                  <a:srgbClr val="C78A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C78A46"/>
                  </a:solidFill>
                  <a:latin typeface="Yu Mincho" panose="02020400000000000000" pitchFamily="18" charset="-128"/>
                  <a:ea typeface="Yu Mincho" panose="02020400000000000000" pitchFamily="18" charset="-128"/>
                </a:endParaRPr>
              </a:p>
            </p:txBody>
          </p:sp>
          <p:sp>
            <p:nvSpPr>
              <p:cNvPr id="52" name="角丸四角形 51">
                <a:extLst>
                  <a:ext uri="{FF2B5EF4-FFF2-40B4-BE49-F238E27FC236}">
                    <a16:creationId xmlns:a16="http://schemas.microsoft.com/office/drawing/2014/main" id="{9B3AAAD6-1D89-D849-A183-EFE4D1C16951}"/>
                  </a:ext>
                </a:extLst>
              </p:cNvPr>
              <p:cNvSpPr/>
              <p:nvPr/>
            </p:nvSpPr>
            <p:spPr>
              <a:xfrm>
                <a:off x="3580624" y="5573647"/>
                <a:ext cx="2732624" cy="587022"/>
              </a:xfrm>
              <a:prstGeom prst="roundRect">
                <a:avLst/>
              </a:prstGeom>
              <a:noFill/>
              <a:ln w="19050">
                <a:solidFill>
                  <a:srgbClr val="C78A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C78A46"/>
                  </a:solidFill>
                  <a:latin typeface="Yu Mincho" panose="02020400000000000000" pitchFamily="18" charset="-128"/>
                  <a:ea typeface="Yu Mincho" panose="02020400000000000000" pitchFamily="18" charset="-128"/>
                </a:endParaRPr>
              </a:p>
            </p:txBody>
          </p:sp>
          <p:sp>
            <p:nvSpPr>
              <p:cNvPr id="53" name="角丸四角形 52">
                <a:extLst>
                  <a:ext uri="{FF2B5EF4-FFF2-40B4-BE49-F238E27FC236}">
                    <a16:creationId xmlns:a16="http://schemas.microsoft.com/office/drawing/2014/main" id="{62A30798-2C91-A14D-B5BC-BB360E5F7F7E}"/>
                  </a:ext>
                </a:extLst>
              </p:cNvPr>
              <p:cNvSpPr/>
              <p:nvPr/>
            </p:nvSpPr>
            <p:spPr>
              <a:xfrm>
                <a:off x="6495998" y="5573647"/>
                <a:ext cx="2732624" cy="587022"/>
              </a:xfrm>
              <a:prstGeom prst="roundRect">
                <a:avLst/>
              </a:prstGeom>
              <a:noFill/>
              <a:ln w="19050">
                <a:solidFill>
                  <a:srgbClr val="C78A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C78A46"/>
                  </a:solidFill>
                  <a:latin typeface="Yu Mincho" panose="02020400000000000000" pitchFamily="18" charset="-128"/>
                  <a:ea typeface="Yu Mincho" panose="02020400000000000000" pitchFamily="18" charset="-128"/>
                </a:endParaRPr>
              </a:p>
            </p:txBody>
          </p:sp>
          <p:sp>
            <p:nvSpPr>
              <p:cNvPr id="48" name="正方形/長方形 47">
                <a:extLst>
                  <a:ext uri="{FF2B5EF4-FFF2-40B4-BE49-F238E27FC236}">
                    <a16:creationId xmlns:a16="http://schemas.microsoft.com/office/drawing/2014/main" id="{6E1D4088-7B76-9943-90C9-1488B2472603}"/>
                  </a:ext>
                </a:extLst>
              </p:cNvPr>
              <p:cNvSpPr/>
              <p:nvPr/>
            </p:nvSpPr>
            <p:spPr>
              <a:xfrm>
                <a:off x="4162106" y="5668429"/>
                <a:ext cx="1569660" cy="369333"/>
              </a:xfrm>
              <a:prstGeom prst="rect">
                <a:avLst/>
              </a:prstGeom>
              <a:noFill/>
            </p:spPr>
            <p:txBody>
              <a:bodyPr wrap="none">
                <a:spAutoFit/>
              </a:bodyPr>
              <a:lstStyle/>
              <a:p>
                <a:pPr algn="ctr"/>
                <a:r>
                  <a:rPr lang="ja-JP" altLang="en-US" b="1">
                    <a:solidFill>
                      <a:srgbClr val="C78A46"/>
                    </a:solidFill>
                    <a:latin typeface="Yu Mincho" panose="02020400000000000000" pitchFamily="18" charset="-128"/>
                    <a:ea typeface="Yu Mincho" panose="02020400000000000000" pitchFamily="18" charset="-128"/>
                    <a:cs typeface="Klee One" pitchFamily="2" charset="-128"/>
                  </a:rPr>
                  <a:t>感動に繋がる</a:t>
                </a:r>
                <a:endParaRPr lang="en-US" altLang="ja-JP" b="1" dirty="0">
                  <a:solidFill>
                    <a:srgbClr val="C78A46"/>
                  </a:solidFill>
                  <a:latin typeface="Yu Mincho" panose="02020400000000000000" pitchFamily="18" charset="-128"/>
                  <a:ea typeface="Yu Mincho" panose="02020400000000000000" pitchFamily="18" charset="-128"/>
                  <a:cs typeface="Klee One" pitchFamily="2" charset="-128"/>
                </a:endParaRPr>
              </a:p>
            </p:txBody>
          </p:sp>
          <p:sp>
            <p:nvSpPr>
              <p:cNvPr id="49" name="正方形/長方形 48">
                <a:extLst>
                  <a:ext uri="{FF2B5EF4-FFF2-40B4-BE49-F238E27FC236}">
                    <a16:creationId xmlns:a16="http://schemas.microsoft.com/office/drawing/2014/main" id="{D209ED8D-687B-C045-9736-F87C5F6289AF}"/>
                  </a:ext>
                </a:extLst>
              </p:cNvPr>
              <p:cNvSpPr/>
              <p:nvPr/>
            </p:nvSpPr>
            <p:spPr>
              <a:xfrm>
                <a:off x="7077480" y="5668429"/>
                <a:ext cx="1569660" cy="369333"/>
              </a:xfrm>
              <a:prstGeom prst="rect">
                <a:avLst/>
              </a:prstGeom>
              <a:noFill/>
            </p:spPr>
            <p:txBody>
              <a:bodyPr wrap="none">
                <a:spAutoFit/>
              </a:bodyPr>
              <a:lstStyle/>
              <a:p>
                <a:pPr algn="ctr"/>
                <a:r>
                  <a:rPr lang="ja-JP" altLang="en-US" b="1">
                    <a:solidFill>
                      <a:srgbClr val="C78A46"/>
                    </a:solidFill>
                    <a:latin typeface="Yu Mincho" panose="02020400000000000000" pitchFamily="18" charset="-128"/>
                    <a:ea typeface="Yu Mincho" panose="02020400000000000000" pitchFamily="18" charset="-128"/>
                    <a:cs typeface="Klee One" pitchFamily="2" charset="-128"/>
                  </a:rPr>
                  <a:t>幸せが広がる</a:t>
                </a:r>
                <a:endParaRPr lang="en-US" altLang="ja-JP" b="1" dirty="0">
                  <a:solidFill>
                    <a:srgbClr val="C78A46"/>
                  </a:solidFill>
                  <a:latin typeface="Yu Mincho" panose="02020400000000000000" pitchFamily="18" charset="-128"/>
                  <a:ea typeface="Yu Mincho" panose="02020400000000000000" pitchFamily="18" charset="-128"/>
                  <a:cs typeface="Klee One" pitchFamily="2" charset="-128"/>
                </a:endParaRPr>
              </a:p>
            </p:txBody>
          </p:sp>
          <p:sp>
            <p:nvSpPr>
              <p:cNvPr id="51" name="正方形/長方形 50">
                <a:extLst>
                  <a:ext uri="{FF2B5EF4-FFF2-40B4-BE49-F238E27FC236}">
                    <a16:creationId xmlns:a16="http://schemas.microsoft.com/office/drawing/2014/main" id="{6687828B-A48E-EC47-A0AC-DEB24193779F}"/>
                  </a:ext>
                </a:extLst>
              </p:cNvPr>
              <p:cNvSpPr/>
              <p:nvPr/>
            </p:nvSpPr>
            <p:spPr>
              <a:xfrm>
                <a:off x="1258860" y="5668429"/>
                <a:ext cx="1569660" cy="369333"/>
              </a:xfrm>
              <a:prstGeom prst="rect">
                <a:avLst/>
              </a:prstGeom>
              <a:noFill/>
            </p:spPr>
            <p:txBody>
              <a:bodyPr wrap="none">
                <a:spAutoFit/>
              </a:bodyPr>
              <a:lstStyle/>
              <a:p>
                <a:pPr algn="ctr"/>
                <a:r>
                  <a:rPr lang="ja-JP" altLang="en-US" b="1">
                    <a:solidFill>
                      <a:srgbClr val="C78A46"/>
                    </a:solidFill>
                    <a:latin typeface="Yu Mincho" panose="02020400000000000000" pitchFamily="18" charset="-128"/>
                    <a:ea typeface="Yu Mincho" panose="02020400000000000000" pitchFamily="18" charset="-128"/>
                    <a:cs typeface="Klee One" pitchFamily="2" charset="-128"/>
                  </a:rPr>
                  <a:t>幸せに繋がる</a:t>
                </a:r>
                <a:endParaRPr lang="en-US" altLang="ja-JP" b="1" dirty="0">
                  <a:solidFill>
                    <a:srgbClr val="C78A46"/>
                  </a:solidFill>
                  <a:latin typeface="Yu Mincho" panose="02020400000000000000" pitchFamily="18" charset="-128"/>
                  <a:ea typeface="Yu Mincho" panose="02020400000000000000" pitchFamily="18" charset="-128"/>
                  <a:cs typeface="Klee One" pitchFamily="2" charset="-128"/>
                </a:endParaRPr>
              </a:p>
            </p:txBody>
          </p:sp>
          <p:grpSp>
            <p:nvGrpSpPr>
              <p:cNvPr id="85" name="グループ化 84">
                <a:extLst>
                  <a:ext uri="{FF2B5EF4-FFF2-40B4-BE49-F238E27FC236}">
                    <a16:creationId xmlns:a16="http://schemas.microsoft.com/office/drawing/2014/main" id="{EE975BDD-BDED-0542-98AF-D53750467494}"/>
                  </a:ext>
                </a:extLst>
              </p:cNvPr>
              <p:cNvGrpSpPr/>
              <p:nvPr/>
            </p:nvGrpSpPr>
            <p:grpSpPr>
              <a:xfrm>
                <a:off x="862086" y="3102440"/>
                <a:ext cx="8012136" cy="2363209"/>
                <a:chOff x="862086" y="3063803"/>
                <a:chExt cx="8012136" cy="2363209"/>
              </a:xfrm>
            </p:grpSpPr>
            <p:sp>
              <p:nvSpPr>
                <p:cNvPr id="5" name="円/楕円 4">
                  <a:extLst>
                    <a:ext uri="{FF2B5EF4-FFF2-40B4-BE49-F238E27FC236}">
                      <a16:creationId xmlns:a16="http://schemas.microsoft.com/office/drawing/2014/main" id="{E52A6BEA-B22A-1E4B-82CE-7159EC2F4DDD}"/>
                    </a:ext>
                  </a:extLst>
                </p:cNvPr>
                <p:cNvSpPr/>
                <p:nvPr/>
              </p:nvSpPr>
              <p:spPr>
                <a:xfrm>
                  <a:off x="862086" y="3063803"/>
                  <a:ext cx="2363209" cy="2363209"/>
                </a:xfrm>
                <a:prstGeom prst="ellipse">
                  <a:avLst/>
                </a:prstGeom>
                <a:noFill/>
                <a:ln w="38100">
                  <a:solidFill>
                    <a:srgbClr val="C78A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4" name="左右矢印 3">
                  <a:extLst>
                    <a:ext uri="{FF2B5EF4-FFF2-40B4-BE49-F238E27FC236}">
                      <a16:creationId xmlns:a16="http://schemas.microsoft.com/office/drawing/2014/main" id="{21831BAF-0CFD-4543-B3B1-2F04390DC6BE}"/>
                    </a:ext>
                  </a:extLst>
                </p:cNvPr>
                <p:cNvSpPr/>
                <p:nvPr/>
              </p:nvSpPr>
              <p:spPr>
                <a:xfrm>
                  <a:off x="3390650" y="4088653"/>
                  <a:ext cx="609600" cy="313509"/>
                </a:xfrm>
                <a:prstGeom prst="leftRightArrow">
                  <a:avLst/>
                </a:prstGeom>
                <a:solidFill>
                  <a:srgbClr val="C78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808277"/>
                    </a:solidFill>
                    <a:latin typeface="Yu Mincho" panose="02020400000000000000" pitchFamily="18" charset="-128"/>
                    <a:ea typeface="Yu Mincho" panose="02020400000000000000" pitchFamily="18" charset="-128"/>
                  </a:endParaRPr>
                </a:p>
              </p:txBody>
            </p:sp>
            <p:grpSp>
              <p:nvGrpSpPr>
                <p:cNvPr id="10" name="グループ化 9">
                  <a:extLst>
                    <a:ext uri="{FF2B5EF4-FFF2-40B4-BE49-F238E27FC236}">
                      <a16:creationId xmlns:a16="http://schemas.microsoft.com/office/drawing/2014/main" id="{833EB503-F502-1B49-8AAA-9C9B781B5540}"/>
                    </a:ext>
                  </a:extLst>
                </p:cNvPr>
                <p:cNvGrpSpPr/>
                <p:nvPr/>
              </p:nvGrpSpPr>
              <p:grpSpPr>
                <a:xfrm>
                  <a:off x="6160911" y="3507422"/>
                  <a:ext cx="609600" cy="1475970"/>
                  <a:chOff x="6261988" y="3933159"/>
                  <a:chExt cx="609600" cy="1475970"/>
                </a:xfrm>
                <a:solidFill>
                  <a:srgbClr val="C78A46"/>
                </a:solidFill>
              </p:grpSpPr>
              <p:sp>
                <p:nvSpPr>
                  <p:cNvPr id="38" name="左右矢印 37">
                    <a:extLst>
                      <a:ext uri="{FF2B5EF4-FFF2-40B4-BE49-F238E27FC236}">
                        <a16:creationId xmlns:a16="http://schemas.microsoft.com/office/drawing/2014/main" id="{47FD0EBE-D899-A447-8326-051129168D7E}"/>
                      </a:ext>
                    </a:extLst>
                  </p:cNvPr>
                  <p:cNvSpPr/>
                  <p:nvPr/>
                </p:nvSpPr>
                <p:spPr>
                  <a:xfrm rot="20628989">
                    <a:off x="6261988" y="3933159"/>
                    <a:ext cx="609600" cy="313509"/>
                  </a:xfrm>
                  <a:prstGeom prst="lef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808277"/>
                      </a:solidFill>
                      <a:latin typeface="Yu Mincho" panose="02020400000000000000" pitchFamily="18" charset="-128"/>
                      <a:ea typeface="Yu Mincho" panose="02020400000000000000" pitchFamily="18" charset="-128"/>
                    </a:endParaRPr>
                  </a:p>
                </p:txBody>
              </p:sp>
              <p:sp>
                <p:nvSpPr>
                  <p:cNvPr id="39" name="左右矢印 38">
                    <a:extLst>
                      <a:ext uri="{FF2B5EF4-FFF2-40B4-BE49-F238E27FC236}">
                        <a16:creationId xmlns:a16="http://schemas.microsoft.com/office/drawing/2014/main" id="{8217352F-CD52-8B41-824E-94B8286C11C2}"/>
                      </a:ext>
                    </a:extLst>
                  </p:cNvPr>
                  <p:cNvSpPr/>
                  <p:nvPr/>
                </p:nvSpPr>
                <p:spPr>
                  <a:xfrm rot="971011" flipV="1">
                    <a:off x="6261988" y="5095620"/>
                    <a:ext cx="609600" cy="313509"/>
                  </a:xfrm>
                  <a:prstGeom prst="lef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808277"/>
                      </a:solidFill>
                      <a:latin typeface="Yu Mincho" panose="02020400000000000000" pitchFamily="18" charset="-128"/>
                      <a:ea typeface="Yu Mincho" panose="02020400000000000000" pitchFamily="18" charset="-128"/>
                    </a:endParaRPr>
                  </a:p>
                </p:txBody>
              </p:sp>
            </p:grpSp>
            <p:sp>
              <p:nvSpPr>
                <p:cNvPr id="40" name="左右矢印 39">
                  <a:extLst>
                    <a:ext uri="{FF2B5EF4-FFF2-40B4-BE49-F238E27FC236}">
                      <a16:creationId xmlns:a16="http://schemas.microsoft.com/office/drawing/2014/main" id="{FCE1EC9C-C860-7840-AC5F-3E1FEFB4A276}"/>
                    </a:ext>
                  </a:extLst>
                </p:cNvPr>
                <p:cNvSpPr/>
                <p:nvPr/>
              </p:nvSpPr>
              <p:spPr>
                <a:xfrm>
                  <a:off x="1738891" y="3658618"/>
                  <a:ext cx="609599" cy="313509"/>
                </a:xfrm>
                <a:prstGeom prst="leftRightArrow">
                  <a:avLst/>
                </a:prstGeom>
                <a:solidFill>
                  <a:srgbClr val="C78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808277"/>
                    </a:solidFill>
                    <a:latin typeface="Yu Mincho" panose="02020400000000000000" pitchFamily="18" charset="-128"/>
                    <a:ea typeface="Yu Mincho" panose="02020400000000000000" pitchFamily="18" charset="-128"/>
                  </a:endParaRPr>
                </a:p>
              </p:txBody>
            </p:sp>
            <p:grpSp>
              <p:nvGrpSpPr>
                <p:cNvPr id="9" name="グループ化 8">
                  <a:extLst>
                    <a:ext uri="{FF2B5EF4-FFF2-40B4-BE49-F238E27FC236}">
                      <a16:creationId xmlns:a16="http://schemas.microsoft.com/office/drawing/2014/main" id="{20006AA3-1B66-724A-A744-ECF703562DB2}"/>
                    </a:ext>
                  </a:extLst>
                </p:cNvPr>
                <p:cNvGrpSpPr/>
                <p:nvPr/>
              </p:nvGrpSpPr>
              <p:grpSpPr>
                <a:xfrm>
                  <a:off x="1389756" y="4268852"/>
                  <a:ext cx="1307869" cy="609600"/>
                  <a:chOff x="1325689" y="4667910"/>
                  <a:chExt cx="1307869" cy="609600"/>
                </a:xfrm>
                <a:solidFill>
                  <a:srgbClr val="C78A46"/>
                </a:solidFill>
              </p:grpSpPr>
              <p:sp>
                <p:nvSpPr>
                  <p:cNvPr id="42" name="左右矢印 41">
                    <a:extLst>
                      <a:ext uri="{FF2B5EF4-FFF2-40B4-BE49-F238E27FC236}">
                        <a16:creationId xmlns:a16="http://schemas.microsoft.com/office/drawing/2014/main" id="{A712E4B3-E48C-B440-B90E-DF6FA058764D}"/>
                      </a:ext>
                    </a:extLst>
                  </p:cNvPr>
                  <p:cNvSpPr/>
                  <p:nvPr/>
                </p:nvSpPr>
                <p:spPr>
                  <a:xfrm rot="3886512">
                    <a:off x="1177644" y="4815955"/>
                    <a:ext cx="609600" cy="313509"/>
                  </a:xfrm>
                  <a:prstGeom prst="lef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808277"/>
                      </a:solidFill>
                      <a:latin typeface="Yu Mincho" panose="02020400000000000000" pitchFamily="18" charset="-128"/>
                      <a:ea typeface="Yu Mincho" panose="02020400000000000000" pitchFamily="18" charset="-128"/>
                    </a:endParaRPr>
                  </a:p>
                </p:txBody>
              </p:sp>
              <p:sp>
                <p:nvSpPr>
                  <p:cNvPr id="43" name="左右矢印 42">
                    <a:extLst>
                      <a:ext uri="{FF2B5EF4-FFF2-40B4-BE49-F238E27FC236}">
                        <a16:creationId xmlns:a16="http://schemas.microsoft.com/office/drawing/2014/main" id="{9F7E531B-6B25-0B4A-9FD3-26920083DF66}"/>
                      </a:ext>
                    </a:extLst>
                  </p:cNvPr>
                  <p:cNvSpPr/>
                  <p:nvPr/>
                </p:nvSpPr>
                <p:spPr>
                  <a:xfrm rot="17713488" flipH="1">
                    <a:off x="2172004" y="4815955"/>
                    <a:ext cx="609600" cy="313509"/>
                  </a:xfrm>
                  <a:prstGeom prst="lef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808277"/>
                      </a:solidFill>
                      <a:latin typeface="Yu Mincho" panose="02020400000000000000" pitchFamily="18" charset="-128"/>
                      <a:ea typeface="Yu Mincho" panose="02020400000000000000" pitchFamily="18" charset="-128"/>
                    </a:endParaRPr>
                  </a:p>
                </p:txBody>
              </p:sp>
            </p:grpSp>
            <p:sp>
              <p:nvSpPr>
                <p:cNvPr id="44" name="正方形/長方形 43">
                  <a:extLst>
                    <a:ext uri="{FF2B5EF4-FFF2-40B4-BE49-F238E27FC236}">
                      <a16:creationId xmlns:a16="http://schemas.microsoft.com/office/drawing/2014/main" id="{A5B1B01A-9B15-8343-B095-6C0EF72BBF0F}"/>
                    </a:ext>
                  </a:extLst>
                </p:cNvPr>
                <p:cNvSpPr/>
                <p:nvPr/>
              </p:nvSpPr>
              <p:spPr>
                <a:xfrm>
                  <a:off x="4457878" y="4945796"/>
                  <a:ext cx="990246" cy="418950"/>
                </a:xfrm>
                <a:prstGeom prst="rect">
                  <a:avLst/>
                </a:prstGeom>
                <a:noFill/>
              </p:spPr>
              <p:txBody>
                <a:bodyPr wrap="none">
                  <a:spAutoFit/>
                </a:bodyPr>
                <a:lstStyle/>
                <a:p>
                  <a:pPr algn="ctr"/>
                  <a:r>
                    <a:rPr lang="ja-JP" altLang="en-US" sz="1600" b="1">
                      <a:solidFill>
                        <a:srgbClr val="C78A46"/>
                      </a:solidFill>
                      <a:latin typeface="Yu Mincho" panose="02020400000000000000" pitchFamily="18" charset="-128"/>
                      <a:ea typeface="Yu Mincho" panose="02020400000000000000" pitchFamily="18" charset="-128"/>
                      <a:cs typeface="Klee One" pitchFamily="2" charset="-128"/>
                    </a:rPr>
                    <a:t>お客様</a:t>
                  </a:r>
                  <a:endParaRPr lang="en-US" altLang="ja-JP" sz="1600" b="1" dirty="0">
                    <a:solidFill>
                      <a:srgbClr val="C78A46"/>
                    </a:solidFill>
                    <a:latin typeface="Yu Mincho" panose="02020400000000000000" pitchFamily="18" charset="-128"/>
                    <a:ea typeface="Yu Mincho" panose="02020400000000000000" pitchFamily="18" charset="-128"/>
                    <a:cs typeface="Klee One" pitchFamily="2" charset="-128"/>
                  </a:endParaRPr>
                </a:p>
              </p:txBody>
            </p:sp>
            <p:sp>
              <p:nvSpPr>
                <p:cNvPr id="45" name="正方形/長方形 44">
                  <a:extLst>
                    <a:ext uri="{FF2B5EF4-FFF2-40B4-BE49-F238E27FC236}">
                      <a16:creationId xmlns:a16="http://schemas.microsoft.com/office/drawing/2014/main" id="{8F31E139-95F4-4440-BA71-DD62664FDDCC}"/>
                    </a:ext>
                  </a:extLst>
                </p:cNvPr>
                <p:cNvSpPr/>
                <p:nvPr/>
              </p:nvSpPr>
              <p:spPr>
                <a:xfrm>
                  <a:off x="5827766" y="4014575"/>
                  <a:ext cx="1275894" cy="533209"/>
                </a:xfrm>
                <a:prstGeom prst="rect">
                  <a:avLst/>
                </a:prstGeom>
                <a:noFill/>
              </p:spPr>
              <p:txBody>
                <a:bodyPr wrap="none">
                  <a:spAutoFit/>
                </a:bodyPr>
                <a:lstStyle/>
                <a:p>
                  <a:pPr algn="ctr"/>
                  <a:r>
                    <a:rPr lang="ja-JP" altLang="en-US" sz="1050">
                      <a:solidFill>
                        <a:srgbClr val="C78A46"/>
                      </a:solidFill>
                      <a:latin typeface="Yu Mincho" panose="02020400000000000000" pitchFamily="18" charset="-128"/>
                      <a:ea typeface="Yu Mincho" panose="02020400000000000000" pitchFamily="18" charset="-128"/>
                      <a:cs typeface="Klee One" pitchFamily="2" charset="-128"/>
                    </a:rPr>
                    <a:t>家族や友人へ</a:t>
                  </a:r>
                  <a:endParaRPr lang="en-US" altLang="ja-JP" sz="1050" dirty="0">
                    <a:solidFill>
                      <a:srgbClr val="C78A46"/>
                    </a:solidFill>
                    <a:latin typeface="Yu Mincho" panose="02020400000000000000" pitchFamily="18" charset="-128"/>
                    <a:ea typeface="Yu Mincho" panose="02020400000000000000" pitchFamily="18" charset="-128"/>
                    <a:cs typeface="Klee One" pitchFamily="2" charset="-128"/>
                  </a:endParaRPr>
                </a:p>
                <a:p>
                  <a:pPr algn="ctr"/>
                  <a:r>
                    <a:rPr lang="ja-JP" altLang="en-US" sz="1050">
                      <a:solidFill>
                        <a:srgbClr val="C78A46"/>
                      </a:solidFill>
                      <a:latin typeface="Yu Mincho" panose="02020400000000000000" pitchFamily="18" charset="-128"/>
                      <a:ea typeface="Yu Mincho" panose="02020400000000000000" pitchFamily="18" charset="-128"/>
                      <a:cs typeface="Klee One" pitchFamily="2" charset="-128"/>
                    </a:rPr>
                    <a:t>おせっかい</a:t>
                  </a:r>
                  <a:endParaRPr lang="en-US" altLang="ja-JP" sz="1050" dirty="0">
                    <a:solidFill>
                      <a:srgbClr val="C78A46"/>
                    </a:solidFill>
                    <a:latin typeface="Yu Mincho" panose="02020400000000000000" pitchFamily="18" charset="-128"/>
                    <a:ea typeface="Yu Mincho" panose="02020400000000000000" pitchFamily="18" charset="-128"/>
                    <a:cs typeface="Klee One" pitchFamily="2" charset="-128"/>
                  </a:endParaRPr>
                </a:p>
              </p:txBody>
            </p:sp>
            <p:sp>
              <p:nvSpPr>
                <p:cNvPr id="46" name="正方形/長方形 45">
                  <a:extLst>
                    <a:ext uri="{FF2B5EF4-FFF2-40B4-BE49-F238E27FC236}">
                      <a16:creationId xmlns:a16="http://schemas.microsoft.com/office/drawing/2014/main" id="{5348CE97-501E-DC40-A8D9-6E24CC629DE4}"/>
                    </a:ext>
                  </a:extLst>
                </p:cNvPr>
                <p:cNvSpPr/>
                <p:nvPr/>
              </p:nvSpPr>
              <p:spPr>
                <a:xfrm>
                  <a:off x="1493024" y="3988563"/>
                  <a:ext cx="1101333" cy="533209"/>
                </a:xfrm>
                <a:prstGeom prst="rect">
                  <a:avLst/>
                </a:prstGeom>
                <a:noFill/>
              </p:spPr>
              <p:txBody>
                <a:bodyPr wrap="none">
                  <a:spAutoFit/>
                </a:bodyPr>
                <a:lstStyle/>
                <a:p>
                  <a:pPr algn="ctr"/>
                  <a:r>
                    <a:rPr lang="ja-JP" altLang="en-US" sz="1050">
                      <a:solidFill>
                        <a:srgbClr val="C78A46"/>
                      </a:solidFill>
                      <a:latin typeface="Yu Mincho" panose="02020400000000000000" pitchFamily="18" charset="-128"/>
                      <a:ea typeface="Yu Mincho" panose="02020400000000000000" pitchFamily="18" charset="-128"/>
                      <a:cs typeface="Klee One" pitchFamily="2" charset="-128"/>
                    </a:rPr>
                    <a:t>お互いに</a:t>
                  </a:r>
                  <a:endParaRPr lang="en-US" altLang="ja-JP" sz="1050" dirty="0">
                    <a:solidFill>
                      <a:srgbClr val="C78A46"/>
                    </a:solidFill>
                    <a:latin typeface="Yu Mincho" panose="02020400000000000000" pitchFamily="18" charset="-128"/>
                    <a:ea typeface="Yu Mincho" panose="02020400000000000000" pitchFamily="18" charset="-128"/>
                    <a:cs typeface="Klee One" pitchFamily="2" charset="-128"/>
                  </a:endParaRPr>
                </a:p>
                <a:p>
                  <a:pPr algn="ctr"/>
                  <a:r>
                    <a:rPr lang="ja-JP" altLang="en-US" sz="1050">
                      <a:solidFill>
                        <a:srgbClr val="C78A46"/>
                      </a:solidFill>
                      <a:latin typeface="Yu Mincho" panose="02020400000000000000" pitchFamily="18" charset="-128"/>
                      <a:ea typeface="Yu Mincho" panose="02020400000000000000" pitchFamily="18" charset="-128"/>
                      <a:cs typeface="Klee One" pitchFamily="2" charset="-128"/>
                    </a:rPr>
                    <a:t>おせっかい</a:t>
                  </a:r>
                  <a:endParaRPr lang="en-US" altLang="ja-JP" sz="1050" dirty="0">
                    <a:solidFill>
                      <a:srgbClr val="C78A46"/>
                    </a:solidFill>
                    <a:latin typeface="Yu Mincho" panose="02020400000000000000" pitchFamily="18" charset="-128"/>
                    <a:ea typeface="Yu Mincho" panose="02020400000000000000" pitchFamily="18" charset="-128"/>
                    <a:cs typeface="Klee One" pitchFamily="2" charset="-128"/>
                  </a:endParaRPr>
                </a:p>
              </p:txBody>
            </p:sp>
            <p:sp>
              <p:nvSpPr>
                <p:cNvPr id="47" name="正方形/長方形 46">
                  <a:extLst>
                    <a:ext uri="{FF2B5EF4-FFF2-40B4-BE49-F238E27FC236}">
                      <a16:creationId xmlns:a16="http://schemas.microsoft.com/office/drawing/2014/main" id="{1FDC9C16-BCD0-4A48-B00C-3841F308EDA5}"/>
                    </a:ext>
                  </a:extLst>
                </p:cNvPr>
                <p:cNvSpPr/>
                <p:nvPr/>
              </p:nvSpPr>
              <p:spPr>
                <a:xfrm>
                  <a:off x="1675523" y="3196050"/>
                  <a:ext cx="736339" cy="418950"/>
                </a:xfrm>
                <a:prstGeom prst="rect">
                  <a:avLst/>
                </a:prstGeom>
                <a:noFill/>
              </p:spPr>
              <p:txBody>
                <a:bodyPr wrap="none">
                  <a:spAutoFit/>
                </a:bodyPr>
                <a:lstStyle/>
                <a:p>
                  <a:pPr algn="ctr"/>
                  <a:r>
                    <a:rPr lang="ja-JP" altLang="en-US" sz="1600" b="1">
                      <a:solidFill>
                        <a:srgbClr val="C78A46"/>
                      </a:solidFill>
                      <a:latin typeface="Yu Mincho" panose="02020400000000000000" pitchFamily="18" charset="-128"/>
                      <a:ea typeface="Yu Mincho" panose="02020400000000000000" pitchFamily="18" charset="-128"/>
                      <a:cs typeface="Klee One" pitchFamily="2" charset="-128"/>
                    </a:rPr>
                    <a:t>仲間</a:t>
                  </a:r>
                  <a:endParaRPr lang="en-US" altLang="ja-JP" sz="1600" b="1" dirty="0">
                    <a:solidFill>
                      <a:srgbClr val="C78A46"/>
                    </a:solidFill>
                    <a:latin typeface="Yu Mincho" panose="02020400000000000000" pitchFamily="18" charset="-128"/>
                    <a:ea typeface="Yu Mincho" panose="02020400000000000000" pitchFamily="18" charset="-128"/>
                    <a:cs typeface="Klee One" pitchFamily="2" charset="-128"/>
                  </a:endParaRPr>
                </a:p>
              </p:txBody>
            </p:sp>
            <p:grpSp>
              <p:nvGrpSpPr>
                <p:cNvPr id="15" name="グループ化 14">
                  <a:extLst>
                    <a:ext uri="{FF2B5EF4-FFF2-40B4-BE49-F238E27FC236}">
                      <a16:creationId xmlns:a16="http://schemas.microsoft.com/office/drawing/2014/main" id="{7E6F3F2F-D4FB-1149-A757-6B9335FB3A77}"/>
                    </a:ext>
                  </a:extLst>
                </p:cNvPr>
                <p:cNvGrpSpPr/>
                <p:nvPr/>
              </p:nvGrpSpPr>
              <p:grpSpPr>
                <a:xfrm>
                  <a:off x="3991629" y="3714569"/>
                  <a:ext cx="1916984" cy="1061676"/>
                  <a:chOff x="3911893" y="4008226"/>
                  <a:chExt cx="2034569" cy="1126801"/>
                </a:xfrm>
              </p:grpSpPr>
              <p:pic>
                <p:nvPicPr>
                  <p:cNvPr id="12" name="図 11" descr="アイコン&#10;&#10;自動的に生成された説明">
                    <a:extLst>
                      <a:ext uri="{FF2B5EF4-FFF2-40B4-BE49-F238E27FC236}">
                        <a16:creationId xmlns:a16="http://schemas.microsoft.com/office/drawing/2014/main" id="{A08FBB7F-096B-3B4B-97D0-4FA12AA93A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1893" y="4008226"/>
                    <a:ext cx="1126802" cy="1126800"/>
                  </a:xfrm>
                  <a:prstGeom prst="rect">
                    <a:avLst/>
                  </a:prstGeom>
                </p:spPr>
              </p:pic>
              <p:pic>
                <p:nvPicPr>
                  <p:cNvPr id="14" name="図 13" descr="アイコン&#10;&#10;自動的に生成された説明">
                    <a:extLst>
                      <a:ext uri="{FF2B5EF4-FFF2-40B4-BE49-F238E27FC236}">
                        <a16:creationId xmlns:a16="http://schemas.microsoft.com/office/drawing/2014/main" id="{263395D0-D589-3D48-83FD-FA6B60ED62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9663" y="4008227"/>
                    <a:ext cx="1126799" cy="1126800"/>
                  </a:xfrm>
                  <a:prstGeom prst="rect">
                    <a:avLst/>
                  </a:prstGeom>
                </p:spPr>
              </p:pic>
            </p:grpSp>
            <p:pic>
              <p:nvPicPr>
                <p:cNvPr id="61" name="図 60" descr="アイコン&#10;&#10;自動的に生成された説明">
                  <a:extLst>
                    <a:ext uri="{FF2B5EF4-FFF2-40B4-BE49-F238E27FC236}">
                      <a16:creationId xmlns:a16="http://schemas.microsoft.com/office/drawing/2014/main" id="{1133AC02-7FF4-2B49-941A-E03B49BBC3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7081" y="3469029"/>
                  <a:ext cx="735006" cy="735006"/>
                </a:xfrm>
                <a:prstGeom prst="rect">
                  <a:avLst/>
                </a:prstGeom>
              </p:spPr>
            </p:pic>
            <p:pic>
              <p:nvPicPr>
                <p:cNvPr id="62" name="図 61" descr="アイコン&#10;&#10;自動的に生成された説明">
                  <a:extLst>
                    <a:ext uri="{FF2B5EF4-FFF2-40B4-BE49-F238E27FC236}">
                      <a16:creationId xmlns:a16="http://schemas.microsoft.com/office/drawing/2014/main" id="{4A0F1F78-2B14-E744-951F-5F774EF802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6028" y="3469029"/>
                  <a:ext cx="735006" cy="735006"/>
                </a:xfrm>
                <a:prstGeom prst="rect">
                  <a:avLst/>
                </a:prstGeom>
              </p:spPr>
            </p:pic>
            <p:pic>
              <p:nvPicPr>
                <p:cNvPr id="63" name="図 62" descr="アイコン&#10;&#10;自動的に生成された説明">
                  <a:extLst>
                    <a:ext uri="{FF2B5EF4-FFF2-40B4-BE49-F238E27FC236}">
                      <a16:creationId xmlns:a16="http://schemas.microsoft.com/office/drawing/2014/main" id="{9ED8C282-93BB-914E-8715-F0A1370621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6188" y="4513534"/>
                  <a:ext cx="735006" cy="735006"/>
                </a:xfrm>
                <a:prstGeom prst="rect">
                  <a:avLst/>
                </a:prstGeom>
              </p:spPr>
            </p:pic>
            <p:grpSp>
              <p:nvGrpSpPr>
                <p:cNvPr id="78" name="グループ化 77">
                  <a:extLst>
                    <a:ext uri="{FF2B5EF4-FFF2-40B4-BE49-F238E27FC236}">
                      <a16:creationId xmlns:a16="http://schemas.microsoft.com/office/drawing/2014/main" id="{B1DCA52D-A961-834E-BAF0-EB8CCC801F53}"/>
                    </a:ext>
                  </a:extLst>
                </p:cNvPr>
                <p:cNvGrpSpPr/>
                <p:nvPr/>
              </p:nvGrpSpPr>
              <p:grpSpPr>
                <a:xfrm>
                  <a:off x="6879757" y="3094639"/>
                  <a:ext cx="1994465" cy="1061678"/>
                  <a:chOff x="3935693" y="4041124"/>
                  <a:chExt cx="2116805" cy="1126804"/>
                </a:xfrm>
              </p:grpSpPr>
              <p:pic>
                <p:nvPicPr>
                  <p:cNvPr id="79" name="図 78" descr="アイコン&#10;&#10;自動的に生成された説明">
                    <a:extLst>
                      <a:ext uri="{FF2B5EF4-FFF2-40B4-BE49-F238E27FC236}">
                        <a16:creationId xmlns:a16="http://schemas.microsoft.com/office/drawing/2014/main" id="{C9BBBEFB-97D5-FD47-AACA-934EBAC560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5693" y="4041127"/>
                    <a:ext cx="1126801" cy="1126801"/>
                  </a:xfrm>
                  <a:prstGeom prst="rect">
                    <a:avLst/>
                  </a:prstGeom>
                </p:spPr>
              </p:pic>
              <p:pic>
                <p:nvPicPr>
                  <p:cNvPr id="80" name="図 79" descr="アイコン&#10;&#10;自動的に生成された説明">
                    <a:extLst>
                      <a:ext uri="{FF2B5EF4-FFF2-40B4-BE49-F238E27FC236}">
                        <a16:creationId xmlns:a16="http://schemas.microsoft.com/office/drawing/2014/main" id="{F8522469-3DA0-2040-B78E-8560BBB3B8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5698" y="4041124"/>
                    <a:ext cx="1126800" cy="1126800"/>
                  </a:xfrm>
                  <a:prstGeom prst="rect">
                    <a:avLst/>
                  </a:prstGeom>
                </p:spPr>
              </p:pic>
            </p:grpSp>
            <p:grpSp>
              <p:nvGrpSpPr>
                <p:cNvPr id="81" name="グループ化 80">
                  <a:extLst>
                    <a:ext uri="{FF2B5EF4-FFF2-40B4-BE49-F238E27FC236}">
                      <a16:creationId xmlns:a16="http://schemas.microsoft.com/office/drawing/2014/main" id="{ABAC986D-1539-AF40-A903-3C95479574BD}"/>
                    </a:ext>
                  </a:extLst>
                </p:cNvPr>
                <p:cNvGrpSpPr/>
                <p:nvPr/>
              </p:nvGrpSpPr>
              <p:grpSpPr>
                <a:xfrm>
                  <a:off x="6879757" y="4241520"/>
                  <a:ext cx="1994465" cy="1061676"/>
                  <a:chOff x="3935693" y="3975328"/>
                  <a:chExt cx="2116805" cy="1126801"/>
                </a:xfrm>
              </p:grpSpPr>
              <p:pic>
                <p:nvPicPr>
                  <p:cNvPr id="82" name="図 81" descr="アイコン&#10;&#10;自動的に生成された説明">
                    <a:extLst>
                      <a:ext uri="{FF2B5EF4-FFF2-40B4-BE49-F238E27FC236}">
                        <a16:creationId xmlns:a16="http://schemas.microsoft.com/office/drawing/2014/main" id="{C2433DDD-3A8B-A144-9115-1A29D296CF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5693" y="3975329"/>
                    <a:ext cx="1126801" cy="1126800"/>
                  </a:xfrm>
                  <a:prstGeom prst="rect">
                    <a:avLst/>
                  </a:prstGeom>
                </p:spPr>
              </p:pic>
              <p:pic>
                <p:nvPicPr>
                  <p:cNvPr id="83" name="図 82" descr="アイコン&#10;&#10;自動的に生成された説明">
                    <a:extLst>
                      <a:ext uri="{FF2B5EF4-FFF2-40B4-BE49-F238E27FC236}">
                        <a16:creationId xmlns:a16="http://schemas.microsoft.com/office/drawing/2014/main" id="{F4BCDA07-DCBA-BF4D-ADED-C5F6C73DE3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5698" y="3975328"/>
                    <a:ext cx="1126800" cy="1126800"/>
                  </a:xfrm>
                  <a:prstGeom prst="rect">
                    <a:avLst/>
                  </a:prstGeom>
                </p:spPr>
              </p:pic>
            </p:grpSp>
          </p:grpSp>
        </p:grpSp>
        <p:sp>
          <p:nvSpPr>
            <p:cNvPr id="2" name="角丸四角形 1">
              <a:extLst>
                <a:ext uri="{FF2B5EF4-FFF2-40B4-BE49-F238E27FC236}">
                  <a16:creationId xmlns:a16="http://schemas.microsoft.com/office/drawing/2014/main" id="{AC6B0176-3108-314E-9968-3B57B404C776}"/>
                </a:ext>
              </a:extLst>
            </p:cNvPr>
            <p:cNvSpPr/>
            <p:nvPr/>
          </p:nvSpPr>
          <p:spPr>
            <a:xfrm>
              <a:off x="508530" y="2706958"/>
              <a:ext cx="9069810" cy="3491743"/>
            </a:xfrm>
            <a:prstGeom prst="roundRect">
              <a:avLst>
                <a:gd name="adj" fmla="val 2490"/>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19" name="正方形/長方形 18">
              <a:extLst>
                <a:ext uri="{FF2B5EF4-FFF2-40B4-BE49-F238E27FC236}">
                  <a16:creationId xmlns:a16="http://schemas.microsoft.com/office/drawing/2014/main" id="{75482DE6-DF38-1747-9C88-4C4200A9D230}"/>
                </a:ext>
              </a:extLst>
            </p:cNvPr>
            <p:cNvSpPr/>
            <p:nvPr/>
          </p:nvSpPr>
          <p:spPr>
            <a:xfrm>
              <a:off x="58992" y="6352475"/>
              <a:ext cx="401643" cy="505525"/>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69135863-6ADF-4CC1-8FE4-29F6A2137FB2}" type="slidenum">
                <a:rPr kumimoji="1" lang="ja-JP" altLang="en-US" sz="1200" b="1" smtClean="0">
                  <a:solidFill>
                    <a:schemeClr val="bg1"/>
                  </a:solidFill>
                  <a:latin typeface="Yu Mincho" panose="02020400000000000000" pitchFamily="18" charset="-128"/>
                  <a:ea typeface="Yu Mincho" panose="02020400000000000000" pitchFamily="18" charset="-128"/>
                  <a:cs typeface="Klee One" pitchFamily="2" charset="-128"/>
                </a:rPr>
                <a:pPr algn="ctr"/>
                <a:t>4</a:t>
              </a:fld>
              <a:endParaRPr kumimoji="1" lang="ja-JP" altLang="en-US" sz="1200" b="1">
                <a:solidFill>
                  <a:schemeClr val="bg1"/>
                </a:solidFill>
                <a:latin typeface="Yu Mincho" panose="02020400000000000000" pitchFamily="18" charset="-128"/>
                <a:ea typeface="Yu Mincho" panose="02020400000000000000" pitchFamily="18" charset="-128"/>
                <a:cs typeface="Klee One" pitchFamily="2" charset="-128"/>
              </a:endParaRPr>
            </a:p>
          </p:txBody>
        </p:sp>
        <p:sp>
          <p:nvSpPr>
            <p:cNvPr id="31" name="コンテンツ プレースホルダ 2">
              <a:extLst>
                <a:ext uri="{FF2B5EF4-FFF2-40B4-BE49-F238E27FC236}">
                  <a16:creationId xmlns:a16="http://schemas.microsoft.com/office/drawing/2014/main" id="{C0C6AD76-D40A-7F4C-B551-36DD226801C2}"/>
                </a:ext>
              </a:extLst>
            </p:cNvPr>
            <p:cNvSpPr txBox="1">
              <a:spLocks/>
            </p:cNvSpPr>
            <p:nvPr/>
          </p:nvSpPr>
          <p:spPr>
            <a:xfrm>
              <a:off x="515471" y="1597531"/>
              <a:ext cx="8875059" cy="1123384"/>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kumimoji="1"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kumimoji="1"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kumimoji="1"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kumimoji="1"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kumimoji="1"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kumimoji="1"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kumimoji="1"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kumimoji="1"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kumimoji="1" sz="1400" kern="1200" cap="all" baseline="0">
                  <a:solidFill>
                    <a:schemeClr val="tx1"/>
                  </a:solidFill>
                  <a:effectLst/>
                  <a:latin typeface="+mn-lt"/>
                  <a:ea typeface="+mn-ea"/>
                  <a:cs typeface="+mn-cs"/>
                </a:defRPr>
              </a:lvl9pPr>
            </a:lstStyle>
            <a:p>
              <a:pPr marL="0" indent="0" algn="ctr">
                <a:lnSpc>
                  <a:spcPct val="100000"/>
                </a:lnSpc>
                <a:buNone/>
              </a:pPr>
              <a:r>
                <a:rPr lang="ja-JP" altLang="en-US" sz="1050" dirty="0">
                  <a:solidFill>
                    <a:schemeClr val="bg1"/>
                  </a:solidFill>
                  <a:latin typeface="Yu Mincho" panose="02020400000000000000" pitchFamily="18" charset="-128"/>
                  <a:ea typeface="Yu Mincho" panose="02020400000000000000" pitchFamily="18" charset="-128"/>
                  <a:cs typeface="Klee One" pitchFamily="2" charset="-128"/>
                </a:rPr>
                <a:t>私たちは、 “おせっかい” を</a:t>
              </a:r>
              <a:r>
                <a:rPr lang="ja-JP" altLang="en-US" sz="1050">
                  <a:solidFill>
                    <a:schemeClr val="bg1"/>
                  </a:solidFill>
                  <a:latin typeface="Yu Mincho" panose="02020400000000000000" pitchFamily="18" charset="-128"/>
                  <a:ea typeface="Yu Mincho" panose="02020400000000000000" pitchFamily="18" charset="-128"/>
                  <a:cs typeface="Klee One" pitchFamily="2" charset="-128"/>
                </a:rPr>
                <a:t>通じて、仲間</a:t>
              </a:r>
              <a:r>
                <a:rPr lang="ja-JP" altLang="en-US" sz="1050" dirty="0">
                  <a:solidFill>
                    <a:schemeClr val="bg1"/>
                  </a:solidFill>
                  <a:latin typeface="Yu Mincho" panose="02020400000000000000" pitchFamily="18" charset="-128"/>
                  <a:ea typeface="Yu Mincho" panose="02020400000000000000" pitchFamily="18" charset="-128"/>
                  <a:cs typeface="Klee One" pitchFamily="2" charset="-128"/>
                </a:rPr>
                <a:t>の幸せとお客さまの感動を追求</a:t>
              </a:r>
              <a:r>
                <a:rPr lang="ja-JP" altLang="en-US" sz="1050">
                  <a:solidFill>
                    <a:schemeClr val="bg1"/>
                  </a:solidFill>
                  <a:latin typeface="Yu Mincho" panose="02020400000000000000" pitchFamily="18" charset="-128"/>
                  <a:ea typeface="Yu Mincho" panose="02020400000000000000" pitchFamily="18" charset="-128"/>
                  <a:cs typeface="Klee One" pitchFamily="2" charset="-128"/>
                </a:rPr>
                <a:t>し、人</a:t>
              </a:r>
              <a:r>
                <a:rPr lang="ja-JP" altLang="en-US" sz="1050" dirty="0">
                  <a:solidFill>
                    <a:schemeClr val="bg1"/>
                  </a:solidFill>
                  <a:latin typeface="Yu Mincho" panose="02020400000000000000" pitchFamily="18" charset="-128"/>
                  <a:ea typeface="Yu Mincho" panose="02020400000000000000" pitchFamily="18" charset="-128"/>
                  <a:cs typeface="Klee One" pitchFamily="2" charset="-128"/>
                </a:rPr>
                <a:t>と人との繋がりの素晴らしさを後継</a:t>
              </a:r>
              <a:r>
                <a:rPr lang="ja-JP" altLang="en-US" sz="1050">
                  <a:solidFill>
                    <a:schemeClr val="bg1"/>
                  </a:solidFill>
                  <a:latin typeface="Yu Mincho" panose="02020400000000000000" pitchFamily="18" charset="-128"/>
                  <a:ea typeface="Yu Mincho" panose="02020400000000000000" pitchFamily="18" charset="-128"/>
                  <a:cs typeface="Klee One" pitchFamily="2" charset="-128"/>
                </a:rPr>
                <a:t>します。</a:t>
              </a:r>
              <a:endParaRPr lang="en-US" altLang="ja-JP" sz="1050" dirty="0">
                <a:solidFill>
                  <a:schemeClr val="bg1"/>
                </a:solidFill>
                <a:latin typeface="Yu Mincho" panose="02020400000000000000" pitchFamily="18" charset="-128"/>
                <a:ea typeface="Yu Mincho" panose="02020400000000000000" pitchFamily="18" charset="-128"/>
                <a:cs typeface="Klee One" pitchFamily="2" charset="-128"/>
              </a:endParaRPr>
            </a:p>
            <a:p>
              <a:pPr marL="0" indent="0" algn="ctr">
                <a:lnSpc>
                  <a:spcPct val="100000"/>
                </a:lnSpc>
                <a:buNone/>
              </a:pPr>
              <a:r>
                <a:rPr lang="ja-JP" altLang="en-US" sz="1050">
                  <a:solidFill>
                    <a:schemeClr val="bg1"/>
                  </a:solidFill>
                  <a:latin typeface="Yu Mincho" panose="02020400000000000000" pitchFamily="18" charset="-128"/>
                  <a:ea typeface="Yu Mincho" panose="02020400000000000000" pitchFamily="18" charset="-128"/>
                  <a:cs typeface="Klee One" pitchFamily="2" charset="-128"/>
                </a:rPr>
                <a:t>私たちの、お客様を喜ばせてあげたい！感動してもらいたい！という仲間一人一人の自発的な行動と、</a:t>
              </a:r>
              <a:endParaRPr lang="en-US" altLang="ja-JP" sz="1050" dirty="0">
                <a:solidFill>
                  <a:schemeClr val="bg1"/>
                </a:solidFill>
                <a:latin typeface="Yu Mincho" panose="02020400000000000000" pitchFamily="18" charset="-128"/>
                <a:ea typeface="Yu Mincho" panose="02020400000000000000" pitchFamily="18" charset="-128"/>
                <a:cs typeface="Klee One" pitchFamily="2" charset="-128"/>
              </a:endParaRPr>
            </a:p>
            <a:p>
              <a:pPr marL="0" indent="0" algn="ctr">
                <a:lnSpc>
                  <a:spcPct val="100000"/>
                </a:lnSpc>
                <a:buNone/>
              </a:pPr>
              <a:r>
                <a:rPr lang="ja-JP" altLang="en-US" sz="1050">
                  <a:solidFill>
                    <a:schemeClr val="bg1"/>
                  </a:solidFill>
                  <a:latin typeface="Yu Mincho" panose="02020400000000000000" pitchFamily="18" charset="-128"/>
                  <a:ea typeface="Yu Mincho" panose="02020400000000000000" pitchFamily="18" charset="-128"/>
                  <a:cs typeface="Klee One" pitchFamily="2" charset="-128"/>
                </a:rPr>
                <a:t>私たちがしてもらったら嬉しいをお客様にも！というおせっかいな気持ちが今の</a:t>
              </a:r>
              <a:r>
                <a:rPr lang="en-US" altLang="ja-JP" sz="1050" dirty="0" err="1">
                  <a:solidFill>
                    <a:schemeClr val="bg1"/>
                  </a:solidFill>
                  <a:latin typeface="Yu Mincho" panose="02020400000000000000" pitchFamily="18" charset="-128"/>
                  <a:ea typeface="Yu Mincho" panose="02020400000000000000" pitchFamily="18" charset="-128"/>
                  <a:cs typeface="Klee One" pitchFamily="2" charset="-128"/>
                </a:rPr>
                <a:t>Nazuna</a:t>
              </a:r>
              <a:r>
                <a:rPr lang="ja-JP" altLang="en-US" sz="1050">
                  <a:solidFill>
                    <a:schemeClr val="bg1"/>
                  </a:solidFill>
                  <a:latin typeface="Yu Mincho" panose="02020400000000000000" pitchFamily="18" charset="-128"/>
                  <a:ea typeface="Yu Mincho" panose="02020400000000000000" pitchFamily="18" charset="-128"/>
                  <a:cs typeface="Klee One" pitchFamily="2" charset="-128"/>
                </a:rPr>
                <a:t>を形成しています。</a:t>
              </a:r>
              <a:endParaRPr lang="en-US" altLang="ja-JP" sz="1050" dirty="0">
                <a:solidFill>
                  <a:schemeClr val="bg1"/>
                </a:solidFill>
                <a:latin typeface="Yu Mincho" panose="02020400000000000000" pitchFamily="18" charset="-128"/>
                <a:ea typeface="Yu Mincho" panose="02020400000000000000" pitchFamily="18" charset="-128"/>
                <a:cs typeface="Klee One" pitchFamily="2" charset="-128"/>
              </a:endParaRPr>
            </a:p>
            <a:p>
              <a:pPr marL="0" indent="0" algn="ctr">
                <a:lnSpc>
                  <a:spcPct val="100000"/>
                </a:lnSpc>
                <a:buNone/>
              </a:pPr>
              <a:r>
                <a:rPr lang="ja-JP" altLang="en-US" sz="1050">
                  <a:solidFill>
                    <a:schemeClr val="bg1"/>
                  </a:solidFill>
                  <a:latin typeface="Yu Mincho" panose="02020400000000000000" pitchFamily="18" charset="-128"/>
                  <a:ea typeface="Yu Mincho" panose="02020400000000000000" pitchFamily="18" charset="-128"/>
                  <a:cs typeface="Klee One" pitchFamily="2" charset="-128"/>
                </a:rPr>
                <a:t>小さな花でも、集まれば存在感が増すように、</a:t>
              </a:r>
              <a:r>
                <a:rPr lang="en-US" altLang="ja-JP" sz="1050" dirty="0" err="1">
                  <a:solidFill>
                    <a:schemeClr val="bg1"/>
                  </a:solidFill>
                  <a:latin typeface="Yu Mincho" panose="02020400000000000000" pitchFamily="18" charset="-128"/>
                  <a:ea typeface="Yu Mincho" panose="02020400000000000000" pitchFamily="18" charset="-128"/>
                  <a:cs typeface="Klee One" pitchFamily="2" charset="-128"/>
                </a:rPr>
                <a:t>Nazuna</a:t>
              </a:r>
              <a:r>
                <a:rPr lang="ja-JP" altLang="en-US" sz="1050">
                  <a:solidFill>
                    <a:schemeClr val="bg1"/>
                  </a:solidFill>
                  <a:latin typeface="Yu Mincho" panose="02020400000000000000" pitchFamily="18" charset="-128"/>
                  <a:ea typeface="Yu Mincho" panose="02020400000000000000" pitchFamily="18" charset="-128"/>
                  <a:cs typeface="Klee One" pitchFamily="2" charset="-128"/>
                </a:rPr>
                <a:t>の仲間が集まればきっと大きな力を発揮すると私たちは信じています。</a:t>
              </a:r>
              <a:endParaRPr lang="en-US" altLang="ja-JP" sz="1050" dirty="0">
                <a:solidFill>
                  <a:schemeClr val="bg1"/>
                </a:solidFill>
                <a:latin typeface="Yu Mincho" panose="02020400000000000000" pitchFamily="18" charset="-128"/>
                <a:ea typeface="Yu Mincho" panose="02020400000000000000" pitchFamily="18" charset="-128"/>
                <a:cs typeface="Klee One" pitchFamily="2" charset="-128"/>
              </a:endParaRPr>
            </a:p>
          </p:txBody>
        </p:sp>
        <p:sp>
          <p:nvSpPr>
            <p:cNvPr id="32" name="正方形/長方形 31">
              <a:extLst>
                <a:ext uri="{FF2B5EF4-FFF2-40B4-BE49-F238E27FC236}">
                  <a16:creationId xmlns:a16="http://schemas.microsoft.com/office/drawing/2014/main" id="{54B8F4D0-E196-1646-937D-B99FFAD06B3B}"/>
                </a:ext>
              </a:extLst>
            </p:cNvPr>
            <p:cNvSpPr/>
            <p:nvPr/>
          </p:nvSpPr>
          <p:spPr>
            <a:xfrm>
              <a:off x="2698216" y="842083"/>
              <a:ext cx="4509568" cy="646331"/>
            </a:xfrm>
            <a:prstGeom prst="rect">
              <a:avLst/>
            </a:prstGeom>
          </p:spPr>
          <p:txBody>
            <a:bodyPr wrap="none">
              <a:spAutoFit/>
            </a:bodyPr>
            <a:lstStyle/>
            <a:p>
              <a:pPr algn="ctr"/>
              <a:r>
                <a:rPr lang="ja-JP" altLang="en-US" sz="3600" spc="600">
                  <a:solidFill>
                    <a:schemeClr val="bg1"/>
                  </a:solidFill>
                  <a:latin typeface="Yu Mincho" panose="02020400000000000000" pitchFamily="18" charset="-128"/>
                  <a:ea typeface="Yu Mincho" panose="02020400000000000000" pitchFamily="18" charset="-128"/>
                  <a:cs typeface="Klee One" pitchFamily="2" charset="-128"/>
                </a:rPr>
                <a:t>“おせっかい革命”</a:t>
              </a:r>
              <a:endParaRPr lang="ja-JP" altLang="en-US" sz="3600" spc="600">
                <a:solidFill>
                  <a:schemeClr val="bg1"/>
                </a:solidFill>
                <a:latin typeface="Yu Mincho" panose="02020400000000000000" pitchFamily="18" charset="-128"/>
                <a:ea typeface="Yu Mincho" panose="02020400000000000000" pitchFamily="18" charset="-128"/>
              </a:endParaRPr>
            </a:p>
          </p:txBody>
        </p:sp>
        <p:sp>
          <p:nvSpPr>
            <p:cNvPr id="33" name="正方形/長方形 32">
              <a:extLst>
                <a:ext uri="{FF2B5EF4-FFF2-40B4-BE49-F238E27FC236}">
                  <a16:creationId xmlns:a16="http://schemas.microsoft.com/office/drawing/2014/main" id="{DEB578DC-4BEF-7B43-A431-67262A8AF29B}"/>
                </a:ext>
              </a:extLst>
            </p:cNvPr>
            <p:cNvSpPr/>
            <p:nvPr/>
          </p:nvSpPr>
          <p:spPr>
            <a:xfrm>
              <a:off x="4424650" y="410145"/>
              <a:ext cx="1056700" cy="307777"/>
            </a:xfrm>
            <a:prstGeom prst="rect">
              <a:avLst/>
            </a:prstGeom>
            <a:noFill/>
          </p:spPr>
          <p:txBody>
            <a:bodyPr wrap="none">
              <a:spAutoFit/>
            </a:bodyPr>
            <a:lstStyle/>
            <a:p>
              <a:pPr algn="ctr"/>
              <a:r>
                <a:rPr lang="ja-JP" altLang="en-US" sz="1400" spc="300">
                  <a:solidFill>
                    <a:schemeClr val="bg1"/>
                  </a:solidFill>
                  <a:latin typeface="Yu Mincho" panose="02020400000000000000" pitchFamily="18" charset="-128"/>
                  <a:ea typeface="Yu Mincho" panose="02020400000000000000" pitchFamily="18" charset="-128"/>
                  <a:cs typeface="Klee One" pitchFamily="2" charset="-128"/>
                </a:rPr>
                <a:t>企業理念</a:t>
              </a:r>
              <a:endParaRPr lang="ja-JP" altLang="en-US" sz="1400" spc="300">
                <a:solidFill>
                  <a:schemeClr val="bg1"/>
                </a:solidFill>
                <a:effectLst/>
                <a:latin typeface="Yu Mincho" panose="02020400000000000000" pitchFamily="18" charset="-128"/>
                <a:ea typeface="Yu Mincho" panose="02020400000000000000" pitchFamily="18" charset="-128"/>
                <a:cs typeface="Klee One" pitchFamily="2" charset="-128"/>
              </a:endParaRPr>
            </a:p>
          </p:txBody>
        </p:sp>
        <p:sp>
          <p:nvSpPr>
            <p:cNvPr id="36" name="角丸四角形 35">
              <a:extLst>
                <a:ext uri="{FF2B5EF4-FFF2-40B4-BE49-F238E27FC236}">
                  <a16:creationId xmlns:a16="http://schemas.microsoft.com/office/drawing/2014/main" id="{1B56D1FC-80E0-1845-BA78-8CD04B8A519A}"/>
                </a:ext>
              </a:extLst>
            </p:cNvPr>
            <p:cNvSpPr/>
            <p:nvPr/>
          </p:nvSpPr>
          <p:spPr>
            <a:xfrm>
              <a:off x="3478289" y="2967744"/>
              <a:ext cx="2949423" cy="578882"/>
            </a:xfrm>
            <a:prstGeom prst="roundRect">
              <a:avLst/>
            </a:prstGeom>
            <a:solidFill>
              <a:srgbClr val="C78A46"/>
            </a:solidFill>
            <a:ln w="38100">
              <a:noFill/>
            </a:ln>
          </p:spPr>
          <p:txBody>
            <a:bodyPr wrap="square">
              <a:spAutoFit/>
            </a:bodyPr>
            <a:lstStyle/>
            <a:p>
              <a:pPr algn="ctr"/>
              <a:r>
                <a:rPr lang="ja-JP" altLang="en-US" sz="2800" spc="-150">
                  <a:solidFill>
                    <a:schemeClr val="bg1"/>
                  </a:solidFill>
                  <a:latin typeface="Yu Mincho" panose="02020400000000000000" pitchFamily="18" charset="-128"/>
                  <a:ea typeface="Yu Mincho" panose="02020400000000000000" pitchFamily="18" charset="-128"/>
                  <a:cs typeface="Klee One" pitchFamily="2" charset="-128"/>
                </a:rPr>
                <a:t>おせっかい革命</a:t>
              </a:r>
              <a:r>
                <a:rPr lang="en-US" altLang="ja-JP" sz="2800" spc="-150" dirty="0">
                  <a:solidFill>
                    <a:schemeClr val="bg1"/>
                  </a:solidFill>
                  <a:latin typeface="Yu Mincho" panose="02020400000000000000" pitchFamily="18" charset="-128"/>
                  <a:ea typeface="Yu Mincho" panose="02020400000000000000" pitchFamily="18" charset="-128"/>
                  <a:cs typeface="Klee One" pitchFamily="2" charset="-128"/>
                </a:rPr>
                <a:t> </a:t>
              </a:r>
              <a:endParaRPr lang="ja-JP" altLang="en-US" sz="2800" spc="-150">
                <a:solidFill>
                  <a:schemeClr val="bg1"/>
                </a:solidFill>
                <a:latin typeface="Yu Mincho" panose="02020400000000000000" pitchFamily="18" charset="-128"/>
                <a:ea typeface="Yu Mincho" panose="02020400000000000000" pitchFamily="18" charset="-128"/>
              </a:endParaRPr>
            </a:p>
          </p:txBody>
        </p:sp>
      </p:grpSp>
    </p:spTree>
    <p:extLst>
      <p:ext uri="{BB962C8B-B14F-4D97-AF65-F5344CB8AC3E}">
        <p14:creationId xmlns:p14="http://schemas.microsoft.com/office/powerpoint/2010/main" val="2674184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2E893B6F-8129-B544-9177-C86FB6490733}"/>
              </a:ext>
            </a:extLst>
          </p:cNvPr>
          <p:cNvGrpSpPr/>
          <p:nvPr/>
        </p:nvGrpSpPr>
        <p:grpSpPr>
          <a:xfrm>
            <a:off x="-4270" y="0"/>
            <a:ext cx="9910270" cy="6858000"/>
            <a:chOff x="-4270" y="0"/>
            <a:chExt cx="9910270" cy="6858000"/>
          </a:xfrm>
        </p:grpSpPr>
        <p:pic>
          <p:nvPicPr>
            <p:cNvPr id="57" name="図 56" descr="座る, 雪, 覆い, スキー が含まれている画像&#10;&#10;自動的に生成された説明">
              <a:extLst>
                <a:ext uri="{FF2B5EF4-FFF2-40B4-BE49-F238E27FC236}">
                  <a16:creationId xmlns:a16="http://schemas.microsoft.com/office/drawing/2014/main" id="{5188B4D4-0DF1-0440-8137-849E51EB0C46}"/>
                </a:ext>
              </a:extLst>
            </p:cNvPr>
            <p:cNvPicPr>
              <a:picLocks noChangeAspect="1"/>
            </p:cNvPicPr>
            <p:nvPr/>
          </p:nvPicPr>
          <p:blipFill rotWithShape="1">
            <a:blip r:embed="rId2">
              <a:alphaModFix amt="85000"/>
              <a:extLst>
                <a:ext uri="{28A0092B-C50C-407E-A947-70E740481C1C}">
                  <a14:useLocalDpi xmlns:a14="http://schemas.microsoft.com/office/drawing/2010/main" val="0"/>
                </a:ext>
              </a:extLst>
            </a:blip>
            <a:srcRect t="15390" b="15354"/>
            <a:stretch/>
          </p:blipFill>
          <p:spPr>
            <a:xfrm>
              <a:off x="0" y="0"/>
              <a:ext cx="9906000" cy="6858000"/>
            </a:xfrm>
            <a:prstGeom prst="rect">
              <a:avLst/>
            </a:prstGeom>
          </p:spPr>
        </p:pic>
        <p:sp>
          <p:nvSpPr>
            <p:cNvPr id="9" name="正方形/長方形 8">
              <a:extLst>
                <a:ext uri="{FF2B5EF4-FFF2-40B4-BE49-F238E27FC236}">
                  <a16:creationId xmlns:a16="http://schemas.microsoft.com/office/drawing/2014/main" id="{B7794C1B-8B96-8843-8031-BF30A1F2475B}"/>
                </a:ext>
              </a:extLst>
            </p:cNvPr>
            <p:cNvSpPr/>
            <p:nvPr/>
          </p:nvSpPr>
          <p:spPr>
            <a:xfrm>
              <a:off x="-4270" y="684715"/>
              <a:ext cx="9910269" cy="36000"/>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F56472C1-CF19-0C48-8AC8-E36023D5181F}"/>
                </a:ext>
              </a:extLst>
            </p:cNvPr>
            <p:cNvSpPr/>
            <p:nvPr/>
          </p:nvSpPr>
          <p:spPr>
            <a:xfrm>
              <a:off x="460635" y="187477"/>
              <a:ext cx="1261884" cy="369332"/>
            </a:xfrm>
            <a:prstGeom prst="rect">
              <a:avLst/>
            </a:prstGeom>
            <a:noFill/>
          </p:spPr>
          <p:txBody>
            <a:bodyPr wrap="none">
              <a:spAutoFit/>
            </a:bodyPr>
            <a:lstStyle/>
            <a:p>
              <a:r>
                <a:rPr lang="ja-JP" altLang="en-US" b="1" spc="300">
                  <a:solidFill>
                    <a:srgbClr val="A16F4F"/>
                  </a:solidFill>
                  <a:latin typeface="Yu Mincho" panose="02020400000000000000" pitchFamily="18" charset="-128"/>
                  <a:ea typeface="Yu Mincho" panose="02020400000000000000" pitchFamily="18" charset="-128"/>
                  <a:cs typeface="Klee One" pitchFamily="2" charset="-128"/>
                </a:rPr>
                <a:t>行動指針</a:t>
              </a:r>
            </a:p>
          </p:txBody>
        </p:sp>
        <p:sp>
          <p:nvSpPr>
            <p:cNvPr id="44" name="正方形/長方形 43">
              <a:extLst>
                <a:ext uri="{FF2B5EF4-FFF2-40B4-BE49-F238E27FC236}">
                  <a16:creationId xmlns:a16="http://schemas.microsoft.com/office/drawing/2014/main" id="{275E7544-1AFB-9C4A-8BE3-66668455A68A}"/>
                </a:ext>
              </a:extLst>
            </p:cNvPr>
            <p:cNvSpPr/>
            <p:nvPr/>
          </p:nvSpPr>
          <p:spPr>
            <a:xfrm>
              <a:off x="378656" y="160967"/>
              <a:ext cx="72000" cy="394643"/>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Yu Mincho" panose="02020400000000000000" pitchFamily="18" charset="-128"/>
                <a:ea typeface="Yu Mincho" panose="02020400000000000000" pitchFamily="18" charset="-128"/>
              </a:endParaRPr>
            </a:p>
          </p:txBody>
        </p:sp>
        <p:grpSp>
          <p:nvGrpSpPr>
            <p:cNvPr id="35" name="グループ化 34">
              <a:extLst>
                <a:ext uri="{FF2B5EF4-FFF2-40B4-BE49-F238E27FC236}">
                  <a16:creationId xmlns:a16="http://schemas.microsoft.com/office/drawing/2014/main" id="{D24179FE-87FF-C240-9F59-40F9D1F23773}"/>
                </a:ext>
              </a:extLst>
            </p:cNvPr>
            <p:cNvGrpSpPr/>
            <p:nvPr/>
          </p:nvGrpSpPr>
          <p:grpSpPr>
            <a:xfrm>
              <a:off x="754623" y="954515"/>
              <a:ext cx="8396754" cy="5607551"/>
              <a:chOff x="811774" y="914268"/>
              <a:chExt cx="8396754" cy="5607551"/>
            </a:xfrm>
          </p:grpSpPr>
          <p:grpSp>
            <p:nvGrpSpPr>
              <p:cNvPr id="34" name="グループ化 33">
                <a:extLst>
                  <a:ext uri="{FF2B5EF4-FFF2-40B4-BE49-F238E27FC236}">
                    <a16:creationId xmlns:a16="http://schemas.microsoft.com/office/drawing/2014/main" id="{3393735D-4E66-2448-861D-C1E1252B3277}"/>
                  </a:ext>
                </a:extLst>
              </p:cNvPr>
              <p:cNvGrpSpPr/>
              <p:nvPr/>
            </p:nvGrpSpPr>
            <p:grpSpPr>
              <a:xfrm>
                <a:off x="811774" y="914268"/>
                <a:ext cx="8396754" cy="5607551"/>
                <a:chOff x="802984" y="914268"/>
                <a:chExt cx="8396754" cy="5607551"/>
              </a:xfrm>
            </p:grpSpPr>
            <p:grpSp>
              <p:nvGrpSpPr>
                <p:cNvPr id="5" name="グループ化 4">
                  <a:extLst>
                    <a:ext uri="{FF2B5EF4-FFF2-40B4-BE49-F238E27FC236}">
                      <a16:creationId xmlns:a16="http://schemas.microsoft.com/office/drawing/2014/main" id="{12F08628-5E1F-5045-98F1-F7D6DB807B8B}"/>
                    </a:ext>
                  </a:extLst>
                </p:cNvPr>
                <p:cNvGrpSpPr/>
                <p:nvPr/>
              </p:nvGrpSpPr>
              <p:grpSpPr>
                <a:xfrm>
                  <a:off x="5156970" y="2410523"/>
                  <a:ext cx="4042768" cy="1647579"/>
                  <a:chOff x="5156970" y="2486130"/>
                  <a:chExt cx="4042768" cy="1647579"/>
                </a:xfrm>
              </p:grpSpPr>
              <p:sp>
                <p:nvSpPr>
                  <p:cNvPr id="18" name="正方形/長方形 17">
                    <a:extLst>
                      <a:ext uri="{FF2B5EF4-FFF2-40B4-BE49-F238E27FC236}">
                        <a16:creationId xmlns:a16="http://schemas.microsoft.com/office/drawing/2014/main" id="{EDABE670-8D30-434C-8B33-B0DDD301350E}"/>
                      </a:ext>
                    </a:extLst>
                  </p:cNvPr>
                  <p:cNvSpPr/>
                  <p:nvPr/>
                </p:nvSpPr>
                <p:spPr>
                  <a:xfrm>
                    <a:off x="5156970" y="2920107"/>
                    <a:ext cx="4042768" cy="12136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lvl="0">
                      <a:lnSpc>
                        <a:spcPts val="820"/>
                      </a:lnSpc>
                      <a:buSzPts val="1100"/>
                    </a:pP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時間を守れない人は、会社の仕事が自分ひとりではなく、大勢の人達との共同作業であることを忘れているといえます。例えば、</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5</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分遅刻するだけで、影響を受ける人が自分の予定を変えざるを得なくなります。もし、関係者が</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30</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人であれば</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30</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人</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×5</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分の時間を無駄にしていることに気づいてください。前の仕事で遅刻する場合や約束時間が変わる場合があると思いますが、必ずわかったタイミングで早く連絡を行いましょう。時間を守ることで、自分だけではなく一緒に働く人の時間を大切にしましょう。プライベートの感情（喜怒哀楽）を仕事に持ち込み、コントロールが出来ていないと周りが迷惑になります。プライベートで嫌なことがあったときに、仕事中態度に出して周りの皆が気を使うことはありませんか？体調が悪いときは態度に出す前に相談しましょう。例えば、プライベートで悲しいことがあった仲間がいたとします。その仲間の話を聞いてあげることはおせっかいとして凄く素敵なことです。ただ、仕事中に話すことはやめましょう。プライベートと仕事にメリハリをつけ、平常心で仕事に挑みましょう。そうすることで皆が気持ちよく仕事に集中できます。</a:t>
                    </a:r>
                    <a:endParaRPr lang="ja-JP" altLang="en-US"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endParaRPr>
                  </a:p>
                </p:txBody>
              </p:sp>
              <p:sp>
                <p:nvSpPr>
                  <p:cNvPr id="25" name="正方形/長方形 24">
                    <a:extLst>
                      <a:ext uri="{FF2B5EF4-FFF2-40B4-BE49-F238E27FC236}">
                        <a16:creationId xmlns:a16="http://schemas.microsoft.com/office/drawing/2014/main" id="{C786792F-70CA-CC49-844D-19D537341FC0}"/>
                      </a:ext>
                    </a:extLst>
                  </p:cNvPr>
                  <p:cNvSpPr/>
                  <p:nvPr/>
                </p:nvSpPr>
                <p:spPr>
                  <a:xfrm>
                    <a:off x="5156970" y="2486130"/>
                    <a:ext cx="4042768" cy="40011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000" dirty="0">
                        <a:solidFill>
                          <a:srgbClr val="A16F4F"/>
                        </a:solidFill>
                        <a:latin typeface="Yu Mincho" panose="02020400000000000000" pitchFamily="18" charset="-128"/>
                        <a:ea typeface="Yu Mincho" panose="02020400000000000000" pitchFamily="18" charset="-128"/>
                        <a:cs typeface="Klee One" pitchFamily="2" charset="-128"/>
                      </a:rPr>
                      <a:t>5. </a:t>
                    </a:r>
                    <a:r>
                      <a:rPr lang="ja-JP" altLang="en-US" sz="2000">
                        <a:solidFill>
                          <a:srgbClr val="A16F4F"/>
                        </a:solidFill>
                        <a:latin typeface="Yu Mincho" panose="02020400000000000000" pitchFamily="18" charset="-128"/>
                        <a:ea typeface="Yu Mincho" panose="02020400000000000000" pitchFamily="18" charset="-128"/>
                        <a:cs typeface="Klee One" pitchFamily="2" charset="-128"/>
                      </a:rPr>
                      <a:t>公私混同しません。</a:t>
                    </a:r>
                    <a:endParaRPr kumimoji="1" lang="ja-JP" altLang="en-US" sz="2000">
                      <a:solidFill>
                        <a:srgbClr val="A16F4F"/>
                      </a:solidFill>
                      <a:latin typeface="Yu Mincho" panose="02020400000000000000" pitchFamily="18" charset="-128"/>
                      <a:ea typeface="Yu Mincho" panose="02020400000000000000" pitchFamily="18" charset="-128"/>
                    </a:endParaRPr>
                  </a:p>
                </p:txBody>
              </p:sp>
            </p:grpSp>
            <p:grpSp>
              <p:nvGrpSpPr>
                <p:cNvPr id="3" name="グループ化 2">
                  <a:extLst>
                    <a:ext uri="{FF2B5EF4-FFF2-40B4-BE49-F238E27FC236}">
                      <a16:creationId xmlns:a16="http://schemas.microsoft.com/office/drawing/2014/main" id="{8EBB12D9-AB55-2B47-8C95-5DCFFA94DFEE}"/>
                    </a:ext>
                  </a:extLst>
                </p:cNvPr>
                <p:cNvGrpSpPr/>
                <p:nvPr/>
              </p:nvGrpSpPr>
              <p:grpSpPr>
                <a:xfrm>
                  <a:off x="5156970" y="4105732"/>
                  <a:ext cx="4042768" cy="1336432"/>
                  <a:chOff x="5156970" y="4198811"/>
                  <a:chExt cx="4042768" cy="1336432"/>
                </a:xfrm>
              </p:grpSpPr>
              <p:sp>
                <p:nvSpPr>
                  <p:cNvPr id="19" name="正方形/長方形 18">
                    <a:extLst>
                      <a:ext uri="{FF2B5EF4-FFF2-40B4-BE49-F238E27FC236}">
                        <a16:creationId xmlns:a16="http://schemas.microsoft.com/office/drawing/2014/main" id="{855AA600-7AB8-924E-B09F-121340EAA312}"/>
                      </a:ext>
                    </a:extLst>
                  </p:cNvPr>
                  <p:cNvSpPr/>
                  <p:nvPr/>
                </p:nvSpPr>
                <p:spPr>
                  <a:xfrm>
                    <a:off x="5156970" y="4629418"/>
                    <a:ext cx="4042768" cy="90582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lvl="0">
                      <a:lnSpc>
                        <a:spcPts val="820"/>
                      </a:lnSpc>
                    </a:pP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盛り上げる</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 "</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ガヤる</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ことです。たとえば、誰かが良い発言や報告をしているのに、周りのみんなが無関心だったら悲しいですよね。共感を示す言葉、プラス感情を伝える言葉、相手の存在を承認する言葉を使うことで、相手の気分を盛り上げて雰囲気を良くしましょう。良い雰囲気は意見が活発になり、良いアイデアが生まれます。自己発信</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 "</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ガヤる</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ことです。この情報が必要かどうか判断に迷う時があると思いますが、情報の価値は受け手が判断します。気楽な気持ちで情報を自ら発信しましょう。伝達の連鎖</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 "</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ガヤる</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ことです。他者から得た情報を自分が 率先的に伝達し、情報のバトンパスを行いましょう。そうすることで、ルールや文化を、自分以外のメンバーにも浸透させていくのです。こうして、私たちの文化が形成されていきます。</a:t>
                    </a:r>
                  </a:p>
                </p:txBody>
              </p:sp>
              <p:sp>
                <p:nvSpPr>
                  <p:cNvPr id="26" name="正方形/長方形 25">
                    <a:extLst>
                      <a:ext uri="{FF2B5EF4-FFF2-40B4-BE49-F238E27FC236}">
                        <a16:creationId xmlns:a16="http://schemas.microsoft.com/office/drawing/2014/main" id="{92820A85-1D20-744D-B071-1685E4968AA7}"/>
                      </a:ext>
                    </a:extLst>
                  </p:cNvPr>
                  <p:cNvSpPr/>
                  <p:nvPr/>
                </p:nvSpPr>
                <p:spPr>
                  <a:xfrm>
                    <a:off x="5156970" y="4198811"/>
                    <a:ext cx="4042768" cy="40011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000" dirty="0">
                        <a:solidFill>
                          <a:srgbClr val="A16F4F"/>
                        </a:solidFill>
                        <a:latin typeface="Yu Mincho" panose="02020400000000000000" pitchFamily="18" charset="-128"/>
                        <a:ea typeface="Yu Mincho" panose="02020400000000000000" pitchFamily="18" charset="-128"/>
                        <a:cs typeface="Klee One" pitchFamily="2" charset="-128"/>
                      </a:rPr>
                      <a:t>6. </a:t>
                    </a:r>
                    <a:r>
                      <a:rPr lang="ja-JP" altLang="en-US" sz="2000">
                        <a:solidFill>
                          <a:srgbClr val="A16F4F"/>
                        </a:solidFill>
                        <a:latin typeface="Yu Mincho" panose="02020400000000000000" pitchFamily="18" charset="-128"/>
                        <a:ea typeface="Yu Mincho" panose="02020400000000000000" pitchFamily="18" charset="-128"/>
                        <a:cs typeface="Klee One" pitchFamily="2" charset="-128"/>
                      </a:rPr>
                      <a:t>ガヤります。</a:t>
                    </a:r>
                    <a:endParaRPr kumimoji="1" lang="ja-JP" altLang="en-US" sz="2000">
                      <a:solidFill>
                        <a:srgbClr val="A16F4F"/>
                      </a:solidFill>
                      <a:latin typeface="Yu Mincho" panose="02020400000000000000" pitchFamily="18" charset="-128"/>
                      <a:ea typeface="Yu Mincho" panose="02020400000000000000" pitchFamily="18" charset="-128"/>
                    </a:endParaRPr>
                  </a:p>
                </p:txBody>
              </p:sp>
            </p:grpSp>
            <p:grpSp>
              <p:nvGrpSpPr>
                <p:cNvPr id="6" name="グループ化 5">
                  <a:extLst>
                    <a:ext uri="{FF2B5EF4-FFF2-40B4-BE49-F238E27FC236}">
                      <a16:creationId xmlns:a16="http://schemas.microsoft.com/office/drawing/2014/main" id="{08FC97EA-3978-F847-8976-857A730AA289}"/>
                    </a:ext>
                  </a:extLst>
                </p:cNvPr>
                <p:cNvGrpSpPr/>
                <p:nvPr/>
              </p:nvGrpSpPr>
              <p:grpSpPr>
                <a:xfrm>
                  <a:off x="802984" y="2740366"/>
                  <a:ext cx="3946047" cy="1647579"/>
                  <a:chOff x="552025" y="2714784"/>
                  <a:chExt cx="3946047" cy="1647579"/>
                </a:xfrm>
              </p:grpSpPr>
              <p:sp>
                <p:nvSpPr>
                  <p:cNvPr id="20" name="正方形/長方形 19">
                    <a:extLst>
                      <a:ext uri="{FF2B5EF4-FFF2-40B4-BE49-F238E27FC236}">
                        <a16:creationId xmlns:a16="http://schemas.microsoft.com/office/drawing/2014/main" id="{F11FC5AC-7713-A542-B9BC-E6F3F1697391}"/>
                      </a:ext>
                    </a:extLst>
                  </p:cNvPr>
                  <p:cNvSpPr/>
                  <p:nvPr/>
                </p:nvSpPr>
                <p:spPr>
                  <a:xfrm>
                    <a:off x="552025" y="3148761"/>
                    <a:ext cx="3946047" cy="12136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lvl="0">
                      <a:lnSpc>
                        <a:spcPts val="820"/>
                      </a:lnSpc>
                    </a:pP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報告・連絡・相談は、社会において</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大切</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とされていますが、</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殆どの人がその違いを明確に説明できません。なぜならば、定義は</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人や会社によって異なっている</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からです。</a:t>
                    </a:r>
                    <a:r>
                      <a:rPr lang="en" altLang="ja-JP" sz="600" spc="50" dirty="0" err="1">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Nazuna</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では次のように</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定義</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しました。報告とは、相手に期待値がある情報（業務に影響を及ぼす）を知らせることです。報告といえば一般的には、結果報告と良い報告を指しますが、</a:t>
                    </a:r>
                    <a:r>
                      <a:rPr lang="en" altLang="ja-JP" sz="600" spc="50" dirty="0" err="1">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Nazuna</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では、経過の</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2</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割報告と悪い報告も重要な指標です。連絡とは、関係者全員に客観的な事実を伝えることです。解釈の余地を与えてしまうような表現ではなく、確実に意味が伝わる表現で連絡することが重要です。　相談とは、判断に迷ったり決断できない時にすることです。相談のゴールは決断です。相談をするときは必ず選択肢を提示しましょう。選択肢が無い場合でも、無いという考えに至ったプロセスを提示しましょう。</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受け手側の状況を</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考慮する</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あまり、「報告・連絡・相談」を実行できないことがあります</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が、</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受け手も快く</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聞くことを意識し実行しやすい環境をつくりましょう。仲間全体で円滑に仕事を進められるよう、</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「報告・連絡・相談」を</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理解し、事象が起こった際は迅速に実行していきましょう。</a:t>
                    </a:r>
                  </a:p>
                </p:txBody>
              </p:sp>
              <p:sp>
                <p:nvSpPr>
                  <p:cNvPr id="27" name="正方形/長方形 26">
                    <a:extLst>
                      <a:ext uri="{FF2B5EF4-FFF2-40B4-BE49-F238E27FC236}">
                        <a16:creationId xmlns:a16="http://schemas.microsoft.com/office/drawing/2014/main" id="{E2539686-94EC-5648-B5D0-A1EE366B5F0B}"/>
                      </a:ext>
                    </a:extLst>
                  </p:cNvPr>
                  <p:cNvSpPr/>
                  <p:nvPr/>
                </p:nvSpPr>
                <p:spPr>
                  <a:xfrm>
                    <a:off x="552026" y="2714784"/>
                    <a:ext cx="3946046" cy="40011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000" dirty="0">
                        <a:solidFill>
                          <a:srgbClr val="A16F4F"/>
                        </a:solidFill>
                        <a:latin typeface="Yu Mincho" panose="02020400000000000000" pitchFamily="18" charset="-128"/>
                        <a:ea typeface="Yu Mincho" panose="02020400000000000000" pitchFamily="18" charset="-128"/>
                        <a:cs typeface="Klee One" pitchFamily="2" charset="-128"/>
                        <a:sym typeface="Arial"/>
                      </a:rPr>
                      <a:t>2. </a:t>
                    </a:r>
                    <a:r>
                      <a:rPr lang="ja-JP" altLang="en-US" sz="2000">
                        <a:solidFill>
                          <a:srgbClr val="A16F4F"/>
                        </a:solidFill>
                        <a:latin typeface="Yu Mincho" panose="02020400000000000000" pitchFamily="18" charset="-128"/>
                        <a:ea typeface="Yu Mincho" panose="02020400000000000000" pitchFamily="18" charset="-128"/>
                        <a:cs typeface="Klee One" pitchFamily="2" charset="-128"/>
                      </a:rPr>
                      <a:t>報告・連絡・相談をします。</a:t>
                    </a:r>
                    <a:endParaRPr kumimoji="1" lang="ja-JP" altLang="en-US" sz="2000">
                      <a:solidFill>
                        <a:srgbClr val="A16F4F"/>
                      </a:solidFill>
                      <a:latin typeface="Yu Mincho" panose="02020400000000000000" pitchFamily="18" charset="-128"/>
                      <a:ea typeface="Yu Mincho" panose="02020400000000000000" pitchFamily="18" charset="-128"/>
                    </a:endParaRPr>
                  </a:p>
                </p:txBody>
              </p:sp>
            </p:grpSp>
            <p:grpSp>
              <p:nvGrpSpPr>
                <p:cNvPr id="33" name="グループ化 32">
                  <a:extLst>
                    <a:ext uri="{FF2B5EF4-FFF2-40B4-BE49-F238E27FC236}">
                      <a16:creationId xmlns:a16="http://schemas.microsoft.com/office/drawing/2014/main" id="{D6F20EB0-0310-EA4B-A6E9-B3CC47D0AC9B}"/>
                    </a:ext>
                  </a:extLst>
                </p:cNvPr>
                <p:cNvGrpSpPr/>
                <p:nvPr/>
              </p:nvGrpSpPr>
              <p:grpSpPr>
                <a:xfrm>
                  <a:off x="5156970" y="5489793"/>
                  <a:ext cx="4042768" cy="1032026"/>
                  <a:chOff x="5156970" y="5489793"/>
                  <a:chExt cx="4042768" cy="1032026"/>
                </a:xfrm>
              </p:grpSpPr>
              <p:sp>
                <p:nvSpPr>
                  <p:cNvPr id="21" name="正方形/長方形 20">
                    <a:extLst>
                      <a:ext uri="{FF2B5EF4-FFF2-40B4-BE49-F238E27FC236}">
                        <a16:creationId xmlns:a16="http://schemas.microsoft.com/office/drawing/2014/main" id="{0EB74890-391C-CB43-922A-9773DE82A60E}"/>
                      </a:ext>
                    </a:extLst>
                  </p:cNvPr>
                  <p:cNvSpPr/>
                  <p:nvPr/>
                </p:nvSpPr>
                <p:spPr>
                  <a:xfrm>
                    <a:off x="5156970" y="5923770"/>
                    <a:ext cx="4042768" cy="59804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lvl="0">
                      <a:lnSpc>
                        <a:spcPts val="820"/>
                      </a:lnSpc>
                    </a:pP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私たちは</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組織</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として活動している以上、</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最終的に方針を</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1</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つ</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に絞ることが求められます</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。その</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方針</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を決定するために、</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各</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組織には</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選挙で選任された</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意思決定者がいます。</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決まった方針に対して、イヤイヤ、ダラダラしながら業務を行うことは認められません。自分の考えが別方針</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a:t>
                    </a:r>
                    <a:r>
                      <a:rPr lang="en"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not agree)</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だったとしても、自分が下した決定のようにまずは実行</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a:t>
                    </a:r>
                    <a:r>
                      <a:rPr lang="en"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commit)</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します。実行した上で別の提案や意見がある場合はデータ等を駆使し、具体的に意思決定者に提案をしてください。</a:t>
                    </a:r>
                  </a:p>
                </p:txBody>
              </p:sp>
              <p:sp>
                <p:nvSpPr>
                  <p:cNvPr id="28" name="正方形/長方形 27">
                    <a:extLst>
                      <a:ext uri="{FF2B5EF4-FFF2-40B4-BE49-F238E27FC236}">
                        <a16:creationId xmlns:a16="http://schemas.microsoft.com/office/drawing/2014/main" id="{B93FA0A3-E1CC-6944-BF32-C3A9A0B66B76}"/>
                      </a:ext>
                    </a:extLst>
                  </p:cNvPr>
                  <p:cNvSpPr/>
                  <p:nvPr/>
                </p:nvSpPr>
                <p:spPr>
                  <a:xfrm>
                    <a:off x="5156970" y="5489793"/>
                    <a:ext cx="4042768" cy="40011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000" dirty="0">
                        <a:solidFill>
                          <a:srgbClr val="A16F4F"/>
                        </a:solidFill>
                        <a:latin typeface="Yu Mincho" panose="02020400000000000000" pitchFamily="18" charset="-128"/>
                        <a:ea typeface="Yu Mincho" panose="02020400000000000000" pitchFamily="18" charset="-128"/>
                        <a:cs typeface="Klee One" pitchFamily="2" charset="-128"/>
                      </a:rPr>
                      <a:t>7. Not agree, but commitment.</a:t>
                    </a:r>
                    <a:r>
                      <a:rPr lang="ja-JP" altLang="en-US" sz="2000">
                        <a:solidFill>
                          <a:srgbClr val="A16F4F"/>
                        </a:solidFill>
                        <a:latin typeface="Yu Mincho" panose="02020400000000000000" pitchFamily="18" charset="-128"/>
                        <a:ea typeface="Yu Mincho" panose="02020400000000000000" pitchFamily="18" charset="-128"/>
                        <a:cs typeface="Klee One" pitchFamily="2" charset="-128"/>
                      </a:rPr>
                      <a:t>　</a:t>
                    </a:r>
                    <a:endParaRPr kumimoji="1" lang="ja-JP" altLang="en-US" sz="2000">
                      <a:solidFill>
                        <a:srgbClr val="A16F4F"/>
                      </a:solidFill>
                      <a:latin typeface="Yu Mincho" panose="02020400000000000000" pitchFamily="18" charset="-128"/>
                      <a:ea typeface="Yu Mincho" panose="02020400000000000000" pitchFamily="18" charset="-128"/>
                      <a:cs typeface="Klee One" pitchFamily="2" charset="-128"/>
                    </a:endParaRPr>
                  </a:p>
                </p:txBody>
              </p:sp>
            </p:grpSp>
            <p:grpSp>
              <p:nvGrpSpPr>
                <p:cNvPr id="7" name="グループ化 6">
                  <a:extLst>
                    <a:ext uri="{FF2B5EF4-FFF2-40B4-BE49-F238E27FC236}">
                      <a16:creationId xmlns:a16="http://schemas.microsoft.com/office/drawing/2014/main" id="{0419BCE6-E5C1-7C44-9FD6-1DB9342ED5D8}"/>
                    </a:ext>
                  </a:extLst>
                </p:cNvPr>
                <p:cNvGrpSpPr/>
                <p:nvPr/>
              </p:nvGrpSpPr>
              <p:grpSpPr>
                <a:xfrm>
                  <a:off x="802984" y="914268"/>
                  <a:ext cx="3946047" cy="1647579"/>
                  <a:chOff x="552025" y="914268"/>
                  <a:chExt cx="3946047" cy="1647579"/>
                </a:xfrm>
              </p:grpSpPr>
              <p:sp>
                <p:nvSpPr>
                  <p:cNvPr id="22" name="正方形/長方形 21">
                    <a:extLst>
                      <a:ext uri="{FF2B5EF4-FFF2-40B4-BE49-F238E27FC236}">
                        <a16:creationId xmlns:a16="http://schemas.microsoft.com/office/drawing/2014/main" id="{A84390F6-BC69-AA41-BB6D-D791C3DF88AA}"/>
                      </a:ext>
                    </a:extLst>
                  </p:cNvPr>
                  <p:cNvSpPr/>
                  <p:nvPr/>
                </p:nvSpPr>
                <p:spPr>
                  <a:xfrm>
                    <a:off x="552025" y="1348245"/>
                    <a:ext cx="3946047" cy="121360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lvl="0">
                      <a:lnSpc>
                        <a:spcPts val="820"/>
                      </a:lnSpc>
                    </a:pP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組織における怒りや悲しみの</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90%</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以上は、合意されていない期待から起きます。「期待」とは、個人の能力に対するものではなく、</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５</a:t>
                    </a:r>
                    <a:r>
                      <a:rPr lang="en"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W1H</a:t>
                    </a:r>
                    <a:r>
                      <a:rPr lang="ja-JP" altLang="en"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いつ・どこで・だれが、何を、なぜ、どのように）</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を指しています。　例えば、上司から「朝のルーティン業務をして下さい。」という指示を受け、その日の退勤時間までに完了を目指して業務に取り掛かりました。その</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1</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時間後に上司から、「終わりましたか？」と聞かれましたが、業務が終わっていません。そのことに対して、上司から叱られました。さて、あなたはどう思いますか？この問題の本質は何でしょうか？重要なのは、仕事を進める際に、あらかじめお互いに合意をするということです。この例の場合、お互いが異なる解釈を持っていたため、期限に関する合意ができていなかったのです。 解釈は、人によって異なります。そのため、解釈に基づいて仕事を進めることは、非常に危険です。仕事をスムーズに進めるにあたり、怒りや悲しみを生まないためにも、仕事をお願いする側もされた側も必ず、解釈を明確にして、お互いに合意してから物事を進めることが大切です。</a:t>
                    </a:r>
                    <a:endParaRPr lang="ja-JP" altLang="en-US"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endParaRPr>
                  </a:p>
                </p:txBody>
              </p:sp>
              <p:sp>
                <p:nvSpPr>
                  <p:cNvPr id="29" name="正方形/長方形 28">
                    <a:extLst>
                      <a:ext uri="{FF2B5EF4-FFF2-40B4-BE49-F238E27FC236}">
                        <a16:creationId xmlns:a16="http://schemas.microsoft.com/office/drawing/2014/main" id="{CD6B42E1-72C0-3346-A85C-8C9C35636504}"/>
                      </a:ext>
                    </a:extLst>
                  </p:cNvPr>
                  <p:cNvSpPr/>
                  <p:nvPr/>
                </p:nvSpPr>
                <p:spPr>
                  <a:xfrm>
                    <a:off x="552025" y="914268"/>
                    <a:ext cx="3946047" cy="40011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000" dirty="0">
                        <a:solidFill>
                          <a:srgbClr val="A16F4F"/>
                        </a:solidFill>
                        <a:latin typeface="Yu Mincho" panose="02020400000000000000" pitchFamily="18" charset="-128"/>
                        <a:ea typeface="Yu Mincho" panose="02020400000000000000" pitchFamily="18" charset="-128"/>
                        <a:cs typeface="Klee One" pitchFamily="2" charset="-128"/>
                        <a:sym typeface="Arial"/>
                      </a:rPr>
                      <a:t>1. </a:t>
                    </a:r>
                    <a:r>
                      <a:rPr lang="ja-JP" altLang="ja-JP" sz="2000">
                        <a:solidFill>
                          <a:srgbClr val="A16F4F"/>
                        </a:solidFill>
                        <a:latin typeface="Yu Mincho" panose="02020400000000000000" pitchFamily="18" charset="-128"/>
                        <a:ea typeface="Yu Mincho" panose="02020400000000000000" pitchFamily="18" charset="-128"/>
                        <a:cs typeface="Klee One" pitchFamily="2" charset="-128"/>
                        <a:sym typeface="Arial"/>
                      </a:rPr>
                      <a:t>合意なき期待をしません。</a:t>
                    </a:r>
                    <a:endParaRPr kumimoji="1" lang="ja-JP" altLang="en-US" sz="2000">
                      <a:solidFill>
                        <a:srgbClr val="A16F4F"/>
                      </a:solidFill>
                      <a:latin typeface="Yu Mincho" panose="02020400000000000000" pitchFamily="18" charset="-128"/>
                      <a:ea typeface="Yu Mincho" panose="02020400000000000000" pitchFamily="18" charset="-128"/>
                    </a:endParaRPr>
                  </a:p>
                </p:txBody>
              </p:sp>
            </p:grpSp>
            <p:grpSp>
              <p:nvGrpSpPr>
                <p:cNvPr id="8" name="グループ化 7">
                  <a:extLst>
                    <a:ext uri="{FF2B5EF4-FFF2-40B4-BE49-F238E27FC236}">
                      <a16:creationId xmlns:a16="http://schemas.microsoft.com/office/drawing/2014/main" id="{B37538E9-8038-A14B-AAA8-A664CD0F1E66}"/>
                    </a:ext>
                  </a:extLst>
                </p:cNvPr>
                <p:cNvGrpSpPr/>
                <p:nvPr/>
              </p:nvGrpSpPr>
              <p:grpSpPr>
                <a:xfrm>
                  <a:off x="802984" y="4566463"/>
                  <a:ext cx="3946047" cy="1955356"/>
                  <a:chOff x="552025" y="4566463"/>
                  <a:chExt cx="3946047" cy="1955356"/>
                </a:xfrm>
              </p:grpSpPr>
              <p:sp>
                <p:nvSpPr>
                  <p:cNvPr id="23" name="正方形/長方形 22">
                    <a:extLst>
                      <a:ext uri="{FF2B5EF4-FFF2-40B4-BE49-F238E27FC236}">
                        <a16:creationId xmlns:a16="http://schemas.microsoft.com/office/drawing/2014/main" id="{3A958FCC-EC1E-204D-A826-080DD9BCE99E}"/>
                      </a:ext>
                    </a:extLst>
                  </p:cNvPr>
                  <p:cNvSpPr/>
                  <p:nvPr/>
                </p:nvSpPr>
                <p:spPr>
                  <a:xfrm>
                    <a:off x="552025" y="5000440"/>
                    <a:ext cx="3946047" cy="152137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lvl="0">
                      <a:lnSpc>
                        <a:spcPts val="820"/>
                      </a:lnSpc>
                    </a:pP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相手に対していくら謝罪や感謝の気持ちがあっても言葉に出して伝えないと想いは伝わりません。</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いずれも発することで周りを気持ちよくさせる素敵な言葉です。</a:t>
                    </a:r>
                    <a:r>
                      <a:rPr lang="en" altLang="ja-JP" sz="600" spc="50" dirty="0" err="1">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Nazuna</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の謝罪、感謝、挨拶の定義を理解しましょう。謝罪：謝罪するときに伝えるべきことは、謝りたい内容と今後の決意のセットです。間違いを認めることが嫌だと感じてしまう心理が働きますが、</a:t>
                    </a:r>
                    <a:r>
                      <a:rPr lang="en" altLang="ja-JP" sz="600" spc="50" dirty="0" err="1">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Nazuna</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では気持ちよく謝罪を行うことで上手く仕事が進むと考えています。感謝には、掘らないと湧かないという言葉があります。感謝する対象は日頃から身の周りに溢れています。自分から探し、気づくことで、より多くの感謝する機会を見つけることができます。</a:t>
                    </a:r>
                    <a:r>
                      <a:rPr lang="en" altLang="ja-JP" sz="600" spc="50" dirty="0" err="1">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Nazuna</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では感謝をすることで、周りとの関係性がよくなり人生が楽しくなると考えています。挨拶は、仕事の始まりと終わりを認知してもらう意味と、相手を気持ちよくさせる意味があります。自分からすすんで挨拶をしましょう。笑顔でお互いの目を見て声のトーンも意識しましょう。わざわざ言葉にしなくても、行動で示せば良いと思うかもしれませんが、</a:t>
                    </a:r>
                    <a:r>
                      <a:rPr lang="en" altLang="ja-JP" sz="600" spc="50" dirty="0" err="1">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Nazuna</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では言葉にすることでより想いが伝わると考えています。また、口に出すことで改めて自分の悪かった箇所が何なのか、何に感謝しているのか再確認することができます。チーム力を高め</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仲間とより信頼を築くために、あなた自身の価値を高めるためにも、相手の目を見て些細なことにも言葉にして伝えることを意識しましょう。</a:t>
                    </a:r>
                    <a:endParaRPr lang="ja-JP" altLang="en-US"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endParaRPr>
                  </a:p>
                </p:txBody>
              </p:sp>
              <p:sp>
                <p:nvSpPr>
                  <p:cNvPr id="30" name="正方形/長方形 29">
                    <a:extLst>
                      <a:ext uri="{FF2B5EF4-FFF2-40B4-BE49-F238E27FC236}">
                        <a16:creationId xmlns:a16="http://schemas.microsoft.com/office/drawing/2014/main" id="{BF366216-A8DC-0946-B511-16A541349C1F}"/>
                      </a:ext>
                    </a:extLst>
                  </p:cNvPr>
                  <p:cNvSpPr/>
                  <p:nvPr/>
                </p:nvSpPr>
                <p:spPr>
                  <a:xfrm>
                    <a:off x="552025" y="4566463"/>
                    <a:ext cx="3946047" cy="40011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000" dirty="0">
                        <a:solidFill>
                          <a:srgbClr val="A16F4F"/>
                        </a:solidFill>
                        <a:latin typeface="Yu Mincho" panose="02020400000000000000" pitchFamily="18" charset="-128"/>
                        <a:ea typeface="Yu Mincho" panose="02020400000000000000" pitchFamily="18" charset="-128"/>
                        <a:cs typeface="Klee One" pitchFamily="2" charset="-128"/>
                      </a:rPr>
                      <a:t>3. </a:t>
                    </a:r>
                    <a:r>
                      <a:rPr lang="ja-JP" altLang="en-US" sz="2000">
                        <a:solidFill>
                          <a:srgbClr val="A16F4F"/>
                        </a:solidFill>
                        <a:latin typeface="Yu Mincho" panose="02020400000000000000" pitchFamily="18" charset="-128"/>
                        <a:ea typeface="Yu Mincho" panose="02020400000000000000" pitchFamily="18" charset="-128"/>
                        <a:cs typeface="Klee One" pitchFamily="2" charset="-128"/>
                      </a:rPr>
                      <a:t>謝罪・感謝・挨拶をします。</a:t>
                    </a:r>
                    <a:endParaRPr kumimoji="1" lang="ja-JP" altLang="en-US" sz="2000">
                      <a:solidFill>
                        <a:srgbClr val="A16F4F"/>
                      </a:solidFill>
                      <a:latin typeface="Yu Mincho" panose="02020400000000000000" pitchFamily="18" charset="-128"/>
                      <a:ea typeface="Yu Mincho" panose="02020400000000000000" pitchFamily="18" charset="-128"/>
                    </a:endParaRPr>
                  </a:p>
                </p:txBody>
              </p:sp>
            </p:grpSp>
            <p:grpSp>
              <p:nvGrpSpPr>
                <p:cNvPr id="32" name="グループ化 31">
                  <a:extLst>
                    <a:ext uri="{FF2B5EF4-FFF2-40B4-BE49-F238E27FC236}">
                      <a16:creationId xmlns:a16="http://schemas.microsoft.com/office/drawing/2014/main" id="{0F941B42-F2D1-0F4A-A6BB-09953501E35E}"/>
                    </a:ext>
                  </a:extLst>
                </p:cNvPr>
                <p:cNvGrpSpPr/>
                <p:nvPr/>
              </p:nvGrpSpPr>
              <p:grpSpPr>
                <a:xfrm>
                  <a:off x="5156970" y="914268"/>
                  <a:ext cx="4042768" cy="1448625"/>
                  <a:chOff x="5156970" y="914268"/>
                  <a:chExt cx="4042768" cy="1448625"/>
                </a:xfrm>
              </p:grpSpPr>
              <p:sp>
                <p:nvSpPr>
                  <p:cNvPr id="24" name="正方形/長方形 23">
                    <a:extLst>
                      <a:ext uri="{FF2B5EF4-FFF2-40B4-BE49-F238E27FC236}">
                        <a16:creationId xmlns:a16="http://schemas.microsoft.com/office/drawing/2014/main" id="{8C82E461-5EDE-044B-9B15-33DDE0F068DF}"/>
                      </a:ext>
                    </a:extLst>
                  </p:cNvPr>
                  <p:cNvSpPr/>
                  <p:nvPr/>
                </p:nvSpPr>
                <p:spPr>
                  <a:xfrm>
                    <a:off x="5156970" y="1354475"/>
                    <a:ext cx="4042768" cy="1008418"/>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lvl="0">
                      <a:lnSpc>
                        <a:spcPts val="820"/>
                      </a:lnSpc>
                    </a:pP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ネガティブな発言には「愚痴」や「解決できないことへの不満」「否定ばかりする」「他人のせいにする」などがあります。</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組織におけるネガティブ</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な</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発言やマイナス</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な</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発言は負のオーラを撒き散らすことと一緒です。「今日チェックイン</a:t>
                    </a:r>
                    <a:r>
                      <a:rPr lang="en-US" altLang="ja-JP" sz="600" spc="50" dirty="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10</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件もあるよ、しんど</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いなぁ</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」など日常で無意識に発してしまっている言葉は誰も幸せにしない言葉です。</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愚痴を言ってスッキリしたく</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な</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る気持ちもわかりますが</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、それを言ったことで何が変わるのでしょうか？それを聞いた人は</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不快になっているかもしれません。</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ネガティブな雰囲気は自分が考えている以上に周りに影響し、その負の雰囲気は伝染します。</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考え方を変え、発言を改め、周りにいる人にプラスの影響を与えていきましょう。ネガティブな発言をしたくなったら、</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できない理由ではなくできる方法を考え提案</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していきま</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sym typeface="Arial"/>
                      </a:rPr>
                      <a:t>しょう。</a:t>
                    </a:r>
                    <a:r>
                      <a:rPr lang="ja-JP" altLang="en-US" sz="600" spc="50">
                        <a:solidFill>
                          <a:schemeClr val="tx1">
                            <a:lumMod val="75000"/>
                            <a:lumOff val="25000"/>
                          </a:schemeClr>
                        </a:solidFill>
                        <a:latin typeface="Yu Mincho" panose="02020400000000000000" pitchFamily="18" charset="-128"/>
                        <a:ea typeface="Yu Mincho" panose="02020400000000000000" pitchFamily="18" charset="-128"/>
                        <a:cs typeface="Klee One" pitchFamily="2" charset="-128"/>
                      </a:rPr>
                      <a:t>事実は１つ、解釈は無数、せっかくならポジティブに考えましょう。</a:t>
                    </a:r>
                  </a:p>
                </p:txBody>
              </p:sp>
              <p:sp>
                <p:nvSpPr>
                  <p:cNvPr id="31" name="正方形/長方形 30">
                    <a:extLst>
                      <a:ext uri="{FF2B5EF4-FFF2-40B4-BE49-F238E27FC236}">
                        <a16:creationId xmlns:a16="http://schemas.microsoft.com/office/drawing/2014/main" id="{7F391583-81CE-DF4C-917D-0AD782211879}"/>
                      </a:ext>
                    </a:extLst>
                  </p:cNvPr>
                  <p:cNvSpPr/>
                  <p:nvPr/>
                </p:nvSpPr>
                <p:spPr>
                  <a:xfrm>
                    <a:off x="5156970" y="914268"/>
                    <a:ext cx="4042768" cy="40011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000" dirty="0">
                        <a:solidFill>
                          <a:srgbClr val="A16F4F"/>
                        </a:solidFill>
                        <a:latin typeface="Yu Mincho" panose="02020400000000000000" pitchFamily="18" charset="-128"/>
                        <a:ea typeface="Yu Mincho" panose="02020400000000000000" pitchFamily="18" charset="-128"/>
                        <a:cs typeface="Klee One" pitchFamily="2" charset="-128"/>
                      </a:rPr>
                      <a:t>4. </a:t>
                    </a:r>
                    <a:r>
                      <a:rPr lang="ja-JP" altLang="en-US" sz="2000">
                        <a:solidFill>
                          <a:srgbClr val="A16F4F"/>
                        </a:solidFill>
                        <a:latin typeface="Yu Mincho" panose="02020400000000000000" pitchFamily="18" charset="-128"/>
                        <a:ea typeface="Yu Mincho" panose="02020400000000000000" pitchFamily="18" charset="-128"/>
                        <a:cs typeface="Klee One" pitchFamily="2" charset="-128"/>
                      </a:rPr>
                      <a:t>ネガティブな発言はしません。</a:t>
                    </a:r>
                    <a:endParaRPr kumimoji="1" lang="ja-JP" altLang="en-US" sz="2000">
                      <a:solidFill>
                        <a:srgbClr val="A16F4F"/>
                      </a:solidFill>
                      <a:latin typeface="Yu Mincho" panose="02020400000000000000" pitchFamily="18" charset="-128"/>
                      <a:ea typeface="Yu Mincho" panose="02020400000000000000" pitchFamily="18" charset="-128"/>
                    </a:endParaRPr>
                  </a:p>
                </p:txBody>
              </p:sp>
            </p:grpSp>
          </p:grpSp>
          <p:sp>
            <p:nvSpPr>
              <p:cNvPr id="38" name="正方形/長方形 37">
                <a:extLst>
                  <a:ext uri="{FF2B5EF4-FFF2-40B4-BE49-F238E27FC236}">
                    <a16:creationId xmlns:a16="http://schemas.microsoft.com/office/drawing/2014/main" id="{58DE8981-71BE-954C-BE68-04D0E6CE77EF}"/>
                  </a:ext>
                </a:extLst>
              </p:cNvPr>
              <p:cNvSpPr/>
              <p:nvPr/>
            </p:nvSpPr>
            <p:spPr>
              <a:xfrm>
                <a:off x="811774" y="1311318"/>
                <a:ext cx="3946047" cy="18000"/>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39" name="正方形/長方形 38">
                <a:extLst>
                  <a:ext uri="{FF2B5EF4-FFF2-40B4-BE49-F238E27FC236}">
                    <a16:creationId xmlns:a16="http://schemas.microsoft.com/office/drawing/2014/main" id="{CAE27CD1-795A-424A-A064-F2161BDD4DF2}"/>
                  </a:ext>
                </a:extLst>
              </p:cNvPr>
              <p:cNvSpPr/>
              <p:nvPr/>
            </p:nvSpPr>
            <p:spPr>
              <a:xfrm>
                <a:off x="811774" y="3150630"/>
                <a:ext cx="3946047" cy="18000"/>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40" name="正方形/長方形 39">
                <a:extLst>
                  <a:ext uri="{FF2B5EF4-FFF2-40B4-BE49-F238E27FC236}">
                    <a16:creationId xmlns:a16="http://schemas.microsoft.com/office/drawing/2014/main" id="{61CA3B2E-B4D2-424F-A672-42BC54BE9D29}"/>
                  </a:ext>
                </a:extLst>
              </p:cNvPr>
              <p:cNvSpPr/>
              <p:nvPr/>
            </p:nvSpPr>
            <p:spPr>
              <a:xfrm>
                <a:off x="811774" y="4968920"/>
                <a:ext cx="3946047" cy="18000"/>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41" name="正方形/長方形 40">
                <a:extLst>
                  <a:ext uri="{FF2B5EF4-FFF2-40B4-BE49-F238E27FC236}">
                    <a16:creationId xmlns:a16="http://schemas.microsoft.com/office/drawing/2014/main" id="{5C3F0618-EAD8-0940-A21F-233DF5071825}"/>
                  </a:ext>
                </a:extLst>
              </p:cNvPr>
              <p:cNvSpPr/>
              <p:nvPr/>
            </p:nvSpPr>
            <p:spPr>
              <a:xfrm>
                <a:off x="5173567" y="1311319"/>
                <a:ext cx="3946047" cy="18000"/>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43" name="正方形/長方形 42">
                <a:extLst>
                  <a:ext uri="{FF2B5EF4-FFF2-40B4-BE49-F238E27FC236}">
                    <a16:creationId xmlns:a16="http://schemas.microsoft.com/office/drawing/2014/main" id="{633B5BB3-47AC-4849-89C7-95B7CB417363}"/>
                  </a:ext>
                </a:extLst>
              </p:cNvPr>
              <p:cNvSpPr/>
              <p:nvPr/>
            </p:nvSpPr>
            <p:spPr>
              <a:xfrm>
                <a:off x="5173567" y="2824809"/>
                <a:ext cx="3946047" cy="18000"/>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45" name="正方形/長方形 44">
                <a:extLst>
                  <a:ext uri="{FF2B5EF4-FFF2-40B4-BE49-F238E27FC236}">
                    <a16:creationId xmlns:a16="http://schemas.microsoft.com/office/drawing/2014/main" id="{E6E69499-3EB4-1647-94B1-BB5D8736AC2C}"/>
                  </a:ext>
                </a:extLst>
              </p:cNvPr>
              <p:cNvSpPr/>
              <p:nvPr/>
            </p:nvSpPr>
            <p:spPr>
              <a:xfrm>
                <a:off x="5173567" y="4516975"/>
                <a:ext cx="3946047" cy="18000"/>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46" name="正方形/長方形 45">
                <a:extLst>
                  <a:ext uri="{FF2B5EF4-FFF2-40B4-BE49-F238E27FC236}">
                    <a16:creationId xmlns:a16="http://schemas.microsoft.com/office/drawing/2014/main" id="{59C99507-1C14-D940-A543-8AFED981FD8B}"/>
                  </a:ext>
                </a:extLst>
              </p:cNvPr>
              <p:cNvSpPr/>
              <p:nvPr/>
            </p:nvSpPr>
            <p:spPr>
              <a:xfrm>
                <a:off x="5173567" y="5883319"/>
                <a:ext cx="3946047" cy="18000"/>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grpSp>
        <p:sp>
          <p:nvSpPr>
            <p:cNvPr id="37" name="正方形/長方形 36">
              <a:extLst>
                <a:ext uri="{FF2B5EF4-FFF2-40B4-BE49-F238E27FC236}">
                  <a16:creationId xmlns:a16="http://schemas.microsoft.com/office/drawing/2014/main" id="{306B686A-F67C-624E-A83C-3221D9EE3DB3}"/>
                </a:ext>
              </a:extLst>
            </p:cNvPr>
            <p:cNvSpPr/>
            <p:nvPr/>
          </p:nvSpPr>
          <p:spPr>
            <a:xfrm>
              <a:off x="9453558" y="6352475"/>
              <a:ext cx="401643" cy="50552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69135863-6ADF-4CC1-8FE4-29F6A2137FB2}" type="slidenum">
                <a:rPr kumimoji="1" lang="ja-JP" altLang="en-US" sz="1200" smtClean="0">
                  <a:solidFill>
                    <a:srgbClr val="A16F4F"/>
                  </a:solidFill>
                  <a:latin typeface="Yu Mincho Light" panose="02020300000000000000" pitchFamily="18" charset="-128"/>
                  <a:ea typeface="Yu Mincho Light" panose="02020300000000000000" pitchFamily="18" charset="-128"/>
                  <a:cs typeface="Klee One" pitchFamily="2" charset="-128"/>
                </a:rPr>
                <a:pPr algn="ctr"/>
                <a:t>5</a:t>
              </a:fld>
              <a:endParaRPr kumimoji="1" lang="ja-JP" altLang="en-US" sz="1200">
                <a:solidFill>
                  <a:srgbClr val="A16F4F"/>
                </a:solidFill>
                <a:latin typeface="Yu Mincho Light" panose="02020300000000000000" pitchFamily="18" charset="-128"/>
                <a:ea typeface="Yu Mincho Light" panose="02020300000000000000" pitchFamily="18" charset="-128"/>
                <a:cs typeface="Klee One" pitchFamily="2" charset="-128"/>
              </a:endParaRPr>
            </a:p>
          </p:txBody>
        </p:sp>
      </p:grpSp>
    </p:spTree>
    <p:extLst>
      <p:ext uri="{BB962C8B-B14F-4D97-AF65-F5344CB8AC3E}">
        <p14:creationId xmlns:p14="http://schemas.microsoft.com/office/powerpoint/2010/main" val="571443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C842FF8B-F7A4-3447-80DA-0270FCCF16C9}"/>
              </a:ext>
            </a:extLst>
          </p:cNvPr>
          <p:cNvGrpSpPr/>
          <p:nvPr/>
        </p:nvGrpSpPr>
        <p:grpSpPr>
          <a:xfrm>
            <a:off x="0" y="0"/>
            <a:ext cx="9906000" cy="6858000"/>
            <a:chOff x="0" y="0"/>
            <a:chExt cx="9906000" cy="6858000"/>
          </a:xfrm>
        </p:grpSpPr>
        <p:pic>
          <p:nvPicPr>
            <p:cNvPr id="90" name="図 89" descr="座る, 雪, 覆い, スキー が含まれている画像&#10;&#10;自動的に生成された説明">
              <a:extLst>
                <a:ext uri="{FF2B5EF4-FFF2-40B4-BE49-F238E27FC236}">
                  <a16:creationId xmlns:a16="http://schemas.microsoft.com/office/drawing/2014/main" id="{C2F832FD-8CED-C248-B21D-9EF435F492B3}"/>
                </a:ext>
              </a:extLst>
            </p:cNvPr>
            <p:cNvPicPr>
              <a:picLocks noChangeAspect="1"/>
            </p:cNvPicPr>
            <p:nvPr/>
          </p:nvPicPr>
          <p:blipFill rotWithShape="1">
            <a:blip r:embed="rId2">
              <a:alphaModFix amt="85000"/>
              <a:extLst>
                <a:ext uri="{28A0092B-C50C-407E-A947-70E740481C1C}">
                  <a14:useLocalDpi xmlns:a14="http://schemas.microsoft.com/office/drawing/2010/main" val="0"/>
                </a:ext>
              </a:extLst>
            </a:blip>
            <a:srcRect t="15390" b="15354"/>
            <a:stretch/>
          </p:blipFill>
          <p:spPr>
            <a:xfrm>
              <a:off x="0" y="0"/>
              <a:ext cx="9906000" cy="6858000"/>
            </a:xfrm>
            <a:prstGeom prst="rect">
              <a:avLst/>
            </a:prstGeom>
          </p:spPr>
        </p:pic>
        <p:sp>
          <p:nvSpPr>
            <p:cNvPr id="92" name="正方形/長方形 91">
              <a:extLst>
                <a:ext uri="{FF2B5EF4-FFF2-40B4-BE49-F238E27FC236}">
                  <a16:creationId xmlns:a16="http://schemas.microsoft.com/office/drawing/2014/main" id="{DEF6691C-A6D4-7E4D-B1F7-1CEDBA072654}"/>
                </a:ext>
              </a:extLst>
            </p:cNvPr>
            <p:cNvSpPr/>
            <p:nvPr/>
          </p:nvSpPr>
          <p:spPr>
            <a:xfrm>
              <a:off x="0" y="244093"/>
              <a:ext cx="2939464" cy="394643"/>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Yu Mincho" panose="02020400000000000000" pitchFamily="18" charset="-128"/>
                <a:ea typeface="Yu Mincho" panose="02020400000000000000" pitchFamily="18" charset="-128"/>
              </a:endParaRPr>
            </a:p>
          </p:txBody>
        </p:sp>
        <p:sp>
          <p:nvSpPr>
            <p:cNvPr id="30" name="正方形/長方形 29">
              <a:extLst>
                <a:ext uri="{FF2B5EF4-FFF2-40B4-BE49-F238E27FC236}">
                  <a16:creationId xmlns:a16="http://schemas.microsoft.com/office/drawing/2014/main" id="{6D1D8D0E-8CCC-5F49-A358-1A2F54A3D6B3}"/>
                </a:ext>
              </a:extLst>
            </p:cNvPr>
            <p:cNvSpPr/>
            <p:nvPr/>
          </p:nvSpPr>
          <p:spPr>
            <a:xfrm>
              <a:off x="452886" y="266522"/>
              <a:ext cx="2486578" cy="369332"/>
            </a:xfrm>
            <a:prstGeom prst="rect">
              <a:avLst/>
            </a:prstGeom>
            <a:noFill/>
          </p:spPr>
          <p:txBody>
            <a:bodyPr wrap="none">
              <a:spAutoFit/>
            </a:bodyPr>
            <a:lstStyle/>
            <a:p>
              <a:r>
                <a:rPr lang="ja-JP" altLang="en-US" b="1" spc="300">
                  <a:solidFill>
                    <a:schemeClr val="bg1"/>
                  </a:solidFill>
                  <a:latin typeface="Yu Mincho" panose="02020400000000000000" pitchFamily="18" charset="-128"/>
                  <a:ea typeface="Yu Mincho" panose="02020400000000000000" pitchFamily="18" charset="-128"/>
                  <a:cs typeface="Klee One" pitchFamily="2" charset="-128"/>
                </a:rPr>
                <a:t>社内制度</a:t>
              </a:r>
              <a:r>
                <a:rPr lang="en-US" altLang="ja-JP" b="1" spc="300" dirty="0">
                  <a:solidFill>
                    <a:schemeClr val="bg1"/>
                  </a:solidFill>
                  <a:latin typeface="Yu Mincho" panose="02020400000000000000" pitchFamily="18" charset="-128"/>
                  <a:ea typeface="Yu Mincho" panose="02020400000000000000" pitchFamily="18" charset="-128"/>
                  <a:cs typeface="Klee One" pitchFamily="2" charset="-128"/>
                </a:rPr>
                <a:t>/</a:t>
              </a:r>
              <a:r>
                <a:rPr lang="ja-JP" altLang="en-US" b="1" spc="300">
                  <a:solidFill>
                    <a:schemeClr val="bg1"/>
                  </a:solidFill>
                  <a:latin typeface="Yu Mincho" panose="02020400000000000000" pitchFamily="18" charset="-128"/>
                  <a:ea typeface="Yu Mincho" panose="02020400000000000000" pitchFamily="18" charset="-128"/>
                  <a:cs typeface="Klee One" pitchFamily="2" charset="-128"/>
                </a:rPr>
                <a:t>評価制度</a:t>
              </a:r>
            </a:p>
          </p:txBody>
        </p:sp>
        <p:sp>
          <p:nvSpPr>
            <p:cNvPr id="37" name="正方形/長方形 36">
              <a:extLst>
                <a:ext uri="{FF2B5EF4-FFF2-40B4-BE49-F238E27FC236}">
                  <a16:creationId xmlns:a16="http://schemas.microsoft.com/office/drawing/2014/main" id="{9EB95467-C2B6-D44E-BF1D-EF0B5D093AC5}"/>
                </a:ext>
              </a:extLst>
            </p:cNvPr>
            <p:cNvSpPr/>
            <p:nvPr/>
          </p:nvSpPr>
          <p:spPr>
            <a:xfrm>
              <a:off x="9453558" y="6352475"/>
              <a:ext cx="401643" cy="50552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69135863-6ADF-4CC1-8FE4-29F6A2137FB2}" type="slidenum">
                <a:rPr kumimoji="1" lang="ja-JP" altLang="en-US" sz="1200" smtClean="0">
                  <a:solidFill>
                    <a:srgbClr val="A16F4F"/>
                  </a:solidFill>
                  <a:latin typeface="Yu Mincho Light" panose="02020300000000000000" pitchFamily="18" charset="-128"/>
                  <a:ea typeface="Yu Mincho Light" panose="02020300000000000000" pitchFamily="18" charset="-128"/>
                  <a:cs typeface="Klee One" pitchFamily="2" charset="-128"/>
                </a:rPr>
                <a:pPr algn="ctr"/>
                <a:t>6</a:t>
              </a:fld>
              <a:endParaRPr kumimoji="1" lang="ja-JP" altLang="en-US" sz="1200">
                <a:solidFill>
                  <a:srgbClr val="A16F4F"/>
                </a:solidFill>
                <a:latin typeface="Yu Mincho Light" panose="02020300000000000000" pitchFamily="18" charset="-128"/>
                <a:ea typeface="Yu Mincho Light" panose="02020300000000000000" pitchFamily="18" charset="-128"/>
                <a:cs typeface="Klee One" pitchFamily="2" charset="-128"/>
              </a:endParaRPr>
            </a:p>
          </p:txBody>
        </p:sp>
        <p:grpSp>
          <p:nvGrpSpPr>
            <p:cNvPr id="95" name="グループ化 94">
              <a:extLst>
                <a:ext uri="{FF2B5EF4-FFF2-40B4-BE49-F238E27FC236}">
                  <a16:creationId xmlns:a16="http://schemas.microsoft.com/office/drawing/2014/main" id="{DE8CFDB1-9E02-CD4D-AB9A-F5198E9AC39D}"/>
                </a:ext>
              </a:extLst>
            </p:cNvPr>
            <p:cNvGrpSpPr/>
            <p:nvPr/>
          </p:nvGrpSpPr>
          <p:grpSpPr>
            <a:xfrm>
              <a:off x="694017" y="900410"/>
              <a:ext cx="8517966" cy="5466620"/>
              <a:chOff x="776146" y="930784"/>
              <a:chExt cx="8517966" cy="5466620"/>
            </a:xfrm>
          </p:grpSpPr>
          <p:sp>
            <p:nvSpPr>
              <p:cNvPr id="24" name="正方形/長方形 23">
                <a:extLst>
                  <a:ext uri="{FF2B5EF4-FFF2-40B4-BE49-F238E27FC236}">
                    <a16:creationId xmlns:a16="http://schemas.microsoft.com/office/drawing/2014/main" id="{2326FCD9-C322-C94C-A22D-C594FDC148CA}"/>
                  </a:ext>
                </a:extLst>
              </p:cNvPr>
              <p:cNvSpPr/>
              <p:nvPr/>
            </p:nvSpPr>
            <p:spPr>
              <a:xfrm>
                <a:off x="776146" y="2789380"/>
                <a:ext cx="3958219" cy="360802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11" name="正方形/長方形 10">
                <a:extLst>
                  <a:ext uri="{FF2B5EF4-FFF2-40B4-BE49-F238E27FC236}">
                    <a16:creationId xmlns:a16="http://schemas.microsoft.com/office/drawing/2014/main" id="{841D8556-DF01-0E44-B0A8-617AED4223E4}"/>
                  </a:ext>
                </a:extLst>
              </p:cNvPr>
              <p:cNvSpPr/>
              <p:nvPr/>
            </p:nvSpPr>
            <p:spPr>
              <a:xfrm>
                <a:off x="5341979" y="930784"/>
                <a:ext cx="3946044" cy="369332"/>
              </a:xfrm>
              <a:prstGeom prst="rect">
                <a:avLst/>
              </a:prstGeom>
              <a:noFill/>
            </p:spPr>
            <p:txBody>
              <a:bodyPr wrap="square">
                <a:spAutoFit/>
              </a:bodyPr>
              <a:lstStyle/>
              <a:p>
                <a:r>
                  <a:rPr lang="ja-JP" altLang="en-US" b="1">
                    <a:solidFill>
                      <a:srgbClr val="A16F4F"/>
                    </a:solidFill>
                    <a:latin typeface="Yu Mincho" panose="02020400000000000000" pitchFamily="18" charset="-128"/>
                    <a:ea typeface="Yu Mincho" panose="02020400000000000000" pitchFamily="18" charset="-128"/>
                    <a:cs typeface="Klee One" pitchFamily="2" charset="-128"/>
                  </a:rPr>
                  <a:t>キャリアパス</a:t>
                </a:r>
              </a:p>
            </p:txBody>
          </p:sp>
          <p:sp>
            <p:nvSpPr>
              <p:cNvPr id="17" name="正方形/長方形 16">
                <a:extLst>
                  <a:ext uri="{FF2B5EF4-FFF2-40B4-BE49-F238E27FC236}">
                    <a16:creationId xmlns:a16="http://schemas.microsoft.com/office/drawing/2014/main" id="{C8B0825C-D100-F44A-8DCB-468D5C375774}"/>
                  </a:ext>
                </a:extLst>
              </p:cNvPr>
              <p:cNvSpPr/>
              <p:nvPr/>
            </p:nvSpPr>
            <p:spPr>
              <a:xfrm>
                <a:off x="5499582" y="3748010"/>
                <a:ext cx="3788442" cy="307777"/>
              </a:xfrm>
              <a:prstGeom prst="rect">
                <a:avLst/>
              </a:prstGeom>
              <a:noFill/>
            </p:spPr>
            <p:txBody>
              <a:bodyPr wrap="square">
                <a:spAutoFit/>
              </a:bodyPr>
              <a:lstStyle/>
              <a:p>
                <a:r>
                  <a:rPr lang="en" altLang="ja-JP" sz="1400" spc="-40" dirty="0" err="1">
                    <a:solidFill>
                      <a:srgbClr val="A16F4F"/>
                    </a:solidFill>
                    <a:latin typeface="Yu Mincho" panose="02020400000000000000" pitchFamily="18" charset="-128"/>
                    <a:ea typeface="Yu Mincho" panose="02020400000000000000" pitchFamily="18" charset="-128"/>
                    <a:cs typeface="Klee One" pitchFamily="2" charset="-128"/>
                  </a:rPr>
                  <a:t>Gneral</a:t>
                </a:r>
                <a:r>
                  <a:rPr lang="en" altLang="ja-JP" sz="1400" spc="-40" dirty="0">
                    <a:solidFill>
                      <a:srgbClr val="A16F4F"/>
                    </a:solidFill>
                    <a:latin typeface="Yu Mincho" panose="02020400000000000000" pitchFamily="18" charset="-128"/>
                    <a:ea typeface="Yu Mincho" panose="02020400000000000000" pitchFamily="18" charset="-128"/>
                    <a:cs typeface="Klee One" pitchFamily="2" charset="-128"/>
                  </a:rPr>
                  <a:t> Manager</a:t>
                </a:r>
                <a:r>
                  <a:rPr lang="ja-JP" altLang="en-US" sz="1400" spc="-40">
                    <a:solidFill>
                      <a:srgbClr val="A16F4F"/>
                    </a:solidFill>
                    <a:latin typeface="Yu Mincho" panose="02020400000000000000" pitchFamily="18" charset="-128"/>
                    <a:ea typeface="Yu Mincho" panose="02020400000000000000" pitchFamily="18" charset="-128"/>
                    <a:cs typeface="Klee One" pitchFamily="2" charset="-128"/>
                  </a:rPr>
                  <a:t>への</a:t>
                </a:r>
                <a:r>
                  <a:rPr lang="ja-JP" altLang="en-US" sz="1400" b="1" spc="-40">
                    <a:solidFill>
                      <a:srgbClr val="A16F4F"/>
                    </a:solidFill>
                    <a:latin typeface="Yu Mincho" panose="02020400000000000000" pitchFamily="18" charset="-128"/>
                    <a:ea typeface="Yu Mincho" panose="02020400000000000000" pitchFamily="18" charset="-128"/>
                    <a:cs typeface="Klee One" pitchFamily="2" charset="-128"/>
                  </a:rPr>
                  <a:t>キャリアステップ</a:t>
                </a:r>
              </a:p>
            </p:txBody>
          </p:sp>
          <p:grpSp>
            <p:nvGrpSpPr>
              <p:cNvPr id="87" name="グループ化 86">
                <a:extLst>
                  <a:ext uri="{FF2B5EF4-FFF2-40B4-BE49-F238E27FC236}">
                    <a16:creationId xmlns:a16="http://schemas.microsoft.com/office/drawing/2014/main" id="{F38F5A7F-B59F-6E46-BD29-5E50CB3A6C01}"/>
                  </a:ext>
                </a:extLst>
              </p:cNvPr>
              <p:cNvGrpSpPr/>
              <p:nvPr/>
            </p:nvGrpSpPr>
            <p:grpSpPr>
              <a:xfrm>
                <a:off x="5548745" y="4135282"/>
                <a:ext cx="3733107" cy="2262122"/>
                <a:chOff x="5480862" y="4124373"/>
                <a:chExt cx="3786669" cy="2197163"/>
              </a:xfrm>
            </p:grpSpPr>
            <p:cxnSp>
              <p:nvCxnSpPr>
                <p:cNvPr id="68" name="直線コネクタ 67">
                  <a:extLst>
                    <a:ext uri="{FF2B5EF4-FFF2-40B4-BE49-F238E27FC236}">
                      <a16:creationId xmlns:a16="http://schemas.microsoft.com/office/drawing/2014/main" id="{6DAEAF3D-293B-3144-9F7E-DE0B1D76B058}"/>
                    </a:ext>
                  </a:extLst>
                </p:cNvPr>
                <p:cNvCxnSpPr>
                  <a:cxnSpLocks/>
                  <a:stCxn id="29" idx="2"/>
                  <a:endCxn id="25" idx="0"/>
                </p:cNvCxnSpPr>
                <p:nvPr/>
              </p:nvCxnSpPr>
              <p:spPr>
                <a:xfrm>
                  <a:off x="7374411" y="4465860"/>
                  <a:ext cx="0" cy="1514189"/>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正方形/長方形 24">
                  <a:extLst>
                    <a:ext uri="{FF2B5EF4-FFF2-40B4-BE49-F238E27FC236}">
                      <a16:creationId xmlns:a16="http://schemas.microsoft.com/office/drawing/2014/main" id="{F15E67CE-0D8A-774D-9F34-10DFB908CC96}"/>
                    </a:ext>
                  </a:extLst>
                </p:cNvPr>
                <p:cNvSpPr/>
                <p:nvPr/>
              </p:nvSpPr>
              <p:spPr>
                <a:xfrm>
                  <a:off x="5481290" y="5980049"/>
                  <a:ext cx="3786241" cy="341487"/>
                </a:xfrm>
                <a:prstGeom prst="rect">
                  <a:avLst/>
                </a:prstGeom>
                <a:solidFill>
                  <a:schemeClr val="bg1"/>
                </a:solidFill>
                <a:ln>
                  <a:solidFill>
                    <a:srgbClr val="A16F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spc="600">
                      <a:solidFill>
                        <a:srgbClr val="A16F4F"/>
                      </a:solidFill>
                      <a:latin typeface="Yu Mincho" panose="02020400000000000000" pitchFamily="18" charset="-128"/>
                      <a:ea typeface="Yu Mincho" panose="02020400000000000000" pitchFamily="18" charset="-128"/>
                      <a:cs typeface="Klee One" pitchFamily="2" charset="-128"/>
                    </a:rPr>
                    <a:t>❶</a:t>
                  </a:r>
                  <a:r>
                    <a:rPr lang="en" altLang="ja-JP" sz="1100" spc="600" dirty="0">
                      <a:solidFill>
                        <a:srgbClr val="A16F4F"/>
                      </a:solidFill>
                      <a:latin typeface="Yu Mincho" panose="02020400000000000000" pitchFamily="18" charset="-128"/>
                      <a:ea typeface="Yu Mincho" panose="02020400000000000000" pitchFamily="18" charset="-128"/>
                      <a:cs typeface="Klee One" pitchFamily="2" charset="-128"/>
                    </a:rPr>
                    <a:t>GM</a:t>
                  </a:r>
                  <a:r>
                    <a:rPr lang="ja-JP" altLang="en-US" sz="1100" spc="600">
                      <a:solidFill>
                        <a:srgbClr val="A16F4F"/>
                      </a:solidFill>
                      <a:latin typeface="Yu Mincho" panose="02020400000000000000" pitchFamily="18" charset="-128"/>
                      <a:ea typeface="Yu Mincho" panose="02020400000000000000" pitchFamily="18" charset="-128"/>
                      <a:cs typeface="Klee One" pitchFamily="2" charset="-128"/>
                    </a:rPr>
                    <a:t>候補社員になる</a:t>
                  </a:r>
                  <a:endParaRPr kumimoji="1" lang="ja-JP" altLang="en-US" sz="1100" spc="600">
                    <a:solidFill>
                      <a:srgbClr val="A16F4F"/>
                    </a:solidFill>
                    <a:latin typeface="Yu Mincho" panose="02020400000000000000" pitchFamily="18" charset="-128"/>
                    <a:ea typeface="Yu Mincho" panose="02020400000000000000" pitchFamily="18" charset="-128"/>
                  </a:endParaRPr>
                </a:p>
              </p:txBody>
            </p:sp>
            <p:sp>
              <p:nvSpPr>
                <p:cNvPr id="26" name="正方形/長方形 25">
                  <a:extLst>
                    <a:ext uri="{FF2B5EF4-FFF2-40B4-BE49-F238E27FC236}">
                      <a16:creationId xmlns:a16="http://schemas.microsoft.com/office/drawing/2014/main" id="{E95397BB-3B9C-BB41-872B-4A8282E0E08C}"/>
                    </a:ext>
                  </a:extLst>
                </p:cNvPr>
                <p:cNvSpPr/>
                <p:nvPr/>
              </p:nvSpPr>
              <p:spPr>
                <a:xfrm>
                  <a:off x="5480862" y="5592576"/>
                  <a:ext cx="3774597" cy="341487"/>
                </a:xfrm>
                <a:prstGeom prst="rect">
                  <a:avLst/>
                </a:prstGeom>
                <a:solidFill>
                  <a:schemeClr val="bg1"/>
                </a:solidFill>
                <a:ln>
                  <a:solidFill>
                    <a:srgbClr val="A16F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spc="600">
                      <a:solidFill>
                        <a:srgbClr val="A16F4F"/>
                      </a:solidFill>
                      <a:latin typeface="Yu Mincho" panose="02020400000000000000" pitchFamily="18" charset="-128"/>
                      <a:ea typeface="Yu Mincho" panose="02020400000000000000" pitchFamily="18" charset="-128"/>
                      <a:cs typeface="Klee One" pitchFamily="2" charset="-128"/>
                    </a:rPr>
                    <a:t>❷</a:t>
                  </a:r>
                  <a:r>
                    <a:rPr lang="en" altLang="ja-JP" sz="1100" spc="600" dirty="0">
                      <a:solidFill>
                        <a:srgbClr val="A16F4F"/>
                      </a:solidFill>
                      <a:latin typeface="Yu Mincho" panose="02020400000000000000" pitchFamily="18" charset="-128"/>
                      <a:ea typeface="Yu Mincho" panose="02020400000000000000" pitchFamily="18" charset="-128"/>
                      <a:cs typeface="Klee One" pitchFamily="2" charset="-128"/>
                    </a:rPr>
                    <a:t>GM</a:t>
                  </a:r>
                  <a:r>
                    <a:rPr lang="ja-JP" altLang="en-US" sz="1100" spc="600">
                      <a:solidFill>
                        <a:srgbClr val="A16F4F"/>
                      </a:solidFill>
                      <a:latin typeface="Yu Mincho" panose="02020400000000000000" pitchFamily="18" charset="-128"/>
                      <a:ea typeface="Yu Mincho" panose="02020400000000000000" pitchFamily="18" charset="-128"/>
                      <a:cs typeface="Klee One" pitchFamily="2" charset="-128"/>
                    </a:rPr>
                    <a:t>育成特別研修に参加</a:t>
                  </a:r>
                </a:p>
              </p:txBody>
            </p:sp>
            <p:sp>
              <p:nvSpPr>
                <p:cNvPr id="27" name="正方形/長方形 26">
                  <a:extLst>
                    <a:ext uri="{FF2B5EF4-FFF2-40B4-BE49-F238E27FC236}">
                      <a16:creationId xmlns:a16="http://schemas.microsoft.com/office/drawing/2014/main" id="{B608A7FA-F8E2-8747-9F6A-A5621866CD7D}"/>
                    </a:ext>
                  </a:extLst>
                </p:cNvPr>
                <p:cNvSpPr/>
                <p:nvPr/>
              </p:nvSpPr>
              <p:spPr>
                <a:xfrm>
                  <a:off x="5481290" y="4899315"/>
                  <a:ext cx="3786241" cy="647277"/>
                </a:xfrm>
                <a:prstGeom prst="rect">
                  <a:avLst/>
                </a:prstGeom>
                <a:solidFill>
                  <a:schemeClr val="bg1"/>
                </a:solidFill>
                <a:ln>
                  <a:solidFill>
                    <a:srgbClr val="A16F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spc="300">
                      <a:solidFill>
                        <a:srgbClr val="A16F4F"/>
                      </a:solidFill>
                      <a:latin typeface="Yu Mincho" panose="02020400000000000000" pitchFamily="18" charset="-128"/>
                      <a:ea typeface="Yu Mincho" panose="02020400000000000000" pitchFamily="18" charset="-128"/>
                      <a:cs typeface="Klee One" pitchFamily="2" charset="-128"/>
                    </a:rPr>
                    <a:t>❸アシスタントマネージャーに昇格</a:t>
                  </a:r>
                  <a:endParaRPr lang="en-US" altLang="ja-JP" sz="1100" spc="300" dirty="0">
                    <a:solidFill>
                      <a:srgbClr val="A16F4F"/>
                    </a:solidFill>
                    <a:latin typeface="Yu Mincho" panose="02020400000000000000" pitchFamily="18" charset="-128"/>
                    <a:ea typeface="Yu Mincho" panose="02020400000000000000" pitchFamily="18" charset="-128"/>
                    <a:cs typeface="Klee One" pitchFamily="2" charset="-128"/>
                  </a:endParaRPr>
                </a:p>
                <a:p>
                  <a:pPr algn="ctr"/>
                  <a:r>
                    <a:rPr lang="ja-JP" altLang="en-US" sz="900">
                      <a:solidFill>
                        <a:srgbClr val="A16F4F"/>
                      </a:solidFill>
                      <a:latin typeface="Yu Mincho" panose="02020400000000000000" pitchFamily="18" charset="-128"/>
                      <a:ea typeface="Yu Mincho" panose="02020400000000000000" pitchFamily="18" charset="-128"/>
                      <a:cs typeface="Klee One" pitchFamily="2" charset="-128"/>
                    </a:rPr>
                    <a:t>（こちらは現場投票制度にて票を獲得した社員のみ昇格）</a:t>
                  </a:r>
                </a:p>
              </p:txBody>
            </p:sp>
            <p:sp>
              <p:nvSpPr>
                <p:cNvPr id="28" name="正方形/長方形 27">
                  <a:extLst>
                    <a:ext uri="{FF2B5EF4-FFF2-40B4-BE49-F238E27FC236}">
                      <a16:creationId xmlns:a16="http://schemas.microsoft.com/office/drawing/2014/main" id="{B6F3BC9A-ADB3-8D48-834C-A703F76458A8}"/>
                    </a:ext>
                  </a:extLst>
                </p:cNvPr>
                <p:cNvSpPr/>
                <p:nvPr/>
              </p:nvSpPr>
              <p:spPr>
                <a:xfrm>
                  <a:off x="5481290" y="4511844"/>
                  <a:ext cx="3786241" cy="341487"/>
                </a:xfrm>
                <a:prstGeom prst="rect">
                  <a:avLst/>
                </a:prstGeom>
                <a:solidFill>
                  <a:schemeClr val="bg1"/>
                </a:solidFill>
                <a:ln>
                  <a:solidFill>
                    <a:srgbClr val="A16F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spc="600">
                      <a:solidFill>
                        <a:srgbClr val="A16F4F"/>
                      </a:solidFill>
                      <a:latin typeface="Yu Mincho" panose="02020400000000000000" pitchFamily="18" charset="-128"/>
                      <a:ea typeface="Yu Mincho" panose="02020400000000000000" pitchFamily="18" charset="-128"/>
                      <a:cs typeface="Klee One" pitchFamily="2" charset="-128"/>
                    </a:rPr>
                    <a:t>❹実績評価</a:t>
                  </a:r>
                </a:p>
              </p:txBody>
            </p:sp>
            <p:sp>
              <p:nvSpPr>
                <p:cNvPr id="29" name="正方形/長方形 28">
                  <a:extLst>
                    <a:ext uri="{FF2B5EF4-FFF2-40B4-BE49-F238E27FC236}">
                      <a16:creationId xmlns:a16="http://schemas.microsoft.com/office/drawing/2014/main" id="{809F32EA-4B42-6B49-902E-E288109DDE52}"/>
                    </a:ext>
                  </a:extLst>
                </p:cNvPr>
                <p:cNvSpPr/>
                <p:nvPr/>
              </p:nvSpPr>
              <p:spPr>
                <a:xfrm>
                  <a:off x="5481290" y="4124373"/>
                  <a:ext cx="3786241" cy="341487"/>
                </a:xfrm>
                <a:prstGeom prst="rect">
                  <a:avLst/>
                </a:prstGeom>
                <a:solidFill>
                  <a:srgbClr val="FFFF00"/>
                </a:solidFill>
                <a:ln w="12700">
                  <a:solidFill>
                    <a:srgbClr val="AF79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spc="600">
                      <a:solidFill>
                        <a:srgbClr val="C00000"/>
                      </a:solidFill>
                      <a:latin typeface="Yu Mincho" panose="02020400000000000000" pitchFamily="18" charset="-128"/>
                      <a:ea typeface="Yu Mincho" panose="02020400000000000000" pitchFamily="18" charset="-128"/>
                      <a:cs typeface="Klee One" pitchFamily="2" charset="-128"/>
                    </a:rPr>
                    <a:t>❺</a:t>
                  </a:r>
                  <a:r>
                    <a:rPr lang="en" altLang="ja-JP" sz="1100" b="1" spc="600" dirty="0">
                      <a:solidFill>
                        <a:srgbClr val="C00000"/>
                      </a:solidFill>
                      <a:latin typeface="Yu Mincho" panose="02020400000000000000" pitchFamily="18" charset="-128"/>
                      <a:ea typeface="Yu Mincho" panose="02020400000000000000" pitchFamily="18" charset="-128"/>
                      <a:cs typeface="Klee One" pitchFamily="2" charset="-128"/>
                    </a:rPr>
                    <a:t>GM</a:t>
                  </a:r>
                  <a:r>
                    <a:rPr lang="ja-JP" altLang="en-US" sz="1100" b="1" spc="600">
                      <a:solidFill>
                        <a:srgbClr val="C00000"/>
                      </a:solidFill>
                      <a:latin typeface="Yu Mincho" panose="02020400000000000000" pitchFamily="18" charset="-128"/>
                      <a:ea typeface="Yu Mincho" panose="02020400000000000000" pitchFamily="18" charset="-128"/>
                      <a:cs typeface="Klee One" pitchFamily="2" charset="-128"/>
                    </a:rPr>
                    <a:t>へ昇格</a:t>
                  </a:r>
                </a:p>
              </p:txBody>
            </p:sp>
          </p:grpSp>
          <p:sp>
            <p:nvSpPr>
              <p:cNvPr id="19" name="正方形/長方形 18">
                <a:extLst>
                  <a:ext uri="{FF2B5EF4-FFF2-40B4-BE49-F238E27FC236}">
                    <a16:creationId xmlns:a16="http://schemas.microsoft.com/office/drawing/2014/main" id="{3EA8997E-712E-A345-8A64-9B9137B6F80C}"/>
                  </a:ext>
                </a:extLst>
              </p:cNvPr>
              <p:cNvSpPr/>
              <p:nvPr/>
            </p:nvSpPr>
            <p:spPr>
              <a:xfrm>
                <a:off x="782229" y="930784"/>
                <a:ext cx="3946047" cy="369332"/>
              </a:xfrm>
              <a:prstGeom prst="rect">
                <a:avLst/>
              </a:prstGeom>
              <a:noFill/>
            </p:spPr>
            <p:txBody>
              <a:bodyPr wrap="square">
                <a:spAutoFit/>
              </a:bodyPr>
              <a:lstStyle/>
              <a:p>
                <a:r>
                  <a:rPr lang="en-US" altLang="ja-JP" b="1" dirty="0">
                    <a:solidFill>
                      <a:srgbClr val="A16F4F"/>
                    </a:solidFill>
                    <a:latin typeface="Yu Mincho" panose="02020400000000000000" pitchFamily="18" charset="-128"/>
                    <a:ea typeface="Yu Mincho" panose="02020400000000000000" pitchFamily="18" charset="-128"/>
                    <a:cs typeface="Klee One" pitchFamily="2" charset="-128"/>
                  </a:rPr>
                  <a:t>360</a:t>
                </a:r>
                <a:r>
                  <a:rPr lang="ja-JP" altLang="en-US" b="1">
                    <a:solidFill>
                      <a:srgbClr val="A16F4F"/>
                    </a:solidFill>
                    <a:latin typeface="Yu Mincho" panose="02020400000000000000" pitchFamily="18" charset="-128"/>
                    <a:ea typeface="Yu Mincho" panose="02020400000000000000" pitchFamily="18" charset="-128"/>
                    <a:cs typeface="Klee One" pitchFamily="2" charset="-128"/>
                  </a:rPr>
                  <a:t>度評価制度</a:t>
                </a:r>
              </a:p>
            </p:txBody>
          </p:sp>
          <p:sp>
            <p:nvSpPr>
              <p:cNvPr id="20" name="Google Shape;100;p3">
                <a:extLst>
                  <a:ext uri="{FF2B5EF4-FFF2-40B4-BE49-F238E27FC236}">
                    <a16:creationId xmlns:a16="http://schemas.microsoft.com/office/drawing/2014/main" id="{7E49D3E9-2994-C047-AE91-74FAB5747AF8}"/>
                  </a:ext>
                </a:extLst>
              </p:cNvPr>
              <p:cNvSpPr txBox="1">
                <a:spLocks/>
              </p:cNvSpPr>
              <p:nvPr/>
            </p:nvSpPr>
            <p:spPr>
              <a:xfrm>
                <a:off x="782232" y="1455391"/>
                <a:ext cx="3946047" cy="1246455"/>
              </a:xfrm>
              <a:prstGeom prst="rect">
                <a:avLst/>
              </a:prstGeom>
              <a:noFill/>
              <a:ln>
                <a:noFill/>
              </a:ln>
            </p:spPr>
            <p:txBody>
              <a:bodyPr spcFirstLastPara="1" wrap="square" lIns="91425" tIns="45700" rIns="91425" bIns="45700" anchor="t" anchorCtr="0">
                <a:sp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50000"/>
                  </a:lnSpc>
                </a:pPr>
                <a:r>
                  <a:rPr lang="ja-JP" altLang="en-US" sz="100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チームの仲間による評価と、スキルチェックによって各自の昇給率を決める制度です。</a:t>
                </a:r>
                <a:endParaRPr lang="en-US" altLang="ja-JP" sz="100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endParaRPr>
              </a:p>
              <a:p>
                <a:pPr>
                  <a:lnSpc>
                    <a:spcPct val="150000"/>
                  </a:lnSpc>
                </a:pPr>
                <a:r>
                  <a:rPr lang="ja-JP" altLang="en-US" sz="100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一般的な人事評価とは大きく異なり、上司や部下、同僚など立場や関係性の異なる複数の評価者が、</a:t>
                </a:r>
                <a:endParaRPr lang="en-US" altLang="ja-JP" sz="100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endParaRPr>
              </a:p>
              <a:p>
                <a:pPr>
                  <a:lnSpc>
                    <a:spcPct val="150000"/>
                  </a:lnSpc>
                </a:pPr>
                <a:r>
                  <a:rPr lang="ja-JP" altLang="en-US" sz="100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対象者（被評価者）について、多面的に評価する評価方法です。</a:t>
                </a:r>
                <a:endParaRPr lang="en-US" altLang="ja-JP" sz="100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endParaRPr>
              </a:p>
            </p:txBody>
          </p:sp>
          <p:sp>
            <p:nvSpPr>
              <p:cNvPr id="22" name="テキスト ボックス 21">
                <a:extLst>
                  <a:ext uri="{FF2B5EF4-FFF2-40B4-BE49-F238E27FC236}">
                    <a16:creationId xmlns:a16="http://schemas.microsoft.com/office/drawing/2014/main" id="{D21F04D7-1831-C349-B373-BB66C490ABCB}"/>
                  </a:ext>
                </a:extLst>
              </p:cNvPr>
              <p:cNvSpPr txBox="1"/>
              <p:nvPr/>
            </p:nvSpPr>
            <p:spPr>
              <a:xfrm>
                <a:off x="982382" y="5435271"/>
                <a:ext cx="3545746" cy="861774"/>
              </a:xfrm>
              <a:prstGeom prst="rect">
                <a:avLst/>
              </a:prstGeom>
              <a:noFill/>
              <a:ln w="6350">
                <a:noFill/>
              </a:ln>
            </p:spPr>
            <p:txBody>
              <a:bodyPr wrap="square" rtlCol="0" anchor="t">
                <a:spAutoFit/>
              </a:bodyPr>
              <a:lstStyle/>
              <a:p>
                <a:r>
                  <a:rPr lang="ja-JP" altLang="en-US" sz="1000">
                    <a:solidFill>
                      <a:srgbClr val="A16F4F"/>
                    </a:solidFill>
                    <a:latin typeface="Yu Mincho" panose="02020400000000000000" pitchFamily="18" charset="-128"/>
                    <a:ea typeface="Yu Mincho" panose="02020400000000000000" pitchFamily="18" charset="-128"/>
                    <a:cs typeface="Klee One" pitchFamily="2" charset="-128"/>
                  </a:rPr>
                  <a:t>・自分の職場での行動が「周囲にどのように伝わっているのか」「周囲はどのように受け取っているのか」を整理して、対象者本人に伝える（フィードバック）ことができる。</a:t>
                </a:r>
                <a:endParaRPr lang="en-US" altLang="ja-JP" sz="1000" dirty="0">
                  <a:solidFill>
                    <a:srgbClr val="A16F4F"/>
                  </a:solidFill>
                  <a:latin typeface="Yu Mincho" panose="02020400000000000000" pitchFamily="18" charset="-128"/>
                  <a:ea typeface="Yu Mincho" panose="02020400000000000000" pitchFamily="18" charset="-128"/>
                  <a:cs typeface="Klee One" pitchFamily="2" charset="-128"/>
                </a:endParaRPr>
              </a:p>
              <a:p>
                <a:r>
                  <a:rPr lang="ja-JP" altLang="en-US" sz="1000">
                    <a:solidFill>
                      <a:srgbClr val="A16F4F"/>
                    </a:solidFill>
                    <a:latin typeface="Yu Mincho" panose="02020400000000000000" pitchFamily="18" charset="-128"/>
                    <a:ea typeface="Yu Mincho" panose="02020400000000000000" pitchFamily="18" charset="-128"/>
                    <a:cs typeface="Klee One" pitchFamily="2" charset="-128"/>
                  </a:rPr>
                  <a:t>→自己評価と他社評価のギャップを明確化</a:t>
                </a:r>
                <a:endParaRPr lang="en-US" altLang="ja-JP" sz="1000" dirty="0">
                  <a:solidFill>
                    <a:srgbClr val="A16F4F"/>
                  </a:solidFill>
                  <a:latin typeface="Yu Mincho" panose="02020400000000000000" pitchFamily="18" charset="-128"/>
                  <a:ea typeface="Yu Mincho" panose="02020400000000000000" pitchFamily="18" charset="-128"/>
                  <a:cs typeface="Klee One" pitchFamily="2" charset="-128"/>
                </a:endParaRPr>
              </a:p>
              <a:p>
                <a:r>
                  <a:rPr lang="ja-JP" altLang="en-US" sz="1000">
                    <a:solidFill>
                      <a:srgbClr val="A16F4F"/>
                    </a:solidFill>
                    <a:latin typeface="Yu Mincho" panose="02020400000000000000" pitchFamily="18" charset="-128"/>
                    <a:ea typeface="Yu Mincho" panose="02020400000000000000" pitchFamily="18" charset="-128"/>
                    <a:cs typeface="Klee One" pitchFamily="2" charset="-128"/>
                  </a:rPr>
                  <a:t>・公平で客観的な評価の実施</a:t>
                </a:r>
                <a:endParaRPr lang="en-US" altLang="ja-JP" sz="1000" dirty="0">
                  <a:solidFill>
                    <a:srgbClr val="A16F4F"/>
                  </a:solidFill>
                  <a:latin typeface="Yu Mincho" panose="02020400000000000000" pitchFamily="18" charset="-128"/>
                  <a:ea typeface="Yu Mincho" panose="02020400000000000000" pitchFamily="18" charset="-128"/>
                  <a:cs typeface="Klee One" pitchFamily="2" charset="-128"/>
                </a:endParaRPr>
              </a:p>
            </p:txBody>
          </p:sp>
          <p:pic>
            <p:nvPicPr>
              <p:cNvPr id="23" name="図 22">
                <a:extLst>
                  <a:ext uri="{FF2B5EF4-FFF2-40B4-BE49-F238E27FC236}">
                    <a16:creationId xmlns:a16="http://schemas.microsoft.com/office/drawing/2014/main" id="{4D243B53-6883-7541-BD15-A8714D7045B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t="1" b="399"/>
              <a:stretch/>
            </p:blipFill>
            <p:spPr>
              <a:xfrm>
                <a:off x="1379889" y="2924632"/>
                <a:ext cx="2781125" cy="2423106"/>
              </a:xfrm>
              <a:prstGeom prst="roundRect">
                <a:avLst>
                  <a:gd name="adj" fmla="val 3982"/>
                </a:avLst>
              </a:prstGeom>
            </p:spPr>
          </p:pic>
          <p:sp>
            <p:nvSpPr>
              <p:cNvPr id="31" name="正方形/長方形 30">
                <a:extLst>
                  <a:ext uri="{FF2B5EF4-FFF2-40B4-BE49-F238E27FC236}">
                    <a16:creationId xmlns:a16="http://schemas.microsoft.com/office/drawing/2014/main" id="{15018A55-00A7-244A-8F76-2DB908EFC93B}"/>
                  </a:ext>
                </a:extLst>
              </p:cNvPr>
              <p:cNvSpPr/>
              <p:nvPr/>
            </p:nvSpPr>
            <p:spPr>
              <a:xfrm>
                <a:off x="788318" y="1336279"/>
                <a:ext cx="3946047" cy="18000"/>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32" name="正方形/長方形 31">
                <a:extLst>
                  <a:ext uri="{FF2B5EF4-FFF2-40B4-BE49-F238E27FC236}">
                    <a16:creationId xmlns:a16="http://schemas.microsoft.com/office/drawing/2014/main" id="{51989562-5432-2A49-991A-B34071CC8F4A}"/>
                  </a:ext>
                </a:extLst>
              </p:cNvPr>
              <p:cNvSpPr/>
              <p:nvPr/>
            </p:nvSpPr>
            <p:spPr>
              <a:xfrm>
                <a:off x="5348065" y="1336279"/>
                <a:ext cx="3946047" cy="18000"/>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grpSp>
            <p:nvGrpSpPr>
              <p:cNvPr id="70" name="グループ化 69">
                <a:extLst>
                  <a:ext uri="{FF2B5EF4-FFF2-40B4-BE49-F238E27FC236}">
                    <a16:creationId xmlns:a16="http://schemas.microsoft.com/office/drawing/2014/main" id="{6656E0A2-3BA8-1A45-BDC6-F1F2DD3F0EFF}"/>
                  </a:ext>
                </a:extLst>
              </p:cNvPr>
              <p:cNvGrpSpPr/>
              <p:nvPr/>
            </p:nvGrpSpPr>
            <p:grpSpPr>
              <a:xfrm>
                <a:off x="5341979" y="1455963"/>
                <a:ext cx="3946047" cy="816858"/>
                <a:chOff x="5442338" y="1406968"/>
                <a:chExt cx="3946047" cy="816858"/>
              </a:xfrm>
            </p:grpSpPr>
            <p:sp>
              <p:nvSpPr>
                <p:cNvPr id="54" name="正方形/長方形 53">
                  <a:extLst>
                    <a:ext uri="{FF2B5EF4-FFF2-40B4-BE49-F238E27FC236}">
                      <a16:creationId xmlns:a16="http://schemas.microsoft.com/office/drawing/2014/main" id="{2FE4C335-BE56-B74D-80C3-DA7E47D97C0F}"/>
                    </a:ext>
                  </a:extLst>
                </p:cNvPr>
                <p:cNvSpPr/>
                <p:nvPr/>
              </p:nvSpPr>
              <p:spPr>
                <a:xfrm>
                  <a:off x="5544853" y="1420023"/>
                  <a:ext cx="45719" cy="259503"/>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15" name="Google Shape;100;p3">
                  <a:extLst>
                    <a:ext uri="{FF2B5EF4-FFF2-40B4-BE49-F238E27FC236}">
                      <a16:creationId xmlns:a16="http://schemas.microsoft.com/office/drawing/2014/main" id="{1A905C91-6DE9-3C4A-BC70-6B245F4916E1}"/>
                    </a:ext>
                  </a:extLst>
                </p:cNvPr>
                <p:cNvSpPr txBox="1">
                  <a:spLocks/>
                </p:cNvSpPr>
                <p:nvPr/>
              </p:nvSpPr>
              <p:spPr>
                <a:xfrm>
                  <a:off x="5442338" y="1669869"/>
                  <a:ext cx="3946047" cy="553957"/>
                </a:xfrm>
                <a:prstGeom prst="rect">
                  <a:avLst/>
                </a:prstGeom>
                <a:noFill/>
                <a:ln>
                  <a:noFill/>
                </a:ln>
              </p:spPr>
              <p:txBody>
                <a:bodyPr spcFirstLastPara="1" wrap="square" lIns="91425" tIns="45700" rIns="91425" bIns="45700" anchor="t" anchorCtr="0">
                  <a:sp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50000"/>
                    </a:lnSpc>
                  </a:pPr>
                  <a:r>
                    <a:rPr lang="ja-JP" altLang="en-US" sz="100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おせっかいプロとして、成長していただきます。</a:t>
                  </a:r>
                  <a:br>
                    <a:rPr lang="ja-JP" altLang="en-US" sz="100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br>
                  <a:r>
                    <a:rPr lang="ja-JP" altLang="en-US" sz="100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おせっかいや行動指針に重きを置いた評価制度となっております。</a:t>
                  </a:r>
                </a:p>
              </p:txBody>
            </p:sp>
            <p:sp>
              <p:nvSpPr>
                <p:cNvPr id="36" name="正方形/長方形 35">
                  <a:extLst>
                    <a:ext uri="{FF2B5EF4-FFF2-40B4-BE49-F238E27FC236}">
                      <a16:creationId xmlns:a16="http://schemas.microsoft.com/office/drawing/2014/main" id="{48355E03-0434-3A4B-B6B0-7A19A4119B10}"/>
                    </a:ext>
                  </a:extLst>
                </p:cNvPr>
                <p:cNvSpPr/>
                <p:nvPr/>
              </p:nvSpPr>
              <p:spPr>
                <a:xfrm>
                  <a:off x="5596889" y="1406968"/>
                  <a:ext cx="3791493" cy="307777"/>
                </a:xfrm>
                <a:prstGeom prst="rect">
                  <a:avLst/>
                </a:prstGeom>
                <a:noFill/>
              </p:spPr>
              <p:txBody>
                <a:bodyPr wrap="square">
                  <a:spAutoFit/>
                </a:bodyPr>
                <a:lstStyle/>
                <a:p>
                  <a:r>
                    <a:rPr lang="ja-JP" altLang="en-US" sz="1400" spc="300">
                      <a:solidFill>
                        <a:srgbClr val="A16F4F"/>
                      </a:solidFill>
                      <a:latin typeface="Yu Mincho" panose="02020400000000000000" pitchFamily="18" charset="-128"/>
                      <a:ea typeface="Yu Mincho" panose="02020400000000000000" pitchFamily="18" charset="-128"/>
                      <a:cs typeface="Klee One" pitchFamily="2" charset="-128"/>
                    </a:rPr>
                    <a:t>おせっかい集中型社員</a:t>
                  </a:r>
                  <a:endParaRPr lang="ja-JP" altLang="en-US" sz="1400" b="1" spc="300">
                    <a:solidFill>
                      <a:srgbClr val="A16F4F"/>
                    </a:solidFill>
                    <a:latin typeface="Yu Mincho" panose="02020400000000000000" pitchFamily="18" charset="-128"/>
                    <a:ea typeface="Yu Mincho" panose="02020400000000000000" pitchFamily="18" charset="-128"/>
                    <a:cs typeface="Klee One" pitchFamily="2" charset="-128"/>
                  </a:endParaRPr>
                </a:p>
              </p:txBody>
            </p:sp>
          </p:grpSp>
          <p:grpSp>
            <p:nvGrpSpPr>
              <p:cNvPr id="69" name="グループ化 68">
                <a:extLst>
                  <a:ext uri="{FF2B5EF4-FFF2-40B4-BE49-F238E27FC236}">
                    <a16:creationId xmlns:a16="http://schemas.microsoft.com/office/drawing/2014/main" id="{8131880A-F631-BF4F-88EC-ADEA63AF241E}"/>
                  </a:ext>
                </a:extLst>
              </p:cNvPr>
              <p:cNvGrpSpPr/>
              <p:nvPr/>
            </p:nvGrpSpPr>
            <p:grpSpPr>
              <a:xfrm>
                <a:off x="5341979" y="2374505"/>
                <a:ext cx="3946047" cy="1266200"/>
                <a:chOff x="5442338" y="2224432"/>
                <a:chExt cx="3946047" cy="1266200"/>
              </a:xfrm>
            </p:grpSpPr>
            <p:sp>
              <p:nvSpPr>
                <p:cNvPr id="56" name="正方形/長方形 55">
                  <a:extLst>
                    <a:ext uri="{FF2B5EF4-FFF2-40B4-BE49-F238E27FC236}">
                      <a16:creationId xmlns:a16="http://schemas.microsoft.com/office/drawing/2014/main" id="{3838E5F9-D795-D845-A838-A983443547ED}"/>
                    </a:ext>
                  </a:extLst>
                </p:cNvPr>
                <p:cNvSpPr/>
                <p:nvPr/>
              </p:nvSpPr>
              <p:spPr>
                <a:xfrm>
                  <a:off x="5544022" y="2237487"/>
                  <a:ext cx="45720" cy="259503"/>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sp>
              <p:nvSpPr>
                <p:cNvPr id="14" name="正方形/長方形 13">
                  <a:extLst>
                    <a:ext uri="{FF2B5EF4-FFF2-40B4-BE49-F238E27FC236}">
                      <a16:creationId xmlns:a16="http://schemas.microsoft.com/office/drawing/2014/main" id="{CDAB1BE1-DC25-C94F-81FD-8AB38D7933F6}"/>
                    </a:ext>
                  </a:extLst>
                </p:cNvPr>
                <p:cNvSpPr/>
                <p:nvPr/>
              </p:nvSpPr>
              <p:spPr>
                <a:xfrm>
                  <a:off x="5577585" y="2224432"/>
                  <a:ext cx="3810798" cy="307777"/>
                </a:xfrm>
                <a:prstGeom prst="rect">
                  <a:avLst/>
                </a:prstGeom>
                <a:noFill/>
              </p:spPr>
              <p:txBody>
                <a:bodyPr wrap="square">
                  <a:spAutoFit/>
                </a:bodyPr>
                <a:lstStyle/>
                <a:p>
                  <a:r>
                    <a:rPr lang="en" altLang="ja-JP" sz="1400" spc="300" dirty="0">
                      <a:solidFill>
                        <a:srgbClr val="A16F4F"/>
                      </a:solidFill>
                      <a:latin typeface="Yu Mincho" panose="02020400000000000000" pitchFamily="18" charset="-128"/>
                      <a:ea typeface="Yu Mincho" panose="02020400000000000000" pitchFamily="18" charset="-128"/>
                      <a:cs typeface="Klee One" pitchFamily="2" charset="-128"/>
                    </a:rPr>
                    <a:t>General Manager</a:t>
                  </a:r>
                  <a:r>
                    <a:rPr lang="ja-JP" altLang="en-US" sz="1400" spc="300">
                      <a:solidFill>
                        <a:srgbClr val="A16F4F"/>
                      </a:solidFill>
                      <a:latin typeface="Yu Mincho" panose="02020400000000000000" pitchFamily="18" charset="-128"/>
                      <a:ea typeface="Yu Mincho" panose="02020400000000000000" pitchFamily="18" charset="-128"/>
                      <a:cs typeface="Klee One" pitchFamily="2" charset="-128"/>
                    </a:rPr>
                    <a:t>候補社員</a:t>
                  </a:r>
                  <a:endParaRPr lang="ja-JP" altLang="en-US" sz="1400" b="1" spc="300">
                    <a:solidFill>
                      <a:srgbClr val="A16F4F"/>
                    </a:solidFill>
                    <a:latin typeface="Yu Mincho" panose="02020400000000000000" pitchFamily="18" charset="-128"/>
                    <a:ea typeface="Yu Mincho" panose="02020400000000000000" pitchFamily="18" charset="-128"/>
                    <a:cs typeface="Klee One" pitchFamily="2" charset="-128"/>
                  </a:endParaRPr>
                </a:p>
              </p:txBody>
            </p:sp>
            <p:sp>
              <p:nvSpPr>
                <p:cNvPr id="42" name="正方形/長方形 41">
                  <a:extLst>
                    <a:ext uri="{FF2B5EF4-FFF2-40B4-BE49-F238E27FC236}">
                      <a16:creationId xmlns:a16="http://schemas.microsoft.com/office/drawing/2014/main" id="{6C1B58F1-2ADC-D648-BAD6-0709A84D9A67}"/>
                    </a:ext>
                  </a:extLst>
                </p:cNvPr>
                <p:cNvSpPr/>
                <p:nvPr/>
              </p:nvSpPr>
              <p:spPr>
                <a:xfrm>
                  <a:off x="5442338" y="2498053"/>
                  <a:ext cx="3946047" cy="992579"/>
                </a:xfrm>
                <a:prstGeom prst="rect">
                  <a:avLst/>
                </a:prstGeom>
              </p:spPr>
              <p:txBody>
                <a:bodyPr wrap="square">
                  <a:spAutoFit/>
                </a:bodyPr>
                <a:lstStyle/>
                <a:p>
                  <a:pPr>
                    <a:lnSpc>
                      <a:spcPct val="150000"/>
                    </a:lnSpc>
                  </a:pPr>
                  <a:r>
                    <a:rPr lang="en" altLang="ja-JP" sz="1000" spc="-4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General Manager</a:t>
                  </a:r>
                  <a:r>
                    <a:rPr lang="ja-JP" altLang="en" sz="1000" spc="-4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a:t>
                  </a:r>
                  <a:r>
                    <a:rPr lang="ja-JP" altLang="en-US" sz="1000" spc="-4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以下、</a:t>
                  </a:r>
                  <a:r>
                    <a:rPr lang="en" altLang="ja-JP" sz="1000" spc="-4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GM</a:t>
                  </a:r>
                  <a:r>
                    <a:rPr lang="ja-JP" altLang="en" sz="1000" spc="-4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a:t>
                  </a:r>
                  <a:r>
                    <a:rPr lang="ja-JP" altLang="en-US" sz="1000" spc="-4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を目指す社員向けのキャリアパスとなっております。また、評価制度も実績に重きを置いた、評価制度となっております。</a:t>
                  </a:r>
                  <a:r>
                    <a:rPr lang="en" altLang="ja-JP" sz="1000" spc="-4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GM</a:t>
                  </a:r>
                  <a:r>
                    <a:rPr lang="ja-JP" altLang="en-US" sz="1000" spc="-4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に必要なスキルを計</a:t>
                  </a:r>
                  <a:r>
                    <a:rPr lang="en-US" altLang="ja-JP" sz="1000" spc="-40" dirty="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12</a:t>
                  </a:r>
                  <a:r>
                    <a:rPr lang="ja-JP" altLang="en-US" sz="1000" spc="-40">
                      <a:solidFill>
                        <a:schemeClr val="tx1">
                          <a:lumMod val="85000"/>
                          <a:lumOff val="15000"/>
                        </a:schemeClr>
                      </a:solidFill>
                      <a:latin typeface="Yu Mincho" panose="02020400000000000000" pitchFamily="18" charset="-128"/>
                      <a:ea typeface="Yu Mincho" panose="02020400000000000000" pitchFamily="18" charset="-128"/>
                      <a:cs typeface="Klee One" pitchFamily="2" charset="-128"/>
                    </a:rPr>
                    <a:t>回に渡る勉強形式による知識のインプットとアウトプットが設けられた特別研修も完備。</a:t>
                  </a:r>
                  <a:endParaRPr lang="ja-JP" altLang="en-US" sz="1000" spc="-40"/>
                </a:p>
              </p:txBody>
            </p:sp>
          </p:grpSp>
          <p:sp>
            <p:nvSpPr>
              <p:cNvPr id="45" name="上矢印 44">
                <a:extLst>
                  <a:ext uri="{FF2B5EF4-FFF2-40B4-BE49-F238E27FC236}">
                    <a16:creationId xmlns:a16="http://schemas.microsoft.com/office/drawing/2014/main" id="{B4F370EE-A90C-C643-998B-8D9E38CA97B4}"/>
                  </a:ext>
                </a:extLst>
              </p:cNvPr>
              <p:cNvSpPr/>
              <p:nvPr/>
            </p:nvSpPr>
            <p:spPr>
              <a:xfrm>
                <a:off x="8785618" y="4135282"/>
                <a:ext cx="401644" cy="2262122"/>
              </a:xfrm>
              <a:prstGeom prst="upArrow">
                <a:avLst>
                  <a:gd name="adj1" fmla="val 50000"/>
                  <a:gd name="adj2" fmla="val 167856"/>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正方形/長方形 92">
                <a:extLst>
                  <a:ext uri="{FF2B5EF4-FFF2-40B4-BE49-F238E27FC236}">
                    <a16:creationId xmlns:a16="http://schemas.microsoft.com/office/drawing/2014/main" id="{CAF32D71-2BAA-0542-8364-CC8097F7E580}"/>
                  </a:ext>
                </a:extLst>
              </p:cNvPr>
              <p:cNvSpPr/>
              <p:nvPr/>
            </p:nvSpPr>
            <p:spPr>
              <a:xfrm>
                <a:off x="5452081" y="3772147"/>
                <a:ext cx="45720" cy="259503"/>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grpSp>
      </p:grpSp>
    </p:spTree>
    <p:extLst>
      <p:ext uri="{BB962C8B-B14F-4D97-AF65-F5344CB8AC3E}">
        <p14:creationId xmlns:p14="http://schemas.microsoft.com/office/powerpoint/2010/main" val="403961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BBBF2E05-5879-8E43-B763-41D9461003CD}"/>
              </a:ext>
            </a:extLst>
          </p:cNvPr>
          <p:cNvGrpSpPr/>
          <p:nvPr/>
        </p:nvGrpSpPr>
        <p:grpSpPr>
          <a:xfrm>
            <a:off x="1" y="-458"/>
            <a:ext cx="9905998" cy="6858458"/>
            <a:chOff x="1" y="-458"/>
            <a:chExt cx="9905998" cy="6858458"/>
          </a:xfrm>
        </p:grpSpPr>
        <p:sp>
          <p:nvSpPr>
            <p:cNvPr id="28" name="正方形/長方形 27">
              <a:extLst>
                <a:ext uri="{FF2B5EF4-FFF2-40B4-BE49-F238E27FC236}">
                  <a16:creationId xmlns:a16="http://schemas.microsoft.com/office/drawing/2014/main" id="{A7213F4E-5316-644B-9C32-01A390926F95}"/>
                </a:ext>
              </a:extLst>
            </p:cNvPr>
            <p:cNvSpPr/>
            <p:nvPr/>
          </p:nvSpPr>
          <p:spPr>
            <a:xfrm>
              <a:off x="1" y="0"/>
              <a:ext cx="4953000" cy="6854761"/>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Yu Mincho" panose="02020400000000000000" pitchFamily="18" charset="-128"/>
                  <a:ea typeface="Yu Mincho" panose="02020400000000000000" pitchFamily="18" charset="-128"/>
                </a:rPr>
                <a:t>c</a:t>
              </a:r>
              <a:endParaRPr kumimoji="1" lang="ja-JP" altLang="en-US">
                <a:latin typeface="Yu Mincho" panose="02020400000000000000" pitchFamily="18" charset="-128"/>
                <a:ea typeface="Yu Mincho" panose="02020400000000000000" pitchFamily="18" charset="-128"/>
              </a:endParaRPr>
            </a:p>
          </p:txBody>
        </p:sp>
        <p:pic>
          <p:nvPicPr>
            <p:cNvPr id="31" name="図 30" descr="部屋に備えているベッドルーム&#10;&#10;中程度の精度で自動的に生成された説明">
              <a:extLst>
                <a:ext uri="{FF2B5EF4-FFF2-40B4-BE49-F238E27FC236}">
                  <a16:creationId xmlns:a16="http://schemas.microsoft.com/office/drawing/2014/main" id="{459D27DA-974E-F141-90E8-2D65DEF237B7}"/>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824130" y="3100997"/>
              <a:ext cx="3304743" cy="2195762"/>
            </a:xfrm>
            <a:prstGeom prst="rect">
              <a:avLst/>
            </a:prstGeom>
          </p:spPr>
        </p:pic>
        <p:sp>
          <p:nvSpPr>
            <p:cNvPr id="40" name="正方形/長方形 39">
              <a:extLst>
                <a:ext uri="{FF2B5EF4-FFF2-40B4-BE49-F238E27FC236}">
                  <a16:creationId xmlns:a16="http://schemas.microsoft.com/office/drawing/2014/main" id="{5BF543C1-A2BB-C647-A6AE-8B07996DDF58}"/>
                </a:ext>
              </a:extLst>
            </p:cNvPr>
            <p:cNvSpPr/>
            <p:nvPr/>
          </p:nvSpPr>
          <p:spPr>
            <a:xfrm>
              <a:off x="824130" y="3100129"/>
              <a:ext cx="3304743" cy="459037"/>
            </a:xfrm>
            <a:prstGeom prst="rect">
              <a:avLst/>
            </a:prstGeom>
            <a:solidFill>
              <a:srgbClr val="000000">
                <a:alpha val="4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a:solidFill>
                    <a:srgbClr val="FFF4E2"/>
                  </a:solidFill>
                  <a:latin typeface="Yu Mincho" panose="02020400000000000000" pitchFamily="18" charset="-128"/>
                  <a:ea typeface="Yu Mincho" panose="02020400000000000000" pitchFamily="18" charset="-128"/>
                  <a:cs typeface="Klee One" pitchFamily="2" charset="-128"/>
                </a:rPr>
                <a:t>＜</a:t>
              </a:r>
              <a:r>
                <a:rPr lang="en" altLang="ja-JP" sz="1600" dirty="0" err="1">
                  <a:solidFill>
                    <a:srgbClr val="FFF4E2"/>
                  </a:solidFill>
                  <a:latin typeface="Yu Mincho" panose="02020400000000000000" pitchFamily="18" charset="-128"/>
                  <a:ea typeface="Yu Mincho" panose="02020400000000000000" pitchFamily="18" charset="-128"/>
                  <a:cs typeface="Klee One" pitchFamily="2" charset="-128"/>
                </a:rPr>
                <a:t>Nazuna</a:t>
              </a:r>
              <a:r>
                <a:rPr lang="ja-JP" altLang="en-US" sz="1600">
                  <a:solidFill>
                    <a:srgbClr val="FFF4E2"/>
                  </a:solidFill>
                  <a:latin typeface="Yu Mincho" panose="02020400000000000000" pitchFamily="18" charset="-128"/>
                  <a:ea typeface="Yu Mincho" panose="02020400000000000000" pitchFamily="18" charset="-128"/>
                  <a:cs typeface="Klee One" pitchFamily="2" charset="-128"/>
                </a:rPr>
                <a:t>＞旅館型宿泊施設</a:t>
              </a:r>
              <a:endParaRPr lang="en-US" altLang="ja-JP" sz="1600" dirty="0">
                <a:solidFill>
                  <a:srgbClr val="FFF4E2"/>
                </a:solidFill>
                <a:latin typeface="Yu Mincho" panose="02020400000000000000" pitchFamily="18" charset="-128"/>
                <a:ea typeface="Yu Mincho" panose="02020400000000000000" pitchFamily="18" charset="-128"/>
                <a:cs typeface="Klee One" pitchFamily="2" charset="-128"/>
              </a:endParaRPr>
            </a:p>
          </p:txBody>
        </p:sp>
        <p:sp>
          <p:nvSpPr>
            <p:cNvPr id="29" name="正方形/長方形 28">
              <a:extLst>
                <a:ext uri="{FF2B5EF4-FFF2-40B4-BE49-F238E27FC236}">
                  <a16:creationId xmlns:a16="http://schemas.microsoft.com/office/drawing/2014/main" id="{726895CE-C992-1543-A9FF-E47AB40C058E}"/>
                </a:ext>
              </a:extLst>
            </p:cNvPr>
            <p:cNvSpPr/>
            <p:nvPr/>
          </p:nvSpPr>
          <p:spPr>
            <a:xfrm>
              <a:off x="4952999" y="-458"/>
              <a:ext cx="4953000" cy="6854760"/>
            </a:xfrm>
            <a:prstGeom prst="rect">
              <a:avLst/>
            </a:prstGeom>
            <a:solidFill>
              <a:srgbClr val="808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Mincho" panose="02020400000000000000" pitchFamily="18" charset="-128"/>
                <a:ea typeface="Yu Mincho" panose="02020400000000000000" pitchFamily="18" charset="-128"/>
              </a:endParaRPr>
            </a:p>
          </p:txBody>
        </p:sp>
        <p:grpSp>
          <p:nvGrpSpPr>
            <p:cNvPr id="7" name="グループ化 6">
              <a:extLst>
                <a:ext uri="{FF2B5EF4-FFF2-40B4-BE49-F238E27FC236}">
                  <a16:creationId xmlns:a16="http://schemas.microsoft.com/office/drawing/2014/main" id="{EFFC70CF-67F1-F345-8D67-B9854A65C355}"/>
                </a:ext>
              </a:extLst>
            </p:cNvPr>
            <p:cNvGrpSpPr/>
            <p:nvPr/>
          </p:nvGrpSpPr>
          <p:grpSpPr>
            <a:xfrm>
              <a:off x="824130" y="587740"/>
              <a:ext cx="8243656" cy="2203323"/>
              <a:chOff x="824130" y="274677"/>
              <a:chExt cx="8243656" cy="2203323"/>
            </a:xfrm>
          </p:grpSpPr>
          <p:sp>
            <p:nvSpPr>
              <p:cNvPr id="10" name="テキスト ボックス 9">
                <a:extLst>
                  <a:ext uri="{FF2B5EF4-FFF2-40B4-BE49-F238E27FC236}">
                    <a16:creationId xmlns:a16="http://schemas.microsoft.com/office/drawing/2014/main" id="{E6A56D18-FB0C-9547-A3F3-49CDBE3C07D8}"/>
                  </a:ext>
                </a:extLst>
              </p:cNvPr>
              <p:cNvSpPr txBox="1"/>
              <p:nvPr/>
            </p:nvSpPr>
            <p:spPr>
              <a:xfrm>
                <a:off x="2100945" y="830199"/>
                <a:ext cx="5704111" cy="646331"/>
              </a:xfrm>
              <a:prstGeom prst="rect">
                <a:avLst/>
              </a:prstGeom>
              <a:noFill/>
            </p:spPr>
            <p:txBody>
              <a:bodyPr wrap="square" rtlCol="0">
                <a:spAutoFit/>
              </a:bodyPr>
              <a:lstStyle/>
              <a:p>
                <a:pPr algn="ctr"/>
                <a:r>
                  <a:rPr lang="ja-JP" altLang="en-US" sz="3600" b="1" spc="300">
                    <a:solidFill>
                      <a:srgbClr val="FFF4E2"/>
                    </a:solidFill>
                    <a:latin typeface="Yu Mincho" panose="02020400000000000000" pitchFamily="18" charset="-128"/>
                    <a:ea typeface="Yu Mincho" panose="02020400000000000000" pitchFamily="18" charset="-128"/>
                    <a:cs typeface="Klee One" pitchFamily="2" charset="-128"/>
                  </a:rPr>
                  <a:t>テーマ</a:t>
                </a:r>
                <a:r>
                  <a:rPr lang="ja-JP" altLang="en-US" sz="3600" b="1" spc="300" dirty="0">
                    <a:solidFill>
                      <a:srgbClr val="FFF4E2"/>
                    </a:solidFill>
                    <a:latin typeface="Yu Mincho" panose="02020400000000000000" pitchFamily="18" charset="-128"/>
                    <a:ea typeface="Yu Mincho" panose="02020400000000000000" pitchFamily="18" charset="-128"/>
                    <a:cs typeface="Klee One" pitchFamily="2" charset="-128"/>
                  </a:rPr>
                  <a:t>が</a:t>
                </a:r>
                <a:r>
                  <a:rPr lang="ja-JP" altLang="en-US" sz="3600" b="1" spc="300">
                    <a:solidFill>
                      <a:srgbClr val="FFF4E2"/>
                    </a:solidFill>
                    <a:latin typeface="Yu Mincho" panose="02020400000000000000" pitchFamily="18" charset="-128"/>
                    <a:ea typeface="Yu Mincho" panose="02020400000000000000" pitchFamily="18" charset="-128"/>
                    <a:cs typeface="Klee One" pitchFamily="2" charset="-128"/>
                  </a:rPr>
                  <a:t>ある宿づくり</a:t>
                </a:r>
                <a:endParaRPr lang="en-US" altLang="ja-JP" sz="3600" b="1" spc="300" dirty="0">
                  <a:solidFill>
                    <a:srgbClr val="FFF4E2"/>
                  </a:solidFill>
                  <a:latin typeface="Yu Mincho" panose="02020400000000000000" pitchFamily="18" charset="-128"/>
                  <a:ea typeface="Yu Mincho" panose="02020400000000000000" pitchFamily="18" charset="-128"/>
                  <a:cs typeface="Klee One" pitchFamily="2" charset="-128"/>
                </a:endParaRPr>
              </a:p>
            </p:txBody>
          </p:sp>
          <p:sp>
            <p:nvSpPr>
              <p:cNvPr id="4" name="正方形/長方形 3">
                <a:extLst>
                  <a:ext uri="{FF2B5EF4-FFF2-40B4-BE49-F238E27FC236}">
                    <a16:creationId xmlns:a16="http://schemas.microsoft.com/office/drawing/2014/main" id="{F2E7A8D6-F048-5A46-862B-591D2F8372D3}"/>
                  </a:ext>
                </a:extLst>
              </p:cNvPr>
              <p:cNvSpPr/>
              <p:nvPr/>
            </p:nvSpPr>
            <p:spPr>
              <a:xfrm>
                <a:off x="3660819" y="274677"/>
                <a:ext cx="2584362" cy="369332"/>
              </a:xfrm>
              <a:prstGeom prst="rect">
                <a:avLst/>
              </a:prstGeom>
            </p:spPr>
            <p:txBody>
              <a:bodyPr wrap="none">
                <a:spAutoFit/>
              </a:bodyPr>
              <a:lstStyle/>
              <a:p>
                <a:pPr algn="ctr"/>
                <a:r>
                  <a:rPr lang="en-US" altLang="ja-JP" spc="300" dirty="0" err="1">
                    <a:solidFill>
                      <a:srgbClr val="FFF4E2"/>
                    </a:solidFill>
                    <a:latin typeface="Yu Mincho" panose="02020400000000000000" pitchFamily="18" charset="-128"/>
                    <a:ea typeface="Yu Mincho" panose="02020400000000000000" pitchFamily="18" charset="-128"/>
                    <a:cs typeface="Klee One" pitchFamily="2" charset="-128"/>
                  </a:rPr>
                  <a:t>Nazuna</a:t>
                </a:r>
                <a:r>
                  <a:rPr lang="ja-JP" altLang="en-US" spc="300">
                    <a:solidFill>
                      <a:srgbClr val="FFF4E2"/>
                    </a:solidFill>
                    <a:latin typeface="Yu Mincho" panose="02020400000000000000" pitchFamily="18" charset="-128"/>
                    <a:ea typeface="Yu Mincho" panose="02020400000000000000" pitchFamily="18" charset="-128"/>
                    <a:cs typeface="Klee One" pitchFamily="2" charset="-128"/>
                  </a:rPr>
                  <a:t>の宿づくり</a:t>
                </a:r>
              </a:p>
            </p:txBody>
          </p:sp>
          <p:sp>
            <p:nvSpPr>
              <p:cNvPr id="13" name="テキスト ボックス 12">
                <a:extLst>
                  <a:ext uri="{FF2B5EF4-FFF2-40B4-BE49-F238E27FC236}">
                    <a16:creationId xmlns:a16="http://schemas.microsoft.com/office/drawing/2014/main" id="{3A7EF949-0213-9443-AF79-A6D4EBBECC8C}"/>
                  </a:ext>
                </a:extLst>
              </p:cNvPr>
              <p:cNvSpPr txBox="1"/>
              <p:nvPr/>
            </p:nvSpPr>
            <p:spPr>
              <a:xfrm>
                <a:off x="824130" y="1616226"/>
                <a:ext cx="8243656" cy="861774"/>
              </a:xfrm>
              <a:prstGeom prst="rect">
                <a:avLst/>
              </a:prstGeom>
              <a:noFill/>
            </p:spPr>
            <p:txBody>
              <a:bodyPr wrap="square" rtlCol="0">
                <a:spAutoFit/>
              </a:bodyPr>
              <a:lstStyle/>
              <a:p>
                <a:pPr algn="ctr"/>
                <a:r>
                  <a:rPr lang="en-US" altLang="ja-JP" sz="1000" spc="40" dirty="0" err="1">
                    <a:solidFill>
                      <a:srgbClr val="FFF4E2"/>
                    </a:solidFill>
                    <a:latin typeface="Yu Mincho" panose="02020400000000000000" pitchFamily="18" charset="-128"/>
                    <a:ea typeface="Yu Mincho" panose="02020400000000000000" pitchFamily="18" charset="-128"/>
                    <a:cs typeface="Klee One" pitchFamily="2" charset="-128"/>
                  </a:rPr>
                  <a:t>Nazuna</a:t>
                </a:r>
                <a:r>
                  <a:rPr lang="ja-JP" altLang="en-US" sz="1000" spc="40" dirty="0">
                    <a:solidFill>
                      <a:srgbClr val="FFF4E2"/>
                    </a:solidFill>
                    <a:latin typeface="Yu Mincho" panose="02020400000000000000" pitchFamily="18" charset="-128"/>
                    <a:ea typeface="Yu Mincho" panose="02020400000000000000" pitchFamily="18" charset="-128"/>
                    <a:cs typeface="Klee One" pitchFamily="2" charset="-128"/>
                  </a:rPr>
                  <a:t>の宿は、ぞれぞれにテーマが設けてあり個性的</a:t>
                </a:r>
                <a:r>
                  <a:rPr lang="ja-JP" altLang="en-US" sz="1000" spc="40">
                    <a:solidFill>
                      <a:srgbClr val="FFF4E2"/>
                    </a:solidFill>
                    <a:latin typeface="Yu Mincho" panose="02020400000000000000" pitchFamily="18" charset="-128"/>
                    <a:ea typeface="Yu Mincho" panose="02020400000000000000" pitchFamily="18" charset="-128"/>
                    <a:cs typeface="Klee One" pitchFamily="2" charset="-128"/>
                  </a:rPr>
                  <a:t>です。例えば</a:t>
                </a:r>
                <a:r>
                  <a:rPr lang="ja-JP" altLang="en-US" sz="1000" spc="40" dirty="0">
                    <a:solidFill>
                      <a:srgbClr val="FFF4E2"/>
                    </a:solidFill>
                    <a:latin typeface="Yu Mincho" panose="02020400000000000000" pitchFamily="18" charset="-128"/>
                    <a:ea typeface="Yu Mincho" panose="02020400000000000000" pitchFamily="18" charset="-128"/>
                    <a:cs typeface="Klee One" pitchFamily="2" charset="-128"/>
                  </a:rPr>
                  <a:t>、京都には</a:t>
                </a:r>
                <a:r>
                  <a:rPr lang="en-US" altLang="ja-JP" sz="1000" spc="40" dirty="0">
                    <a:solidFill>
                      <a:srgbClr val="FFF4E2"/>
                    </a:solidFill>
                    <a:latin typeface="Yu Mincho" panose="02020400000000000000" pitchFamily="18" charset="-128"/>
                    <a:ea typeface="Yu Mincho" panose="02020400000000000000" pitchFamily="18" charset="-128"/>
                    <a:cs typeface="Klee One" pitchFamily="2" charset="-128"/>
                  </a:rPr>
                  <a:t>4,000</a:t>
                </a:r>
                <a:r>
                  <a:rPr lang="ja-JP" altLang="en-US" sz="1000" spc="40" dirty="0">
                    <a:solidFill>
                      <a:srgbClr val="FFF4E2"/>
                    </a:solidFill>
                    <a:latin typeface="Yu Mincho" panose="02020400000000000000" pitchFamily="18" charset="-128"/>
                    <a:ea typeface="Yu Mincho" panose="02020400000000000000" pitchFamily="18" charset="-128"/>
                    <a:cs typeface="Klee One" pitchFamily="2" charset="-128"/>
                  </a:rPr>
                  <a:t>もの宿泊施設が存在</a:t>
                </a:r>
                <a:r>
                  <a:rPr lang="ja-JP" altLang="en-US" sz="1000" spc="40">
                    <a:solidFill>
                      <a:srgbClr val="FFF4E2"/>
                    </a:solidFill>
                    <a:latin typeface="Yu Mincho" panose="02020400000000000000" pitchFamily="18" charset="-128"/>
                    <a:ea typeface="Yu Mincho" panose="02020400000000000000" pitchFamily="18" charset="-128"/>
                    <a:cs typeface="Klee One" pitchFamily="2" charset="-128"/>
                  </a:rPr>
                  <a:t>し、</a:t>
                </a:r>
                <a:endParaRPr lang="en-US" altLang="ja-JP" sz="1000" spc="40" dirty="0">
                  <a:solidFill>
                    <a:srgbClr val="FFF4E2"/>
                  </a:solidFill>
                  <a:latin typeface="Yu Mincho" panose="02020400000000000000" pitchFamily="18" charset="-128"/>
                  <a:ea typeface="Yu Mincho" panose="02020400000000000000" pitchFamily="18" charset="-128"/>
                  <a:cs typeface="Klee One" pitchFamily="2" charset="-128"/>
                </a:endParaRPr>
              </a:p>
              <a:p>
                <a:pPr algn="ctr"/>
                <a:r>
                  <a:rPr lang="ja-JP" altLang="en-US" sz="1000" spc="40">
                    <a:solidFill>
                      <a:srgbClr val="FFF4E2"/>
                    </a:solidFill>
                    <a:latin typeface="Yu Mincho" panose="02020400000000000000" pitchFamily="18" charset="-128"/>
                    <a:ea typeface="Yu Mincho" panose="02020400000000000000" pitchFamily="18" charset="-128"/>
                    <a:cs typeface="Klee One" pitchFamily="2" charset="-128"/>
                  </a:rPr>
                  <a:t>その</a:t>
                </a:r>
                <a:r>
                  <a:rPr lang="ja-JP" altLang="en-US" sz="1000" spc="40" dirty="0">
                    <a:solidFill>
                      <a:srgbClr val="FFF4E2"/>
                    </a:solidFill>
                    <a:latin typeface="Yu Mincho" panose="02020400000000000000" pitchFamily="18" charset="-128"/>
                    <a:ea typeface="Yu Mincho" panose="02020400000000000000" pitchFamily="18" charset="-128"/>
                    <a:cs typeface="Klee One" pitchFamily="2" charset="-128"/>
                  </a:rPr>
                  <a:t>差別化の目的</a:t>
                </a:r>
                <a:r>
                  <a:rPr lang="ja-JP" altLang="en-US" sz="1000" spc="40">
                    <a:solidFill>
                      <a:srgbClr val="FFF4E2"/>
                    </a:solidFill>
                    <a:latin typeface="Yu Mincho" panose="02020400000000000000" pitchFamily="18" charset="-128"/>
                    <a:ea typeface="Yu Mincho" panose="02020400000000000000" pitchFamily="18" charset="-128"/>
                    <a:cs typeface="Klee One" pitchFamily="2" charset="-128"/>
                  </a:rPr>
                  <a:t>以外に来た</a:t>
                </a:r>
                <a:r>
                  <a:rPr lang="ja-JP" altLang="en-US" sz="1000" spc="40" dirty="0">
                    <a:solidFill>
                      <a:srgbClr val="FFF4E2"/>
                    </a:solidFill>
                    <a:latin typeface="Yu Mincho" panose="02020400000000000000" pitchFamily="18" charset="-128"/>
                    <a:ea typeface="Yu Mincho" panose="02020400000000000000" pitchFamily="18" charset="-128"/>
                    <a:cs typeface="Klee One" pitchFamily="2" charset="-128"/>
                  </a:rPr>
                  <a:t>お客様にその地域や日本の伝統文化を体験していただきたい</a:t>
                </a:r>
                <a:r>
                  <a:rPr lang="ja-JP" altLang="en-US" sz="1000" spc="40">
                    <a:solidFill>
                      <a:srgbClr val="FFF4E2"/>
                    </a:solidFill>
                    <a:latin typeface="Yu Mincho" panose="02020400000000000000" pitchFamily="18" charset="-128"/>
                    <a:ea typeface="Yu Mincho" panose="02020400000000000000" pitchFamily="18" charset="-128"/>
                    <a:cs typeface="Klee One" pitchFamily="2" charset="-128"/>
                  </a:rPr>
                  <a:t>という</a:t>
                </a:r>
                <a:r>
                  <a:rPr lang="en-US" altLang="ja-JP" sz="1000" spc="40" dirty="0" err="1">
                    <a:solidFill>
                      <a:srgbClr val="FFF4E2"/>
                    </a:solidFill>
                    <a:latin typeface="Yu Mincho" panose="02020400000000000000" pitchFamily="18" charset="-128"/>
                    <a:ea typeface="Yu Mincho" panose="02020400000000000000" pitchFamily="18" charset="-128"/>
                    <a:cs typeface="Klee One" pitchFamily="2" charset="-128"/>
                  </a:rPr>
                  <a:t>Nazuna</a:t>
                </a:r>
                <a:r>
                  <a:rPr lang="ja-JP" altLang="en-US" sz="1000" spc="40" dirty="0">
                    <a:solidFill>
                      <a:srgbClr val="FFF4E2"/>
                    </a:solidFill>
                    <a:latin typeface="Yu Mincho" panose="02020400000000000000" pitchFamily="18" charset="-128"/>
                    <a:ea typeface="Yu Mincho" panose="02020400000000000000" pitchFamily="18" charset="-128"/>
                    <a:cs typeface="Klee One" pitchFamily="2" charset="-128"/>
                  </a:rPr>
                  <a:t>の</a:t>
                </a:r>
                <a:r>
                  <a:rPr lang="ja-JP" altLang="en-US" sz="1000" spc="40">
                    <a:solidFill>
                      <a:srgbClr val="FFF4E2"/>
                    </a:solidFill>
                    <a:latin typeface="Yu Mincho" panose="02020400000000000000" pitchFamily="18" charset="-128"/>
                    <a:ea typeface="Yu Mincho" panose="02020400000000000000" pitchFamily="18" charset="-128"/>
                    <a:cs typeface="Klee One" pitchFamily="2" charset="-128"/>
                  </a:rPr>
                  <a:t>想いが込められています。</a:t>
                </a:r>
                <a:endParaRPr lang="en-US" altLang="ja-JP" sz="1000" spc="40" dirty="0">
                  <a:solidFill>
                    <a:srgbClr val="FFF4E2"/>
                  </a:solidFill>
                  <a:latin typeface="Yu Mincho" panose="02020400000000000000" pitchFamily="18" charset="-128"/>
                  <a:ea typeface="Yu Mincho" panose="02020400000000000000" pitchFamily="18" charset="-128"/>
                  <a:cs typeface="Klee One" pitchFamily="2" charset="-128"/>
                </a:endParaRPr>
              </a:p>
              <a:p>
                <a:pPr algn="ctr"/>
                <a:r>
                  <a:rPr lang="ja-JP" altLang="en-US" sz="1000" spc="40">
                    <a:solidFill>
                      <a:srgbClr val="FFF4E2"/>
                    </a:solidFill>
                    <a:latin typeface="Yu Mincho" panose="02020400000000000000" pitchFamily="18" charset="-128"/>
                    <a:ea typeface="Yu Mincho" panose="02020400000000000000" pitchFamily="18" charset="-128"/>
                    <a:cs typeface="Klee One" pitchFamily="2" charset="-128"/>
                  </a:rPr>
                  <a:t>また、一部</a:t>
                </a:r>
                <a:r>
                  <a:rPr lang="ja-JP" altLang="en-US" sz="1000" spc="40" dirty="0">
                    <a:solidFill>
                      <a:srgbClr val="FFF4E2"/>
                    </a:solidFill>
                    <a:latin typeface="Yu Mincho" panose="02020400000000000000" pitchFamily="18" charset="-128"/>
                    <a:ea typeface="Yu Mincho" panose="02020400000000000000" pitchFamily="18" charset="-128"/>
                    <a:cs typeface="Klee One" pitchFamily="2" charset="-128"/>
                  </a:rPr>
                  <a:t>の施設では、一から建物を建てるのでは</a:t>
                </a:r>
                <a:r>
                  <a:rPr lang="ja-JP" altLang="en-US" sz="1000" spc="40">
                    <a:solidFill>
                      <a:srgbClr val="FFF4E2"/>
                    </a:solidFill>
                    <a:latin typeface="Yu Mincho" panose="02020400000000000000" pitchFamily="18" charset="-128"/>
                    <a:ea typeface="Yu Mincho" panose="02020400000000000000" pitchFamily="18" charset="-128"/>
                    <a:cs typeface="Klee One" pitchFamily="2" charset="-128"/>
                  </a:rPr>
                  <a:t>なく、文化</a:t>
                </a:r>
                <a:r>
                  <a:rPr lang="ja-JP" altLang="en-US" sz="1000" spc="40" dirty="0">
                    <a:solidFill>
                      <a:srgbClr val="FFF4E2"/>
                    </a:solidFill>
                    <a:latin typeface="Yu Mincho" panose="02020400000000000000" pitchFamily="18" charset="-128"/>
                    <a:ea typeface="Yu Mincho" panose="02020400000000000000" pitchFamily="18" charset="-128"/>
                    <a:cs typeface="Klee One" pitchFamily="2" charset="-128"/>
                  </a:rPr>
                  <a:t>遺産を残すことを理由</a:t>
                </a:r>
                <a:r>
                  <a:rPr lang="ja-JP" altLang="en-US" sz="1000" spc="40">
                    <a:solidFill>
                      <a:srgbClr val="FFF4E2"/>
                    </a:solidFill>
                    <a:latin typeface="Yu Mincho" panose="02020400000000000000" pitchFamily="18" charset="-128"/>
                    <a:ea typeface="Yu Mincho" panose="02020400000000000000" pitchFamily="18" charset="-128"/>
                    <a:cs typeface="Klee One" pitchFamily="2" charset="-128"/>
                  </a:rPr>
                  <a:t>に、古く</a:t>
                </a:r>
                <a:r>
                  <a:rPr lang="ja-JP" altLang="en-US" sz="1000" spc="40" dirty="0">
                    <a:solidFill>
                      <a:srgbClr val="FFF4E2"/>
                    </a:solidFill>
                    <a:latin typeface="Yu Mincho" panose="02020400000000000000" pitchFamily="18" charset="-128"/>
                    <a:ea typeface="Yu Mincho" panose="02020400000000000000" pitchFamily="18" charset="-128"/>
                    <a:cs typeface="Klee One" pitchFamily="2" charset="-128"/>
                  </a:rPr>
                  <a:t>から残る伝統的な建築物を再活用</a:t>
                </a:r>
                <a:r>
                  <a:rPr lang="ja-JP" altLang="en-US" sz="1000" spc="40">
                    <a:solidFill>
                      <a:srgbClr val="FFF4E2"/>
                    </a:solidFill>
                    <a:latin typeface="Yu Mincho" panose="02020400000000000000" pitchFamily="18" charset="-128"/>
                    <a:ea typeface="Yu Mincho" panose="02020400000000000000" pitchFamily="18" charset="-128"/>
                    <a:cs typeface="Klee One" pitchFamily="2" charset="-128"/>
                  </a:rPr>
                  <a:t>します。</a:t>
                </a:r>
                <a:endParaRPr lang="en-US" altLang="ja-JP" sz="1000" spc="40" dirty="0">
                  <a:solidFill>
                    <a:srgbClr val="FFF4E2"/>
                  </a:solidFill>
                  <a:latin typeface="Yu Mincho" panose="02020400000000000000" pitchFamily="18" charset="-128"/>
                  <a:ea typeface="Yu Mincho" panose="02020400000000000000" pitchFamily="18" charset="-128"/>
                  <a:cs typeface="Klee One" pitchFamily="2" charset="-128"/>
                </a:endParaRPr>
              </a:p>
              <a:p>
                <a:pPr algn="ctr"/>
                <a:r>
                  <a:rPr lang="ja-JP" altLang="en-US" sz="1000" spc="40">
                    <a:solidFill>
                      <a:srgbClr val="FFF4E2"/>
                    </a:solidFill>
                    <a:latin typeface="Yu Mincho" panose="02020400000000000000" pitchFamily="18" charset="-128"/>
                    <a:ea typeface="Yu Mincho" panose="02020400000000000000" pitchFamily="18" charset="-128"/>
                    <a:cs typeface="Klee One" pitchFamily="2" charset="-128"/>
                  </a:rPr>
                  <a:t>これ</a:t>
                </a:r>
                <a:r>
                  <a:rPr lang="ja-JP" altLang="en-US" sz="1000" spc="40" dirty="0">
                    <a:solidFill>
                      <a:srgbClr val="FFF4E2"/>
                    </a:solidFill>
                    <a:latin typeface="Yu Mincho" panose="02020400000000000000" pitchFamily="18" charset="-128"/>
                    <a:ea typeface="Yu Mincho" panose="02020400000000000000" pitchFamily="18" charset="-128"/>
                    <a:cs typeface="Klee One" pitchFamily="2" charset="-128"/>
                  </a:rPr>
                  <a:t>により、雇用を生み、人が訪れ、地域社会の活性化に貢献して</a:t>
                </a:r>
                <a:r>
                  <a:rPr lang="ja-JP" altLang="en-US" sz="1000" spc="40">
                    <a:solidFill>
                      <a:srgbClr val="FFF4E2"/>
                    </a:solidFill>
                    <a:latin typeface="Yu Mincho" panose="02020400000000000000" pitchFamily="18" charset="-128"/>
                    <a:ea typeface="Yu Mincho" panose="02020400000000000000" pitchFamily="18" charset="-128"/>
                    <a:cs typeface="Klee One" pitchFamily="2" charset="-128"/>
                  </a:rPr>
                  <a:t>います。</a:t>
                </a:r>
                <a:r>
                  <a:rPr kumimoji="1" lang="ja-JP" altLang="en-US" sz="1000" spc="40">
                    <a:solidFill>
                      <a:srgbClr val="FFF4E2"/>
                    </a:solidFill>
                    <a:latin typeface="Yu Mincho" panose="02020400000000000000" pitchFamily="18" charset="-128"/>
                    <a:ea typeface="Yu Mincho" panose="02020400000000000000" pitchFamily="18" charset="-128"/>
                    <a:cs typeface="Klee One" pitchFamily="2" charset="-128"/>
                  </a:rPr>
                  <a:t>伝統的</a:t>
                </a:r>
                <a:r>
                  <a:rPr kumimoji="1" lang="ja-JP" altLang="en-US" sz="1000" spc="40" dirty="0">
                    <a:solidFill>
                      <a:srgbClr val="FFF4E2"/>
                    </a:solidFill>
                    <a:latin typeface="Yu Mincho" panose="02020400000000000000" pitchFamily="18" charset="-128"/>
                    <a:ea typeface="Yu Mincho" panose="02020400000000000000" pitchFamily="18" charset="-128"/>
                    <a:cs typeface="Klee One" pitchFamily="2" charset="-128"/>
                  </a:rPr>
                  <a:t>な風合いや趣を可能な限り保ちながら</a:t>
                </a:r>
                <a:r>
                  <a:rPr kumimoji="1" lang="ja-JP" altLang="en-US" sz="1000" spc="40">
                    <a:solidFill>
                      <a:srgbClr val="FFF4E2"/>
                    </a:solidFill>
                    <a:latin typeface="Yu Mincho" panose="02020400000000000000" pitchFamily="18" charset="-128"/>
                    <a:ea typeface="Yu Mincho" panose="02020400000000000000" pitchFamily="18" charset="-128"/>
                    <a:cs typeface="Klee One" pitchFamily="2" charset="-128"/>
                  </a:rPr>
                  <a:t>も、</a:t>
                </a:r>
                <a:endParaRPr kumimoji="1" lang="en-US" altLang="ja-JP" sz="1000" spc="40" dirty="0">
                  <a:solidFill>
                    <a:srgbClr val="FFF4E2"/>
                  </a:solidFill>
                  <a:latin typeface="Yu Mincho" panose="02020400000000000000" pitchFamily="18" charset="-128"/>
                  <a:ea typeface="Yu Mincho" panose="02020400000000000000" pitchFamily="18" charset="-128"/>
                  <a:cs typeface="Klee One" pitchFamily="2" charset="-128"/>
                </a:endParaRPr>
              </a:p>
              <a:p>
                <a:pPr algn="ctr"/>
                <a:r>
                  <a:rPr kumimoji="1" lang="ja-JP" altLang="en-US" sz="1000" spc="40">
                    <a:solidFill>
                      <a:srgbClr val="FFF4E2"/>
                    </a:solidFill>
                    <a:latin typeface="Yu Mincho" panose="02020400000000000000" pitchFamily="18" charset="-128"/>
                    <a:ea typeface="Yu Mincho" panose="02020400000000000000" pitchFamily="18" charset="-128"/>
                    <a:cs typeface="Klee One" pitchFamily="2" charset="-128"/>
                  </a:rPr>
                  <a:t>最新</a:t>
                </a:r>
                <a:r>
                  <a:rPr kumimoji="1" lang="ja-JP" altLang="en-US" sz="1000" spc="40" dirty="0">
                    <a:solidFill>
                      <a:srgbClr val="FFF4E2"/>
                    </a:solidFill>
                    <a:latin typeface="Yu Mincho" panose="02020400000000000000" pitchFamily="18" charset="-128"/>
                    <a:ea typeface="Yu Mincho" panose="02020400000000000000" pitchFamily="18" charset="-128"/>
                    <a:cs typeface="Klee One" pitchFamily="2" charset="-128"/>
                  </a:rPr>
                  <a:t>の設備を備え付けることで、充実した旅に欠かせない快適さを提供します。</a:t>
                </a:r>
                <a:endParaRPr kumimoji="1" lang="en-US" altLang="ja-JP" sz="1000" spc="40" dirty="0">
                  <a:solidFill>
                    <a:srgbClr val="FFF4E2"/>
                  </a:solidFill>
                  <a:latin typeface="Yu Mincho" panose="02020400000000000000" pitchFamily="18" charset="-128"/>
                  <a:ea typeface="Yu Mincho" panose="02020400000000000000" pitchFamily="18" charset="-128"/>
                  <a:cs typeface="Klee One" pitchFamily="2" charset="-128"/>
                </a:endParaRPr>
              </a:p>
            </p:txBody>
          </p:sp>
        </p:grpSp>
        <p:pic>
          <p:nvPicPr>
            <p:cNvPr id="32" name="図 31" descr="部屋に備えているベッドルーム&#10;&#10;中程度の精度で自動的に生成された説明">
              <a:extLst>
                <a:ext uri="{FF2B5EF4-FFF2-40B4-BE49-F238E27FC236}">
                  <a16:creationId xmlns:a16="http://schemas.microsoft.com/office/drawing/2014/main" id="{9E91BCE9-7701-A845-838C-B973A3C2DBD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131361" y="4296336"/>
              <a:ext cx="1142708" cy="1132786"/>
            </a:xfrm>
            <a:prstGeom prst="rect">
              <a:avLst/>
            </a:prstGeom>
            <a:ln w="12700">
              <a:solidFill>
                <a:schemeClr val="bg1"/>
              </a:solidFill>
            </a:ln>
          </p:spPr>
        </p:pic>
        <p:pic>
          <p:nvPicPr>
            <p:cNvPr id="35" name="図 34" descr="建物の入り口&#10;&#10;中程度の精度で自動的に生成された説明">
              <a:extLst>
                <a:ext uri="{FF2B5EF4-FFF2-40B4-BE49-F238E27FC236}">
                  <a16:creationId xmlns:a16="http://schemas.microsoft.com/office/drawing/2014/main" id="{9389593B-85BA-2547-889B-8F5D8988991F}"/>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r="11220" b="10555"/>
            <a:stretch/>
          </p:blipFill>
          <p:spPr>
            <a:xfrm>
              <a:off x="5791212" y="3104708"/>
              <a:ext cx="3276574" cy="2195763"/>
            </a:xfrm>
            <a:prstGeom prst="rect">
              <a:avLst/>
            </a:prstGeom>
          </p:spPr>
        </p:pic>
        <p:pic>
          <p:nvPicPr>
            <p:cNvPr id="36" name="図 35" descr="建物の入り口&#10;&#10;中程度の精度で自動的に生成された説明">
              <a:extLst>
                <a:ext uri="{FF2B5EF4-FFF2-40B4-BE49-F238E27FC236}">
                  <a16:creationId xmlns:a16="http://schemas.microsoft.com/office/drawing/2014/main" id="{0457EEF0-CC84-3F46-832C-D7F065F46A0C}"/>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8107727" y="4298036"/>
              <a:ext cx="1104369" cy="1134797"/>
            </a:xfrm>
            <a:prstGeom prst="rect">
              <a:avLst/>
            </a:prstGeom>
            <a:ln w="12700">
              <a:solidFill>
                <a:schemeClr val="bg1"/>
              </a:solidFill>
            </a:ln>
          </p:spPr>
        </p:pic>
        <p:sp>
          <p:nvSpPr>
            <p:cNvPr id="27" name="正方形/長方形 26">
              <a:extLst>
                <a:ext uri="{FF2B5EF4-FFF2-40B4-BE49-F238E27FC236}">
                  <a16:creationId xmlns:a16="http://schemas.microsoft.com/office/drawing/2014/main" id="{128CB74B-766F-7D41-BBCC-A1A680D442E4}"/>
                </a:ext>
              </a:extLst>
            </p:cNvPr>
            <p:cNvSpPr/>
            <p:nvPr/>
          </p:nvSpPr>
          <p:spPr>
            <a:xfrm>
              <a:off x="824130" y="5429122"/>
              <a:ext cx="3449939" cy="988540"/>
            </a:xfrm>
            <a:prstGeom prst="rect">
              <a:avLst/>
            </a:prstGeom>
          </p:spPr>
          <p:txBody>
            <a:bodyPr wrap="square">
              <a:spAutoFit/>
            </a:bodyPr>
            <a:lstStyle/>
            <a:p>
              <a:pPr>
                <a:lnSpc>
                  <a:spcPct val="150000"/>
                </a:lnSpc>
              </a:pPr>
              <a:r>
                <a:rPr lang="en" altLang="ja-JP" sz="1000" spc="100" dirty="0" err="1">
                  <a:solidFill>
                    <a:srgbClr val="FFF4E2"/>
                  </a:solidFill>
                  <a:latin typeface="Yu Mincho" panose="02020400000000000000" pitchFamily="18" charset="-128"/>
                  <a:ea typeface="Yu Mincho" panose="02020400000000000000" pitchFamily="18" charset="-128"/>
                  <a:cs typeface="Klee One" pitchFamily="2" charset="-128"/>
                </a:rPr>
                <a:t>Nazuna</a:t>
              </a:r>
              <a:r>
                <a:rPr lang="en" altLang="ja-JP" sz="1000" spc="100" dirty="0">
                  <a:solidFill>
                    <a:srgbClr val="FFF4E2"/>
                  </a:solidFill>
                  <a:latin typeface="Yu Mincho" panose="02020400000000000000" pitchFamily="18" charset="-128"/>
                  <a:ea typeface="Yu Mincho" panose="02020400000000000000" pitchFamily="18" charset="-128"/>
                  <a:cs typeface="Klee One" pitchFamily="2" charset="-128"/>
                </a:rPr>
                <a:t>(</a:t>
              </a:r>
              <a:r>
                <a:rPr lang="ja-JP" altLang="en-US" sz="1000" spc="100">
                  <a:solidFill>
                    <a:srgbClr val="FFF4E2"/>
                  </a:solidFill>
                  <a:latin typeface="Yu Mincho" panose="02020400000000000000" pitchFamily="18" charset="-128"/>
                  <a:ea typeface="Yu Mincho" panose="02020400000000000000" pitchFamily="18" charset="-128"/>
                  <a:cs typeface="Klee One" pitchFamily="2" charset="-128"/>
                </a:rPr>
                <a:t>なずな</a:t>
              </a:r>
              <a:r>
                <a:rPr lang="en-US" altLang="ja-JP" sz="1000" spc="100" dirty="0">
                  <a:solidFill>
                    <a:srgbClr val="FFF4E2"/>
                  </a:solidFill>
                  <a:latin typeface="Yu Mincho" panose="02020400000000000000" pitchFamily="18" charset="-128"/>
                  <a:ea typeface="Yu Mincho" panose="02020400000000000000" pitchFamily="18" charset="-128"/>
                  <a:cs typeface="Klee One" pitchFamily="2" charset="-128"/>
                </a:rPr>
                <a:t>)</a:t>
              </a:r>
              <a:r>
                <a:rPr lang="ja-JP" altLang="en-US" sz="1000" spc="100">
                  <a:solidFill>
                    <a:srgbClr val="FFF4E2"/>
                  </a:solidFill>
                  <a:latin typeface="Yu Mincho" panose="02020400000000000000" pitchFamily="18" charset="-128"/>
                  <a:ea typeface="Yu Mincho" panose="02020400000000000000" pitchFamily="18" charset="-128"/>
                  <a:cs typeface="Klee One" pitchFamily="2" charset="-128"/>
                </a:rPr>
                <a:t>は、スモールラグジュアリー旅館です。各宿に日本文化に関連する特徴的なテーマを設け、細やかなおもてなしをご提供いたしております。</a:t>
              </a:r>
              <a:endParaRPr lang="ja-JP" altLang="en-US" sz="1000" b="0" i="0" spc="100">
                <a:solidFill>
                  <a:srgbClr val="FFF4E2"/>
                </a:solidFill>
                <a:effectLst/>
                <a:latin typeface="Yu Mincho" panose="02020400000000000000" pitchFamily="18" charset="-128"/>
                <a:ea typeface="Yu Mincho" panose="02020400000000000000" pitchFamily="18" charset="-128"/>
                <a:cs typeface="Klee One" pitchFamily="2" charset="-128"/>
              </a:endParaRPr>
            </a:p>
          </p:txBody>
        </p:sp>
        <p:sp>
          <p:nvSpPr>
            <p:cNvPr id="30" name="正方形/長方形 29">
              <a:extLst>
                <a:ext uri="{FF2B5EF4-FFF2-40B4-BE49-F238E27FC236}">
                  <a16:creationId xmlns:a16="http://schemas.microsoft.com/office/drawing/2014/main" id="{6FE64F63-593F-3B49-85FD-56D79A787BE8}"/>
                </a:ext>
              </a:extLst>
            </p:cNvPr>
            <p:cNvSpPr/>
            <p:nvPr/>
          </p:nvSpPr>
          <p:spPr>
            <a:xfrm>
              <a:off x="5791212" y="5429122"/>
              <a:ext cx="3435855" cy="988540"/>
            </a:xfrm>
            <a:prstGeom prst="rect">
              <a:avLst/>
            </a:prstGeom>
          </p:spPr>
          <p:txBody>
            <a:bodyPr wrap="square">
              <a:spAutoFit/>
            </a:bodyPr>
            <a:lstStyle/>
            <a:p>
              <a:pPr>
                <a:lnSpc>
                  <a:spcPct val="150000"/>
                </a:lnSpc>
              </a:pPr>
              <a:r>
                <a:rPr lang="ja-JP" altLang="en-US" sz="1000">
                  <a:solidFill>
                    <a:srgbClr val="FFF4E2"/>
                  </a:solidFill>
                  <a:latin typeface="Yu Mincho" panose="02020400000000000000" pitchFamily="18" charset="-128"/>
                  <a:ea typeface="Yu Mincho" panose="02020400000000000000" pitchFamily="18" charset="-128"/>
                  <a:cs typeface="Klee One" pitchFamily="2" charset="-128"/>
                </a:rPr>
                <a:t>季楽 </a:t>
              </a:r>
              <a:r>
                <a:rPr lang="en-US" altLang="ja-JP" sz="1000" dirty="0">
                  <a:solidFill>
                    <a:srgbClr val="FFF4E2"/>
                  </a:solidFill>
                  <a:latin typeface="Yu Mincho" panose="02020400000000000000" pitchFamily="18" charset="-128"/>
                  <a:ea typeface="Yu Mincho" panose="02020400000000000000" pitchFamily="18" charset="-128"/>
                  <a:cs typeface="Klee One" pitchFamily="2" charset="-128"/>
                </a:rPr>
                <a:t>(</a:t>
              </a:r>
              <a:r>
                <a:rPr lang="ja-JP" altLang="en-US" sz="1000">
                  <a:solidFill>
                    <a:srgbClr val="FFF4E2"/>
                  </a:solidFill>
                  <a:latin typeface="Yu Mincho" panose="02020400000000000000" pitchFamily="18" charset="-128"/>
                  <a:ea typeface="Yu Mincho" panose="02020400000000000000" pitchFamily="18" charset="-128"/>
                  <a:cs typeface="Klee One" pitchFamily="2" charset="-128"/>
                </a:rPr>
                <a:t>きらく</a:t>
              </a:r>
              <a:r>
                <a:rPr lang="en-US" altLang="ja-JP" sz="1000" dirty="0">
                  <a:solidFill>
                    <a:srgbClr val="FFF4E2"/>
                  </a:solidFill>
                  <a:latin typeface="Yu Mincho" panose="02020400000000000000" pitchFamily="18" charset="-128"/>
                  <a:ea typeface="Yu Mincho" panose="02020400000000000000" pitchFamily="18" charset="-128"/>
                  <a:cs typeface="Klee One" pitchFamily="2" charset="-128"/>
                </a:rPr>
                <a:t>)</a:t>
              </a:r>
              <a:r>
                <a:rPr lang="ja-JP" altLang="en-US" sz="1000">
                  <a:solidFill>
                    <a:srgbClr val="FFF4E2"/>
                  </a:solidFill>
                  <a:latin typeface="Yu Mincho" panose="02020400000000000000" pitchFamily="18" charset="-128"/>
                  <a:ea typeface="Yu Mincho" panose="02020400000000000000" pitchFamily="18" charset="-128"/>
                  <a:cs typeface="Klee One" pitchFamily="2" charset="-128"/>
                </a:rPr>
                <a:t>は、一棟貸しタイプの宿です。静かなプライベート空間で暮らすようにご滞在いただきながら、地域の特色やコミュニティとの繋がりを感じる宿泊体験をご提供します。</a:t>
              </a:r>
            </a:p>
          </p:txBody>
        </p:sp>
        <p:sp>
          <p:nvSpPr>
            <p:cNvPr id="41" name="正方形/長方形 40">
              <a:extLst>
                <a:ext uri="{FF2B5EF4-FFF2-40B4-BE49-F238E27FC236}">
                  <a16:creationId xmlns:a16="http://schemas.microsoft.com/office/drawing/2014/main" id="{794E17CF-7CC6-4548-8D3C-32BF1A739FAD}"/>
                </a:ext>
              </a:extLst>
            </p:cNvPr>
            <p:cNvSpPr/>
            <p:nvPr/>
          </p:nvSpPr>
          <p:spPr>
            <a:xfrm>
              <a:off x="5791212" y="3100129"/>
              <a:ext cx="3276574" cy="459036"/>
            </a:xfrm>
            <a:prstGeom prst="rect">
              <a:avLst/>
            </a:prstGeom>
            <a:solidFill>
              <a:srgbClr val="000000">
                <a:alpha val="4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a:solidFill>
                    <a:srgbClr val="FFF4E2"/>
                  </a:solidFill>
                  <a:latin typeface="Yu Mincho" panose="02020400000000000000" pitchFamily="18" charset="-128"/>
                  <a:ea typeface="Yu Mincho" panose="02020400000000000000" pitchFamily="18" charset="-128"/>
                  <a:cs typeface="Klee One" pitchFamily="2" charset="-128"/>
                </a:rPr>
                <a:t>＜季楽＞一棟貸し施設</a:t>
              </a:r>
              <a:endParaRPr lang="en-US" altLang="ja-JP" sz="1600" dirty="0">
                <a:solidFill>
                  <a:srgbClr val="FFF4E2"/>
                </a:solidFill>
                <a:latin typeface="Yu Mincho" panose="02020400000000000000" pitchFamily="18" charset="-128"/>
                <a:ea typeface="Yu Mincho" panose="02020400000000000000" pitchFamily="18" charset="-128"/>
                <a:cs typeface="Klee One" pitchFamily="2" charset="-128"/>
              </a:endParaRPr>
            </a:p>
          </p:txBody>
        </p:sp>
        <p:sp>
          <p:nvSpPr>
            <p:cNvPr id="17" name="正方形/長方形 16">
              <a:extLst>
                <a:ext uri="{FF2B5EF4-FFF2-40B4-BE49-F238E27FC236}">
                  <a16:creationId xmlns:a16="http://schemas.microsoft.com/office/drawing/2014/main" id="{6ECBA5A1-20C2-D141-BB0D-71578D1F22D4}"/>
                </a:ext>
              </a:extLst>
            </p:cNvPr>
            <p:cNvSpPr/>
            <p:nvPr/>
          </p:nvSpPr>
          <p:spPr>
            <a:xfrm>
              <a:off x="58992" y="6352475"/>
              <a:ext cx="401643" cy="505525"/>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69135863-6ADF-4CC1-8FE4-29F6A2137FB2}" type="slidenum">
                <a:rPr kumimoji="1" lang="ja-JP" altLang="en-US" sz="1200" b="1" smtClean="0">
                  <a:solidFill>
                    <a:schemeClr val="bg1"/>
                  </a:solidFill>
                  <a:latin typeface="Yu Mincho" panose="02020400000000000000" pitchFamily="18" charset="-128"/>
                  <a:ea typeface="Yu Mincho" panose="02020400000000000000" pitchFamily="18" charset="-128"/>
                  <a:cs typeface="Klee One" pitchFamily="2" charset="-128"/>
                </a:rPr>
                <a:pPr algn="ctr"/>
                <a:t>7</a:t>
              </a:fld>
              <a:endParaRPr kumimoji="1" lang="ja-JP" altLang="en-US" sz="1200" b="1">
                <a:solidFill>
                  <a:schemeClr val="bg1"/>
                </a:solidFill>
                <a:latin typeface="Yu Mincho" panose="02020400000000000000" pitchFamily="18" charset="-128"/>
                <a:ea typeface="Yu Mincho" panose="02020400000000000000" pitchFamily="18" charset="-128"/>
                <a:cs typeface="Klee One" pitchFamily="2" charset="-128"/>
              </a:endParaRPr>
            </a:p>
          </p:txBody>
        </p:sp>
      </p:grpSp>
    </p:spTree>
    <p:extLst>
      <p:ext uri="{BB962C8B-B14F-4D97-AF65-F5344CB8AC3E}">
        <p14:creationId xmlns:p14="http://schemas.microsoft.com/office/powerpoint/2010/main" val="1793811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D97F355D-14FE-6740-8D76-50D95A6BF28D}"/>
              </a:ext>
            </a:extLst>
          </p:cNvPr>
          <p:cNvGrpSpPr/>
          <p:nvPr/>
        </p:nvGrpSpPr>
        <p:grpSpPr>
          <a:xfrm>
            <a:off x="0" y="0"/>
            <a:ext cx="9906000" cy="6858000"/>
            <a:chOff x="0" y="0"/>
            <a:chExt cx="9906000" cy="6858000"/>
          </a:xfrm>
        </p:grpSpPr>
        <p:sp>
          <p:nvSpPr>
            <p:cNvPr id="85" name="正方形/長方形 84">
              <a:extLst>
                <a:ext uri="{FF2B5EF4-FFF2-40B4-BE49-F238E27FC236}">
                  <a16:creationId xmlns:a16="http://schemas.microsoft.com/office/drawing/2014/main" id="{9F4148E2-8EB7-0D4C-BD9A-358094FF2AD9}"/>
                </a:ext>
              </a:extLst>
            </p:cNvPr>
            <p:cNvSpPr/>
            <p:nvPr/>
          </p:nvSpPr>
          <p:spPr>
            <a:xfrm>
              <a:off x="0" y="0"/>
              <a:ext cx="9906000" cy="6352475"/>
            </a:xfrm>
            <a:prstGeom prst="rect">
              <a:avLst/>
            </a:prstGeom>
            <a:solidFill>
              <a:srgbClr val="FFF4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A16F4F"/>
                </a:solidFill>
                <a:latin typeface="Yu Mincho" panose="02020400000000000000" pitchFamily="18" charset="-128"/>
                <a:ea typeface="Yu Mincho" panose="02020400000000000000" pitchFamily="18" charset="-128"/>
              </a:endParaRPr>
            </a:p>
          </p:txBody>
        </p:sp>
        <p:pic>
          <p:nvPicPr>
            <p:cNvPr id="30" name="図 29" descr="座る, 雪, 覆い, スキー が含まれている画像&#10;&#10;自動的に生成された説明">
              <a:extLst>
                <a:ext uri="{FF2B5EF4-FFF2-40B4-BE49-F238E27FC236}">
                  <a16:creationId xmlns:a16="http://schemas.microsoft.com/office/drawing/2014/main" id="{9E4F45FF-D398-054B-896F-04FB41F5B840}"/>
                </a:ext>
              </a:extLst>
            </p:cNvPr>
            <p:cNvPicPr>
              <a:picLocks noChangeAspect="1"/>
            </p:cNvPicPr>
            <p:nvPr/>
          </p:nvPicPr>
          <p:blipFill rotWithShape="1">
            <a:blip r:embed="rId2">
              <a:alphaModFix amt="85000"/>
              <a:extLst>
                <a:ext uri="{28A0092B-C50C-407E-A947-70E740481C1C}">
                  <a14:useLocalDpi xmlns:a14="http://schemas.microsoft.com/office/drawing/2010/main" val="0"/>
                </a:ext>
              </a:extLst>
            </a:blip>
            <a:srcRect t="15390" b="20459"/>
            <a:stretch/>
          </p:blipFill>
          <p:spPr>
            <a:xfrm>
              <a:off x="0" y="0"/>
              <a:ext cx="9906000" cy="6352475"/>
            </a:xfrm>
            <a:prstGeom prst="rect">
              <a:avLst/>
            </a:prstGeom>
          </p:spPr>
        </p:pic>
        <p:grpSp>
          <p:nvGrpSpPr>
            <p:cNvPr id="2" name="グループ化 1">
              <a:extLst>
                <a:ext uri="{FF2B5EF4-FFF2-40B4-BE49-F238E27FC236}">
                  <a16:creationId xmlns:a16="http://schemas.microsoft.com/office/drawing/2014/main" id="{3D22C940-33C6-6C4E-A56F-10D38977466F}"/>
                </a:ext>
              </a:extLst>
            </p:cNvPr>
            <p:cNvGrpSpPr/>
            <p:nvPr/>
          </p:nvGrpSpPr>
          <p:grpSpPr>
            <a:xfrm>
              <a:off x="599443" y="350797"/>
              <a:ext cx="8702035" cy="5706706"/>
              <a:chOff x="599443" y="789896"/>
              <a:chExt cx="8702035" cy="5706706"/>
            </a:xfrm>
          </p:grpSpPr>
          <p:grpSp>
            <p:nvGrpSpPr>
              <p:cNvPr id="78" name="グループ化 77">
                <a:extLst>
                  <a:ext uri="{FF2B5EF4-FFF2-40B4-BE49-F238E27FC236}">
                    <a16:creationId xmlns:a16="http://schemas.microsoft.com/office/drawing/2014/main" id="{E3413D47-E00D-FB4F-A043-47A938D78538}"/>
                  </a:ext>
                </a:extLst>
              </p:cNvPr>
              <p:cNvGrpSpPr/>
              <p:nvPr/>
            </p:nvGrpSpPr>
            <p:grpSpPr>
              <a:xfrm>
                <a:off x="599443" y="789896"/>
                <a:ext cx="4137416" cy="2672653"/>
                <a:chOff x="599443" y="789896"/>
                <a:chExt cx="4137416" cy="2672653"/>
              </a:xfrm>
            </p:grpSpPr>
            <p:pic>
              <p:nvPicPr>
                <p:cNvPr id="36" name="Picture 7" descr="nazuna-kyoto-tsubaki-st">
                  <a:hlinkClick r:id="rId3"/>
                  <a:extLst>
                    <a:ext uri="{FF2B5EF4-FFF2-40B4-BE49-F238E27FC236}">
                      <a16:creationId xmlns:a16="http://schemas.microsoft.com/office/drawing/2014/main" id="{E5532A12-36FF-D740-9ADE-AFAB8B38F84D}"/>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p:blipFill>
              <p:spPr bwMode="auto">
                <a:xfrm>
                  <a:off x="604521" y="789896"/>
                  <a:ext cx="4127853" cy="123265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グループ化 15">
                  <a:extLst>
                    <a:ext uri="{FF2B5EF4-FFF2-40B4-BE49-F238E27FC236}">
                      <a16:creationId xmlns:a16="http://schemas.microsoft.com/office/drawing/2014/main" id="{E7B033AC-94C7-4445-BD15-6E5558722071}"/>
                    </a:ext>
                  </a:extLst>
                </p:cNvPr>
                <p:cNvGrpSpPr/>
                <p:nvPr/>
              </p:nvGrpSpPr>
              <p:grpSpPr>
                <a:xfrm>
                  <a:off x="599443" y="2022549"/>
                  <a:ext cx="4137416" cy="1440000"/>
                  <a:chOff x="599443" y="2022549"/>
                  <a:chExt cx="4137416" cy="1440000"/>
                </a:xfrm>
              </p:grpSpPr>
              <p:sp>
                <p:nvSpPr>
                  <p:cNvPr id="38" name="正方形/長方形 37">
                    <a:extLst>
                      <a:ext uri="{FF2B5EF4-FFF2-40B4-BE49-F238E27FC236}">
                        <a16:creationId xmlns:a16="http://schemas.microsoft.com/office/drawing/2014/main" id="{F4383428-A4B1-514E-BFB3-027998F77EBF}"/>
                      </a:ext>
                    </a:extLst>
                  </p:cNvPr>
                  <p:cNvSpPr/>
                  <p:nvPr/>
                </p:nvSpPr>
                <p:spPr>
                  <a:xfrm>
                    <a:off x="609006" y="2022549"/>
                    <a:ext cx="4127853" cy="5687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a:solidFill>
                          <a:srgbClr val="A16F4F"/>
                        </a:solidFill>
                        <a:latin typeface="Yu Mincho" panose="02020400000000000000" pitchFamily="18" charset="-128"/>
                        <a:ea typeface="Yu Mincho" panose="02020400000000000000" pitchFamily="18" charset="-128"/>
                        <a:cs typeface="Klee One" pitchFamily="2" charset="-128"/>
                      </a:rPr>
                      <a:t>京都 椿通</a:t>
                    </a:r>
                  </a:p>
                  <a:p>
                    <a:pPr algn="r"/>
                    <a:r>
                      <a:rPr lang="ja-JP" altLang="en-US" sz="900">
                        <a:solidFill>
                          <a:srgbClr val="A16F4F"/>
                        </a:solidFill>
                        <a:latin typeface="Yu Mincho" panose="02020400000000000000" pitchFamily="18" charset="-128"/>
                        <a:ea typeface="Yu Mincho" panose="02020400000000000000" pitchFamily="18" charset="-128"/>
                        <a:cs typeface="Klee One" pitchFamily="2" charset="-128"/>
                      </a:rPr>
                      <a:t>京都市下京区高辻通大宮西入坊門町</a:t>
                    </a:r>
                    <a:r>
                      <a:rPr lang="en-US" altLang="ja-JP" sz="900" dirty="0">
                        <a:solidFill>
                          <a:srgbClr val="A16F4F"/>
                        </a:solidFill>
                        <a:latin typeface="Yu Mincho" panose="02020400000000000000" pitchFamily="18" charset="-128"/>
                        <a:ea typeface="Yu Mincho" panose="02020400000000000000" pitchFamily="18" charset="-128"/>
                        <a:cs typeface="Klee One" pitchFamily="2" charset="-128"/>
                      </a:rPr>
                      <a:t>838</a:t>
                    </a:r>
                  </a:p>
                </p:txBody>
              </p:sp>
              <p:sp>
                <p:nvSpPr>
                  <p:cNvPr id="56" name="正方形/長方形 55">
                    <a:extLst>
                      <a:ext uri="{FF2B5EF4-FFF2-40B4-BE49-F238E27FC236}">
                        <a16:creationId xmlns:a16="http://schemas.microsoft.com/office/drawing/2014/main" id="{1C0A909A-C14B-E644-9353-8C06F64D8C73}"/>
                      </a:ext>
                    </a:extLst>
                  </p:cNvPr>
                  <p:cNvSpPr/>
                  <p:nvPr/>
                </p:nvSpPr>
                <p:spPr>
                  <a:xfrm>
                    <a:off x="600037" y="2546029"/>
                    <a:ext cx="4132338" cy="8712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四条大宮付近の一角にある「</a:t>
                    </a:r>
                    <a:r>
                      <a:rPr lang="en" altLang="ja-JP" sz="700" spc="-80" dirty="0" err="1">
                        <a:solidFill>
                          <a:srgbClr val="A16F4F"/>
                        </a:solidFill>
                        <a:latin typeface="Yu Mincho" panose="02020400000000000000" pitchFamily="18" charset="-128"/>
                        <a:ea typeface="Yu Mincho" panose="02020400000000000000" pitchFamily="18" charset="-128"/>
                        <a:cs typeface="Klee One" pitchFamily="2" charset="-128"/>
                      </a:rPr>
                      <a:t>Nazuna</a:t>
                    </a:r>
                    <a:r>
                      <a:rPr lang="en" altLang="ja-JP" sz="700" spc="-80" dirty="0">
                        <a:solidFill>
                          <a:srgbClr val="A16F4F"/>
                        </a:solidFill>
                        <a:latin typeface="Yu Mincho" panose="02020400000000000000" pitchFamily="18" charset="-128"/>
                        <a:ea typeface="Yu Mincho" panose="02020400000000000000" pitchFamily="18" charset="-128"/>
                        <a:cs typeface="Klee One" pitchFamily="2" charset="-128"/>
                      </a:rPr>
                      <a:t> </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京都 椿通」は、築</a:t>
                    </a:r>
                    <a:r>
                      <a:rPr lang="en-US" altLang="ja-JP" sz="700" spc="-80" dirty="0">
                        <a:solidFill>
                          <a:srgbClr val="A16F4F"/>
                        </a:solidFill>
                        <a:latin typeface="Yu Mincho" panose="02020400000000000000" pitchFamily="18" charset="-128"/>
                        <a:ea typeface="Yu Mincho" panose="02020400000000000000" pitchFamily="18" charset="-128"/>
                        <a:cs typeface="Klee One" pitchFamily="2" charset="-128"/>
                      </a:rPr>
                      <a:t>110</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年以上の町家が立ち並ぶ約</a:t>
                    </a:r>
                    <a:r>
                      <a:rPr lang="en-US" altLang="ja-JP" sz="700" spc="-80" dirty="0">
                        <a:solidFill>
                          <a:srgbClr val="A16F4F"/>
                        </a:solidFill>
                        <a:latin typeface="Yu Mincho" panose="02020400000000000000" pitchFamily="18" charset="-128"/>
                        <a:ea typeface="Yu Mincho" panose="02020400000000000000" pitchFamily="18" charset="-128"/>
                        <a:cs typeface="Klee One" pitchFamily="2" charset="-128"/>
                      </a:rPr>
                      <a:t>1,400</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平米の</a:t>
                    </a:r>
                    <a:r>
                      <a:rPr lang="en" altLang="ja-JP" sz="700" spc="-80" dirty="0">
                        <a:solidFill>
                          <a:srgbClr val="A16F4F"/>
                        </a:solidFill>
                        <a:latin typeface="Yu Mincho" panose="02020400000000000000" pitchFamily="18" charset="-128"/>
                        <a:ea typeface="Yu Mincho" panose="02020400000000000000" pitchFamily="18" charset="-128"/>
                        <a:cs typeface="Klee One" pitchFamily="2" charset="-128"/>
                      </a:rPr>
                      <a:t>L</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字型路地一体を</a:t>
                    </a:r>
                    <a:r>
                      <a:rPr lang="en-US" altLang="ja-JP" sz="700" spc="-80" dirty="0">
                        <a:solidFill>
                          <a:srgbClr val="A16F4F"/>
                        </a:solidFill>
                        <a:latin typeface="Yu Mincho" panose="02020400000000000000" pitchFamily="18" charset="-128"/>
                        <a:ea typeface="Yu Mincho" panose="02020400000000000000" pitchFamily="18" charset="-128"/>
                        <a:cs typeface="Klee One" pitchFamily="2" charset="-128"/>
                      </a:rPr>
                      <a:t>1</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つの宿に改修した全</a:t>
                    </a:r>
                    <a:r>
                      <a:rPr lang="en-US" altLang="ja-JP" sz="700" spc="-80" dirty="0">
                        <a:solidFill>
                          <a:srgbClr val="A16F4F"/>
                        </a:solidFill>
                        <a:latin typeface="Yu Mincho" panose="02020400000000000000" pitchFamily="18" charset="-128"/>
                        <a:ea typeface="Yu Mincho" panose="02020400000000000000" pitchFamily="18" charset="-128"/>
                        <a:cs typeface="Klee One" pitchFamily="2" charset="-128"/>
                      </a:rPr>
                      <a:t>23</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室の旅館です。玄関口となるレセプション棟は奥行きのある京都らしい造りで、お客様をお出迎えする場のみならず、外界と「椿通」の世界を結ぶ小路でもあります。 レセプション棟を抜けると、そこには外の世界と隔離された昔の花街を思わせる街並みが。石畳の敷かれた街路は夕暮れと共に提灯や置き行灯が灯り、「椿通」は艶やかさを帯びます。明治時代に建てられた</a:t>
                    </a:r>
                    <a:r>
                      <a:rPr lang="en-US" altLang="ja-JP" sz="700" spc="-80" dirty="0">
                        <a:solidFill>
                          <a:srgbClr val="A16F4F"/>
                        </a:solidFill>
                        <a:latin typeface="Yu Mincho" panose="02020400000000000000" pitchFamily="18" charset="-128"/>
                        <a:ea typeface="Yu Mincho" panose="02020400000000000000" pitchFamily="18" charset="-128"/>
                        <a:cs typeface="Klee One" pitchFamily="2" charset="-128"/>
                      </a:rPr>
                      <a:t>23</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棟の町家が</a:t>
                    </a:r>
                    <a:r>
                      <a:rPr lang="en-US" altLang="ja-JP" sz="700" spc="-80" dirty="0">
                        <a:solidFill>
                          <a:srgbClr val="A16F4F"/>
                        </a:solidFill>
                        <a:latin typeface="Yu Mincho" panose="02020400000000000000" pitchFamily="18" charset="-128"/>
                        <a:ea typeface="Yu Mincho" panose="02020400000000000000" pitchFamily="18" charset="-128"/>
                        <a:cs typeface="Klee One" pitchFamily="2" charset="-128"/>
                      </a:rPr>
                      <a:t>23</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の半露天風呂付客室に生まれ変わました。京都の自然美をテーマとした</a:t>
                    </a:r>
                    <a:r>
                      <a:rPr lang="en" altLang="ja-JP" sz="700" spc="-80" dirty="0">
                        <a:solidFill>
                          <a:srgbClr val="A16F4F"/>
                        </a:solidFill>
                        <a:latin typeface="Yu Mincho" panose="02020400000000000000" pitchFamily="18" charset="-128"/>
                        <a:ea typeface="Yu Mincho" panose="02020400000000000000" pitchFamily="18" charset="-128"/>
                        <a:cs typeface="Klee One" pitchFamily="2" charset="-128"/>
                      </a:rPr>
                      <a:t>TAKE</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a:t>
                    </a:r>
                    <a:r>
                      <a:rPr lang="en" altLang="ja-JP" sz="700" spc="-80" dirty="0">
                        <a:solidFill>
                          <a:srgbClr val="A16F4F"/>
                        </a:solidFill>
                        <a:latin typeface="Yu Mincho" panose="02020400000000000000" pitchFamily="18" charset="-128"/>
                        <a:ea typeface="Yu Mincho" panose="02020400000000000000" pitchFamily="18" charset="-128"/>
                        <a:cs typeface="Klee One" pitchFamily="2" charset="-128"/>
                      </a:rPr>
                      <a:t>MIZU</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a:t>
                    </a:r>
                    <a:r>
                      <a:rPr lang="en" altLang="ja-JP" sz="700" spc="-80" dirty="0">
                        <a:solidFill>
                          <a:srgbClr val="A16F4F"/>
                        </a:solidFill>
                        <a:latin typeface="Yu Mincho" panose="02020400000000000000" pitchFamily="18" charset="-128"/>
                        <a:ea typeface="Yu Mincho" panose="02020400000000000000" pitchFamily="18" charset="-128"/>
                        <a:cs typeface="Klee One" pitchFamily="2" charset="-128"/>
                      </a:rPr>
                      <a:t>IWA</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a:t>
                    </a:r>
                    <a:r>
                      <a:rPr lang="en" altLang="ja-JP" sz="700" spc="-80" dirty="0">
                        <a:solidFill>
                          <a:srgbClr val="A16F4F"/>
                        </a:solidFill>
                        <a:latin typeface="Yu Mincho" panose="02020400000000000000" pitchFamily="18" charset="-128"/>
                        <a:ea typeface="Yu Mincho" panose="02020400000000000000" pitchFamily="18" charset="-128"/>
                        <a:cs typeface="Klee One" pitchFamily="2" charset="-128"/>
                      </a:rPr>
                      <a:t>HANA</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a:t>
                    </a:r>
                    <a:r>
                      <a:rPr lang="en" altLang="ja-JP" sz="700" spc="-80" dirty="0">
                        <a:solidFill>
                          <a:srgbClr val="A16F4F"/>
                        </a:solidFill>
                        <a:latin typeface="Yu Mincho" panose="02020400000000000000" pitchFamily="18" charset="-128"/>
                        <a:ea typeface="Yu Mincho" panose="02020400000000000000" pitchFamily="18" charset="-128"/>
                        <a:cs typeface="Klee One" pitchFamily="2" charset="-128"/>
                      </a:rPr>
                      <a:t>HA</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の</a:t>
                    </a:r>
                    <a:r>
                      <a:rPr lang="en-US" altLang="ja-JP" sz="700" spc="-80" dirty="0">
                        <a:solidFill>
                          <a:srgbClr val="A16F4F"/>
                        </a:solidFill>
                        <a:latin typeface="Yu Mincho" panose="02020400000000000000" pitchFamily="18" charset="-128"/>
                        <a:ea typeface="Yu Mincho" panose="02020400000000000000" pitchFamily="18" charset="-128"/>
                        <a:cs typeface="Klee One" pitchFamily="2" charset="-128"/>
                      </a:rPr>
                      <a:t>5</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つのカテゴリーを設けております。</a:t>
                    </a:r>
                    <a:r>
                      <a:rPr lang="en" altLang="ja-JP" sz="700" spc="-80" dirty="0">
                        <a:solidFill>
                          <a:srgbClr val="A16F4F"/>
                        </a:solidFill>
                        <a:latin typeface="Yu Mincho" panose="02020400000000000000" pitchFamily="18" charset="-128"/>
                        <a:ea typeface="Yu Mincho" panose="02020400000000000000" pitchFamily="18" charset="-128"/>
                        <a:cs typeface="Klee One" pitchFamily="2" charset="-128"/>
                      </a:rPr>
                      <a:t>TAKE</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a:t>
                    </a:r>
                    <a:r>
                      <a:rPr lang="en" altLang="ja-JP" sz="700" spc="-80" dirty="0">
                        <a:solidFill>
                          <a:srgbClr val="A16F4F"/>
                        </a:solidFill>
                        <a:latin typeface="Yu Mincho" panose="02020400000000000000" pitchFamily="18" charset="-128"/>
                        <a:ea typeface="Yu Mincho" panose="02020400000000000000" pitchFamily="18" charset="-128"/>
                        <a:cs typeface="Klee One" pitchFamily="2" charset="-128"/>
                      </a:rPr>
                      <a:t>MIZU</a:t>
                    </a:r>
                    <a:r>
                      <a:rPr lang="ja-JP" altLang="en" sz="700" spc="-80">
                        <a:solidFill>
                          <a:srgbClr val="A16F4F"/>
                        </a:solidFill>
                        <a:latin typeface="Yu Mincho" panose="02020400000000000000" pitchFamily="18" charset="-128"/>
                        <a:ea typeface="Yu Mincho" panose="02020400000000000000" pitchFamily="18" charset="-128"/>
                        <a:cs typeface="Klee One" pitchFamily="2" charset="-128"/>
                      </a:rPr>
                      <a:t>（</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計</a:t>
                    </a:r>
                    <a:r>
                      <a:rPr lang="en-US" altLang="ja-JP" sz="700" spc="-80" dirty="0">
                        <a:solidFill>
                          <a:srgbClr val="A16F4F"/>
                        </a:solidFill>
                        <a:latin typeface="Yu Mincho" panose="02020400000000000000" pitchFamily="18" charset="-128"/>
                        <a:ea typeface="Yu Mincho" panose="02020400000000000000" pitchFamily="18" charset="-128"/>
                        <a:cs typeface="Klee One" pitchFamily="2" charset="-128"/>
                      </a:rPr>
                      <a:t>9</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室）は、ラグジュアリータイプ。</a:t>
                    </a:r>
                    <a:r>
                      <a:rPr lang="en" altLang="ja-JP" sz="700" spc="-80" dirty="0">
                        <a:solidFill>
                          <a:srgbClr val="A16F4F"/>
                        </a:solidFill>
                        <a:latin typeface="Yu Mincho" panose="02020400000000000000" pitchFamily="18" charset="-128"/>
                        <a:ea typeface="Yu Mincho" panose="02020400000000000000" pitchFamily="18" charset="-128"/>
                        <a:cs typeface="Klee One" pitchFamily="2" charset="-128"/>
                      </a:rPr>
                      <a:t>IWA</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a:t>
                    </a:r>
                    <a:r>
                      <a:rPr lang="en" altLang="ja-JP" sz="700" spc="-80" dirty="0">
                        <a:solidFill>
                          <a:srgbClr val="A16F4F"/>
                        </a:solidFill>
                        <a:latin typeface="Yu Mincho" panose="02020400000000000000" pitchFamily="18" charset="-128"/>
                        <a:ea typeface="Yu Mincho" panose="02020400000000000000" pitchFamily="18" charset="-128"/>
                        <a:cs typeface="Klee One" pitchFamily="2" charset="-128"/>
                      </a:rPr>
                      <a:t>HANA</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a:t>
                    </a:r>
                    <a:r>
                      <a:rPr lang="en" altLang="ja-JP" sz="700" spc="-80" dirty="0">
                        <a:solidFill>
                          <a:srgbClr val="A16F4F"/>
                        </a:solidFill>
                        <a:latin typeface="Yu Mincho" panose="02020400000000000000" pitchFamily="18" charset="-128"/>
                        <a:ea typeface="Yu Mincho" panose="02020400000000000000" pitchFamily="18" charset="-128"/>
                        <a:cs typeface="Klee One" pitchFamily="2" charset="-128"/>
                      </a:rPr>
                      <a:t>HA</a:t>
                    </a:r>
                    <a:r>
                      <a:rPr lang="ja-JP" altLang="en" sz="700" spc="-80">
                        <a:solidFill>
                          <a:srgbClr val="A16F4F"/>
                        </a:solidFill>
                        <a:latin typeface="Yu Mincho" panose="02020400000000000000" pitchFamily="18" charset="-128"/>
                        <a:ea typeface="Yu Mincho" panose="02020400000000000000" pitchFamily="18" charset="-128"/>
                        <a:cs typeface="Klee One" pitchFamily="2" charset="-128"/>
                      </a:rPr>
                      <a:t>（</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計</a:t>
                    </a:r>
                    <a:r>
                      <a:rPr lang="en-US" altLang="ja-JP" sz="700" spc="-80" dirty="0">
                        <a:solidFill>
                          <a:srgbClr val="A16F4F"/>
                        </a:solidFill>
                        <a:latin typeface="Yu Mincho" panose="02020400000000000000" pitchFamily="18" charset="-128"/>
                        <a:ea typeface="Yu Mincho" panose="02020400000000000000" pitchFamily="18" charset="-128"/>
                        <a:cs typeface="Klee One" pitchFamily="2" charset="-128"/>
                      </a:rPr>
                      <a:t>14</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室）は、デラックスタイプです。</a:t>
                    </a:r>
                    <a:r>
                      <a:rPr lang="en-US" altLang="ja-JP" sz="700" spc="-80" dirty="0">
                        <a:solidFill>
                          <a:srgbClr val="A16F4F"/>
                        </a:solidFill>
                        <a:latin typeface="Yu Mincho" panose="02020400000000000000" pitchFamily="18" charset="-128"/>
                        <a:ea typeface="Yu Mincho" panose="02020400000000000000" pitchFamily="18" charset="-128"/>
                        <a:cs typeface="Klee One" pitchFamily="2" charset="-128"/>
                      </a:rPr>
                      <a:t>5</a:t>
                    </a:r>
                    <a:r>
                      <a:rPr lang="ja-JP" altLang="en-US" sz="700" spc="-80">
                        <a:solidFill>
                          <a:srgbClr val="A16F4F"/>
                        </a:solidFill>
                        <a:latin typeface="Yu Mincho" panose="02020400000000000000" pitchFamily="18" charset="-128"/>
                        <a:ea typeface="Yu Mincho" panose="02020400000000000000" pitchFamily="18" charset="-128"/>
                        <a:cs typeface="Klee One" pitchFamily="2" charset="-128"/>
                      </a:rPr>
                      <a:t>つのテーマから着想を得た内装・インテリアがゲストの目を楽しませます。</a:t>
                    </a:r>
                    <a:endParaRPr lang="en-US" altLang="ja-JP" sz="700" spc="-80" dirty="0">
                      <a:solidFill>
                        <a:srgbClr val="A16F4F"/>
                      </a:solidFill>
                      <a:latin typeface="Yu Mincho" panose="02020400000000000000" pitchFamily="18" charset="-128"/>
                      <a:ea typeface="Yu Mincho" panose="02020400000000000000" pitchFamily="18" charset="-128"/>
                      <a:cs typeface="Klee One" pitchFamily="2" charset="-128"/>
                    </a:endParaRPr>
                  </a:p>
                </p:txBody>
              </p:sp>
              <p:sp>
                <p:nvSpPr>
                  <p:cNvPr id="65" name="正方形/長方形 64">
                    <a:extLst>
                      <a:ext uri="{FF2B5EF4-FFF2-40B4-BE49-F238E27FC236}">
                        <a16:creationId xmlns:a16="http://schemas.microsoft.com/office/drawing/2014/main" id="{F04C9CD3-6589-DC4E-AEBA-0B30A8F5E908}"/>
                      </a:ext>
                    </a:extLst>
                  </p:cNvPr>
                  <p:cNvSpPr/>
                  <p:nvPr/>
                </p:nvSpPr>
                <p:spPr>
                  <a:xfrm>
                    <a:off x="599443" y="2022549"/>
                    <a:ext cx="36000" cy="1440000"/>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A16F4F"/>
                      </a:solidFill>
                      <a:latin typeface="Yu Mincho" panose="02020400000000000000" pitchFamily="18" charset="-128"/>
                      <a:ea typeface="Yu Mincho" panose="02020400000000000000" pitchFamily="18" charset="-128"/>
                    </a:endParaRPr>
                  </a:p>
                </p:txBody>
              </p:sp>
            </p:grpSp>
          </p:grpSp>
          <p:grpSp>
            <p:nvGrpSpPr>
              <p:cNvPr id="80" name="グループ化 79">
                <a:extLst>
                  <a:ext uri="{FF2B5EF4-FFF2-40B4-BE49-F238E27FC236}">
                    <a16:creationId xmlns:a16="http://schemas.microsoft.com/office/drawing/2014/main" id="{0E205467-5DD3-9B4B-9B93-317CFB6D1A59}"/>
                  </a:ext>
                </a:extLst>
              </p:cNvPr>
              <p:cNvGrpSpPr/>
              <p:nvPr/>
            </p:nvGrpSpPr>
            <p:grpSpPr>
              <a:xfrm>
                <a:off x="599443" y="3823949"/>
                <a:ext cx="4132932" cy="2672653"/>
                <a:chOff x="599443" y="3823949"/>
                <a:chExt cx="4132932" cy="2672653"/>
              </a:xfrm>
            </p:grpSpPr>
            <p:pic>
              <p:nvPicPr>
                <p:cNvPr id="52" name="Picture 9" descr="nazuna-kyoto-gosho">
                  <a:hlinkClick r:id="rId5"/>
                  <a:extLst>
                    <a:ext uri="{FF2B5EF4-FFF2-40B4-BE49-F238E27FC236}">
                      <a16:creationId xmlns:a16="http://schemas.microsoft.com/office/drawing/2014/main" id="{58B5AD94-AA6A-C640-B12F-AD3F12011654}"/>
                    </a:ext>
                  </a:extLst>
                </p:cNvPr>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a:stretch/>
              </p:blipFill>
              <p:spPr bwMode="auto">
                <a:xfrm>
                  <a:off x="604522" y="3823949"/>
                  <a:ext cx="4127852" cy="1232653"/>
                </a:xfrm>
                <a:prstGeom prst="rect">
                  <a:avLst/>
                </a:prstGeom>
                <a:noFill/>
                <a:extLst>
                  <a:ext uri="{909E8E84-426E-40DD-AFC4-6F175D3DCCD1}">
                    <a14:hiddenFill xmlns:a14="http://schemas.microsoft.com/office/drawing/2010/main">
                      <a:solidFill>
                        <a:srgbClr val="FFFFFF"/>
                      </a:solidFill>
                    </a14:hiddenFill>
                  </a:ext>
                </a:extLst>
              </p:spPr>
            </p:pic>
            <p:grpSp>
              <p:nvGrpSpPr>
                <p:cNvPr id="76" name="グループ化 75">
                  <a:extLst>
                    <a:ext uri="{FF2B5EF4-FFF2-40B4-BE49-F238E27FC236}">
                      <a16:creationId xmlns:a16="http://schemas.microsoft.com/office/drawing/2014/main" id="{12C40674-9362-FB4A-BFC4-CD39FE659597}"/>
                    </a:ext>
                  </a:extLst>
                </p:cNvPr>
                <p:cNvGrpSpPr/>
                <p:nvPr/>
              </p:nvGrpSpPr>
              <p:grpSpPr>
                <a:xfrm>
                  <a:off x="599443" y="5056602"/>
                  <a:ext cx="4132932" cy="1440000"/>
                  <a:chOff x="599443" y="5056602"/>
                  <a:chExt cx="4132932" cy="1440000"/>
                </a:xfrm>
              </p:grpSpPr>
              <p:sp>
                <p:nvSpPr>
                  <p:cNvPr id="53" name="正方形/長方形 52">
                    <a:extLst>
                      <a:ext uri="{FF2B5EF4-FFF2-40B4-BE49-F238E27FC236}">
                        <a16:creationId xmlns:a16="http://schemas.microsoft.com/office/drawing/2014/main" id="{9E2B1B81-C0B1-9A44-8052-17D30B1E4F96}"/>
                      </a:ext>
                    </a:extLst>
                  </p:cNvPr>
                  <p:cNvSpPr/>
                  <p:nvPr/>
                </p:nvSpPr>
                <p:spPr>
                  <a:xfrm>
                    <a:off x="600037" y="5056602"/>
                    <a:ext cx="4132338" cy="5687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a:solidFill>
                          <a:srgbClr val="A16F4F"/>
                        </a:solidFill>
                        <a:latin typeface="Yu Mincho" panose="02020400000000000000" pitchFamily="18" charset="-128"/>
                        <a:ea typeface="Yu Mincho" panose="02020400000000000000" pitchFamily="18" charset="-128"/>
                        <a:cs typeface="Klee One" pitchFamily="2" charset="-128"/>
                      </a:rPr>
                      <a:t>京都 御所</a:t>
                    </a:r>
                  </a:p>
                  <a:p>
                    <a:pPr algn="r"/>
                    <a:r>
                      <a:rPr lang="ja-JP" altLang="en-US" sz="900">
                        <a:solidFill>
                          <a:srgbClr val="A16F4F"/>
                        </a:solidFill>
                        <a:latin typeface="Yu Mincho" panose="02020400000000000000" pitchFamily="18" charset="-128"/>
                        <a:ea typeface="Yu Mincho" panose="02020400000000000000" pitchFamily="18" charset="-128"/>
                        <a:cs typeface="Klee One" pitchFamily="2" charset="-128"/>
                      </a:rPr>
                      <a:t>京都市中京区花立町</a:t>
                    </a:r>
                    <a:r>
                      <a:rPr lang="en-US" altLang="ja-JP" sz="900" dirty="0">
                        <a:solidFill>
                          <a:srgbClr val="A16F4F"/>
                        </a:solidFill>
                        <a:latin typeface="Yu Mincho" panose="02020400000000000000" pitchFamily="18" charset="-128"/>
                        <a:ea typeface="Yu Mincho" panose="02020400000000000000" pitchFamily="18" charset="-128"/>
                        <a:cs typeface="Klee One" pitchFamily="2" charset="-128"/>
                      </a:rPr>
                      <a:t>255-1</a:t>
                    </a:r>
                  </a:p>
                </p:txBody>
              </p:sp>
              <p:sp>
                <p:nvSpPr>
                  <p:cNvPr id="58" name="正方形/長方形 57">
                    <a:extLst>
                      <a:ext uri="{FF2B5EF4-FFF2-40B4-BE49-F238E27FC236}">
                        <a16:creationId xmlns:a16="http://schemas.microsoft.com/office/drawing/2014/main" id="{042F89C8-3F1E-5A4E-9F6B-C824DDA4BC06}"/>
                      </a:ext>
                    </a:extLst>
                  </p:cNvPr>
                  <p:cNvSpPr/>
                  <p:nvPr/>
                </p:nvSpPr>
                <p:spPr>
                  <a:xfrm>
                    <a:off x="600037" y="5580082"/>
                    <a:ext cx="4132338" cy="8712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 sz="700" spc="-20">
                        <a:solidFill>
                          <a:srgbClr val="A16F4F"/>
                        </a:solidFill>
                        <a:latin typeface="Yu Mincho" panose="02020400000000000000" pitchFamily="18" charset="-128"/>
                        <a:ea typeface="Yu Mincho" panose="02020400000000000000" pitchFamily="18" charset="-128"/>
                        <a:cs typeface="Klee One" pitchFamily="2" charset="-128"/>
                      </a:rPr>
                      <a:t>「</a:t>
                    </a:r>
                    <a:r>
                      <a:rPr lang="en" altLang="ja-JP" sz="700" spc="-20" dirty="0" err="1">
                        <a:solidFill>
                          <a:srgbClr val="A16F4F"/>
                        </a:solidFill>
                        <a:latin typeface="Yu Mincho" panose="02020400000000000000" pitchFamily="18" charset="-128"/>
                        <a:ea typeface="Yu Mincho" panose="02020400000000000000" pitchFamily="18" charset="-128"/>
                        <a:cs typeface="Klee One" pitchFamily="2" charset="-128"/>
                      </a:rPr>
                      <a:t>Nazuna</a:t>
                    </a:r>
                    <a:r>
                      <a:rPr lang="en" altLang="ja-JP" sz="700" spc="-20" dirty="0">
                        <a:solidFill>
                          <a:srgbClr val="A16F4F"/>
                        </a:solidFill>
                        <a:latin typeface="Yu Mincho" panose="02020400000000000000" pitchFamily="18" charset="-128"/>
                        <a:ea typeface="Yu Mincho" panose="02020400000000000000" pitchFamily="18" charset="-128"/>
                        <a:cs typeface="Klee One" pitchFamily="2" charset="-128"/>
                      </a:rPr>
                      <a:t> </a:t>
                    </a: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京都 御所」は、大型の京町家</a:t>
                    </a:r>
                    <a:r>
                      <a:rPr lang="en-US" altLang="ja-JP" sz="700" spc="-20" dirty="0">
                        <a:solidFill>
                          <a:srgbClr val="A16F4F"/>
                        </a:solidFill>
                        <a:latin typeface="Yu Mincho" panose="02020400000000000000" pitchFamily="18" charset="-128"/>
                        <a:ea typeface="Yu Mincho" panose="02020400000000000000" pitchFamily="18" charset="-128"/>
                        <a:cs typeface="Klee One" pitchFamily="2" charset="-128"/>
                      </a:rPr>
                      <a:t>2</a:t>
                    </a: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棟を改修した全</a:t>
                    </a:r>
                    <a:r>
                      <a:rPr lang="en-US" altLang="ja-JP" sz="700" spc="-20" dirty="0">
                        <a:solidFill>
                          <a:srgbClr val="A16F4F"/>
                        </a:solidFill>
                        <a:latin typeface="Yu Mincho" panose="02020400000000000000" pitchFamily="18" charset="-128"/>
                        <a:ea typeface="Yu Mincho" panose="02020400000000000000" pitchFamily="18" charset="-128"/>
                        <a:cs typeface="Klee One" pitchFamily="2" charset="-128"/>
                      </a:rPr>
                      <a:t>7</a:t>
                    </a: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室のラグジュアリーな旅館です。</a:t>
                    </a:r>
                    <a:endParaRPr lang="en-US" altLang="ja-JP" sz="700" spc="-20" dirty="0">
                      <a:solidFill>
                        <a:srgbClr val="A16F4F"/>
                      </a:solidFill>
                      <a:latin typeface="Yu Mincho" panose="02020400000000000000" pitchFamily="18" charset="-128"/>
                      <a:ea typeface="Yu Mincho" panose="02020400000000000000" pitchFamily="18" charset="-128"/>
                      <a:cs typeface="Klee One" pitchFamily="2" charset="-128"/>
                    </a:endParaRPr>
                  </a:p>
                  <a:p>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高い天井に走る梁、美しく装飾された建具など随所にかつて材木屋として使われていた頃の名残を残しながらも、客室ごとに異なる和菓子をテーマとした現代的なインテリアが調和した独創的な空間が広がります。チェックインから深夜時間まで、「囲炉裏ラウンジ」にてすべてのお客様にアルコールやソフトドリンク、軽食を無料でご提供いたしております。朝は四季折々の厳選素材をたっぷりと使ったこだわりの朝食をお愉しみ頂けます。</a:t>
                    </a:r>
                    <a:endParaRPr lang="en-US" altLang="ja-JP" sz="700" spc="-20" dirty="0">
                      <a:solidFill>
                        <a:srgbClr val="A16F4F"/>
                      </a:solidFill>
                      <a:latin typeface="Yu Mincho" panose="02020400000000000000" pitchFamily="18" charset="-128"/>
                      <a:ea typeface="Yu Mincho" panose="02020400000000000000" pitchFamily="18" charset="-128"/>
                      <a:cs typeface="Klee One" pitchFamily="2" charset="-128"/>
                    </a:endParaRPr>
                  </a:p>
                </p:txBody>
              </p:sp>
              <p:sp>
                <p:nvSpPr>
                  <p:cNvPr id="66" name="正方形/長方形 65">
                    <a:extLst>
                      <a:ext uri="{FF2B5EF4-FFF2-40B4-BE49-F238E27FC236}">
                        <a16:creationId xmlns:a16="http://schemas.microsoft.com/office/drawing/2014/main" id="{31737759-080E-8840-838F-8B7025B91F76}"/>
                      </a:ext>
                    </a:extLst>
                  </p:cNvPr>
                  <p:cNvSpPr/>
                  <p:nvPr/>
                </p:nvSpPr>
                <p:spPr>
                  <a:xfrm>
                    <a:off x="599443" y="5056602"/>
                    <a:ext cx="36000" cy="1440000"/>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A16F4F"/>
                      </a:solidFill>
                      <a:latin typeface="Yu Mincho" panose="02020400000000000000" pitchFamily="18" charset="-128"/>
                      <a:ea typeface="Yu Mincho" panose="02020400000000000000" pitchFamily="18" charset="-128"/>
                    </a:endParaRPr>
                  </a:p>
                </p:txBody>
              </p:sp>
            </p:grpSp>
          </p:grpSp>
          <p:grpSp>
            <p:nvGrpSpPr>
              <p:cNvPr id="77" name="グループ化 76">
                <a:extLst>
                  <a:ext uri="{FF2B5EF4-FFF2-40B4-BE49-F238E27FC236}">
                    <a16:creationId xmlns:a16="http://schemas.microsoft.com/office/drawing/2014/main" id="{C256CF44-0881-0549-9F25-8685E72FCA3D}"/>
                  </a:ext>
                </a:extLst>
              </p:cNvPr>
              <p:cNvGrpSpPr/>
              <p:nvPr/>
            </p:nvGrpSpPr>
            <p:grpSpPr>
              <a:xfrm>
                <a:off x="5164655" y="789896"/>
                <a:ext cx="4136823" cy="2672653"/>
                <a:chOff x="5164655" y="789896"/>
                <a:chExt cx="4136823" cy="2672653"/>
              </a:xfrm>
            </p:grpSpPr>
            <p:pic>
              <p:nvPicPr>
                <p:cNvPr id="35" name="Picture 8" descr="nazuna-obi-onsen-resort">
                  <a:hlinkClick r:id="rId7"/>
                  <a:extLst>
                    <a:ext uri="{FF2B5EF4-FFF2-40B4-BE49-F238E27FC236}">
                      <a16:creationId xmlns:a16="http://schemas.microsoft.com/office/drawing/2014/main" id="{A9009B67-2761-6643-AB13-4A0C1F906D7C}"/>
                    </a:ext>
                  </a:extLst>
                </p:cNvPr>
                <p:cNvPicPr>
                  <a:picLocks noChangeAspect="1" noChangeArrowheads="1"/>
                </p:cNvPicPr>
                <p:nvPr/>
              </p:nvPicPr>
              <p:blipFill rotWithShape="1">
                <a:blip r:embed="rId8" cstate="hqprint">
                  <a:extLst>
                    <a:ext uri="{28A0092B-C50C-407E-A947-70E740481C1C}">
                      <a14:useLocalDpi xmlns:a14="http://schemas.microsoft.com/office/drawing/2010/main"/>
                    </a:ext>
                  </a:extLst>
                </a:blip>
                <a:srcRect l="-1" r="-109"/>
                <a:stretch/>
              </p:blipFill>
              <p:spPr bwMode="auto">
                <a:xfrm>
                  <a:off x="5169142" y="789896"/>
                  <a:ext cx="4132336" cy="1232653"/>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グループ化 17">
                  <a:extLst>
                    <a:ext uri="{FF2B5EF4-FFF2-40B4-BE49-F238E27FC236}">
                      <a16:creationId xmlns:a16="http://schemas.microsoft.com/office/drawing/2014/main" id="{D34C0F17-B21F-194C-8CCE-BBDA15881676}"/>
                    </a:ext>
                  </a:extLst>
                </p:cNvPr>
                <p:cNvGrpSpPr/>
                <p:nvPr/>
              </p:nvGrpSpPr>
              <p:grpSpPr>
                <a:xfrm>
                  <a:off x="5164655" y="2022549"/>
                  <a:ext cx="4136823" cy="1440000"/>
                  <a:chOff x="5164655" y="2022549"/>
                  <a:chExt cx="4136823" cy="1440000"/>
                </a:xfrm>
              </p:grpSpPr>
              <p:sp>
                <p:nvSpPr>
                  <p:cNvPr id="42" name="正方形/長方形 41">
                    <a:extLst>
                      <a:ext uri="{FF2B5EF4-FFF2-40B4-BE49-F238E27FC236}">
                        <a16:creationId xmlns:a16="http://schemas.microsoft.com/office/drawing/2014/main" id="{57290318-B649-0242-B4CA-11CA766F086A}"/>
                      </a:ext>
                    </a:extLst>
                  </p:cNvPr>
                  <p:cNvSpPr/>
                  <p:nvPr/>
                </p:nvSpPr>
                <p:spPr>
                  <a:xfrm>
                    <a:off x="5164655" y="2022550"/>
                    <a:ext cx="4136823" cy="5687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a:solidFill>
                          <a:srgbClr val="A16F4F"/>
                        </a:solidFill>
                        <a:latin typeface="Yu Mincho" panose="02020400000000000000" pitchFamily="18" charset="-128"/>
                        <a:ea typeface="Yu Mincho" panose="02020400000000000000" pitchFamily="18" charset="-128"/>
                        <a:cs typeface="Klee One" pitchFamily="2" charset="-128"/>
                      </a:rPr>
                      <a:t>飫肥 城下町温泉</a:t>
                    </a:r>
                  </a:p>
                  <a:p>
                    <a:pPr algn="r"/>
                    <a:r>
                      <a:rPr lang="ja-JP" altLang="en-US" sz="900">
                        <a:solidFill>
                          <a:srgbClr val="A16F4F"/>
                        </a:solidFill>
                        <a:latin typeface="Yu Mincho" panose="02020400000000000000" pitchFamily="18" charset="-128"/>
                        <a:ea typeface="Yu Mincho" panose="02020400000000000000" pitchFamily="18" charset="-128"/>
                        <a:cs typeface="Klee One" pitchFamily="2" charset="-128"/>
                      </a:rPr>
                      <a:t>宮崎県日南市飫肥</a:t>
                    </a:r>
                    <a:r>
                      <a:rPr lang="en-US" altLang="ja-JP" sz="900" dirty="0">
                        <a:solidFill>
                          <a:srgbClr val="A16F4F"/>
                        </a:solidFill>
                        <a:latin typeface="Yu Mincho" panose="02020400000000000000" pitchFamily="18" charset="-128"/>
                        <a:ea typeface="Yu Mincho" panose="02020400000000000000" pitchFamily="18" charset="-128"/>
                        <a:cs typeface="Klee One" pitchFamily="2" charset="-128"/>
                      </a:rPr>
                      <a:t>8</a:t>
                    </a:r>
                    <a:r>
                      <a:rPr lang="ja-JP" altLang="en-US" sz="900">
                        <a:solidFill>
                          <a:srgbClr val="A16F4F"/>
                        </a:solidFill>
                        <a:latin typeface="Yu Mincho" panose="02020400000000000000" pitchFamily="18" charset="-128"/>
                        <a:ea typeface="Yu Mincho" panose="02020400000000000000" pitchFamily="18" charset="-128"/>
                        <a:cs typeface="Klee One" pitchFamily="2" charset="-128"/>
                      </a:rPr>
                      <a:t>丁目</a:t>
                    </a:r>
                    <a:r>
                      <a:rPr lang="en-US" altLang="ja-JP" sz="900" dirty="0">
                        <a:solidFill>
                          <a:srgbClr val="A16F4F"/>
                        </a:solidFill>
                        <a:latin typeface="Yu Mincho" panose="02020400000000000000" pitchFamily="18" charset="-128"/>
                        <a:ea typeface="Yu Mincho" panose="02020400000000000000" pitchFamily="18" charset="-128"/>
                        <a:cs typeface="Klee One" pitchFamily="2" charset="-128"/>
                      </a:rPr>
                      <a:t>1-62</a:t>
                    </a:r>
                  </a:p>
                </p:txBody>
              </p:sp>
              <p:sp>
                <p:nvSpPr>
                  <p:cNvPr id="57" name="正方形/長方形 56">
                    <a:extLst>
                      <a:ext uri="{FF2B5EF4-FFF2-40B4-BE49-F238E27FC236}">
                        <a16:creationId xmlns:a16="http://schemas.microsoft.com/office/drawing/2014/main" id="{A527BA5E-C936-7D4F-BEF0-D6F57CF6E698}"/>
                      </a:ext>
                    </a:extLst>
                  </p:cNvPr>
                  <p:cNvSpPr/>
                  <p:nvPr/>
                </p:nvSpPr>
                <p:spPr>
                  <a:xfrm>
                    <a:off x="5169140" y="2546031"/>
                    <a:ext cx="4132338" cy="8712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 sz="700" spc="-20">
                        <a:solidFill>
                          <a:srgbClr val="A16F4F"/>
                        </a:solidFill>
                        <a:latin typeface="Yu Mincho" panose="02020400000000000000" pitchFamily="18" charset="-128"/>
                        <a:ea typeface="Yu Mincho" panose="02020400000000000000" pitchFamily="18" charset="-128"/>
                        <a:cs typeface="Klee One" pitchFamily="2" charset="-128"/>
                      </a:rPr>
                      <a:t>「</a:t>
                    </a:r>
                    <a:r>
                      <a:rPr lang="en" altLang="ja-JP" sz="700" spc="-20" dirty="0" err="1">
                        <a:solidFill>
                          <a:srgbClr val="A16F4F"/>
                        </a:solidFill>
                        <a:latin typeface="Yu Mincho" panose="02020400000000000000" pitchFamily="18" charset="-128"/>
                        <a:ea typeface="Yu Mincho" panose="02020400000000000000" pitchFamily="18" charset="-128"/>
                        <a:cs typeface="Klee One" pitchFamily="2" charset="-128"/>
                      </a:rPr>
                      <a:t>Nazuna</a:t>
                    </a:r>
                    <a:r>
                      <a:rPr lang="en" altLang="ja-JP" sz="700" spc="-20" dirty="0">
                        <a:solidFill>
                          <a:srgbClr val="A16F4F"/>
                        </a:solidFill>
                        <a:latin typeface="Yu Mincho" panose="02020400000000000000" pitchFamily="18" charset="-128"/>
                        <a:ea typeface="Yu Mincho" panose="02020400000000000000" pitchFamily="18" charset="-128"/>
                        <a:cs typeface="Klee One" pitchFamily="2" charset="-128"/>
                      </a:rPr>
                      <a:t> </a:t>
                    </a: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飫肥 城下町温泉」は、築</a:t>
                    </a:r>
                    <a:r>
                      <a:rPr lang="en-US" altLang="ja-JP" sz="700" spc="-20" dirty="0">
                        <a:solidFill>
                          <a:srgbClr val="A16F4F"/>
                        </a:solidFill>
                        <a:latin typeface="Yu Mincho" panose="02020400000000000000" pitchFamily="18" charset="-128"/>
                        <a:ea typeface="Yu Mincho" panose="02020400000000000000" pitchFamily="18" charset="-128"/>
                        <a:cs typeface="Klee One" pitchFamily="2" charset="-128"/>
                      </a:rPr>
                      <a:t>140</a:t>
                    </a: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年以上の⺟屋 </a:t>
                    </a:r>
                    <a:r>
                      <a:rPr lang="en-US" altLang="ja-JP" sz="700" spc="-20" dirty="0">
                        <a:solidFill>
                          <a:srgbClr val="A16F4F"/>
                        </a:solidFill>
                        <a:latin typeface="Yu Mincho" panose="02020400000000000000" pitchFamily="18" charset="-128"/>
                        <a:ea typeface="Yu Mincho" panose="02020400000000000000" pitchFamily="18" charset="-128"/>
                        <a:cs typeface="Klee One" pitchFamily="2" charset="-128"/>
                      </a:rPr>
                      <a:t>(</a:t>
                    </a: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約</a:t>
                    </a:r>
                    <a:r>
                      <a:rPr lang="en-US" altLang="ja-JP" sz="700" spc="-20" dirty="0">
                        <a:solidFill>
                          <a:srgbClr val="A16F4F"/>
                        </a:solidFill>
                        <a:latin typeface="Yu Mincho" panose="02020400000000000000" pitchFamily="18" charset="-128"/>
                        <a:ea typeface="Yu Mincho" panose="02020400000000000000" pitchFamily="18" charset="-128"/>
                        <a:cs typeface="Klee One" pitchFamily="2" charset="-128"/>
                      </a:rPr>
                      <a:t>350㎡)</a:t>
                    </a: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と離れの納屋 </a:t>
                    </a:r>
                    <a:r>
                      <a:rPr lang="en-US" altLang="ja-JP" sz="700" spc="-20" dirty="0">
                        <a:solidFill>
                          <a:srgbClr val="A16F4F"/>
                        </a:solidFill>
                        <a:latin typeface="Yu Mincho" panose="02020400000000000000" pitchFamily="18" charset="-128"/>
                        <a:ea typeface="Yu Mincho" panose="02020400000000000000" pitchFamily="18" charset="-128"/>
                        <a:cs typeface="Klee One" pitchFamily="2" charset="-128"/>
                      </a:rPr>
                      <a:t>(</a:t>
                    </a: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約</a:t>
                    </a:r>
                    <a:r>
                      <a:rPr lang="en-US" altLang="ja-JP" sz="700" spc="-20" dirty="0">
                        <a:solidFill>
                          <a:srgbClr val="A16F4F"/>
                        </a:solidFill>
                        <a:latin typeface="Yu Mincho" panose="02020400000000000000" pitchFamily="18" charset="-128"/>
                        <a:ea typeface="Yu Mincho" panose="02020400000000000000" pitchFamily="18" charset="-128"/>
                        <a:cs typeface="Klee One" pitchFamily="2" charset="-128"/>
                      </a:rPr>
                      <a:t>45㎡)</a:t>
                    </a: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を改修した小鹿倉邸。武家屋敷様式の勝目邸、中級家臣の邸宅の長屋門だった合屋邸含めた</a:t>
                    </a:r>
                    <a:r>
                      <a:rPr lang="en-US" altLang="ja-JP" sz="700" spc="-20" dirty="0">
                        <a:solidFill>
                          <a:srgbClr val="A16F4F"/>
                        </a:solidFill>
                        <a:latin typeface="Yu Mincho" panose="02020400000000000000" pitchFamily="18" charset="-128"/>
                        <a:ea typeface="Yu Mincho" panose="02020400000000000000" pitchFamily="18" charset="-128"/>
                        <a:cs typeface="Klee One" pitchFamily="2" charset="-128"/>
                      </a:rPr>
                      <a:t>7</a:t>
                    </a: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室の旅館です。</a:t>
                    </a:r>
                    <a:b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その美しい町並みから「九州の小京都」と呼ばれる飫肥地区。</a:t>
                    </a:r>
                    <a:b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飫肥藩・伊東氏の城下町として栄え、今でも武家屋敷が点在する貴重な地域として九州で初めて「重要伝統的建造物群保存地区」として選定されました。</a:t>
                    </a:r>
                    <a:b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b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古くから残る武家屋敷を、高級感と清潔感にあふれる宿泊施設として再生いたしました。完全リノベーション済みで、ゆったりとおくつろぎいただける開放的な空間です。</a:t>
                    </a:r>
                  </a:p>
                </p:txBody>
              </p:sp>
              <p:sp>
                <p:nvSpPr>
                  <p:cNvPr id="67" name="正方形/長方形 66">
                    <a:extLst>
                      <a:ext uri="{FF2B5EF4-FFF2-40B4-BE49-F238E27FC236}">
                        <a16:creationId xmlns:a16="http://schemas.microsoft.com/office/drawing/2014/main" id="{D084C19D-91BC-7046-80F9-924393CDE7C6}"/>
                      </a:ext>
                    </a:extLst>
                  </p:cNvPr>
                  <p:cNvSpPr/>
                  <p:nvPr/>
                </p:nvSpPr>
                <p:spPr>
                  <a:xfrm>
                    <a:off x="5169138" y="2022549"/>
                    <a:ext cx="36000" cy="1440000"/>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A16F4F"/>
                      </a:solidFill>
                      <a:latin typeface="Yu Mincho" panose="02020400000000000000" pitchFamily="18" charset="-128"/>
                      <a:ea typeface="Yu Mincho" panose="02020400000000000000" pitchFamily="18" charset="-128"/>
                    </a:endParaRPr>
                  </a:p>
                </p:txBody>
              </p:sp>
            </p:grpSp>
          </p:grpSp>
          <p:grpSp>
            <p:nvGrpSpPr>
              <p:cNvPr id="79" name="グループ化 78">
                <a:extLst>
                  <a:ext uri="{FF2B5EF4-FFF2-40B4-BE49-F238E27FC236}">
                    <a16:creationId xmlns:a16="http://schemas.microsoft.com/office/drawing/2014/main" id="{4ECBD6C4-C6B3-E64E-9DD6-EB211883AEA3}"/>
                  </a:ext>
                </a:extLst>
              </p:cNvPr>
              <p:cNvGrpSpPr/>
              <p:nvPr/>
            </p:nvGrpSpPr>
            <p:grpSpPr>
              <a:xfrm>
                <a:off x="5169138" y="3823949"/>
                <a:ext cx="4132340" cy="2672653"/>
                <a:chOff x="5169138" y="3823949"/>
                <a:chExt cx="4132340" cy="2672653"/>
              </a:xfrm>
            </p:grpSpPr>
            <p:pic>
              <p:nvPicPr>
                <p:cNvPr id="54" name="Picture 10" descr="nazuna-kyoto-nijojo">
                  <a:hlinkClick r:id="rId9"/>
                  <a:extLst>
                    <a:ext uri="{FF2B5EF4-FFF2-40B4-BE49-F238E27FC236}">
                      <a16:creationId xmlns:a16="http://schemas.microsoft.com/office/drawing/2014/main" id="{EDDC8FC0-ED7D-F843-AF68-31AAFF3F7368}"/>
                    </a:ext>
                  </a:extLst>
                </p:cNvPr>
                <p:cNvPicPr>
                  <a:picLocks noChangeAspect="1" noChangeArrowheads="1"/>
                </p:cNvPicPr>
                <p:nvPr/>
              </p:nvPicPr>
              <p:blipFill rotWithShape="1">
                <a:blip r:embed="rId10" cstate="hqprint">
                  <a:extLst>
                    <a:ext uri="{28A0092B-C50C-407E-A947-70E740481C1C}">
                      <a14:useLocalDpi xmlns:a14="http://schemas.microsoft.com/office/drawing/2010/main"/>
                    </a:ext>
                  </a:extLst>
                </a:blip>
                <a:srcRect/>
                <a:stretch/>
              </p:blipFill>
              <p:spPr bwMode="auto">
                <a:xfrm>
                  <a:off x="5169141" y="3823949"/>
                  <a:ext cx="4132335" cy="1232653"/>
                </a:xfrm>
                <a:prstGeom prst="rect">
                  <a:avLst/>
                </a:prstGeom>
                <a:noFill/>
                <a:extLst>
                  <a:ext uri="{909E8E84-426E-40DD-AFC4-6F175D3DCCD1}">
                    <a14:hiddenFill xmlns:a14="http://schemas.microsoft.com/office/drawing/2010/main">
                      <a:solidFill>
                        <a:srgbClr val="FFFFFF"/>
                      </a:solidFill>
                    </a14:hiddenFill>
                  </a:ext>
                </a:extLst>
              </p:spPr>
            </p:pic>
            <p:grpSp>
              <p:nvGrpSpPr>
                <p:cNvPr id="75" name="グループ化 74">
                  <a:extLst>
                    <a:ext uri="{FF2B5EF4-FFF2-40B4-BE49-F238E27FC236}">
                      <a16:creationId xmlns:a16="http://schemas.microsoft.com/office/drawing/2014/main" id="{94078FAF-2611-624A-97E1-EF45ABC4AABC}"/>
                    </a:ext>
                  </a:extLst>
                </p:cNvPr>
                <p:cNvGrpSpPr/>
                <p:nvPr/>
              </p:nvGrpSpPr>
              <p:grpSpPr>
                <a:xfrm>
                  <a:off x="5169138" y="5056602"/>
                  <a:ext cx="4132340" cy="1440000"/>
                  <a:chOff x="5169138" y="5056602"/>
                  <a:chExt cx="4132340" cy="1440000"/>
                </a:xfrm>
              </p:grpSpPr>
              <p:sp>
                <p:nvSpPr>
                  <p:cNvPr id="55" name="正方形/長方形 54">
                    <a:extLst>
                      <a:ext uri="{FF2B5EF4-FFF2-40B4-BE49-F238E27FC236}">
                        <a16:creationId xmlns:a16="http://schemas.microsoft.com/office/drawing/2014/main" id="{63CCD2D2-D4F0-FD49-8022-6DDCBADB9F4E}"/>
                      </a:ext>
                    </a:extLst>
                  </p:cNvPr>
                  <p:cNvSpPr/>
                  <p:nvPr/>
                </p:nvSpPr>
                <p:spPr>
                  <a:xfrm>
                    <a:off x="5169140" y="5056603"/>
                    <a:ext cx="4132338" cy="5687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a:solidFill>
                          <a:srgbClr val="A16F4F"/>
                        </a:solidFill>
                        <a:latin typeface="Yu Mincho" panose="02020400000000000000" pitchFamily="18" charset="-128"/>
                        <a:ea typeface="Yu Mincho" panose="02020400000000000000" pitchFamily="18" charset="-128"/>
                        <a:cs typeface="Klee One" pitchFamily="2" charset="-128"/>
                      </a:rPr>
                      <a:t>京都 二条城</a:t>
                    </a:r>
                  </a:p>
                  <a:p>
                    <a:pPr algn="r"/>
                    <a:r>
                      <a:rPr lang="ja-JP" altLang="en-US" sz="900">
                        <a:solidFill>
                          <a:srgbClr val="A16F4F"/>
                        </a:solidFill>
                        <a:latin typeface="Yu Mincho" panose="02020400000000000000" pitchFamily="18" charset="-128"/>
                        <a:ea typeface="Yu Mincho" panose="02020400000000000000" pitchFamily="18" charset="-128"/>
                        <a:cs typeface="Klee One" pitchFamily="2" charset="-128"/>
                      </a:rPr>
                      <a:t>京都市中京区薬屋町</a:t>
                    </a:r>
                    <a:r>
                      <a:rPr lang="en-US" altLang="ja-JP" sz="900" dirty="0">
                        <a:solidFill>
                          <a:srgbClr val="A16F4F"/>
                        </a:solidFill>
                        <a:latin typeface="Yu Mincho" panose="02020400000000000000" pitchFamily="18" charset="-128"/>
                        <a:ea typeface="Yu Mincho" panose="02020400000000000000" pitchFamily="18" charset="-128"/>
                        <a:cs typeface="Klee One" pitchFamily="2" charset="-128"/>
                      </a:rPr>
                      <a:t>580</a:t>
                    </a:r>
                    <a:r>
                      <a:rPr lang="ja-JP" altLang="en-US" sz="900">
                        <a:solidFill>
                          <a:srgbClr val="A16F4F"/>
                        </a:solidFill>
                        <a:latin typeface="Yu Mincho" panose="02020400000000000000" pitchFamily="18" charset="-128"/>
                        <a:ea typeface="Yu Mincho" panose="02020400000000000000" pitchFamily="18" charset="-128"/>
                        <a:cs typeface="Klee One" pitchFamily="2" charset="-128"/>
                      </a:rPr>
                      <a:t>番地</a:t>
                    </a:r>
                  </a:p>
                </p:txBody>
              </p:sp>
              <p:sp>
                <p:nvSpPr>
                  <p:cNvPr id="59" name="正方形/長方形 58">
                    <a:extLst>
                      <a:ext uri="{FF2B5EF4-FFF2-40B4-BE49-F238E27FC236}">
                        <a16:creationId xmlns:a16="http://schemas.microsoft.com/office/drawing/2014/main" id="{8AD06799-0840-5E4E-ABE2-22EA09DADB09}"/>
                      </a:ext>
                    </a:extLst>
                  </p:cNvPr>
                  <p:cNvSpPr/>
                  <p:nvPr/>
                </p:nvSpPr>
                <p:spPr>
                  <a:xfrm>
                    <a:off x="5169140" y="5580082"/>
                    <a:ext cx="4132338" cy="8712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京都の町中で、極上のひとときを過ごす。</a:t>
                    </a:r>
                    <a:r>
                      <a:rPr lang="en" altLang="ja-JP" sz="700" spc="-20" dirty="0" err="1">
                        <a:solidFill>
                          <a:srgbClr val="A16F4F"/>
                        </a:solidFill>
                        <a:latin typeface="Yu Mincho" panose="02020400000000000000" pitchFamily="18" charset="-128"/>
                        <a:ea typeface="Yu Mincho" panose="02020400000000000000" pitchFamily="18" charset="-128"/>
                        <a:cs typeface="Klee One" pitchFamily="2" charset="-128"/>
                      </a:rPr>
                      <a:t>Nazuna</a:t>
                    </a: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では、日本の伝統を伝える木造建築に現代のスタイルを取り入れたお部屋をお愉しみ頂けます。 また、居心地にこだわり、間取りは広々とした贅沢な造りに、 寝具類は全米</a:t>
                    </a:r>
                    <a:r>
                      <a:rPr lang="en" altLang="ja-JP" sz="700" spc="-20" dirty="0">
                        <a:solidFill>
                          <a:srgbClr val="A16F4F"/>
                        </a:solidFill>
                        <a:latin typeface="Yu Mincho" panose="02020400000000000000" pitchFamily="18" charset="-128"/>
                        <a:ea typeface="Yu Mincho" panose="02020400000000000000" pitchFamily="18" charset="-128"/>
                        <a:cs typeface="Klee One" pitchFamily="2" charset="-128"/>
                      </a:rPr>
                      <a:t>No.1</a:t>
                    </a: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ブランドのシモンズ製マットレスや伏見の老舗寝具店の布団を採用しました。 全室露天風呂・半露天風呂付きお部屋には全室に露天風呂または半露天風呂を完備しています。</a:t>
                    </a:r>
                    <a:r>
                      <a:rPr lang="en" altLang="ja-JP" sz="700" spc="-20" dirty="0" err="1">
                        <a:solidFill>
                          <a:srgbClr val="A16F4F"/>
                        </a:solidFill>
                        <a:latin typeface="Yu Mincho" panose="02020400000000000000" pitchFamily="18" charset="-128"/>
                        <a:ea typeface="Yu Mincho" panose="02020400000000000000" pitchFamily="18" charset="-128"/>
                        <a:cs typeface="Klee One" pitchFamily="2" charset="-128"/>
                      </a:rPr>
                      <a:t>Nazuna</a:t>
                    </a: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オリジナルの茶葉を浮かべた“お茶風呂”は、美白･美肌効果があり女性のお客様にもおすすめです。他にも、随所に工夫を凝らした“</a:t>
                    </a:r>
                    <a:r>
                      <a:rPr lang="en" altLang="ja-JP" sz="700" spc="-20" dirty="0" err="1">
                        <a:solidFill>
                          <a:srgbClr val="A16F4F"/>
                        </a:solidFill>
                        <a:latin typeface="Yu Mincho" panose="02020400000000000000" pitchFamily="18" charset="-128"/>
                        <a:ea typeface="Yu Mincho" panose="02020400000000000000" pitchFamily="18" charset="-128"/>
                        <a:cs typeface="Klee One" pitchFamily="2" charset="-128"/>
                      </a:rPr>
                      <a:t>Nazuna</a:t>
                    </a:r>
                    <a:r>
                      <a:rPr lang="ja-JP" altLang="en-US" sz="700" spc="-20">
                        <a:solidFill>
                          <a:srgbClr val="A16F4F"/>
                        </a:solidFill>
                        <a:latin typeface="Yu Mincho" panose="02020400000000000000" pitchFamily="18" charset="-128"/>
                        <a:ea typeface="Yu Mincho" panose="02020400000000000000" pitchFamily="18" charset="-128"/>
                        <a:cs typeface="Klee One" pitchFamily="2" charset="-128"/>
                      </a:rPr>
                      <a:t>のおもてなし”が施されております。心も体も癒される湯を時間を気にせずゆっくりとお愉しみください。</a:t>
                    </a:r>
                  </a:p>
                </p:txBody>
              </p:sp>
              <p:sp>
                <p:nvSpPr>
                  <p:cNvPr id="68" name="正方形/長方形 67">
                    <a:extLst>
                      <a:ext uri="{FF2B5EF4-FFF2-40B4-BE49-F238E27FC236}">
                        <a16:creationId xmlns:a16="http://schemas.microsoft.com/office/drawing/2014/main" id="{06274475-F21E-474F-86E5-61B1206E0B50}"/>
                      </a:ext>
                    </a:extLst>
                  </p:cNvPr>
                  <p:cNvSpPr/>
                  <p:nvPr/>
                </p:nvSpPr>
                <p:spPr>
                  <a:xfrm>
                    <a:off x="5169138" y="5056602"/>
                    <a:ext cx="36000" cy="1440000"/>
                  </a:xfrm>
                  <a:prstGeom prst="rect">
                    <a:avLst/>
                  </a:prstGeom>
                  <a:solidFill>
                    <a:srgbClr val="A16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A16F4F"/>
                      </a:solidFill>
                      <a:latin typeface="Yu Mincho" panose="02020400000000000000" pitchFamily="18" charset="-128"/>
                      <a:ea typeface="Yu Mincho" panose="02020400000000000000" pitchFamily="18" charset="-128"/>
                    </a:endParaRPr>
                  </a:p>
                </p:txBody>
              </p:sp>
            </p:grpSp>
          </p:grpSp>
        </p:grpSp>
        <p:sp>
          <p:nvSpPr>
            <p:cNvPr id="28" name="正方形/長方形 27">
              <a:extLst>
                <a:ext uri="{FF2B5EF4-FFF2-40B4-BE49-F238E27FC236}">
                  <a16:creationId xmlns:a16="http://schemas.microsoft.com/office/drawing/2014/main" id="{CE694686-E85E-554E-B64F-C0E31DFEA5FE}"/>
                </a:ext>
              </a:extLst>
            </p:cNvPr>
            <p:cNvSpPr/>
            <p:nvPr/>
          </p:nvSpPr>
          <p:spPr>
            <a:xfrm>
              <a:off x="58992" y="6352475"/>
              <a:ext cx="401643" cy="505525"/>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69135863-6ADF-4CC1-8FE4-29F6A2137FB2}" type="slidenum">
                <a:rPr kumimoji="1" lang="ja-JP" altLang="en-US" sz="1200" b="1" smtClean="0">
                  <a:solidFill>
                    <a:schemeClr val="bg1"/>
                  </a:solidFill>
                  <a:latin typeface="Yu Mincho" panose="02020400000000000000" pitchFamily="18" charset="-128"/>
                  <a:ea typeface="Yu Mincho" panose="02020400000000000000" pitchFamily="18" charset="-128"/>
                  <a:cs typeface="Klee One" pitchFamily="2" charset="-128"/>
                </a:rPr>
                <a:pPr algn="ctr"/>
                <a:t>8</a:t>
              </a:fld>
              <a:endParaRPr kumimoji="1" lang="ja-JP" altLang="en-US" sz="1200" b="1">
                <a:solidFill>
                  <a:schemeClr val="bg1"/>
                </a:solidFill>
                <a:latin typeface="Yu Mincho" panose="02020400000000000000" pitchFamily="18" charset="-128"/>
                <a:ea typeface="Yu Mincho" panose="02020400000000000000" pitchFamily="18" charset="-128"/>
                <a:cs typeface="Klee One" pitchFamily="2" charset="-128"/>
              </a:endParaRPr>
            </a:p>
          </p:txBody>
        </p:sp>
        <p:sp>
          <p:nvSpPr>
            <p:cNvPr id="39" name="正方形/長方形 38">
              <a:extLst>
                <a:ext uri="{FF2B5EF4-FFF2-40B4-BE49-F238E27FC236}">
                  <a16:creationId xmlns:a16="http://schemas.microsoft.com/office/drawing/2014/main" id="{5E27F373-7A62-6B4C-9B24-F3AF0078C3E9}"/>
                </a:ext>
              </a:extLst>
            </p:cNvPr>
            <p:cNvSpPr/>
            <p:nvPr/>
          </p:nvSpPr>
          <p:spPr>
            <a:xfrm>
              <a:off x="6506007" y="6398963"/>
              <a:ext cx="3304743" cy="459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 altLang="ja-JP" sz="1600" b="1" spc="600" dirty="0" err="1">
                  <a:solidFill>
                    <a:schemeClr val="bg1"/>
                  </a:solidFill>
                  <a:latin typeface="Yu Mincho" panose="02020400000000000000" pitchFamily="18" charset="-128"/>
                  <a:ea typeface="Yu Mincho" panose="02020400000000000000" pitchFamily="18" charset="-128"/>
                  <a:cs typeface="Klee One" pitchFamily="2" charset="-128"/>
                </a:rPr>
                <a:t>Nazuna</a:t>
              </a:r>
              <a:endParaRPr lang="en-US" altLang="ja-JP" sz="1600" b="1" spc="600" dirty="0">
                <a:solidFill>
                  <a:schemeClr val="bg1"/>
                </a:solidFill>
                <a:latin typeface="Yu Mincho" panose="02020400000000000000" pitchFamily="18" charset="-128"/>
                <a:ea typeface="Yu Mincho" panose="02020400000000000000" pitchFamily="18" charset="-128"/>
                <a:cs typeface="Klee One" pitchFamily="2" charset="-128"/>
              </a:endParaRPr>
            </a:p>
          </p:txBody>
        </p:sp>
      </p:grpSp>
    </p:spTree>
    <p:extLst>
      <p:ext uri="{BB962C8B-B14F-4D97-AF65-F5344CB8AC3E}">
        <p14:creationId xmlns:p14="http://schemas.microsoft.com/office/powerpoint/2010/main" val="416044884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F77893A012EBC540A00E4519B6D51DDA" ma:contentTypeVersion="2" ma:contentTypeDescription="新しいドキュメントを作成します。" ma:contentTypeScope="" ma:versionID="e3101ce36c7ae9e2d8dc4119470f5a1e">
  <xsd:schema xmlns:xsd="http://www.w3.org/2001/XMLSchema" xmlns:xs="http://www.w3.org/2001/XMLSchema" xmlns:p="http://schemas.microsoft.com/office/2006/metadata/properties" xmlns:ns2="1edac785-77ef-4a62-a008-fb9154c32262" targetNamespace="http://schemas.microsoft.com/office/2006/metadata/properties" ma:root="true" ma:fieldsID="0cbd057e2e7b1df04e29dc155d39d274" ns2:_="">
    <xsd:import namespace="1edac785-77ef-4a62-a008-fb9154c32262"/>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dac785-77ef-4a62-a008-fb9154c3226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9575BB-1BE6-41B6-BA51-1D028F27E209}">
  <ds:schemaRefs>
    <ds:schemaRef ds:uri="http://schemas.microsoft.com/sharepoint/v3/contenttype/forms"/>
  </ds:schemaRefs>
</ds:datastoreItem>
</file>

<file path=customXml/itemProps2.xml><?xml version="1.0" encoding="utf-8"?>
<ds:datastoreItem xmlns:ds="http://schemas.openxmlformats.org/officeDocument/2006/customXml" ds:itemID="{F099DA38-3897-42B4-890A-F6EC0CB244F5}">
  <ds:schemaRefs>
    <ds:schemaRef ds:uri="1edac785-77ef-4a62-a008-fb9154c32262"/>
    <ds:schemaRef ds:uri="http://schemas.openxmlformats.org/package/2006/metadata/core-properties"/>
    <ds:schemaRef ds:uri="http://schemas.microsoft.com/office/infopath/2007/PartnerControls"/>
    <ds:schemaRef ds:uri="http://purl.org/dc/dcmitype/"/>
    <ds:schemaRef ds:uri="http://purl.org/dc/terms/"/>
    <ds:schemaRef ds:uri="http://purl.org/dc/elements/1.1/"/>
    <ds:schemaRef ds:uri="http://schemas.microsoft.com/office/2006/documentManagement/typ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FEA8FD9C-4BA2-4E3F-9EA7-CAA1FF07D2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dac785-77ef-4a62-a008-fb9154c322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17984</TotalTime>
  <Words>5298</Words>
  <Application>Microsoft Macintosh PowerPoint</Application>
  <PresentationFormat>A4 210 x 297 mm</PresentationFormat>
  <Paragraphs>192</Paragraphs>
  <Slides>15</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7</vt:i4>
      </vt:variant>
      <vt:variant>
        <vt:lpstr>スライド タイトル</vt:lpstr>
      </vt:variant>
      <vt:variant>
        <vt:i4>15</vt:i4>
      </vt:variant>
    </vt:vector>
  </HeadingPairs>
  <TitlesOfParts>
    <vt:vector size="30" baseType="lpstr">
      <vt:lpstr>Klee One</vt:lpstr>
      <vt:lpstr>游ゴシック</vt:lpstr>
      <vt:lpstr>Yu Mincho</vt:lpstr>
      <vt:lpstr>Yu Mincho Light</vt:lpstr>
      <vt:lpstr>Arial</vt:lpstr>
      <vt:lpstr>Calibri</vt:lpstr>
      <vt:lpstr>Calibri Light</vt:lpstr>
      <vt:lpstr>STIXGeneral</vt:lpstr>
      <vt:lpstr>Office テーマ</vt:lpstr>
      <vt:lpstr>1_Office テーマ</vt:lpstr>
      <vt:lpstr>4_Office テーマ</vt:lpstr>
      <vt:lpstr>6_Office テーマ</vt:lpstr>
      <vt:lpstr>2_Office テーマ</vt:lpstr>
      <vt:lpstr>5_Office テーマ</vt:lpstr>
      <vt:lpstr>3_Office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ここから、未来へ！ 協働プロジェクトご提案</dc:title>
  <dc:creator>Matsubara Tomo</dc:creator>
  <cp:lastModifiedBy>西井 佑騎</cp:lastModifiedBy>
  <cp:revision>411</cp:revision>
  <dcterms:created xsi:type="dcterms:W3CDTF">2020-04-20T07:11:12Z</dcterms:created>
  <dcterms:modified xsi:type="dcterms:W3CDTF">2021-08-07T16:18:24Z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0x010100F77893A012EBC540A00E4519B6D51DDA</vt:lpwstr>
  </property>
  <property fmtid="{D5CDD505-2E9C-101B-9397-08002B2CF9AE}" pid="3" name="MSIP_Label_f42aa342-8706-4288-bd11-ebb85995028c_Enabled">
    <vt:lpwstr>true</vt:lpwstr>
  </property>
  <property fmtid="{D5CDD505-2E9C-101B-9397-08002B2CF9AE}" pid="4" name="MSIP_Label_f42aa342-8706-4288-bd11-ebb85995028c_SetDate">
    <vt:lpwstr>2020-11-12T04:24:52Z</vt:lpwstr>
  </property>
  <property fmtid="{D5CDD505-2E9C-101B-9397-08002B2CF9AE}" pid="5" name="MSIP_Label_f42aa342-8706-4288-bd11-ebb85995028c_Method">
    <vt:lpwstr>Standard</vt:lpwstr>
  </property>
  <property fmtid="{D5CDD505-2E9C-101B-9397-08002B2CF9AE}" pid="6" name="MSIP_Label_f42aa342-8706-4288-bd11-ebb85995028c_Name">
    <vt:lpwstr>Internal</vt:lpwstr>
  </property>
  <property fmtid="{D5CDD505-2E9C-101B-9397-08002B2CF9AE}" pid="7" name="MSIP_Label_f42aa342-8706-4288-bd11-ebb85995028c_SiteId">
    <vt:lpwstr>72f988bf-86f1-41af-91ab-2d7cd011db47</vt:lpwstr>
  </property>
  <property fmtid="{D5CDD505-2E9C-101B-9397-08002B2CF9AE}" pid="8" name="MSIP_Label_f42aa342-8706-4288-bd11-ebb85995028c_ActionId">
    <vt:lpwstr>2dee323d-f2ef-4ffb-ba61-77990918d810</vt:lpwstr>
  </property>
  <property fmtid="{D5CDD505-2E9C-101B-9397-08002B2CF9AE}" pid="9" name="MSIP_Label_f42aa342-8706-4288-bd11-ebb85995028c_ContentBits">
    <vt:lpwstr>0</vt:lpwstr>
  </property>
</Properties>
</file>