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9578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9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卓也 渡辺" userId="0186dccb8441aedf" providerId="LiveId" clId="{DCF03E62-E6B6-42E6-A8FE-50A7CE816774}"/>
    <pc:docChg chg="modSld">
      <pc:chgData name="卓也 渡辺" userId="0186dccb8441aedf" providerId="LiveId" clId="{DCF03E62-E6B6-42E6-A8FE-50A7CE816774}" dt="2026-10-05T10:06:57.844" v="0" actId="1076"/>
      <pc:docMkLst>
        <pc:docMk/>
      </pc:docMkLst>
      <pc:sldChg chg="modSp mod">
        <pc:chgData name="卓也 渡辺" userId="0186dccb8441aedf" providerId="LiveId" clId="{DCF03E62-E6B6-42E6-A8FE-50A7CE816774}" dt="2026-10-05T10:06:57.844" v="0" actId="1076"/>
        <pc:sldMkLst>
          <pc:docMk/>
          <pc:sldMk cId="0" sldId="256"/>
        </pc:sldMkLst>
        <pc:spChg chg="mod">
          <ac:chgData name="卓也 渡辺" userId="0186dccb8441aedf" providerId="LiveId" clId="{DCF03E62-E6B6-42E6-A8FE-50A7CE816774}" dt="2026-10-05T10:06:57.844" v="0" actId="1076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1640" y="155448"/>
            <a:ext cx="8961120" cy="5303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800" b="1" dirty="0">
                <a:solidFill>
                  <a:srgbClr val="000000"/>
                </a:solidFill>
                <a:latin typeface="Arial"/>
              </a:rPr>
              <a:t>Figure 1. Central role of BTK in B-cell receptor </a:t>
            </a:r>
            <a:r>
              <a:rPr sz="1800" b="1" dirty="0" err="1">
                <a:solidFill>
                  <a:srgbClr val="000000"/>
                </a:solidFill>
                <a:latin typeface="Arial"/>
              </a:rPr>
              <a:t>signalling</a:t>
            </a:r>
            <a:r>
              <a:rPr sz="1800" b="1" dirty="0">
                <a:solidFill>
                  <a:srgbClr val="000000"/>
                </a:solidFill>
                <a:latin typeface="Arial"/>
              </a:rPr>
              <a:t> and therapeutic targeting in
nodal and gastrointestinal follicular lymphoma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261872"/>
            <a:ext cx="2788920" cy="4937760"/>
          </a:xfrm>
          <a:prstGeom prst="roundRect">
            <a:avLst/>
          </a:prstGeom>
          <a:solidFill>
            <a:srgbClr val="FCF9FE"/>
          </a:solidFill>
          <a:ln w="15240">
            <a:solidFill>
              <a:srgbClr val="4F20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84048" y="1353312"/>
            <a:ext cx="2578608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400" b="1" dirty="0" err="1">
                <a:solidFill>
                  <a:srgbClr val="4F207B"/>
                </a:solidFill>
                <a:latin typeface="Arial"/>
              </a:rPr>
              <a:t>Tumour</a:t>
            </a:r>
            <a:r>
              <a:rPr sz="1400" b="1" dirty="0">
                <a:solidFill>
                  <a:srgbClr val="4F207B"/>
                </a:solidFill>
                <a:latin typeface="Arial"/>
              </a:rPr>
              <a:t> microenvironment (TME)
and stromal interactions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65960"/>
            <a:ext cx="658368" cy="56692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T-cell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17320" y="1993392"/>
            <a:ext cx="1143000" cy="56692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stromal cell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615184"/>
            <a:ext cx="214884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0">
                <a:solidFill>
                  <a:srgbClr val="000000"/>
                </a:solidFill>
                <a:latin typeface="Arial"/>
              </a:rPr>
              <a:t>Cytokines (IL-4, IL-10)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078992" y="2267712"/>
            <a:ext cx="338328" cy="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11480" y="3383280"/>
            <a:ext cx="2542032" cy="274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100" b="1">
                <a:solidFill>
                  <a:srgbClr val="4F207B"/>
                </a:solidFill>
                <a:latin typeface="Arial"/>
              </a:rPr>
              <a:t>Chemokine axis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749039"/>
            <a:ext cx="685800" cy="274320"/>
          </a:xfrm>
          <a:prstGeom prst="roundRect">
            <a:avLst/>
          </a:prstGeom>
          <a:solidFill>
            <a:srgbClr val="F8E1F4"/>
          </a:solidFill>
          <a:ln w="15240">
            <a:solidFill>
              <a:srgbClr val="4F20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CXCL12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096512"/>
            <a:ext cx="685800" cy="274320"/>
          </a:xfrm>
          <a:prstGeom prst="roundRect">
            <a:avLst/>
          </a:prstGeom>
          <a:solidFill>
            <a:srgbClr val="F8E1F4"/>
          </a:solidFill>
          <a:ln w="15240">
            <a:solidFill>
              <a:srgbClr val="4F20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CXCL13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72768" y="3794760"/>
            <a:ext cx="749808" cy="621792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CXCR4/CXCR5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34440" y="3886200"/>
            <a:ext cx="338328" cy="109728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234440" y="4096512"/>
            <a:ext cx="338328" cy="13716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325880" y="4480560"/>
            <a:ext cx="1325880" cy="274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Arial"/>
              </a:rPr>
              <a:t>CXCR4 / CXCR5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8912" y="5074920"/>
            <a:ext cx="2331720" cy="9601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100" b="1">
                <a:solidFill>
                  <a:srgbClr val="4F207B"/>
                </a:solidFill>
                <a:latin typeface="Arial"/>
              </a:rPr>
              <a:t>• Survival support
• Adhesion and homing
• Immune evasion
• Therapeutic resistance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20440" y="804672"/>
            <a:ext cx="4343400" cy="3108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400" b="1">
                <a:solidFill>
                  <a:srgbClr val="004799"/>
                </a:solidFill>
                <a:latin typeface="Arial"/>
              </a:rPr>
              <a:t>B-cell receptor (BCR) signalling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37760" y="1170432"/>
            <a:ext cx="1143000" cy="84124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 dirty="0">
                <a:solidFill>
                  <a:srgbClr val="5A5A5A"/>
                </a:solidFill>
                <a:latin typeface="Arial"/>
              </a:rPr>
              <a:t>HUMAN ART
BCR + membrane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65392" y="1234440"/>
            <a:ext cx="960120" cy="530352"/>
          </a:xfrm>
          <a:prstGeom prst="roundRect">
            <a:avLst/>
          </a:prstGeom>
          <a:solidFill>
            <a:srgbClr val="F4F1FA"/>
          </a:solidFill>
          <a:ln w="15240">
            <a:solidFill>
              <a:srgbClr val="4F20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Antigen
stimulation</a:t>
            </a:r>
          </a:p>
        </p:txBody>
      </p:sp>
      <p:cxnSp>
        <p:nvCxnSpPr>
          <p:cNvPr id="20" name="Connector 19"/>
          <p:cNvCxnSpPr/>
          <p:nvPr/>
        </p:nvCxnSpPr>
        <p:spPr>
          <a:xfrm flipH="1">
            <a:off x="6099048" y="1499616"/>
            <a:ext cx="466344" cy="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285232" y="2240280"/>
            <a:ext cx="566928" cy="292608"/>
          </a:xfrm>
          <a:prstGeom prst="roundRect">
            <a:avLst/>
          </a:prstGeom>
          <a:solidFill>
            <a:srgbClr val="EEF7E9"/>
          </a:solidFill>
          <a:ln w="15240">
            <a:solidFill>
              <a:srgbClr val="3F7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SYK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51960" y="2514600"/>
            <a:ext cx="457200" cy="292608"/>
          </a:xfrm>
          <a:prstGeom prst="roundRect">
            <a:avLst/>
          </a:prstGeom>
          <a:solidFill>
            <a:srgbClr val="FFEFE6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Lyn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84648" y="2670048"/>
            <a:ext cx="685800" cy="329184"/>
          </a:xfrm>
          <a:prstGeom prst="roundRect">
            <a:avLst/>
          </a:prstGeom>
          <a:solidFill>
            <a:srgbClr val="C54632"/>
          </a:solidFill>
          <a:ln w="15240">
            <a:solidFill>
              <a:srgbClr val="96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BTK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513832" y="2011680"/>
            <a:ext cx="0" cy="22860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513832" y="2532888"/>
            <a:ext cx="0" cy="13716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709160" y="2660904"/>
            <a:ext cx="475488" cy="100584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840480" y="3456432"/>
            <a:ext cx="731520" cy="329184"/>
          </a:xfrm>
          <a:prstGeom prst="roundRect">
            <a:avLst/>
          </a:prstGeom>
          <a:solidFill>
            <a:srgbClr val="EBF5FA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PLCγ2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74920" y="3255264"/>
            <a:ext cx="914400" cy="621792"/>
          </a:xfrm>
          <a:prstGeom prst="roundRect">
            <a:avLst/>
          </a:prstGeom>
          <a:solidFill>
            <a:srgbClr val="FFF7DC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CARD11
BCL10
MALT1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720840" y="3456432"/>
            <a:ext cx="658368" cy="329184"/>
          </a:xfrm>
          <a:prstGeom prst="roundRect">
            <a:avLst/>
          </a:prstGeom>
          <a:solidFill>
            <a:srgbClr val="EEF7E9"/>
          </a:solidFill>
          <a:ln w="15240">
            <a:solidFill>
              <a:srgbClr val="3F7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PI3Kδ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4224528" y="2999232"/>
            <a:ext cx="1170432" cy="45720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H="1">
            <a:off x="5532120" y="2999232"/>
            <a:ext cx="45720" cy="256032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715000" y="2999232"/>
            <a:ext cx="1325880" cy="45720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401568" y="4187952"/>
            <a:ext cx="566928" cy="274320"/>
          </a:xfrm>
          <a:prstGeom prst="roundRect">
            <a:avLst/>
          </a:prstGeom>
          <a:solidFill>
            <a:srgbClr val="EBF5FA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IP3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160520" y="4187952"/>
            <a:ext cx="566928" cy="274320"/>
          </a:xfrm>
          <a:prstGeom prst="roundRect">
            <a:avLst/>
          </a:prstGeom>
          <a:solidFill>
            <a:srgbClr val="EBF5FA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DAG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364992" y="4791456"/>
            <a:ext cx="658368" cy="274320"/>
          </a:xfrm>
          <a:prstGeom prst="roundRect">
            <a:avLst/>
          </a:prstGeom>
          <a:solidFill>
            <a:srgbClr val="EBF5FA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↑ Ca²⁺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096512" y="4791456"/>
            <a:ext cx="658368" cy="274320"/>
          </a:xfrm>
          <a:prstGeom prst="roundRect">
            <a:avLst/>
          </a:prstGeom>
          <a:solidFill>
            <a:srgbClr val="EBF5FA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PKCβ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310128" y="5504688"/>
            <a:ext cx="1298448" cy="658368"/>
          </a:xfrm>
          <a:prstGeom prst="roundRect">
            <a:avLst/>
          </a:prstGeom>
          <a:solidFill>
            <a:srgbClr val="E8F7F9"/>
          </a:solidFill>
          <a:ln w="15240">
            <a:solidFill>
              <a:srgbClr val="317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Cell survival
Proliferation
Migration</a:t>
            </a:r>
          </a:p>
        </p:txBody>
      </p:sp>
      <p:cxnSp>
        <p:nvCxnSpPr>
          <p:cNvPr id="38" name="Connector 37"/>
          <p:cNvCxnSpPr/>
          <p:nvPr/>
        </p:nvCxnSpPr>
        <p:spPr>
          <a:xfrm flipH="1">
            <a:off x="3685032" y="3785615"/>
            <a:ext cx="356616" cy="402337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4315968" y="3785615"/>
            <a:ext cx="128016" cy="402337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3685032" y="4462272"/>
            <a:ext cx="0" cy="329184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4443984" y="4462272"/>
            <a:ext cx="0" cy="329184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3685032" y="5065776"/>
            <a:ext cx="201168" cy="438912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H="1">
            <a:off x="4160520" y="5065776"/>
            <a:ext cx="283464" cy="438912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5074920" y="4187952"/>
            <a:ext cx="914400" cy="310896"/>
          </a:xfrm>
          <a:prstGeom prst="roundRect">
            <a:avLst/>
          </a:prstGeom>
          <a:solidFill>
            <a:srgbClr val="FFF7DC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IKK complex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30368" y="4736592"/>
            <a:ext cx="658368" cy="274320"/>
          </a:xfrm>
          <a:prstGeom prst="roundRect">
            <a:avLst/>
          </a:prstGeom>
          <a:solidFill>
            <a:srgbClr val="FFF7DC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IκBα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166360" y="5257800"/>
            <a:ext cx="804672" cy="274320"/>
          </a:xfrm>
          <a:prstGeom prst="roundRect">
            <a:avLst/>
          </a:prstGeom>
          <a:solidFill>
            <a:srgbClr val="FFF7DC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NF-κB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773168" y="5669280"/>
            <a:ext cx="1536192" cy="566928"/>
          </a:xfrm>
          <a:prstGeom prst="roundRect">
            <a:avLst/>
          </a:prstGeom>
          <a:solidFill>
            <a:srgbClr val="FFF7DC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Cell survival
Cytokine production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532120" y="3877056"/>
            <a:ext cx="0" cy="310896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532120" y="4498848"/>
            <a:ext cx="0" cy="237744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532120" y="5010912"/>
            <a:ext cx="0" cy="246888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532120" y="5532120"/>
            <a:ext cx="0" cy="13716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6748272" y="4187952"/>
            <a:ext cx="566928" cy="274320"/>
          </a:xfrm>
          <a:prstGeom prst="roundRect">
            <a:avLst/>
          </a:prstGeom>
          <a:solidFill>
            <a:srgbClr val="EEF7E9"/>
          </a:solidFill>
          <a:ln w="15240">
            <a:solidFill>
              <a:srgbClr val="3F7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AKT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693408" y="4736592"/>
            <a:ext cx="676656" cy="274320"/>
          </a:xfrm>
          <a:prstGeom prst="roundRect">
            <a:avLst/>
          </a:prstGeom>
          <a:solidFill>
            <a:srgbClr val="EEF7E9"/>
          </a:solidFill>
          <a:ln w="15240">
            <a:solidFill>
              <a:srgbClr val="3F7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mTOR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473952" y="5504688"/>
            <a:ext cx="1115568" cy="658368"/>
          </a:xfrm>
          <a:prstGeom prst="roundRect">
            <a:avLst/>
          </a:prstGeom>
          <a:solidFill>
            <a:srgbClr val="EDF8E8"/>
          </a:solidFill>
          <a:ln w="15240">
            <a:solidFill>
              <a:srgbClr val="3F7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Cell growth
Metabolism
Survival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7040880" y="3785615"/>
            <a:ext cx="0" cy="402337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7040880" y="4462272"/>
            <a:ext cx="0" cy="27432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7040880" y="5010912"/>
            <a:ext cx="0" cy="493776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8732520" y="868680"/>
            <a:ext cx="2926080" cy="4434840"/>
          </a:xfrm>
          <a:prstGeom prst="roundRect">
            <a:avLst/>
          </a:prstGeom>
          <a:solidFill>
            <a:srgbClr val="F8FBFF"/>
          </a:solidFill>
          <a:ln w="15240">
            <a:solidFill>
              <a:srgbClr val="006E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8887968" y="969264"/>
            <a:ext cx="2615184" cy="274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400" b="1">
                <a:solidFill>
                  <a:srgbClr val="002D78"/>
                </a:solidFill>
                <a:latin typeface="Arial"/>
              </a:rPr>
              <a:t>BTK inhibitors: evolution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887968" y="1417320"/>
            <a:ext cx="2615184" cy="960120"/>
          </a:xfrm>
          <a:prstGeom prst="roundRect">
            <a:avLst/>
          </a:prstGeom>
          <a:solidFill>
            <a:srgbClr val="FCFDFF"/>
          </a:solidFill>
          <a:ln w="15240">
            <a:solidFill>
              <a:srgbClr val="509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9034272" y="1472184"/>
            <a:ext cx="224028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1">
                <a:solidFill>
                  <a:srgbClr val="002D78"/>
                </a:solidFill>
                <a:latin typeface="Arial"/>
              </a:rPr>
              <a:t>First-generation (covalent)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070848" y="1737360"/>
            <a:ext cx="1051560" cy="475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Ibrutinib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287000" y="1737360"/>
            <a:ext cx="932688" cy="47548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BTK/C481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8887968" y="2496312"/>
            <a:ext cx="2615184" cy="960120"/>
          </a:xfrm>
          <a:prstGeom prst="roundRect">
            <a:avLst/>
          </a:prstGeom>
          <a:solidFill>
            <a:srgbClr val="FCFDFF"/>
          </a:solidFill>
          <a:ln w="15240">
            <a:solidFill>
              <a:srgbClr val="509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9034272" y="2551176"/>
            <a:ext cx="224028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1">
                <a:solidFill>
                  <a:srgbClr val="002D78"/>
                </a:solidFill>
                <a:latin typeface="Arial"/>
              </a:rPr>
              <a:t>Second-generation (covalent)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070848" y="2816352"/>
            <a:ext cx="1051560" cy="475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Acalabrutinib
Zanubrutinib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0287000" y="2816352"/>
            <a:ext cx="932688" cy="47548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BTK/C481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887968" y="3703320"/>
            <a:ext cx="2615184" cy="960120"/>
          </a:xfrm>
          <a:prstGeom prst="roundRect">
            <a:avLst/>
          </a:prstGeom>
          <a:solidFill>
            <a:srgbClr val="FCFDFF"/>
          </a:solidFill>
          <a:ln w="15240">
            <a:solidFill>
              <a:srgbClr val="509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9034272" y="3758183"/>
            <a:ext cx="224028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1">
                <a:solidFill>
                  <a:srgbClr val="002D78"/>
                </a:solidFill>
                <a:latin typeface="Arial"/>
              </a:rPr>
              <a:t>Non-covalent (reversible)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070848" y="4023359"/>
            <a:ext cx="1051560" cy="475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Pirtobrutinib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287000" y="4023359"/>
            <a:ext cx="932688" cy="475488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HUMAN ART
BTK/C481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070848" y="5440680"/>
            <a:ext cx="2267712" cy="1005840"/>
          </a:xfrm>
          <a:prstGeom prst="roundRect">
            <a:avLst/>
          </a:prstGeom>
          <a:solidFill>
            <a:srgbClr val="F4F9FF"/>
          </a:solidFill>
          <a:ln w="15240">
            <a:solidFill>
              <a:srgbClr val="509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0">
                <a:solidFill>
                  <a:srgbClr val="002D78"/>
                </a:solidFill>
                <a:latin typeface="Arial"/>
              </a:rPr>
              <a:t>Potential advantages
• Overcomes Cys481 resistance
• Active after prior covalent BTKi
• Favourable tolerability profile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189720" y="6876288"/>
            <a:ext cx="2514600" cy="1645920"/>
          </a:xfrm>
          <a:prstGeom prst="roundRect">
            <a:avLst/>
          </a:prstGeom>
          <a:solidFill>
            <a:srgbClr val="FFF8EE"/>
          </a:solidFill>
          <a:ln w="15240">
            <a:solidFill>
              <a:srgbClr val="D76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Mechanisms of resistance
• BTK Cys481 mutation
• PLCG2 mutations
• Bypass signalling (SYK, PI3K)
• Microenvironment-mediated protection
• Histologic transformation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228600" y="6903720"/>
            <a:ext cx="8549640" cy="1645920"/>
          </a:xfrm>
          <a:prstGeom prst="roundRect">
            <a:avLst/>
          </a:prstGeom>
          <a:solidFill>
            <a:srgbClr val="FFFCFC"/>
          </a:solidFill>
          <a:ln w="15240">
            <a:solidFill>
              <a:srgbClr val="BE2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365760" y="6976872"/>
            <a:ext cx="8275320" cy="274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300" b="1">
                <a:solidFill>
                  <a:srgbClr val="BE2020"/>
                </a:solidFill>
                <a:latin typeface="Arial"/>
              </a:rPr>
              <a:t>Rational combination strategies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47472" y="7342631"/>
            <a:ext cx="141732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Anti-CD20 antibodies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20624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14400" y="7607808"/>
            <a:ext cx="813816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Rituximab
Obinutuzumab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764792" y="7342631"/>
            <a:ext cx="132588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PI3K inhibitors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1837944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31720" y="7607808"/>
            <a:ext cx="722375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Idelalisib
Duvelisib
Copanlisib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090672" y="7342631"/>
            <a:ext cx="1298448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BCL2 inhibitor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3163824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657600" y="7607808"/>
            <a:ext cx="694943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Venetoclax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89120" y="7342631"/>
            <a:ext cx="123444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EZH2 inhibitor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462272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56048" y="7607808"/>
            <a:ext cx="630936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Tazemetostat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623560" y="7342631"/>
            <a:ext cx="1536192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Bispecific antibodies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696712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90488" y="7607808"/>
            <a:ext cx="932688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Mosunetuzumab
Epcoritamab
Odronextamab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159752" y="7342631"/>
            <a:ext cx="1719072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Arial"/>
              </a:rPr>
              <a:t>CAR-T cell therapy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7232904" y="7653527"/>
            <a:ext cx="457200" cy="457200"/>
          </a:xfrm>
          <a:prstGeom prst="roundRect">
            <a:avLst/>
          </a:prstGeom>
          <a:solidFill>
            <a:srgbClr val="F2F2F2"/>
          </a:solidFill>
          <a:ln w="15240"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726679" y="7607808"/>
            <a:ext cx="1115567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00" b="0">
                <a:solidFill>
                  <a:srgbClr val="000000"/>
                </a:solidFill>
                <a:latin typeface="Arial"/>
              </a:rPr>
              <a:t>Axicabtagene ciloleucel
Tisagenlecleucel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566928" y="8732520"/>
            <a:ext cx="7726679" cy="274320"/>
          </a:xfrm>
          <a:prstGeom prst="roundRect">
            <a:avLst/>
          </a:prstGeom>
          <a:solidFill>
            <a:srgbClr val="FFF8E7"/>
          </a:solidFill>
          <a:ln w="15240">
            <a:solidFill>
              <a:srgbClr val="D2A5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0" dirty="0">
                <a:solidFill>
                  <a:srgbClr val="000000"/>
                </a:solidFill>
                <a:latin typeface="Arial"/>
              </a:rPr>
              <a:t>Therapeutic goals: deeper responses, longer remissions, and overcoming resistance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74320" y="9079992"/>
            <a:ext cx="1120140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50" b="0" dirty="0">
                <a:solidFill>
                  <a:srgbClr val="000000"/>
                </a:solidFill>
                <a:latin typeface="Arial"/>
              </a:rPr>
              <a:t>BTK integrates antigen-dependent activation and microenvironmental signals, linking BCR engagement to downstream pathways including PLCγ2, NF-</a:t>
            </a:r>
            <a:r>
              <a:rPr sz="850" b="0" dirty="0" err="1">
                <a:solidFill>
                  <a:srgbClr val="000000"/>
                </a:solidFill>
                <a:latin typeface="Arial"/>
              </a:rPr>
              <a:t>κB</a:t>
            </a:r>
            <a:r>
              <a:rPr sz="850" b="0" dirty="0">
                <a:solidFill>
                  <a:srgbClr val="000000"/>
                </a:solidFill>
                <a:latin typeface="Arial"/>
              </a:rPr>
              <a:t> and PI3K–AKT–mTOR.
BTK inhibitors, particularly next-generation and non-covalent agents, together with rational combinations, represent a biologically driven therapeutic strategy in FL.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317</Words>
  <Application>Microsoft Office PowerPoint</Application>
  <PresentationFormat>ユーザー設定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渡辺卓也</dc:creator>
  <cp:keywords/>
  <dc:description>generated using python-pptx</dc:description>
  <cp:lastModifiedBy>卓也 渡辺</cp:lastModifiedBy>
  <cp:revision>1</cp:revision>
  <dcterms:created xsi:type="dcterms:W3CDTF">2013-01-27T09:14:16Z</dcterms:created>
  <dcterms:modified xsi:type="dcterms:W3CDTF">2026-10-05T10:07:09Z</dcterms:modified>
  <cp:category/>
</cp:coreProperties>
</file>