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15" r:id="rId1"/>
  </p:sldMasterIdLst>
  <p:sldIdLst>
    <p:sldId id="256" r:id="rId2"/>
    <p:sldId id="264" r:id="rId3"/>
    <p:sldId id="257" r:id="rId4"/>
    <p:sldId id="266" r:id="rId5"/>
    <p:sldId id="267" r:id="rId6"/>
    <p:sldId id="265" r:id="rId7"/>
    <p:sldId id="262" r:id="rId8"/>
  </p:sldIdLst>
  <p:sldSz cx="9144000" cy="6858000" type="screen4x3"/>
  <p:notesSz cx="6735763" cy="98663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801D"/>
    <a:srgbClr val="8C8D8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76" d="100"/>
          <a:sy n="76" d="100"/>
        </p:scale>
        <p:origin x="117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36346" y="1788454"/>
            <a:ext cx="6270922" cy="2098226"/>
          </a:xfrm>
        </p:spPr>
        <p:txBody>
          <a:bodyPr anchor="b">
            <a:noAutofit/>
          </a:bodyPr>
          <a:lstStyle>
            <a:lvl1pPr algn="ctr">
              <a:defRPr sz="6000" cap="all" baseline="0">
                <a:solidFill>
                  <a:schemeClr val="tx2"/>
                </a:solidFill>
              </a:defRPr>
            </a:lvl1pPr>
          </a:lstStyle>
          <a:p>
            <a:r>
              <a:rPr lang="ja-JP" altLang="en-US"/>
              <a:t>マスター タイトルの書式設定</a:t>
            </a:r>
            <a:endParaRPr lang="en-US" dirty="0"/>
          </a:p>
        </p:txBody>
      </p:sp>
      <p:sp>
        <p:nvSpPr>
          <p:cNvPr id="3" name="Subtitle 2"/>
          <p:cNvSpPr>
            <a:spLocks noGrp="1"/>
          </p:cNvSpPr>
          <p:nvPr>
            <p:ph type="subTitle" idx="1"/>
          </p:nvPr>
        </p:nvSpPr>
        <p:spPr>
          <a:xfrm>
            <a:off x="2009930" y="3956280"/>
            <a:ext cx="5123755" cy="1086237"/>
          </a:xfrm>
        </p:spPr>
        <p:txBody>
          <a:bodyPr>
            <a:normAutofit/>
          </a:bodyPr>
          <a:lstStyle>
            <a:lvl1pPr marL="0" indent="0" algn="ctr">
              <a:lnSpc>
                <a:spcPct val="112000"/>
              </a:lnSpc>
              <a:spcBef>
                <a:spcPts val="0"/>
              </a:spcBef>
              <a:spcAft>
                <a:spcPts val="0"/>
              </a:spcAft>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a:xfrm>
            <a:off x="564644" y="6453386"/>
            <a:ext cx="1205958" cy="404614"/>
          </a:xfrm>
        </p:spPr>
        <p:txBody>
          <a:bodyPr/>
          <a:lstStyle>
            <a:lvl1pPr>
              <a:defRPr baseline="0">
                <a:solidFill>
                  <a:schemeClr val="tx2"/>
                </a:solidFill>
              </a:defRPr>
            </a:lvl1pPr>
          </a:lstStyle>
          <a:p>
            <a:fld id="{B0B9E26B-573F-4A5F-82E3-EE4D4C252D0C}" type="datetimeFigureOut">
              <a:rPr kumimoji="1" lang="ja-JP" altLang="en-US" smtClean="0"/>
              <a:t>2022/9/14</a:t>
            </a:fld>
            <a:endParaRPr kumimoji="1" lang="ja-JP" altLang="en-US"/>
          </a:p>
        </p:txBody>
      </p:sp>
      <p:sp>
        <p:nvSpPr>
          <p:cNvPr id="5" name="Footer Placeholder 4"/>
          <p:cNvSpPr>
            <a:spLocks noGrp="1"/>
          </p:cNvSpPr>
          <p:nvPr>
            <p:ph type="ftr" sz="quarter" idx="11"/>
          </p:nvPr>
        </p:nvSpPr>
        <p:spPr>
          <a:xfrm>
            <a:off x="1938041" y="6453386"/>
            <a:ext cx="5267533" cy="404614"/>
          </a:xfrm>
        </p:spPr>
        <p:txBody>
          <a:bodyPr/>
          <a:lstStyle>
            <a:lvl1pPr algn="ctr">
              <a:defRPr baseline="0">
                <a:solidFill>
                  <a:schemeClr val="tx2"/>
                </a:solidFill>
              </a:defRPr>
            </a:lvl1pPr>
          </a:lstStyle>
          <a:p>
            <a:endParaRPr kumimoji="1" lang="ja-JP" altLang="en-US"/>
          </a:p>
        </p:txBody>
      </p:sp>
      <p:sp>
        <p:nvSpPr>
          <p:cNvPr id="6" name="Slide Number Placeholder 5"/>
          <p:cNvSpPr>
            <a:spLocks noGrp="1"/>
          </p:cNvSpPr>
          <p:nvPr>
            <p:ph type="sldNum" sz="quarter" idx="12"/>
          </p:nvPr>
        </p:nvSpPr>
        <p:spPr>
          <a:xfrm>
            <a:off x="7373012" y="6453386"/>
            <a:ext cx="1197219" cy="404614"/>
          </a:xfrm>
        </p:spPr>
        <p:txBody>
          <a:bodyPr/>
          <a:lstStyle>
            <a:lvl1pPr>
              <a:defRPr baseline="0">
                <a:solidFill>
                  <a:schemeClr val="tx2"/>
                </a:solidFill>
              </a:defRPr>
            </a:lvl1pPr>
          </a:lstStyle>
          <a:p>
            <a:fld id="{10B80EB8-97E1-4AF9-AF28-174BA3BDACF0}" type="slidenum">
              <a:rPr kumimoji="1" lang="ja-JP" altLang="en-US" smtClean="0"/>
              <a:t>‹#›</a:t>
            </a:fld>
            <a:endParaRPr kumimoji="1" lang="ja-JP" altLang="en-US"/>
          </a:p>
        </p:txBody>
      </p:sp>
      <p:grpSp>
        <p:nvGrpSpPr>
          <p:cNvPr id="8" name="Group 7"/>
          <p:cNvGrpSpPr/>
          <p:nvPr/>
        </p:nvGrpSpPr>
        <p:grpSpPr>
          <a:xfrm>
            <a:off x="564643" y="744469"/>
            <a:ext cx="8005589" cy="5349671"/>
            <a:chOff x="564643" y="744469"/>
            <a:chExt cx="8005589" cy="5349671"/>
          </a:xfrm>
        </p:grpSpPr>
        <p:sp>
          <p:nvSpPr>
            <p:cNvPr id="11" name="Freeform 6"/>
            <p:cNvSpPr/>
            <p:nvPr/>
          </p:nvSpPr>
          <p:spPr bwMode="auto">
            <a:xfrm>
              <a:off x="6113972" y="1685652"/>
              <a:ext cx="2456260" cy="4408488"/>
            </a:xfrm>
            <a:custGeom>
              <a:avLst/>
              <a:gdLst/>
              <a:ahLst/>
              <a:cxnLst/>
              <a:rect l="l" t="t" r="r" b="b"/>
              <a:pathLst>
                <a:path w="10000" h="10000">
                  <a:moveTo>
                    <a:pt x="8761" y="0"/>
                  </a:moveTo>
                  <a:lnTo>
                    <a:pt x="10000" y="0"/>
                  </a:lnTo>
                  <a:lnTo>
                    <a:pt x="10000" y="10000"/>
                  </a:lnTo>
                  <a:lnTo>
                    <a:pt x="0" y="10000"/>
                  </a:lnTo>
                  <a:lnTo>
                    <a:pt x="0" y="9357"/>
                  </a:lnTo>
                  <a:lnTo>
                    <a:pt x="8761" y="935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564643" y="744469"/>
              <a:ext cx="2456505" cy="4408488"/>
            </a:xfrm>
            <a:custGeom>
              <a:avLst/>
              <a:gdLst/>
              <a:ahLst/>
              <a:cxnLst/>
              <a:rect l="l" t="t" r="r" b="b"/>
              <a:pathLst>
                <a:path w="10001" h="10000">
                  <a:moveTo>
                    <a:pt x="8762" y="0"/>
                  </a:moveTo>
                  <a:lnTo>
                    <a:pt x="10001" y="0"/>
                  </a:lnTo>
                  <a:lnTo>
                    <a:pt x="10001" y="10000"/>
                  </a:lnTo>
                  <a:lnTo>
                    <a:pt x="1" y="10000"/>
                  </a:lnTo>
                  <a:cubicBezTo>
                    <a:pt x="-2" y="9766"/>
                    <a:pt x="4" y="9586"/>
                    <a:pt x="1" y="9352"/>
                  </a:cubicBezTo>
                  <a:lnTo>
                    <a:pt x="8762" y="9346"/>
                  </a:lnTo>
                  <a:lnTo>
                    <a:pt x="8762"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3407832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028700" y="2295526"/>
            <a:ext cx="7200900" cy="3571875"/>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B9E26B-573F-4A5F-82E3-EE4D4C252D0C}" type="datetimeFigureOut">
              <a:rPr kumimoji="1" lang="ja-JP" altLang="en-US" smtClean="0"/>
              <a:t>2022/9/14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0B80EB8-97E1-4AF9-AF28-174BA3BDACF0}" type="slidenum">
              <a:rPr kumimoji="1" lang="ja-JP" altLang="en-US" smtClean="0"/>
              <a:t>‹#›</a:t>
            </a:fld>
            <a:endParaRPr kumimoji="1" lang="ja-JP" altLang="en-US"/>
          </a:p>
        </p:txBody>
      </p:sp>
    </p:spTree>
    <p:extLst>
      <p:ext uri="{BB962C8B-B14F-4D97-AF65-F5344CB8AC3E}">
        <p14:creationId xmlns:p14="http://schemas.microsoft.com/office/powerpoint/2010/main" val="8481539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80797" y="624156"/>
            <a:ext cx="1490950" cy="5243244"/>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028700" y="624156"/>
            <a:ext cx="5724525" cy="5243244"/>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B9E26B-573F-4A5F-82E3-EE4D4C252D0C}" type="datetimeFigureOut">
              <a:rPr kumimoji="1" lang="ja-JP" altLang="en-US" smtClean="0"/>
              <a:t>2022/9/14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0B80EB8-97E1-4AF9-AF28-174BA3BDACF0}" type="slidenum">
              <a:rPr kumimoji="1" lang="ja-JP" altLang="en-US" smtClean="0"/>
              <a:t>‹#›</a:t>
            </a:fld>
            <a:endParaRPr kumimoji="1" lang="ja-JP" altLang="en-US"/>
          </a:p>
        </p:txBody>
      </p:sp>
    </p:spTree>
    <p:extLst>
      <p:ext uri="{BB962C8B-B14F-4D97-AF65-F5344CB8AC3E}">
        <p14:creationId xmlns:p14="http://schemas.microsoft.com/office/powerpoint/2010/main" val="15902233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0B9E26B-573F-4A5F-82E3-EE4D4C252D0C}" type="datetimeFigureOut">
              <a:rPr kumimoji="1" lang="ja-JP" altLang="en-US" smtClean="0"/>
              <a:t>2022/9/14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10B80EB8-97E1-4AF9-AF28-174BA3BDACF0}" type="slidenum">
              <a:rPr kumimoji="1" lang="ja-JP" altLang="en-US" smtClean="0"/>
              <a:t>‹#›</a:t>
            </a:fld>
            <a:endParaRPr kumimoji="1" lang="ja-JP" altLang="en-US"/>
          </a:p>
        </p:txBody>
      </p:sp>
    </p:spTree>
    <p:extLst>
      <p:ext uri="{BB962C8B-B14F-4D97-AF65-F5344CB8AC3E}">
        <p14:creationId xmlns:p14="http://schemas.microsoft.com/office/powerpoint/2010/main" val="1790713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セクション見出し">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73769" y="1301361"/>
            <a:ext cx="7209728" cy="2852737"/>
          </a:xfrm>
        </p:spPr>
        <p:txBody>
          <a:bodyPr anchor="b">
            <a:normAutofit/>
          </a:bodyPr>
          <a:lstStyle>
            <a:lvl1pPr algn="r">
              <a:defRPr sz="6000" cap="all" baseline="0">
                <a:solidFill>
                  <a:schemeClr val="tx2"/>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73769" y="4216328"/>
            <a:ext cx="7209728" cy="1143324"/>
          </a:xfrm>
        </p:spPr>
        <p:txBody>
          <a:bodyPr/>
          <a:lstStyle>
            <a:lvl1pPr marL="0" indent="0" algn="r">
              <a:lnSpc>
                <a:spcPct val="112000"/>
              </a:lnSpc>
              <a:spcBef>
                <a:spcPts val="0"/>
              </a:spcBef>
              <a:spcAft>
                <a:spcPts val="0"/>
              </a:spcAft>
              <a:buNone/>
              <a:defRPr sz="1800">
                <a:solidFill>
                  <a:schemeClr val="tx2"/>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a:xfrm>
            <a:off x="554181" y="6453386"/>
            <a:ext cx="1216807" cy="404614"/>
          </a:xfrm>
        </p:spPr>
        <p:txBody>
          <a:bodyPr/>
          <a:lstStyle>
            <a:lvl1pPr>
              <a:defRPr>
                <a:solidFill>
                  <a:schemeClr val="tx2"/>
                </a:solidFill>
              </a:defRPr>
            </a:lvl1pPr>
          </a:lstStyle>
          <a:p>
            <a:fld id="{B0B9E26B-573F-4A5F-82E3-EE4D4C252D0C}" type="datetimeFigureOut">
              <a:rPr kumimoji="1" lang="ja-JP" altLang="en-US" smtClean="0"/>
              <a:t>2022/9/14</a:t>
            </a:fld>
            <a:endParaRPr kumimoji="1" lang="ja-JP" altLang="en-US"/>
          </a:p>
        </p:txBody>
      </p:sp>
      <p:sp>
        <p:nvSpPr>
          <p:cNvPr id="5" name="Footer Placeholder 4"/>
          <p:cNvSpPr>
            <a:spLocks noGrp="1"/>
          </p:cNvSpPr>
          <p:nvPr>
            <p:ph type="ftr" sz="quarter" idx="11"/>
          </p:nvPr>
        </p:nvSpPr>
        <p:spPr>
          <a:xfrm>
            <a:off x="1938234" y="6453386"/>
            <a:ext cx="5267533" cy="404614"/>
          </a:xfrm>
        </p:spPr>
        <p:txBody>
          <a:bodyPr/>
          <a:lstStyle>
            <a:lvl1pPr algn="ctr">
              <a:defRPr>
                <a:solidFill>
                  <a:schemeClr val="tx2"/>
                </a:solidFill>
              </a:defRPr>
            </a:lvl1pPr>
          </a:lstStyle>
          <a:p>
            <a:endParaRPr kumimoji="1" lang="ja-JP" altLang="en-US"/>
          </a:p>
        </p:txBody>
      </p:sp>
      <p:sp>
        <p:nvSpPr>
          <p:cNvPr id="6" name="Slide Number Placeholder 5"/>
          <p:cNvSpPr>
            <a:spLocks noGrp="1"/>
          </p:cNvSpPr>
          <p:nvPr>
            <p:ph type="sldNum" sz="quarter" idx="12"/>
          </p:nvPr>
        </p:nvSpPr>
        <p:spPr>
          <a:xfrm>
            <a:off x="7373012" y="6453386"/>
            <a:ext cx="1197219" cy="404614"/>
          </a:xfrm>
        </p:spPr>
        <p:txBody>
          <a:bodyPr/>
          <a:lstStyle>
            <a:lvl1pPr>
              <a:defRPr>
                <a:solidFill>
                  <a:schemeClr val="tx2"/>
                </a:solidFill>
              </a:defRPr>
            </a:lvl1pPr>
          </a:lstStyle>
          <a:p>
            <a:fld id="{10B80EB8-97E1-4AF9-AF28-174BA3BDACF0}" type="slidenum">
              <a:rPr kumimoji="1" lang="ja-JP" altLang="en-US" smtClean="0"/>
              <a:t>‹#›</a:t>
            </a:fld>
            <a:endParaRPr kumimoji="1" lang="ja-JP" altLang="en-US"/>
          </a:p>
        </p:txBody>
      </p:sp>
      <p:sp>
        <p:nvSpPr>
          <p:cNvPr id="7" name="Freeform 6"/>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bg2"/>
          </a:solidFill>
          <a:ln w="0">
            <a:noFill/>
            <a:prstDash val="solid"/>
            <a:round/>
            <a:headEnd/>
            <a:tailEnd/>
          </a:ln>
        </p:spPr>
      </p:sp>
      <p:sp>
        <p:nvSpPr>
          <p:cNvPr id="8" name="Freeform 7" title="Crop Mark"/>
          <p:cNvSpPr/>
          <p:nvPr/>
        </p:nvSpPr>
        <p:spPr bwMode="auto">
          <a:xfrm>
            <a:off x="6113972" y="1685652"/>
            <a:ext cx="2456260"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tx2"/>
          </a:solidFill>
          <a:ln w="0">
            <a:noFill/>
            <a:prstDash val="solid"/>
            <a:round/>
            <a:headEnd/>
            <a:tailEnd/>
          </a:ln>
        </p:spPr>
      </p:sp>
    </p:spTree>
    <p:extLst>
      <p:ext uri="{BB962C8B-B14F-4D97-AF65-F5344CB8AC3E}">
        <p14:creationId xmlns:p14="http://schemas.microsoft.com/office/powerpoint/2010/main" val="143123194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ja-JP" altLang="en-US"/>
              <a:t>マスター タイトルの書式設定</a:t>
            </a:r>
            <a:endParaRPr lang="en-US" dirty="0"/>
          </a:p>
        </p:txBody>
      </p:sp>
      <p:sp>
        <p:nvSpPr>
          <p:cNvPr id="3" name="Content Placeholder 2"/>
          <p:cNvSpPr>
            <a:spLocks noGrp="1"/>
          </p:cNvSpPr>
          <p:nvPr>
            <p:ph sz="half" idx="1"/>
          </p:nvPr>
        </p:nvSpPr>
        <p:spPr>
          <a:xfrm>
            <a:off x="1028700" y="2286000"/>
            <a:ext cx="3335840"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894052" y="2286000"/>
            <a:ext cx="3335840"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0B9E26B-573F-4A5F-82E3-EE4D4C252D0C}" type="datetimeFigureOut">
              <a:rPr kumimoji="1" lang="ja-JP" altLang="en-US" smtClean="0"/>
              <a:t>2022/9/14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10B80EB8-97E1-4AF9-AF28-174BA3BDACF0}" type="slidenum">
              <a:rPr kumimoji="1" lang="ja-JP" altLang="en-US" smtClean="0"/>
              <a:t>‹#›</a:t>
            </a:fld>
            <a:endParaRPr kumimoji="1" lang="ja-JP" altLang="en-US"/>
          </a:p>
        </p:txBody>
      </p:sp>
    </p:spTree>
    <p:extLst>
      <p:ext uri="{BB962C8B-B14F-4D97-AF65-F5344CB8AC3E}">
        <p14:creationId xmlns:p14="http://schemas.microsoft.com/office/powerpoint/2010/main" val="1103943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028700" y="685800"/>
            <a:ext cx="7200900" cy="1485900"/>
          </a:xfrm>
        </p:spPr>
        <p:txBody>
          <a:bodyPr/>
          <a:lstStyle>
            <a:lvl1pPr>
              <a:defRPr>
                <a:solidFill>
                  <a:schemeClr val="tx2"/>
                </a:solidFill>
              </a:defRPr>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28700" y="2340230"/>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1028700" y="3305208"/>
            <a:ext cx="3335839"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893760" y="2349754"/>
            <a:ext cx="3335840" cy="823912"/>
          </a:xfrm>
        </p:spPr>
        <p:txBody>
          <a:bodyPr anchor="b">
            <a:noAutofit/>
          </a:bodyPr>
          <a:lstStyle>
            <a:lvl1pPr marL="0" indent="0">
              <a:lnSpc>
                <a:spcPct val="84000"/>
              </a:lnSpc>
              <a:spcBef>
                <a:spcPts val="0"/>
              </a:spcBef>
              <a:spcAft>
                <a:spcPts val="0"/>
              </a:spcAft>
              <a:buNone/>
              <a:defRPr sz="2400" b="0"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893760" y="3305208"/>
            <a:ext cx="3335840"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0B9E26B-573F-4A5F-82E3-EE4D4C252D0C}" type="datetimeFigureOut">
              <a:rPr kumimoji="1" lang="ja-JP" altLang="en-US" smtClean="0"/>
              <a:t>2022/9/14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10B80EB8-97E1-4AF9-AF28-174BA3BDACF0}" type="slidenum">
              <a:rPr kumimoji="1" lang="ja-JP" altLang="en-US" smtClean="0"/>
              <a:t>‹#›</a:t>
            </a:fld>
            <a:endParaRPr kumimoji="1" lang="ja-JP" altLang="en-US"/>
          </a:p>
        </p:txBody>
      </p:sp>
    </p:spTree>
    <p:extLst>
      <p:ext uri="{BB962C8B-B14F-4D97-AF65-F5344CB8AC3E}">
        <p14:creationId xmlns:p14="http://schemas.microsoft.com/office/powerpoint/2010/main" val="1906211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0B9E26B-573F-4A5F-82E3-EE4D4C252D0C}" type="datetimeFigureOut">
              <a:rPr kumimoji="1" lang="ja-JP" altLang="en-US" smtClean="0"/>
              <a:t>2022/9/14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10B80EB8-97E1-4AF9-AF28-174BA3BDACF0}" type="slidenum">
              <a:rPr kumimoji="1" lang="ja-JP" altLang="en-US" smtClean="0"/>
              <a:t>‹#›</a:t>
            </a:fld>
            <a:endParaRPr kumimoji="1" lang="ja-JP" altLang="en-US"/>
          </a:p>
        </p:txBody>
      </p:sp>
    </p:spTree>
    <p:extLst>
      <p:ext uri="{BB962C8B-B14F-4D97-AF65-F5344CB8AC3E}">
        <p14:creationId xmlns:p14="http://schemas.microsoft.com/office/powerpoint/2010/main" val="3698481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B9E26B-573F-4A5F-82E3-EE4D4C252D0C}" type="datetimeFigureOut">
              <a:rPr kumimoji="1" lang="ja-JP" altLang="en-US" smtClean="0"/>
              <a:t>2022/9/14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10B80EB8-97E1-4AF9-AF28-174BA3BDACF0}" type="slidenum">
              <a:rPr kumimoji="1" lang="ja-JP" altLang="en-US" smtClean="0"/>
              <a:t>‹#›</a:t>
            </a:fld>
            <a:endParaRPr kumimoji="1" lang="ja-JP" altLang="en-US"/>
          </a:p>
        </p:txBody>
      </p:sp>
    </p:spTree>
    <p:extLst>
      <p:ext uri="{BB962C8B-B14F-4D97-AF65-F5344CB8AC3E}">
        <p14:creationId xmlns:p14="http://schemas.microsoft.com/office/powerpoint/2010/main" val="35205487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タイトル付きのコンテンツ">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Autofit/>
          </a:bodyPr>
          <a:lstStyle>
            <a:lvl1pPr>
              <a:lnSpc>
                <a:spcPct val="84000"/>
              </a:lnSpc>
              <a:defRPr sz="4400" baseline="0">
                <a:solidFill>
                  <a:schemeClr val="tx2"/>
                </a:solidFill>
              </a:defRPr>
            </a:lvl1pPr>
          </a:lstStyle>
          <a:p>
            <a:r>
              <a:rPr lang="ja-JP" altLang="en-US"/>
              <a:t>マスター タイトルの書式設定</a:t>
            </a:r>
            <a:endParaRPr lang="en-US" dirty="0"/>
          </a:p>
        </p:txBody>
      </p:sp>
      <p:sp>
        <p:nvSpPr>
          <p:cNvPr id="3" name="Content Placeholder 2"/>
          <p:cNvSpPr>
            <a:spLocks noGrp="1"/>
          </p:cNvSpPr>
          <p:nvPr>
            <p:ph idx="1"/>
          </p:nvPr>
        </p:nvSpPr>
        <p:spPr>
          <a:xfrm>
            <a:off x="4692015" y="685801"/>
            <a:ext cx="3909060" cy="5175250"/>
          </a:xfrm>
        </p:spPr>
        <p:txBody>
          <a:bodyPr/>
          <a:lstStyle>
            <a:lvl1pPr>
              <a:defRPr sz="1500"/>
            </a:lvl1pPr>
            <a:lvl2pPr>
              <a:defRPr sz="1500"/>
            </a:lvl2pPr>
            <a:lvl3pPr>
              <a:defRPr sz="1350"/>
            </a:lvl3pPr>
            <a:lvl4pPr>
              <a:defRPr sz="1350"/>
            </a:lvl4pPr>
            <a:lvl5pPr>
              <a:defRPr sz="1200"/>
            </a:lvl5pPr>
            <a:lvl6pPr>
              <a:defRPr sz="1200"/>
            </a:lvl6pPr>
            <a:lvl7pPr>
              <a:defRPr sz="1200"/>
            </a:lvl7pPr>
            <a:lvl8pPr>
              <a:defRPr sz="1200"/>
            </a:lvl8pPr>
            <a:lvl9pPr>
              <a:defRPr sz="12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42925" y="2856344"/>
            <a:ext cx="2891790" cy="3011056"/>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B0B9E26B-573F-4A5F-82E3-EE4D4C252D0C}" type="datetimeFigureOut">
              <a:rPr kumimoji="1" lang="ja-JP" altLang="en-US" smtClean="0"/>
              <a:t>2022/9/14</a:t>
            </a:fld>
            <a:endParaRPr kumimoji="1" lang="ja-JP" alt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10B80EB8-97E1-4AF9-AF28-174BA3BDACF0}" type="slidenum">
              <a:rPr kumimoji="1" lang="ja-JP" altLang="en-US" smtClean="0"/>
              <a:t>‹#›</a:t>
            </a:fld>
            <a:endParaRPr kumimoji="1" lang="ja-JP" alt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677284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タイトル付きの図">
    <p:spTree>
      <p:nvGrpSpPr>
        <p:cNvPr id="1" name=""/>
        <p:cNvGrpSpPr/>
        <p:nvPr/>
      </p:nvGrpSpPr>
      <p:grpSpPr>
        <a:xfrm>
          <a:off x="0" y="0"/>
          <a:ext cx="0" cy="0"/>
          <a:chOff x="0" y="0"/>
          <a:chExt cx="0" cy="0"/>
        </a:xfrm>
      </p:grpSpPr>
      <p:sp>
        <p:nvSpPr>
          <p:cNvPr id="8" name="Rectangle 7" title="Background Shape"/>
          <p:cNvSpPr/>
          <p:nvPr/>
        </p:nvSpPr>
        <p:spPr>
          <a:xfrm>
            <a:off x="0" y="376"/>
            <a:ext cx="397764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542925" y="685800"/>
            <a:ext cx="2891790" cy="2157884"/>
          </a:xfrm>
        </p:spPr>
        <p:txBody>
          <a:bodyPr anchor="t">
            <a:normAutofit/>
          </a:bodyPr>
          <a:lstStyle>
            <a:lvl1pPr>
              <a:lnSpc>
                <a:spcPct val="84000"/>
              </a:lnSpc>
              <a:defRPr sz="4400" baseline="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4149090" y="1"/>
            <a:ext cx="4994910" cy="6857999"/>
          </a:xfrm>
        </p:spPr>
        <p:txBody>
          <a:bodyPr anchor="t">
            <a:normAutofit/>
          </a:bodyPr>
          <a:lstStyle>
            <a:lvl1pPr marL="0" indent="0">
              <a:buNone/>
              <a:defRPr sz="1500"/>
            </a:lvl1pPr>
            <a:lvl2pPr marL="342900" indent="0">
              <a:buNone/>
              <a:defRPr sz="1500"/>
            </a:lvl2pPr>
            <a:lvl3pPr marL="685800" indent="0">
              <a:buNone/>
              <a:defRPr sz="15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542925" y="2855968"/>
            <a:ext cx="2891790" cy="3011432"/>
          </a:xfrm>
        </p:spPr>
        <p:txBody>
          <a:bodyPr>
            <a:normAutofit/>
          </a:bodyPr>
          <a:lstStyle>
            <a:lvl1pPr marL="0" indent="0">
              <a:lnSpc>
                <a:spcPct val="113000"/>
              </a:lnSpc>
              <a:spcBef>
                <a:spcPts val="0"/>
              </a:spcBef>
              <a:spcAft>
                <a:spcPts val="1500"/>
              </a:spcAft>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a:xfrm>
            <a:off x="542925" y="6453386"/>
            <a:ext cx="903429" cy="404614"/>
          </a:xfrm>
        </p:spPr>
        <p:txBody>
          <a:bodyPr/>
          <a:lstStyle>
            <a:lvl1pPr>
              <a:defRPr>
                <a:solidFill>
                  <a:schemeClr val="tx2"/>
                </a:solidFill>
              </a:defRPr>
            </a:lvl1pPr>
          </a:lstStyle>
          <a:p>
            <a:fld id="{B0B9E26B-573F-4A5F-82E3-EE4D4C252D0C}" type="datetimeFigureOut">
              <a:rPr kumimoji="1" lang="ja-JP" altLang="en-US" smtClean="0"/>
              <a:t>2022/9/14</a:t>
            </a:fld>
            <a:endParaRPr kumimoji="1" lang="ja-JP" altLang="en-US"/>
          </a:p>
        </p:txBody>
      </p:sp>
      <p:sp>
        <p:nvSpPr>
          <p:cNvPr id="6" name="Footer Placeholder 5"/>
          <p:cNvSpPr>
            <a:spLocks noGrp="1"/>
          </p:cNvSpPr>
          <p:nvPr>
            <p:ph type="ftr" sz="quarter" idx="11"/>
          </p:nvPr>
        </p:nvSpPr>
        <p:spPr>
          <a:xfrm>
            <a:off x="1654459" y="6453386"/>
            <a:ext cx="1780256" cy="404614"/>
          </a:xfrm>
        </p:spPr>
        <p:txBody>
          <a:bodyPr/>
          <a:lstStyle>
            <a:lvl1pPr>
              <a:defRPr>
                <a:solidFill>
                  <a:schemeClr val="tx2"/>
                </a:solidFill>
              </a:defRPr>
            </a:lvl1pPr>
          </a:lstStyle>
          <a:p>
            <a:endParaRPr kumimoji="1" lang="ja-JP" altLang="en-US"/>
          </a:p>
        </p:txBody>
      </p:sp>
      <p:sp>
        <p:nvSpPr>
          <p:cNvPr id="7" name="Slide Number Placeholder 6"/>
          <p:cNvSpPr>
            <a:spLocks noGrp="1"/>
          </p:cNvSpPr>
          <p:nvPr>
            <p:ph type="sldNum" sz="quarter" idx="12"/>
          </p:nvPr>
        </p:nvSpPr>
        <p:spPr>
          <a:xfrm>
            <a:off x="7412355" y="6453386"/>
            <a:ext cx="1197219" cy="404614"/>
          </a:xfrm>
        </p:spPr>
        <p:txBody>
          <a:bodyPr/>
          <a:lstStyle>
            <a:lvl1pPr>
              <a:defRPr>
                <a:solidFill>
                  <a:schemeClr val="tx2"/>
                </a:solidFill>
              </a:defRPr>
            </a:lvl1pPr>
          </a:lstStyle>
          <a:p>
            <a:fld id="{10B80EB8-97E1-4AF9-AF28-174BA3BDACF0}" type="slidenum">
              <a:rPr kumimoji="1" lang="ja-JP" altLang="en-US" smtClean="0"/>
              <a:t>‹#›</a:t>
            </a:fld>
            <a:endParaRPr kumimoji="1" lang="ja-JP" altLang="en-US"/>
          </a:p>
        </p:txBody>
      </p:sp>
      <p:sp>
        <p:nvSpPr>
          <p:cNvPr id="9" name="Rectangle 8"/>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title="Divider Bar"/>
          <p:cNvSpPr/>
          <p:nvPr/>
        </p:nvSpPr>
        <p:spPr>
          <a:xfrm>
            <a:off x="3977640"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7861005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8700" y="685800"/>
            <a:ext cx="7200900" cy="148590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28700" y="2286000"/>
            <a:ext cx="7200900" cy="35814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42987" y="6453386"/>
            <a:ext cx="903429" cy="404614"/>
          </a:xfrm>
          <a:prstGeom prst="rect">
            <a:avLst/>
          </a:prstGeom>
        </p:spPr>
        <p:txBody>
          <a:bodyPr vert="horz" lIns="91440" tIns="45720" rIns="91440" bIns="45720" rtlCol="0" anchor="ctr"/>
          <a:lstStyle>
            <a:lvl1pPr algn="l">
              <a:defRPr sz="1000" baseline="0">
                <a:solidFill>
                  <a:schemeClr val="tx2"/>
                </a:solidFill>
              </a:defRPr>
            </a:lvl1pPr>
          </a:lstStyle>
          <a:p>
            <a:fld id="{B0B9E26B-573F-4A5F-82E3-EE4D4C252D0C}" type="datetimeFigureOut">
              <a:rPr kumimoji="1" lang="ja-JP" altLang="en-US" smtClean="0"/>
              <a:t>2022/9/14</a:t>
            </a:fld>
            <a:endParaRPr kumimoji="1" lang="ja-JP" altLang="en-US"/>
          </a:p>
        </p:txBody>
      </p:sp>
      <p:sp>
        <p:nvSpPr>
          <p:cNvPr id="5" name="Footer Placeholder 4"/>
          <p:cNvSpPr>
            <a:spLocks noGrp="1"/>
          </p:cNvSpPr>
          <p:nvPr>
            <p:ph type="ftr" sz="quarter" idx="3"/>
          </p:nvPr>
        </p:nvSpPr>
        <p:spPr>
          <a:xfrm>
            <a:off x="2170173" y="6453386"/>
            <a:ext cx="4710623" cy="404614"/>
          </a:xfrm>
          <a:prstGeom prst="rect">
            <a:avLst/>
          </a:prstGeom>
        </p:spPr>
        <p:txBody>
          <a:bodyPr vert="horz" lIns="91440" tIns="45720" rIns="91440" bIns="45720" rtlCol="0" anchor="ctr"/>
          <a:lstStyle>
            <a:lvl1pPr algn="l">
              <a:defRPr sz="1000" baseline="0">
                <a:solidFill>
                  <a:schemeClr val="tx2"/>
                </a:solidFill>
              </a:defRPr>
            </a:lvl1pPr>
          </a:lstStyle>
          <a:p>
            <a:endParaRPr kumimoji="1" lang="ja-JP" altLang="en-US"/>
          </a:p>
        </p:txBody>
      </p:sp>
      <p:sp>
        <p:nvSpPr>
          <p:cNvPr id="6" name="Slide Number Placeholder 5"/>
          <p:cNvSpPr>
            <a:spLocks noGrp="1"/>
          </p:cNvSpPr>
          <p:nvPr>
            <p:ph type="sldNum" sz="quarter" idx="4"/>
          </p:nvPr>
        </p:nvSpPr>
        <p:spPr>
          <a:xfrm>
            <a:off x="7104552" y="6453386"/>
            <a:ext cx="1197219" cy="404614"/>
          </a:xfrm>
          <a:prstGeom prst="rect">
            <a:avLst/>
          </a:prstGeom>
        </p:spPr>
        <p:txBody>
          <a:bodyPr vert="horz" lIns="91440" tIns="45720" rIns="91440" bIns="45720" rtlCol="0" anchor="ctr"/>
          <a:lstStyle>
            <a:lvl1pPr algn="r">
              <a:defRPr sz="1000" baseline="0">
                <a:solidFill>
                  <a:schemeClr val="tx2"/>
                </a:solidFill>
              </a:defRPr>
            </a:lvl1pPr>
          </a:lstStyle>
          <a:p>
            <a:fld id="{10B80EB8-97E1-4AF9-AF28-174BA3BDACF0}" type="slidenum">
              <a:rPr kumimoji="1" lang="ja-JP" altLang="en-US" smtClean="0"/>
              <a:t>‹#›</a:t>
            </a:fld>
            <a:endParaRPr kumimoji="1" lang="ja-JP" altLang="en-US"/>
          </a:p>
        </p:txBody>
      </p:sp>
      <p:sp>
        <p:nvSpPr>
          <p:cNvPr id="9" name="Rectangle 8"/>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title="Side bar"/>
          <p:cNvSpPr/>
          <p:nvPr/>
        </p:nvSpPr>
        <p:spPr>
          <a:xfrm>
            <a:off x="358571" y="376"/>
            <a:ext cx="17145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07326895"/>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Lst>
  <p:txStyles>
    <p:titleStyle>
      <a:lvl1pPr algn="l" defTabSz="685800" rtl="0" eaLnBrk="1" latinLnBrk="0" hangingPunct="1">
        <a:lnSpc>
          <a:spcPct val="89000"/>
        </a:lnSpc>
        <a:spcBef>
          <a:spcPct val="0"/>
        </a:spcBef>
        <a:buNone/>
        <a:defRPr kumimoji="1" sz="4400" kern="1200" baseline="0">
          <a:solidFill>
            <a:schemeClr val="tx2"/>
          </a:solidFill>
          <a:latin typeface="+mj-lt"/>
          <a:ea typeface="+mj-ea"/>
          <a:cs typeface="+mj-cs"/>
        </a:defRPr>
      </a:lvl1pPr>
    </p:titleStyle>
    <p:bodyStyle>
      <a:lvl1pPr marL="384048" indent="-384048" algn="l" defTabSz="685800" rtl="0" eaLnBrk="1" latinLnBrk="0" hangingPunct="1">
        <a:lnSpc>
          <a:spcPct val="94000"/>
        </a:lnSpc>
        <a:spcBef>
          <a:spcPts val="1000"/>
        </a:spcBef>
        <a:spcAft>
          <a:spcPts val="200"/>
        </a:spcAft>
        <a:buFont typeface="Franklin Gothic Book" panose="020B0503020102020204" pitchFamily="34" charset="0"/>
        <a:buChar char="■"/>
        <a:defRPr kumimoji="1" sz="2000" kern="1200" baseline="0">
          <a:solidFill>
            <a:schemeClr val="tx2"/>
          </a:solidFill>
          <a:latin typeface="+mn-lt"/>
          <a:ea typeface="+mn-ea"/>
          <a:cs typeface="+mn-cs"/>
        </a:defRPr>
      </a:lvl1pPr>
      <a:lvl2pPr marL="914400" indent="-384048" algn="l" defTabSz="685800" rtl="0" eaLnBrk="1" latinLnBrk="0" hangingPunct="1">
        <a:lnSpc>
          <a:spcPct val="94000"/>
        </a:lnSpc>
        <a:spcBef>
          <a:spcPts val="500"/>
        </a:spcBef>
        <a:spcAft>
          <a:spcPts val="200"/>
        </a:spcAft>
        <a:buFont typeface="Franklin Gothic Book" panose="020B0503020102020204" pitchFamily="34" charset="0"/>
        <a:buChar char="–"/>
        <a:defRPr kumimoji="1" sz="2000" i="1" kern="1200" baseline="0">
          <a:solidFill>
            <a:schemeClr val="tx2"/>
          </a:solidFill>
          <a:latin typeface="+mn-lt"/>
          <a:ea typeface="+mn-ea"/>
          <a:cs typeface="+mn-cs"/>
        </a:defRPr>
      </a:lvl2pPr>
      <a:lvl3pPr marL="1371600" indent="-384048" algn="l" defTabSz="685800" rtl="0" eaLnBrk="1" latinLnBrk="0" hangingPunct="1">
        <a:lnSpc>
          <a:spcPct val="94000"/>
        </a:lnSpc>
        <a:spcBef>
          <a:spcPts val="500"/>
        </a:spcBef>
        <a:spcAft>
          <a:spcPts val="200"/>
        </a:spcAft>
        <a:buFont typeface="Franklin Gothic Book" panose="020B0503020102020204" pitchFamily="34" charset="0"/>
        <a:buChar char="■"/>
        <a:defRPr kumimoji="1" sz="1800" kern="1200" baseline="0">
          <a:solidFill>
            <a:schemeClr val="tx2"/>
          </a:solidFill>
          <a:latin typeface="+mn-lt"/>
          <a:ea typeface="+mn-ea"/>
          <a:cs typeface="+mn-cs"/>
        </a:defRPr>
      </a:lvl3pPr>
      <a:lvl4pPr marL="1828800" indent="-384048" algn="l" defTabSz="685800" rtl="0" eaLnBrk="1" latinLnBrk="0" hangingPunct="1">
        <a:lnSpc>
          <a:spcPct val="94000"/>
        </a:lnSpc>
        <a:spcBef>
          <a:spcPts val="500"/>
        </a:spcBef>
        <a:spcAft>
          <a:spcPts val="200"/>
        </a:spcAft>
        <a:buFont typeface="Franklin Gothic Book" panose="020B0503020102020204" pitchFamily="34" charset="0"/>
        <a:buChar char="–"/>
        <a:defRPr kumimoji="1" sz="1800" i="1" kern="1200" baseline="0">
          <a:solidFill>
            <a:schemeClr val="tx2"/>
          </a:solidFill>
          <a:latin typeface="+mn-lt"/>
          <a:ea typeface="+mn-ea"/>
          <a:cs typeface="+mn-cs"/>
        </a:defRPr>
      </a:lvl4pPr>
      <a:lvl5pPr marL="2286000" indent="-384048" algn="l" defTabSz="685800" rtl="0" eaLnBrk="1" latinLnBrk="0" hangingPunct="1">
        <a:lnSpc>
          <a:spcPct val="94000"/>
        </a:lnSpc>
        <a:spcBef>
          <a:spcPts val="500"/>
        </a:spcBef>
        <a:spcAft>
          <a:spcPts val="200"/>
        </a:spcAft>
        <a:buFont typeface="Franklin Gothic Book" panose="020B0503020102020204" pitchFamily="34" charset="0"/>
        <a:buChar char="■"/>
        <a:defRPr kumimoji="1" sz="1600" kern="1200" baseline="0">
          <a:solidFill>
            <a:schemeClr val="tx2"/>
          </a:solidFill>
          <a:latin typeface="+mn-lt"/>
          <a:ea typeface="+mn-ea"/>
          <a:cs typeface="+mn-cs"/>
        </a:defRPr>
      </a:lvl5pPr>
      <a:lvl6pPr marL="2743200" indent="-384048" algn="l" defTabSz="685800" rtl="0" eaLnBrk="1" latinLnBrk="0" hangingPunct="1">
        <a:lnSpc>
          <a:spcPct val="94000"/>
        </a:lnSpc>
        <a:spcBef>
          <a:spcPts val="500"/>
        </a:spcBef>
        <a:spcAft>
          <a:spcPts val="200"/>
        </a:spcAft>
        <a:buFont typeface="Franklin Gothic Book" panose="020B0503020102020204" pitchFamily="34" charset="0"/>
        <a:buChar char="–"/>
        <a:defRPr kumimoji="1" sz="1600" i="1" kern="1200" baseline="0">
          <a:solidFill>
            <a:schemeClr val="tx2"/>
          </a:solidFill>
          <a:latin typeface="+mn-lt"/>
          <a:ea typeface="+mn-ea"/>
          <a:cs typeface="+mn-cs"/>
        </a:defRPr>
      </a:lvl6pPr>
      <a:lvl7pPr marL="3200400" indent="-384048" algn="l" defTabSz="685800" rtl="0" eaLnBrk="1" latinLnBrk="0" hangingPunct="1">
        <a:lnSpc>
          <a:spcPct val="94000"/>
        </a:lnSpc>
        <a:spcBef>
          <a:spcPts val="500"/>
        </a:spcBef>
        <a:spcAft>
          <a:spcPts val="200"/>
        </a:spcAft>
        <a:buFont typeface="Franklin Gothic Book" panose="020B0503020102020204" pitchFamily="34" charset="0"/>
        <a:buChar char="■"/>
        <a:defRPr kumimoji="1" sz="1400" kern="1200" baseline="0">
          <a:solidFill>
            <a:schemeClr val="tx2"/>
          </a:solidFill>
          <a:latin typeface="+mn-lt"/>
          <a:ea typeface="+mn-ea"/>
          <a:cs typeface="+mn-cs"/>
        </a:defRPr>
      </a:lvl7pPr>
      <a:lvl8pPr marL="3657600" indent="-384048" algn="l" defTabSz="685800" rtl="0" eaLnBrk="1" latinLnBrk="0" hangingPunct="1">
        <a:lnSpc>
          <a:spcPct val="94000"/>
        </a:lnSpc>
        <a:spcBef>
          <a:spcPts val="500"/>
        </a:spcBef>
        <a:spcAft>
          <a:spcPts val="200"/>
        </a:spcAft>
        <a:buFont typeface="Franklin Gothic Book" panose="020B0503020102020204" pitchFamily="34" charset="0"/>
        <a:buChar char="–"/>
        <a:defRPr kumimoji="1" sz="1400" i="1" kern="1200" baseline="0">
          <a:solidFill>
            <a:schemeClr val="tx2"/>
          </a:solidFill>
          <a:latin typeface="+mn-lt"/>
          <a:ea typeface="+mn-ea"/>
          <a:cs typeface="+mn-cs"/>
        </a:defRPr>
      </a:lvl8pPr>
      <a:lvl9pPr marL="4114800" indent="-384048" algn="l" defTabSz="685800" rtl="0" eaLnBrk="1" latinLnBrk="0" hangingPunct="1">
        <a:lnSpc>
          <a:spcPct val="94000"/>
        </a:lnSpc>
        <a:spcBef>
          <a:spcPts val="500"/>
        </a:spcBef>
        <a:spcAft>
          <a:spcPts val="200"/>
        </a:spcAft>
        <a:buFont typeface="Franklin Gothic Book" panose="020B0503020102020204" pitchFamily="34" charset="0"/>
        <a:buChar char="■"/>
        <a:defRPr kumimoji="1" sz="1400" kern="1200" baseline="0">
          <a:solidFill>
            <a:schemeClr val="tx2"/>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1368">
          <p15:clr>
            <a:srgbClr val="F26B43"/>
          </p15:clr>
        </p15:guide>
        <p15:guide id="1" pos="6912">
          <p15:clr>
            <a:srgbClr val="F26B43"/>
          </p15:clr>
        </p15:guide>
        <p15:guide id="2" pos="936">
          <p15:clr>
            <a:srgbClr val="F26B43"/>
          </p15:clr>
        </p15:guide>
        <p15:guide id="3" pos="864">
          <p15:clr>
            <a:srgbClr val="F26B43"/>
          </p15:clr>
        </p15:guide>
        <p15:guide id="4" orient="horz" pos="1440">
          <p15:clr>
            <a:srgbClr val="F26B43"/>
          </p15:clr>
        </p15:guide>
        <p15:guide id="5" orient="horz" pos="3696">
          <p15:clr>
            <a:srgbClr val="F26B43"/>
          </p15:clr>
        </p15:guide>
        <p15:guide id="6" orient="horz" pos="432">
          <p15:clr>
            <a:srgbClr val="F26B43"/>
          </p15:clr>
        </p15:guide>
        <p15:guide id="7" orient="horz" pos="1512">
          <p15:clr>
            <a:srgbClr val="F26B43"/>
          </p15:clr>
        </p15:guide>
        <p15:guide id="8" pos="5184">
          <p15:clr>
            <a:srgbClr val="F26B43"/>
          </p15:clr>
        </p15:guide>
        <p15:guide id="9" pos="702">
          <p15:clr>
            <a:srgbClr val="F26B43"/>
          </p15:clr>
        </p15:guide>
        <p15:guide id="10" pos="64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0.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4.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4.png"/><Relationship Id="rId7" Type="http://schemas.openxmlformats.org/officeDocument/2006/relationships/image" Target="../media/image18.jpe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 Id="rId9" Type="http://schemas.openxmlformats.org/officeDocument/2006/relationships/image" Target="../media/image20.jpeg"/></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ABB43AF-C342-45B5-9670-D7694E82BE9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890364" y="2625149"/>
            <a:ext cx="2679965" cy="1227976"/>
          </a:xfrm>
          <a:prstGeom prst="rect">
            <a:avLst/>
          </a:prstGeom>
        </p:spPr>
      </p:pic>
      <p:sp>
        <p:nvSpPr>
          <p:cNvPr id="12" name="タイトル 1">
            <a:extLst>
              <a:ext uri="{FF2B5EF4-FFF2-40B4-BE49-F238E27FC236}">
                <a16:creationId xmlns:a16="http://schemas.microsoft.com/office/drawing/2014/main" id="{20D66D52-C3F3-46AA-8F69-A55B9A91154F}"/>
              </a:ext>
            </a:extLst>
          </p:cNvPr>
          <p:cNvSpPr txBox="1">
            <a:spLocks/>
          </p:cNvSpPr>
          <p:nvPr/>
        </p:nvSpPr>
        <p:spPr>
          <a:xfrm>
            <a:off x="647153" y="4395694"/>
            <a:ext cx="7772400"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en-US" altLang="ja-JP" sz="3200" dirty="0">
                <a:solidFill>
                  <a:srgbClr val="C00000"/>
                </a:solidFill>
                <a:latin typeface="BIZ UDPゴシック" panose="020B0400000000000000" pitchFamily="50" charset="-128"/>
                <a:ea typeface="BIZ UDPゴシック" panose="020B0400000000000000" pitchFamily="50" charset="-128"/>
              </a:rPr>
              <a:t>10</a:t>
            </a:r>
            <a:r>
              <a:rPr lang="ja-JP" altLang="en-US" sz="3200" dirty="0">
                <a:solidFill>
                  <a:srgbClr val="C00000"/>
                </a:solidFill>
                <a:latin typeface="BIZ UDPゴシック" panose="020B0400000000000000" pitchFamily="50" charset="-128"/>
                <a:ea typeface="BIZ UDPゴシック" panose="020B0400000000000000" pitchFamily="50" charset="-128"/>
              </a:rPr>
              <a:t>月</a:t>
            </a:r>
            <a:r>
              <a:rPr lang="ja-JP" altLang="en-US" sz="3200" dirty="0">
                <a:latin typeface="BIZ UDPゴシック" panose="020B0400000000000000" pitchFamily="50" charset="-128"/>
                <a:ea typeface="BIZ UDPゴシック" panose="020B0400000000000000" pitchFamily="50" charset="-128"/>
              </a:rPr>
              <a:t>コラボ企画について</a:t>
            </a:r>
          </a:p>
        </p:txBody>
      </p:sp>
      <p:pic>
        <p:nvPicPr>
          <p:cNvPr id="2" name="図 1">
            <a:extLst>
              <a:ext uri="{FF2B5EF4-FFF2-40B4-BE49-F238E27FC236}">
                <a16:creationId xmlns:a16="http://schemas.microsoft.com/office/drawing/2014/main" id="{1ABE422F-FA0B-B916-9287-FFB3E2CD72D1}"/>
              </a:ext>
            </a:extLst>
          </p:cNvPr>
          <p:cNvPicPr>
            <a:picLocks noChangeAspect="1"/>
          </p:cNvPicPr>
          <p:nvPr/>
        </p:nvPicPr>
        <p:blipFill>
          <a:blip r:embed="rId3"/>
          <a:stretch>
            <a:fillRect/>
          </a:stretch>
        </p:blipFill>
        <p:spPr>
          <a:xfrm>
            <a:off x="1400660" y="1583354"/>
            <a:ext cx="2576173" cy="460933"/>
          </a:xfrm>
          <a:prstGeom prst="rect">
            <a:avLst/>
          </a:prstGeom>
        </p:spPr>
      </p:pic>
      <p:pic>
        <p:nvPicPr>
          <p:cNvPr id="3" name="図 2">
            <a:extLst>
              <a:ext uri="{FF2B5EF4-FFF2-40B4-BE49-F238E27FC236}">
                <a16:creationId xmlns:a16="http://schemas.microsoft.com/office/drawing/2014/main" id="{B6A6C091-159C-76E8-8B57-6887F0726F9B}"/>
              </a:ext>
            </a:extLst>
          </p:cNvPr>
          <p:cNvPicPr>
            <a:picLocks noChangeAspect="1"/>
          </p:cNvPicPr>
          <p:nvPr/>
        </p:nvPicPr>
        <p:blipFill>
          <a:blip r:embed="rId4"/>
          <a:stretch>
            <a:fillRect/>
          </a:stretch>
        </p:blipFill>
        <p:spPr>
          <a:xfrm>
            <a:off x="1616717" y="2410936"/>
            <a:ext cx="2144053" cy="628141"/>
          </a:xfrm>
          <a:prstGeom prst="rect">
            <a:avLst/>
          </a:prstGeom>
        </p:spPr>
      </p:pic>
      <p:pic>
        <p:nvPicPr>
          <p:cNvPr id="4" name="図 3">
            <a:extLst>
              <a:ext uri="{FF2B5EF4-FFF2-40B4-BE49-F238E27FC236}">
                <a16:creationId xmlns:a16="http://schemas.microsoft.com/office/drawing/2014/main" id="{F0C6AA2E-1251-A393-33F7-BE19DB292712}"/>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74756" y="3028255"/>
            <a:ext cx="1227977" cy="1227977"/>
          </a:xfrm>
          <a:prstGeom prst="rect">
            <a:avLst/>
          </a:prstGeom>
        </p:spPr>
      </p:pic>
      <p:pic>
        <p:nvPicPr>
          <p:cNvPr id="17" name="図 16">
            <a:extLst>
              <a:ext uri="{FF2B5EF4-FFF2-40B4-BE49-F238E27FC236}">
                <a16:creationId xmlns:a16="http://schemas.microsoft.com/office/drawing/2014/main" id="{1575DA5A-F161-5BE7-4B0A-D0AE81449AD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741868" y="2044287"/>
            <a:ext cx="2976959" cy="535529"/>
          </a:xfrm>
          <a:prstGeom prst="rect">
            <a:avLst/>
          </a:prstGeom>
        </p:spPr>
      </p:pic>
    </p:spTree>
    <p:extLst>
      <p:ext uri="{BB962C8B-B14F-4D97-AF65-F5344CB8AC3E}">
        <p14:creationId xmlns:p14="http://schemas.microsoft.com/office/powerpoint/2010/main" val="3541668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E44C9937-EF4C-4299-834F-9B2EE817EF1E}"/>
              </a:ext>
            </a:extLst>
          </p:cNvPr>
          <p:cNvSpPr txBox="1"/>
          <p:nvPr/>
        </p:nvSpPr>
        <p:spPr>
          <a:xfrm>
            <a:off x="575691" y="155228"/>
            <a:ext cx="3330165" cy="461665"/>
          </a:xfrm>
          <a:prstGeom prst="rect">
            <a:avLst/>
          </a:prstGeom>
          <a:noFill/>
        </p:spPr>
        <p:txBody>
          <a:bodyPr wrap="square" rtlCol="0" anchor="ctr" anchorCtr="0">
            <a:spAutoFit/>
          </a:bodyPr>
          <a:lstStyle/>
          <a:p>
            <a:r>
              <a:rPr kumimoji="1" lang="ja-JP" altLang="en-US" sz="2400" dirty="0">
                <a:latin typeface="BIZ UDPゴシック" panose="020B0400000000000000" pitchFamily="50" charset="-128"/>
                <a:ea typeface="BIZ UDPゴシック" panose="020B0400000000000000" pitchFamily="50" charset="-128"/>
              </a:rPr>
              <a:t>企画概要</a:t>
            </a:r>
          </a:p>
        </p:txBody>
      </p:sp>
      <p:sp>
        <p:nvSpPr>
          <p:cNvPr id="17" name="フレーム (半分) 16">
            <a:extLst>
              <a:ext uri="{FF2B5EF4-FFF2-40B4-BE49-F238E27FC236}">
                <a16:creationId xmlns:a16="http://schemas.microsoft.com/office/drawing/2014/main" id="{8B85CCA7-4B9F-484B-8409-9954D0C4FE67}"/>
              </a:ext>
            </a:extLst>
          </p:cNvPr>
          <p:cNvSpPr/>
          <p:nvPr/>
        </p:nvSpPr>
        <p:spPr>
          <a:xfrm rot="10800000" flipH="1">
            <a:off x="97166" y="416839"/>
            <a:ext cx="8945543" cy="338554"/>
          </a:xfrm>
          <a:prstGeom prst="halfFrame">
            <a:avLst>
              <a:gd name="adj1" fmla="val 0"/>
              <a:gd name="adj2" fmla="val 0"/>
            </a:avLst>
          </a:prstGeom>
          <a:solidFill>
            <a:srgbClr val="C4801D"/>
          </a:solidFill>
          <a:ln>
            <a:solidFill>
              <a:srgbClr val="C480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5" name="グループ化 4">
            <a:extLst>
              <a:ext uri="{FF2B5EF4-FFF2-40B4-BE49-F238E27FC236}">
                <a16:creationId xmlns:a16="http://schemas.microsoft.com/office/drawing/2014/main" id="{C36D92F9-871A-42EE-AC35-A8EF5BB33372}"/>
              </a:ext>
            </a:extLst>
          </p:cNvPr>
          <p:cNvGrpSpPr/>
          <p:nvPr/>
        </p:nvGrpSpPr>
        <p:grpSpPr>
          <a:xfrm>
            <a:off x="-4123" y="6310181"/>
            <a:ext cx="9148122" cy="562276"/>
            <a:chOff x="-4123" y="6310181"/>
            <a:chExt cx="9148122" cy="562276"/>
          </a:xfrm>
        </p:grpSpPr>
        <p:sp>
          <p:nvSpPr>
            <p:cNvPr id="6" name="フローチャート: 書類 5">
              <a:extLst>
                <a:ext uri="{FF2B5EF4-FFF2-40B4-BE49-F238E27FC236}">
                  <a16:creationId xmlns:a16="http://schemas.microsoft.com/office/drawing/2014/main" id="{8304C9D3-D616-4669-B959-4F8B91F93E62}"/>
                </a:ext>
              </a:extLst>
            </p:cNvPr>
            <p:cNvSpPr/>
            <p:nvPr/>
          </p:nvSpPr>
          <p:spPr>
            <a:xfrm rot="10800000">
              <a:off x="-4123" y="6310181"/>
              <a:ext cx="9148122" cy="562275"/>
            </a:xfrm>
            <a:prstGeom prst="flowChartDocumen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9" name="図 8">
              <a:extLst>
                <a:ext uri="{FF2B5EF4-FFF2-40B4-BE49-F238E27FC236}">
                  <a16:creationId xmlns:a16="http://schemas.microsoft.com/office/drawing/2014/main" id="{C4AA784B-83B4-4FF6-A7A0-7C33AF2ECD40}"/>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tretch>
              <a:fillRect/>
            </a:stretch>
          </p:blipFill>
          <p:spPr>
            <a:xfrm>
              <a:off x="7946890" y="6337300"/>
              <a:ext cx="1167940" cy="535157"/>
            </a:xfrm>
            <a:prstGeom prst="rect">
              <a:avLst/>
            </a:prstGeom>
          </p:spPr>
        </p:pic>
      </p:grpSp>
      <p:sp>
        <p:nvSpPr>
          <p:cNvPr id="12" name="タイトル 1">
            <a:extLst>
              <a:ext uri="{FF2B5EF4-FFF2-40B4-BE49-F238E27FC236}">
                <a16:creationId xmlns:a16="http://schemas.microsoft.com/office/drawing/2014/main" id="{00C017FE-01DA-4715-9D0C-6EB7DC47ABBE}"/>
              </a:ext>
            </a:extLst>
          </p:cNvPr>
          <p:cNvSpPr txBox="1">
            <a:spLocks/>
          </p:cNvSpPr>
          <p:nvPr/>
        </p:nvSpPr>
        <p:spPr>
          <a:xfrm>
            <a:off x="683737" y="1175930"/>
            <a:ext cx="7772400"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3200" dirty="0">
                <a:latin typeface="BIZ UDPゴシック" panose="020B0400000000000000" pitchFamily="50" charset="-128"/>
                <a:ea typeface="BIZ UDPゴシック" panose="020B0400000000000000" pitchFamily="50" charset="-128"/>
              </a:rPr>
              <a:t>ここにしかない何かをつくり出すために</a:t>
            </a:r>
          </a:p>
        </p:txBody>
      </p:sp>
      <p:sp>
        <p:nvSpPr>
          <p:cNvPr id="13" name="テキスト ボックス 12">
            <a:extLst>
              <a:ext uri="{FF2B5EF4-FFF2-40B4-BE49-F238E27FC236}">
                <a16:creationId xmlns:a16="http://schemas.microsoft.com/office/drawing/2014/main" id="{407A3B50-E24C-4A6B-9F71-49678149DCCA}"/>
              </a:ext>
            </a:extLst>
          </p:cNvPr>
          <p:cNvSpPr txBox="1"/>
          <p:nvPr/>
        </p:nvSpPr>
        <p:spPr>
          <a:xfrm>
            <a:off x="683737" y="2035075"/>
            <a:ext cx="8138987" cy="3539430"/>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●繁忙期のひとつである</a:t>
            </a:r>
            <a:r>
              <a:rPr kumimoji="1" lang="en-US" altLang="ja-JP" sz="1400" dirty="0">
                <a:latin typeface="BIZ UDPゴシック" panose="020B0400000000000000" pitchFamily="50" charset="-128"/>
                <a:ea typeface="BIZ UDPゴシック" panose="020B0400000000000000" pitchFamily="50" charset="-128"/>
              </a:rPr>
              <a:t>9</a:t>
            </a:r>
            <a:r>
              <a:rPr kumimoji="1" lang="ja-JP" altLang="en-US" sz="1400" dirty="0">
                <a:latin typeface="BIZ UDPゴシック" panose="020B0400000000000000" pitchFamily="50" charset="-128"/>
                <a:ea typeface="BIZ UDPゴシック" panose="020B0400000000000000" pitchFamily="50" charset="-128"/>
              </a:rPr>
              <a:t>月シルバーウィーク期間中、多くの集客が見込まれることから、顧客満足度・ブランドイメージ</a:t>
            </a:r>
            <a:r>
              <a:rPr kumimoji="1" lang="en-US" altLang="ja-JP" sz="1400" dirty="0">
                <a:latin typeface="BIZ UDPゴシック" panose="020B0400000000000000" pitchFamily="50" charset="-128"/>
                <a:ea typeface="BIZ UDPゴシック" panose="020B0400000000000000" pitchFamily="50" charset="-128"/>
              </a:rPr>
              <a:t>UP</a:t>
            </a:r>
            <a:r>
              <a:rPr kumimoji="1" lang="ja-JP" altLang="en-US" sz="1400" dirty="0">
                <a:latin typeface="BIZ UDPゴシック" panose="020B0400000000000000" pitchFamily="50" charset="-128"/>
                <a:ea typeface="BIZ UDPゴシック" panose="020B0400000000000000" pitchFamily="50" charset="-128"/>
              </a:rPr>
              <a:t>企画を検討</a:t>
            </a:r>
            <a:endParaRPr kumimoji="1" lang="en-US" altLang="ja-JP" sz="1400" dirty="0">
              <a:latin typeface="BIZ UDPゴシック" panose="020B0400000000000000" pitchFamily="50" charset="-128"/>
              <a:ea typeface="BIZ UDPゴシック" panose="020B0400000000000000" pitchFamily="50" charset="-128"/>
            </a:endParaRPr>
          </a:p>
          <a:p>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●未だに続くコロナ禍において行政からは、日常生活での三密回避等の基本的な感染対策は期間を定めず呼びかけるとしており、密な環境を作りうる観覧の企画ではなく、個別に対応するコンテンツで検討</a:t>
            </a:r>
            <a:endParaRPr kumimoji="1" lang="en-US" altLang="ja-JP" sz="1400" dirty="0">
              <a:latin typeface="BIZ UDPゴシック" panose="020B0400000000000000" pitchFamily="50" charset="-128"/>
              <a:ea typeface="BIZ UDPゴシック" panose="020B0400000000000000" pitchFamily="50" charset="-128"/>
            </a:endParaRPr>
          </a:p>
          <a:p>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●幅広い客層に対してアプローチできるコンテンツを扱うコラボ先を厳選</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　・旅先の特別な時間、落ち着ける本物のコンテンツ</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　・美味しく、楽しく、喜んでいただけるコンテンツ</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　・思わず共有したくなるような、</a:t>
            </a:r>
            <a:r>
              <a:rPr kumimoji="1" lang="en-US" altLang="ja-JP" sz="1400" dirty="0">
                <a:latin typeface="BIZ UDPゴシック" panose="020B0400000000000000" pitchFamily="50" charset="-128"/>
                <a:ea typeface="BIZ UDPゴシック" panose="020B0400000000000000" pitchFamily="50" charset="-128"/>
              </a:rPr>
              <a:t>SNS</a:t>
            </a:r>
            <a:r>
              <a:rPr kumimoji="1" lang="ja-JP" altLang="en-US" sz="1400" dirty="0">
                <a:latin typeface="BIZ UDPゴシック" panose="020B0400000000000000" pitchFamily="50" charset="-128"/>
                <a:ea typeface="BIZ UDPゴシック" panose="020B0400000000000000" pitchFamily="50" charset="-128"/>
              </a:rPr>
              <a:t>映えするコンテンツ</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　</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⇒これらを実現できるものとして、道外でイベントを実施した際に人気となる「北海道フェア」を</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　ビュッフェ内、売店で実施し、満足度アップを狙う。</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⇒また、有名店とのコラボということで、商品目当ての来館を望めるよう、告知を行う。</a:t>
            </a:r>
            <a:endParaRPr kumimoji="1" lang="en-US" altLang="ja-JP" sz="1400" dirty="0">
              <a:latin typeface="BIZ UDPゴシック" panose="020B0400000000000000" pitchFamily="50" charset="-128"/>
              <a:ea typeface="BIZ UDPゴシック" panose="020B0400000000000000" pitchFamily="50" charset="-128"/>
            </a:endParaRPr>
          </a:p>
          <a:p>
            <a:endParaRPr kumimoji="1" lang="en-US" altLang="ja-JP" sz="1400" dirty="0">
              <a:latin typeface="BIZ UDPゴシック" panose="020B0400000000000000" pitchFamily="50" charset="-128"/>
              <a:ea typeface="BIZ UDPゴシック" panose="020B0400000000000000" pitchFamily="50" charset="-128"/>
            </a:endParaRPr>
          </a:p>
          <a:p>
            <a:endParaRPr kumimoji="1" lang="en-US" altLang="ja-JP"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903935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フレーム (半分) 18">
            <a:extLst>
              <a:ext uri="{FF2B5EF4-FFF2-40B4-BE49-F238E27FC236}">
                <a16:creationId xmlns:a16="http://schemas.microsoft.com/office/drawing/2014/main" id="{F4342E66-1F06-4E83-8EBA-2505D82CA00A}"/>
              </a:ext>
            </a:extLst>
          </p:cNvPr>
          <p:cNvSpPr/>
          <p:nvPr/>
        </p:nvSpPr>
        <p:spPr>
          <a:xfrm rot="10800000" flipH="1">
            <a:off x="4248924" y="3545065"/>
            <a:ext cx="4753183" cy="338554"/>
          </a:xfrm>
          <a:prstGeom prst="halfFrame">
            <a:avLst>
              <a:gd name="adj1" fmla="val 0"/>
              <a:gd name="adj2" fmla="val 0"/>
            </a:avLst>
          </a:prstGeom>
          <a:solidFill>
            <a:srgbClr val="C4801D"/>
          </a:solidFill>
          <a:ln>
            <a:solidFill>
              <a:srgbClr val="C480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25" name="グループ化 24">
            <a:extLst>
              <a:ext uri="{FF2B5EF4-FFF2-40B4-BE49-F238E27FC236}">
                <a16:creationId xmlns:a16="http://schemas.microsoft.com/office/drawing/2014/main" id="{98582293-9D44-4DC2-94D6-8019CDBBA99F}"/>
              </a:ext>
            </a:extLst>
          </p:cNvPr>
          <p:cNvGrpSpPr/>
          <p:nvPr/>
        </p:nvGrpSpPr>
        <p:grpSpPr>
          <a:xfrm>
            <a:off x="-4123" y="6310181"/>
            <a:ext cx="9148122" cy="562276"/>
            <a:chOff x="-4123" y="6310181"/>
            <a:chExt cx="9148122" cy="562276"/>
          </a:xfrm>
        </p:grpSpPr>
        <p:sp>
          <p:nvSpPr>
            <p:cNvPr id="26" name="フローチャート: 書類 25">
              <a:extLst>
                <a:ext uri="{FF2B5EF4-FFF2-40B4-BE49-F238E27FC236}">
                  <a16:creationId xmlns:a16="http://schemas.microsoft.com/office/drawing/2014/main" id="{F13DD442-E657-47F3-AAA5-2F5E4A558A96}"/>
                </a:ext>
              </a:extLst>
            </p:cNvPr>
            <p:cNvSpPr/>
            <p:nvPr/>
          </p:nvSpPr>
          <p:spPr>
            <a:xfrm rot="10800000">
              <a:off x="-4123" y="6310181"/>
              <a:ext cx="9148122" cy="562275"/>
            </a:xfrm>
            <a:prstGeom prst="flowChartDocumen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484BC226-C60B-4C9C-A66E-1A0626871195}"/>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tretch>
              <a:fillRect/>
            </a:stretch>
          </p:blipFill>
          <p:spPr>
            <a:xfrm>
              <a:off x="7946890" y="6337300"/>
              <a:ext cx="1167940" cy="535157"/>
            </a:xfrm>
            <a:prstGeom prst="rect">
              <a:avLst/>
            </a:prstGeom>
          </p:spPr>
        </p:pic>
      </p:grpSp>
      <p:sp>
        <p:nvSpPr>
          <p:cNvPr id="30" name="テキスト ボックス 29">
            <a:extLst>
              <a:ext uri="{FF2B5EF4-FFF2-40B4-BE49-F238E27FC236}">
                <a16:creationId xmlns:a16="http://schemas.microsoft.com/office/drawing/2014/main" id="{D13D28E1-A7A6-4EF3-95AF-403C0B1D72B9}"/>
              </a:ext>
            </a:extLst>
          </p:cNvPr>
          <p:cNvSpPr txBox="1"/>
          <p:nvPr/>
        </p:nvSpPr>
        <p:spPr>
          <a:xfrm>
            <a:off x="4248924" y="813237"/>
            <a:ext cx="4834791" cy="3046988"/>
          </a:xfrm>
          <a:prstGeom prst="rect">
            <a:avLst/>
          </a:prstGeom>
          <a:noFill/>
        </p:spPr>
        <p:txBody>
          <a:bodyPr wrap="square" rtlCol="0">
            <a:spAutoFit/>
          </a:bodyPr>
          <a:lstStyle/>
          <a:p>
            <a:r>
              <a:rPr kumimoji="1" lang="en-US" altLang="ja-JP" sz="1200" dirty="0">
                <a:latin typeface="BIZ UDPゴシック" panose="020B0400000000000000" pitchFamily="50" charset="-128"/>
                <a:ea typeface="BIZ UDPゴシック" panose="020B0400000000000000" pitchFamily="50" charset="-128"/>
              </a:rPr>
              <a:t>1952</a:t>
            </a:r>
            <a:r>
              <a:rPr kumimoji="1" lang="ja-JP" altLang="en-US" sz="1200" dirty="0">
                <a:latin typeface="BIZ UDPゴシック" panose="020B0400000000000000" pitchFamily="50" charset="-128"/>
                <a:ea typeface="BIZ UDPゴシック" panose="020B0400000000000000" pitchFamily="50" charset="-128"/>
              </a:rPr>
              <a:t>年創業以来伝統の味を守り続けてきた「若鶏の半身揚げ」を看板として、北海道の小樽市をルーツに店舗を展開する「小樽なると屋」。</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小樽、札幌、旭川、函館、帯広など道内に</a:t>
            </a:r>
            <a:r>
              <a:rPr kumimoji="1" lang="en-US" altLang="ja-JP" sz="1200" dirty="0">
                <a:latin typeface="BIZ UDPゴシック" panose="020B0400000000000000" pitchFamily="50" charset="-128"/>
                <a:ea typeface="BIZ UDPゴシック" panose="020B0400000000000000" pitchFamily="50" charset="-128"/>
              </a:rPr>
              <a:t>31</a:t>
            </a:r>
            <a:r>
              <a:rPr kumimoji="1" lang="ja-JP" altLang="en-US" sz="1200" dirty="0">
                <a:latin typeface="BIZ UDPゴシック" panose="020B0400000000000000" pitchFamily="50" charset="-128"/>
                <a:ea typeface="BIZ UDPゴシック" panose="020B0400000000000000" pitchFamily="50" charset="-128"/>
              </a:rPr>
              <a:t>店舗、更には全国各地の催事でも出店中で、人気の店舗です。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その看板メニュー「若鶏半身揚げ」は、国内産の若鶏を使用。</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外はパリッと中はジューシーであっさりとした塩味が一度食べるとやみつきになると評判。</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solidFill>
                  <a:srgbClr val="C00000"/>
                </a:solidFill>
                <a:latin typeface="BIZ UDPゴシック" panose="020B0400000000000000" pitchFamily="50" charset="-128"/>
                <a:ea typeface="BIZ UDPゴシック" panose="020B0400000000000000" pitchFamily="50" charset="-128"/>
              </a:rPr>
              <a:t>⇒</a:t>
            </a:r>
            <a:r>
              <a:rPr kumimoji="1" lang="en-US" altLang="ja-JP" sz="1200" dirty="0">
                <a:solidFill>
                  <a:srgbClr val="C00000"/>
                </a:solidFill>
                <a:latin typeface="BIZ UDPゴシック" panose="020B0400000000000000" pitchFamily="50" charset="-128"/>
                <a:ea typeface="BIZ UDPゴシック" panose="020B0400000000000000" pitchFamily="50" charset="-128"/>
              </a:rPr>
              <a:t>7/28</a:t>
            </a:r>
            <a:r>
              <a:rPr kumimoji="1" lang="ja-JP" altLang="en-US" sz="1200" dirty="0">
                <a:solidFill>
                  <a:srgbClr val="C00000"/>
                </a:solidFill>
                <a:latin typeface="BIZ UDPゴシック" panose="020B0400000000000000" pitchFamily="50" charset="-128"/>
                <a:ea typeface="BIZ UDPゴシック" panose="020B0400000000000000" pitchFamily="50" charset="-128"/>
              </a:rPr>
              <a:t>現在、鶏肉仕入れ・仕込み計画の調整がつかなかったため</a:t>
            </a:r>
            <a:endParaRPr kumimoji="1" lang="en-US" altLang="ja-JP" sz="1200" dirty="0">
              <a:solidFill>
                <a:srgbClr val="C00000"/>
              </a:solidFill>
              <a:latin typeface="BIZ UDPゴシック" panose="020B0400000000000000" pitchFamily="50" charset="-128"/>
              <a:ea typeface="BIZ UDPゴシック" panose="020B0400000000000000" pitchFamily="50" charset="-128"/>
            </a:endParaRPr>
          </a:p>
          <a:p>
            <a:r>
              <a:rPr kumimoji="1" lang="en-US" altLang="ja-JP" sz="1200" dirty="0">
                <a:solidFill>
                  <a:srgbClr val="C00000"/>
                </a:solidFill>
                <a:latin typeface="BIZ UDPゴシック" panose="020B0400000000000000" pitchFamily="50" charset="-128"/>
                <a:ea typeface="BIZ UDPゴシック" panose="020B0400000000000000" pitchFamily="50" charset="-128"/>
              </a:rPr>
              <a:t>【</a:t>
            </a:r>
            <a:r>
              <a:rPr kumimoji="1" lang="ja-JP" altLang="en-US" sz="1200" dirty="0">
                <a:solidFill>
                  <a:srgbClr val="C00000"/>
                </a:solidFill>
                <a:latin typeface="BIZ UDPゴシック" panose="020B0400000000000000" pitchFamily="50" charset="-128"/>
                <a:ea typeface="BIZ UDPゴシック" panose="020B0400000000000000" pitchFamily="50" charset="-128"/>
              </a:rPr>
              <a:t>半身揚げ</a:t>
            </a:r>
            <a:r>
              <a:rPr kumimoji="1" lang="en-US" altLang="ja-JP" sz="1200" dirty="0">
                <a:solidFill>
                  <a:srgbClr val="C00000"/>
                </a:solidFill>
                <a:latin typeface="BIZ UDPゴシック" panose="020B0400000000000000" pitchFamily="50" charset="-128"/>
                <a:ea typeface="BIZ UDPゴシック" panose="020B0400000000000000" pitchFamily="50" charset="-128"/>
              </a:rPr>
              <a:t>】</a:t>
            </a:r>
            <a:r>
              <a:rPr kumimoji="1" lang="ja-JP" altLang="en-US" sz="1200" dirty="0">
                <a:solidFill>
                  <a:srgbClr val="C00000"/>
                </a:solidFill>
                <a:latin typeface="BIZ UDPゴシック" panose="020B0400000000000000" pitchFamily="50" charset="-128"/>
                <a:ea typeface="BIZ UDPゴシック" panose="020B0400000000000000" pitchFamily="50" charset="-128"/>
              </a:rPr>
              <a:t>の原材料納入は不可とのこと</a:t>
            </a:r>
            <a:endParaRPr kumimoji="1" lang="en-US" altLang="ja-JP" sz="1200" dirty="0">
              <a:solidFill>
                <a:srgbClr val="C00000"/>
              </a:solidFill>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また、北海道のソウルフードの一つ、「ざんぎ」も人気のメニュー。</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ボリューム満点で生姜と塩コショウの味付けが一度食べるとクセになるとのこと。</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●ビュッフェでの提供用の提案（ざんぎのみ）</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●売店販売用の提案（売店販売用半身揚げ・ざんぎ・手羽先）</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34" name="フレーム (半分) 33">
            <a:extLst>
              <a:ext uri="{FF2B5EF4-FFF2-40B4-BE49-F238E27FC236}">
                <a16:creationId xmlns:a16="http://schemas.microsoft.com/office/drawing/2014/main" id="{EB4D8AA0-1CEB-421B-93BF-407CC732E69C}"/>
              </a:ext>
            </a:extLst>
          </p:cNvPr>
          <p:cNvSpPr/>
          <p:nvPr/>
        </p:nvSpPr>
        <p:spPr>
          <a:xfrm rot="10800000" flipH="1">
            <a:off x="97166" y="416839"/>
            <a:ext cx="8945543" cy="338554"/>
          </a:xfrm>
          <a:prstGeom prst="halfFrame">
            <a:avLst>
              <a:gd name="adj1" fmla="val 0"/>
              <a:gd name="adj2" fmla="val 0"/>
            </a:avLst>
          </a:prstGeom>
          <a:solidFill>
            <a:srgbClr val="C4801D"/>
          </a:solidFill>
          <a:ln>
            <a:solidFill>
              <a:srgbClr val="C480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5" name="テキスト ボックス 34">
            <a:extLst>
              <a:ext uri="{FF2B5EF4-FFF2-40B4-BE49-F238E27FC236}">
                <a16:creationId xmlns:a16="http://schemas.microsoft.com/office/drawing/2014/main" id="{2396F33D-EE69-4C2B-8841-A662F4761BDE}"/>
              </a:ext>
            </a:extLst>
          </p:cNvPr>
          <p:cNvSpPr txBox="1"/>
          <p:nvPr/>
        </p:nvSpPr>
        <p:spPr>
          <a:xfrm>
            <a:off x="575690" y="155228"/>
            <a:ext cx="7019595" cy="461665"/>
          </a:xfrm>
          <a:prstGeom prst="rect">
            <a:avLst/>
          </a:prstGeom>
          <a:noFill/>
        </p:spPr>
        <p:txBody>
          <a:bodyPr wrap="square" rtlCol="0" anchor="ctr" anchorCtr="0">
            <a:spAutoFit/>
          </a:bodyPr>
          <a:lstStyle/>
          <a:p>
            <a:r>
              <a:rPr kumimoji="1" lang="ja-JP" altLang="en-US" sz="2400" dirty="0">
                <a:latin typeface="BIZ UDPゴシック" panose="020B0400000000000000" pitchFamily="50" charset="-128"/>
                <a:ea typeface="BIZ UDPゴシック" panose="020B0400000000000000" pitchFamily="50" charset="-128"/>
              </a:rPr>
              <a:t>コラボ店舗について・①小樽なると屋</a:t>
            </a:r>
          </a:p>
        </p:txBody>
      </p:sp>
      <p:pic>
        <p:nvPicPr>
          <p:cNvPr id="18" name="図 17">
            <a:extLst>
              <a:ext uri="{FF2B5EF4-FFF2-40B4-BE49-F238E27FC236}">
                <a16:creationId xmlns:a16="http://schemas.microsoft.com/office/drawing/2014/main" id="{353E71C7-43DF-483B-856A-050F2C85AC2D}"/>
              </a:ext>
            </a:extLst>
          </p:cNvPr>
          <p:cNvPicPr>
            <a:picLocks noChangeAspect="1"/>
          </p:cNvPicPr>
          <p:nvPr/>
        </p:nvPicPr>
        <p:blipFill>
          <a:blip r:embed="rId3"/>
          <a:stretch>
            <a:fillRect/>
          </a:stretch>
        </p:blipFill>
        <p:spPr>
          <a:xfrm>
            <a:off x="687367" y="974139"/>
            <a:ext cx="3142583" cy="562276"/>
          </a:xfrm>
          <a:prstGeom prst="rect">
            <a:avLst/>
          </a:prstGeom>
        </p:spPr>
      </p:pic>
      <p:pic>
        <p:nvPicPr>
          <p:cNvPr id="3" name="図 2">
            <a:extLst>
              <a:ext uri="{FF2B5EF4-FFF2-40B4-BE49-F238E27FC236}">
                <a16:creationId xmlns:a16="http://schemas.microsoft.com/office/drawing/2014/main" id="{291E0644-C805-6475-1A54-1CA9A072901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81495" y="3998726"/>
            <a:ext cx="3139645" cy="2286481"/>
          </a:xfrm>
          <a:prstGeom prst="rect">
            <a:avLst/>
          </a:prstGeom>
        </p:spPr>
      </p:pic>
      <p:pic>
        <p:nvPicPr>
          <p:cNvPr id="4" name="図 3">
            <a:extLst>
              <a:ext uri="{FF2B5EF4-FFF2-40B4-BE49-F238E27FC236}">
                <a16:creationId xmlns:a16="http://schemas.microsoft.com/office/drawing/2014/main" id="{571309EF-B218-5A08-F387-A7BFDF8D1DE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4431" y="1635330"/>
            <a:ext cx="3139645" cy="2200780"/>
          </a:xfrm>
          <a:prstGeom prst="rect">
            <a:avLst/>
          </a:prstGeom>
        </p:spPr>
      </p:pic>
      <p:pic>
        <p:nvPicPr>
          <p:cNvPr id="5" name="図 4">
            <a:extLst>
              <a:ext uri="{FF2B5EF4-FFF2-40B4-BE49-F238E27FC236}">
                <a16:creationId xmlns:a16="http://schemas.microsoft.com/office/drawing/2014/main" id="{7F2387A1-6D45-7047-37FD-1D1200FF7606}"/>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3994321" y="3998726"/>
            <a:ext cx="3139645" cy="2286481"/>
          </a:xfrm>
          <a:prstGeom prst="rect">
            <a:avLst/>
          </a:prstGeom>
        </p:spPr>
      </p:pic>
      <p:sp>
        <p:nvSpPr>
          <p:cNvPr id="23" name="タイトル 1">
            <a:extLst>
              <a:ext uri="{FF2B5EF4-FFF2-40B4-BE49-F238E27FC236}">
                <a16:creationId xmlns:a16="http://schemas.microsoft.com/office/drawing/2014/main" id="{1656D4C4-8270-FBA4-3831-1D3458D44E0B}"/>
              </a:ext>
            </a:extLst>
          </p:cNvPr>
          <p:cNvSpPr txBox="1">
            <a:spLocks/>
          </p:cNvSpPr>
          <p:nvPr/>
        </p:nvSpPr>
        <p:spPr>
          <a:xfrm>
            <a:off x="684431" y="5856540"/>
            <a:ext cx="3139645"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200" dirty="0">
                <a:latin typeface="BIZ UDPゴシック" panose="020B0400000000000000" pitchFamily="50" charset="-128"/>
                <a:ea typeface="BIZ UDPゴシック" panose="020B0400000000000000" pitchFamily="50" charset="-128"/>
              </a:rPr>
              <a:t>若鶏半身揚げ</a:t>
            </a:r>
          </a:p>
        </p:txBody>
      </p:sp>
      <p:sp>
        <p:nvSpPr>
          <p:cNvPr id="24" name="タイトル 1">
            <a:extLst>
              <a:ext uri="{FF2B5EF4-FFF2-40B4-BE49-F238E27FC236}">
                <a16:creationId xmlns:a16="http://schemas.microsoft.com/office/drawing/2014/main" id="{0218ECA7-A137-F66B-13CF-9A73683FE743}"/>
              </a:ext>
            </a:extLst>
          </p:cNvPr>
          <p:cNvSpPr txBox="1">
            <a:spLocks/>
          </p:cNvSpPr>
          <p:nvPr/>
        </p:nvSpPr>
        <p:spPr>
          <a:xfrm>
            <a:off x="3991385" y="5856540"/>
            <a:ext cx="3139645"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200" dirty="0">
                <a:latin typeface="BIZ UDPゴシック" panose="020B0400000000000000" pitchFamily="50" charset="-128"/>
                <a:ea typeface="BIZ UDPゴシック" panose="020B0400000000000000" pitchFamily="50" charset="-128"/>
              </a:rPr>
              <a:t>ざんぎ</a:t>
            </a:r>
            <a:endParaRPr lang="ja-JP" altLang="en-US" sz="1600" dirty="0">
              <a:latin typeface="BIZ UDPゴシック" panose="020B0400000000000000" pitchFamily="50" charset="-128"/>
              <a:ea typeface="BIZ UDPゴシック" panose="020B0400000000000000" pitchFamily="50" charset="-128"/>
            </a:endParaRPr>
          </a:p>
        </p:txBody>
      </p:sp>
      <p:pic>
        <p:nvPicPr>
          <p:cNvPr id="7" name="図 6">
            <a:extLst>
              <a:ext uri="{FF2B5EF4-FFF2-40B4-BE49-F238E27FC236}">
                <a16:creationId xmlns:a16="http://schemas.microsoft.com/office/drawing/2014/main" id="{11BB2FCA-A4AF-3758-8661-25A80FC0F7F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307147" y="4337260"/>
            <a:ext cx="1611498" cy="1611498"/>
          </a:xfrm>
          <a:prstGeom prst="rect">
            <a:avLst/>
          </a:prstGeom>
        </p:spPr>
      </p:pic>
      <p:sp>
        <p:nvSpPr>
          <p:cNvPr id="32" name="タイトル 1">
            <a:extLst>
              <a:ext uri="{FF2B5EF4-FFF2-40B4-BE49-F238E27FC236}">
                <a16:creationId xmlns:a16="http://schemas.microsoft.com/office/drawing/2014/main" id="{DC34DBD1-8720-CDFC-703E-E2FF09038266}"/>
              </a:ext>
            </a:extLst>
          </p:cNvPr>
          <p:cNvSpPr txBox="1">
            <a:spLocks/>
          </p:cNvSpPr>
          <p:nvPr/>
        </p:nvSpPr>
        <p:spPr>
          <a:xfrm>
            <a:off x="6567692" y="5881514"/>
            <a:ext cx="3139645"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200" dirty="0">
                <a:latin typeface="BIZ UDPゴシック" panose="020B0400000000000000" pitchFamily="50" charset="-128"/>
                <a:ea typeface="BIZ UDPゴシック" panose="020B0400000000000000" pitchFamily="50" charset="-128"/>
              </a:rPr>
              <a:t>冷凍ギフトセット</a:t>
            </a:r>
          </a:p>
        </p:txBody>
      </p:sp>
    </p:spTree>
    <p:extLst>
      <p:ext uri="{BB962C8B-B14F-4D97-AF65-F5344CB8AC3E}">
        <p14:creationId xmlns:p14="http://schemas.microsoft.com/office/powerpoint/2010/main" val="41151430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フレーム (半分) 18">
            <a:extLst>
              <a:ext uri="{FF2B5EF4-FFF2-40B4-BE49-F238E27FC236}">
                <a16:creationId xmlns:a16="http://schemas.microsoft.com/office/drawing/2014/main" id="{F4342E66-1F06-4E83-8EBA-2505D82CA00A}"/>
              </a:ext>
            </a:extLst>
          </p:cNvPr>
          <p:cNvSpPr/>
          <p:nvPr/>
        </p:nvSpPr>
        <p:spPr>
          <a:xfrm rot="10800000" flipH="1">
            <a:off x="4248924" y="3545065"/>
            <a:ext cx="4753183" cy="338554"/>
          </a:xfrm>
          <a:prstGeom prst="halfFrame">
            <a:avLst>
              <a:gd name="adj1" fmla="val 0"/>
              <a:gd name="adj2" fmla="val 0"/>
            </a:avLst>
          </a:prstGeom>
          <a:solidFill>
            <a:srgbClr val="C4801D"/>
          </a:solidFill>
          <a:ln>
            <a:solidFill>
              <a:srgbClr val="C480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25" name="グループ化 24">
            <a:extLst>
              <a:ext uri="{FF2B5EF4-FFF2-40B4-BE49-F238E27FC236}">
                <a16:creationId xmlns:a16="http://schemas.microsoft.com/office/drawing/2014/main" id="{98582293-9D44-4DC2-94D6-8019CDBBA99F}"/>
              </a:ext>
            </a:extLst>
          </p:cNvPr>
          <p:cNvGrpSpPr/>
          <p:nvPr/>
        </p:nvGrpSpPr>
        <p:grpSpPr>
          <a:xfrm>
            <a:off x="-4123" y="6310181"/>
            <a:ext cx="9148122" cy="562276"/>
            <a:chOff x="-4123" y="6310181"/>
            <a:chExt cx="9148122" cy="562276"/>
          </a:xfrm>
        </p:grpSpPr>
        <p:sp>
          <p:nvSpPr>
            <p:cNvPr id="26" name="フローチャート: 書類 25">
              <a:extLst>
                <a:ext uri="{FF2B5EF4-FFF2-40B4-BE49-F238E27FC236}">
                  <a16:creationId xmlns:a16="http://schemas.microsoft.com/office/drawing/2014/main" id="{F13DD442-E657-47F3-AAA5-2F5E4A558A96}"/>
                </a:ext>
              </a:extLst>
            </p:cNvPr>
            <p:cNvSpPr/>
            <p:nvPr/>
          </p:nvSpPr>
          <p:spPr>
            <a:xfrm rot="10800000">
              <a:off x="-4123" y="6310181"/>
              <a:ext cx="9148122" cy="562275"/>
            </a:xfrm>
            <a:prstGeom prst="flowChartDocumen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484BC226-C60B-4C9C-A66E-1A0626871195}"/>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tretch>
              <a:fillRect/>
            </a:stretch>
          </p:blipFill>
          <p:spPr>
            <a:xfrm>
              <a:off x="7946890" y="6337300"/>
              <a:ext cx="1167940" cy="535157"/>
            </a:xfrm>
            <a:prstGeom prst="rect">
              <a:avLst/>
            </a:prstGeom>
          </p:spPr>
        </p:pic>
      </p:grpSp>
      <p:sp>
        <p:nvSpPr>
          <p:cNvPr id="30" name="テキスト ボックス 29">
            <a:extLst>
              <a:ext uri="{FF2B5EF4-FFF2-40B4-BE49-F238E27FC236}">
                <a16:creationId xmlns:a16="http://schemas.microsoft.com/office/drawing/2014/main" id="{D13D28E1-A7A6-4EF3-95AF-403C0B1D72B9}"/>
              </a:ext>
            </a:extLst>
          </p:cNvPr>
          <p:cNvSpPr txBox="1"/>
          <p:nvPr/>
        </p:nvSpPr>
        <p:spPr>
          <a:xfrm>
            <a:off x="4207918" y="807616"/>
            <a:ext cx="4834791" cy="3046988"/>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庶民の食事でもあるラーメンを松竹梅の「梅」に見立て「梅に光を当てる」という思いを込めて、昭和四十四年（</a:t>
            </a:r>
            <a:r>
              <a:rPr kumimoji="1" lang="en-US" altLang="ja-JP" sz="1200" dirty="0">
                <a:latin typeface="BIZ UDPゴシック" panose="020B0400000000000000" pitchFamily="50" charset="-128"/>
                <a:ea typeface="BIZ UDPゴシック" panose="020B0400000000000000" pitchFamily="50" charset="-128"/>
              </a:rPr>
              <a:t>1969</a:t>
            </a:r>
            <a:r>
              <a:rPr kumimoji="1" lang="ja-JP" altLang="en-US" sz="1200" dirty="0">
                <a:latin typeface="BIZ UDPゴシック" panose="020B0400000000000000" pitchFamily="50" charset="-128"/>
                <a:ea typeface="BIZ UDPゴシック" panose="020B0400000000000000" pitchFamily="50" charset="-128"/>
              </a:rPr>
              <a:t>年）「梅光軒」がオープン。四十年経った今でもそのころの思いのまま、今では旭川を代表するラーメン店として一杯をまっすぐに守り抜いてきました。</a:t>
            </a:r>
          </a:p>
          <a:p>
            <a:endParaRPr kumimoji="1" lang="ja-JP" altLang="en-US"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トンコツ、鶏ガラから摂れる「動物系」スープに、煮干し、昆布から摂れる「魚介系」の旨味を加えた「</a:t>
            </a:r>
            <a:r>
              <a:rPr kumimoji="1" lang="en-US" altLang="ja-JP" sz="1200" dirty="0">
                <a:latin typeface="BIZ UDPゴシック" panose="020B0400000000000000" pitchFamily="50" charset="-128"/>
                <a:ea typeface="BIZ UDPゴシック" panose="020B0400000000000000" pitchFamily="50" charset="-128"/>
              </a:rPr>
              <a:t>W</a:t>
            </a:r>
            <a:r>
              <a:rPr kumimoji="1" lang="ja-JP" altLang="en-US" sz="1200" dirty="0">
                <a:latin typeface="BIZ UDPゴシック" panose="020B0400000000000000" pitchFamily="50" charset="-128"/>
                <a:ea typeface="BIZ UDPゴシック" panose="020B0400000000000000" pitchFamily="50" charset="-128"/>
              </a:rPr>
              <a:t>スープ」は旭川発祥と言われ、特注で作られる中細ちぢれ麺との相性も絶妙です。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現在は道内</a:t>
            </a:r>
            <a:r>
              <a:rPr kumimoji="1" lang="en-US" altLang="ja-JP" sz="1200" dirty="0">
                <a:latin typeface="BIZ UDPゴシック" panose="020B0400000000000000" pitchFamily="50" charset="-128"/>
                <a:ea typeface="BIZ UDPゴシック" panose="020B0400000000000000" pitchFamily="50" charset="-128"/>
              </a:rPr>
              <a:t>7</a:t>
            </a:r>
            <a:r>
              <a:rPr kumimoji="1" lang="ja-JP" altLang="en-US" sz="1200" dirty="0">
                <a:latin typeface="BIZ UDPゴシック" panose="020B0400000000000000" pitchFamily="50" charset="-128"/>
                <a:ea typeface="BIZ UDPゴシック" panose="020B0400000000000000" pitchFamily="50" charset="-128"/>
              </a:rPr>
              <a:t>店舗、関東</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店舗、海外</a:t>
            </a:r>
            <a:r>
              <a:rPr kumimoji="1" lang="en-US" altLang="ja-JP" sz="1200" dirty="0">
                <a:latin typeface="BIZ UDPゴシック" panose="020B0400000000000000" pitchFamily="50" charset="-128"/>
                <a:ea typeface="BIZ UDPゴシック" panose="020B0400000000000000" pitchFamily="50" charset="-128"/>
              </a:rPr>
              <a:t>3</a:t>
            </a:r>
            <a:r>
              <a:rPr kumimoji="1" lang="ja-JP" altLang="en-US" sz="1200" dirty="0">
                <a:latin typeface="BIZ UDPゴシック" panose="020B0400000000000000" pitchFamily="50" charset="-128"/>
                <a:ea typeface="BIZ UDPゴシック" panose="020B0400000000000000" pitchFamily="50" charset="-128"/>
              </a:rPr>
              <a:t>店舗で営業中です。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●ビュッフェでの提供用の提案・・・</a:t>
            </a:r>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パターン</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①</a:t>
            </a:r>
            <a:r>
              <a:rPr kumimoji="1" lang="en-US" altLang="ja-JP" sz="1200" dirty="0">
                <a:latin typeface="BIZ UDPゴシック" panose="020B0400000000000000" pitchFamily="50" charset="-128"/>
                <a:ea typeface="BIZ UDPゴシック" panose="020B0400000000000000" pitchFamily="50" charset="-128"/>
              </a:rPr>
              <a:t>1</a:t>
            </a:r>
            <a:r>
              <a:rPr kumimoji="1" lang="ja-JP" altLang="en-US" sz="1200" dirty="0">
                <a:latin typeface="BIZ UDPゴシック" panose="020B0400000000000000" pitchFamily="50" charset="-128"/>
                <a:ea typeface="BIZ UDPゴシック" panose="020B0400000000000000" pitchFamily="50" charset="-128"/>
              </a:rPr>
              <a:t>食分ずつ　スープ・具材・麺　を冷凍で個包装されたセット</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②出汁、スープ等、数十食分を仕入れ、通常の手順通りに調理する</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●売店販売用の提案</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・ギフトセット・冷凍ラーメンセット</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34" name="フレーム (半分) 33">
            <a:extLst>
              <a:ext uri="{FF2B5EF4-FFF2-40B4-BE49-F238E27FC236}">
                <a16:creationId xmlns:a16="http://schemas.microsoft.com/office/drawing/2014/main" id="{EB4D8AA0-1CEB-421B-93BF-407CC732E69C}"/>
              </a:ext>
            </a:extLst>
          </p:cNvPr>
          <p:cNvSpPr/>
          <p:nvPr/>
        </p:nvSpPr>
        <p:spPr>
          <a:xfrm rot="10800000" flipH="1">
            <a:off x="97166" y="416839"/>
            <a:ext cx="8945543" cy="338554"/>
          </a:xfrm>
          <a:prstGeom prst="halfFrame">
            <a:avLst>
              <a:gd name="adj1" fmla="val 0"/>
              <a:gd name="adj2" fmla="val 0"/>
            </a:avLst>
          </a:prstGeom>
          <a:solidFill>
            <a:srgbClr val="C4801D"/>
          </a:solidFill>
          <a:ln>
            <a:solidFill>
              <a:srgbClr val="C480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sp>
        <p:nvSpPr>
          <p:cNvPr id="35" name="テキスト ボックス 34">
            <a:extLst>
              <a:ext uri="{FF2B5EF4-FFF2-40B4-BE49-F238E27FC236}">
                <a16:creationId xmlns:a16="http://schemas.microsoft.com/office/drawing/2014/main" id="{2396F33D-EE69-4C2B-8841-A662F4761BDE}"/>
              </a:ext>
            </a:extLst>
          </p:cNvPr>
          <p:cNvSpPr txBox="1"/>
          <p:nvPr/>
        </p:nvSpPr>
        <p:spPr>
          <a:xfrm>
            <a:off x="575690" y="155228"/>
            <a:ext cx="7019595" cy="461665"/>
          </a:xfrm>
          <a:prstGeom prst="rect">
            <a:avLst/>
          </a:prstGeom>
          <a:noFill/>
        </p:spPr>
        <p:txBody>
          <a:bodyPr wrap="square" rtlCol="0" anchor="ctr" anchorCtr="0">
            <a:spAutoFit/>
          </a:bodyPr>
          <a:lstStyle/>
          <a:p>
            <a:r>
              <a:rPr kumimoji="1" lang="ja-JP" altLang="en-US" sz="2400" dirty="0">
                <a:latin typeface="BIZ UDPゴシック" panose="020B0400000000000000" pitchFamily="50" charset="-128"/>
                <a:ea typeface="BIZ UDPゴシック" panose="020B0400000000000000" pitchFamily="50" charset="-128"/>
              </a:rPr>
              <a:t>コラボ店舗について・②旭川ラーメン　梅光軒</a:t>
            </a:r>
          </a:p>
        </p:txBody>
      </p:sp>
      <p:pic>
        <p:nvPicPr>
          <p:cNvPr id="13" name="図 12">
            <a:extLst>
              <a:ext uri="{FF2B5EF4-FFF2-40B4-BE49-F238E27FC236}">
                <a16:creationId xmlns:a16="http://schemas.microsoft.com/office/drawing/2014/main" id="{E32EA13E-64E2-C69B-D85D-703FE0EE8226}"/>
              </a:ext>
            </a:extLst>
          </p:cNvPr>
          <p:cNvPicPr>
            <a:picLocks noChangeAspect="1"/>
          </p:cNvPicPr>
          <p:nvPr/>
        </p:nvPicPr>
        <p:blipFill>
          <a:blip r:embed="rId3"/>
          <a:stretch>
            <a:fillRect/>
          </a:stretch>
        </p:blipFill>
        <p:spPr>
          <a:xfrm>
            <a:off x="1014803" y="896437"/>
            <a:ext cx="2478899" cy="726240"/>
          </a:xfrm>
          <a:prstGeom prst="rect">
            <a:avLst/>
          </a:prstGeom>
        </p:spPr>
      </p:pic>
      <p:pic>
        <p:nvPicPr>
          <p:cNvPr id="2050" name="Picture 2">
            <a:extLst>
              <a:ext uri="{FF2B5EF4-FFF2-40B4-BE49-F238E27FC236}">
                <a16:creationId xmlns:a16="http://schemas.microsoft.com/office/drawing/2014/main" id="{EE57E8CF-BF7F-8D1C-9C1C-11E8D2356903}"/>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751188" y="3951354"/>
            <a:ext cx="3139645" cy="2291092"/>
          </a:xfrm>
          <a:prstGeom prst="rect">
            <a:avLst/>
          </a:prstGeom>
          <a:noFill/>
          <a:extLst>
            <a:ext uri="{909E8E84-426E-40DD-AFC4-6F175D3DCCD1}">
              <a14:hiddenFill xmlns:a14="http://schemas.microsoft.com/office/drawing/2010/main">
                <a:solidFill>
                  <a:srgbClr val="FFFFFF"/>
                </a:solidFill>
              </a14:hiddenFill>
            </a:ext>
          </a:extLst>
        </p:spPr>
      </p:pic>
      <p:pic>
        <p:nvPicPr>
          <p:cNvPr id="2" name="図 1">
            <a:extLst>
              <a:ext uri="{FF2B5EF4-FFF2-40B4-BE49-F238E27FC236}">
                <a16:creationId xmlns:a16="http://schemas.microsoft.com/office/drawing/2014/main" id="{8D59CECD-22E3-DC0A-9EB5-72CEBF4A5123}"/>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51188" y="1703823"/>
            <a:ext cx="3139645" cy="2093097"/>
          </a:xfrm>
          <a:prstGeom prst="rect">
            <a:avLst/>
          </a:prstGeom>
        </p:spPr>
      </p:pic>
      <p:pic>
        <p:nvPicPr>
          <p:cNvPr id="7" name="図 6">
            <a:extLst>
              <a:ext uri="{FF2B5EF4-FFF2-40B4-BE49-F238E27FC236}">
                <a16:creationId xmlns:a16="http://schemas.microsoft.com/office/drawing/2014/main" id="{30AAD64F-9CF0-2905-9E42-A354D93768A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136890" y="4170988"/>
            <a:ext cx="1620000" cy="1620000"/>
          </a:xfrm>
          <a:prstGeom prst="rect">
            <a:avLst/>
          </a:prstGeom>
        </p:spPr>
      </p:pic>
      <p:sp>
        <p:nvSpPr>
          <p:cNvPr id="20" name="タイトル 1">
            <a:extLst>
              <a:ext uri="{FF2B5EF4-FFF2-40B4-BE49-F238E27FC236}">
                <a16:creationId xmlns:a16="http://schemas.microsoft.com/office/drawing/2014/main" id="{21D9E38B-DBC2-0AFD-467C-1AF09AA2106C}"/>
              </a:ext>
            </a:extLst>
          </p:cNvPr>
          <p:cNvSpPr txBox="1">
            <a:spLocks/>
          </p:cNvSpPr>
          <p:nvPr/>
        </p:nvSpPr>
        <p:spPr>
          <a:xfrm>
            <a:off x="751188" y="5954755"/>
            <a:ext cx="3139645"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200" dirty="0">
                <a:latin typeface="BIZ UDPゴシック" panose="020B0400000000000000" pitchFamily="50" charset="-128"/>
                <a:ea typeface="BIZ UDPゴシック" panose="020B0400000000000000" pitchFamily="50" charset="-128"/>
              </a:rPr>
              <a:t>醤油ラーメン</a:t>
            </a:r>
          </a:p>
        </p:txBody>
      </p:sp>
      <p:sp>
        <p:nvSpPr>
          <p:cNvPr id="21" name="タイトル 1">
            <a:extLst>
              <a:ext uri="{FF2B5EF4-FFF2-40B4-BE49-F238E27FC236}">
                <a16:creationId xmlns:a16="http://schemas.microsoft.com/office/drawing/2014/main" id="{0BC093E9-11D8-6DAB-08D2-8DCA22DEF363}"/>
              </a:ext>
            </a:extLst>
          </p:cNvPr>
          <p:cNvSpPr txBox="1">
            <a:spLocks/>
          </p:cNvSpPr>
          <p:nvPr/>
        </p:nvSpPr>
        <p:spPr>
          <a:xfrm>
            <a:off x="6377067" y="5878449"/>
            <a:ext cx="3139645"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200" dirty="0">
                <a:latin typeface="BIZ UDPゴシック" panose="020B0400000000000000" pitchFamily="50" charset="-128"/>
                <a:ea typeface="BIZ UDPゴシック" panose="020B0400000000000000" pitchFamily="50" charset="-128"/>
              </a:rPr>
              <a:t>生ラーメンギフトセット</a:t>
            </a:r>
          </a:p>
        </p:txBody>
      </p:sp>
      <p:pic>
        <p:nvPicPr>
          <p:cNvPr id="2052" name="Picture 4" descr="お店そのまま新鮮冷凍ラーメン選べる6食セット">
            <a:extLst>
              <a:ext uri="{FF2B5EF4-FFF2-40B4-BE49-F238E27FC236}">
                <a16:creationId xmlns:a16="http://schemas.microsoft.com/office/drawing/2014/main" id="{682F89EB-0700-FAA5-566F-B041DBB21CDF}"/>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4411529" y="4022791"/>
            <a:ext cx="2061519" cy="2061519"/>
          </a:xfrm>
          <a:prstGeom prst="rect">
            <a:avLst/>
          </a:prstGeom>
          <a:noFill/>
          <a:extLst>
            <a:ext uri="{909E8E84-426E-40DD-AFC4-6F175D3DCCD1}">
              <a14:hiddenFill xmlns:a14="http://schemas.microsoft.com/office/drawing/2010/main">
                <a:solidFill>
                  <a:srgbClr val="FFFFFF"/>
                </a:solidFill>
              </a14:hiddenFill>
            </a:ext>
          </a:extLst>
        </p:spPr>
      </p:pic>
      <p:sp>
        <p:nvSpPr>
          <p:cNvPr id="22" name="タイトル 1">
            <a:extLst>
              <a:ext uri="{FF2B5EF4-FFF2-40B4-BE49-F238E27FC236}">
                <a16:creationId xmlns:a16="http://schemas.microsoft.com/office/drawing/2014/main" id="{2201FCF7-B7B1-FDCC-EED8-0EC94A953ABD}"/>
              </a:ext>
            </a:extLst>
          </p:cNvPr>
          <p:cNvSpPr txBox="1">
            <a:spLocks/>
          </p:cNvSpPr>
          <p:nvPr/>
        </p:nvSpPr>
        <p:spPr>
          <a:xfrm>
            <a:off x="3890833" y="5883167"/>
            <a:ext cx="3139645"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200" dirty="0">
                <a:latin typeface="BIZ UDPゴシック" panose="020B0400000000000000" pitchFamily="50" charset="-128"/>
                <a:ea typeface="BIZ UDPゴシック" panose="020B0400000000000000" pitchFamily="50" charset="-128"/>
              </a:rPr>
              <a:t>冷凍ラーメンセット</a:t>
            </a:r>
          </a:p>
        </p:txBody>
      </p:sp>
    </p:spTree>
    <p:extLst>
      <p:ext uri="{BB962C8B-B14F-4D97-AF65-F5344CB8AC3E}">
        <p14:creationId xmlns:p14="http://schemas.microsoft.com/office/powerpoint/2010/main" val="1744813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フレーム (半分) 18">
            <a:extLst>
              <a:ext uri="{FF2B5EF4-FFF2-40B4-BE49-F238E27FC236}">
                <a16:creationId xmlns:a16="http://schemas.microsoft.com/office/drawing/2014/main" id="{F4342E66-1F06-4E83-8EBA-2505D82CA00A}"/>
              </a:ext>
            </a:extLst>
          </p:cNvPr>
          <p:cNvSpPr/>
          <p:nvPr/>
        </p:nvSpPr>
        <p:spPr>
          <a:xfrm rot="10800000" flipH="1">
            <a:off x="4248924" y="3545065"/>
            <a:ext cx="4753183" cy="338554"/>
          </a:xfrm>
          <a:prstGeom prst="halfFrame">
            <a:avLst>
              <a:gd name="adj1" fmla="val 0"/>
              <a:gd name="adj2" fmla="val 0"/>
            </a:avLst>
          </a:prstGeom>
          <a:solidFill>
            <a:srgbClr val="C4801D"/>
          </a:solidFill>
          <a:ln>
            <a:solidFill>
              <a:srgbClr val="C480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25" name="グループ化 24">
            <a:extLst>
              <a:ext uri="{FF2B5EF4-FFF2-40B4-BE49-F238E27FC236}">
                <a16:creationId xmlns:a16="http://schemas.microsoft.com/office/drawing/2014/main" id="{98582293-9D44-4DC2-94D6-8019CDBBA99F}"/>
              </a:ext>
            </a:extLst>
          </p:cNvPr>
          <p:cNvGrpSpPr/>
          <p:nvPr/>
        </p:nvGrpSpPr>
        <p:grpSpPr>
          <a:xfrm>
            <a:off x="-4123" y="6310181"/>
            <a:ext cx="9148122" cy="562276"/>
            <a:chOff x="-4123" y="6310181"/>
            <a:chExt cx="9148122" cy="562276"/>
          </a:xfrm>
        </p:grpSpPr>
        <p:sp>
          <p:nvSpPr>
            <p:cNvPr id="26" name="フローチャート: 書類 25">
              <a:extLst>
                <a:ext uri="{FF2B5EF4-FFF2-40B4-BE49-F238E27FC236}">
                  <a16:creationId xmlns:a16="http://schemas.microsoft.com/office/drawing/2014/main" id="{F13DD442-E657-47F3-AAA5-2F5E4A558A96}"/>
                </a:ext>
              </a:extLst>
            </p:cNvPr>
            <p:cNvSpPr/>
            <p:nvPr/>
          </p:nvSpPr>
          <p:spPr>
            <a:xfrm rot="10800000">
              <a:off x="-4123" y="6310181"/>
              <a:ext cx="9148122" cy="562275"/>
            </a:xfrm>
            <a:prstGeom prst="flowChartDocumen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27" name="図 26">
              <a:extLst>
                <a:ext uri="{FF2B5EF4-FFF2-40B4-BE49-F238E27FC236}">
                  <a16:creationId xmlns:a16="http://schemas.microsoft.com/office/drawing/2014/main" id="{484BC226-C60B-4C9C-A66E-1A0626871195}"/>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tretch>
              <a:fillRect/>
            </a:stretch>
          </p:blipFill>
          <p:spPr>
            <a:xfrm>
              <a:off x="7946890" y="6337300"/>
              <a:ext cx="1167940" cy="535157"/>
            </a:xfrm>
            <a:prstGeom prst="rect">
              <a:avLst/>
            </a:prstGeom>
          </p:spPr>
        </p:pic>
      </p:grpSp>
      <p:sp>
        <p:nvSpPr>
          <p:cNvPr id="30" name="テキスト ボックス 29">
            <a:extLst>
              <a:ext uri="{FF2B5EF4-FFF2-40B4-BE49-F238E27FC236}">
                <a16:creationId xmlns:a16="http://schemas.microsoft.com/office/drawing/2014/main" id="{D13D28E1-A7A6-4EF3-95AF-403C0B1D72B9}"/>
              </a:ext>
            </a:extLst>
          </p:cNvPr>
          <p:cNvSpPr txBox="1"/>
          <p:nvPr/>
        </p:nvSpPr>
        <p:spPr>
          <a:xfrm>
            <a:off x="4167316" y="878503"/>
            <a:ext cx="4834791" cy="2862322"/>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食べログユーザーが選ぶ、評価の高い名店として、</a:t>
            </a:r>
            <a:r>
              <a:rPr kumimoji="1" lang="en-US" altLang="ja-JP" sz="1200" dirty="0">
                <a:latin typeface="BIZ UDPゴシック" panose="020B0400000000000000" pitchFamily="50" charset="-128"/>
                <a:ea typeface="BIZ UDPゴシック" panose="020B0400000000000000" pitchFamily="50" charset="-128"/>
              </a:rPr>
              <a:t>2019</a:t>
            </a:r>
            <a:r>
              <a:rPr kumimoji="1" lang="ja-JP" altLang="en-US" sz="1200" dirty="0">
                <a:latin typeface="BIZ UDPゴシック" panose="020B0400000000000000" pitchFamily="50" charset="-128"/>
                <a:ea typeface="BIZ UDPゴシック" panose="020B0400000000000000" pitchFamily="50" charset="-128"/>
              </a:rPr>
              <a:t>・</a:t>
            </a:r>
            <a:r>
              <a:rPr kumimoji="1" lang="en-US" altLang="ja-JP" sz="1200" dirty="0">
                <a:latin typeface="BIZ UDPゴシック" panose="020B0400000000000000" pitchFamily="50" charset="-128"/>
                <a:ea typeface="BIZ UDPゴシック" panose="020B0400000000000000" pitchFamily="50" charset="-128"/>
              </a:rPr>
              <a:t>2020</a:t>
            </a:r>
            <a:r>
              <a:rPr kumimoji="1" lang="ja-JP" altLang="en-US" sz="1200" dirty="0">
                <a:latin typeface="BIZ UDPゴシック" panose="020B0400000000000000" pitchFamily="50" charset="-128"/>
                <a:ea typeface="BIZ UDPゴシック" panose="020B0400000000000000" pitchFamily="50" charset="-128"/>
              </a:rPr>
              <a:t>年</a:t>
            </a:r>
            <a:endParaRPr kumimoji="1" lang="en-US" altLang="ja-JP" sz="1200" dirty="0">
              <a:latin typeface="BIZ UDPゴシック" panose="020B0400000000000000" pitchFamily="50" charset="-128"/>
              <a:ea typeface="BIZ UDPゴシック" panose="020B0400000000000000" pitchFamily="50" charset="-128"/>
            </a:endParaRPr>
          </a:p>
          <a:p>
            <a:r>
              <a:rPr kumimoji="1" lang="en-US" altLang="ja-JP" sz="1200" dirty="0">
                <a:latin typeface="BIZ UDPゴシック" panose="020B0400000000000000" pitchFamily="50" charset="-128"/>
                <a:ea typeface="BIZ UDPゴシック" panose="020B0400000000000000" pitchFamily="50" charset="-128"/>
              </a:rPr>
              <a:t>2</a:t>
            </a:r>
            <a:r>
              <a:rPr kumimoji="1" lang="ja-JP" altLang="en-US" sz="1200" dirty="0">
                <a:latin typeface="BIZ UDPゴシック" panose="020B0400000000000000" pitchFamily="50" charset="-128"/>
                <a:ea typeface="BIZ UDPゴシック" panose="020B0400000000000000" pitchFamily="50" charset="-128"/>
              </a:rPr>
              <a:t>年連続</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カレー </a:t>
            </a:r>
            <a:r>
              <a:rPr kumimoji="1" lang="en-US" altLang="ja-JP" sz="1200" dirty="0">
                <a:latin typeface="BIZ UDPゴシック" panose="020B0400000000000000" pitchFamily="50" charset="-128"/>
                <a:ea typeface="BIZ UDPゴシック" panose="020B0400000000000000" pitchFamily="50" charset="-128"/>
              </a:rPr>
              <a:t>EAST </a:t>
            </a:r>
            <a:r>
              <a:rPr kumimoji="1" lang="ja-JP" altLang="en-US" sz="1200" dirty="0">
                <a:latin typeface="BIZ UDPゴシック" panose="020B0400000000000000" pitchFamily="50" charset="-128"/>
                <a:ea typeface="BIZ UDPゴシック" panose="020B0400000000000000" pitchFamily="50" charset="-128"/>
              </a:rPr>
              <a:t>百名店</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に選出された“カオスヘブン”</a:t>
            </a:r>
            <a:endParaRPr kumimoji="1" lang="en-US" altLang="ja-JP" sz="1200" dirty="0">
              <a:latin typeface="BIZ UDPゴシック" panose="020B0400000000000000" pitchFamily="50" charset="-128"/>
              <a:ea typeface="BIZ UDPゴシック" panose="020B0400000000000000" pitchFamily="50" charset="-128"/>
            </a:endParaRPr>
          </a:p>
          <a:p>
            <a:endParaRPr kumimoji="1" lang="ja-JP" altLang="en-US"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野菜＆鶏ガラのさっぱり系ながらもコク深く、そしてクセになるフレッシュな香りが特徴。奥深いスープの味わいと他にはない北海道産の牛乳入りのスープカレー“ミルクスタイル”が絶品。</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野菜は、札幌近郊・道内産・国産にこだわり、安心と美味しさを追求。</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今回は、“ミルクスタイル”のスープをご提供いただく予定です。</a:t>
            </a:r>
            <a:endParaRPr kumimoji="1" lang="en-US" altLang="ja-JP" sz="12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●ビュッフェでの提供用の提案</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・冷凍スープ</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・野菜（道内産）</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a:t>
            </a:r>
            <a:r>
              <a:rPr kumimoji="1" lang="en-US" altLang="ja-JP" sz="1200" dirty="0">
                <a:latin typeface="BIZ UDPゴシック" panose="020B0400000000000000" pitchFamily="50" charset="-128"/>
                <a:ea typeface="BIZ UDPゴシック" panose="020B0400000000000000" pitchFamily="50" charset="-128"/>
              </a:rPr>
              <a:t>※</a:t>
            </a:r>
            <a:r>
              <a:rPr kumimoji="1" lang="ja-JP" altLang="en-US" sz="1200" dirty="0">
                <a:latin typeface="BIZ UDPゴシック" panose="020B0400000000000000" pitchFamily="50" charset="-128"/>
                <a:ea typeface="BIZ UDPゴシック" panose="020B0400000000000000" pitchFamily="50" charset="-128"/>
              </a:rPr>
              <a:t>道内の農家さんとの繋がりがあり、ぼっちゃんかぼちゃを器にした　　</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スープカレーの提供ができないか提案を受けております。</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35" name="テキスト ボックス 34">
            <a:extLst>
              <a:ext uri="{FF2B5EF4-FFF2-40B4-BE49-F238E27FC236}">
                <a16:creationId xmlns:a16="http://schemas.microsoft.com/office/drawing/2014/main" id="{2396F33D-EE69-4C2B-8841-A662F4761BDE}"/>
              </a:ext>
            </a:extLst>
          </p:cNvPr>
          <p:cNvSpPr txBox="1"/>
          <p:nvPr/>
        </p:nvSpPr>
        <p:spPr>
          <a:xfrm>
            <a:off x="575690" y="155228"/>
            <a:ext cx="7371200" cy="461665"/>
          </a:xfrm>
          <a:prstGeom prst="rect">
            <a:avLst/>
          </a:prstGeom>
          <a:noFill/>
        </p:spPr>
        <p:txBody>
          <a:bodyPr wrap="square" rtlCol="0" anchor="ctr" anchorCtr="0">
            <a:spAutoFit/>
          </a:bodyPr>
          <a:lstStyle/>
          <a:p>
            <a:r>
              <a:rPr kumimoji="1" lang="ja-JP" altLang="en-US" sz="2400" dirty="0">
                <a:latin typeface="BIZ UDPゴシック" panose="020B0400000000000000" pitchFamily="50" charset="-128"/>
                <a:ea typeface="BIZ UDPゴシック" panose="020B0400000000000000" pitchFamily="50" charset="-128"/>
              </a:rPr>
              <a:t>コラボ店舗について・③カオスヘブン（スープカレー）</a:t>
            </a:r>
          </a:p>
        </p:txBody>
      </p:sp>
      <p:sp>
        <p:nvSpPr>
          <p:cNvPr id="20" name="タイトル 1">
            <a:extLst>
              <a:ext uri="{FF2B5EF4-FFF2-40B4-BE49-F238E27FC236}">
                <a16:creationId xmlns:a16="http://schemas.microsoft.com/office/drawing/2014/main" id="{21D9E38B-DBC2-0AFD-467C-1AF09AA2106C}"/>
              </a:ext>
            </a:extLst>
          </p:cNvPr>
          <p:cNvSpPr txBox="1">
            <a:spLocks/>
          </p:cNvSpPr>
          <p:nvPr/>
        </p:nvSpPr>
        <p:spPr>
          <a:xfrm>
            <a:off x="497256" y="5816126"/>
            <a:ext cx="3139645"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200" dirty="0">
                <a:latin typeface="BIZ UDPゴシック" panose="020B0400000000000000" pitchFamily="50" charset="-128"/>
                <a:ea typeface="BIZ UDPゴシック" panose="020B0400000000000000" pitchFamily="50" charset="-128"/>
              </a:rPr>
              <a:t>チキチキ</a:t>
            </a:r>
            <a:endParaRPr lang="en-US" altLang="ja-JP" sz="1200" dirty="0">
              <a:latin typeface="BIZ UDPゴシック" panose="020B0400000000000000" pitchFamily="50" charset="-128"/>
              <a:ea typeface="BIZ UDPゴシック" panose="020B0400000000000000" pitchFamily="50" charset="-128"/>
            </a:endParaRPr>
          </a:p>
          <a:p>
            <a:r>
              <a:rPr lang="ja-JP" altLang="en-US" sz="1200" dirty="0">
                <a:latin typeface="BIZ UDPゴシック" panose="020B0400000000000000" pitchFamily="50" charset="-128"/>
                <a:ea typeface="BIZ UDPゴシック" panose="020B0400000000000000" pitchFamily="50" charset="-128"/>
              </a:rPr>
              <a:t>（チキンレッグ＆野菜）</a:t>
            </a:r>
            <a:endParaRPr lang="en-US" altLang="ja-JP" sz="1200" dirty="0">
              <a:latin typeface="BIZ UDPゴシック" panose="020B0400000000000000" pitchFamily="50" charset="-128"/>
              <a:ea typeface="BIZ UDPゴシック" panose="020B0400000000000000" pitchFamily="50" charset="-128"/>
            </a:endParaRPr>
          </a:p>
        </p:txBody>
      </p:sp>
      <p:sp>
        <p:nvSpPr>
          <p:cNvPr id="21" name="タイトル 1">
            <a:extLst>
              <a:ext uri="{FF2B5EF4-FFF2-40B4-BE49-F238E27FC236}">
                <a16:creationId xmlns:a16="http://schemas.microsoft.com/office/drawing/2014/main" id="{0BC093E9-11D8-6DAB-08D2-8DCA22DEF363}"/>
              </a:ext>
            </a:extLst>
          </p:cNvPr>
          <p:cNvSpPr txBox="1">
            <a:spLocks/>
          </p:cNvSpPr>
          <p:nvPr/>
        </p:nvSpPr>
        <p:spPr>
          <a:xfrm>
            <a:off x="6377067" y="5605720"/>
            <a:ext cx="3139645"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200" dirty="0">
                <a:latin typeface="BIZ UDPゴシック" panose="020B0400000000000000" pitchFamily="50" charset="-128"/>
                <a:ea typeface="BIZ UDPゴシック" panose="020B0400000000000000" pitchFamily="50" charset="-128"/>
              </a:rPr>
              <a:t>店内の様子</a:t>
            </a:r>
          </a:p>
        </p:txBody>
      </p:sp>
      <p:sp>
        <p:nvSpPr>
          <p:cNvPr id="22" name="タイトル 1">
            <a:extLst>
              <a:ext uri="{FF2B5EF4-FFF2-40B4-BE49-F238E27FC236}">
                <a16:creationId xmlns:a16="http://schemas.microsoft.com/office/drawing/2014/main" id="{2201FCF7-B7B1-FDCC-EED8-0EC94A953ABD}"/>
              </a:ext>
            </a:extLst>
          </p:cNvPr>
          <p:cNvSpPr txBox="1">
            <a:spLocks/>
          </p:cNvSpPr>
          <p:nvPr/>
        </p:nvSpPr>
        <p:spPr>
          <a:xfrm>
            <a:off x="3655533" y="5810882"/>
            <a:ext cx="3139645" cy="630280"/>
          </a:xfrm>
          <a:prstGeom prst="rect">
            <a:avLst/>
          </a:prstGeom>
        </p:spPr>
        <p:txBody>
          <a:bodyPr vert="horz" lIns="91440" tIns="45720" rIns="91440" bIns="45720" rtlCol="0" anchor="ctr" anchorCtr="0">
            <a:normAutofit/>
          </a:bodyPr>
          <a:lstStyle>
            <a:lvl1pPr algn="ctr" defTabSz="914400" rtl="0" eaLnBrk="1" latinLnBrk="0" hangingPunct="1">
              <a:lnSpc>
                <a:spcPct val="90000"/>
              </a:lnSpc>
              <a:spcBef>
                <a:spcPct val="0"/>
              </a:spcBef>
              <a:buNone/>
              <a:defRPr kumimoji="1" sz="6000" kern="1200">
                <a:solidFill>
                  <a:schemeClr val="tx1"/>
                </a:solidFill>
                <a:latin typeface="+mj-lt"/>
                <a:ea typeface="+mj-ea"/>
                <a:cs typeface="+mj-cs"/>
              </a:defRPr>
            </a:lvl1pPr>
          </a:lstStyle>
          <a:p>
            <a:r>
              <a:rPr lang="ja-JP" altLang="en-US" sz="1200" dirty="0">
                <a:latin typeface="BIZ UDPゴシック" panose="020B0400000000000000" pitchFamily="50" charset="-128"/>
                <a:ea typeface="BIZ UDPゴシック" panose="020B0400000000000000" pitchFamily="50" charset="-128"/>
              </a:rPr>
              <a:t>ベジベジ</a:t>
            </a:r>
            <a:br>
              <a:rPr lang="en-US" altLang="ja-JP" sz="1200" dirty="0">
                <a:latin typeface="BIZ UDPゴシック" panose="020B0400000000000000" pitchFamily="50" charset="-128"/>
                <a:ea typeface="BIZ UDPゴシック" panose="020B0400000000000000" pitchFamily="50" charset="-128"/>
              </a:rPr>
            </a:br>
            <a:r>
              <a:rPr lang="ja-JP" altLang="en-US" sz="1200" dirty="0">
                <a:latin typeface="BIZ UDPゴシック" panose="020B0400000000000000" pitchFamily="50" charset="-128"/>
                <a:ea typeface="BIZ UDPゴシック" panose="020B0400000000000000" pitchFamily="50" charset="-128"/>
              </a:rPr>
              <a:t>（たっぷり野菜）</a:t>
            </a:r>
          </a:p>
        </p:txBody>
      </p:sp>
      <p:pic>
        <p:nvPicPr>
          <p:cNvPr id="17" name="図 16">
            <a:extLst>
              <a:ext uri="{FF2B5EF4-FFF2-40B4-BE49-F238E27FC236}">
                <a16:creationId xmlns:a16="http://schemas.microsoft.com/office/drawing/2014/main" id="{A5CF304B-FB87-F409-6152-7C606E32499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07021" y="586116"/>
            <a:ext cx="1227977" cy="1227977"/>
          </a:xfrm>
          <a:prstGeom prst="rect">
            <a:avLst/>
          </a:prstGeom>
        </p:spPr>
      </p:pic>
      <p:sp>
        <p:nvSpPr>
          <p:cNvPr id="34" name="フレーム (半分) 33">
            <a:extLst>
              <a:ext uri="{FF2B5EF4-FFF2-40B4-BE49-F238E27FC236}">
                <a16:creationId xmlns:a16="http://schemas.microsoft.com/office/drawing/2014/main" id="{EB4D8AA0-1CEB-421B-93BF-407CC732E69C}"/>
              </a:ext>
            </a:extLst>
          </p:cNvPr>
          <p:cNvSpPr/>
          <p:nvPr/>
        </p:nvSpPr>
        <p:spPr>
          <a:xfrm rot="10800000" flipH="1">
            <a:off x="97166" y="416839"/>
            <a:ext cx="8945543" cy="338554"/>
          </a:xfrm>
          <a:prstGeom prst="halfFrame">
            <a:avLst>
              <a:gd name="adj1" fmla="val 0"/>
              <a:gd name="adj2" fmla="val 0"/>
            </a:avLst>
          </a:prstGeom>
          <a:solidFill>
            <a:srgbClr val="C4801D"/>
          </a:solidFill>
          <a:ln>
            <a:solidFill>
              <a:srgbClr val="C480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pic>
        <p:nvPicPr>
          <p:cNvPr id="3074" name="Picture 2" descr="大きなイスでゆったり☆">
            <a:extLst>
              <a:ext uri="{FF2B5EF4-FFF2-40B4-BE49-F238E27FC236}">
                <a16:creationId xmlns:a16="http://schemas.microsoft.com/office/drawing/2014/main" id="{F053BDDA-3A1C-FB5F-2D6A-639CF7EA4F61}"/>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75690" y="1687300"/>
            <a:ext cx="2086341" cy="2086341"/>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大きい窓でとっても開放的">
            <a:extLst>
              <a:ext uri="{FF2B5EF4-FFF2-40B4-BE49-F238E27FC236}">
                <a16:creationId xmlns:a16="http://schemas.microsoft.com/office/drawing/2014/main" id="{E444B698-83AD-8AB5-B255-10A32E2AB1AF}"/>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2708116" y="1687300"/>
            <a:ext cx="1140147" cy="1140147"/>
          </a:xfrm>
          <a:prstGeom prst="rect">
            <a:avLst/>
          </a:prstGeom>
          <a:noFill/>
          <a:extLst>
            <a:ext uri="{909E8E84-426E-40DD-AFC4-6F175D3DCCD1}">
              <a14:hiddenFill xmlns:a14="http://schemas.microsoft.com/office/drawing/2010/main">
                <a:solidFill>
                  <a:srgbClr val="FFFFFF"/>
                </a:solidFill>
              </a14:hiddenFill>
            </a:ext>
          </a:extLst>
        </p:spPr>
      </p:pic>
      <p:pic>
        <p:nvPicPr>
          <p:cNvPr id="4" name="図 3">
            <a:extLst>
              <a:ext uri="{FF2B5EF4-FFF2-40B4-BE49-F238E27FC236}">
                <a16:creationId xmlns:a16="http://schemas.microsoft.com/office/drawing/2014/main" id="{BE6DCAF1-CC3B-157F-6943-80A5A7A268F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934998" y="2654325"/>
            <a:ext cx="1119316" cy="1119316"/>
          </a:xfrm>
          <a:prstGeom prst="rect">
            <a:avLst/>
          </a:prstGeom>
        </p:spPr>
      </p:pic>
      <p:pic>
        <p:nvPicPr>
          <p:cNvPr id="3080" name="Picture 8" descr="カオスヘブン - メイン写真:">
            <a:extLst>
              <a:ext uri="{FF2B5EF4-FFF2-40B4-BE49-F238E27FC236}">
                <a16:creationId xmlns:a16="http://schemas.microsoft.com/office/drawing/2014/main" id="{5559F422-B492-2396-6964-AAD185AE0927}"/>
              </a:ext>
            </a:extLst>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575690" y="4282591"/>
            <a:ext cx="2982779" cy="1672164"/>
          </a:xfrm>
          <a:prstGeom prst="rect">
            <a:avLst/>
          </a:prstGeom>
          <a:noFill/>
          <a:extLst>
            <a:ext uri="{909E8E84-426E-40DD-AFC4-6F175D3DCCD1}">
              <a14:hiddenFill xmlns:a14="http://schemas.microsoft.com/office/drawing/2010/main">
                <a:solidFill>
                  <a:srgbClr val="FFFFFF"/>
                </a:solidFill>
              </a14:hiddenFill>
            </a:ext>
          </a:extLst>
        </p:spPr>
      </p:pic>
      <p:pic>
        <p:nvPicPr>
          <p:cNvPr id="6" name="図 5">
            <a:extLst>
              <a:ext uri="{FF2B5EF4-FFF2-40B4-BE49-F238E27FC236}">
                <a16:creationId xmlns:a16="http://schemas.microsoft.com/office/drawing/2014/main" id="{96D1B1FF-5C1F-D9F3-57D4-3501241D29D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3733967" y="4294085"/>
            <a:ext cx="2982779" cy="1672164"/>
          </a:xfrm>
          <a:prstGeom prst="rect">
            <a:avLst/>
          </a:prstGeom>
        </p:spPr>
      </p:pic>
      <p:pic>
        <p:nvPicPr>
          <p:cNvPr id="8" name="図 7">
            <a:extLst>
              <a:ext uri="{FF2B5EF4-FFF2-40B4-BE49-F238E27FC236}">
                <a16:creationId xmlns:a16="http://schemas.microsoft.com/office/drawing/2014/main" id="{74F3CC01-9B46-3FD9-CBDB-B57ACC8F97B0}"/>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92244" y="4604050"/>
            <a:ext cx="2070208" cy="1160571"/>
          </a:xfrm>
          <a:prstGeom prst="rect">
            <a:avLst/>
          </a:prstGeom>
        </p:spPr>
      </p:pic>
    </p:spTree>
    <p:extLst>
      <p:ext uri="{BB962C8B-B14F-4D97-AF65-F5344CB8AC3E}">
        <p14:creationId xmlns:p14="http://schemas.microsoft.com/office/powerpoint/2010/main" val="37921879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E44C9937-EF4C-4299-834F-9B2EE817EF1E}"/>
              </a:ext>
            </a:extLst>
          </p:cNvPr>
          <p:cNvSpPr txBox="1"/>
          <p:nvPr/>
        </p:nvSpPr>
        <p:spPr>
          <a:xfrm>
            <a:off x="575690" y="155228"/>
            <a:ext cx="7371200" cy="461665"/>
          </a:xfrm>
          <a:prstGeom prst="rect">
            <a:avLst/>
          </a:prstGeom>
          <a:noFill/>
        </p:spPr>
        <p:txBody>
          <a:bodyPr wrap="square" rtlCol="0" anchor="ctr" anchorCtr="0">
            <a:spAutoFit/>
          </a:bodyPr>
          <a:lstStyle/>
          <a:p>
            <a:r>
              <a:rPr kumimoji="1" lang="ja-JP" altLang="en-US" sz="2400" dirty="0">
                <a:latin typeface="BIZ UDPゴシック" panose="020B0400000000000000" pitchFamily="50" charset="-128"/>
                <a:ea typeface="BIZ UDPゴシック" panose="020B0400000000000000" pitchFamily="50" charset="-128"/>
              </a:rPr>
              <a:t>今後の確認・検討事項　</a:t>
            </a:r>
            <a:r>
              <a:rPr kumimoji="1" lang="en-US" altLang="ja-JP" sz="2400" dirty="0">
                <a:solidFill>
                  <a:srgbClr val="C00000"/>
                </a:solidFill>
                <a:latin typeface="BIZ UDPゴシック" panose="020B0400000000000000" pitchFamily="50" charset="-128"/>
                <a:ea typeface="BIZ UDPゴシック" panose="020B0400000000000000" pitchFamily="50" charset="-128"/>
              </a:rPr>
              <a:t>※10</a:t>
            </a:r>
            <a:r>
              <a:rPr kumimoji="1" lang="ja-JP" altLang="en-US" sz="2400" dirty="0">
                <a:solidFill>
                  <a:srgbClr val="C00000"/>
                </a:solidFill>
                <a:latin typeface="BIZ UDPゴシック" panose="020B0400000000000000" pitchFamily="50" charset="-128"/>
                <a:ea typeface="BIZ UDPゴシック" panose="020B0400000000000000" pitchFamily="50" charset="-128"/>
              </a:rPr>
              <a:t>月に企画実施時期を変更</a:t>
            </a:r>
          </a:p>
        </p:txBody>
      </p:sp>
      <p:sp>
        <p:nvSpPr>
          <p:cNvPr id="17" name="フレーム (半分) 16">
            <a:extLst>
              <a:ext uri="{FF2B5EF4-FFF2-40B4-BE49-F238E27FC236}">
                <a16:creationId xmlns:a16="http://schemas.microsoft.com/office/drawing/2014/main" id="{8B85CCA7-4B9F-484B-8409-9954D0C4FE67}"/>
              </a:ext>
            </a:extLst>
          </p:cNvPr>
          <p:cNvSpPr/>
          <p:nvPr/>
        </p:nvSpPr>
        <p:spPr>
          <a:xfrm rot="10800000" flipH="1">
            <a:off x="97166" y="416839"/>
            <a:ext cx="8945543" cy="338554"/>
          </a:xfrm>
          <a:prstGeom prst="halfFrame">
            <a:avLst>
              <a:gd name="adj1" fmla="val 0"/>
              <a:gd name="adj2" fmla="val 0"/>
            </a:avLst>
          </a:prstGeom>
          <a:solidFill>
            <a:srgbClr val="C4801D"/>
          </a:solidFill>
          <a:ln>
            <a:solidFill>
              <a:srgbClr val="C480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5" name="グループ化 4">
            <a:extLst>
              <a:ext uri="{FF2B5EF4-FFF2-40B4-BE49-F238E27FC236}">
                <a16:creationId xmlns:a16="http://schemas.microsoft.com/office/drawing/2014/main" id="{C36D92F9-871A-42EE-AC35-A8EF5BB33372}"/>
              </a:ext>
            </a:extLst>
          </p:cNvPr>
          <p:cNvGrpSpPr/>
          <p:nvPr/>
        </p:nvGrpSpPr>
        <p:grpSpPr>
          <a:xfrm>
            <a:off x="-4123" y="6310181"/>
            <a:ext cx="9148122" cy="562276"/>
            <a:chOff x="-4123" y="6310181"/>
            <a:chExt cx="9148122" cy="562276"/>
          </a:xfrm>
        </p:grpSpPr>
        <p:sp>
          <p:nvSpPr>
            <p:cNvPr id="6" name="フローチャート: 書類 5">
              <a:extLst>
                <a:ext uri="{FF2B5EF4-FFF2-40B4-BE49-F238E27FC236}">
                  <a16:creationId xmlns:a16="http://schemas.microsoft.com/office/drawing/2014/main" id="{8304C9D3-D616-4669-B959-4F8B91F93E62}"/>
                </a:ext>
              </a:extLst>
            </p:cNvPr>
            <p:cNvSpPr/>
            <p:nvPr/>
          </p:nvSpPr>
          <p:spPr>
            <a:xfrm rot="10800000">
              <a:off x="-4123" y="6310181"/>
              <a:ext cx="9148122" cy="562275"/>
            </a:xfrm>
            <a:prstGeom prst="flowChartDocumen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9" name="図 8">
              <a:extLst>
                <a:ext uri="{FF2B5EF4-FFF2-40B4-BE49-F238E27FC236}">
                  <a16:creationId xmlns:a16="http://schemas.microsoft.com/office/drawing/2014/main" id="{C4AA784B-83B4-4FF6-A7A0-7C33AF2ECD40}"/>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tretch>
              <a:fillRect/>
            </a:stretch>
          </p:blipFill>
          <p:spPr>
            <a:xfrm>
              <a:off x="7946890" y="6337300"/>
              <a:ext cx="1167940" cy="535157"/>
            </a:xfrm>
            <a:prstGeom prst="rect">
              <a:avLst/>
            </a:prstGeom>
          </p:spPr>
        </p:pic>
      </p:grpSp>
      <p:sp>
        <p:nvSpPr>
          <p:cNvPr id="12" name="テキスト ボックス 11">
            <a:extLst>
              <a:ext uri="{FF2B5EF4-FFF2-40B4-BE49-F238E27FC236}">
                <a16:creationId xmlns:a16="http://schemas.microsoft.com/office/drawing/2014/main" id="{A91318F8-3112-4917-8A89-B4DDFD3FDE81}"/>
              </a:ext>
            </a:extLst>
          </p:cNvPr>
          <p:cNvSpPr txBox="1"/>
          <p:nvPr/>
        </p:nvSpPr>
        <p:spPr>
          <a:xfrm>
            <a:off x="454064" y="755394"/>
            <a:ext cx="4115873" cy="5770811"/>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●実施期間の選定</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solidFill>
                  <a:schemeClr val="bg1">
                    <a:lumMod val="85000"/>
                  </a:schemeClr>
                </a:solidFill>
                <a:latin typeface="BIZ UDPゴシック" panose="020B0400000000000000" pitchFamily="50" charset="-128"/>
                <a:ea typeface="BIZ UDPゴシック" panose="020B0400000000000000" pitchFamily="50" charset="-128"/>
              </a:rPr>
              <a:t>　</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①</a:t>
            </a:r>
            <a:r>
              <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rPr>
              <a:t>9/10</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（土）～</a:t>
            </a:r>
            <a:r>
              <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rPr>
              <a:t>24</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（土）　計</a:t>
            </a:r>
            <a:r>
              <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rPr>
              <a:t>15</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日間　　</a:t>
            </a:r>
            <a:endPar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endParaRPr>
          </a:p>
          <a:p>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　②</a:t>
            </a:r>
            <a:r>
              <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rPr>
              <a:t>9/17</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（土）～</a:t>
            </a:r>
            <a:r>
              <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rPr>
              <a:t>24</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（土）　計</a:t>
            </a:r>
            <a:r>
              <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rPr>
              <a:t>8</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日間</a:t>
            </a:r>
            <a:endPar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endParaRPr>
          </a:p>
          <a:p>
            <a:r>
              <a:rPr kumimoji="1" lang="ja-JP" altLang="en-US" sz="1100" dirty="0">
                <a:solidFill>
                  <a:srgbClr val="C00000"/>
                </a:solidFill>
                <a:latin typeface="BIZ UDPゴシック" panose="020B0400000000000000" pitchFamily="50" charset="-128"/>
                <a:ea typeface="BIZ UDPゴシック" panose="020B0400000000000000" pitchFamily="50" charset="-128"/>
              </a:rPr>
              <a:t>　③</a:t>
            </a:r>
            <a:r>
              <a:rPr kumimoji="1" lang="en-US" altLang="ja-JP" sz="1100" dirty="0">
                <a:solidFill>
                  <a:srgbClr val="C00000"/>
                </a:solidFill>
                <a:latin typeface="BIZ UDPゴシック" panose="020B0400000000000000" pitchFamily="50" charset="-128"/>
                <a:ea typeface="BIZ UDPゴシック" panose="020B0400000000000000" pitchFamily="50" charset="-128"/>
              </a:rPr>
              <a:t>10</a:t>
            </a:r>
            <a:r>
              <a:rPr kumimoji="1" lang="ja-JP" altLang="en-US" sz="1100" dirty="0">
                <a:solidFill>
                  <a:srgbClr val="C00000"/>
                </a:solidFill>
                <a:latin typeface="BIZ UDPゴシック" panose="020B0400000000000000" pitchFamily="50" charset="-128"/>
                <a:ea typeface="BIZ UDPゴシック" panose="020B0400000000000000" pitchFamily="50" charset="-128"/>
              </a:rPr>
              <a:t>月中の実施・</a:t>
            </a:r>
            <a:r>
              <a:rPr kumimoji="1" lang="en-US" altLang="ja-JP" sz="1100" dirty="0">
                <a:solidFill>
                  <a:srgbClr val="C00000"/>
                </a:solidFill>
                <a:latin typeface="BIZ UDPゴシック" panose="020B0400000000000000" pitchFamily="50" charset="-128"/>
                <a:ea typeface="BIZ UDPゴシック" panose="020B0400000000000000" pitchFamily="50" charset="-128"/>
              </a:rPr>
              <a:t>1</a:t>
            </a:r>
            <a:r>
              <a:rPr kumimoji="1" lang="ja-JP" altLang="en-US" sz="1100" dirty="0">
                <a:solidFill>
                  <a:srgbClr val="C00000"/>
                </a:solidFill>
                <a:latin typeface="BIZ UDPゴシック" panose="020B0400000000000000" pitchFamily="50" charset="-128"/>
                <a:ea typeface="BIZ UDPゴシック" panose="020B0400000000000000" pitchFamily="50" charset="-128"/>
              </a:rPr>
              <a:t>週間から</a:t>
            </a:r>
            <a:r>
              <a:rPr kumimoji="1" lang="en-US" altLang="ja-JP" sz="1100" dirty="0">
                <a:solidFill>
                  <a:srgbClr val="C00000"/>
                </a:solidFill>
                <a:latin typeface="BIZ UDPゴシック" panose="020B0400000000000000" pitchFamily="50" charset="-128"/>
                <a:ea typeface="BIZ UDPゴシック" panose="020B0400000000000000" pitchFamily="50" charset="-128"/>
              </a:rPr>
              <a:t>2</a:t>
            </a:r>
            <a:r>
              <a:rPr kumimoji="1" lang="ja-JP" altLang="en-US" sz="1100" dirty="0">
                <a:solidFill>
                  <a:srgbClr val="C00000"/>
                </a:solidFill>
                <a:latin typeface="BIZ UDPゴシック" panose="020B0400000000000000" pitchFamily="50" charset="-128"/>
                <a:ea typeface="BIZ UDPゴシック" panose="020B0400000000000000" pitchFamily="50" charset="-128"/>
              </a:rPr>
              <a:t>週間程度</a:t>
            </a:r>
            <a:endParaRPr kumimoji="1" lang="en-US" altLang="ja-JP" sz="1100" dirty="0">
              <a:solidFill>
                <a:srgbClr val="C00000"/>
              </a:solidFill>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　</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●レシピの確認・食材仕入れについて</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・小樽なると屋・・・マニュアル有・動画の説明も有</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・ザンギ：原材料冷凍での納品</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・半身揚げ：蒸し、原材料冷凍、揚げ後冷凍のいずれか</a:t>
            </a:r>
            <a:endPar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・梅光軒・・・マニュアル有</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・全ての食材が冷凍個包装、もしくは通常調理用の食材セット</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・カオスヘブン・・・マニュアル有</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・スープ：冷凍（ストレートスープ）での納品</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・その他食材：非加熱状態（冷蔵）での納品　</a:t>
            </a:r>
            <a:endParaRPr kumimoji="1" lang="en-US" altLang="ja-JP" sz="1100" dirty="0">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●期間中の出食数・発注数</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r>
              <a:rPr kumimoji="1" lang="en-US" altLang="ja-JP" sz="1100" dirty="0">
                <a:latin typeface="BIZ UDPゴシック" panose="020B0400000000000000" pitchFamily="50" charset="-128"/>
                <a:ea typeface="BIZ UDPゴシック" panose="020B0400000000000000" pitchFamily="50" charset="-128"/>
              </a:rPr>
              <a:t>2021</a:t>
            </a:r>
            <a:r>
              <a:rPr kumimoji="1" lang="ja-JP" altLang="en-US" sz="1100" dirty="0">
                <a:latin typeface="BIZ UDPゴシック" panose="020B0400000000000000" pitchFamily="50" charset="-128"/>
                <a:ea typeface="BIZ UDPゴシック" panose="020B0400000000000000" pitchFamily="50" charset="-128"/>
              </a:rPr>
              <a:t>年度の同時期　入込</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①</a:t>
            </a:r>
            <a:r>
              <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rPr>
              <a:t>9/11</a:t>
            </a:r>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（土）～</a:t>
            </a:r>
            <a:r>
              <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rPr>
              <a:t>25</a:t>
            </a:r>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（土）　計</a:t>
            </a:r>
            <a:r>
              <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rPr>
              <a:t>15</a:t>
            </a:r>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日間　・・・</a:t>
            </a:r>
            <a:r>
              <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rPr>
              <a:t>3,578</a:t>
            </a:r>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名　</a:t>
            </a:r>
            <a:endPar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endParaRPr>
          </a:p>
          <a:p>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②</a:t>
            </a:r>
            <a:r>
              <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rPr>
              <a:t>9/18</a:t>
            </a:r>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（土）～</a:t>
            </a:r>
            <a:r>
              <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rPr>
              <a:t>25</a:t>
            </a:r>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（土）　計</a:t>
            </a:r>
            <a:r>
              <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rPr>
              <a:t>8</a:t>
            </a:r>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日 間　・・・</a:t>
            </a:r>
            <a:r>
              <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rPr>
              <a:t>2,022</a:t>
            </a:r>
            <a:r>
              <a:rPr kumimoji="1" lang="ja-JP" altLang="en-US" sz="1100" dirty="0">
                <a:solidFill>
                  <a:schemeClr val="bg1">
                    <a:lumMod val="85000"/>
                  </a:schemeClr>
                </a:solidFill>
                <a:latin typeface="BIZ UDゴシック" panose="020B0400000000000000" pitchFamily="49" charset="-128"/>
                <a:ea typeface="BIZ UDゴシック" panose="020B0400000000000000" pitchFamily="49" charset="-128"/>
              </a:rPr>
              <a:t>名</a:t>
            </a:r>
            <a:endParaRPr kumimoji="1" lang="en-US" altLang="ja-JP" sz="1100" dirty="0">
              <a:solidFill>
                <a:schemeClr val="bg1">
                  <a:lumMod val="85000"/>
                </a:schemeClr>
              </a:solidFill>
              <a:latin typeface="BIZ UDゴシック" panose="020B0400000000000000" pitchFamily="49" charset="-128"/>
              <a:ea typeface="BIZ UDゴシック" panose="020B0400000000000000" pitchFamily="49" charset="-128"/>
            </a:endParaRPr>
          </a:p>
          <a:p>
            <a:r>
              <a:rPr kumimoji="1" lang="ja-JP" altLang="en-US" sz="1100" dirty="0">
                <a:solidFill>
                  <a:srgbClr val="C00000"/>
                </a:solidFill>
                <a:latin typeface="BIZ UDPゴシック" panose="020B0400000000000000" pitchFamily="50" charset="-128"/>
                <a:ea typeface="BIZ UDPゴシック" panose="020B0400000000000000" pitchFamily="50" charset="-128"/>
              </a:rPr>
              <a:t>③</a:t>
            </a:r>
            <a:r>
              <a:rPr kumimoji="1" lang="en-US" altLang="ja-JP" sz="1100" dirty="0">
                <a:solidFill>
                  <a:srgbClr val="C00000"/>
                </a:solidFill>
                <a:latin typeface="BIZ UDPゴシック" panose="020B0400000000000000" pitchFamily="50" charset="-128"/>
                <a:ea typeface="BIZ UDPゴシック" panose="020B0400000000000000" pitchFamily="50" charset="-128"/>
              </a:rPr>
              <a:t>10</a:t>
            </a:r>
            <a:r>
              <a:rPr kumimoji="1" lang="ja-JP" altLang="en-US" sz="1100" dirty="0">
                <a:solidFill>
                  <a:srgbClr val="C00000"/>
                </a:solidFill>
                <a:latin typeface="BIZ UDPゴシック" panose="020B0400000000000000" pitchFamily="50" charset="-128"/>
                <a:ea typeface="BIZ UDPゴシック" panose="020B0400000000000000" pitchFamily="50" charset="-128"/>
              </a:rPr>
              <a:t>月の月間入込：</a:t>
            </a:r>
            <a:r>
              <a:rPr kumimoji="1" lang="en-US" altLang="ja-JP" sz="1100" dirty="0">
                <a:solidFill>
                  <a:srgbClr val="C00000"/>
                </a:solidFill>
                <a:latin typeface="BIZ UDゴシック" panose="020B0400000000000000" pitchFamily="49" charset="-128"/>
                <a:ea typeface="BIZ UDゴシック" panose="020B0400000000000000" pitchFamily="49" charset="-128"/>
              </a:rPr>
              <a:t>7,571</a:t>
            </a:r>
            <a:r>
              <a:rPr kumimoji="1" lang="ja-JP" altLang="en-US" sz="1100" dirty="0">
                <a:solidFill>
                  <a:srgbClr val="C00000"/>
                </a:solidFill>
                <a:latin typeface="BIZ UDゴシック" panose="020B0400000000000000" pitchFamily="49" charset="-128"/>
                <a:ea typeface="BIZ UDゴシック" panose="020B0400000000000000" pitchFamily="49" charset="-128"/>
              </a:rPr>
              <a:t>名</a:t>
            </a:r>
            <a:endParaRPr kumimoji="1" lang="en-US" altLang="ja-JP" sz="1100" dirty="0">
              <a:solidFill>
                <a:srgbClr val="C00000"/>
              </a:solidFill>
              <a:latin typeface="BIZ UDゴシック" panose="020B0400000000000000" pitchFamily="49" charset="-128"/>
              <a:ea typeface="BIZ UDゴシック" panose="020B0400000000000000" pitchFamily="49" charset="-128"/>
            </a:endParaRPr>
          </a:p>
          <a:p>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r>
              <a:rPr kumimoji="1" lang="en-US" altLang="ja-JP" sz="1100" dirty="0">
                <a:latin typeface="BIZ UDPゴシック" panose="020B0400000000000000" pitchFamily="50" charset="-128"/>
                <a:ea typeface="BIZ UDPゴシック" panose="020B0400000000000000" pitchFamily="50" charset="-128"/>
              </a:rPr>
              <a:t>2022</a:t>
            </a:r>
            <a:r>
              <a:rPr kumimoji="1" lang="ja-JP" altLang="en-US" sz="1100" dirty="0">
                <a:latin typeface="BIZ UDPゴシック" panose="020B0400000000000000" pitchFamily="50" charset="-128"/>
                <a:ea typeface="BIZ UDPゴシック" panose="020B0400000000000000" pitchFamily="50" charset="-128"/>
              </a:rPr>
              <a:t>年度の予算</a:t>
            </a:r>
            <a:endParaRPr kumimoji="1" lang="en-US" altLang="ja-JP" sz="1100" dirty="0">
              <a:latin typeface="BIZ UDPゴシック" panose="020B0400000000000000" pitchFamily="50" charset="-128"/>
              <a:ea typeface="BIZ UDPゴシック" panose="020B0400000000000000" pitchFamily="50" charset="-128"/>
            </a:endParaRPr>
          </a:p>
          <a:p>
            <a:r>
              <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rPr>
              <a:t>※9</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月は前年比　</a:t>
            </a:r>
            <a:r>
              <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rPr>
              <a:t>1.26</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倍の客数で組まれている</a:t>
            </a:r>
            <a:endPar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endParaRPr>
          </a:p>
          <a:p>
            <a:r>
              <a:rPr kumimoji="1" lang="en-US" altLang="ja-JP" sz="1100" dirty="0">
                <a:solidFill>
                  <a:srgbClr val="C00000"/>
                </a:solidFill>
                <a:latin typeface="BIZ UDPゴシック" panose="020B0400000000000000" pitchFamily="50" charset="-128"/>
                <a:ea typeface="BIZ UDPゴシック" panose="020B0400000000000000" pitchFamily="50" charset="-128"/>
              </a:rPr>
              <a:t>※10</a:t>
            </a:r>
            <a:r>
              <a:rPr kumimoji="1" lang="ja-JP" altLang="en-US" sz="1100" dirty="0">
                <a:solidFill>
                  <a:srgbClr val="C00000"/>
                </a:solidFill>
                <a:latin typeface="BIZ UDPゴシック" panose="020B0400000000000000" pitchFamily="50" charset="-128"/>
                <a:ea typeface="BIZ UDPゴシック" panose="020B0400000000000000" pitchFamily="50" charset="-128"/>
              </a:rPr>
              <a:t>月は前年比　</a:t>
            </a:r>
            <a:r>
              <a:rPr kumimoji="1" lang="en-US" altLang="ja-JP" sz="1100" dirty="0">
                <a:solidFill>
                  <a:srgbClr val="C00000"/>
                </a:solidFill>
                <a:latin typeface="BIZ UDPゴシック" panose="020B0400000000000000" pitchFamily="50" charset="-128"/>
                <a:ea typeface="BIZ UDPゴシック" panose="020B0400000000000000" pitchFamily="50" charset="-128"/>
              </a:rPr>
              <a:t>98,3</a:t>
            </a:r>
            <a:r>
              <a:rPr kumimoji="1" lang="ja-JP" altLang="en-US" sz="1100" dirty="0">
                <a:solidFill>
                  <a:srgbClr val="C00000"/>
                </a:solidFill>
                <a:latin typeface="BIZ UDPゴシック" panose="020B0400000000000000" pitchFamily="50" charset="-128"/>
                <a:ea typeface="BIZ UDPゴシック" panose="020B0400000000000000" pitchFamily="50" charset="-128"/>
              </a:rPr>
              <a:t>％の客数</a:t>
            </a:r>
            <a:endParaRPr kumimoji="1" lang="en-US" altLang="ja-JP" sz="1100" dirty="0">
              <a:solidFill>
                <a:srgbClr val="C00000"/>
              </a:solidFill>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・メニュー提供数の考え方について、どちらか</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①コラボメニューを切らさないように提供</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②限定数量とし、特別感を訴求</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・発注最小ロットをコラボ先に確認</a:t>
            </a:r>
            <a:endParaRPr kumimoji="1" lang="en-US" altLang="ja-JP" sz="1100" dirty="0">
              <a:latin typeface="BIZ UDPゴシック" panose="020B0400000000000000" pitchFamily="50" charset="-128"/>
              <a:ea typeface="BIZ UDPゴシック" panose="020B0400000000000000" pitchFamily="50" charset="-128"/>
            </a:endParaRPr>
          </a:p>
          <a:p>
            <a:endParaRPr kumimoji="1" lang="en-US" altLang="ja-JP" sz="1100" dirty="0">
              <a:latin typeface="BIZ UDPゴシック" panose="020B0400000000000000" pitchFamily="50" charset="-128"/>
              <a:ea typeface="BIZ UDPゴシック" panose="020B0400000000000000" pitchFamily="50" charset="-128"/>
            </a:endParaRPr>
          </a:p>
          <a:p>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カオスヘブン</a:t>
            </a:r>
            <a:r>
              <a:rPr kumimoji="1" lang="en-US" altLang="ja-JP" sz="1100" dirty="0">
                <a:latin typeface="BIZ UDPゴシック" panose="020B0400000000000000" pitchFamily="50" charset="-128"/>
                <a:ea typeface="BIZ UDPゴシック" panose="020B0400000000000000" pitchFamily="50" charset="-128"/>
              </a:rPr>
              <a:t>】</a:t>
            </a:r>
            <a:r>
              <a:rPr kumimoji="1" lang="ja-JP" altLang="en-US" sz="1100" dirty="0">
                <a:latin typeface="BIZ UDPゴシック" panose="020B0400000000000000" pitchFamily="50" charset="-128"/>
                <a:ea typeface="BIZ UDPゴシック" panose="020B0400000000000000" pitchFamily="50" charset="-128"/>
              </a:rPr>
              <a:t>社長　川村様より、スープの発注量の見込　　</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が店舗仕込み分を大幅に上回るため、早めの発注依頼を　</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受けております。</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endParaRPr kumimoji="1" lang="en-US" altLang="ja-JP" sz="1200" dirty="0">
              <a:latin typeface="BIZ UDPゴシック" panose="020B0400000000000000" pitchFamily="50" charset="-128"/>
              <a:ea typeface="BIZ UDPゴシック" panose="020B0400000000000000" pitchFamily="50" charset="-128"/>
            </a:endParaRPr>
          </a:p>
        </p:txBody>
      </p:sp>
      <p:sp>
        <p:nvSpPr>
          <p:cNvPr id="16" name="テキスト ボックス 15">
            <a:extLst>
              <a:ext uri="{FF2B5EF4-FFF2-40B4-BE49-F238E27FC236}">
                <a16:creationId xmlns:a16="http://schemas.microsoft.com/office/drawing/2014/main" id="{C3ED8901-9262-21B3-3B89-B37DF8CAF77A}"/>
              </a:ext>
            </a:extLst>
          </p:cNvPr>
          <p:cNvSpPr txBox="1"/>
          <p:nvPr/>
        </p:nvSpPr>
        <p:spPr>
          <a:xfrm>
            <a:off x="4926835" y="755394"/>
            <a:ext cx="4115873" cy="4385816"/>
          </a:xfrm>
          <a:prstGeom prst="rect">
            <a:avLst/>
          </a:prstGeom>
          <a:noFill/>
        </p:spPr>
        <p:txBody>
          <a:bodyPr wrap="square" rtlCol="0">
            <a:spAutoFit/>
          </a:bodyPr>
          <a:lstStyle/>
          <a:p>
            <a:r>
              <a:rPr kumimoji="1" lang="ja-JP" altLang="en-US" sz="1200" dirty="0">
                <a:latin typeface="BIZ UDPゴシック" panose="020B0400000000000000" pitchFamily="50" charset="-128"/>
                <a:ea typeface="BIZ UDPゴシック" panose="020B0400000000000000" pitchFamily="50" charset="-128"/>
              </a:rPr>
              <a:t>●告知関連</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・・・必要物：コラボ先店舗の説明テキスト・ロゴ等</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①媒体について</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・ホテル</a:t>
            </a:r>
            <a:r>
              <a:rPr kumimoji="1" lang="en-US" altLang="ja-JP" sz="1100" dirty="0">
                <a:latin typeface="BIZ UDPゴシック" panose="020B0400000000000000" pitchFamily="50" charset="-128"/>
                <a:ea typeface="BIZ UDPゴシック" panose="020B0400000000000000" pitchFamily="50" charset="-128"/>
              </a:rPr>
              <a:t>WEB</a:t>
            </a:r>
            <a:r>
              <a:rPr kumimoji="1" lang="ja-JP" altLang="en-US" sz="1100" dirty="0">
                <a:latin typeface="BIZ UDPゴシック" panose="020B0400000000000000" pitchFamily="50" charset="-128"/>
                <a:ea typeface="BIZ UDPゴシック" panose="020B0400000000000000" pitchFamily="50" charset="-128"/>
              </a:rPr>
              <a:t>サイト</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・外部予約サイトにも登録していただきたい</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r>
              <a:rPr kumimoji="1" lang="en-US" altLang="ja-JP" sz="1100" dirty="0" err="1">
                <a:latin typeface="BIZ UDPゴシック" panose="020B0400000000000000" pitchFamily="50" charset="-128"/>
                <a:ea typeface="BIZ UDPゴシック" panose="020B0400000000000000" pitchFamily="50" charset="-128"/>
              </a:rPr>
              <a:t>Karakami</a:t>
            </a:r>
            <a:r>
              <a:rPr kumimoji="1" lang="en-US" altLang="ja-JP" sz="1100" dirty="0">
                <a:latin typeface="BIZ UDPゴシック" panose="020B0400000000000000" pitchFamily="50" charset="-128"/>
                <a:ea typeface="BIZ UDPゴシック" panose="020B0400000000000000" pitchFamily="50" charset="-128"/>
              </a:rPr>
              <a:t> Hotels</a:t>
            </a:r>
            <a:r>
              <a:rPr kumimoji="1" lang="ja-JP" altLang="en-US" sz="1100" dirty="0">
                <a:latin typeface="BIZ UDPゴシック" panose="020B0400000000000000" pitchFamily="50" charset="-128"/>
                <a:ea typeface="BIZ UDPゴシック" panose="020B0400000000000000" pitchFamily="50" charset="-128"/>
              </a:rPr>
              <a:t>＆</a:t>
            </a:r>
            <a:r>
              <a:rPr kumimoji="1" lang="en-US" altLang="ja-JP" sz="1100" dirty="0">
                <a:latin typeface="BIZ UDPゴシック" panose="020B0400000000000000" pitchFamily="50" charset="-128"/>
                <a:ea typeface="BIZ UDPゴシック" panose="020B0400000000000000" pitchFamily="50" charset="-128"/>
              </a:rPr>
              <a:t>Resorts</a:t>
            </a:r>
            <a:r>
              <a:rPr kumimoji="1" lang="ja-JP" altLang="en-US" sz="1100" dirty="0">
                <a:latin typeface="BIZ UDPゴシック" panose="020B0400000000000000" pitchFamily="50" charset="-128"/>
                <a:ea typeface="BIZ UDPゴシック" panose="020B0400000000000000" pitchFamily="50" charset="-128"/>
              </a:rPr>
              <a:t>　コーポレートサイト</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・インフォメーション</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r>
              <a:rPr kumimoji="1" lang="en-US" altLang="ja-JP" sz="1100" dirty="0">
                <a:latin typeface="BIZ UDPゴシック" panose="020B0400000000000000" pitchFamily="50" charset="-128"/>
                <a:ea typeface="BIZ UDPゴシック" panose="020B0400000000000000" pitchFamily="50" charset="-128"/>
              </a:rPr>
              <a:t>PR</a:t>
            </a:r>
            <a:r>
              <a:rPr kumimoji="1" lang="ja-JP" altLang="en-US" sz="1100" dirty="0">
                <a:latin typeface="BIZ UDPゴシック" panose="020B0400000000000000" pitchFamily="50" charset="-128"/>
                <a:ea typeface="BIZ UDPゴシック" panose="020B0400000000000000" pitchFamily="50" charset="-128"/>
              </a:rPr>
              <a:t>タイムズ</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・コラボ先企業</a:t>
            </a:r>
            <a:r>
              <a:rPr kumimoji="1" lang="en-US" altLang="ja-JP" sz="1100" dirty="0">
                <a:latin typeface="BIZ UDPゴシック" panose="020B0400000000000000" pitchFamily="50" charset="-128"/>
                <a:ea typeface="BIZ UDPゴシック" panose="020B0400000000000000" pitchFamily="50" charset="-128"/>
              </a:rPr>
              <a:t>WEB</a:t>
            </a:r>
            <a:r>
              <a:rPr kumimoji="1" lang="ja-JP" altLang="en-US" sz="1100" dirty="0">
                <a:latin typeface="BIZ UDPゴシック" panose="020B0400000000000000" pitchFamily="50" charset="-128"/>
                <a:ea typeface="BIZ UDPゴシック" panose="020B0400000000000000" pitchFamily="50" charset="-128"/>
              </a:rPr>
              <a:t>サイト</a:t>
            </a:r>
            <a:endParaRPr kumimoji="1" lang="en-US" altLang="ja-JP" sz="1100" dirty="0">
              <a:latin typeface="BIZ UDPゴシック" panose="020B0400000000000000" pitchFamily="50" charset="-128"/>
              <a:ea typeface="BIZ UDPゴシック" panose="020B0400000000000000" pitchFamily="50" charset="-128"/>
            </a:endParaRPr>
          </a:p>
          <a:p>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②告知開始日</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a:t>
            </a:r>
            <a:r>
              <a:rPr kumimoji="1" lang="ja-JP" altLang="en-US" sz="1100" dirty="0">
                <a:solidFill>
                  <a:schemeClr val="bg1">
                    <a:lumMod val="85000"/>
                  </a:schemeClr>
                </a:solidFill>
                <a:latin typeface="BIZ UDPゴシック" panose="020B0400000000000000" pitchFamily="50" charset="-128"/>
                <a:ea typeface="BIZ UDPゴシック" panose="020B0400000000000000" pitchFamily="50" charset="-128"/>
              </a:rPr>
              <a:t>・遅くとも、お盆明けまでに告知</a:t>
            </a:r>
            <a:endParaRPr kumimoji="1" lang="en-US" altLang="ja-JP" sz="1100" dirty="0">
              <a:solidFill>
                <a:schemeClr val="bg1">
                  <a:lumMod val="85000"/>
                </a:schemeClr>
              </a:solidFill>
              <a:latin typeface="BIZ UDPゴシック" panose="020B0400000000000000" pitchFamily="50" charset="-128"/>
              <a:ea typeface="BIZ UDPゴシック" panose="020B0400000000000000" pitchFamily="50" charset="-128"/>
            </a:endParaRPr>
          </a:p>
          <a:p>
            <a:r>
              <a:rPr kumimoji="1" lang="ja-JP" altLang="en-US" sz="1100" dirty="0">
                <a:solidFill>
                  <a:srgbClr val="C00000"/>
                </a:solidFill>
                <a:latin typeface="BIZ UDPゴシック" panose="020B0400000000000000" pitchFamily="50" charset="-128"/>
                <a:ea typeface="BIZ UDPゴシック" panose="020B0400000000000000" pitchFamily="50" charset="-128"/>
              </a:rPr>
              <a:t>　・</a:t>
            </a:r>
            <a:r>
              <a:rPr kumimoji="1" lang="en-US" altLang="ja-JP" sz="1100" dirty="0">
                <a:solidFill>
                  <a:srgbClr val="C00000"/>
                </a:solidFill>
                <a:latin typeface="BIZ UDPゴシック" panose="020B0400000000000000" pitchFamily="50" charset="-128"/>
                <a:ea typeface="BIZ UDPゴシック" panose="020B0400000000000000" pitchFamily="50" charset="-128"/>
              </a:rPr>
              <a:t>8</a:t>
            </a:r>
            <a:r>
              <a:rPr kumimoji="1" lang="ja-JP" altLang="en-US" sz="1100" dirty="0">
                <a:solidFill>
                  <a:srgbClr val="C00000"/>
                </a:solidFill>
                <a:latin typeface="BIZ UDPゴシック" panose="020B0400000000000000" pitchFamily="50" charset="-128"/>
                <a:ea typeface="BIZ UDPゴシック" panose="020B0400000000000000" pitchFamily="50" charset="-128"/>
              </a:rPr>
              <a:t>月下旬から</a:t>
            </a:r>
            <a:r>
              <a:rPr kumimoji="1" lang="en-US" altLang="ja-JP" sz="1100" dirty="0">
                <a:solidFill>
                  <a:srgbClr val="C00000"/>
                </a:solidFill>
                <a:latin typeface="BIZ UDPゴシック" panose="020B0400000000000000" pitchFamily="50" charset="-128"/>
                <a:ea typeface="BIZ UDPゴシック" panose="020B0400000000000000" pitchFamily="50" charset="-128"/>
              </a:rPr>
              <a:t>9</a:t>
            </a:r>
            <a:r>
              <a:rPr kumimoji="1" lang="ja-JP" altLang="en-US" sz="1100" dirty="0">
                <a:solidFill>
                  <a:srgbClr val="C00000"/>
                </a:solidFill>
                <a:latin typeface="BIZ UDPゴシック" panose="020B0400000000000000" pitchFamily="50" charset="-128"/>
                <a:ea typeface="BIZ UDPゴシック" panose="020B0400000000000000" pitchFamily="50" charset="-128"/>
              </a:rPr>
              <a:t>月上旬に告知</a:t>
            </a:r>
            <a:endParaRPr kumimoji="1" lang="en-US" altLang="ja-JP" sz="1200" dirty="0">
              <a:solidFill>
                <a:srgbClr val="C00000"/>
              </a:solidFill>
              <a:latin typeface="BIZ UDPゴシック" panose="020B0400000000000000" pitchFamily="50" charset="-128"/>
              <a:ea typeface="BIZ UDPゴシック" panose="020B0400000000000000" pitchFamily="50" charset="-128"/>
            </a:endParaRPr>
          </a:p>
          <a:p>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200" dirty="0">
                <a:latin typeface="BIZ UDPゴシック" panose="020B0400000000000000" pitchFamily="50" charset="-128"/>
                <a:ea typeface="BIZ UDPゴシック" panose="020B0400000000000000" pitchFamily="50" charset="-128"/>
              </a:rPr>
              <a:t>●現調について</a:t>
            </a:r>
            <a:endParaRPr kumimoji="1" lang="en-US" altLang="ja-JP" sz="12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・旭川ラーメン梅光軒　社長　井上様</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・カオスヘブン　社長　川村様</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　の２名が現調を希望されております。</a:t>
            </a:r>
            <a:endParaRPr kumimoji="1" lang="en-US" altLang="ja-JP" sz="1100" dirty="0">
              <a:latin typeface="BIZ UDPゴシック" panose="020B0400000000000000" pitchFamily="50" charset="-128"/>
              <a:ea typeface="BIZ UDPゴシック" panose="020B0400000000000000" pitchFamily="50" charset="-128"/>
            </a:endParaRPr>
          </a:p>
          <a:p>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可能ならば</a:t>
            </a:r>
            <a:r>
              <a:rPr kumimoji="1" lang="en-US" altLang="ja-JP" sz="1100" dirty="0">
                <a:solidFill>
                  <a:srgbClr val="C00000"/>
                </a:solidFill>
                <a:latin typeface="BIZ UDPゴシック" panose="020B0400000000000000" pitchFamily="50" charset="-128"/>
                <a:ea typeface="BIZ UDPゴシック" panose="020B0400000000000000" pitchFamily="50" charset="-128"/>
              </a:rPr>
              <a:t>8</a:t>
            </a:r>
            <a:r>
              <a:rPr kumimoji="1" lang="ja-JP" altLang="en-US" sz="1100" dirty="0">
                <a:solidFill>
                  <a:srgbClr val="C00000"/>
                </a:solidFill>
                <a:latin typeface="BIZ UDPゴシック" panose="020B0400000000000000" pitchFamily="50" charset="-128"/>
                <a:ea typeface="BIZ UDPゴシック" panose="020B0400000000000000" pitchFamily="50" charset="-128"/>
              </a:rPr>
              <a:t>月下旬</a:t>
            </a:r>
            <a:r>
              <a:rPr kumimoji="1" lang="ja-JP" altLang="en-US" sz="1100" dirty="0">
                <a:latin typeface="BIZ UDPゴシック" panose="020B0400000000000000" pitchFamily="50" charset="-128"/>
                <a:ea typeface="BIZ UDPゴシック" panose="020B0400000000000000" pitchFamily="50" charset="-128"/>
              </a:rPr>
              <a:t>にて、伺いたいと考えております。</a:t>
            </a:r>
            <a:endParaRPr kumimoji="1" lang="en-US" altLang="ja-JP" sz="1100" dirty="0">
              <a:latin typeface="BIZ UDPゴシック" panose="020B0400000000000000" pitchFamily="50" charset="-128"/>
              <a:ea typeface="BIZ UDPゴシック" panose="020B0400000000000000" pitchFamily="50" charset="-128"/>
            </a:endParaRPr>
          </a:p>
          <a:p>
            <a:r>
              <a:rPr kumimoji="1" lang="ja-JP" altLang="en-US" sz="1100" dirty="0">
                <a:latin typeface="BIZ UDPゴシック" panose="020B0400000000000000" pitchFamily="50" charset="-128"/>
                <a:ea typeface="BIZ UDPゴシック" panose="020B0400000000000000" pitchFamily="50" charset="-128"/>
              </a:rPr>
              <a:t>梅光軒の井上社長が多忙で、現時点ではスケジュール未確定です。</a:t>
            </a:r>
            <a:endParaRPr kumimoji="1" lang="en-US" altLang="ja-JP" sz="1100" dirty="0">
              <a:latin typeface="BIZ UDPゴシック" panose="020B0400000000000000" pitchFamily="50" charset="-128"/>
              <a:ea typeface="BIZ UDPゴシック" panose="020B0400000000000000" pitchFamily="50" charset="-128"/>
            </a:endParaRPr>
          </a:p>
          <a:p>
            <a:endParaRPr kumimoji="1" lang="ja-JP" altLang="en-US" sz="11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4622112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テキスト ボックス 6">
            <a:extLst>
              <a:ext uri="{FF2B5EF4-FFF2-40B4-BE49-F238E27FC236}">
                <a16:creationId xmlns:a16="http://schemas.microsoft.com/office/drawing/2014/main" id="{E44C9937-EF4C-4299-834F-9B2EE817EF1E}"/>
              </a:ext>
            </a:extLst>
          </p:cNvPr>
          <p:cNvSpPr txBox="1"/>
          <p:nvPr/>
        </p:nvSpPr>
        <p:spPr>
          <a:xfrm>
            <a:off x="575691" y="155228"/>
            <a:ext cx="3330165" cy="461665"/>
          </a:xfrm>
          <a:prstGeom prst="rect">
            <a:avLst/>
          </a:prstGeom>
          <a:noFill/>
        </p:spPr>
        <p:txBody>
          <a:bodyPr wrap="square" rtlCol="0" anchor="ctr" anchorCtr="0">
            <a:spAutoFit/>
          </a:bodyPr>
          <a:lstStyle/>
          <a:p>
            <a:r>
              <a:rPr kumimoji="1" lang="ja-JP" altLang="en-US" sz="2400" dirty="0">
                <a:latin typeface="BIZ UDPゴシック" panose="020B0400000000000000" pitchFamily="50" charset="-128"/>
                <a:ea typeface="BIZ UDPゴシック" panose="020B0400000000000000" pitchFamily="50" charset="-128"/>
              </a:rPr>
              <a:t>スケジュール</a:t>
            </a:r>
          </a:p>
        </p:txBody>
      </p:sp>
      <p:sp>
        <p:nvSpPr>
          <p:cNvPr id="17" name="フレーム (半分) 16">
            <a:extLst>
              <a:ext uri="{FF2B5EF4-FFF2-40B4-BE49-F238E27FC236}">
                <a16:creationId xmlns:a16="http://schemas.microsoft.com/office/drawing/2014/main" id="{8B85CCA7-4B9F-484B-8409-9954D0C4FE67}"/>
              </a:ext>
            </a:extLst>
          </p:cNvPr>
          <p:cNvSpPr/>
          <p:nvPr/>
        </p:nvSpPr>
        <p:spPr>
          <a:xfrm rot="10800000" flipH="1">
            <a:off x="97166" y="416839"/>
            <a:ext cx="8945543" cy="338554"/>
          </a:xfrm>
          <a:prstGeom prst="halfFrame">
            <a:avLst>
              <a:gd name="adj1" fmla="val 0"/>
              <a:gd name="adj2" fmla="val 0"/>
            </a:avLst>
          </a:prstGeom>
          <a:solidFill>
            <a:srgbClr val="C4801D"/>
          </a:solidFill>
          <a:ln>
            <a:solidFill>
              <a:srgbClr val="C480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solidFill>
                <a:schemeClr val="tx1"/>
              </a:solidFill>
            </a:endParaRPr>
          </a:p>
        </p:txBody>
      </p:sp>
      <p:grpSp>
        <p:nvGrpSpPr>
          <p:cNvPr id="5" name="グループ化 4">
            <a:extLst>
              <a:ext uri="{FF2B5EF4-FFF2-40B4-BE49-F238E27FC236}">
                <a16:creationId xmlns:a16="http://schemas.microsoft.com/office/drawing/2014/main" id="{C36D92F9-871A-42EE-AC35-A8EF5BB33372}"/>
              </a:ext>
            </a:extLst>
          </p:cNvPr>
          <p:cNvGrpSpPr/>
          <p:nvPr/>
        </p:nvGrpSpPr>
        <p:grpSpPr>
          <a:xfrm>
            <a:off x="-4123" y="6310181"/>
            <a:ext cx="9148122" cy="562276"/>
            <a:chOff x="-4123" y="6310181"/>
            <a:chExt cx="9148122" cy="562276"/>
          </a:xfrm>
        </p:grpSpPr>
        <p:sp>
          <p:nvSpPr>
            <p:cNvPr id="6" name="フローチャート: 書類 5">
              <a:extLst>
                <a:ext uri="{FF2B5EF4-FFF2-40B4-BE49-F238E27FC236}">
                  <a16:creationId xmlns:a16="http://schemas.microsoft.com/office/drawing/2014/main" id="{8304C9D3-D616-4669-B959-4F8B91F93E62}"/>
                </a:ext>
              </a:extLst>
            </p:cNvPr>
            <p:cNvSpPr/>
            <p:nvPr/>
          </p:nvSpPr>
          <p:spPr>
            <a:xfrm rot="10800000">
              <a:off x="-4123" y="6310181"/>
              <a:ext cx="9148122" cy="562275"/>
            </a:xfrm>
            <a:prstGeom prst="flowChartDocument">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9" name="図 8">
              <a:extLst>
                <a:ext uri="{FF2B5EF4-FFF2-40B4-BE49-F238E27FC236}">
                  <a16:creationId xmlns:a16="http://schemas.microsoft.com/office/drawing/2014/main" id="{C4AA784B-83B4-4FF6-A7A0-7C33AF2ECD40}"/>
                </a:ext>
              </a:extLst>
            </p:cNvPr>
            <p:cNvPicPr>
              <a:picLocks noChangeAspect="1"/>
            </p:cNvPicPr>
            <p:nvPr/>
          </p:nvPicPr>
          <p:blipFill>
            <a:blip r:embed="rId2" cstate="screen">
              <a:lum bright="70000" contrast="-70000"/>
              <a:extLst>
                <a:ext uri="{28A0092B-C50C-407E-A947-70E740481C1C}">
                  <a14:useLocalDpi xmlns:a14="http://schemas.microsoft.com/office/drawing/2010/main"/>
                </a:ext>
              </a:extLst>
            </a:blip>
            <a:stretch>
              <a:fillRect/>
            </a:stretch>
          </p:blipFill>
          <p:spPr>
            <a:xfrm>
              <a:off x="7946890" y="6337300"/>
              <a:ext cx="1167940" cy="535157"/>
            </a:xfrm>
            <a:prstGeom prst="rect">
              <a:avLst/>
            </a:prstGeom>
          </p:spPr>
        </p:pic>
      </p:grpSp>
      <p:graphicFrame>
        <p:nvGraphicFramePr>
          <p:cNvPr id="2" name="表 2">
            <a:extLst>
              <a:ext uri="{FF2B5EF4-FFF2-40B4-BE49-F238E27FC236}">
                <a16:creationId xmlns:a16="http://schemas.microsoft.com/office/drawing/2014/main" id="{68629D61-84CA-463D-AA33-B183F972CCC6}"/>
              </a:ext>
            </a:extLst>
          </p:cNvPr>
          <p:cNvGraphicFramePr>
            <a:graphicFrameLocks noGrp="1"/>
          </p:cNvGraphicFramePr>
          <p:nvPr>
            <p:extLst>
              <p:ext uri="{D42A27DB-BD31-4B8C-83A1-F6EECF244321}">
                <p14:modId xmlns:p14="http://schemas.microsoft.com/office/powerpoint/2010/main" val="3929834164"/>
              </p:ext>
            </p:extLst>
          </p:nvPr>
        </p:nvGraphicFramePr>
        <p:xfrm>
          <a:off x="840259" y="1017004"/>
          <a:ext cx="8056608" cy="4251679"/>
        </p:xfrm>
        <a:graphic>
          <a:graphicData uri="http://schemas.openxmlformats.org/drawingml/2006/table">
            <a:tbl>
              <a:tblPr firstRow="1" bandRow="1">
                <a:tableStyleId>{5C22544A-7EE6-4342-B048-85BDC9FD1C3A}</a:tableStyleId>
              </a:tblPr>
              <a:tblGrid>
                <a:gridCol w="575472">
                  <a:extLst>
                    <a:ext uri="{9D8B030D-6E8A-4147-A177-3AD203B41FA5}">
                      <a16:colId xmlns:a16="http://schemas.microsoft.com/office/drawing/2014/main" val="1790246708"/>
                    </a:ext>
                  </a:extLst>
                </a:gridCol>
                <a:gridCol w="575472">
                  <a:extLst>
                    <a:ext uri="{9D8B030D-6E8A-4147-A177-3AD203B41FA5}">
                      <a16:colId xmlns:a16="http://schemas.microsoft.com/office/drawing/2014/main" val="361195904"/>
                    </a:ext>
                  </a:extLst>
                </a:gridCol>
                <a:gridCol w="1150944">
                  <a:extLst>
                    <a:ext uri="{9D8B030D-6E8A-4147-A177-3AD203B41FA5}">
                      <a16:colId xmlns:a16="http://schemas.microsoft.com/office/drawing/2014/main" val="1718992013"/>
                    </a:ext>
                  </a:extLst>
                </a:gridCol>
                <a:gridCol w="1150944">
                  <a:extLst>
                    <a:ext uri="{9D8B030D-6E8A-4147-A177-3AD203B41FA5}">
                      <a16:colId xmlns:a16="http://schemas.microsoft.com/office/drawing/2014/main" val="1670098255"/>
                    </a:ext>
                  </a:extLst>
                </a:gridCol>
                <a:gridCol w="1150944">
                  <a:extLst>
                    <a:ext uri="{9D8B030D-6E8A-4147-A177-3AD203B41FA5}">
                      <a16:colId xmlns:a16="http://schemas.microsoft.com/office/drawing/2014/main" val="2097800226"/>
                    </a:ext>
                  </a:extLst>
                </a:gridCol>
                <a:gridCol w="1150944">
                  <a:extLst>
                    <a:ext uri="{9D8B030D-6E8A-4147-A177-3AD203B41FA5}">
                      <a16:colId xmlns:a16="http://schemas.microsoft.com/office/drawing/2014/main" val="1391407768"/>
                    </a:ext>
                  </a:extLst>
                </a:gridCol>
                <a:gridCol w="1150944">
                  <a:extLst>
                    <a:ext uri="{9D8B030D-6E8A-4147-A177-3AD203B41FA5}">
                      <a16:colId xmlns:a16="http://schemas.microsoft.com/office/drawing/2014/main" val="664743614"/>
                    </a:ext>
                  </a:extLst>
                </a:gridCol>
                <a:gridCol w="1150944">
                  <a:extLst>
                    <a:ext uri="{9D8B030D-6E8A-4147-A177-3AD203B41FA5}">
                      <a16:colId xmlns:a16="http://schemas.microsoft.com/office/drawing/2014/main" val="3176491466"/>
                    </a:ext>
                  </a:extLst>
                </a:gridCol>
              </a:tblGrid>
              <a:tr h="698218">
                <a:tc gridSpan="2">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solidFill>
                      <a:srgbClr val="C4801D"/>
                    </a:solidFill>
                  </a:tcPr>
                </a:tc>
                <a:tc hMerge="1">
                  <a:txBody>
                    <a:bodyPr/>
                    <a:lstStyle/>
                    <a:p>
                      <a:endParaRPr kumimoji="1" lang="ja-JP" altLang="en-US"/>
                    </a:p>
                  </a:txBody>
                  <a:tcPr/>
                </a:tc>
                <a:tc>
                  <a:txBody>
                    <a:bodyPr/>
                    <a:lstStyle/>
                    <a:p>
                      <a:pPr algn="ctr"/>
                      <a:r>
                        <a:rPr kumimoji="1" lang="en-US" altLang="ja-JP" dirty="0">
                          <a:latin typeface="BIZ UDPゴシック" panose="020B0400000000000000" pitchFamily="50" charset="-128"/>
                          <a:ea typeface="BIZ UDPゴシック" panose="020B0400000000000000" pitchFamily="50" charset="-128"/>
                        </a:rPr>
                        <a:t>7</a:t>
                      </a:r>
                      <a:r>
                        <a:rPr kumimoji="1" lang="ja-JP" altLang="en-US" dirty="0">
                          <a:latin typeface="BIZ UDPゴシック" panose="020B0400000000000000" pitchFamily="50" charset="-128"/>
                          <a:ea typeface="BIZ UDPゴシック" panose="020B0400000000000000" pitchFamily="50" charset="-128"/>
                        </a:rPr>
                        <a:t>月</a:t>
                      </a:r>
                      <a:r>
                        <a:rPr kumimoji="1" lang="en-US" altLang="ja-JP" dirty="0">
                          <a:latin typeface="BIZ UDPゴシック" panose="020B0400000000000000" pitchFamily="50" charset="-128"/>
                          <a:ea typeface="BIZ UDPゴシック" panose="020B0400000000000000" pitchFamily="50" charset="-128"/>
                        </a:rPr>
                        <a:t>5</a:t>
                      </a:r>
                      <a:r>
                        <a:rPr kumimoji="1" lang="ja-JP" altLang="en-US" dirty="0">
                          <a:latin typeface="BIZ UDPゴシック" panose="020B0400000000000000" pitchFamily="50" charset="-128"/>
                          <a:ea typeface="BIZ UDPゴシック" panose="020B0400000000000000" pitchFamily="50" charset="-128"/>
                        </a:rPr>
                        <a:t>週目</a:t>
                      </a:r>
                      <a:endParaRPr kumimoji="1" lang="en-US" altLang="ja-JP" dirty="0">
                        <a:latin typeface="BIZ UDPゴシック" panose="020B0400000000000000" pitchFamily="50" charset="-128"/>
                        <a:ea typeface="BIZ UDPゴシック" panose="020B0400000000000000" pitchFamily="50" charset="-128"/>
                      </a:endParaRPr>
                    </a:p>
                  </a:txBody>
                  <a:tcPr anchor="ctr">
                    <a:solidFill>
                      <a:srgbClr val="C4801D"/>
                    </a:solidFill>
                  </a:tcPr>
                </a:tc>
                <a:tc>
                  <a:txBody>
                    <a:bodyPr/>
                    <a:lstStyle/>
                    <a:p>
                      <a:pPr algn="ctr"/>
                      <a:r>
                        <a:rPr kumimoji="1" lang="en-US" altLang="ja-JP" dirty="0">
                          <a:latin typeface="BIZ UDPゴシック" panose="020B0400000000000000" pitchFamily="50" charset="-128"/>
                          <a:ea typeface="BIZ UDPゴシック" panose="020B0400000000000000" pitchFamily="50" charset="-128"/>
                        </a:rPr>
                        <a:t>8</a:t>
                      </a:r>
                      <a:r>
                        <a:rPr kumimoji="1" lang="ja-JP" altLang="en-US" dirty="0">
                          <a:latin typeface="BIZ UDPゴシック" panose="020B0400000000000000" pitchFamily="50" charset="-128"/>
                          <a:ea typeface="BIZ UDPゴシック" panose="020B0400000000000000" pitchFamily="50" charset="-128"/>
                        </a:rPr>
                        <a:t>月</a:t>
                      </a:r>
                      <a:r>
                        <a:rPr kumimoji="1" lang="en-US" altLang="ja-JP" dirty="0">
                          <a:latin typeface="BIZ UDPゴシック" panose="020B0400000000000000" pitchFamily="50" charset="-128"/>
                          <a:ea typeface="BIZ UDPゴシック" panose="020B0400000000000000" pitchFamily="50" charset="-128"/>
                        </a:rPr>
                        <a:t>1</a:t>
                      </a:r>
                      <a:r>
                        <a:rPr kumimoji="1" lang="ja-JP" altLang="en-US" dirty="0">
                          <a:latin typeface="BIZ UDPゴシック" panose="020B0400000000000000" pitchFamily="50" charset="-128"/>
                          <a:ea typeface="BIZ UDPゴシック" panose="020B0400000000000000" pitchFamily="50" charset="-128"/>
                        </a:rPr>
                        <a:t>週目</a:t>
                      </a:r>
                    </a:p>
                  </a:txBody>
                  <a:tcPr anchor="ctr">
                    <a:solidFill>
                      <a:srgbClr val="C4801D"/>
                    </a:solidFill>
                  </a:tcPr>
                </a:tc>
                <a:tc>
                  <a:txBody>
                    <a:bodyPr/>
                    <a:lstStyle/>
                    <a:p>
                      <a:pPr algn="ctr"/>
                      <a:r>
                        <a:rPr kumimoji="1" lang="en-US" altLang="ja-JP" dirty="0">
                          <a:latin typeface="BIZ UDPゴシック" panose="020B0400000000000000" pitchFamily="50" charset="-128"/>
                          <a:ea typeface="BIZ UDPゴシック" panose="020B0400000000000000" pitchFamily="50" charset="-128"/>
                        </a:rPr>
                        <a:t>8</a:t>
                      </a:r>
                      <a:r>
                        <a:rPr kumimoji="1" lang="ja-JP" altLang="en-US" dirty="0">
                          <a:latin typeface="BIZ UDPゴシック" panose="020B0400000000000000" pitchFamily="50" charset="-128"/>
                          <a:ea typeface="BIZ UDPゴシック" panose="020B0400000000000000" pitchFamily="50" charset="-128"/>
                        </a:rPr>
                        <a:t>月</a:t>
                      </a:r>
                      <a:r>
                        <a:rPr kumimoji="1" lang="en-US" altLang="ja-JP" dirty="0">
                          <a:latin typeface="BIZ UDPゴシック" panose="020B0400000000000000" pitchFamily="50" charset="-128"/>
                          <a:ea typeface="BIZ UDPゴシック" panose="020B0400000000000000" pitchFamily="50" charset="-128"/>
                        </a:rPr>
                        <a:t>2</a:t>
                      </a:r>
                      <a:r>
                        <a:rPr kumimoji="1" lang="ja-JP" altLang="en-US" dirty="0">
                          <a:latin typeface="BIZ UDPゴシック" panose="020B0400000000000000" pitchFamily="50" charset="-128"/>
                          <a:ea typeface="BIZ UDPゴシック" panose="020B0400000000000000" pitchFamily="50" charset="-128"/>
                        </a:rPr>
                        <a:t>・</a:t>
                      </a:r>
                      <a:r>
                        <a:rPr kumimoji="1" lang="en-US" altLang="ja-JP" dirty="0">
                          <a:latin typeface="BIZ UDPゴシック" panose="020B0400000000000000" pitchFamily="50" charset="-128"/>
                          <a:ea typeface="BIZ UDPゴシック" panose="020B0400000000000000" pitchFamily="50" charset="-128"/>
                        </a:rPr>
                        <a:t>3</a:t>
                      </a:r>
                      <a:r>
                        <a:rPr kumimoji="1" lang="ja-JP" altLang="en-US" dirty="0">
                          <a:latin typeface="BIZ UDPゴシック" panose="020B0400000000000000" pitchFamily="50" charset="-128"/>
                          <a:ea typeface="BIZ UDPゴシック" panose="020B0400000000000000" pitchFamily="50" charset="-128"/>
                        </a:rPr>
                        <a:t>週目</a:t>
                      </a:r>
                    </a:p>
                  </a:txBody>
                  <a:tcPr anchor="ctr">
                    <a:solidFill>
                      <a:srgbClr val="C4801D"/>
                    </a:solidFill>
                  </a:tcPr>
                </a:tc>
                <a:tc>
                  <a:txBody>
                    <a:bodyPr/>
                    <a:lstStyle/>
                    <a:p>
                      <a:pPr algn="ctr"/>
                      <a:r>
                        <a:rPr kumimoji="1" lang="en-US" altLang="ja-JP" dirty="0">
                          <a:latin typeface="BIZ UDPゴシック" panose="020B0400000000000000" pitchFamily="50" charset="-128"/>
                          <a:ea typeface="BIZ UDPゴシック" panose="020B0400000000000000" pitchFamily="50" charset="-128"/>
                        </a:rPr>
                        <a:t>8</a:t>
                      </a:r>
                      <a:r>
                        <a:rPr kumimoji="1" lang="ja-JP" altLang="en-US" dirty="0">
                          <a:latin typeface="BIZ UDPゴシック" panose="020B0400000000000000" pitchFamily="50" charset="-128"/>
                          <a:ea typeface="BIZ UDPゴシック" panose="020B0400000000000000" pitchFamily="50" charset="-128"/>
                        </a:rPr>
                        <a:t>月</a:t>
                      </a:r>
                      <a:r>
                        <a:rPr kumimoji="1" lang="en-US" altLang="ja-JP" dirty="0">
                          <a:latin typeface="BIZ UDPゴシック" panose="020B0400000000000000" pitchFamily="50" charset="-128"/>
                          <a:ea typeface="BIZ UDPゴシック" panose="020B0400000000000000" pitchFamily="50" charset="-128"/>
                        </a:rPr>
                        <a:t>4</a:t>
                      </a:r>
                      <a:r>
                        <a:rPr kumimoji="1" lang="ja-JP" altLang="en-US" dirty="0">
                          <a:latin typeface="BIZ UDPゴシック" panose="020B0400000000000000" pitchFamily="50" charset="-128"/>
                          <a:ea typeface="BIZ UDPゴシック" panose="020B0400000000000000" pitchFamily="50" charset="-128"/>
                        </a:rPr>
                        <a:t>週目</a:t>
                      </a:r>
                    </a:p>
                  </a:txBody>
                  <a:tcPr anchor="ctr">
                    <a:solidFill>
                      <a:srgbClr val="C4801D"/>
                    </a:solidFill>
                  </a:tcPr>
                </a:tc>
                <a:tc>
                  <a:txBody>
                    <a:bodyPr/>
                    <a:lstStyle/>
                    <a:p>
                      <a:pPr algn="ctr"/>
                      <a:r>
                        <a:rPr kumimoji="1" lang="en-US" altLang="ja-JP" dirty="0">
                          <a:latin typeface="BIZ UDPゴシック" panose="020B0400000000000000" pitchFamily="50" charset="-128"/>
                          <a:ea typeface="BIZ UDPゴシック" panose="020B0400000000000000" pitchFamily="50" charset="-128"/>
                        </a:rPr>
                        <a:t>9</a:t>
                      </a:r>
                      <a:r>
                        <a:rPr kumimoji="1" lang="ja-JP" altLang="en-US" dirty="0">
                          <a:latin typeface="BIZ UDPゴシック" panose="020B0400000000000000" pitchFamily="50" charset="-128"/>
                          <a:ea typeface="BIZ UDPゴシック" panose="020B0400000000000000" pitchFamily="50" charset="-128"/>
                        </a:rPr>
                        <a:t>月</a:t>
                      </a:r>
                    </a:p>
                  </a:txBody>
                  <a:tcPr anchor="ctr">
                    <a:solidFill>
                      <a:srgbClr val="C4801D"/>
                    </a:solidFill>
                  </a:tcPr>
                </a:tc>
                <a:tc>
                  <a:txBody>
                    <a:bodyPr/>
                    <a:lstStyle/>
                    <a:p>
                      <a:pPr algn="ctr"/>
                      <a:r>
                        <a:rPr kumimoji="1" lang="en-US" altLang="ja-JP" dirty="0">
                          <a:latin typeface="BIZ UDPゴシック" panose="020B0400000000000000" pitchFamily="50" charset="-128"/>
                          <a:ea typeface="BIZ UDPゴシック" panose="020B0400000000000000" pitchFamily="50" charset="-128"/>
                        </a:rPr>
                        <a:t>10</a:t>
                      </a:r>
                      <a:r>
                        <a:rPr kumimoji="1" lang="ja-JP" altLang="en-US" dirty="0">
                          <a:latin typeface="BIZ UDPゴシック" panose="020B0400000000000000" pitchFamily="50" charset="-128"/>
                          <a:ea typeface="BIZ UDPゴシック" panose="020B0400000000000000" pitchFamily="50" charset="-128"/>
                        </a:rPr>
                        <a:t>月</a:t>
                      </a:r>
                    </a:p>
                  </a:txBody>
                  <a:tcPr anchor="ctr">
                    <a:solidFill>
                      <a:srgbClr val="C4801D"/>
                    </a:solidFill>
                  </a:tcPr>
                </a:tc>
                <a:extLst>
                  <a:ext uri="{0D108BD9-81ED-4DB2-BD59-A6C34878D82A}">
                    <a16:rowId xmlns:a16="http://schemas.microsoft.com/office/drawing/2014/main" val="491171623"/>
                  </a:ext>
                </a:extLst>
              </a:tr>
              <a:tr h="698218">
                <a:tc gridSpan="2">
                  <a:txBody>
                    <a:bodyPr/>
                    <a:lstStyle/>
                    <a:p>
                      <a:pPr algn="ctr"/>
                      <a:r>
                        <a:rPr kumimoji="1" lang="ja-JP" altLang="en-US" dirty="0">
                          <a:solidFill>
                            <a:schemeClr val="bg1"/>
                          </a:solidFill>
                          <a:latin typeface="BIZ UDPゴシック" panose="020B0400000000000000" pitchFamily="50" charset="-128"/>
                          <a:ea typeface="BIZ UDPゴシック" panose="020B0400000000000000" pitchFamily="50" charset="-128"/>
                        </a:rPr>
                        <a:t>取扱商品決定</a:t>
                      </a:r>
                    </a:p>
                  </a:txBody>
                  <a:tcPr anchor="ctr">
                    <a:solidFill>
                      <a:srgbClr val="8C8D86"/>
                    </a:solidFill>
                  </a:tcPr>
                </a:tc>
                <a:tc hMerge="1">
                  <a:txBody>
                    <a:bodyPr/>
                    <a:lstStyle/>
                    <a:p>
                      <a:endParaRPr kumimoji="1" lang="ja-JP" altLang="en-US"/>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2528039725"/>
                  </a:ext>
                </a:extLst>
              </a:tr>
              <a:tr h="698218">
                <a:tc gridSpan="2">
                  <a:txBody>
                    <a:bodyPr/>
                    <a:lstStyle/>
                    <a:p>
                      <a:pPr algn="ctr"/>
                      <a:r>
                        <a:rPr kumimoji="1" lang="ja-JP" altLang="en-US" dirty="0">
                          <a:solidFill>
                            <a:schemeClr val="bg1"/>
                          </a:solidFill>
                          <a:latin typeface="BIZ UDPゴシック" panose="020B0400000000000000" pitchFamily="50" charset="-128"/>
                          <a:ea typeface="BIZ UDPゴシック" panose="020B0400000000000000" pitchFamily="50" charset="-128"/>
                        </a:rPr>
                        <a:t>契約条件決定</a:t>
                      </a:r>
                    </a:p>
                  </a:txBody>
                  <a:tcPr anchor="ctr">
                    <a:solidFill>
                      <a:srgbClr val="8C8D86"/>
                    </a:solidFill>
                  </a:tcPr>
                </a:tc>
                <a:tc hMerge="1">
                  <a:txBody>
                    <a:bodyPr/>
                    <a:lstStyle/>
                    <a:p>
                      <a:endParaRPr kumimoji="1" lang="ja-JP" altLang="en-US"/>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3865007489"/>
                  </a:ext>
                </a:extLst>
              </a:tr>
              <a:tr h="698218">
                <a:tc gridSpan="2">
                  <a:txBody>
                    <a:bodyPr/>
                    <a:lstStyle/>
                    <a:p>
                      <a:pPr algn="ctr"/>
                      <a:r>
                        <a:rPr kumimoji="1" lang="ja-JP" altLang="en-US" dirty="0">
                          <a:solidFill>
                            <a:schemeClr val="bg1"/>
                          </a:solidFill>
                          <a:latin typeface="BIZ UDPゴシック" panose="020B0400000000000000" pitchFamily="50" charset="-128"/>
                          <a:ea typeface="BIZ UDPゴシック" panose="020B0400000000000000" pitchFamily="50" charset="-128"/>
                        </a:rPr>
                        <a:t>販促物製作</a:t>
                      </a:r>
                    </a:p>
                  </a:txBody>
                  <a:tcPr anchor="ctr">
                    <a:solidFill>
                      <a:srgbClr val="8C8D86"/>
                    </a:solidFill>
                  </a:tcPr>
                </a:tc>
                <a:tc hMerge="1">
                  <a:txBody>
                    <a:bodyPr/>
                    <a:lstStyle/>
                    <a:p>
                      <a:endParaRPr kumimoji="1" lang="ja-JP" altLang="en-US"/>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619947047"/>
                  </a:ext>
                </a:extLst>
              </a:tr>
              <a:tr h="349109">
                <a:tc rowSpan="2">
                  <a:txBody>
                    <a:bodyPr/>
                    <a:lstStyle/>
                    <a:p>
                      <a:pPr algn="ctr"/>
                      <a:r>
                        <a:rPr kumimoji="1" lang="ja-JP" altLang="en-US" dirty="0">
                          <a:solidFill>
                            <a:schemeClr val="bg1"/>
                          </a:solidFill>
                          <a:latin typeface="BIZ UDPゴシック" panose="020B0400000000000000" pitchFamily="50" charset="-128"/>
                          <a:ea typeface="BIZ UDPゴシック" panose="020B0400000000000000" pitchFamily="50" charset="-128"/>
                        </a:rPr>
                        <a:t>告知</a:t>
                      </a:r>
                    </a:p>
                  </a:txBody>
                  <a:tcPr anchor="ctr">
                    <a:solidFill>
                      <a:srgbClr val="8C8D86"/>
                    </a:solidFill>
                  </a:tcPr>
                </a:tc>
                <a:tc>
                  <a:txBody>
                    <a:bodyPr/>
                    <a:lstStyle/>
                    <a:p>
                      <a:pPr algn="ctr"/>
                      <a:r>
                        <a:rPr kumimoji="1" lang="ja-JP" altLang="en-US" sz="700" dirty="0">
                          <a:solidFill>
                            <a:schemeClr val="bg1"/>
                          </a:solidFill>
                          <a:latin typeface="BIZ UDPゴシック" panose="020B0400000000000000" pitchFamily="50" charset="-128"/>
                          <a:ea typeface="BIZ UDPゴシック" panose="020B0400000000000000" pitchFamily="50" charset="-128"/>
                        </a:rPr>
                        <a:t>コラボ</a:t>
                      </a:r>
                      <a:endParaRPr kumimoji="1" lang="en-US" altLang="ja-JP" sz="700" dirty="0">
                        <a:solidFill>
                          <a:schemeClr val="bg1"/>
                        </a:solidFill>
                        <a:latin typeface="BIZ UDPゴシック" panose="020B0400000000000000" pitchFamily="50" charset="-128"/>
                        <a:ea typeface="BIZ UDPゴシック" panose="020B0400000000000000" pitchFamily="50" charset="-128"/>
                      </a:endParaRPr>
                    </a:p>
                    <a:p>
                      <a:pPr algn="ctr"/>
                      <a:r>
                        <a:rPr kumimoji="1" lang="ja-JP" altLang="en-US" sz="700" dirty="0">
                          <a:solidFill>
                            <a:schemeClr val="bg1"/>
                          </a:solidFill>
                          <a:latin typeface="BIZ UDPゴシック" panose="020B0400000000000000" pitchFamily="50" charset="-128"/>
                          <a:ea typeface="BIZ UDPゴシック" panose="020B0400000000000000" pitchFamily="50" charset="-128"/>
                        </a:rPr>
                        <a:t>企業</a:t>
                      </a:r>
                    </a:p>
                  </a:txBody>
                  <a:tcPr anchor="ctr">
                    <a:solidFill>
                      <a:srgbClr val="8C8D86"/>
                    </a:solidFill>
                  </a:tcPr>
                </a:tc>
                <a:tc rowSpan="2">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rowSpan="2">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rowSpan="2">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rowSpan="2">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rowSpan="2">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rowSpan="2">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414629032"/>
                  </a:ext>
                </a:extLst>
              </a:tr>
              <a:tr h="349109">
                <a:tc vMerge="1">
                  <a:txBody>
                    <a:bodyPr/>
                    <a:lstStyle/>
                    <a:p>
                      <a:endParaRPr kumimoji="1" lang="ja-JP" altLang="en-US"/>
                    </a:p>
                  </a:txBody>
                  <a:tcPr/>
                </a:tc>
                <a:tc>
                  <a:txBody>
                    <a:bodyPr/>
                    <a:lstStyle/>
                    <a:p>
                      <a:pPr algn="ctr"/>
                      <a:r>
                        <a:rPr kumimoji="1" lang="en-US" altLang="ja-JP" sz="700" dirty="0">
                          <a:solidFill>
                            <a:schemeClr val="bg1"/>
                          </a:solidFill>
                          <a:latin typeface="BIZ UDPゴシック" panose="020B0400000000000000" pitchFamily="50" charset="-128"/>
                          <a:ea typeface="BIZ UDPゴシック" panose="020B0400000000000000" pitchFamily="50" charset="-128"/>
                        </a:rPr>
                        <a:t>KHR</a:t>
                      </a:r>
                    </a:p>
                    <a:p>
                      <a:pPr algn="ctr"/>
                      <a:r>
                        <a:rPr kumimoji="1" lang="ja-JP" altLang="en-US" sz="700" dirty="0">
                          <a:solidFill>
                            <a:schemeClr val="bg1"/>
                          </a:solidFill>
                          <a:latin typeface="BIZ UDPゴシック" panose="020B0400000000000000" pitchFamily="50" charset="-128"/>
                          <a:ea typeface="BIZ UDPゴシック" panose="020B0400000000000000" pitchFamily="50" charset="-128"/>
                        </a:rPr>
                        <a:t>白浜</a:t>
                      </a:r>
                      <a:endParaRPr kumimoji="1" lang="en-US" altLang="ja-JP" sz="700" dirty="0">
                        <a:solidFill>
                          <a:schemeClr val="bg1"/>
                        </a:solidFill>
                        <a:latin typeface="BIZ UDPゴシック" panose="020B0400000000000000" pitchFamily="50" charset="-128"/>
                        <a:ea typeface="BIZ UDPゴシック" panose="020B0400000000000000" pitchFamily="50" charset="-128"/>
                      </a:endParaRPr>
                    </a:p>
                    <a:p>
                      <a:pPr algn="ctr"/>
                      <a:r>
                        <a:rPr kumimoji="1" lang="ja-JP" altLang="en-US" sz="700" dirty="0">
                          <a:solidFill>
                            <a:schemeClr val="bg1"/>
                          </a:solidFill>
                          <a:latin typeface="BIZ UDPゴシック" panose="020B0400000000000000" pitchFamily="50" charset="-128"/>
                          <a:ea typeface="BIZ UDPゴシック" panose="020B0400000000000000" pitchFamily="50" charset="-128"/>
                        </a:rPr>
                        <a:t>古賀の井</a:t>
                      </a:r>
                    </a:p>
                  </a:txBody>
                  <a:tcPr anchor="ctr">
                    <a:solidFill>
                      <a:srgbClr val="8C8D86"/>
                    </a:solidFill>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650105679"/>
                  </a:ext>
                </a:extLst>
              </a:tr>
              <a:tr h="698218">
                <a:tc gridSpan="2">
                  <a:txBody>
                    <a:bodyPr/>
                    <a:lstStyle/>
                    <a:p>
                      <a:pPr algn="ctr"/>
                      <a:r>
                        <a:rPr kumimoji="1" lang="ja-JP" altLang="en-US" dirty="0">
                          <a:solidFill>
                            <a:schemeClr val="bg1"/>
                          </a:solidFill>
                          <a:latin typeface="BIZ UDPゴシック" panose="020B0400000000000000" pitchFamily="50" charset="-128"/>
                          <a:ea typeface="BIZ UDPゴシック" panose="020B0400000000000000" pitchFamily="50" charset="-128"/>
                        </a:rPr>
                        <a:t>コラボ企画</a:t>
                      </a:r>
                      <a:endParaRPr kumimoji="1" lang="en-US" altLang="ja-JP" dirty="0">
                        <a:solidFill>
                          <a:schemeClr val="bg1"/>
                        </a:solidFill>
                        <a:latin typeface="BIZ UDPゴシック" panose="020B0400000000000000" pitchFamily="50" charset="-128"/>
                        <a:ea typeface="BIZ UDPゴシック" panose="020B0400000000000000" pitchFamily="50" charset="-128"/>
                      </a:endParaRPr>
                    </a:p>
                    <a:p>
                      <a:pPr algn="ctr"/>
                      <a:r>
                        <a:rPr kumimoji="1" lang="ja-JP" altLang="en-US" dirty="0">
                          <a:solidFill>
                            <a:schemeClr val="bg1"/>
                          </a:solidFill>
                          <a:latin typeface="BIZ UDPゴシック" panose="020B0400000000000000" pitchFamily="50" charset="-128"/>
                          <a:ea typeface="BIZ UDPゴシック" panose="020B0400000000000000" pitchFamily="50" charset="-128"/>
                        </a:rPr>
                        <a:t>スタート</a:t>
                      </a:r>
                    </a:p>
                  </a:txBody>
                  <a:tcPr anchor="ctr">
                    <a:solidFill>
                      <a:srgbClr val="8C8D86"/>
                    </a:solidFill>
                  </a:tcPr>
                </a:tc>
                <a:tc hMerge="1">
                  <a:txBody>
                    <a:bodyPr/>
                    <a:lstStyle/>
                    <a:p>
                      <a:endParaRPr kumimoji="1" lang="ja-JP" altLang="en-US"/>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tc>
                  <a:txBody>
                    <a:bodyPr/>
                    <a:lstStyle/>
                    <a:p>
                      <a:endParaRPr kumimoji="1" lang="ja-JP" altLang="en-US" dirty="0">
                        <a:latin typeface="BIZ UDPゴシック" panose="020B0400000000000000" pitchFamily="50" charset="-128"/>
                        <a:ea typeface="BIZ UDPゴシック" panose="020B0400000000000000" pitchFamily="50" charset="-128"/>
                      </a:endParaRPr>
                    </a:p>
                  </a:txBody>
                  <a:tcPr/>
                </a:tc>
                <a:extLst>
                  <a:ext uri="{0D108BD9-81ED-4DB2-BD59-A6C34878D82A}">
                    <a16:rowId xmlns:a16="http://schemas.microsoft.com/office/drawing/2014/main" val="1856893877"/>
                  </a:ext>
                </a:extLst>
              </a:tr>
            </a:tbl>
          </a:graphicData>
        </a:graphic>
      </p:graphicFrame>
      <p:sp>
        <p:nvSpPr>
          <p:cNvPr id="3" name="矢印: 右 2">
            <a:extLst>
              <a:ext uri="{FF2B5EF4-FFF2-40B4-BE49-F238E27FC236}">
                <a16:creationId xmlns:a16="http://schemas.microsoft.com/office/drawing/2014/main" id="{C0841AB5-E40C-4357-8198-A5C97BF86218}"/>
              </a:ext>
            </a:extLst>
          </p:cNvPr>
          <p:cNvSpPr/>
          <p:nvPr/>
        </p:nvSpPr>
        <p:spPr>
          <a:xfrm>
            <a:off x="2611394" y="1911868"/>
            <a:ext cx="1680520" cy="306800"/>
          </a:xfrm>
          <a:prstGeom prst="rightArrow">
            <a:avLst>
              <a:gd name="adj1" fmla="val 40445"/>
              <a:gd name="adj2" fmla="val 897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矢印: 右 11">
            <a:extLst>
              <a:ext uri="{FF2B5EF4-FFF2-40B4-BE49-F238E27FC236}">
                <a16:creationId xmlns:a16="http://schemas.microsoft.com/office/drawing/2014/main" id="{05B87BB7-7BCF-4FEE-B16C-6155266379F3}"/>
              </a:ext>
            </a:extLst>
          </p:cNvPr>
          <p:cNvSpPr/>
          <p:nvPr/>
        </p:nvSpPr>
        <p:spPr>
          <a:xfrm>
            <a:off x="3146854" y="2616133"/>
            <a:ext cx="1911178" cy="306800"/>
          </a:xfrm>
          <a:prstGeom prst="rightArrow">
            <a:avLst>
              <a:gd name="adj1" fmla="val 40445"/>
              <a:gd name="adj2" fmla="val 897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矢印: 右 12">
            <a:extLst>
              <a:ext uri="{FF2B5EF4-FFF2-40B4-BE49-F238E27FC236}">
                <a16:creationId xmlns:a16="http://schemas.microsoft.com/office/drawing/2014/main" id="{CF3DDDED-A8BF-4CB2-9740-F5E7806BF356}"/>
              </a:ext>
            </a:extLst>
          </p:cNvPr>
          <p:cNvSpPr/>
          <p:nvPr/>
        </p:nvSpPr>
        <p:spPr>
          <a:xfrm>
            <a:off x="4291914" y="3275600"/>
            <a:ext cx="2051222" cy="306800"/>
          </a:xfrm>
          <a:prstGeom prst="rightArrow">
            <a:avLst>
              <a:gd name="adj1" fmla="val 40445"/>
              <a:gd name="adj2" fmla="val 897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右 15">
            <a:extLst>
              <a:ext uri="{FF2B5EF4-FFF2-40B4-BE49-F238E27FC236}">
                <a16:creationId xmlns:a16="http://schemas.microsoft.com/office/drawing/2014/main" id="{B396B304-388A-40A6-8A92-E8683F76879E}"/>
              </a:ext>
            </a:extLst>
          </p:cNvPr>
          <p:cNvSpPr/>
          <p:nvPr/>
        </p:nvSpPr>
        <p:spPr>
          <a:xfrm>
            <a:off x="6343136" y="4013885"/>
            <a:ext cx="1342768" cy="306800"/>
          </a:xfrm>
          <a:prstGeom prst="rightArrow">
            <a:avLst>
              <a:gd name="adj1" fmla="val 40445"/>
              <a:gd name="adj2" fmla="val 897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矢印: 右 17">
            <a:extLst>
              <a:ext uri="{FF2B5EF4-FFF2-40B4-BE49-F238E27FC236}">
                <a16:creationId xmlns:a16="http://schemas.microsoft.com/office/drawing/2014/main" id="{52817A75-D94D-4416-A07C-697D8AAE5A8B}"/>
              </a:ext>
            </a:extLst>
          </p:cNvPr>
          <p:cNvSpPr/>
          <p:nvPr/>
        </p:nvSpPr>
        <p:spPr>
          <a:xfrm>
            <a:off x="7946890" y="4693507"/>
            <a:ext cx="949977" cy="306800"/>
          </a:xfrm>
          <a:prstGeom prst="rightArrow">
            <a:avLst>
              <a:gd name="adj1" fmla="val 40445"/>
              <a:gd name="adj2" fmla="val 8971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72C36D2B-3686-457F-8999-D4C3ADC27FF8}"/>
              </a:ext>
            </a:extLst>
          </p:cNvPr>
          <p:cNvSpPr txBox="1"/>
          <p:nvPr/>
        </p:nvSpPr>
        <p:spPr>
          <a:xfrm>
            <a:off x="663146" y="5481072"/>
            <a:ext cx="8081320" cy="523220"/>
          </a:xfrm>
          <a:prstGeom prst="rect">
            <a:avLst/>
          </a:prstGeom>
          <a:noFill/>
        </p:spPr>
        <p:txBody>
          <a:bodyPr wrap="square" rtlCol="0">
            <a:spAutoFit/>
          </a:bodyPr>
          <a:lstStyle/>
          <a:p>
            <a:r>
              <a:rPr kumimoji="1" lang="ja-JP" altLang="en-US" sz="1400" dirty="0">
                <a:latin typeface="BIZ UDPゴシック" panose="020B0400000000000000" pitchFamily="50" charset="-128"/>
                <a:ea typeface="BIZ UDPゴシック" panose="020B0400000000000000" pitchFamily="50" charset="-128"/>
              </a:rPr>
              <a:t>●現時点（</a:t>
            </a:r>
            <a:r>
              <a:rPr kumimoji="1" lang="en-US" altLang="ja-JP" sz="1400" dirty="0">
                <a:latin typeface="BIZ UDPゴシック" panose="020B0400000000000000" pitchFamily="50" charset="-128"/>
                <a:ea typeface="BIZ UDPゴシック" panose="020B0400000000000000" pitchFamily="50" charset="-128"/>
              </a:rPr>
              <a:t>7/25</a:t>
            </a:r>
            <a:r>
              <a:rPr kumimoji="1" lang="ja-JP" altLang="en-US" sz="1400" dirty="0">
                <a:latin typeface="BIZ UDPゴシック" panose="020B0400000000000000" pitchFamily="50" charset="-128"/>
                <a:ea typeface="BIZ UDPゴシック" panose="020B0400000000000000" pitchFamily="50" charset="-128"/>
              </a:rPr>
              <a:t>）での急ぐべき課題</a:t>
            </a:r>
            <a:endParaRPr kumimoji="1" lang="en-US" altLang="ja-JP" sz="1400" dirty="0">
              <a:latin typeface="BIZ UDPゴシック" panose="020B0400000000000000" pitchFamily="50" charset="-128"/>
              <a:ea typeface="BIZ UDPゴシック" panose="020B0400000000000000" pitchFamily="50" charset="-128"/>
            </a:endParaRPr>
          </a:p>
          <a:p>
            <a:r>
              <a:rPr kumimoji="1" lang="ja-JP" altLang="en-US" sz="1400" dirty="0">
                <a:latin typeface="BIZ UDPゴシック" panose="020B0400000000000000" pitchFamily="50" charset="-128"/>
                <a:ea typeface="BIZ UDPゴシック" panose="020B0400000000000000" pitchFamily="50" charset="-128"/>
              </a:rPr>
              <a:t>　・出食数予測⇒発注数決定　・フェアメニュー設置場所　・告知用素材収集</a:t>
            </a:r>
            <a:endParaRPr kumimoji="1" lang="en-US" altLang="ja-JP" sz="1400" dirty="0">
              <a:latin typeface="BIZ UDPゴシック" panose="020B0400000000000000" pitchFamily="50" charset="-128"/>
              <a:ea typeface="BIZ UDPゴシック" panose="020B0400000000000000" pitchFamily="50" charset="-128"/>
            </a:endParaRPr>
          </a:p>
        </p:txBody>
      </p:sp>
    </p:spTree>
    <p:extLst>
      <p:ext uri="{BB962C8B-B14F-4D97-AF65-F5344CB8AC3E}">
        <p14:creationId xmlns:p14="http://schemas.microsoft.com/office/powerpoint/2010/main" val="1502330740"/>
      </p:ext>
    </p:extLst>
  </p:cSld>
  <p:clrMapOvr>
    <a:masterClrMapping/>
  </p:clrMapOvr>
</p:sld>
</file>

<file path=ppt/theme/theme1.xml><?xml version="1.0" encoding="utf-8"?>
<a:theme xmlns:a="http://schemas.openxmlformats.org/drawingml/2006/main" name="トリミング">
  <a:themeElements>
    <a:clrScheme name="トリミング">
      <a:dk1>
        <a:sysClr val="windowText" lastClr="000000"/>
      </a:dk1>
      <a:lt1>
        <a:sysClr val="window" lastClr="FFFFFF"/>
      </a:lt1>
      <a:dk2>
        <a:srgbClr val="191B0E"/>
      </a:dk2>
      <a:lt2>
        <a:srgbClr val="EFEDE3"/>
      </a:lt2>
      <a:accent1>
        <a:srgbClr val="8C8D86"/>
      </a:accent1>
      <a:accent2>
        <a:srgbClr val="E6C069"/>
      </a:accent2>
      <a:accent3>
        <a:srgbClr val="897B61"/>
      </a:accent3>
      <a:accent4>
        <a:srgbClr val="8DAB8E"/>
      </a:accent4>
      <a:accent5>
        <a:srgbClr val="77A2BB"/>
      </a:accent5>
      <a:accent6>
        <a:srgbClr val="E28394"/>
      </a:accent6>
      <a:hlink>
        <a:srgbClr val="77A2BB"/>
      </a:hlink>
      <a:folHlink>
        <a:srgbClr val="957A99"/>
      </a:folHlink>
    </a:clrScheme>
    <a:fontScheme name="トリミング">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トリミング">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CE19780C-D67D-4C13-9DE9-A52BC3BA51B4}"/>
    </a:ext>
  </a:extLst>
</a:theme>
</file>

<file path=docProps/app.xml><?xml version="1.0" encoding="utf-8"?>
<Properties xmlns="http://schemas.openxmlformats.org/officeDocument/2006/extended-properties" xmlns:vt="http://schemas.openxmlformats.org/officeDocument/2006/docPropsVTypes">
  <Template>TM10001105[[fn=トリミング]]</Template>
  <TotalTime>23106</TotalTime>
  <Words>1341</Words>
  <Application>Microsoft Office PowerPoint</Application>
  <PresentationFormat>画面に合わせる (4:3)</PresentationFormat>
  <Paragraphs>142</Paragraphs>
  <Slides>7</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7</vt:i4>
      </vt:variant>
    </vt:vector>
  </HeadingPairs>
  <TitlesOfParts>
    <vt:vector size="11" baseType="lpstr">
      <vt:lpstr>BIZ UDPゴシック</vt:lpstr>
      <vt:lpstr>BIZ UDゴシック</vt:lpstr>
      <vt:lpstr>Franklin Gothic Book</vt:lpstr>
      <vt:lpstr>トリミング</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村上 良人</dc:creator>
  <cp:lastModifiedBy>村上 良人</cp:lastModifiedBy>
  <cp:revision>18</cp:revision>
  <cp:lastPrinted>2022-04-01T00:52:00Z</cp:lastPrinted>
  <dcterms:created xsi:type="dcterms:W3CDTF">2022-03-24T07:30:32Z</dcterms:created>
  <dcterms:modified xsi:type="dcterms:W3CDTF">2022-09-14T08:58:19Z</dcterms:modified>
</cp:coreProperties>
</file>