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344400" cy="8229600"/>
  <p:notesSz cx="8229600" cy="12344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50" d="100"/>
          <a:sy n="150" d="100"/>
        </p:scale>
        <p:origin x="86" y="-3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3359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10218" y="110218"/>
            <a:ext cx="1423647" cy="202066"/>
          </a:xfrm>
          <a:prstGeom prst="rect">
            <a:avLst/>
          </a:prstGeom>
          <a:solidFill>
            <a:srgbClr val="16396F"/>
          </a:solidFill>
          <a:ln/>
        </p:spPr>
      </p:sp>
      <p:sp>
        <p:nvSpPr>
          <p:cNvPr id="3" name="Text 1"/>
          <p:cNvSpPr txBox="1"/>
          <p:nvPr/>
        </p:nvSpPr>
        <p:spPr>
          <a:xfrm>
            <a:off x="110218" y="110218"/>
            <a:ext cx="1423647" cy="202066"/>
          </a:xfrm>
          <a:prstGeom prst="rect">
            <a:avLst/>
          </a:prstGeom>
          <a:noFill/>
          <a:ln/>
        </p:spPr>
        <p:txBody>
          <a:bodyPr wrap="square" lIns="0" tIns="0" rIns="0" bIns="0" rtlCol="0" anchor="ctr"/>
          <a:lstStyle/>
          <a:p>
            <a:pPr marL="0" indent="0" algn="ctr">
              <a:buNone/>
            </a:pPr>
            <a:r>
              <a:rPr lang="en-US" sz="800" b="1" dirty="0">
                <a:solidFill>
                  <a:srgbClr val="FFFFFF"/>
                </a:solidFill>
                <a:latin typeface="Yu Gothic" pitchFamily="34" charset="0"/>
                <a:ea typeface="Yu Gothic" pitchFamily="34" charset="-122"/>
                <a:cs typeface="Yu Gothic" pitchFamily="34" charset="-120"/>
              </a:rPr>
              <a:t>A4三つ折りDM（表面）</a:t>
            </a:r>
            <a:endParaRPr lang="en-US" sz="800" dirty="0"/>
          </a:p>
        </p:txBody>
      </p:sp>
      <p:sp>
        <p:nvSpPr>
          <p:cNvPr id="4" name="Shape 2"/>
          <p:cNvSpPr/>
          <p:nvPr/>
        </p:nvSpPr>
        <p:spPr>
          <a:xfrm>
            <a:off x="8863353" y="183696"/>
            <a:ext cx="459241" cy="202066"/>
          </a:xfrm>
          <a:prstGeom prst="rect">
            <a:avLst/>
          </a:prstGeom>
          <a:solidFill>
            <a:srgbClr val="16396F"/>
          </a:solidFill>
          <a:ln/>
        </p:spPr>
      </p:sp>
      <p:sp>
        <p:nvSpPr>
          <p:cNvPr id="5" name="Text 3"/>
          <p:cNvSpPr txBox="1"/>
          <p:nvPr/>
        </p:nvSpPr>
        <p:spPr>
          <a:xfrm>
            <a:off x="8863353" y="183696"/>
            <a:ext cx="459241" cy="202066"/>
          </a:xfrm>
          <a:prstGeom prst="rect">
            <a:avLst/>
          </a:prstGeom>
          <a:noFill/>
          <a:ln/>
        </p:spPr>
        <p:txBody>
          <a:bodyPr wrap="square" lIns="0" tIns="0" rIns="0" bIns="0" rtlCol="0" anchor="ctr"/>
          <a:lstStyle/>
          <a:p>
            <a:pPr marL="0" indent="0" algn="ctr">
              <a:buNone/>
            </a:pPr>
            <a:r>
              <a:rPr lang="en-US" sz="800" b="1" dirty="0">
                <a:solidFill>
                  <a:srgbClr val="FFFFFF"/>
                </a:solidFill>
                <a:latin typeface="Yu Gothic" pitchFamily="34" charset="0"/>
                <a:ea typeface="Yu Gothic" pitchFamily="34" charset="-122"/>
                <a:cs typeface="Yu Gothic" pitchFamily="34" charset="-120"/>
              </a:rPr>
              <a:t>封筒</a:t>
            </a:r>
            <a:endParaRPr lang="en-US" sz="800" dirty="0"/>
          </a:p>
        </p:txBody>
      </p:sp>
      <p:sp>
        <p:nvSpPr>
          <p:cNvPr id="6" name="Shape 4"/>
          <p:cNvSpPr/>
          <p:nvPr/>
        </p:nvSpPr>
        <p:spPr>
          <a:xfrm>
            <a:off x="110218" y="3931104"/>
            <a:ext cx="1469571" cy="202066"/>
          </a:xfrm>
          <a:prstGeom prst="rect">
            <a:avLst/>
          </a:prstGeom>
          <a:solidFill>
            <a:srgbClr val="16396F"/>
          </a:solidFill>
          <a:ln/>
        </p:spPr>
      </p:sp>
      <p:sp>
        <p:nvSpPr>
          <p:cNvPr id="7" name="Text 5"/>
          <p:cNvSpPr txBox="1"/>
          <p:nvPr/>
        </p:nvSpPr>
        <p:spPr>
          <a:xfrm>
            <a:off x="110218" y="3931104"/>
            <a:ext cx="1469571" cy="202066"/>
          </a:xfrm>
          <a:prstGeom prst="rect">
            <a:avLst/>
          </a:prstGeom>
          <a:noFill/>
          <a:ln/>
        </p:spPr>
        <p:txBody>
          <a:bodyPr wrap="square" lIns="0" tIns="0" rIns="0" bIns="0" rtlCol="0" anchor="ctr"/>
          <a:lstStyle/>
          <a:p>
            <a:pPr marL="0" indent="0" algn="ctr">
              <a:buNone/>
            </a:pPr>
            <a:r>
              <a:rPr lang="en-US" sz="800" b="1" dirty="0">
                <a:solidFill>
                  <a:srgbClr val="FFFFFF"/>
                </a:solidFill>
                <a:latin typeface="Yu Gothic" pitchFamily="34" charset="0"/>
                <a:ea typeface="Yu Gothic" pitchFamily="34" charset="-122"/>
                <a:cs typeface="Yu Gothic" pitchFamily="34" charset="-120"/>
              </a:rPr>
              <a:t>A4三つ折りDM（中面）</a:t>
            </a:r>
            <a:endParaRPr lang="en-US" sz="800" dirty="0"/>
          </a:p>
        </p:txBody>
      </p:sp>
      <p:sp>
        <p:nvSpPr>
          <p:cNvPr id="8" name="Shape 6"/>
          <p:cNvSpPr/>
          <p:nvPr/>
        </p:nvSpPr>
        <p:spPr>
          <a:xfrm>
            <a:off x="9552214" y="3903549"/>
            <a:ext cx="918482" cy="202066"/>
          </a:xfrm>
          <a:prstGeom prst="rect">
            <a:avLst/>
          </a:prstGeom>
          <a:solidFill>
            <a:srgbClr val="16396F"/>
          </a:solidFill>
          <a:ln/>
        </p:spPr>
      </p:sp>
      <p:sp>
        <p:nvSpPr>
          <p:cNvPr id="9" name="Text 7"/>
          <p:cNvSpPr txBox="1"/>
          <p:nvPr/>
        </p:nvSpPr>
        <p:spPr>
          <a:xfrm>
            <a:off x="9552214" y="3903549"/>
            <a:ext cx="918482" cy="202066"/>
          </a:xfrm>
          <a:prstGeom prst="rect">
            <a:avLst/>
          </a:prstGeom>
          <a:noFill/>
          <a:ln/>
        </p:spPr>
        <p:txBody>
          <a:bodyPr wrap="square" lIns="0" tIns="0" rIns="0" bIns="0" rtlCol="0" anchor="ctr"/>
          <a:lstStyle/>
          <a:p>
            <a:pPr marL="0" indent="0" algn="ctr">
              <a:buNone/>
            </a:pPr>
            <a:r>
              <a:rPr lang="en-US" sz="800" b="1" dirty="0">
                <a:solidFill>
                  <a:srgbClr val="FFFFFF"/>
                </a:solidFill>
                <a:latin typeface="Yu Gothic" pitchFamily="34" charset="0"/>
                <a:ea typeface="Yu Gothic" pitchFamily="34" charset="-122"/>
                <a:cs typeface="Yu Gothic" pitchFamily="34" charset="-120"/>
              </a:rPr>
              <a:t>紹介カード（A6）</a:t>
            </a:r>
            <a:endParaRPr lang="en-US" sz="800" dirty="0"/>
          </a:p>
        </p:txBody>
      </p:sp>
      <p:sp>
        <p:nvSpPr>
          <p:cNvPr id="10" name="Text 8"/>
          <p:cNvSpPr txBox="1"/>
          <p:nvPr/>
        </p:nvSpPr>
        <p:spPr>
          <a:xfrm>
            <a:off x="537300" y="780710"/>
            <a:ext cx="2479902" cy="1194027"/>
          </a:xfrm>
          <a:prstGeom prst="rect">
            <a:avLst/>
          </a:prstGeom>
          <a:noFill/>
          <a:ln/>
        </p:spPr>
        <p:txBody>
          <a:bodyPr wrap="square" lIns="0" tIns="0" rIns="0" bIns="0" rtlCol="0" anchor="t"/>
          <a:lstStyle/>
          <a:p>
            <a:pPr marL="0" indent="0">
              <a:lnSpc>
                <a:spcPct val="110000"/>
              </a:lnSpc>
              <a:buNone/>
            </a:pPr>
            <a:r>
              <a:rPr lang="en-US" sz="1800" dirty="0" err="1">
                <a:solidFill>
                  <a:srgbClr val="FFFFFF"/>
                </a:solidFill>
                <a:latin typeface="Yu Mincho" pitchFamily="34" charset="0"/>
                <a:ea typeface="Yu Mincho" pitchFamily="34" charset="-122"/>
                <a:cs typeface="Yu Mincho" pitchFamily="34" charset="-120"/>
              </a:rPr>
              <a:t>いつも</a:t>
            </a:r>
            <a:endParaRPr lang="en-US" sz="1800" dirty="0"/>
          </a:p>
          <a:p>
            <a:pPr marL="0" indent="0">
              <a:lnSpc>
                <a:spcPct val="110000"/>
              </a:lnSpc>
              <a:buNone/>
            </a:pPr>
            <a:r>
              <a:rPr lang="en-US" sz="1800" dirty="0">
                <a:solidFill>
                  <a:srgbClr val="FFFFFF"/>
                </a:solidFill>
                <a:latin typeface="Yu Mincho" pitchFamily="34" charset="0"/>
                <a:ea typeface="Yu Mincho" pitchFamily="34" charset="-122"/>
                <a:cs typeface="Yu Mincho" pitchFamily="34" charset="-120"/>
              </a:rPr>
              <a:t>本当に</a:t>
            </a:r>
            <a:endParaRPr lang="en-US" sz="1800" dirty="0"/>
          </a:p>
          <a:p>
            <a:pPr marL="0" indent="0">
              <a:lnSpc>
                <a:spcPct val="110000"/>
              </a:lnSpc>
              <a:buNone/>
            </a:pPr>
            <a:r>
              <a:rPr lang="en-US" sz="1800" dirty="0">
                <a:solidFill>
                  <a:srgbClr val="FFFFFF"/>
                </a:solidFill>
                <a:latin typeface="Yu Mincho" pitchFamily="34" charset="0"/>
                <a:ea typeface="Yu Mincho" pitchFamily="34" charset="-122"/>
                <a:cs typeface="Yu Mincho" pitchFamily="34" charset="-120"/>
              </a:rPr>
              <a:t>ありがとうございます。</a:t>
            </a:r>
            <a:endParaRPr lang="en-US" sz="1800" dirty="0"/>
          </a:p>
        </p:txBody>
      </p:sp>
      <p:sp>
        <p:nvSpPr>
          <p:cNvPr id="11" name="Text 9"/>
          <p:cNvSpPr txBox="1"/>
          <p:nvPr/>
        </p:nvSpPr>
        <p:spPr>
          <a:xfrm>
            <a:off x="551089" y="1882888"/>
            <a:ext cx="2479902" cy="413317"/>
          </a:xfrm>
          <a:prstGeom prst="rect">
            <a:avLst/>
          </a:prstGeom>
          <a:noFill/>
          <a:ln/>
        </p:spPr>
        <p:txBody>
          <a:bodyPr wrap="square" lIns="0" tIns="0" rIns="0" bIns="0" rtlCol="0" anchor="t"/>
          <a:lstStyle/>
          <a:p>
            <a:pPr marL="0" indent="0">
              <a:buNone/>
            </a:pPr>
            <a:r>
              <a:rPr lang="en-US" sz="1100" dirty="0">
                <a:solidFill>
                  <a:srgbClr val="FFFFFF"/>
                </a:solidFill>
                <a:latin typeface="Yu Gothic" pitchFamily="34" charset="0"/>
                <a:ea typeface="Yu Gothic" pitchFamily="34" charset="-122"/>
                <a:cs typeface="Yu Gothic" pitchFamily="34" charset="-120"/>
              </a:rPr>
              <a:t>これまでいただいたご縁に、</a:t>
            </a:r>
            <a:endParaRPr lang="en-US" sz="1100" dirty="0"/>
          </a:p>
          <a:p>
            <a:pPr marL="0" indent="0">
              <a:buNone/>
            </a:pPr>
            <a:r>
              <a:rPr lang="en-US" sz="1100" dirty="0">
                <a:solidFill>
                  <a:srgbClr val="FFFFFF"/>
                </a:solidFill>
                <a:latin typeface="Yu Gothic" pitchFamily="34" charset="0"/>
                <a:ea typeface="Yu Gothic" pitchFamily="34" charset="-122"/>
                <a:cs typeface="Yu Gothic" pitchFamily="34" charset="-120"/>
              </a:rPr>
              <a:t>心より感謝申し上げます。</a:t>
            </a:r>
            <a:endParaRPr lang="en-US" sz="1100" dirty="0"/>
          </a:p>
        </p:txBody>
      </p:sp>
      <p:sp>
        <p:nvSpPr>
          <p:cNvPr id="12" name="Text 10"/>
          <p:cNvSpPr txBox="1"/>
          <p:nvPr/>
        </p:nvSpPr>
        <p:spPr>
          <a:xfrm>
            <a:off x="551089" y="3334090"/>
            <a:ext cx="1836964" cy="128588"/>
          </a:xfrm>
          <a:prstGeom prst="rect">
            <a:avLst/>
          </a:prstGeom>
          <a:noFill/>
          <a:ln/>
        </p:spPr>
        <p:txBody>
          <a:bodyPr wrap="square" lIns="0" tIns="0" rIns="0" bIns="0" rtlCol="0" anchor="t"/>
          <a:lstStyle/>
          <a:p>
            <a:pPr marL="0" indent="0">
              <a:buNone/>
            </a:pPr>
            <a:r>
              <a:rPr lang="en-US" sz="850" dirty="0" err="1">
                <a:solidFill>
                  <a:srgbClr val="FFFFFF"/>
                </a:solidFill>
                <a:latin typeface="Yu Gothic" pitchFamily="34" charset="0"/>
                <a:ea typeface="Yu Gothic" pitchFamily="34" charset="-122"/>
                <a:cs typeface="Yu Gothic" pitchFamily="34" charset="-120"/>
              </a:rPr>
              <a:t>株式会社グッドウ</a:t>
            </a:r>
            <a:r>
              <a:rPr lang="ja-JP" altLang="en-US" sz="850" dirty="0">
                <a:solidFill>
                  <a:srgbClr val="FFFFFF"/>
                </a:solidFill>
                <a:latin typeface="Yu Gothic" pitchFamily="34" charset="0"/>
                <a:ea typeface="Yu Gothic" pitchFamily="34" charset="-122"/>
                <a:cs typeface="Yu Gothic" pitchFamily="34" charset="-120"/>
              </a:rPr>
              <a:t>イ</a:t>
            </a:r>
            <a:r>
              <a:rPr lang="en-US" sz="850" dirty="0">
                <a:solidFill>
                  <a:srgbClr val="FFFFFF"/>
                </a:solidFill>
                <a:latin typeface="Yu Gothic" pitchFamily="34" charset="0"/>
                <a:ea typeface="Yu Gothic" pitchFamily="34" charset="-122"/>
                <a:cs typeface="Yu Gothic" pitchFamily="34" charset="-120"/>
              </a:rPr>
              <a:t>ン</a:t>
            </a:r>
            <a:endParaRPr lang="en-US" sz="850" dirty="0"/>
          </a:p>
        </p:txBody>
      </p:sp>
      <p:sp>
        <p:nvSpPr>
          <p:cNvPr id="13" name="Text 11"/>
          <p:cNvSpPr txBox="1"/>
          <p:nvPr/>
        </p:nvSpPr>
        <p:spPr>
          <a:xfrm>
            <a:off x="551089" y="3471863"/>
            <a:ext cx="1836964" cy="202066"/>
          </a:xfrm>
          <a:prstGeom prst="rect">
            <a:avLst/>
          </a:prstGeom>
          <a:noFill/>
          <a:ln/>
        </p:spPr>
        <p:txBody>
          <a:bodyPr wrap="square" lIns="0" tIns="0" rIns="0" bIns="0" rtlCol="0" anchor="t"/>
          <a:lstStyle/>
          <a:p>
            <a:pPr marL="0" indent="0">
              <a:buNone/>
            </a:pPr>
            <a:r>
              <a:rPr lang="en-US" sz="1300" dirty="0">
                <a:solidFill>
                  <a:srgbClr val="FFFFFF"/>
                </a:solidFill>
                <a:latin typeface="Yu Mincho" pitchFamily="34" charset="0"/>
                <a:ea typeface="Yu Mincho" pitchFamily="34" charset="-122"/>
                <a:cs typeface="Yu Mincho" pitchFamily="34" charset="-120"/>
              </a:rPr>
              <a:t>井上 健</a:t>
            </a:r>
            <a:endParaRPr lang="en-US" sz="1300" dirty="0"/>
          </a:p>
        </p:txBody>
      </p:sp>
      <p:sp>
        <p:nvSpPr>
          <p:cNvPr id="14" name="Text 12"/>
          <p:cNvSpPr txBox="1"/>
          <p:nvPr/>
        </p:nvSpPr>
        <p:spPr>
          <a:xfrm>
            <a:off x="3168763" y="1689190"/>
            <a:ext cx="2296205" cy="202066"/>
          </a:xfrm>
          <a:prstGeom prst="rect">
            <a:avLst/>
          </a:prstGeom>
          <a:noFill/>
          <a:ln/>
        </p:spPr>
        <p:txBody>
          <a:bodyPr wrap="square" lIns="0" tIns="0" rIns="0" bIns="0" rtlCol="0" anchor="t"/>
          <a:lstStyle/>
          <a:p>
            <a:pPr marL="0" indent="0" algn="ctr">
              <a:buNone/>
            </a:pPr>
            <a:r>
              <a:rPr lang="en-US" sz="1200" dirty="0">
                <a:solidFill>
                  <a:srgbClr val="16396F"/>
                </a:solidFill>
                <a:latin typeface="Yu Mincho" pitchFamily="34" charset="0"/>
                <a:ea typeface="Yu Mincho" pitchFamily="34" charset="-122"/>
                <a:cs typeface="Yu Mincho" pitchFamily="34" charset="-120"/>
              </a:rPr>
              <a:t>2027年度</a:t>
            </a:r>
            <a:endParaRPr lang="en-US" sz="1200" dirty="0"/>
          </a:p>
        </p:txBody>
      </p:sp>
      <p:sp>
        <p:nvSpPr>
          <p:cNvPr id="15" name="Text 13"/>
          <p:cNvSpPr txBox="1"/>
          <p:nvPr/>
        </p:nvSpPr>
        <p:spPr>
          <a:xfrm>
            <a:off x="3168763" y="1910442"/>
            <a:ext cx="2296205" cy="367393"/>
          </a:xfrm>
          <a:prstGeom prst="rect">
            <a:avLst/>
          </a:prstGeom>
          <a:noFill/>
          <a:ln/>
        </p:spPr>
        <p:txBody>
          <a:bodyPr wrap="square" lIns="0" tIns="0" rIns="0" bIns="0" rtlCol="0" anchor="t"/>
          <a:lstStyle/>
          <a:p>
            <a:pPr marL="0" indent="0" algn="ctr">
              <a:buNone/>
            </a:pPr>
            <a:r>
              <a:rPr lang="en-US" sz="2600" b="1" dirty="0">
                <a:solidFill>
                  <a:srgbClr val="16396F"/>
                </a:solidFill>
                <a:latin typeface="Yu Mincho" pitchFamily="34" charset="0"/>
                <a:ea typeface="Yu Mincho" pitchFamily="34" charset="-122"/>
                <a:cs typeface="Yu Mincho" pitchFamily="34" charset="-120"/>
              </a:rPr>
              <a:t>MDRT</a:t>
            </a:r>
            <a:endParaRPr lang="en-US" sz="2600" dirty="0"/>
          </a:p>
        </p:txBody>
      </p:sp>
      <p:sp>
        <p:nvSpPr>
          <p:cNvPr id="16" name="Text 14"/>
          <p:cNvSpPr txBox="1"/>
          <p:nvPr/>
        </p:nvSpPr>
        <p:spPr>
          <a:xfrm>
            <a:off x="3168762" y="2347867"/>
            <a:ext cx="2296205" cy="238805"/>
          </a:xfrm>
          <a:prstGeom prst="rect">
            <a:avLst/>
          </a:prstGeom>
          <a:noFill/>
          <a:ln/>
        </p:spPr>
        <p:txBody>
          <a:bodyPr wrap="square" lIns="0" tIns="0" rIns="0" bIns="0" rtlCol="0" anchor="t"/>
          <a:lstStyle/>
          <a:p>
            <a:pPr marL="0" indent="0" algn="ctr">
              <a:buNone/>
            </a:pPr>
            <a:r>
              <a:rPr lang="en-US" sz="1300" dirty="0">
                <a:solidFill>
                  <a:srgbClr val="16396F"/>
                </a:solidFill>
                <a:latin typeface="Yu Mincho" pitchFamily="34" charset="0"/>
                <a:ea typeface="Yu Mincho" pitchFamily="34" charset="-122"/>
                <a:cs typeface="Yu Mincho" pitchFamily="34" charset="-120"/>
              </a:rPr>
              <a:t>入会基準を達成しました。</a:t>
            </a:r>
            <a:endParaRPr lang="en-US" sz="1300" dirty="0"/>
          </a:p>
        </p:txBody>
      </p:sp>
      <p:sp>
        <p:nvSpPr>
          <p:cNvPr id="18" name="Text 16"/>
          <p:cNvSpPr txBox="1"/>
          <p:nvPr/>
        </p:nvSpPr>
        <p:spPr>
          <a:xfrm>
            <a:off x="5786438" y="532720"/>
            <a:ext cx="2755446" cy="1010330"/>
          </a:xfrm>
          <a:prstGeom prst="rect">
            <a:avLst/>
          </a:prstGeom>
          <a:noFill/>
          <a:ln/>
        </p:spPr>
        <p:txBody>
          <a:bodyPr wrap="square" lIns="0" tIns="0" rIns="0" bIns="0" rtlCol="0" anchor="t"/>
          <a:lstStyle/>
          <a:p>
            <a:pPr marL="0" indent="0">
              <a:lnSpc>
                <a:spcPct val="110000"/>
              </a:lnSpc>
              <a:buNone/>
            </a:pPr>
            <a:r>
              <a:rPr lang="en-US" sz="1400" dirty="0">
                <a:solidFill>
                  <a:srgbClr val="16396F"/>
                </a:solidFill>
                <a:latin typeface="Yu Mincho" pitchFamily="34" charset="0"/>
                <a:ea typeface="Yu Mincho" pitchFamily="34" charset="-122"/>
                <a:cs typeface="Yu Mincho" pitchFamily="34" charset="-120"/>
              </a:rPr>
              <a:t>。</a:t>
            </a:r>
            <a:endParaRPr lang="en-US" sz="1400" dirty="0"/>
          </a:p>
        </p:txBody>
      </p:sp>
      <p:sp>
        <p:nvSpPr>
          <p:cNvPr id="20" name="Text 18"/>
          <p:cNvSpPr txBox="1"/>
          <p:nvPr/>
        </p:nvSpPr>
        <p:spPr>
          <a:xfrm>
            <a:off x="5740513" y="2571750"/>
            <a:ext cx="1285875" cy="551089"/>
          </a:xfrm>
          <a:prstGeom prst="rect">
            <a:avLst/>
          </a:prstGeom>
          <a:noFill/>
          <a:ln/>
        </p:spPr>
        <p:txBody>
          <a:bodyPr wrap="square" lIns="0" tIns="0" rIns="0" bIns="0" rtlCol="0" anchor="t"/>
          <a:lstStyle/>
          <a:p>
            <a:pPr marL="0" indent="0">
              <a:buNone/>
            </a:pPr>
            <a:r>
              <a:rPr lang="en-US" sz="1300" i="1" dirty="0">
                <a:solidFill>
                  <a:srgbClr val="FFFFFF"/>
                </a:solidFill>
                <a:latin typeface="Georgia" pitchFamily="34" charset="0"/>
                <a:ea typeface="Georgia" pitchFamily="34" charset="-122"/>
                <a:cs typeface="Georgia" pitchFamily="34" charset="-120"/>
              </a:rPr>
              <a:t>Gratitude</a:t>
            </a:r>
            <a:endParaRPr lang="en-US" sz="1300" dirty="0"/>
          </a:p>
          <a:p>
            <a:pPr marL="0" indent="0">
              <a:buNone/>
            </a:pPr>
            <a:r>
              <a:rPr lang="en-US" sz="1300" i="1" dirty="0">
                <a:solidFill>
                  <a:srgbClr val="FFFFFF"/>
                </a:solidFill>
                <a:latin typeface="Georgia" pitchFamily="34" charset="0"/>
                <a:ea typeface="Georgia" pitchFamily="34" charset="-122"/>
                <a:cs typeface="Georgia" pitchFamily="34" charset="-120"/>
              </a:rPr>
              <a:t>builds</a:t>
            </a:r>
            <a:endParaRPr lang="en-US" sz="1300" dirty="0"/>
          </a:p>
          <a:p>
            <a:pPr marL="0" indent="0">
              <a:buNone/>
            </a:pPr>
            <a:r>
              <a:rPr lang="en-US" sz="1300" i="1" dirty="0">
                <a:solidFill>
                  <a:srgbClr val="FFFFFF"/>
                </a:solidFill>
                <a:latin typeface="Georgia" pitchFamily="34" charset="0"/>
                <a:ea typeface="Georgia" pitchFamily="34" charset="-122"/>
                <a:cs typeface="Georgia" pitchFamily="34" charset="-120"/>
              </a:rPr>
              <a:t>the future.</a:t>
            </a:r>
            <a:endParaRPr lang="en-US" sz="1300" dirty="0"/>
          </a:p>
        </p:txBody>
      </p:sp>
      <p:sp>
        <p:nvSpPr>
          <p:cNvPr id="21" name="Text 19"/>
          <p:cNvSpPr txBox="1"/>
          <p:nvPr/>
        </p:nvSpPr>
        <p:spPr>
          <a:xfrm>
            <a:off x="7568293" y="3444308"/>
            <a:ext cx="1836964" cy="128588"/>
          </a:xfrm>
          <a:prstGeom prst="rect">
            <a:avLst/>
          </a:prstGeom>
          <a:noFill/>
          <a:ln/>
        </p:spPr>
        <p:txBody>
          <a:bodyPr wrap="square" lIns="0" tIns="0" rIns="0" bIns="0" rtlCol="0" anchor="t"/>
          <a:lstStyle/>
          <a:p>
            <a:pPr marL="0" indent="0">
              <a:buNone/>
            </a:pPr>
            <a:r>
              <a:rPr lang="en-US" sz="850" dirty="0">
                <a:solidFill>
                  <a:srgbClr val="FFFFFF"/>
                </a:solidFill>
                <a:latin typeface="Yu Gothic" pitchFamily="34" charset="0"/>
                <a:ea typeface="Yu Gothic" pitchFamily="34" charset="-122"/>
                <a:cs typeface="Yu Gothic" pitchFamily="34" charset="-120"/>
              </a:rPr>
              <a:t>株式会社グッドウィン</a:t>
            </a:r>
            <a:endParaRPr lang="en-US" sz="850" dirty="0"/>
          </a:p>
        </p:txBody>
      </p:sp>
      <p:sp>
        <p:nvSpPr>
          <p:cNvPr id="22" name="Text 20"/>
          <p:cNvSpPr txBox="1"/>
          <p:nvPr/>
        </p:nvSpPr>
        <p:spPr>
          <a:xfrm>
            <a:off x="7568293" y="3582080"/>
            <a:ext cx="1836964" cy="202066"/>
          </a:xfrm>
          <a:prstGeom prst="rect">
            <a:avLst/>
          </a:prstGeom>
          <a:noFill/>
          <a:ln/>
        </p:spPr>
        <p:txBody>
          <a:bodyPr wrap="square" lIns="0" tIns="0" rIns="0" bIns="0" rtlCol="0" anchor="t"/>
          <a:lstStyle/>
          <a:p>
            <a:pPr marL="0" indent="0">
              <a:buNone/>
            </a:pPr>
            <a:r>
              <a:rPr lang="en-US" sz="1300" dirty="0">
                <a:solidFill>
                  <a:srgbClr val="FFFFFF"/>
                </a:solidFill>
                <a:latin typeface="Yu Mincho" pitchFamily="34" charset="0"/>
                <a:ea typeface="Yu Mincho" pitchFamily="34" charset="-122"/>
                <a:cs typeface="Yu Mincho" pitchFamily="34" charset="-120"/>
              </a:rPr>
              <a:t>井上 健</a:t>
            </a:r>
            <a:endParaRPr lang="en-US" sz="1300" dirty="0"/>
          </a:p>
        </p:txBody>
      </p:sp>
      <p:sp>
        <p:nvSpPr>
          <p:cNvPr id="23" name="Text 21"/>
          <p:cNvSpPr txBox="1"/>
          <p:nvPr/>
        </p:nvSpPr>
        <p:spPr>
          <a:xfrm>
            <a:off x="9460366" y="1267505"/>
            <a:ext cx="2020661" cy="440871"/>
          </a:xfrm>
          <a:prstGeom prst="rect">
            <a:avLst/>
          </a:prstGeom>
          <a:noFill/>
          <a:ln/>
        </p:spPr>
        <p:txBody>
          <a:bodyPr wrap="square" lIns="0" tIns="0" rIns="0" bIns="0" rtlCol="0" anchor="t"/>
          <a:lstStyle/>
          <a:p>
            <a:pPr marL="0" indent="0">
              <a:buNone/>
            </a:pPr>
            <a:r>
              <a:rPr lang="en-US" sz="1100" dirty="0">
                <a:solidFill>
                  <a:srgbClr val="16396F"/>
                </a:solidFill>
                <a:latin typeface="Yu Gothic" pitchFamily="34" charset="0"/>
                <a:ea typeface="Yu Gothic" pitchFamily="34" charset="-122"/>
                <a:cs typeface="Yu Gothic" pitchFamily="34" charset="-120"/>
              </a:rPr>
              <a:t>お客様へ</a:t>
            </a:r>
            <a:endParaRPr lang="en-US" sz="1100" dirty="0"/>
          </a:p>
          <a:p>
            <a:pPr marL="0" indent="0">
              <a:buNone/>
            </a:pPr>
            <a:r>
              <a:rPr lang="en-US" sz="1100" dirty="0">
                <a:solidFill>
                  <a:srgbClr val="16396F"/>
                </a:solidFill>
                <a:latin typeface="Yu Gothic" pitchFamily="34" charset="0"/>
                <a:ea typeface="Yu Gothic" pitchFamily="34" charset="-122"/>
                <a:cs typeface="Yu Gothic" pitchFamily="34" charset="-120"/>
              </a:rPr>
              <a:t>日頃の感謝を込めて</a:t>
            </a:r>
            <a:endParaRPr lang="en-US" sz="1100" dirty="0"/>
          </a:p>
        </p:txBody>
      </p:sp>
      <p:sp>
        <p:nvSpPr>
          <p:cNvPr id="24" name="Text 22"/>
          <p:cNvSpPr txBox="1"/>
          <p:nvPr/>
        </p:nvSpPr>
        <p:spPr>
          <a:xfrm>
            <a:off x="10617654" y="2424793"/>
            <a:ext cx="1377723" cy="119403"/>
          </a:xfrm>
          <a:prstGeom prst="rect">
            <a:avLst/>
          </a:prstGeom>
          <a:noFill/>
          <a:ln/>
        </p:spPr>
        <p:txBody>
          <a:bodyPr wrap="square" lIns="0" tIns="0" rIns="0" bIns="0" rtlCol="0" anchor="t"/>
          <a:lstStyle/>
          <a:p>
            <a:pPr marL="0" indent="0">
              <a:buNone/>
            </a:pPr>
            <a:r>
              <a:rPr lang="en-US" sz="800" dirty="0">
                <a:solidFill>
                  <a:srgbClr val="16396F"/>
                </a:solidFill>
                <a:latin typeface="Yu Gothic" pitchFamily="34" charset="0"/>
                <a:ea typeface="Yu Gothic" pitchFamily="34" charset="-122"/>
                <a:cs typeface="Yu Gothic" pitchFamily="34" charset="-120"/>
              </a:rPr>
              <a:t>株式会社グッドウィン</a:t>
            </a:r>
            <a:endParaRPr lang="en-US" sz="800" dirty="0"/>
          </a:p>
        </p:txBody>
      </p:sp>
      <p:sp>
        <p:nvSpPr>
          <p:cNvPr id="25" name="Text 23"/>
          <p:cNvSpPr txBox="1"/>
          <p:nvPr/>
        </p:nvSpPr>
        <p:spPr>
          <a:xfrm>
            <a:off x="10617654" y="2553380"/>
            <a:ext cx="1377723" cy="183696"/>
          </a:xfrm>
          <a:prstGeom prst="rect">
            <a:avLst/>
          </a:prstGeom>
          <a:noFill/>
          <a:ln/>
        </p:spPr>
        <p:txBody>
          <a:bodyPr wrap="square" lIns="0" tIns="0" rIns="0" bIns="0" rtlCol="0" anchor="t"/>
          <a:lstStyle/>
          <a:p>
            <a:pPr marL="0" indent="0">
              <a:buNone/>
            </a:pPr>
            <a:r>
              <a:rPr lang="en-US" sz="1200" dirty="0">
                <a:solidFill>
                  <a:srgbClr val="16396F"/>
                </a:solidFill>
                <a:latin typeface="Yu Mincho" pitchFamily="34" charset="0"/>
                <a:ea typeface="Yu Mincho" pitchFamily="34" charset="-122"/>
                <a:cs typeface="Yu Mincho" pitchFamily="34" charset="-120"/>
              </a:rPr>
              <a:t>井上 健</a:t>
            </a:r>
            <a:endParaRPr lang="en-US" sz="1200" dirty="0"/>
          </a:p>
        </p:txBody>
      </p:sp>
      <p:sp>
        <p:nvSpPr>
          <p:cNvPr id="26" name="Text 24"/>
          <p:cNvSpPr txBox="1"/>
          <p:nvPr/>
        </p:nvSpPr>
        <p:spPr>
          <a:xfrm>
            <a:off x="440871" y="4381160"/>
            <a:ext cx="2479902" cy="293914"/>
          </a:xfrm>
          <a:prstGeom prst="rect">
            <a:avLst/>
          </a:prstGeom>
          <a:noFill/>
          <a:ln/>
        </p:spPr>
        <p:txBody>
          <a:bodyPr wrap="square" lIns="0" tIns="0" rIns="0" bIns="0" rtlCol="0" anchor="t"/>
          <a:lstStyle/>
          <a:p>
            <a:pPr marL="0" indent="0">
              <a:buNone/>
            </a:pPr>
            <a:r>
              <a:rPr lang="en-US" sz="2000" dirty="0" err="1">
                <a:solidFill>
                  <a:srgbClr val="16396F"/>
                </a:solidFill>
                <a:latin typeface="Yu Mincho" pitchFamily="34" charset="0"/>
                <a:ea typeface="Yu Mincho" pitchFamily="34" charset="-122"/>
                <a:cs typeface="Yu Mincho" pitchFamily="34" charset="-120"/>
              </a:rPr>
              <a:t>ご縁を、次のご縁へ</a:t>
            </a:r>
            <a:endParaRPr lang="en-US" sz="2000" dirty="0"/>
          </a:p>
        </p:txBody>
      </p:sp>
      <p:sp>
        <p:nvSpPr>
          <p:cNvPr id="27" name="Text 25"/>
          <p:cNvSpPr txBox="1"/>
          <p:nvPr/>
        </p:nvSpPr>
        <p:spPr>
          <a:xfrm>
            <a:off x="367393" y="4817700"/>
            <a:ext cx="2580936" cy="890927"/>
          </a:xfrm>
          <a:prstGeom prst="rect">
            <a:avLst/>
          </a:prstGeom>
          <a:noFill/>
          <a:ln/>
        </p:spPr>
        <p:txBody>
          <a:bodyPr wrap="square" lIns="0" tIns="0" rIns="0" bIns="0" rtlCol="0" anchor="t"/>
          <a:lstStyle/>
          <a:p>
            <a:pPr marL="0" indent="0">
              <a:lnSpc>
                <a:spcPct val="115000"/>
              </a:lnSpc>
              <a:buNone/>
            </a:pPr>
            <a:r>
              <a:rPr lang="en-US" sz="750" dirty="0" err="1">
                <a:solidFill>
                  <a:srgbClr val="16396F"/>
                </a:solidFill>
                <a:latin typeface="Yu Gothic" pitchFamily="34" charset="0"/>
                <a:ea typeface="Yu Gothic" pitchFamily="34" charset="-122"/>
                <a:cs typeface="Yu Gothic" pitchFamily="34" charset="-120"/>
              </a:rPr>
              <a:t>いつも</a:t>
            </a:r>
            <a:r>
              <a:rPr lang="ja-JP" altLang="en-US" sz="750" dirty="0">
                <a:solidFill>
                  <a:srgbClr val="16396F"/>
                </a:solidFill>
                <a:latin typeface="Yu Gothic" pitchFamily="34" charset="0"/>
                <a:ea typeface="Yu Gothic" pitchFamily="34" charset="-122"/>
                <a:cs typeface="Yu Gothic" pitchFamily="34" charset="-120"/>
              </a:rPr>
              <a:t>大変お世話になり、</a:t>
            </a:r>
            <a:r>
              <a:rPr lang="en-US" sz="750" dirty="0" err="1">
                <a:solidFill>
                  <a:srgbClr val="16396F"/>
                </a:solidFill>
                <a:latin typeface="Yu Gothic" pitchFamily="34" charset="0"/>
                <a:ea typeface="Yu Gothic" pitchFamily="34" charset="-122"/>
                <a:cs typeface="Yu Gothic" pitchFamily="34" charset="-120"/>
              </a:rPr>
              <a:t>ありがとうございます</a:t>
            </a:r>
            <a:r>
              <a:rPr lang="en-US" sz="750" dirty="0">
                <a:solidFill>
                  <a:srgbClr val="16396F"/>
                </a:solidFill>
                <a:latin typeface="Yu Gothic" pitchFamily="34" charset="0"/>
                <a:ea typeface="Yu Gothic" pitchFamily="34" charset="-122"/>
                <a:cs typeface="Yu Gothic" pitchFamily="34" charset="-120"/>
              </a:rPr>
              <a:t>。</a:t>
            </a:r>
            <a:endParaRPr lang="en-US" sz="750" dirty="0"/>
          </a:p>
          <a:p>
            <a:pPr marL="0" indent="0">
              <a:lnSpc>
                <a:spcPct val="115000"/>
              </a:lnSpc>
              <a:buNone/>
            </a:pPr>
            <a:r>
              <a:rPr lang="en-US" sz="750" dirty="0">
                <a:solidFill>
                  <a:srgbClr val="16396F"/>
                </a:solidFill>
                <a:latin typeface="Yu Gothic" pitchFamily="34" charset="0"/>
                <a:ea typeface="Yu Gothic" pitchFamily="34" charset="-122"/>
                <a:cs typeface="Yu Gothic" pitchFamily="34" charset="-120"/>
              </a:rPr>
              <a:t>このたび、2027年度MDRT入会基準を達成することができました。</a:t>
            </a:r>
            <a:endParaRPr lang="en-US" sz="750" dirty="0"/>
          </a:p>
          <a:p>
            <a:pPr marL="0" indent="0">
              <a:lnSpc>
                <a:spcPct val="115000"/>
              </a:lnSpc>
              <a:buNone/>
            </a:pPr>
            <a:r>
              <a:rPr lang="en-US" sz="750" dirty="0">
                <a:solidFill>
                  <a:srgbClr val="16396F"/>
                </a:solidFill>
                <a:latin typeface="Yu Gothic" pitchFamily="34" charset="0"/>
                <a:ea typeface="Yu Gothic" pitchFamily="34" charset="-122"/>
                <a:cs typeface="Yu Gothic" pitchFamily="34" charset="-120"/>
              </a:rPr>
              <a:t>ここまで仕事を続けてこられたのは、これまでご相談いただいた皆さま、そして私を信頼してお付き合いいただいている皆さまのおかげです。改めて、心より感謝申し上げます。</a:t>
            </a:r>
            <a:endParaRPr lang="en-US" sz="750" dirty="0"/>
          </a:p>
        </p:txBody>
      </p:sp>
      <p:sp>
        <p:nvSpPr>
          <p:cNvPr id="28" name="Text 26"/>
          <p:cNvSpPr txBox="1"/>
          <p:nvPr/>
        </p:nvSpPr>
        <p:spPr>
          <a:xfrm>
            <a:off x="569459" y="6061982"/>
            <a:ext cx="2296205" cy="459241"/>
          </a:xfrm>
          <a:prstGeom prst="rect">
            <a:avLst/>
          </a:prstGeom>
          <a:noFill/>
          <a:ln/>
        </p:spPr>
        <p:txBody>
          <a:bodyPr wrap="square" lIns="0" tIns="0" rIns="0" bIns="0" rtlCol="0" anchor="ctr"/>
          <a:lstStyle/>
          <a:p>
            <a:pPr marL="0" indent="0">
              <a:buNone/>
            </a:pPr>
            <a:r>
              <a:rPr lang="en-US" sz="1050" b="1" dirty="0">
                <a:solidFill>
                  <a:srgbClr val="16396F"/>
                </a:solidFill>
                <a:latin typeface="Yu Gothic" pitchFamily="34" charset="0"/>
                <a:ea typeface="Yu Gothic" pitchFamily="34" charset="-122"/>
                <a:cs typeface="Yu Gothic" pitchFamily="34" charset="-120"/>
              </a:rPr>
              <a:t>「保険を売ること」ではなく、</a:t>
            </a:r>
            <a:endParaRPr lang="en-US" sz="1050" dirty="0"/>
          </a:p>
          <a:p>
            <a:pPr marL="0" indent="0">
              <a:buNone/>
            </a:pPr>
            <a:r>
              <a:rPr lang="en-US" sz="1050" b="1" dirty="0">
                <a:solidFill>
                  <a:srgbClr val="16396F"/>
                </a:solidFill>
                <a:latin typeface="Yu Gothic" pitchFamily="34" charset="0"/>
                <a:ea typeface="Yu Gothic" pitchFamily="34" charset="-122"/>
                <a:cs typeface="Yu Gothic" pitchFamily="34" charset="-120"/>
              </a:rPr>
              <a:t>その方やご家族にとって必要なことを</a:t>
            </a:r>
            <a:endParaRPr lang="en-US" sz="1050" dirty="0"/>
          </a:p>
          <a:p>
            <a:pPr marL="0" indent="0">
              <a:buNone/>
            </a:pPr>
            <a:r>
              <a:rPr lang="en-US" sz="1050" b="1" dirty="0">
                <a:solidFill>
                  <a:srgbClr val="16396F"/>
                </a:solidFill>
                <a:latin typeface="Yu Gothic" pitchFamily="34" charset="0"/>
                <a:ea typeface="Yu Gothic" pitchFamily="34" charset="-122"/>
                <a:cs typeface="Yu Gothic" pitchFamily="34" charset="-120"/>
              </a:rPr>
              <a:t>一緒に考えること。</a:t>
            </a:r>
            <a:endParaRPr lang="en-US" sz="1050" dirty="0"/>
          </a:p>
        </p:txBody>
      </p:sp>
      <p:sp>
        <p:nvSpPr>
          <p:cNvPr id="29" name="Text 27"/>
          <p:cNvSpPr txBox="1"/>
          <p:nvPr/>
        </p:nvSpPr>
        <p:spPr>
          <a:xfrm>
            <a:off x="477611" y="6649811"/>
            <a:ext cx="2498271" cy="413317"/>
          </a:xfrm>
          <a:prstGeom prst="rect">
            <a:avLst/>
          </a:prstGeom>
          <a:noFill/>
          <a:ln/>
        </p:spPr>
        <p:txBody>
          <a:bodyPr wrap="square" lIns="0" tIns="0" rIns="0" bIns="0" rtlCol="0" anchor="t"/>
          <a:lstStyle/>
          <a:p>
            <a:pPr marL="0" indent="0">
              <a:lnSpc>
                <a:spcPct val="120000"/>
              </a:lnSpc>
              <a:buNone/>
            </a:pPr>
            <a:r>
              <a:rPr lang="en-US" sz="850" dirty="0">
                <a:solidFill>
                  <a:srgbClr val="16396F"/>
                </a:solidFill>
                <a:latin typeface="Yu Gothic" pitchFamily="34" charset="0"/>
                <a:ea typeface="Yu Gothic" pitchFamily="34" charset="-122"/>
                <a:cs typeface="Yu Gothic" pitchFamily="34" charset="-120"/>
              </a:rPr>
              <a:t>これからも、知識と経験を磨きながら、皆さまのお役に立てる仕事を続けていきたいと思っています。</a:t>
            </a:r>
            <a:endParaRPr lang="en-US" sz="850" dirty="0"/>
          </a:p>
        </p:txBody>
      </p:sp>
      <p:sp>
        <p:nvSpPr>
          <p:cNvPr id="30" name="Text 28"/>
          <p:cNvSpPr txBox="1"/>
          <p:nvPr/>
        </p:nvSpPr>
        <p:spPr>
          <a:xfrm>
            <a:off x="3196318" y="4206648"/>
            <a:ext cx="3214688" cy="459241"/>
          </a:xfrm>
          <a:prstGeom prst="rect">
            <a:avLst/>
          </a:prstGeom>
          <a:noFill/>
          <a:ln/>
        </p:spPr>
        <p:txBody>
          <a:bodyPr wrap="square" lIns="0" tIns="0" rIns="0" bIns="0" rtlCol="0" anchor="t"/>
          <a:lstStyle/>
          <a:p>
            <a:pPr marL="0" indent="0">
              <a:lnSpc>
                <a:spcPct val="110000"/>
              </a:lnSpc>
              <a:buNone/>
            </a:pPr>
            <a:r>
              <a:rPr lang="en-US" sz="1500" dirty="0">
                <a:solidFill>
                  <a:srgbClr val="16396F"/>
                </a:solidFill>
                <a:latin typeface="Yu Mincho" pitchFamily="34" charset="0"/>
                <a:ea typeface="Yu Mincho" pitchFamily="34" charset="-122"/>
                <a:cs typeface="Yu Mincho" pitchFamily="34" charset="-120"/>
              </a:rPr>
              <a:t>もし、　　　　　様の周りに</a:t>
            </a:r>
            <a:endParaRPr lang="en-US" sz="1500" dirty="0"/>
          </a:p>
          <a:p>
            <a:pPr marL="0" indent="0">
              <a:lnSpc>
                <a:spcPct val="110000"/>
              </a:lnSpc>
              <a:buNone/>
            </a:pPr>
            <a:r>
              <a:rPr lang="en-US" sz="1500" dirty="0">
                <a:solidFill>
                  <a:srgbClr val="16396F"/>
                </a:solidFill>
                <a:latin typeface="Yu Mincho" pitchFamily="34" charset="0"/>
                <a:ea typeface="Yu Mincho" pitchFamily="34" charset="-122"/>
                <a:cs typeface="Yu Mincho" pitchFamily="34" charset="-120"/>
              </a:rPr>
              <a:t>こんな方がいたら。</a:t>
            </a:r>
            <a:endParaRPr lang="en-US" sz="1500" dirty="0"/>
          </a:p>
        </p:txBody>
      </p:sp>
      <p:sp>
        <p:nvSpPr>
          <p:cNvPr id="31" name="Text 29"/>
          <p:cNvSpPr txBox="1"/>
          <p:nvPr/>
        </p:nvSpPr>
        <p:spPr>
          <a:xfrm>
            <a:off x="3536156" y="4794477"/>
            <a:ext cx="1102179" cy="220436"/>
          </a:xfrm>
          <a:prstGeom prst="rect">
            <a:avLst/>
          </a:prstGeom>
          <a:noFill/>
          <a:ln/>
        </p:spPr>
        <p:txBody>
          <a:bodyPr wrap="square" lIns="0" tIns="0" rIns="0" bIns="0" rtlCol="0" anchor="ctr"/>
          <a:lstStyle/>
          <a:p>
            <a:pPr marL="0" indent="0">
              <a:buNone/>
            </a:pPr>
            <a:r>
              <a:rPr lang="en-US" sz="1100" b="1" dirty="0">
                <a:solidFill>
                  <a:srgbClr val="16396F"/>
                </a:solidFill>
                <a:latin typeface="Yu Gothic" pitchFamily="34" charset="0"/>
                <a:ea typeface="Yu Gothic" pitchFamily="34" charset="-122"/>
                <a:cs typeface="Yu Gothic" pitchFamily="34" charset="-120"/>
              </a:rPr>
              <a:t>個人の方</a:t>
            </a:r>
            <a:endParaRPr lang="en-US" sz="1100" dirty="0"/>
          </a:p>
        </p:txBody>
      </p:sp>
      <p:sp>
        <p:nvSpPr>
          <p:cNvPr id="32" name="Text 30"/>
          <p:cNvSpPr txBox="1"/>
          <p:nvPr/>
        </p:nvSpPr>
        <p:spPr>
          <a:xfrm>
            <a:off x="3187133" y="5106761"/>
            <a:ext cx="1487941" cy="1377723"/>
          </a:xfrm>
          <a:prstGeom prst="rect">
            <a:avLst/>
          </a:prstGeom>
          <a:noFill/>
          <a:ln/>
        </p:spPr>
        <p:txBody>
          <a:bodyPr wrap="square" lIns="0" tIns="0" rIns="0" bIns="0" rtlCol="0" anchor="t"/>
          <a:lstStyle/>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結婚・出産など生活環境が変わった方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住宅購入や教育資金について考えている方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今の保険を一度整理したい方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老後や資産形成について相談したい方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保険について誰に相談したらいいか分からない方</a:t>
            </a:r>
            <a:endParaRPr lang="en-US" sz="800" dirty="0"/>
          </a:p>
        </p:txBody>
      </p:sp>
      <p:sp>
        <p:nvSpPr>
          <p:cNvPr id="33" name="Text 31"/>
          <p:cNvSpPr txBox="1"/>
          <p:nvPr/>
        </p:nvSpPr>
        <p:spPr>
          <a:xfrm>
            <a:off x="5308827" y="4794477"/>
            <a:ext cx="1239951" cy="220436"/>
          </a:xfrm>
          <a:prstGeom prst="rect">
            <a:avLst/>
          </a:prstGeom>
          <a:noFill/>
          <a:ln/>
        </p:spPr>
        <p:txBody>
          <a:bodyPr wrap="square" lIns="0" tIns="0" rIns="0" bIns="0" rtlCol="0" anchor="ctr"/>
          <a:lstStyle/>
          <a:p>
            <a:pPr marL="0" indent="0">
              <a:buNone/>
            </a:pPr>
            <a:r>
              <a:rPr lang="en-US" sz="900" b="1" dirty="0" err="1">
                <a:solidFill>
                  <a:srgbClr val="16396F"/>
                </a:solidFill>
                <a:latin typeface="Yu Gothic" pitchFamily="34" charset="0"/>
                <a:ea typeface="Yu Gothic" pitchFamily="34" charset="-122"/>
                <a:cs typeface="Yu Gothic" pitchFamily="34" charset="-120"/>
              </a:rPr>
              <a:t>経営者の方</a:t>
            </a:r>
            <a:r>
              <a:rPr lang="en-US" sz="900" b="1" dirty="0">
                <a:solidFill>
                  <a:srgbClr val="16396F"/>
                </a:solidFill>
                <a:latin typeface="Yu Gothic" pitchFamily="34" charset="0"/>
                <a:ea typeface="Yu Gothic" pitchFamily="34" charset="-122"/>
                <a:cs typeface="Yu Gothic" pitchFamily="34" charset="-120"/>
              </a:rPr>
              <a:t>・</a:t>
            </a:r>
          </a:p>
          <a:p>
            <a:pPr marL="0" indent="0">
              <a:buNone/>
            </a:pPr>
            <a:r>
              <a:rPr lang="en-US" sz="900" b="1" dirty="0" err="1">
                <a:solidFill>
                  <a:srgbClr val="16396F"/>
                </a:solidFill>
                <a:latin typeface="Yu Gothic" pitchFamily="34" charset="0"/>
                <a:ea typeface="Yu Gothic" pitchFamily="34" charset="-122"/>
                <a:cs typeface="Yu Gothic" pitchFamily="34" charset="-120"/>
              </a:rPr>
              <a:t>個人事業主の方</a:t>
            </a:r>
            <a:endParaRPr lang="en-US" sz="900" dirty="0"/>
          </a:p>
        </p:txBody>
      </p:sp>
      <p:sp>
        <p:nvSpPr>
          <p:cNvPr id="34" name="Text 32"/>
          <p:cNvSpPr txBox="1"/>
          <p:nvPr/>
        </p:nvSpPr>
        <p:spPr>
          <a:xfrm>
            <a:off x="4913879" y="5106761"/>
            <a:ext cx="1625713" cy="1377723"/>
          </a:xfrm>
          <a:prstGeom prst="rect">
            <a:avLst/>
          </a:prstGeom>
          <a:noFill/>
          <a:ln/>
        </p:spPr>
        <p:txBody>
          <a:bodyPr wrap="square" lIns="0" tIns="0" rIns="0" bIns="0" rtlCol="0" anchor="t"/>
          <a:lstStyle/>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法人の保障を整理したい方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役員退職金について考えたい方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事業承継を考え始めた方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経営者自身の保障を見直したい方</a:t>
            </a:r>
            <a:endParaRPr lang="en-US" sz="800" dirty="0"/>
          </a:p>
          <a:p>
            <a:pPr marL="139700" indent="-139700">
              <a:spcAft>
                <a:spcPts val="400"/>
              </a:spcAft>
              <a:buSzPct val="100000"/>
              <a:buChar char="✓"/>
            </a:pPr>
            <a:r>
              <a:rPr lang="en-US" sz="800" dirty="0">
                <a:solidFill>
                  <a:srgbClr val="16396F"/>
                </a:solidFill>
                <a:latin typeface="Yu Gothic" pitchFamily="34" charset="0"/>
                <a:ea typeface="Yu Gothic" pitchFamily="34" charset="-122"/>
                <a:cs typeface="Yu Gothic" pitchFamily="34" charset="-120"/>
              </a:rPr>
              <a:t>会社のお金と個人のお金を整理したい方</a:t>
            </a:r>
            <a:endParaRPr lang="en-US" sz="800" dirty="0"/>
          </a:p>
        </p:txBody>
      </p:sp>
      <p:sp>
        <p:nvSpPr>
          <p:cNvPr id="35" name="Text 33"/>
          <p:cNvSpPr txBox="1"/>
          <p:nvPr/>
        </p:nvSpPr>
        <p:spPr>
          <a:xfrm>
            <a:off x="3122839" y="6594702"/>
            <a:ext cx="3471863" cy="505165"/>
          </a:xfrm>
          <a:prstGeom prst="rect">
            <a:avLst/>
          </a:prstGeom>
          <a:noFill/>
          <a:ln/>
        </p:spPr>
        <p:txBody>
          <a:bodyPr wrap="square" lIns="0" tIns="0" rIns="0" bIns="0" rtlCol="0" anchor="ctr"/>
          <a:lstStyle/>
          <a:p>
            <a:pPr marL="0" indent="0" algn="ctr">
              <a:buNone/>
            </a:pPr>
            <a:r>
              <a:rPr lang="en-US" sz="900" dirty="0">
                <a:solidFill>
                  <a:srgbClr val="FFFFFF"/>
                </a:solidFill>
                <a:latin typeface="Yu Gothic" pitchFamily="34" charset="0"/>
                <a:ea typeface="Yu Gothic" pitchFamily="34" charset="-122"/>
                <a:cs typeface="Yu Gothic" pitchFamily="34" charset="-120"/>
              </a:rPr>
              <a:t>「一度、話を聞いてみたら？」と思う方がいらっしゃいましたら、</a:t>
            </a:r>
            <a:endParaRPr lang="en-US" sz="900" dirty="0"/>
          </a:p>
          <a:p>
            <a:pPr marL="0" indent="0" algn="ctr">
              <a:buNone/>
            </a:pPr>
            <a:r>
              <a:rPr lang="en-US" sz="900" dirty="0">
                <a:solidFill>
                  <a:srgbClr val="FFFFFF"/>
                </a:solidFill>
                <a:latin typeface="Yu Gothic" pitchFamily="34" charset="0"/>
                <a:ea typeface="Yu Gothic" pitchFamily="34" charset="-122"/>
                <a:cs typeface="Yu Gothic" pitchFamily="34" charset="-120"/>
              </a:rPr>
              <a:t>ぜひ私につないでください。</a:t>
            </a:r>
            <a:endParaRPr lang="en-US" sz="900" dirty="0"/>
          </a:p>
        </p:txBody>
      </p:sp>
      <p:sp>
        <p:nvSpPr>
          <p:cNvPr id="36" name="Text 34"/>
          <p:cNvSpPr txBox="1"/>
          <p:nvPr/>
        </p:nvSpPr>
        <p:spPr>
          <a:xfrm>
            <a:off x="3122839" y="7182530"/>
            <a:ext cx="3490232" cy="505165"/>
          </a:xfrm>
          <a:prstGeom prst="rect">
            <a:avLst/>
          </a:prstGeom>
          <a:noFill/>
          <a:ln/>
        </p:spPr>
        <p:txBody>
          <a:bodyPr wrap="square" lIns="0" tIns="0" rIns="0" bIns="0" rtlCol="0" anchor="t"/>
          <a:lstStyle/>
          <a:p>
            <a:pPr marL="0" indent="0">
              <a:lnSpc>
                <a:spcPct val="115000"/>
              </a:lnSpc>
              <a:buNone/>
            </a:pPr>
            <a:r>
              <a:rPr lang="en-US" sz="800" dirty="0" err="1">
                <a:solidFill>
                  <a:srgbClr val="16396F"/>
                </a:solidFill>
                <a:latin typeface="Yu Gothic" pitchFamily="34" charset="0"/>
                <a:ea typeface="Yu Gothic" pitchFamily="34" charset="-122"/>
                <a:cs typeface="Yu Gothic" pitchFamily="34" charset="-120"/>
              </a:rPr>
              <a:t>最初から保険への加入や見直しをおすすめするものではありません</a:t>
            </a:r>
            <a:r>
              <a:rPr lang="en-US" sz="800" dirty="0">
                <a:solidFill>
                  <a:srgbClr val="16396F"/>
                </a:solidFill>
                <a:latin typeface="Yu Gothic" pitchFamily="34" charset="0"/>
                <a:ea typeface="Yu Gothic" pitchFamily="34" charset="-122"/>
                <a:cs typeface="Yu Gothic" pitchFamily="34" charset="-120"/>
              </a:rPr>
              <a:t>。</a:t>
            </a:r>
            <a:endParaRPr lang="en-US" sz="800" dirty="0"/>
          </a:p>
          <a:p>
            <a:pPr marL="0" indent="0">
              <a:lnSpc>
                <a:spcPct val="115000"/>
              </a:lnSpc>
              <a:buNone/>
            </a:pPr>
            <a:r>
              <a:rPr lang="en-US" sz="800" dirty="0" err="1">
                <a:solidFill>
                  <a:srgbClr val="16396F"/>
                </a:solidFill>
                <a:latin typeface="Yu Gothic" pitchFamily="34" charset="0"/>
                <a:ea typeface="Yu Gothic" pitchFamily="34" charset="-122"/>
                <a:cs typeface="Yu Gothic" pitchFamily="34" charset="-120"/>
              </a:rPr>
              <a:t>まずは現在のお考えや状況をお聞きし、必要な情報を整理するところから</a:t>
            </a:r>
            <a:endParaRPr lang="en-US" sz="800" dirty="0">
              <a:solidFill>
                <a:srgbClr val="16396F"/>
              </a:solidFill>
              <a:latin typeface="Yu Gothic" pitchFamily="34" charset="0"/>
              <a:ea typeface="Yu Gothic" pitchFamily="34" charset="-122"/>
              <a:cs typeface="Yu Gothic" pitchFamily="34" charset="-120"/>
            </a:endParaRPr>
          </a:p>
          <a:p>
            <a:pPr marL="0" indent="0">
              <a:lnSpc>
                <a:spcPct val="115000"/>
              </a:lnSpc>
              <a:buNone/>
            </a:pPr>
            <a:r>
              <a:rPr lang="en-US" sz="800" dirty="0" err="1">
                <a:solidFill>
                  <a:srgbClr val="16396F"/>
                </a:solidFill>
                <a:latin typeface="Yu Gothic" pitchFamily="34" charset="0"/>
                <a:ea typeface="Yu Gothic" pitchFamily="34" charset="-122"/>
                <a:cs typeface="Yu Gothic" pitchFamily="34" charset="-120"/>
              </a:rPr>
              <a:t>お手伝いします</a:t>
            </a:r>
            <a:r>
              <a:rPr lang="en-US" sz="800" dirty="0">
                <a:solidFill>
                  <a:srgbClr val="16396F"/>
                </a:solidFill>
                <a:latin typeface="Yu Gothic" pitchFamily="34" charset="0"/>
                <a:ea typeface="Yu Gothic" pitchFamily="34" charset="-122"/>
                <a:cs typeface="Yu Gothic" pitchFamily="34" charset="-120"/>
              </a:rPr>
              <a:t>。</a:t>
            </a:r>
            <a:endParaRPr lang="en-US" sz="800" dirty="0"/>
          </a:p>
        </p:txBody>
      </p:sp>
      <p:sp>
        <p:nvSpPr>
          <p:cNvPr id="37" name="Text 35"/>
          <p:cNvSpPr txBox="1"/>
          <p:nvPr/>
        </p:nvSpPr>
        <p:spPr>
          <a:xfrm>
            <a:off x="6870246" y="4243388"/>
            <a:ext cx="2388054" cy="413317"/>
          </a:xfrm>
          <a:prstGeom prst="rect">
            <a:avLst/>
          </a:prstGeom>
          <a:noFill/>
          <a:ln/>
        </p:spPr>
        <p:txBody>
          <a:bodyPr wrap="square" lIns="0" tIns="0" rIns="0" bIns="0" rtlCol="0" anchor="t"/>
          <a:lstStyle/>
          <a:p>
            <a:pPr marL="0" indent="0">
              <a:buNone/>
            </a:pPr>
            <a:r>
              <a:rPr lang="en-US" sz="1300" dirty="0">
                <a:solidFill>
                  <a:srgbClr val="16396F"/>
                </a:solidFill>
                <a:latin typeface="Yu Mincho" pitchFamily="34" charset="0"/>
                <a:ea typeface="Yu Mincho" pitchFamily="34" charset="-122"/>
                <a:cs typeface="Yu Mincho" pitchFamily="34" charset="-120"/>
              </a:rPr>
              <a:t>大切な方の未来に、</a:t>
            </a:r>
            <a:endParaRPr lang="en-US" sz="1300" dirty="0"/>
          </a:p>
          <a:p>
            <a:pPr marL="0" indent="0">
              <a:buNone/>
            </a:pPr>
            <a:r>
              <a:rPr lang="en-US" sz="1300" dirty="0">
                <a:solidFill>
                  <a:srgbClr val="16396F"/>
                </a:solidFill>
                <a:latin typeface="Yu Mincho" pitchFamily="34" charset="0"/>
                <a:ea typeface="Yu Mincho" pitchFamily="34" charset="-122"/>
                <a:cs typeface="Yu Mincho" pitchFamily="34" charset="-120"/>
              </a:rPr>
              <a:t>安心を届けるために。</a:t>
            </a:r>
            <a:endParaRPr lang="en-US" sz="1300" dirty="0"/>
          </a:p>
        </p:txBody>
      </p:sp>
      <p:sp>
        <p:nvSpPr>
          <p:cNvPr id="38" name="Text 36"/>
          <p:cNvSpPr txBox="1"/>
          <p:nvPr/>
        </p:nvSpPr>
        <p:spPr>
          <a:xfrm>
            <a:off x="6870246" y="4730183"/>
            <a:ext cx="2020661" cy="367393"/>
          </a:xfrm>
          <a:prstGeom prst="rect">
            <a:avLst/>
          </a:prstGeom>
          <a:noFill/>
          <a:ln/>
        </p:spPr>
        <p:txBody>
          <a:bodyPr wrap="square" lIns="0" tIns="0" rIns="0" bIns="0" rtlCol="0" anchor="t"/>
          <a:lstStyle/>
          <a:p>
            <a:pPr marL="0" indent="0">
              <a:buNone/>
            </a:pPr>
            <a:r>
              <a:rPr lang="en-US" sz="900" dirty="0">
                <a:solidFill>
                  <a:srgbClr val="16396F"/>
                </a:solidFill>
                <a:latin typeface="Yu Gothic" pitchFamily="34" charset="0"/>
                <a:ea typeface="Yu Gothic" pitchFamily="34" charset="-122"/>
                <a:cs typeface="Yu Gothic" pitchFamily="34" charset="-120"/>
              </a:rPr>
              <a:t>今後とも、どうぞよろしく</a:t>
            </a:r>
            <a:endParaRPr lang="en-US" sz="900" dirty="0"/>
          </a:p>
          <a:p>
            <a:pPr marL="0" indent="0">
              <a:buNone/>
            </a:pPr>
            <a:r>
              <a:rPr lang="en-US" sz="900" dirty="0">
                <a:solidFill>
                  <a:srgbClr val="16396F"/>
                </a:solidFill>
                <a:latin typeface="Yu Gothic" pitchFamily="34" charset="0"/>
                <a:ea typeface="Yu Gothic" pitchFamily="34" charset="-122"/>
                <a:cs typeface="Yu Gothic" pitchFamily="34" charset="-120"/>
              </a:rPr>
              <a:t>お願いいたします。</a:t>
            </a:r>
            <a:endParaRPr lang="en-US" sz="900" dirty="0"/>
          </a:p>
        </p:txBody>
      </p:sp>
      <p:sp>
        <p:nvSpPr>
          <p:cNvPr id="39" name="Text 37"/>
          <p:cNvSpPr txBox="1"/>
          <p:nvPr/>
        </p:nvSpPr>
        <p:spPr>
          <a:xfrm>
            <a:off x="6870246" y="5345566"/>
            <a:ext cx="2388054" cy="220436"/>
          </a:xfrm>
          <a:prstGeom prst="rect">
            <a:avLst/>
          </a:prstGeom>
          <a:noFill/>
          <a:ln/>
        </p:spPr>
        <p:txBody>
          <a:bodyPr wrap="square" lIns="0" tIns="0" rIns="0" bIns="0" rtlCol="0" anchor="t"/>
          <a:lstStyle/>
          <a:p>
            <a:pPr marL="0" indent="0">
              <a:buNone/>
            </a:pPr>
            <a:r>
              <a:rPr lang="en-US" sz="1300" b="1" dirty="0">
                <a:solidFill>
                  <a:srgbClr val="16396F"/>
                </a:solidFill>
                <a:latin typeface="Yu Mincho" pitchFamily="34" charset="0"/>
                <a:ea typeface="Yu Mincho" pitchFamily="34" charset="-122"/>
                <a:cs typeface="Yu Mincho" pitchFamily="34" charset="-120"/>
              </a:rPr>
              <a:t>ご紹介は、とても簡単です。</a:t>
            </a:r>
            <a:endParaRPr lang="en-US" sz="1300" dirty="0"/>
          </a:p>
        </p:txBody>
      </p:sp>
      <p:sp>
        <p:nvSpPr>
          <p:cNvPr id="40" name="Text 38"/>
          <p:cNvSpPr txBox="1"/>
          <p:nvPr/>
        </p:nvSpPr>
        <p:spPr>
          <a:xfrm>
            <a:off x="7274379" y="5611926"/>
            <a:ext cx="1836964" cy="183696"/>
          </a:xfrm>
          <a:prstGeom prst="rect">
            <a:avLst/>
          </a:prstGeom>
          <a:noFill/>
          <a:ln/>
        </p:spPr>
        <p:txBody>
          <a:bodyPr wrap="square" lIns="0" tIns="0" rIns="0" bIns="0" rtlCol="0" anchor="ctr"/>
          <a:lstStyle/>
          <a:p>
            <a:pPr marL="0" indent="0">
              <a:buNone/>
            </a:pPr>
            <a:r>
              <a:rPr lang="en-US" sz="1000" dirty="0">
                <a:solidFill>
                  <a:srgbClr val="16396F"/>
                </a:solidFill>
                <a:latin typeface="Yu Gothic" pitchFamily="34" charset="0"/>
                <a:ea typeface="Yu Gothic" pitchFamily="34" charset="-122"/>
                <a:cs typeface="Yu Gothic" pitchFamily="34" charset="-120"/>
              </a:rPr>
              <a:t>このDMをお渡しください。</a:t>
            </a:r>
            <a:endParaRPr lang="en-US" sz="1000" dirty="0"/>
          </a:p>
        </p:txBody>
      </p:sp>
      <p:sp>
        <p:nvSpPr>
          <p:cNvPr id="41" name="Text 39"/>
          <p:cNvSpPr txBox="1"/>
          <p:nvPr/>
        </p:nvSpPr>
        <p:spPr>
          <a:xfrm>
            <a:off x="7274379" y="5859916"/>
            <a:ext cx="1836964" cy="183696"/>
          </a:xfrm>
          <a:prstGeom prst="rect">
            <a:avLst/>
          </a:prstGeom>
          <a:noFill/>
          <a:ln/>
        </p:spPr>
        <p:txBody>
          <a:bodyPr wrap="square" lIns="0" tIns="0" rIns="0" bIns="0" rtlCol="0" anchor="ctr"/>
          <a:lstStyle/>
          <a:p>
            <a:pPr marL="0" indent="0">
              <a:buNone/>
            </a:pPr>
            <a:r>
              <a:rPr lang="en-US" sz="1000" dirty="0">
                <a:solidFill>
                  <a:srgbClr val="16396F"/>
                </a:solidFill>
                <a:latin typeface="Yu Gothic" pitchFamily="34" charset="0"/>
                <a:ea typeface="Yu Gothic" pitchFamily="34" charset="-122"/>
                <a:cs typeface="Yu Gothic" pitchFamily="34" charset="-120"/>
              </a:rPr>
              <a:t>QRコードからご連絡ください。</a:t>
            </a:r>
            <a:endParaRPr lang="en-US" sz="1000" dirty="0"/>
          </a:p>
        </p:txBody>
      </p:sp>
      <p:sp>
        <p:nvSpPr>
          <p:cNvPr id="42" name="Text 40"/>
          <p:cNvSpPr txBox="1"/>
          <p:nvPr/>
        </p:nvSpPr>
        <p:spPr>
          <a:xfrm>
            <a:off x="7274379" y="6107906"/>
            <a:ext cx="1836964" cy="183696"/>
          </a:xfrm>
          <a:prstGeom prst="rect">
            <a:avLst/>
          </a:prstGeom>
          <a:noFill/>
          <a:ln/>
        </p:spPr>
        <p:txBody>
          <a:bodyPr wrap="square" lIns="0" tIns="0" rIns="0" bIns="0" rtlCol="0" anchor="ctr"/>
          <a:lstStyle/>
          <a:p>
            <a:pPr marL="0" indent="0">
              <a:buNone/>
            </a:pPr>
            <a:r>
              <a:rPr lang="en-US" sz="1000" dirty="0">
                <a:solidFill>
                  <a:srgbClr val="16396F"/>
                </a:solidFill>
                <a:latin typeface="Yu Gothic" pitchFamily="34" charset="0"/>
                <a:ea typeface="Yu Gothic" pitchFamily="34" charset="-122"/>
                <a:cs typeface="Yu Gothic" pitchFamily="34" charset="-120"/>
              </a:rPr>
              <a:t>私が丁寧に対応いたします。</a:t>
            </a:r>
            <a:endParaRPr lang="en-US" sz="1000" dirty="0"/>
          </a:p>
        </p:txBody>
      </p:sp>
      <p:sp>
        <p:nvSpPr>
          <p:cNvPr id="43" name="Text 41"/>
          <p:cNvSpPr txBox="1"/>
          <p:nvPr/>
        </p:nvSpPr>
        <p:spPr>
          <a:xfrm>
            <a:off x="7237639" y="6411005"/>
            <a:ext cx="2039030" cy="312284"/>
          </a:xfrm>
          <a:prstGeom prst="rect">
            <a:avLst/>
          </a:prstGeom>
          <a:noFill/>
          <a:ln/>
        </p:spPr>
        <p:txBody>
          <a:bodyPr wrap="square" lIns="0" tIns="0" rIns="0" bIns="0" rtlCol="0" anchor="t"/>
          <a:lstStyle/>
          <a:p>
            <a:pPr marL="0" indent="0">
              <a:buNone/>
            </a:pPr>
            <a:r>
              <a:rPr lang="en-US" sz="700" dirty="0">
                <a:solidFill>
                  <a:srgbClr val="16396F"/>
                </a:solidFill>
                <a:latin typeface="Yu Gothic" pitchFamily="34" charset="0"/>
                <a:ea typeface="Yu Gothic" pitchFamily="34" charset="-122"/>
                <a:cs typeface="Yu Gothic" pitchFamily="34" charset="-120"/>
              </a:rPr>
              <a:t>紹介していただいた方に、</a:t>
            </a:r>
            <a:endParaRPr lang="en-US" sz="700" dirty="0"/>
          </a:p>
          <a:p>
            <a:pPr marL="0" indent="0">
              <a:buNone/>
            </a:pPr>
            <a:r>
              <a:rPr lang="en-US" sz="700" dirty="0">
                <a:solidFill>
                  <a:srgbClr val="16396F"/>
                </a:solidFill>
                <a:latin typeface="Yu Gothic" pitchFamily="34" charset="0"/>
                <a:ea typeface="Yu Gothic" pitchFamily="34" charset="-122"/>
                <a:cs typeface="Yu Gothic" pitchFamily="34" charset="-120"/>
              </a:rPr>
              <a:t>無理な営業や契約をお願いすることは</a:t>
            </a:r>
            <a:endParaRPr lang="en-US" sz="700" dirty="0"/>
          </a:p>
          <a:p>
            <a:pPr marL="0" indent="0">
              <a:buNone/>
            </a:pPr>
            <a:r>
              <a:rPr lang="en-US" sz="700" dirty="0">
                <a:solidFill>
                  <a:srgbClr val="16396F"/>
                </a:solidFill>
                <a:latin typeface="Yu Gothic" pitchFamily="34" charset="0"/>
                <a:ea typeface="Yu Gothic" pitchFamily="34" charset="-122"/>
                <a:cs typeface="Yu Gothic" pitchFamily="34" charset="-120"/>
              </a:rPr>
              <a:t>ありません。</a:t>
            </a:r>
            <a:endParaRPr lang="en-US" sz="700" dirty="0"/>
          </a:p>
        </p:txBody>
      </p:sp>
      <p:sp>
        <p:nvSpPr>
          <p:cNvPr id="44" name="Text 42"/>
          <p:cNvSpPr txBox="1"/>
          <p:nvPr/>
        </p:nvSpPr>
        <p:spPr>
          <a:xfrm>
            <a:off x="6934540" y="6815138"/>
            <a:ext cx="1469571" cy="128588"/>
          </a:xfrm>
          <a:prstGeom prst="rect">
            <a:avLst/>
          </a:prstGeom>
          <a:noFill/>
          <a:ln/>
        </p:spPr>
        <p:txBody>
          <a:bodyPr wrap="square" lIns="0" tIns="0" rIns="0" bIns="0" rtlCol="0" anchor="t"/>
          <a:lstStyle/>
          <a:p>
            <a:pPr marL="0" indent="0">
              <a:buNone/>
            </a:pPr>
            <a:r>
              <a:rPr lang="en-US" sz="850" dirty="0">
                <a:solidFill>
                  <a:srgbClr val="FFFFFF"/>
                </a:solidFill>
                <a:latin typeface="Yu Gothic" pitchFamily="34" charset="0"/>
                <a:ea typeface="Yu Gothic" pitchFamily="34" charset="-122"/>
                <a:cs typeface="Yu Gothic" pitchFamily="34" charset="-120"/>
              </a:rPr>
              <a:t>株式会社グッドウィン</a:t>
            </a:r>
            <a:endParaRPr lang="en-US" sz="850" dirty="0"/>
          </a:p>
        </p:txBody>
      </p:sp>
      <p:sp>
        <p:nvSpPr>
          <p:cNvPr id="45" name="Text 43"/>
          <p:cNvSpPr txBox="1"/>
          <p:nvPr/>
        </p:nvSpPr>
        <p:spPr>
          <a:xfrm>
            <a:off x="6934540" y="6943725"/>
            <a:ext cx="1377723" cy="238805"/>
          </a:xfrm>
          <a:prstGeom prst="rect">
            <a:avLst/>
          </a:prstGeom>
          <a:noFill/>
          <a:ln/>
        </p:spPr>
        <p:txBody>
          <a:bodyPr wrap="square" lIns="0" tIns="0" rIns="0" bIns="0" rtlCol="0" anchor="t"/>
          <a:lstStyle/>
          <a:p>
            <a:pPr marL="0" indent="0">
              <a:buNone/>
            </a:pPr>
            <a:r>
              <a:rPr lang="en-US" sz="1600" b="1" dirty="0">
                <a:solidFill>
                  <a:srgbClr val="FFFFFF"/>
                </a:solidFill>
                <a:latin typeface="Yu Mincho" pitchFamily="34" charset="0"/>
                <a:ea typeface="Yu Mincho" pitchFamily="34" charset="-122"/>
                <a:cs typeface="Yu Mincho" pitchFamily="34" charset="-120"/>
              </a:rPr>
              <a:t>井上 健</a:t>
            </a:r>
            <a:endParaRPr lang="en-US" sz="1600" dirty="0"/>
          </a:p>
        </p:txBody>
      </p:sp>
      <p:sp>
        <p:nvSpPr>
          <p:cNvPr id="46" name="Text 44"/>
          <p:cNvSpPr txBox="1"/>
          <p:nvPr/>
        </p:nvSpPr>
        <p:spPr>
          <a:xfrm>
            <a:off x="6934540" y="7237639"/>
            <a:ext cx="1607344" cy="165327"/>
          </a:xfrm>
          <a:prstGeom prst="rect">
            <a:avLst/>
          </a:prstGeom>
          <a:noFill/>
          <a:ln/>
        </p:spPr>
        <p:txBody>
          <a:bodyPr wrap="square" lIns="0" tIns="0" rIns="0" bIns="0" rtlCol="0" anchor="t"/>
          <a:lstStyle/>
          <a:p>
            <a:pPr marL="0" indent="0">
              <a:buNone/>
            </a:pPr>
            <a:r>
              <a:rPr lang="en-US" sz="1100" dirty="0">
                <a:solidFill>
                  <a:srgbClr val="FFFFFF"/>
                </a:solidFill>
                <a:latin typeface="Yu Gothic" pitchFamily="34" charset="0"/>
                <a:ea typeface="Yu Gothic" pitchFamily="34" charset="-122"/>
                <a:cs typeface="Yu Gothic" pitchFamily="34" charset="-120"/>
              </a:rPr>
              <a:t>☎ 080-6763-4822</a:t>
            </a:r>
            <a:endParaRPr lang="en-US" sz="1100" dirty="0"/>
          </a:p>
        </p:txBody>
      </p:sp>
      <p:sp>
        <p:nvSpPr>
          <p:cNvPr id="47" name="Text 45"/>
          <p:cNvSpPr txBox="1"/>
          <p:nvPr/>
        </p:nvSpPr>
        <p:spPr>
          <a:xfrm>
            <a:off x="6934540" y="7439705"/>
            <a:ext cx="1607344" cy="146957"/>
          </a:xfrm>
          <a:prstGeom prst="rect">
            <a:avLst/>
          </a:prstGeom>
          <a:noFill/>
          <a:ln/>
        </p:spPr>
        <p:txBody>
          <a:bodyPr wrap="square" lIns="0" tIns="0" rIns="0" bIns="0" rtlCol="0" anchor="t"/>
          <a:lstStyle/>
          <a:p>
            <a:pPr marL="0" indent="0">
              <a:buNone/>
            </a:pPr>
            <a:r>
              <a:rPr lang="en-US" sz="800" dirty="0">
                <a:solidFill>
                  <a:srgbClr val="FFFFFF"/>
                </a:solidFill>
                <a:latin typeface="Yu Gothic" pitchFamily="34" charset="0"/>
                <a:ea typeface="Yu Gothic" pitchFamily="34" charset="-122"/>
                <a:cs typeface="Yu Gothic" pitchFamily="34" charset="-120"/>
              </a:rPr>
              <a:t>✉ ke.inoue@goodwin-net.co.jp</a:t>
            </a:r>
            <a:endParaRPr lang="en-US" sz="800" dirty="0"/>
          </a:p>
        </p:txBody>
      </p:sp>
      <p:sp>
        <p:nvSpPr>
          <p:cNvPr id="48" name="Text 46"/>
          <p:cNvSpPr txBox="1"/>
          <p:nvPr/>
        </p:nvSpPr>
        <p:spPr>
          <a:xfrm>
            <a:off x="8495960" y="7311118"/>
            <a:ext cx="826634" cy="202066"/>
          </a:xfrm>
          <a:prstGeom prst="rect">
            <a:avLst/>
          </a:prstGeom>
          <a:noFill/>
          <a:ln/>
        </p:spPr>
        <p:txBody>
          <a:bodyPr wrap="square" lIns="0" tIns="0" rIns="0" bIns="0" rtlCol="0" anchor="t"/>
          <a:lstStyle/>
          <a:p>
            <a:pPr marL="0" indent="0" algn="ctr">
              <a:buNone/>
            </a:pPr>
            <a:r>
              <a:rPr lang="en-US" sz="650" dirty="0">
                <a:solidFill>
                  <a:srgbClr val="FFFFFF"/>
                </a:solidFill>
                <a:latin typeface="Yu Gothic" pitchFamily="34" charset="0"/>
                <a:ea typeface="Yu Gothic" pitchFamily="34" charset="-122"/>
                <a:cs typeface="Yu Gothic" pitchFamily="34" charset="-120"/>
              </a:rPr>
              <a:t>ご紹介・ご連絡は</a:t>
            </a:r>
            <a:endParaRPr lang="en-US" sz="650" dirty="0"/>
          </a:p>
          <a:p>
            <a:pPr marL="0" indent="0" algn="ctr">
              <a:buNone/>
            </a:pPr>
            <a:r>
              <a:rPr lang="en-US" sz="650" dirty="0">
                <a:solidFill>
                  <a:srgbClr val="FFFFFF"/>
                </a:solidFill>
                <a:latin typeface="Yu Gothic" pitchFamily="34" charset="0"/>
                <a:ea typeface="Yu Gothic" pitchFamily="34" charset="-122"/>
                <a:cs typeface="Yu Gothic" pitchFamily="34" charset="-120"/>
              </a:rPr>
              <a:t>こちらから</a:t>
            </a:r>
            <a:endParaRPr lang="en-US" sz="650" dirty="0"/>
          </a:p>
        </p:txBody>
      </p:sp>
      <p:sp>
        <p:nvSpPr>
          <p:cNvPr id="49" name="Text 47"/>
          <p:cNvSpPr txBox="1"/>
          <p:nvPr/>
        </p:nvSpPr>
        <p:spPr>
          <a:xfrm>
            <a:off x="6888616" y="7623402"/>
            <a:ext cx="2388054" cy="146957"/>
          </a:xfrm>
          <a:prstGeom prst="rect">
            <a:avLst/>
          </a:prstGeom>
          <a:noFill/>
          <a:ln/>
        </p:spPr>
        <p:txBody>
          <a:bodyPr wrap="square" lIns="0" tIns="0" rIns="0" bIns="0" rtlCol="0" anchor="t"/>
          <a:lstStyle/>
          <a:p>
            <a:pPr marL="0" indent="0" algn="ctr">
              <a:buNone/>
            </a:pPr>
            <a:r>
              <a:rPr lang="en-US" sz="850" dirty="0">
                <a:solidFill>
                  <a:srgbClr val="FFFFFF"/>
                </a:solidFill>
                <a:latin typeface="Yu Gothic" pitchFamily="34" charset="0"/>
                <a:ea typeface="Yu Gothic" pitchFamily="34" charset="-122"/>
                <a:cs typeface="Yu Gothic" pitchFamily="34" charset="-120"/>
              </a:rPr>
              <a:t>今後とも、どうぞよろしくお願いいたします。</a:t>
            </a:r>
            <a:endParaRPr lang="en-US" sz="850" dirty="0"/>
          </a:p>
        </p:txBody>
      </p:sp>
      <p:sp>
        <p:nvSpPr>
          <p:cNvPr id="50" name="Text 48"/>
          <p:cNvSpPr txBox="1"/>
          <p:nvPr/>
        </p:nvSpPr>
        <p:spPr>
          <a:xfrm>
            <a:off x="9873683" y="4316866"/>
            <a:ext cx="2250281" cy="551089"/>
          </a:xfrm>
          <a:prstGeom prst="rect">
            <a:avLst/>
          </a:prstGeom>
          <a:noFill/>
          <a:ln/>
        </p:spPr>
        <p:txBody>
          <a:bodyPr wrap="square" lIns="0" tIns="0" rIns="0" bIns="0" rtlCol="0" anchor="t"/>
          <a:lstStyle/>
          <a:p>
            <a:pPr marL="0" indent="0">
              <a:lnSpc>
                <a:spcPct val="110000"/>
              </a:lnSpc>
              <a:buNone/>
            </a:pPr>
            <a:r>
              <a:rPr lang="en-US" sz="1400" b="1" i="1" dirty="0">
                <a:solidFill>
                  <a:srgbClr val="16396F"/>
                </a:solidFill>
                <a:latin typeface="Yu Mincho" pitchFamily="34" charset="0"/>
                <a:ea typeface="Yu Mincho" pitchFamily="34" charset="-122"/>
                <a:cs typeface="Yu Mincho" pitchFamily="34" charset="-120"/>
              </a:rPr>
              <a:t>ちょっと</a:t>
            </a:r>
            <a:endParaRPr lang="en-US" sz="1400" dirty="0"/>
          </a:p>
          <a:p>
            <a:pPr marL="0" indent="0">
              <a:lnSpc>
                <a:spcPct val="110000"/>
              </a:lnSpc>
              <a:buNone/>
            </a:pPr>
            <a:r>
              <a:rPr lang="en-US" sz="1400" b="1" i="1" dirty="0">
                <a:solidFill>
                  <a:srgbClr val="16396F"/>
                </a:solidFill>
                <a:latin typeface="Yu Mincho" pitchFamily="34" charset="0"/>
                <a:ea typeface="Yu Mincho" pitchFamily="34" charset="-122"/>
                <a:cs typeface="Yu Mincho" pitchFamily="34" charset="-120"/>
              </a:rPr>
              <a:t>相談してみませんか？</a:t>
            </a:r>
            <a:endParaRPr lang="en-US" sz="1400" dirty="0"/>
          </a:p>
        </p:txBody>
      </p:sp>
      <p:sp>
        <p:nvSpPr>
          <p:cNvPr id="51" name="Shape 49"/>
          <p:cNvSpPr/>
          <p:nvPr/>
        </p:nvSpPr>
        <p:spPr>
          <a:xfrm>
            <a:off x="10378848" y="4794477"/>
            <a:ext cx="1561420" cy="0"/>
          </a:xfrm>
          <a:prstGeom prst="line">
            <a:avLst/>
          </a:prstGeom>
          <a:noFill/>
          <a:ln w="12700">
            <a:solidFill>
              <a:srgbClr val="C9A24B"/>
            </a:solidFill>
            <a:prstDash val="solid"/>
          </a:ln>
        </p:spPr>
      </p:sp>
      <p:sp>
        <p:nvSpPr>
          <p:cNvPr id="52" name="Text 50"/>
          <p:cNvSpPr txBox="1"/>
          <p:nvPr/>
        </p:nvSpPr>
        <p:spPr>
          <a:xfrm>
            <a:off x="9662432" y="4941434"/>
            <a:ext cx="2406423" cy="330654"/>
          </a:xfrm>
          <a:prstGeom prst="rect">
            <a:avLst/>
          </a:prstGeom>
          <a:noFill/>
          <a:ln/>
        </p:spPr>
        <p:txBody>
          <a:bodyPr wrap="square" lIns="0" tIns="0" rIns="0" bIns="0" rtlCol="0" anchor="t"/>
          <a:lstStyle/>
          <a:p>
            <a:pPr marL="0" indent="0">
              <a:buNone/>
            </a:pPr>
            <a:r>
              <a:rPr lang="en-US" sz="750" dirty="0">
                <a:solidFill>
                  <a:srgbClr val="16396F"/>
                </a:solidFill>
                <a:latin typeface="Yu Gothic" pitchFamily="34" charset="0"/>
                <a:ea typeface="Yu Gothic" pitchFamily="34" charset="-122"/>
                <a:cs typeface="Yu Gothic" pitchFamily="34" charset="-120"/>
              </a:rPr>
              <a:t>保険・資産形成・将来のお金・法人のお金について</a:t>
            </a:r>
            <a:endParaRPr lang="en-US" sz="750" dirty="0"/>
          </a:p>
          <a:p>
            <a:pPr marL="0" indent="0">
              <a:buNone/>
            </a:pPr>
            <a:r>
              <a:rPr lang="en-US" sz="750" dirty="0">
                <a:solidFill>
                  <a:srgbClr val="16396F"/>
                </a:solidFill>
                <a:latin typeface="Yu Gothic" pitchFamily="34" charset="0"/>
                <a:ea typeface="Yu Gothic" pitchFamily="34" charset="-122"/>
                <a:cs typeface="Yu Gothic" pitchFamily="34" charset="-120"/>
              </a:rPr>
              <a:t>「誰に相談したらいいか分からない」という方へ。</a:t>
            </a:r>
            <a:endParaRPr lang="en-US" sz="750" dirty="0"/>
          </a:p>
        </p:txBody>
      </p:sp>
      <p:sp>
        <p:nvSpPr>
          <p:cNvPr id="53" name="Text 51"/>
          <p:cNvSpPr txBox="1"/>
          <p:nvPr/>
        </p:nvSpPr>
        <p:spPr>
          <a:xfrm>
            <a:off x="9671617" y="5878286"/>
            <a:ext cx="587829" cy="128588"/>
          </a:xfrm>
          <a:prstGeom prst="rect">
            <a:avLst/>
          </a:prstGeom>
          <a:noFill/>
          <a:ln/>
        </p:spPr>
        <p:txBody>
          <a:bodyPr wrap="square" lIns="0" tIns="0" rIns="0" bIns="0" rtlCol="0" anchor="t"/>
          <a:lstStyle/>
          <a:p>
            <a:pPr marL="0" indent="0" algn="ctr">
              <a:buNone/>
            </a:pPr>
            <a:r>
              <a:rPr lang="en-US" sz="800" b="1" dirty="0">
                <a:solidFill>
                  <a:srgbClr val="16396F"/>
                </a:solidFill>
                <a:latin typeface="Yu Gothic" pitchFamily="34" charset="0"/>
                <a:ea typeface="Yu Gothic" pitchFamily="34" charset="-122"/>
                <a:cs typeface="Yu Gothic" pitchFamily="34" charset="-120"/>
              </a:rPr>
              <a:t>保険</a:t>
            </a:r>
            <a:endParaRPr lang="en-US" sz="800" dirty="0"/>
          </a:p>
        </p:txBody>
      </p:sp>
      <p:sp>
        <p:nvSpPr>
          <p:cNvPr id="54" name="Text 52"/>
          <p:cNvSpPr txBox="1"/>
          <p:nvPr/>
        </p:nvSpPr>
        <p:spPr>
          <a:xfrm>
            <a:off x="10268630" y="5878286"/>
            <a:ext cx="587829" cy="128588"/>
          </a:xfrm>
          <a:prstGeom prst="rect">
            <a:avLst/>
          </a:prstGeom>
          <a:noFill/>
          <a:ln/>
        </p:spPr>
        <p:txBody>
          <a:bodyPr wrap="square" lIns="0" tIns="0" rIns="0" bIns="0" rtlCol="0" anchor="t"/>
          <a:lstStyle/>
          <a:p>
            <a:pPr marL="0" indent="0" algn="ctr">
              <a:buNone/>
            </a:pPr>
            <a:r>
              <a:rPr lang="en-US" sz="800" b="1" dirty="0">
                <a:solidFill>
                  <a:srgbClr val="16396F"/>
                </a:solidFill>
                <a:latin typeface="Yu Gothic" pitchFamily="34" charset="0"/>
                <a:ea typeface="Yu Gothic" pitchFamily="34" charset="-122"/>
                <a:cs typeface="Yu Gothic" pitchFamily="34" charset="-120"/>
              </a:rPr>
              <a:t>資産形成</a:t>
            </a:r>
            <a:endParaRPr lang="en-US" sz="800" dirty="0"/>
          </a:p>
        </p:txBody>
      </p:sp>
      <p:sp>
        <p:nvSpPr>
          <p:cNvPr id="55" name="Text 53"/>
          <p:cNvSpPr txBox="1"/>
          <p:nvPr/>
        </p:nvSpPr>
        <p:spPr>
          <a:xfrm>
            <a:off x="10865644" y="5878286"/>
            <a:ext cx="587829" cy="128588"/>
          </a:xfrm>
          <a:prstGeom prst="rect">
            <a:avLst/>
          </a:prstGeom>
          <a:noFill/>
          <a:ln/>
        </p:spPr>
        <p:txBody>
          <a:bodyPr wrap="square" lIns="0" tIns="0" rIns="0" bIns="0" rtlCol="0" anchor="t"/>
          <a:lstStyle/>
          <a:p>
            <a:pPr marL="0" indent="0" algn="ctr">
              <a:buNone/>
            </a:pPr>
            <a:r>
              <a:rPr lang="en-US" sz="800" b="1" dirty="0">
                <a:solidFill>
                  <a:srgbClr val="16396F"/>
                </a:solidFill>
                <a:latin typeface="Yu Gothic" pitchFamily="34" charset="0"/>
                <a:ea typeface="Yu Gothic" pitchFamily="34" charset="-122"/>
                <a:cs typeface="Yu Gothic" pitchFamily="34" charset="-120"/>
              </a:rPr>
              <a:t>老後</a:t>
            </a:r>
            <a:endParaRPr lang="en-US" sz="800" dirty="0"/>
          </a:p>
        </p:txBody>
      </p:sp>
      <p:sp>
        <p:nvSpPr>
          <p:cNvPr id="56" name="Text 54"/>
          <p:cNvSpPr txBox="1"/>
          <p:nvPr/>
        </p:nvSpPr>
        <p:spPr>
          <a:xfrm>
            <a:off x="11435103" y="5878286"/>
            <a:ext cx="587829" cy="128588"/>
          </a:xfrm>
          <a:prstGeom prst="rect">
            <a:avLst/>
          </a:prstGeom>
          <a:noFill/>
          <a:ln/>
        </p:spPr>
        <p:txBody>
          <a:bodyPr wrap="square" lIns="0" tIns="0" rIns="0" bIns="0" rtlCol="0" anchor="t"/>
          <a:lstStyle/>
          <a:p>
            <a:pPr marL="0" indent="0" algn="ctr">
              <a:buNone/>
            </a:pPr>
            <a:r>
              <a:rPr lang="en-US" sz="800" b="1" dirty="0">
                <a:solidFill>
                  <a:srgbClr val="16396F"/>
                </a:solidFill>
                <a:latin typeface="Yu Gothic" pitchFamily="34" charset="0"/>
                <a:ea typeface="Yu Gothic" pitchFamily="34" charset="-122"/>
                <a:cs typeface="Yu Gothic" pitchFamily="34" charset="-120"/>
              </a:rPr>
              <a:t>法人・経営</a:t>
            </a:r>
            <a:endParaRPr lang="en-US" sz="800" dirty="0"/>
          </a:p>
        </p:txBody>
      </p:sp>
      <p:sp>
        <p:nvSpPr>
          <p:cNvPr id="57" name="Text 55"/>
          <p:cNvSpPr txBox="1"/>
          <p:nvPr/>
        </p:nvSpPr>
        <p:spPr>
          <a:xfrm>
            <a:off x="9708356" y="6172200"/>
            <a:ext cx="1221581" cy="477611"/>
          </a:xfrm>
          <a:prstGeom prst="rect">
            <a:avLst/>
          </a:prstGeom>
          <a:noFill/>
          <a:ln/>
        </p:spPr>
        <p:txBody>
          <a:bodyPr wrap="square" lIns="0" tIns="0" rIns="0" bIns="0" rtlCol="0" anchor="ctr"/>
          <a:lstStyle/>
          <a:p>
            <a:pPr marL="0" indent="0" algn="ctr">
              <a:buNone/>
            </a:pPr>
            <a:r>
              <a:rPr lang="en-US" sz="1050" b="1" dirty="0">
                <a:solidFill>
                  <a:srgbClr val="FFFFFF"/>
                </a:solidFill>
                <a:latin typeface="Yu Gothic" pitchFamily="34" charset="0"/>
                <a:ea typeface="Yu Gothic" pitchFamily="34" charset="-122"/>
                <a:cs typeface="Yu Gothic" pitchFamily="34" charset="-120"/>
              </a:rPr>
              <a:t>このカードを</a:t>
            </a:r>
            <a:endParaRPr lang="en-US" sz="1050" dirty="0"/>
          </a:p>
          <a:p>
            <a:pPr marL="0" indent="0" algn="ctr">
              <a:buNone/>
            </a:pPr>
            <a:r>
              <a:rPr lang="en-US" sz="1050" b="1" dirty="0">
                <a:solidFill>
                  <a:srgbClr val="FFFFFF"/>
                </a:solidFill>
                <a:latin typeface="Yu Gothic" pitchFamily="34" charset="0"/>
                <a:ea typeface="Yu Gothic" pitchFamily="34" charset="-122"/>
                <a:cs typeface="Yu Gothic" pitchFamily="34" charset="-120"/>
              </a:rPr>
              <a:t>お渡しください。</a:t>
            </a:r>
            <a:endParaRPr lang="en-US" sz="1050" dirty="0"/>
          </a:p>
        </p:txBody>
      </p:sp>
      <p:sp>
        <p:nvSpPr>
          <p:cNvPr id="58" name="Text 56"/>
          <p:cNvSpPr txBox="1"/>
          <p:nvPr/>
        </p:nvSpPr>
        <p:spPr>
          <a:xfrm>
            <a:off x="11517766" y="6199754"/>
            <a:ext cx="606198" cy="275545"/>
          </a:xfrm>
          <a:prstGeom prst="rect">
            <a:avLst/>
          </a:prstGeom>
          <a:noFill/>
          <a:ln/>
        </p:spPr>
        <p:txBody>
          <a:bodyPr wrap="square" lIns="0" tIns="0" rIns="0" bIns="0" rtlCol="0" anchor="t"/>
          <a:lstStyle/>
          <a:p>
            <a:pPr marL="0" indent="0">
              <a:buNone/>
            </a:pPr>
            <a:r>
              <a:rPr lang="en-US" sz="600" dirty="0">
                <a:solidFill>
                  <a:srgbClr val="16396F"/>
                </a:solidFill>
                <a:latin typeface="Yu Gothic" pitchFamily="34" charset="0"/>
                <a:ea typeface="Yu Gothic" pitchFamily="34" charset="-122"/>
                <a:cs typeface="Yu Gothic" pitchFamily="34" charset="-120"/>
              </a:rPr>
              <a:t>こちらから</a:t>
            </a:r>
            <a:endParaRPr lang="en-US" sz="600" dirty="0"/>
          </a:p>
          <a:p>
            <a:pPr marL="0" indent="0">
              <a:buNone/>
            </a:pPr>
            <a:r>
              <a:rPr lang="en-US" sz="600" dirty="0">
                <a:solidFill>
                  <a:srgbClr val="16396F"/>
                </a:solidFill>
                <a:latin typeface="Yu Gothic" pitchFamily="34" charset="0"/>
                <a:ea typeface="Yu Gothic" pitchFamily="34" charset="-122"/>
                <a:cs typeface="Yu Gothic" pitchFamily="34" charset="-120"/>
              </a:rPr>
              <a:t>ご相談いただけます</a:t>
            </a:r>
            <a:endParaRPr lang="en-US" sz="600" dirty="0"/>
          </a:p>
        </p:txBody>
      </p:sp>
      <p:sp>
        <p:nvSpPr>
          <p:cNvPr id="59" name="Text 57"/>
          <p:cNvSpPr txBox="1"/>
          <p:nvPr/>
        </p:nvSpPr>
        <p:spPr>
          <a:xfrm>
            <a:off x="9662432" y="6851877"/>
            <a:ext cx="1377723" cy="110218"/>
          </a:xfrm>
          <a:prstGeom prst="rect">
            <a:avLst/>
          </a:prstGeom>
          <a:noFill/>
          <a:ln/>
        </p:spPr>
        <p:txBody>
          <a:bodyPr wrap="square" lIns="0" tIns="0" rIns="0" bIns="0" rtlCol="0" anchor="t"/>
          <a:lstStyle/>
          <a:p>
            <a:pPr marL="0" indent="0">
              <a:buNone/>
            </a:pPr>
            <a:r>
              <a:rPr lang="en-US" sz="800" dirty="0">
                <a:solidFill>
                  <a:srgbClr val="16396F"/>
                </a:solidFill>
                <a:latin typeface="Yu Gothic" pitchFamily="34" charset="0"/>
                <a:ea typeface="Yu Gothic" pitchFamily="34" charset="-122"/>
                <a:cs typeface="Yu Gothic" pitchFamily="34" charset="-120"/>
              </a:rPr>
              <a:t>株式会社グッドウィン</a:t>
            </a:r>
            <a:endParaRPr lang="en-US" sz="800" dirty="0"/>
          </a:p>
        </p:txBody>
      </p:sp>
      <p:sp>
        <p:nvSpPr>
          <p:cNvPr id="60" name="Text 58"/>
          <p:cNvSpPr txBox="1"/>
          <p:nvPr/>
        </p:nvSpPr>
        <p:spPr>
          <a:xfrm>
            <a:off x="9662432" y="6980464"/>
            <a:ext cx="1377723" cy="183696"/>
          </a:xfrm>
          <a:prstGeom prst="rect">
            <a:avLst/>
          </a:prstGeom>
          <a:noFill/>
          <a:ln/>
        </p:spPr>
        <p:txBody>
          <a:bodyPr wrap="square" lIns="0" tIns="0" rIns="0" bIns="0" rtlCol="0" anchor="t"/>
          <a:lstStyle/>
          <a:p>
            <a:pPr marL="0" indent="0">
              <a:buNone/>
            </a:pPr>
            <a:r>
              <a:rPr lang="en-US" sz="1200" dirty="0">
                <a:solidFill>
                  <a:srgbClr val="16396F"/>
                </a:solidFill>
                <a:latin typeface="Yu Mincho" pitchFamily="34" charset="0"/>
                <a:ea typeface="Yu Mincho" pitchFamily="34" charset="-122"/>
                <a:cs typeface="Yu Mincho" pitchFamily="34" charset="-120"/>
              </a:rPr>
              <a:t>井上 健</a:t>
            </a:r>
            <a:endParaRPr lang="en-US" sz="1200" dirty="0"/>
          </a:p>
        </p:txBody>
      </p:sp>
      <p:sp>
        <p:nvSpPr>
          <p:cNvPr id="61" name="Text 59"/>
          <p:cNvSpPr txBox="1"/>
          <p:nvPr/>
        </p:nvSpPr>
        <p:spPr>
          <a:xfrm>
            <a:off x="11021786" y="6906986"/>
            <a:ext cx="1102179" cy="275545"/>
          </a:xfrm>
          <a:prstGeom prst="rect">
            <a:avLst/>
          </a:prstGeom>
          <a:noFill/>
          <a:ln/>
        </p:spPr>
        <p:txBody>
          <a:bodyPr wrap="square" lIns="0" tIns="0" rIns="0" bIns="0" rtlCol="0" anchor="t"/>
          <a:lstStyle/>
          <a:p>
            <a:pPr marL="0" indent="0" algn="r">
              <a:buNone/>
            </a:pPr>
            <a:r>
              <a:rPr lang="en-US" sz="850" i="1" dirty="0">
                <a:solidFill>
                  <a:srgbClr val="16396F"/>
                </a:solidFill>
                <a:latin typeface="Yu Mincho" pitchFamily="34" charset="0"/>
                <a:ea typeface="Yu Mincho" pitchFamily="34" charset="-122"/>
                <a:cs typeface="Yu Mincho" pitchFamily="34" charset="-120"/>
              </a:rPr>
              <a:t>あなたの大切な方の</a:t>
            </a:r>
            <a:endParaRPr lang="en-US" sz="850" dirty="0"/>
          </a:p>
          <a:p>
            <a:pPr marL="0" indent="0" algn="r">
              <a:buNone/>
            </a:pPr>
            <a:r>
              <a:rPr lang="en-US" sz="850" i="1" dirty="0">
                <a:solidFill>
                  <a:srgbClr val="16396F"/>
                </a:solidFill>
                <a:latin typeface="Yu Mincho" pitchFamily="34" charset="0"/>
                <a:ea typeface="Yu Mincho" pitchFamily="34" charset="-122"/>
                <a:cs typeface="Yu Mincho" pitchFamily="34" charset="-120"/>
              </a:rPr>
              <a:t>未来のために。</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210</Words>
  <Application>Microsoft Office PowerPoint</Application>
  <PresentationFormat>ユーザー設定</PresentationFormat>
  <Paragraphs>87</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Yu Gothic</vt:lpstr>
      <vt:lpstr>Yu Mincho</vt:lpstr>
      <vt:lpstr>Arial</vt:lpstr>
      <vt:lpstr>Georgia</vt:lpstr>
      <vt:lpstr>Office Theme</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健 井上</cp:lastModifiedBy>
  <cp:revision>2</cp:revision>
  <dcterms:created xsi:type="dcterms:W3CDTF">2026-09-28T00:40:15Z</dcterms:created>
  <dcterms:modified xsi:type="dcterms:W3CDTF">2026-09-28T00:57:18Z</dcterms:modified>
</cp:coreProperties>
</file>