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1"/>
  </p:notesMasterIdLst>
  <p:sldIdLst>
    <p:sldId id="256" r:id="rId2"/>
    <p:sldId id="257" r:id="rId3"/>
    <p:sldId id="258" r:id="rId4"/>
    <p:sldId id="259" r:id="rId5"/>
    <p:sldId id="261" r:id="rId6"/>
    <p:sldId id="262" r:id="rId7"/>
    <p:sldId id="263" r:id="rId8"/>
    <p:sldId id="260" r:id="rId9"/>
    <p:sldId id="265" r:id="rId10"/>
  </p:sldIdLst>
  <p:sldSz cx="10691813" cy="75596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F1F9"/>
    <a:srgbClr val="A8B3BB"/>
    <a:srgbClr val="D1DEE6"/>
    <a:srgbClr val="DBE6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43"/>
    <p:restoredTop sz="94694"/>
  </p:normalViewPr>
  <p:slideViewPr>
    <p:cSldViewPr snapToGrid="0" snapToObjects="1">
      <p:cViewPr>
        <p:scale>
          <a:sx n="102" d="100"/>
          <a:sy n="102" d="100"/>
        </p:scale>
        <p:origin x="816" y="3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viewProps" Target="viewProps.xml" /><Relationship Id="rId3" Type="http://schemas.openxmlformats.org/officeDocument/2006/relationships/slide" Target="slides/slide2.xml" /><Relationship Id="rId7" Type="http://schemas.openxmlformats.org/officeDocument/2006/relationships/slide" Target="slides/slide6.xml" /><Relationship Id="rId12" Type="http://schemas.openxmlformats.org/officeDocument/2006/relationships/presProps" Target="presProps.xml" /><Relationship Id="rId2" Type="http://schemas.openxmlformats.org/officeDocument/2006/relationships/slide" Target="slides/slide1.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notesMaster" Target="notesMasters/notesMaster1.xml" /><Relationship Id="rId5" Type="http://schemas.openxmlformats.org/officeDocument/2006/relationships/slide" Target="slides/slide4.xml" /><Relationship Id="rId15" Type="http://schemas.openxmlformats.org/officeDocument/2006/relationships/tableStyles" Target="tableStyles.xml" /><Relationship Id="rId10" Type="http://schemas.openxmlformats.org/officeDocument/2006/relationships/slide" Target="slides/slide9.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theme" Target="theme/theme1.xml" /></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F36D9E-7D69-AE40-96F0-BD868FDD515A}" type="datetimeFigureOut">
              <a:rPr kumimoji="1" lang="ja-JP" altLang="en-US" smtClean="0"/>
              <a:t>2021/8/22</a:t>
            </a:fld>
            <a:endParaRPr kumimoji="1" lang="ja-JP" altLang="en-US"/>
          </a:p>
        </p:txBody>
      </p:sp>
      <p:sp>
        <p:nvSpPr>
          <p:cNvPr id="4" name="スライド イメージ プレースホルダー 3"/>
          <p:cNvSpPr>
            <a:spLocks noGrp="1" noRot="1" noChangeAspect="1"/>
          </p:cNvSpPr>
          <p:nvPr>
            <p:ph type="sldImg" idx="2"/>
          </p:nvPr>
        </p:nvSpPr>
        <p:spPr>
          <a:xfrm>
            <a:off x="1246188" y="1143000"/>
            <a:ext cx="4365625"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12EABE-E181-B84E-A028-702E2E5AD62D}" type="slidenum">
              <a:rPr kumimoji="1" lang="ja-JP" altLang="en-US" smtClean="0"/>
              <a:t>‹#›</a:t>
            </a:fld>
            <a:endParaRPr kumimoji="1" lang="ja-JP" altLang="en-US"/>
          </a:p>
        </p:txBody>
      </p:sp>
    </p:spTree>
    <p:extLst>
      <p:ext uri="{BB962C8B-B14F-4D97-AF65-F5344CB8AC3E}">
        <p14:creationId xmlns:p14="http://schemas.microsoft.com/office/powerpoint/2010/main" val="31926378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 /><Relationship Id="rId1" Type="http://schemas.openxmlformats.org/officeDocument/2006/relationships/notesMaster" Target="../notesMasters/notesMaster1.xml" /></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F312EABE-E181-B84E-A028-702E2E5AD62D}" type="slidenum">
              <a:rPr kumimoji="1" lang="ja-JP" altLang="en-US" smtClean="0"/>
              <a:t>2</a:t>
            </a:fld>
            <a:endParaRPr kumimoji="1" lang="ja-JP" altLang="en-US"/>
          </a:p>
        </p:txBody>
      </p:sp>
    </p:spTree>
    <p:extLst>
      <p:ext uri="{BB962C8B-B14F-4D97-AF65-F5344CB8AC3E}">
        <p14:creationId xmlns:p14="http://schemas.microsoft.com/office/powerpoint/2010/main" val="3424815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F312EABE-E181-B84E-A028-702E2E5AD62D}" type="slidenum">
              <a:rPr kumimoji="1" lang="ja-JP" altLang="en-US" smtClean="0"/>
              <a:t>5</a:t>
            </a:fld>
            <a:endParaRPr kumimoji="1" lang="ja-JP" altLang="en-US"/>
          </a:p>
        </p:txBody>
      </p:sp>
    </p:spTree>
    <p:extLst>
      <p:ext uri="{BB962C8B-B14F-4D97-AF65-F5344CB8AC3E}">
        <p14:creationId xmlns:p14="http://schemas.microsoft.com/office/powerpoint/2010/main" val="27848269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01886" y="627359"/>
            <a:ext cx="9088041" cy="482983"/>
          </a:xfrm>
        </p:spPr>
        <p:txBody>
          <a:bodyPr anchor="ctr">
            <a:normAutofit/>
          </a:bodyPr>
          <a:lstStyle>
            <a:lvl1pPr algn="ctr">
              <a:defRPr sz="2500"/>
            </a:lvl1pPr>
          </a:lstStyle>
          <a:p>
            <a:r>
              <a:rPr lang="ja-JP" altLang="en-US"/>
              <a:t>見出し見出し見出し</a:t>
            </a:r>
            <a:endParaRPr lang="en-US" dirty="0"/>
          </a:p>
        </p:txBody>
      </p:sp>
      <p:sp>
        <p:nvSpPr>
          <p:cNvPr id="4" name="Date Placeholder 3"/>
          <p:cNvSpPr>
            <a:spLocks noGrp="1"/>
          </p:cNvSpPr>
          <p:nvPr>
            <p:ph type="dt" sz="half" idx="10"/>
          </p:nvPr>
        </p:nvSpPr>
        <p:spPr/>
        <p:txBody>
          <a:bodyPr/>
          <a:lstStyle>
            <a:lvl1pPr>
              <a:defRPr sz="800">
                <a:latin typeface="MS PGothic" panose="020B0600070205080204" pitchFamily="34" charset="-128"/>
                <a:ea typeface="MS PGothic" panose="020B0600070205080204" pitchFamily="34" charset="-128"/>
              </a:defRPr>
            </a:lvl1pPr>
          </a:lstStyle>
          <a:p>
            <a:r>
              <a:rPr kumimoji="1" lang="en-US" altLang="ja-JP" dirty="0"/>
              <a:t>©️2021 TANK HILLS</a:t>
            </a:r>
            <a:endParaRPr kumimoji="1" lang="ja-JP" altLang="en-US"/>
          </a:p>
        </p:txBody>
      </p:sp>
      <p:sp>
        <p:nvSpPr>
          <p:cNvPr id="6" name="Slide Number Placeholder 5"/>
          <p:cNvSpPr>
            <a:spLocks noGrp="1"/>
          </p:cNvSpPr>
          <p:nvPr>
            <p:ph type="sldNum" sz="quarter" idx="12"/>
          </p:nvPr>
        </p:nvSpPr>
        <p:spPr/>
        <p:txBody>
          <a:bodyPr/>
          <a:lstStyle/>
          <a:p>
            <a:fld id="{A9ADFDE1-CD16-DB42-81F7-74C3C2178CA5}" type="slidenum">
              <a:rPr kumimoji="1" lang="ja-JP" altLang="en-US" smtClean="0"/>
              <a:t>‹#›</a:t>
            </a:fld>
            <a:endParaRPr kumimoji="1" lang="ja-JP" altLang="en-US"/>
          </a:p>
        </p:txBody>
      </p:sp>
    </p:spTree>
    <p:extLst>
      <p:ext uri="{BB962C8B-B14F-4D97-AF65-F5344CB8AC3E}">
        <p14:creationId xmlns:p14="http://schemas.microsoft.com/office/powerpoint/2010/main" val="40551945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7E27E02-34E9-7346-8AA9-CEA92571ECF1}" type="datetimeFigureOut">
              <a:rPr kumimoji="1" lang="ja-JP" altLang="en-US" smtClean="0"/>
              <a:t>2021/8/22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9ADFDE1-CD16-DB42-81F7-74C3C2178CA5}" type="slidenum">
              <a:rPr kumimoji="1" lang="ja-JP" altLang="en-US" smtClean="0"/>
              <a:t>‹#›</a:t>
            </a:fld>
            <a:endParaRPr kumimoji="1" lang="ja-JP" altLang="en-US"/>
          </a:p>
        </p:txBody>
      </p:sp>
    </p:spTree>
    <p:extLst>
      <p:ext uri="{BB962C8B-B14F-4D97-AF65-F5344CB8AC3E}">
        <p14:creationId xmlns:p14="http://schemas.microsoft.com/office/powerpoint/2010/main" val="41303915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51329" y="402483"/>
            <a:ext cx="2305422" cy="6406475"/>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735063" y="402483"/>
            <a:ext cx="6782619" cy="640647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7E27E02-34E9-7346-8AA9-CEA92571ECF1}" type="datetimeFigureOut">
              <a:rPr kumimoji="1" lang="ja-JP" altLang="en-US" smtClean="0"/>
              <a:t>2021/8/22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9ADFDE1-CD16-DB42-81F7-74C3C2178CA5}" type="slidenum">
              <a:rPr kumimoji="1" lang="ja-JP" altLang="en-US" smtClean="0"/>
              <a:t>‹#›</a:t>
            </a:fld>
            <a:endParaRPr kumimoji="1" lang="ja-JP" altLang="en-US"/>
          </a:p>
        </p:txBody>
      </p:sp>
    </p:spTree>
    <p:extLst>
      <p:ext uri="{BB962C8B-B14F-4D97-AF65-F5344CB8AC3E}">
        <p14:creationId xmlns:p14="http://schemas.microsoft.com/office/powerpoint/2010/main" val="417417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17E27E02-34E9-7346-8AA9-CEA92571ECF1}" type="datetimeFigureOut">
              <a:rPr kumimoji="1" lang="ja-JP" altLang="en-US" smtClean="0"/>
              <a:t>2021/8/22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9ADFDE1-CD16-DB42-81F7-74C3C2178CA5}" type="slidenum">
              <a:rPr kumimoji="1" lang="ja-JP" altLang="en-US" smtClean="0"/>
              <a:t>‹#›</a:t>
            </a:fld>
            <a:endParaRPr kumimoji="1" lang="ja-JP" altLang="en-US"/>
          </a:p>
        </p:txBody>
      </p:sp>
    </p:spTree>
    <p:extLst>
      <p:ext uri="{BB962C8B-B14F-4D97-AF65-F5344CB8AC3E}">
        <p14:creationId xmlns:p14="http://schemas.microsoft.com/office/powerpoint/2010/main" val="26626765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9494" y="1884671"/>
            <a:ext cx="9221689" cy="3144614"/>
          </a:xfrm>
        </p:spPr>
        <p:txBody>
          <a:bodyPr anchor="b"/>
          <a:lstStyle>
            <a:lvl1pPr>
              <a:defRPr sz="6614"/>
            </a:lvl1pPr>
          </a:lstStyle>
          <a:p>
            <a:r>
              <a:rPr lang="ja-JP" altLang="en-US"/>
              <a:t>マスター タイトルの書式設定</a:t>
            </a:r>
            <a:endParaRPr lang="en-US" dirty="0"/>
          </a:p>
        </p:txBody>
      </p:sp>
      <p:sp>
        <p:nvSpPr>
          <p:cNvPr id="3" name="Text Placeholder 2"/>
          <p:cNvSpPr>
            <a:spLocks noGrp="1"/>
          </p:cNvSpPr>
          <p:nvPr>
            <p:ph type="body" idx="1"/>
          </p:nvPr>
        </p:nvSpPr>
        <p:spPr>
          <a:xfrm>
            <a:off x="729494" y="5059035"/>
            <a:ext cx="9221689" cy="1653678"/>
          </a:xfrm>
        </p:spPr>
        <p:txBody>
          <a:bodyPr/>
          <a:lstStyle>
            <a:lvl1pPr marL="0" indent="0">
              <a:buNone/>
              <a:defRPr sz="2646">
                <a:solidFill>
                  <a:schemeClr val="tx1"/>
                </a:solidFill>
              </a:defRPr>
            </a:lvl1pPr>
            <a:lvl2pPr marL="503972" indent="0">
              <a:buNone/>
              <a:defRPr sz="2205">
                <a:solidFill>
                  <a:schemeClr val="tx1">
                    <a:tint val="75000"/>
                  </a:schemeClr>
                </a:solidFill>
              </a:defRPr>
            </a:lvl2pPr>
            <a:lvl3pPr marL="1007943" indent="0">
              <a:buNone/>
              <a:defRPr sz="1984">
                <a:solidFill>
                  <a:schemeClr val="tx1">
                    <a:tint val="75000"/>
                  </a:schemeClr>
                </a:solidFill>
              </a:defRPr>
            </a:lvl3pPr>
            <a:lvl4pPr marL="1511915" indent="0">
              <a:buNone/>
              <a:defRPr sz="1764">
                <a:solidFill>
                  <a:schemeClr val="tx1">
                    <a:tint val="75000"/>
                  </a:schemeClr>
                </a:solidFill>
              </a:defRPr>
            </a:lvl4pPr>
            <a:lvl5pPr marL="2015886" indent="0">
              <a:buNone/>
              <a:defRPr sz="1764">
                <a:solidFill>
                  <a:schemeClr val="tx1">
                    <a:tint val="75000"/>
                  </a:schemeClr>
                </a:solidFill>
              </a:defRPr>
            </a:lvl5pPr>
            <a:lvl6pPr marL="2519858" indent="0">
              <a:buNone/>
              <a:defRPr sz="1764">
                <a:solidFill>
                  <a:schemeClr val="tx1">
                    <a:tint val="75000"/>
                  </a:schemeClr>
                </a:solidFill>
              </a:defRPr>
            </a:lvl6pPr>
            <a:lvl7pPr marL="3023829" indent="0">
              <a:buNone/>
              <a:defRPr sz="1764">
                <a:solidFill>
                  <a:schemeClr val="tx1">
                    <a:tint val="75000"/>
                  </a:schemeClr>
                </a:solidFill>
              </a:defRPr>
            </a:lvl7pPr>
            <a:lvl8pPr marL="3527801" indent="0">
              <a:buNone/>
              <a:defRPr sz="1764">
                <a:solidFill>
                  <a:schemeClr val="tx1">
                    <a:tint val="75000"/>
                  </a:schemeClr>
                </a:solidFill>
              </a:defRPr>
            </a:lvl8pPr>
            <a:lvl9pPr marL="4031772" indent="0">
              <a:buNone/>
              <a:defRPr sz="1764">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17E27E02-34E9-7346-8AA9-CEA92571ECF1}" type="datetimeFigureOut">
              <a:rPr kumimoji="1" lang="ja-JP" altLang="en-US" smtClean="0"/>
              <a:t>2021/8/22</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9ADFDE1-CD16-DB42-81F7-74C3C2178CA5}" type="slidenum">
              <a:rPr kumimoji="1" lang="ja-JP" altLang="en-US" smtClean="0"/>
              <a:t>‹#›</a:t>
            </a:fld>
            <a:endParaRPr kumimoji="1" lang="ja-JP" altLang="en-US"/>
          </a:p>
        </p:txBody>
      </p:sp>
    </p:spTree>
    <p:extLst>
      <p:ext uri="{BB962C8B-B14F-4D97-AF65-F5344CB8AC3E}">
        <p14:creationId xmlns:p14="http://schemas.microsoft.com/office/powerpoint/2010/main" val="1517955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735062" y="2012414"/>
            <a:ext cx="4544021" cy="479654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412730" y="2012414"/>
            <a:ext cx="4544021" cy="479654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17E27E02-34E9-7346-8AA9-CEA92571ECF1}" type="datetimeFigureOut">
              <a:rPr kumimoji="1" lang="ja-JP" altLang="en-US" smtClean="0"/>
              <a:t>2021/8/22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9ADFDE1-CD16-DB42-81F7-74C3C2178CA5}" type="slidenum">
              <a:rPr kumimoji="1" lang="ja-JP" altLang="en-US" smtClean="0"/>
              <a:t>‹#›</a:t>
            </a:fld>
            <a:endParaRPr kumimoji="1" lang="ja-JP" altLang="en-US"/>
          </a:p>
        </p:txBody>
      </p:sp>
    </p:spTree>
    <p:extLst>
      <p:ext uri="{BB962C8B-B14F-4D97-AF65-F5344CB8AC3E}">
        <p14:creationId xmlns:p14="http://schemas.microsoft.com/office/powerpoint/2010/main" val="37557649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736455" y="402484"/>
            <a:ext cx="9221689" cy="1461188"/>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736456" y="1853171"/>
            <a:ext cx="4523137"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ja-JP" altLang="en-US"/>
              <a:t>マスター テキストの書式設定</a:t>
            </a:r>
          </a:p>
        </p:txBody>
      </p:sp>
      <p:sp>
        <p:nvSpPr>
          <p:cNvPr id="4" name="Content Placeholder 3"/>
          <p:cNvSpPr>
            <a:spLocks noGrp="1"/>
          </p:cNvSpPr>
          <p:nvPr>
            <p:ph sz="half" idx="2"/>
          </p:nvPr>
        </p:nvSpPr>
        <p:spPr>
          <a:xfrm>
            <a:off x="736456" y="2761381"/>
            <a:ext cx="4523137" cy="406157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412731" y="1853171"/>
            <a:ext cx="4545413"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ja-JP" altLang="en-US"/>
              <a:t>マスター テキストの書式設定</a:t>
            </a:r>
          </a:p>
        </p:txBody>
      </p:sp>
      <p:sp>
        <p:nvSpPr>
          <p:cNvPr id="6" name="Content Placeholder 5"/>
          <p:cNvSpPr>
            <a:spLocks noGrp="1"/>
          </p:cNvSpPr>
          <p:nvPr>
            <p:ph sz="quarter" idx="4"/>
          </p:nvPr>
        </p:nvSpPr>
        <p:spPr>
          <a:xfrm>
            <a:off x="5412731" y="2761381"/>
            <a:ext cx="4545413" cy="406157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17E27E02-34E9-7346-8AA9-CEA92571ECF1}" type="datetimeFigureOut">
              <a:rPr kumimoji="1" lang="ja-JP" altLang="en-US" smtClean="0"/>
              <a:t>2021/8/22</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A9ADFDE1-CD16-DB42-81F7-74C3C2178CA5}" type="slidenum">
              <a:rPr kumimoji="1" lang="ja-JP" altLang="en-US" smtClean="0"/>
              <a:t>‹#›</a:t>
            </a:fld>
            <a:endParaRPr kumimoji="1" lang="ja-JP" altLang="en-US"/>
          </a:p>
        </p:txBody>
      </p:sp>
    </p:spTree>
    <p:extLst>
      <p:ext uri="{BB962C8B-B14F-4D97-AF65-F5344CB8AC3E}">
        <p14:creationId xmlns:p14="http://schemas.microsoft.com/office/powerpoint/2010/main" val="29406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17E27E02-34E9-7346-8AA9-CEA92571ECF1}" type="datetimeFigureOut">
              <a:rPr kumimoji="1" lang="ja-JP" altLang="en-US" smtClean="0"/>
              <a:t>2021/8/22</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A9ADFDE1-CD16-DB42-81F7-74C3C2178CA5}" type="slidenum">
              <a:rPr kumimoji="1" lang="ja-JP" altLang="en-US" smtClean="0"/>
              <a:t>‹#›</a:t>
            </a:fld>
            <a:endParaRPr kumimoji="1" lang="ja-JP" altLang="en-US"/>
          </a:p>
        </p:txBody>
      </p:sp>
    </p:spTree>
    <p:extLst>
      <p:ext uri="{BB962C8B-B14F-4D97-AF65-F5344CB8AC3E}">
        <p14:creationId xmlns:p14="http://schemas.microsoft.com/office/powerpoint/2010/main" val="27532993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E27E02-34E9-7346-8AA9-CEA92571ECF1}" type="datetimeFigureOut">
              <a:rPr kumimoji="1" lang="ja-JP" altLang="en-US" smtClean="0"/>
              <a:t>2021/8/22</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A9ADFDE1-CD16-DB42-81F7-74C3C2178CA5}" type="slidenum">
              <a:rPr kumimoji="1" lang="ja-JP" altLang="en-US" smtClean="0"/>
              <a:t>‹#›</a:t>
            </a:fld>
            <a:endParaRPr kumimoji="1" lang="ja-JP" altLang="en-US"/>
          </a:p>
        </p:txBody>
      </p:sp>
    </p:spTree>
    <p:extLst>
      <p:ext uri="{BB962C8B-B14F-4D97-AF65-F5344CB8AC3E}">
        <p14:creationId xmlns:p14="http://schemas.microsoft.com/office/powerpoint/2010/main" val="32498715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ja-JP" altLang="en-US"/>
              <a:t>マスター タイトルの書式設定</a:t>
            </a:r>
            <a:endParaRPr lang="en-US" dirty="0"/>
          </a:p>
        </p:txBody>
      </p:sp>
      <p:sp>
        <p:nvSpPr>
          <p:cNvPr id="3" name="Content Placeholder 2"/>
          <p:cNvSpPr>
            <a:spLocks noGrp="1"/>
          </p:cNvSpPr>
          <p:nvPr>
            <p:ph idx="1"/>
          </p:nvPr>
        </p:nvSpPr>
        <p:spPr>
          <a:xfrm>
            <a:off x="4545413" y="1088455"/>
            <a:ext cx="5412730" cy="5372269"/>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7E27E02-34E9-7346-8AA9-CEA92571ECF1}" type="datetimeFigureOut">
              <a:rPr kumimoji="1" lang="ja-JP" altLang="en-US" smtClean="0"/>
              <a:t>2021/8/22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9ADFDE1-CD16-DB42-81F7-74C3C2178CA5}" type="slidenum">
              <a:rPr kumimoji="1" lang="ja-JP" altLang="en-US" smtClean="0"/>
              <a:t>‹#›</a:t>
            </a:fld>
            <a:endParaRPr kumimoji="1" lang="ja-JP" altLang="en-US"/>
          </a:p>
        </p:txBody>
      </p:sp>
    </p:spTree>
    <p:extLst>
      <p:ext uri="{BB962C8B-B14F-4D97-AF65-F5344CB8AC3E}">
        <p14:creationId xmlns:p14="http://schemas.microsoft.com/office/powerpoint/2010/main" val="20708115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545413" y="1088455"/>
            <a:ext cx="5412730" cy="5372269"/>
          </a:xfrm>
        </p:spPr>
        <p:txBody>
          <a:bodyPr anchor="t"/>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17E27E02-34E9-7346-8AA9-CEA92571ECF1}" type="datetimeFigureOut">
              <a:rPr kumimoji="1" lang="ja-JP" altLang="en-US" smtClean="0"/>
              <a:t>2021/8/22</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9ADFDE1-CD16-DB42-81F7-74C3C2178CA5}" type="slidenum">
              <a:rPr kumimoji="1" lang="ja-JP" altLang="en-US" smtClean="0"/>
              <a:t>‹#›</a:t>
            </a:fld>
            <a:endParaRPr kumimoji="1" lang="ja-JP" altLang="en-US"/>
          </a:p>
        </p:txBody>
      </p:sp>
    </p:spTree>
    <p:extLst>
      <p:ext uri="{BB962C8B-B14F-4D97-AF65-F5344CB8AC3E}">
        <p14:creationId xmlns:p14="http://schemas.microsoft.com/office/powerpoint/2010/main" val="459145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5062" y="402484"/>
            <a:ext cx="9221689" cy="1461188"/>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735062" y="2012414"/>
            <a:ext cx="9221689" cy="4796544"/>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735062" y="7006700"/>
            <a:ext cx="2405658" cy="402483"/>
          </a:xfrm>
          <a:prstGeom prst="rect">
            <a:avLst/>
          </a:prstGeom>
        </p:spPr>
        <p:txBody>
          <a:bodyPr vert="horz" lIns="91440" tIns="45720" rIns="91440" bIns="45720" rtlCol="0" anchor="ctr"/>
          <a:lstStyle>
            <a:lvl1pPr algn="l">
              <a:defRPr sz="1323">
                <a:solidFill>
                  <a:schemeClr val="tx1">
                    <a:tint val="75000"/>
                  </a:schemeClr>
                </a:solidFill>
              </a:defRPr>
            </a:lvl1pPr>
          </a:lstStyle>
          <a:p>
            <a:fld id="{17E27E02-34E9-7346-8AA9-CEA92571ECF1}" type="datetimeFigureOut">
              <a:rPr kumimoji="1" lang="ja-JP" altLang="en-US" smtClean="0"/>
              <a:t>2021/8/22</a:t>
            </a:fld>
            <a:endParaRPr kumimoji="1" lang="ja-JP" altLang="en-US"/>
          </a:p>
        </p:txBody>
      </p:sp>
      <p:sp>
        <p:nvSpPr>
          <p:cNvPr id="5" name="Footer Placeholder 4"/>
          <p:cNvSpPr>
            <a:spLocks noGrp="1"/>
          </p:cNvSpPr>
          <p:nvPr>
            <p:ph type="ftr" sz="quarter" idx="3"/>
          </p:nvPr>
        </p:nvSpPr>
        <p:spPr>
          <a:xfrm>
            <a:off x="3541663" y="7006700"/>
            <a:ext cx="3608487" cy="402483"/>
          </a:xfrm>
          <a:prstGeom prst="rect">
            <a:avLst/>
          </a:prstGeom>
        </p:spPr>
        <p:txBody>
          <a:bodyPr vert="horz" lIns="91440" tIns="45720" rIns="91440" bIns="45720" rtlCol="0" anchor="ctr"/>
          <a:lstStyle>
            <a:lvl1pPr algn="ctr">
              <a:defRPr sz="1323">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7551093" y="7006700"/>
            <a:ext cx="2405658" cy="402483"/>
          </a:xfrm>
          <a:prstGeom prst="rect">
            <a:avLst/>
          </a:prstGeom>
        </p:spPr>
        <p:txBody>
          <a:bodyPr vert="horz" lIns="91440" tIns="45720" rIns="91440" bIns="45720" rtlCol="0" anchor="ctr"/>
          <a:lstStyle>
            <a:lvl1pPr algn="r">
              <a:defRPr sz="1323">
                <a:solidFill>
                  <a:schemeClr val="tx1">
                    <a:tint val="75000"/>
                  </a:schemeClr>
                </a:solidFill>
              </a:defRPr>
            </a:lvl1pPr>
          </a:lstStyle>
          <a:p>
            <a:fld id="{A9ADFDE1-CD16-DB42-81F7-74C3C2178CA5}" type="slidenum">
              <a:rPr kumimoji="1" lang="ja-JP" altLang="en-US" smtClean="0"/>
              <a:t>‹#›</a:t>
            </a:fld>
            <a:endParaRPr kumimoji="1" lang="ja-JP" altLang="en-US"/>
          </a:p>
        </p:txBody>
      </p:sp>
    </p:spTree>
    <p:extLst>
      <p:ext uri="{BB962C8B-B14F-4D97-AF65-F5344CB8AC3E}">
        <p14:creationId xmlns:p14="http://schemas.microsoft.com/office/powerpoint/2010/main" val="27601380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007943" rtl="0" eaLnBrk="1" latinLnBrk="0" hangingPunct="1">
        <a:lnSpc>
          <a:spcPct val="90000"/>
        </a:lnSpc>
        <a:spcBef>
          <a:spcPct val="0"/>
        </a:spcBef>
        <a:buNone/>
        <a:defRPr kumimoji="1" sz="4850" kern="1200">
          <a:solidFill>
            <a:schemeClr val="tx1"/>
          </a:solidFill>
          <a:latin typeface="+mj-lt"/>
          <a:ea typeface="+mj-ea"/>
          <a:cs typeface="+mj-cs"/>
        </a:defRPr>
      </a:lvl1pPr>
    </p:titleStyle>
    <p:bodyStyle>
      <a:lvl1pPr marL="251986" indent="-251986" algn="l" defTabSz="1007943" rtl="0" eaLnBrk="1" latinLnBrk="0" hangingPunct="1">
        <a:lnSpc>
          <a:spcPct val="90000"/>
        </a:lnSpc>
        <a:spcBef>
          <a:spcPts val="1102"/>
        </a:spcBef>
        <a:buFont typeface="Arial" panose="020B0604020202020204" pitchFamily="34" charset="0"/>
        <a:buChar char="•"/>
        <a:defRPr kumimoji="1"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kumimoji="1"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kumimoji="1"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kumimoji="1" sz="1984" kern="1200">
          <a:solidFill>
            <a:schemeClr val="tx1"/>
          </a:solidFill>
          <a:latin typeface="+mn-lt"/>
          <a:ea typeface="+mn-ea"/>
          <a:cs typeface="+mn-cs"/>
        </a:defRPr>
      </a:lvl9pPr>
    </p:bodyStyle>
    <p:otherStyle>
      <a:defPPr>
        <a:defRPr lang="en-US"/>
      </a:defPPr>
      <a:lvl1pPr marL="0" algn="l" defTabSz="1007943" rtl="0" eaLnBrk="1" latinLnBrk="0" hangingPunct="1">
        <a:defRPr kumimoji="1" sz="1984" kern="1200">
          <a:solidFill>
            <a:schemeClr val="tx1"/>
          </a:solidFill>
          <a:latin typeface="+mn-lt"/>
          <a:ea typeface="+mn-ea"/>
          <a:cs typeface="+mn-cs"/>
        </a:defRPr>
      </a:lvl1pPr>
      <a:lvl2pPr marL="503972" algn="l" defTabSz="1007943" rtl="0" eaLnBrk="1" latinLnBrk="0" hangingPunct="1">
        <a:defRPr kumimoji="1" sz="1984" kern="1200">
          <a:solidFill>
            <a:schemeClr val="tx1"/>
          </a:solidFill>
          <a:latin typeface="+mn-lt"/>
          <a:ea typeface="+mn-ea"/>
          <a:cs typeface="+mn-cs"/>
        </a:defRPr>
      </a:lvl2pPr>
      <a:lvl3pPr marL="1007943" algn="l" defTabSz="1007943" rtl="0" eaLnBrk="1" latinLnBrk="0" hangingPunct="1">
        <a:defRPr kumimoji="1" sz="1984" kern="1200">
          <a:solidFill>
            <a:schemeClr val="tx1"/>
          </a:solidFill>
          <a:latin typeface="+mn-lt"/>
          <a:ea typeface="+mn-ea"/>
          <a:cs typeface="+mn-cs"/>
        </a:defRPr>
      </a:lvl3pPr>
      <a:lvl4pPr marL="1511915" algn="l" defTabSz="1007943" rtl="0" eaLnBrk="1" latinLnBrk="0" hangingPunct="1">
        <a:defRPr kumimoji="1" sz="1984" kern="1200">
          <a:solidFill>
            <a:schemeClr val="tx1"/>
          </a:solidFill>
          <a:latin typeface="+mn-lt"/>
          <a:ea typeface="+mn-ea"/>
          <a:cs typeface="+mn-cs"/>
        </a:defRPr>
      </a:lvl4pPr>
      <a:lvl5pPr marL="2015886" algn="l" defTabSz="1007943" rtl="0" eaLnBrk="1" latinLnBrk="0" hangingPunct="1">
        <a:defRPr kumimoji="1" sz="1984" kern="1200">
          <a:solidFill>
            <a:schemeClr val="tx1"/>
          </a:solidFill>
          <a:latin typeface="+mn-lt"/>
          <a:ea typeface="+mn-ea"/>
          <a:cs typeface="+mn-cs"/>
        </a:defRPr>
      </a:lvl5pPr>
      <a:lvl6pPr marL="2519858" algn="l" defTabSz="1007943" rtl="0" eaLnBrk="1" latinLnBrk="0" hangingPunct="1">
        <a:defRPr kumimoji="1" sz="1984" kern="1200">
          <a:solidFill>
            <a:schemeClr val="tx1"/>
          </a:solidFill>
          <a:latin typeface="+mn-lt"/>
          <a:ea typeface="+mn-ea"/>
          <a:cs typeface="+mn-cs"/>
        </a:defRPr>
      </a:lvl6pPr>
      <a:lvl7pPr marL="3023829" algn="l" defTabSz="1007943" rtl="0" eaLnBrk="1" latinLnBrk="0" hangingPunct="1">
        <a:defRPr kumimoji="1" sz="1984" kern="1200">
          <a:solidFill>
            <a:schemeClr val="tx1"/>
          </a:solidFill>
          <a:latin typeface="+mn-lt"/>
          <a:ea typeface="+mn-ea"/>
          <a:cs typeface="+mn-cs"/>
        </a:defRPr>
      </a:lvl7pPr>
      <a:lvl8pPr marL="3527801" algn="l" defTabSz="1007943" rtl="0" eaLnBrk="1" latinLnBrk="0" hangingPunct="1">
        <a:defRPr kumimoji="1" sz="1984" kern="1200">
          <a:solidFill>
            <a:schemeClr val="tx1"/>
          </a:solidFill>
          <a:latin typeface="+mn-lt"/>
          <a:ea typeface="+mn-ea"/>
          <a:cs typeface="+mn-cs"/>
        </a:defRPr>
      </a:lvl8pPr>
      <a:lvl9pPr marL="4031772" algn="l" defTabSz="1007943" rtl="0" eaLnBrk="1" latinLnBrk="0" hangingPunct="1">
        <a:defRPr kumimoji="1"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Relationship Id="rId3" Type="http://schemas.openxmlformats.org/officeDocument/2006/relationships/image" Target="../media/image2.jpg" /><Relationship Id="rId2" Type="http://schemas.openxmlformats.org/officeDocument/2006/relationships/notesSlide" Target="../notesSlides/notesSlide1.xml" /><Relationship Id="rId1" Type="http://schemas.openxmlformats.org/officeDocument/2006/relationships/slideLayout" Target="../slideLayouts/slideLayout1.xml" /><Relationship Id="rId5" Type="http://schemas.openxmlformats.org/officeDocument/2006/relationships/image" Target="../media/image4.png" /><Relationship Id="rId4" Type="http://schemas.openxmlformats.org/officeDocument/2006/relationships/image" Target="../media/image3.emf" /></Relationships>
</file>

<file path=ppt/slides/_rels/slide3.xml.rels><?xml version="1.0" encoding="UTF-8" standalone="yes"?>
<Relationships xmlns="http://schemas.openxmlformats.org/package/2006/relationships"><Relationship Id="rId3" Type="http://schemas.openxmlformats.org/officeDocument/2006/relationships/image" Target="../media/image4.png" /><Relationship Id="rId2" Type="http://schemas.openxmlformats.org/officeDocument/2006/relationships/image" Target="../media/image2.jpg" /><Relationship Id="rId1" Type="http://schemas.openxmlformats.org/officeDocument/2006/relationships/slideLayout" Target="../slideLayouts/slideLayout1.xml" /><Relationship Id="rId4" Type="http://schemas.openxmlformats.org/officeDocument/2006/relationships/image" Target="../media/image5.emf" /></Relationships>
</file>

<file path=ppt/slides/_rels/slide4.xml.rels><?xml version="1.0" encoding="UTF-8" standalone="yes"?>
<Relationships xmlns="http://schemas.openxmlformats.org/package/2006/relationships"><Relationship Id="rId3" Type="http://schemas.openxmlformats.org/officeDocument/2006/relationships/image" Target="../media/image6.jpeg" /><Relationship Id="rId2" Type="http://schemas.openxmlformats.org/officeDocument/2006/relationships/image" Target="../media/image1.jpg" /><Relationship Id="rId1" Type="http://schemas.openxmlformats.org/officeDocument/2006/relationships/slideLayout" Target="../slideLayouts/slideLayout1.xml" /></Relationships>
</file>

<file path=ppt/slides/_rels/slide5.xml.rels><?xml version="1.0" encoding="UTF-8" standalone="yes"?>
<Relationships xmlns="http://schemas.openxmlformats.org/package/2006/relationships"><Relationship Id="rId3" Type="http://schemas.openxmlformats.org/officeDocument/2006/relationships/image" Target="../media/image1.jpg" /><Relationship Id="rId2" Type="http://schemas.openxmlformats.org/officeDocument/2006/relationships/notesSlide" Target="../notesSlides/notesSlide2.xml" /><Relationship Id="rId1" Type="http://schemas.openxmlformats.org/officeDocument/2006/relationships/slideLayout" Target="../slideLayouts/slideLayout1.xml" /><Relationship Id="rId4" Type="http://schemas.openxmlformats.org/officeDocument/2006/relationships/image" Target="../media/image7.jpeg" /></Relationships>
</file>

<file path=ppt/slides/_rels/slide6.xml.rels><?xml version="1.0" encoding="UTF-8" standalone="yes"?>
<Relationships xmlns="http://schemas.openxmlformats.org/package/2006/relationships"><Relationship Id="rId3" Type="http://schemas.openxmlformats.org/officeDocument/2006/relationships/image" Target="../media/image8.jpeg" /><Relationship Id="rId2" Type="http://schemas.openxmlformats.org/officeDocument/2006/relationships/image" Target="../media/image1.jpg" /><Relationship Id="rId1" Type="http://schemas.openxmlformats.org/officeDocument/2006/relationships/slideLayout" Target="../slideLayouts/slideLayout1.xml" /></Relationships>
</file>

<file path=ppt/slides/_rels/slide7.xml.rels><?xml version="1.0" encoding="UTF-8" standalone="yes"?>
<Relationships xmlns="http://schemas.openxmlformats.org/package/2006/relationships"><Relationship Id="rId3" Type="http://schemas.openxmlformats.org/officeDocument/2006/relationships/image" Target="../media/image9.jpeg" /><Relationship Id="rId2" Type="http://schemas.openxmlformats.org/officeDocument/2006/relationships/image" Target="../media/image1.jpg"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Relationship Id="rId3" Type="http://schemas.openxmlformats.org/officeDocument/2006/relationships/image" Target="../media/image10.jpeg" /><Relationship Id="rId2" Type="http://schemas.openxmlformats.org/officeDocument/2006/relationships/image" Target="../media/image1.jpg" /><Relationship Id="rId1" Type="http://schemas.openxmlformats.org/officeDocument/2006/relationships/slideLayout" Target="../slideLayouts/slideLayout1.xml" /><Relationship Id="rId6" Type="http://schemas.openxmlformats.org/officeDocument/2006/relationships/image" Target="../media/image13.jpeg" /><Relationship Id="rId5" Type="http://schemas.openxmlformats.org/officeDocument/2006/relationships/image" Target="../media/image12.jpeg" /><Relationship Id="rId4" Type="http://schemas.openxmlformats.org/officeDocument/2006/relationships/image" Target="../media/image11.jpeg" /></Relationships>
</file>

<file path=ppt/slides/_rels/slide9.xml.rels><?xml version="1.0" encoding="UTF-8" standalone="yes"?>
<Relationships xmlns="http://schemas.openxmlformats.org/package/2006/relationships"><Relationship Id="rId3" Type="http://schemas.openxmlformats.org/officeDocument/2006/relationships/image" Target="../media/image14.jpeg" /><Relationship Id="rId2" Type="http://schemas.openxmlformats.org/officeDocument/2006/relationships/image" Target="../media/image1.jpg" /><Relationship Id="rId1" Type="http://schemas.openxmlformats.org/officeDocument/2006/relationships/slideLayout" Target="../slideLayouts/slideLayout1.xml" /><Relationship Id="rId5" Type="http://schemas.openxmlformats.org/officeDocument/2006/relationships/image" Target="../media/image16.jpeg" /><Relationship Id="rId4" Type="http://schemas.openxmlformats.org/officeDocument/2006/relationships/image" Target="../media/image15.jpeg"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ダイアグラム&#10;&#10;自動的に生成された説明">
            <a:extLst>
              <a:ext uri="{FF2B5EF4-FFF2-40B4-BE49-F238E27FC236}">
                <a16:creationId xmlns:a16="http://schemas.microsoft.com/office/drawing/2014/main" id="{9D99543E-9D28-2347-8404-110EA901AD68}"/>
              </a:ext>
            </a:extLst>
          </p:cNvPr>
          <p:cNvPicPr>
            <a:picLocks noChangeAspect="1"/>
          </p:cNvPicPr>
          <p:nvPr/>
        </p:nvPicPr>
        <p:blipFill rotWithShape="1">
          <a:blip r:embed="rId2"/>
          <a:srcRect l="1089" t="1577" r="1115" b="2041"/>
          <a:stretch/>
        </p:blipFill>
        <p:spPr>
          <a:xfrm>
            <a:off x="0" y="-1"/>
            <a:ext cx="10691813" cy="7559675"/>
          </a:xfrm>
          <a:prstGeom prst="rect">
            <a:avLst/>
          </a:prstGeom>
        </p:spPr>
      </p:pic>
      <p:sp>
        <p:nvSpPr>
          <p:cNvPr id="5" name="Date Placeholder 3">
            <a:extLst>
              <a:ext uri="{FF2B5EF4-FFF2-40B4-BE49-F238E27FC236}">
                <a16:creationId xmlns:a16="http://schemas.microsoft.com/office/drawing/2014/main" id="{0F5702CA-2DEF-A74D-8F66-649B2B22D0DF}"/>
              </a:ext>
            </a:extLst>
          </p:cNvPr>
          <p:cNvSpPr>
            <a:spLocks noGrp="1"/>
          </p:cNvSpPr>
          <p:nvPr>
            <p:ph type="dt" sz="half" idx="10"/>
          </p:nvPr>
        </p:nvSpPr>
        <p:spPr>
          <a:xfrm>
            <a:off x="354371" y="7006700"/>
            <a:ext cx="2405658" cy="402483"/>
          </a:xfrm>
        </p:spPr>
        <p:txBody>
          <a:bodyPr/>
          <a:lstStyle>
            <a:lvl1pPr>
              <a:defRPr sz="800">
                <a:latin typeface="MS PGothic" panose="020B0600070205080204" pitchFamily="34" charset="-128"/>
                <a:ea typeface="MS PGothic" panose="020B0600070205080204" pitchFamily="34" charset="-128"/>
              </a:defRPr>
            </a:lvl1pPr>
          </a:lstStyle>
          <a:p>
            <a:r>
              <a:rPr kumimoji="1" lang="en-US" altLang="ja-JP" dirty="0"/>
              <a:t>©️2021 TANK HILLS</a:t>
            </a:r>
            <a:endParaRPr kumimoji="1" lang="ja-JP" altLang="en-US"/>
          </a:p>
        </p:txBody>
      </p:sp>
    </p:spTree>
    <p:extLst>
      <p:ext uri="{BB962C8B-B14F-4D97-AF65-F5344CB8AC3E}">
        <p14:creationId xmlns:p14="http://schemas.microsoft.com/office/powerpoint/2010/main" val="41212192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a:extLst>
              <a:ext uri="{FF2B5EF4-FFF2-40B4-BE49-F238E27FC236}">
                <a16:creationId xmlns:a16="http://schemas.microsoft.com/office/drawing/2014/main" id="{5A6BD5C1-4ED6-644D-AA60-E5A6D55B6207}"/>
              </a:ext>
            </a:extLst>
          </p:cNvPr>
          <p:cNvPicPr>
            <a:picLocks noChangeAspect="1"/>
          </p:cNvPicPr>
          <p:nvPr/>
        </p:nvPicPr>
        <p:blipFill rotWithShape="1">
          <a:blip r:embed="rId3"/>
          <a:srcRect l="2535" t="2950" r="2637" b="2995"/>
          <a:stretch/>
        </p:blipFill>
        <p:spPr>
          <a:xfrm>
            <a:off x="0" y="0"/>
            <a:ext cx="10691813" cy="7559675"/>
          </a:xfrm>
          <a:prstGeom prst="rect">
            <a:avLst/>
          </a:prstGeom>
        </p:spPr>
      </p:pic>
      <p:sp>
        <p:nvSpPr>
          <p:cNvPr id="18" name="正方形/長方形 17">
            <a:extLst>
              <a:ext uri="{FF2B5EF4-FFF2-40B4-BE49-F238E27FC236}">
                <a16:creationId xmlns:a16="http://schemas.microsoft.com/office/drawing/2014/main" id="{A05B388C-7874-F045-8CAE-34C551F240E9}"/>
              </a:ext>
            </a:extLst>
          </p:cNvPr>
          <p:cNvSpPr/>
          <p:nvPr/>
        </p:nvSpPr>
        <p:spPr>
          <a:xfrm>
            <a:off x="667954" y="564721"/>
            <a:ext cx="9355905" cy="643023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8" name="図 157">
            <a:extLst>
              <a:ext uri="{FF2B5EF4-FFF2-40B4-BE49-F238E27FC236}">
                <a16:creationId xmlns:a16="http://schemas.microsoft.com/office/drawing/2014/main" id="{1DD42E15-4091-C049-9FA1-08BE44412975}"/>
              </a:ext>
            </a:extLst>
          </p:cNvPr>
          <p:cNvPicPr>
            <a:picLocks noChangeAspect="1"/>
          </p:cNvPicPr>
          <p:nvPr/>
        </p:nvPicPr>
        <p:blipFill>
          <a:blip r:embed="rId4"/>
          <a:stretch>
            <a:fillRect/>
          </a:stretch>
        </p:blipFill>
        <p:spPr>
          <a:xfrm>
            <a:off x="2101232" y="1647176"/>
            <a:ext cx="7048500" cy="4953000"/>
          </a:xfrm>
          <a:prstGeom prst="rect">
            <a:avLst/>
          </a:prstGeom>
        </p:spPr>
      </p:pic>
      <p:sp>
        <p:nvSpPr>
          <p:cNvPr id="3" name="テキスト ボックス 2">
            <a:extLst>
              <a:ext uri="{FF2B5EF4-FFF2-40B4-BE49-F238E27FC236}">
                <a16:creationId xmlns:a16="http://schemas.microsoft.com/office/drawing/2014/main" id="{33A04468-2BC4-6B43-81BF-49446DF2EE04}"/>
              </a:ext>
            </a:extLst>
          </p:cNvPr>
          <p:cNvSpPr txBox="1"/>
          <p:nvPr/>
        </p:nvSpPr>
        <p:spPr>
          <a:xfrm>
            <a:off x="1849524" y="2092216"/>
            <a:ext cx="1002308" cy="323165"/>
          </a:xfrm>
          <a:prstGeom prst="rect">
            <a:avLst/>
          </a:prstGeom>
          <a:noFill/>
        </p:spPr>
        <p:txBody>
          <a:bodyPr wrap="square" rtlCol="0">
            <a:spAutoFit/>
          </a:bodyPr>
          <a:lstStyle/>
          <a:p>
            <a:pPr algn="ctr"/>
            <a:r>
              <a:rPr kumimoji="1" lang="ja-JP" altLang="en-US" sz="1500" b="1">
                <a:latin typeface="+mn-ea"/>
              </a:rPr>
              <a:t>人口</a:t>
            </a:r>
          </a:p>
        </p:txBody>
      </p:sp>
      <p:sp>
        <p:nvSpPr>
          <p:cNvPr id="91" name="テキスト ボックス 90">
            <a:extLst>
              <a:ext uri="{FF2B5EF4-FFF2-40B4-BE49-F238E27FC236}">
                <a16:creationId xmlns:a16="http://schemas.microsoft.com/office/drawing/2014/main" id="{CA56AF60-A5D7-1A4F-A0C1-175CAD87E146}"/>
              </a:ext>
            </a:extLst>
          </p:cNvPr>
          <p:cNvSpPr txBox="1"/>
          <p:nvPr/>
        </p:nvSpPr>
        <p:spPr>
          <a:xfrm>
            <a:off x="1849524" y="2349391"/>
            <a:ext cx="1002308" cy="215444"/>
          </a:xfrm>
          <a:prstGeom prst="rect">
            <a:avLst/>
          </a:prstGeom>
          <a:noFill/>
        </p:spPr>
        <p:txBody>
          <a:bodyPr wrap="square" rtlCol="0">
            <a:spAutoFit/>
          </a:bodyPr>
          <a:lstStyle/>
          <a:p>
            <a:pPr algn="ctr"/>
            <a:r>
              <a:rPr kumimoji="1" lang="en" altLang="ja-JP" sz="800" i="1" dirty="0">
                <a:solidFill>
                  <a:srgbClr val="FFC000"/>
                </a:solidFill>
                <a:latin typeface="Avenir Medium Oblique" panose="02000503020000020003" pitchFamily="2" charset="0"/>
              </a:rPr>
              <a:t>Population</a:t>
            </a:r>
            <a:endParaRPr kumimoji="1" lang="ja-JP" altLang="en-US" sz="800" i="1">
              <a:solidFill>
                <a:srgbClr val="FFC000"/>
              </a:solidFill>
              <a:latin typeface="Avenir Medium Oblique" panose="02000503020000020003" pitchFamily="2" charset="0"/>
            </a:endParaRPr>
          </a:p>
        </p:txBody>
      </p:sp>
      <p:sp>
        <p:nvSpPr>
          <p:cNvPr id="92" name="テキスト ボックス 91">
            <a:extLst>
              <a:ext uri="{FF2B5EF4-FFF2-40B4-BE49-F238E27FC236}">
                <a16:creationId xmlns:a16="http://schemas.microsoft.com/office/drawing/2014/main" id="{DF610165-9045-0245-A390-DB7F847D1115}"/>
              </a:ext>
            </a:extLst>
          </p:cNvPr>
          <p:cNvSpPr txBox="1"/>
          <p:nvPr/>
        </p:nvSpPr>
        <p:spPr>
          <a:xfrm>
            <a:off x="1119102" y="2590607"/>
            <a:ext cx="2463153" cy="844142"/>
          </a:xfrm>
          <a:prstGeom prst="rect">
            <a:avLst/>
          </a:prstGeom>
          <a:noFill/>
        </p:spPr>
        <p:txBody>
          <a:bodyPr wrap="square" rtlCol="0">
            <a:spAutoFit/>
          </a:bodyPr>
          <a:lstStyle/>
          <a:p>
            <a:pPr algn="ctr"/>
            <a:r>
              <a:rPr kumimoji="1" lang="ja-JP" altLang="en-US" sz="1000" b="1"/>
              <a:t>約 </a:t>
            </a:r>
            <a:r>
              <a:rPr kumimoji="1" lang="en-US" altLang="ja-JP" sz="2800" b="1" i="1" dirty="0">
                <a:latin typeface="Avenir Black Oblique" panose="02000503020000020003" pitchFamily="2" charset="0"/>
              </a:rPr>
              <a:t>3,356</a:t>
            </a:r>
            <a:r>
              <a:rPr kumimoji="1" lang="ja-JP" altLang="en-US" sz="1000" b="1"/>
              <a:t>千人</a:t>
            </a:r>
            <a:endParaRPr kumimoji="1" lang="en-US" altLang="ja-JP" sz="1000" b="1" dirty="0"/>
          </a:p>
          <a:p>
            <a:pPr algn="ctr"/>
            <a:r>
              <a:rPr kumimoji="1" lang="en-US" altLang="ja-JP" sz="1000" dirty="0">
                <a:latin typeface="Avenir Medium" panose="02000503020000020003" pitchFamily="2" charset="0"/>
              </a:rPr>
              <a:t>2019</a:t>
            </a:r>
          </a:p>
          <a:p>
            <a:pPr algn="ctr">
              <a:lnSpc>
                <a:spcPct val="150000"/>
              </a:lnSpc>
            </a:pPr>
            <a:r>
              <a:rPr lang="ja-JP" altLang="en-US" sz="800"/>
              <a:t>ただし</a:t>
            </a:r>
            <a:r>
              <a:rPr lang="en-US" altLang="ja-JP" sz="800" dirty="0"/>
              <a:t>9</a:t>
            </a:r>
            <a:r>
              <a:rPr lang="ja-JP" altLang="en-US" sz="800"/>
              <a:t>割が外国人、日本だと茨城県、静岡県</a:t>
            </a:r>
            <a:endParaRPr kumimoji="1" lang="ja-JP" altLang="en-US" sz="800"/>
          </a:p>
        </p:txBody>
      </p:sp>
      <p:sp>
        <p:nvSpPr>
          <p:cNvPr id="93" name="テキスト ボックス 92">
            <a:extLst>
              <a:ext uri="{FF2B5EF4-FFF2-40B4-BE49-F238E27FC236}">
                <a16:creationId xmlns:a16="http://schemas.microsoft.com/office/drawing/2014/main" id="{E35B21AD-D22E-1548-B6D9-1592DEC707B7}"/>
              </a:ext>
            </a:extLst>
          </p:cNvPr>
          <p:cNvSpPr txBox="1"/>
          <p:nvPr/>
        </p:nvSpPr>
        <p:spPr>
          <a:xfrm>
            <a:off x="1849524" y="3878154"/>
            <a:ext cx="1002308" cy="276999"/>
          </a:xfrm>
          <a:prstGeom prst="rect">
            <a:avLst/>
          </a:prstGeom>
          <a:noFill/>
        </p:spPr>
        <p:txBody>
          <a:bodyPr wrap="square" rtlCol="0">
            <a:spAutoFit/>
          </a:bodyPr>
          <a:lstStyle/>
          <a:p>
            <a:pPr algn="ctr"/>
            <a:r>
              <a:rPr kumimoji="1" lang="ja-JP" altLang="en-US" sz="1200" b="1"/>
              <a:t>伸び率</a:t>
            </a:r>
          </a:p>
        </p:txBody>
      </p:sp>
      <p:sp>
        <p:nvSpPr>
          <p:cNvPr id="94" name="テキスト ボックス 93">
            <a:extLst>
              <a:ext uri="{FF2B5EF4-FFF2-40B4-BE49-F238E27FC236}">
                <a16:creationId xmlns:a16="http://schemas.microsoft.com/office/drawing/2014/main" id="{58A9E420-FD3B-B14F-9811-3A70BAA4EC24}"/>
              </a:ext>
            </a:extLst>
          </p:cNvPr>
          <p:cNvSpPr txBox="1"/>
          <p:nvPr/>
        </p:nvSpPr>
        <p:spPr>
          <a:xfrm>
            <a:off x="1119102" y="4090795"/>
            <a:ext cx="2463153" cy="677108"/>
          </a:xfrm>
          <a:prstGeom prst="rect">
            <a:avLst/>
          </a:prstGeom>
          <a:noFill/>
        </p:spPr>
        <p:txBody>
          <a:bodyPr wrap="square" rtlCol="0">
            <a:spAutoFit/>
          </a:bodyPr>
          <a:lstStyle/>
          <a:p>
            <a:pPr algn="ctr"/>
            <a:r>
              <a:rPr kumimoji="1" lang="en-US" altLang="ja-JP" sz="2800" b="1" i="1" dirty="0">
                <a:latin typeface="Avenir Black Oblique" panose="02000503020000020003" pitchFamily="2" charset="0"/>
              </a:rPr>
              <a:t>6.9</a:t>
            </a:r>
            <a:r>
              <a:rPr kumimoji="1" lang="en-US" altLang="ja-JP" sz="1000" b="1" dirty="0"/>
              <a:t>%</a:t>
            </a:r>
          </a:p>
          <a:p>
            <a:pPr algn="ctr"/>
            <a:r>
              <a:rPr kumimoji="1" lang="en-US" altLang="ja-JP" sz="1000" dirty="0">
                <a:latin typeface="Avenir Medium" panose="02000503020000020003" pitchFamily="2" charset="0"/>
              </a:rPr>
              <a:t>2005-2019</a:t>
            </a:r>
          </a:p>
        </p:txBody>
      </p:sp>
      <p:sp>
        <p:nvSpPr>
          <p:cNvPr id="95" name="テキスト ボックス 94">
            <a:extLst>
              <a:ext uri="{FF2B5EF4-FFF2-40B4-BE49-F238E27FC236}">
                <a16:creationId xmlns:a16="http://schemas.microsoft.com/office/drawing/2014/main" id="{11714CD7-B29B-5744-8C75-F78DFEF9157E}"/>
              </a:ext>
            </a:extLst>
          </p:cNvPr>
          <p:cNvSpPr txBox="1"/>
          <p:nvPr/>
        </p:nvSpPr>
        <p:spPr>
          <a:xfrm>
            <a:off x="4034715" y="2092216"/>
            <a:ext cx="1002308" cy="323165"/>
          </a:xfrm>
          <a:prstGeom prst="rect">
            <a:avLst/>
          </a:prstGeom>
          <a:noFill/>
        </p:spPr>
        <p:txBody>
          <a:bodyPr wrap="square" rtlCol="0">
            <a:spAutoFit/>
          </a:bodyPr>
          <a:lstStyle/>
          <a:p>
            <a:pPr algn="ctr"/>
            <a:r>
              <a:rPr kumimoji="1" lang="ja-JP" altLang="en-US" sz="1500" b="1">
                <a:latin typeface="+mn-ea"/>
              </a:rPr>
              <a:t>平均年齢</a:t>
            </a:r>
          </a:p>
        </p:txBody>
      </p:sp>
      <p:sp>
        <p:nvSpPr>
          <p:cNvPr id="96" name="テキスト ボックス 95">
            <a:extLst>
              <a:ext uri="{FF2B5EF4-FFF2-40B4-BE49-F238E27FC236}">
                <a16:creationId xmlns:a16="http://schemas.microsoft.com/office/drawing/2014/main" id="{0C0F0886-F7F2-A942-858F-4703444B6928}"/>
              </a:ext>
            </a:extLst>
          </p:cNvPr>
          <p:cNvSpPr txBox="1"/>
          <p:nvPr/>
        </p:nvSpPr>
        <p:spPr>
          <a:xfrm>
            <a:off x="4034715" y="2349391"/>
            <a:ext cx="1002308" cy="215444"/>
          </a:xfrm>
          <a:prstGeom prst="rect">
            <a:avLst/>
          </a:prstGeom>
          <a:noFill/>
        </p:spPr>
        <p:txBody>
          <a:bodyPr wrap="square" rtlCol="0">
            <a:spAutoFit/>
          </a:bodyPr>
          <a:lstStyle/>
          <a:p>
            <a:pPr algn="ctr"/>
            <a:r>
              <a:rPr kumimoji="1" lang="en" altLang="ja-JP" sz="800" i="1" dirty="0">
                <a:solidFill>
                  <a:srgbClr val="FFC000"/>
                </a:solidFill>
                <a:latin typeface="Avenir Medium Oblique" panose="02000503020000020003" pitchFamily="2" charset="0"/>
              </a:rPr>
              <a:t>Average age</a:t>
            </a:r>
            <a:endParaRPr kumimoji="1" lang="ja-JP" altLang="en-US" sz="800" i="1">
              <a:solidFill>
                <a:srgbClr val="FFC000"/>
              </a:solidFill>
              <a:latin typeface="Avenir Medium Oblique" panose="02000503020000020003" pitchFamily="2" charset="0"/>
            </a:endParaRPr>
          </a:p>
        </p:txBody>
      </p:sp>
      <p:sp>
        <p:nvSpPr>
          <p:cNvPr id="97" name="テキスト ボックス 96">
            <a:extLst>
              <a:ext uri="{FF2B5EF4-FFF2-40B4-BE49-F238E27FC236}">
                <a16:creationId xmlns:a16="http://schemas.microsoft.com/office/drawing/2014/main" id="{3247FCB2-BBB8-684A-812C-F525BE7A16A1}"/>
              </a:ext>
            </a:extLst>
          </p:cNvPr>
          <p:cNvSpPr txBox="1"/>
          <p:nvPr/>
        </p:nvSpPr>
        <p:spPr>
          <a:xfrm>
            <a:off x="4047977" y="2590607"/>
            <a:ext cx="975783" cy="677108"/>
          </a:xfrm>
          <a:prstGeom prst="rect">
            <a:avLst/>
          </a:prstGeom>
          <a:noFill/>
        </p:spPr>
        <p:txBody>
          <a:bodyPr wrap="square" rtlCol="0">
            <a:spAutoFit/>
          </a:bodyPr>
          <a:lstStyle/>
          <a:p>
            <a:pPr algn="ctr"/>
            <a:r>
              <a:rPr kumimoji="1" lang="en-US" altLang="ja-JP" sz="2800" b="1" i="1" dirty="0">
                <a:latin typeface="Avenir Black Oblique" panose="02000503020000020003" pitchFamily="2" charset="0"/>
              </a:rPr>
              <a:t>31</a:t>
            </a:r>
            <a:r>
              <a:rPr kumimoji="1" lang="ja-JP" altLang="en-US" sz="1000" b="1"/>
              <a:t>歳</a:t>
            </a:r>
            <a:endParaRPr kumimoji="1" lang="en-US" altLang="ja-JP" sz="1000" b="1" dirty="0"/>
          </a:p>
          <a:p>
            <a:pPr algn="ctr"/>
            <a:r>
              <a:rPr kumimoji="1" lang="en-US" altLang="ja-JP" sz="1000" dirty="0">
                <a:latin typeface="Avenir Medium" panose="02000503020000020003" pitchFamily="2" charset="0"/>
              </a:rPr>
              <a:t>2019</a:t>
            </a:r>
          </a:p>
        </p:txBody>
      </p:sp>
      <p:sp>
        <p:nvSpPr>
          <p:cNvPr id="98" name="テキスト ボックス 97">
            <a:extLst>
              <a:ext uri="{FF2B5EF4-FFF2-40B4-BE49-F238E27FC236}">
                <a16:creationId xmlns:a16="http://schemas.microsoft.com/office/drawing/2014/main" id="{3D49CBDC-B0AD-0946-9235-D76523385BED}"/>
              </a:ext>
            </a:extLst>
          </p:cNvPr>
          <p:cNvSpPr txBox="1"/>
          <p:nvPr/>
        </p:nvSpPr>
        <p:spPr>
          <a:xfrm>
            <a:off x="6148733" y="2092216"/>
            <a:ext cx="1002308" cy="323165"/>
          </a:xfrm>
          <a:prstGeom prst="rect">
            <a:avLst/>
          </a:prstGeom>
          <a:noFill/>
        </p:spPr>
        <p:txBody>
          <a:bodyPr wrap="square" rtlCol="0">
            <a:spAutoFit/>
          </a:bodyPr>
          <a:lstStyle/>
          <a:p>
            <a:pPr algn="ctr"/>
            <a:r>
              <a:rPr kumimoji="1" lang="ja-JP" altLang="en-US" sz="1500" b="1">
                <a:latin typeface="+mn-ea"/>
              </a:rPr>
              <a:t>通貨</a:t>
            </a:r>
          </a:p>
        </p:txBody>
      </p:sp>
      <p:sp>
        <p:nvSpPr>
          <p:cNvPr id="99" name="テキスト ボックス 98">
            <a:extLst>
              <a:ext uri="{FF2B5EF4-FFF2-40B4-BE49-F238E27FC236}">
                <a16:creationId xmlns:a16="http://schemas.microsoft.com/office/drawing/2014/main" id="{F83C64BD-2942-5E45-811E-602DCE31A132}"/>
              </a:ext>
            </a:extLst>
          </p:cNvPr>
          <p:cNvSpPr txBox="1"/>
          <p:nvPr/>
        </p:nvSpPr>
        <p:spPr>
          <a:xfrm>
            <a:off x="6148733" y="2349391"/>
            <a:ext cx="1002308" cy="215444"/>
          </a:xfrm>
          <a:prstGeom prst="rect">
            <a:avLst/>
          </a:prstGeom>
          <a:noFill/>
        </p:spPr>
        <p:txBody>
          <a:bodyPr wrap="square" rtlCol="0">
            <a:spAutoFit/>
          </a:bodyPr>
          <a:lstStyle/>
          <a:p>
            <a:pPr algn="ctr"/>
            <a:r>
              <a:rPr kumimoji="1" lang="en" altLang="ja-JP" sz="800" i="1" dirty="0">
                <a:solidFill>
                  <a:srgbClr val="FFC000"/>
                </a:solidFill>
                <a:latin typeface="Avenir Medium Oblique" panose="02000503020000020003" pitchFamily="2" charset="0"/>
              </a:rPr>
              <a:t>Currency</a:t>
            </a:r>
            <a:endParaRPr kumimoji="1" lang="ja-JP" altLang="en-US" sz="800" i="1">
              <a:solidFill>
                <a:srgbClr val="FFC000"/>
              </a:solidFill>
              <a:latin typeface="Avenir Medium Oblique" panose="02000503020000020003" pitchFamily="2" charset="0"/>
            </a:endParaRPr>
          </a:p>
        </p:txBody>
      </p:sp>
      <p:sp>
        <p:nvSpPr>
          <p:cNvPr id="100" name="テキスト ボックス 99">
            <a:extLst>
              <a:ext uri="{FF2B5EF4-FFF2-40B4-BE49-F238E27FC236}">
                <a16:creationId xmlns:a16="http://schemas.microsoft.com/office/drawing/2014/main" id="{E3C6872E-ACB7-7D45-85DC-17421E6B25AB}"/>
              </a:ext>
            </a:extLst>
          </p:cNvPr>
          <p:cNvSpPr txBox="1"/>
          <p:nvPr/>
        </p:nvSpPr>
        <p:spPr>
          <a:xfrm>
            <a:off x="5588040" y="2590607"/>
            <a:ext cx="2193360" cy="677108"/>
          </a:xfrm>
          <a:prstGeom prst="rect">
            <a:avLst/>
          </a:prstGeom>
          <a:noFill/>
        </p:spPr>
        <p:txBody>
          <a:bodyPr wrap="square" rtlCol="0">
            <a:spAutoFit/>
          </a:bodyPr>
          <a:lstStyle/>
          <a:p>
            <a:pPr algn="ctr"/>
            <a:r>
              <a:rPr kumimoji="1" lang="en-US" altLang="ja-JP" sz="2800" b="1" i="1" dirty="0">
                <a:latin typeface="Avenir Black Oblique" panose="02000503020000020003" pitchFamily="2" charset="0"/>
              </a:rPr>
              <a:t>¥100= 3.35</a:t>
            </a:r>
          </a:p>
          <a:p>
            <a:pPr algn="ctr"/>
            <a:r>
              <a:rPr kumimoji="1" lang="ja-JP" altLang="en-US" sz="1000" b="1">
                <a:latin typeface="+mn-ea"/>
              </a:rPr>
              <a:t>ディルハム（</a:t>
            </a:r>
            <a:r>
              <a:rPr kumimoji="1" lang="en-US" altLang="ja-JP" sz="1000" b="1" dirty="0">
                <a:latin typeface="+mn-ea"/>
              </a:rPr>
              <a:t>AED</a:t>
            </a:r>
            <a:r>
              <a:rPr kumimoji="1" lang="ja-JP" altLang="en-US" sz="1000" b="1">
                <a:latin typeface="+mn-ea"/>
              </a:rPr>
              <a:t>）</a:t>
            </a:r>
          </a:p>
        </p:txBody>
      </p:sp>
      <p:sp>
        <p:nvSpPr>
          <p:cNvPr id="101" name="テキスト ボックス 100">
            <a:extLst>
              <a:ext uri="{FF2B5EF4-FFF2-40B4-BE49-F238E27FC236}">
                <a16:creationId xmlns:a16="http://schemas.microsoft.com/office/drawing/2014/main" id="{F0208463-F369-844C-9E13-0EA2B7053D13}"/>
              </a:ext>
            </a:extLst>
          </p:cNvPr>
          <p:cNvSpPr txBox="1"/>
          <p:nvPr/>
        </p:nvSpPr>
        <p:spPr>
          <a:xfrm>
            <a:off x="8406690" y="2092216"/>
            <a:ext cx="1002308" cy="323165"/>
          </a:xfrm>
          <a:prstGeom prst="rect">
            <a:avLst/>
          </a:prstGeom>
          <a:noFill/>
        </p:spPr>
        <p:txBody>
          <a:bodyPr wrap="square" rtlCol="0">
            <a:spAutoFit/>
          </a:bodyPr>
          <a:lstStyle/>
          <a:p>
            <a:pPr algn="ctr"/>
            <a:r>
              <a:rPr kumimoji="1" lang="ja-JP" altLang="en-US" sz="1500" b="1">
                <a:latin typeface="+mn-ea"/>
              </a:rPr>
              <a:t>面積</a:t>
            </a:r>
          </a:p>
        </p:txBody>
      </p:sp>
      <p:sp>
        <p:nvSpPr>
          <p:cNvPr id="102" name="テキスト ボックス 101">
            <a:extLst>
              <a:ext uri="{FF2B5EF4-FFF2-40B4-BE49-F238E27FC236}">
                <a16:creationId xmlns:a16="http://schemas.microsoft.com/office/drawing/2014/main" id="{000CAEE8-DD32-E945-BA00-D94BB213B030}"/>
              </a:ext>
            </a:extLst>
          </p:cNvPr>
          <p:cNvSpPr txBox="1"/>
          <p:nvPr/>
        </p:nvSpPr>
        <p:spPr>
          <a:xfrm>
            <a:off x="8406690" y="2349391"/>
            <a:ext cx="1002308" cy="215444"/>
          </a:xfrm>
          <a:prstGeom prst="rect">
            <a:avLst/>
          </a:prstGeom>
          <a:noFill/>
        </p:spPr>
        <p:txBody>
          <a:bodyPr wrap="square" rtlCol="0">
            <a:spAutoFit/>
          </a:bodyPr>
          <a:lstStyle/>
          <a:p>
            <a:pPr algn="ctr"/>
            <a:r>
              <a:rPr kumimoji="1" lang="en" altLang="ja-JP" sz="800" i="1" dirty="0">
                <a:solidFill>
                  <a:srgbClr val="FFC000"/>
                </a:solidFill>
                <a:latin typeface="Avenir Medium Oblique" panose="02000503020000020003" pitchFamily="2" charset="0"/>
              </a:rPr>
              <a:t>Land area</a:t>
            </a:r>
            <a:endParaRPr kumimoji="1" lang="ja-JP" altLang="en-US" sz="800" i="1">
              <a:solidFill>
                <a:srgbClr val="FFC000"/>
              </a:solidFill>
              <a:latin typeface="Avenir Medium Oblique" panose="02000503020000020003" pitchFamily="2" charset="0"/>
            </a:endParaRPr>
          </a:p>
        </p:txBody>
      </p:sp>
      <p:sp>
        <p:nvSpPr>
          <p:cNvPr id="103" name="テキスト ボックス 102">
            <a:extLst>
              <a:ext uri="{FF2B5EF4-FFF2-40B4-BE49-F238E27FC236}">
                <a16:creationId xmlns:a16="http://schemas.microsoft.com/office/drawing/2014/main" id="{13023B68-702B-D04F-AA0B-342BCAF45A95}"/>
              </a:ext>
            </a:extLst>
          </p:cNvPr>
          <p:cNvSpPr txBox="1"/>
          <p:nvPr/>
        </p:nvSpPr>
        <p:spPr>
          <a:xfrm>
            <a:off x="7920563" y="2590607"/>
            <a:ext cx="1944924" cy="677108"/>
          </a:xfrm>
          <a:prstGeom prst="rect">
            <a:avLst/>
          </a:prstGeom>
          <a:noFill/>
        </p:spPr>
        <p:txBody>
          <a:bodyPr wrap="square" rtlCol="0">
            <a:spAutoFit/>
          </a:bodyPr>
          <a:lstStyle/>
          <a:p>
            <a:pPr algn="ctr"/>
            <a:r>
              <a:rPr kumimoji="1" lang="en-US" altLang="ja-JP" sz="2800" b="1" i="1" dirty="0">
                <a:latin typeface="Avenir Black Oblique" panose="02000503020000020003" pitchFamily="2" charset="0"/>
              </a:rPr>
              <a:t>3,885</a:t>
            </a:r>
            <a:r>
              <a:rPr kumimoji="1" lang="en-US" altLang="ja-JP" sz="1200" b="1" i="1" dirty="0">
                <a:latin typeface="Avenir Black Oblique" panose="02000503020000020003" pitchFamily="2" charset="0"/>
              </a:rPr>
              <a:t>㎢</a:t>
            </a:r>
          </a:p>
          <a:p>
            <a:pPr algn="ctr"/>
            <a:r>
              <a:rPr kumimoji="1" lang="ja-JP" altLang="en-US" sz="1000">
                <a:latin typeface="+mn-ea"/>
              </a:rPr>
              <a:t>日本だと埼玉県</a:t>
            </a:r>
            <a:endParaRPr kumimoji="1" lang="en-US" altLang="ja-JP" sz="1000" dirty="0">
              <a:latin typeface="+mn-ea"/>
            </a:endParaRPr>
          </a:p>
        </p:txBody>
      </p:sp>
      <p:sp>
        <p:nvSpPr>
          <p:cNvPr id="104" name="テキスト ボックス 103">
            <a:extLst>
              <a:ext uri="{FF2B5EF4-FFF2-40B4-BE49-F238E27FC236}">
                <a16:creationId xmlns:a16="http://schemas.microsoft.com/office/drawing/2014/main" id="{7E9AB6CC-EBAA-8C40-915C-291D2FFBE96C}"/>
              </a:ext>
            </a:extLst>
          </p:cNvPr>
          <p:cNvSpPr txBox="1"/>
          <p:nvPr/>
        </p:nvSpPr>
        <p:spPr>
          <a:xfrm>
            <a:off x="4634789" y="4078181"/>
            <a:ext cx="1002308" cy="323165"/>
          </a:xfrm>
          <a:prstGeom prst="rect">
            <a:avLst/>
          </a:prstGeom>
          <a:noFill/>
        </p:spPr>
        <p:txBody>
          <a:bodyPr wrap="square" rtlCol="0">
            <a:spAutoFit/>
          </a:bodyPr>
          <a:lstStyle/>
          <a:p>
            <a:pPr algn="ctr"/>
            <a:r>
              <a:rPr kumimoji="1" lang="ja-JP" altLang="en-US" sz="1500" b="1">
                <a:latin typeface="+mn-ea"/>
              </a:rPr>
              <a:t>言語</a:t>
            </a:r>
          </a:p>
        </p:txBody>
      </p:sp>
      <p:sp>
        <p:nvSpPr>
          <p:cNvPr id="105" name="テキスト ボックス 104">
            <a:extLst>
              <a:ext uri="{FF2B5EF4-FFF2-40B4-BE49-F238E27FC236}">
                <a16:creationId xmlns:a16="http://schemas.microsoft.com/office/drawing/2014/main" id="{5CA503D5-9062-EE4F-BA91-1D69C785DD46}"/>
              </a:ext>
            </a:extLst>
          </p:cNvPr>
          <p:cNvSpPr txBox="1"/>
          <p:nvPr/>
        </p:nvSpPr>
        <p:spPr>
          <a:xfrm>
            <a:off x="4634789" y="4335356"/>
            <a:ext cx="1002308" cy="215444"/>
          </a:xfrm>
          <a:prstGeom prst="rect">
            <a:avLst/>
          </a:prstGeom>
          <a:noFill/>
        </p:spPr>
        <p:txBody>
          <a:bodyPr wrap="square" rtlCol="0">
            <a:spAutoFit/>
          </a:bodyPr>
          <a:lstStyle/>
          <a:p>
            <a:pPr algn="ctr"/>
            <a:r>
              <a:rPr kumimoji="1" lang="en" altLang="ja-JP" sz="800" i="1" dirty="0">
                <a:solidFill>
                  <a:srgbClr val="FFC000"/>
                </a:solidFill>
                <a:latin typeface="Avenir Medium Oblique" panose="02000503020000020003" pitchFamily="2" charset="0"/>
              </a:rPr>
              <a:t>Language</a:t>
            </a:r>
            <a:endParaRPr kumimoji="1" lang="ja-JP" altLang="en-US" sz="800" i="1">
              <a:solidFill>
                <a:srgbClr val="FFC000"/>
              </a:solidFill>
              <a:latin typeface="Avenir Medium Oblique" panose="02000503020000020003" pitchFamily="2" charset="0"/>
            </a:endParaRPr>
          </a:p>
        </p:txBody>
      </p:sp>
      <p:sp>
        <p:nvSpPr>
          <p:cNvPr id="106" name="テキスト ボックス 105">
            <a:extLst>
              <a:ext uri="{FF2B5EF4-FFF2-40B4-BE49-F238E27FC236}">
                <a16:creationId xmlns:a16="http://schemas.microsoft.com/office/drawing/2014/main" id="{73F7493F-41DD-0745-B2A5-1CBACD03BA8D}"/>
              </a:ext>
            </a:extLst>
          </p:cNvPr>
          <p:cNvSpPr txBox="1"/>
          <p:nvPr/>
        </p:nvSpPr>
        <p:spPr>
          <a:xfrm>
            <a:off x="3990536" y="4576572"/>
            <a:ext cx="2232350" cy="276999"/>
          </a:xfrm>
          <a:prstGeom prst="rect">
            <a:avLst/>
          </a:prstGeom>
          <a:noFill/>
        </p:spPr>
        <p:txBody>
          <a:bodyPr wrap="square" rtlCol="0">
            <a:spAutoFit/>
          </a:bodyPr>
          <a:lstStyle/>
          <a:p>
            <a:pPr algn="ctr"/>
            <a:r>
              <a:rPr kumimoji="1" lang="ja-JP" altLang="en-US" sz="1200" b="1">
                <a:latin typeface="+mn-ea"/>
              </a:rPr>
              <a:t>アラビア語、英語が公用語</a:t>
            </a:r>
            <a:endParaRPr kumimoji="1" lang="en-US" altLang="ja-JP" sz="1200" dirty="0">
              <a:latin typeface="+mn-ea"/>
            </a:endParaRPr>
          </a:p>
        </p:txBody>
      </p:sp>
      <p:sp>
        <p:nvSpPr>
          <p:cNvPr id="107" name="テキスト ボックス 106">
            <a:extLst>
              <a:ext uri="{FF2B5EF4-FFF2-40B4-BE49-F238E27FC236}">
                <a16:creationId xmlns:a16="http://schemas.microsoft.com/office/drawing/2014/main" id="{05BA271D-9B9B-964C-B1EB-45E5DEB1CB74}"/>
              </a:ext>
            </a:extLst>
          </p:cNvPr>
          <p:cNvSpPr txBox="1"/>
          <p:nvPr/>
        </p:nvSpPr>
        <p:spPr>
          <a:xfrm>
            <a:off x="7720888" y="4078181"/>
            <a:ext cx="1002308" cy="323165"/>
          </a:xfrm>
          <a:prstGeom prst="rect">
            <a:avLst/>
          </a:prstGeom>
          <a:noFill/>
        </p:spPr>
        <p:txBody>
          <a:bodyPr wrap="square" rtlCol="0">
            <a:spAutoFit/>
          </a:bodyPr>
          <a:lstStyle/>
          <a:p>
            <a:pPr algn="ctr"/>
            <a:r>
              <a:rPr kumimoji="1" lang="ja-JP" altLang="en-US" sz="1500" b="1">
                <a:latin typeface="+mn-ea"/>
              </a:rPr>
              <a:t>宗教</a:t>
            </a:r>
          </a:p>
        </p:txBody>
      </p:sp>
      <p:sp>
        <p:nvSpPr>
          <p:cNvPr id="108" name="テキスト ボックス 107">
            <a:extLst>
              <a:ext uri="{FF2B5EF4-FFF2-40B4-BE49-F238E27FC236}">
                <a16:creationId xmlns:a16="http://schemas.microsoft.com/office/drawing/2014/main" id="{AF237C70-5D05-C44C-8334-07ADF296A0B7}"/>
              </a:ext>
            </a:extLst>
          </p:cNvPr>
          <p:cNvSpPr txBox="1"/>
          <p:nvPr/>
        </p:nvSpPr>
        <p:spPr>
          <a:xfrm>
            <a:off x="7720888" y="4335356"/>
            <a:ext cx="1002308" cy="215444"/>
          </a:xfrm>
          <a:prstGeom prst="rect">
            <a:avLst/>
          </a:prstGeom>
          <a:noFill/>
        </p:spPr>
        <p:txBody>
          <a:bodyPr wrap="square" rtlCol="0">
            <a:spAutoFit/>
          </a:bodyPr>
          <a:lstStyle/>
          <a:p>
            <a:pPr algn="ctr"/>
            <a:r>
              <a:rPr kumimoji="1" lang="en" altLang="ja-JP" sz="800" i="1" dirty="0">
                <a:solidFill>
                  <a:srgbClr val="FFC000"/>
                </a:solidFill>
                <a:latin typeface="Avenir Medium Oblique" panose="02000503020000020003" pitchFamily="2" charset="0"/>
              </a:rPr>
              <a:t>Religion</a:t>
            </a:r>
            <a:endParaRPr kumimoji="1" lang="ja-JP" altLang="en-US" sz="800" i="1">
              <a:solidFill>
                <a:srgbClr val="FFC000"/>
              </a:solidFill>
              <a:latin typeface="Avenir Medium Oblique" panose="02000503020000020003" pitchFamily="2" charset="0"/>
            </a:endParaRPr>
          </a:p>
        </p:txBody>
      </p:sp>
      <p:sp>
        <p:nvSpPr>
          <p:cNvPr id="109" name="テキスト ボックス 108">
            <a:extLst>
              <a:ext uri="{FF2B5EF4-FFF2-40B4-BE49-F238E27FC236}">
                <a16:creationId xmlns:a16="http://schemas.microsoft.com/office/drawing/2014/main" id="{D9CC8814-A2D3-3542-ADB4-4D17529AD5D6}"/>
              </a:ext>
            </a:extLst>
          </p:cNvPr>
          <p:cNvSpPr txBox="1"/>
          <p:nvPr/>
        </p:nvSpPr>
        <p:spPr>
          <a:xfrm>
            <a:off x="7076635" y="4576572"/>
            <a:ext cx="2232350" cy="276999"/>
          </a:xfrm>
          <a:prstGeom prst="rect">
            <a:avLst/>
          </a:prstGeom>
          <a:noFill/>
        </p:spPr>
        <p:txBody>
          <a:bodyPr wrap="square" rtlCol="0">
            <a:spAutoFit/>
          </a:bodyPr>
          <a:lstStyle/>
          <a:p>
            <a:pPr algn="ctr"/>
            <a:r>
              <a:rPr kumimoji="1" lang="ja-JP" altLang="en-US" sz="1200" b="1">
                <a:latin typeface="+mn-ea"/>
              </a:rPr>
              <a:t>国民の</a:t>
            </a:r>
            <a:r>
              <a:rPr kumimoji="1" lang="en-US" altLang="ja-JP" sz="1200" b="1" dirty="0">
                <a:latin typeface="+mn-ea"/>
              </a:rPr>
              <a:t>75</a:t>
            </a:r>
            <a:r>
              <a:rPr kumimoji="1" lang="ja-JP" altLang="en-US" sz="1200" b="1">
                <a:latin typeface="+mn-ea"/>
              </a:rPr>
              <a:t>％がイスラム教</a:t>
            </a:r>
            <a:endParaRPr kumimoji="1" lang="en-US" altLang="ja-JP" sz="1200" dirty="0">
              <a:latin typeface="+mn-ea"/>
            </a:endParaRPr>
          </a:p>
        </p:txBody>
      </p:sp>
      <p:sp>
        <p:nvSpPr>
          <p:cNvPr id="110" name="テキスト ボックス 109">
            <a:extLst>
              <a:ext uri="{FF2B5EF4-FFF2-40B4-BE49-F238E27FC236}">
                <a16:creationId xmlns:a16="http://schemas.microsoft.com/office/drawing/2014/main" id="{012E844A-6019-E441-A541-EF640A6F51DD}"/>
              </a:ext>
            </a:extLst>
          </p:cNvPr>
          <p:cNvSpPr txBox="1"/>
          <p:nvPr/>
        </p:nvSpPr>
        <p:spPr>
          <a:xfrm>
            <a:off x="2591676" y="5378344"/>
            <a:ext cx="1002308" cy="323165"/>
          </a:xfrm>
          <a:prstGeom prst="rect">
            <a:avLst/>
          </a:prstGeom>
          <a:noFill/>
        </p:spPr>
        <p:txBody>
          <a:bodyPr wrap="square" rtlCol="0">
            <a:spAutoFit/>
          </a:bodyPr>
          <a:lstStyle/>
          <a:p>
            <a:pPr algn="ctr"/>
            <a:r>
              <a:rPr kumimoji="1" lang="ja-JP" altLang="en-US" sz="1500" b="1">
                <a:latin typeface="+mn-ea"/>
              </a:rPr>
              <a:t>医療</a:t>
            </a:r>
          </a:p>
        </p:txBody>
      </p:sp>
      <p:sp>
        <p:nvSpPr>
          <p:cNvPr id="111" name="テキスト ボックス 110">
            <a:extLst>
              <a:ext uri="{FF2B5EF4-FFF2-40B4-BE49-F238E27FC236}">
                <a16:creationId xmlns:a16="http://schemas.microsoft.com/office/drawing/2014/main" id="{74FC9F7D-36D6-EF4A-85E4-3EE261680208}"/>
              </a:ext>
            </a:extLst>
          </p:cNvPr>
          <p:cNvSpPr txBox="1"/>
          <p:nvPr/>
        </p:nvSpPr>
        <p:spPr>
          <a:xfrm>
            <a:off x="2591676" y="5635519"/>
            <a:ext cx="1002308" cy="215444"/>
          </a:xfrm>
          <a:prstGeom prst="rect">
            <a:avLst/>
          </a:prstGeom>
          <a:noFill/>
        </p:spPr>
        <p:txBody>
          <a:bodyPr wrap="square" rtlCol="0">
            <a:spAutoFit/>
          </a:bodyPr>
          <a:lstStyle/>
          <a:p>
            <a:pPr algn="ctr"/>
            <a:r>
              <a:rPr kumimoji="1" lang="en" altLang="ja-JP" sz="800" i="1" dirty="0">
                <a:solidFill>
                  <a:srgbClr val="FFC000"/>
                </a:solidFill>
                <a:latin typeface="Avenir Medium Oblique" panose="02000503020000020003" pitchFamily="2" charset="0"/>
              </a:rPr>
              <a:t>Medical</a:t>
            </a:r>
            <a:endParaRPr kumimoji="1" lang="ja-JP" altLang="en-US" sz="800" i="1">
              <a:solidFill>
                <a:srgbClr val="FFC000"/>
              </a:solidFill>
              <a:latin typeface="Avenir Medium Oblique" panose="02000503020000020003" pitchFamily="2" charset="0"/>
            </a:endParaRPr>
          </a:p>
        </p:txBody>
      </p:sp>
      <p:sp>
        <p:nvSpPr>
          <p:cNvPr id="112" name="テキスト ボックス 111">
            <a:extLst>
              <a:ext uri="{FF2B5EF4-FFF2-40B4-BE49-F238E27FC236}">
                <a16:creationId xmlns:a16="http://schemas.microsoft.com/office/drawing/2014/main" id="{6B209977-256E-F54A-9703-A2308F4D9DC6}"/>
              </a:ext>
            </a:extLst>
          </p:cNvPr>
          <p:cNvSpPr txBox="1"/>
          <p:nvPr/>
        </p:nvSpPr>
        <p:spPr>
          <a:xfrm>
            <a:off x="1190697" y="5876735"/>
            <a:ext cx="3804266" cy="461665"/>
          </a:xfrm>
          <a:prstGeom prst="rect">
            <a:avLst/>
          </a:prstGeom>
          <a:noFill/>
        </p:spPr>
        <p:txBody>
          <a:bodyPr wrap="square" rtlCol="0">
            <a:spAutoFit/>
          </a:bodyPr>
          <a:lstStyle/>
          <a:p>
            <a:pPr algn="ctr"/>
            <a:r>
              <a:rPr kumimoji="1" lang="ja-JP" altLang="en-US" sz="1200" b="1">
                <a:latin typeface="+mn-ea"/>
              </a:rPr>
              <a:t>自国民へは健康保険制度、外国人の場合雇用主に</a:t>
            </a:r>
          </a:p>
          <a:p>
            <a:pPr algn="ctr"/>
            <a:r>
              <a:rPr kumimoji="1" lang="ja-JP" altLang="en-US" sz="1200" b="1">
                <a:latin typeface="+mn-ea"/>
              </a:rPr>
              <a:t>健康保険加入が義務付けられている</a:t>
            </a:r>
            <a:endParaRPr kumimoji="1" lang="en-US" altLang="ja-JP" sz="1200" dirty="0">
              <a:latin typeface="+mn-ea"/>
            </a:endParaRPr>
          </a:p>
        </p:txBody>
      </p:sp>
      <p:sp>
        <p:nvSpPr>
          <p:cNvPr id="119" name="テキスト ボックス 118">
            <a:extLst>
              <a:ext uri="{FF2B5EF4-FFF2-40B4-BE49-F238E27FC236}">
                <a16:creationId xmlns:a16="http://schemas.microsoft.com/office/drawing/2014/main" id="{9F049A30-AB38-E94A-AC54-F401124C8499}"/>
              </a:ext>
            </a:extLst>
          </p:cNvPr>
          <p:cNvSpPr txBox="1"/>
          <p:nvPr/>
        </p:nvSpPr>
        <p:spPr>
          <a:xfrm>
            <a:off x="7113505" y="5364053"/>
            <a:ext cx="1231199" cy="323165"/>
          </a:xfrm>
          <a:prstGeom prst="rect">
            <a:avLst/>
          </a:prstGeom>
          <a:noFill/>
        </p:spPr>
        <p:txBody>
          <a:bodyPr wrap="square" rtlCol="0">
            <a:spAutoFit/>
          </a:bodyPr>
          <a:lstStyle/>
          <a:p>
            <a:pPr algn="ctr"/>
            <a:r>
              <a:rPr kumimoji="1" lang="ja-JP" altLang="en-US" sz="1500" b="1">
                <a:latin typeface="+mn-ea"/>
              </a:rPr>
              <a:t>国内総生産</a:t>
            </a:r>
          </a:p>
        </p:txBody>
      </p:sp>
      <p:sp>
        <p:nvSpPr>
          <p:cNvPr id="120" name="テキスト ボックス 119">
            <a:extLst>
              <a:ext uri="{FF2B5EF4-FFF2-40B4-BE49-F238E27FC236}">
                <a16:creationId xmlns:a16="http://schemas.microsoft.com/office/drawing/2014/main" id="{55637DE9-C49B-E945-BFE4-9F1375AA9ECF}"/>
              </a:ext>
            </a:extLst>
          </p:cNvPr>
          <p:cNvSpPr txBox="1"/>
          <p:nvPr/>
        </p:nvSpPr>
        <p:spPr>
          <a:xfrm>
            <a:off x="7227950" y="5621228"/>
            <a:ext cx="1002308" cy="215444"/>
          </a:xfrm>
          <a:prstGeom prst="rect">
            <a:avLst/>
          </a:prstGeom>
          <a:noFill/>
        </p:spPr>
        <p:txBody>
          <a:bodyPr wrap="square" rtlCol="0">
            <a:spAutoFit/>
          </a:bodyPr>
          <a:lstStyle/>
          <a:p>
            <a:pPr algn="ctr"/>
            <a:r>
              <a:rPr kumimoji="1" lang="en" altLang="ja-JP" sz="800" i="1" dirty="0">
                <a:solidFill>
                  <a:srgbClr val="FFC000"/>
                </a:solidFill>
                <a:latin typeface="Avenir Medium Oblique" panose="02000503020000020003" pitchFamily="2" charset="0"/>
              </a:rPr>
              <a:t>GDP</a:t>
            </a:r>
            <a:endParaRPr kumimoji="1" lang="ja-JP" altLang="en-US" sz="800" i="1">
              <a:solidFill>
                <a:srgbClr val="FFC000"/>
              </a:solidFill>
              <a:latin typeface="Avenir Medium Oblique" panose="02000503020000020003" pitchFamily="2" charset="0"/>
            </a:endParaRPr>
          </a:p>
        </p:txBody>
      </p:sp>
      <p:sp>
        <p:nvSpPr>
          <p:cNvPr id="121" name="テキスト ボックス 120">
            <a:extLst>
              <a:ext uri="{FF2B5EF4-FFF2-40B4-BE49-F238E27FC236}">
                <a16:creationId xmlns:a16="http://schemas.microsoft.com/office/drawing/2014/main" id="{13D1B6B3-F0FD-854A-B680-87DBA130785D}"/>
              </a:ext>
            </a:extLst>
          </p:cNvPr>
          <p:cNvSpPr txBox="1"/>
          <p:nvPr/>
        </p:nvSpPr>
        <p:spPr>
          <a:xfrm>
            <a:off x="6127491" y="5785125"/>
            <a:ext cx="3203226" cy="523220"/>
          </a:xfrm>
          <a:prstGeom prst="rect">
            <a:avLst/>
          </a:prstGeom>
          <a:noFill/>
        </p:spPr>
        <p:txBody>
          <a:bodyPr wrap="square" rtlCol="0">
            <a:spAutoFit/>
          </a:bodyPr>
          <a:lstStyle/>
          <a:p>
            <a:pPr algn="ctr"/>
            <a:r>
              <a:rPr kumimoji="1" lang="en-US" altLang="ja-JP" sz="2800" b="1" i="1" dirty="0">
                <a:latin typeface="Avenir Black Oblique" panose="02000503020000020003" pitchFamily="2" charset="0"/>
              </a:rPr>
              <a:t>4,455</a:t>
            </a:r>
            <a:r>
              <a:rPr kumimoji="1" lang="ja-JP" altLang="en-US" sz="1200" b="1" i="1">
                <a:latin typeface="Avenir Black Oblique" panose="02000503020000020003" pitchFamily="2" charset="0"/>
              </a:rPr>
              <a:t>億円</a:t>
            </a:r>
            <a:r>
              <a:rPr kumimoji="1" lang="en-US" altLang="ja-JP" sz="1200" b="1" i="1" dirty="0">
                <a:latin typeface="Avenir Black Oblique" panose="02000503020000020003" pitchFamily="2" charset="0"/>
              </a:rPr>
              <a:t> </a:t>
            </a:r>
            <a:r>
              <a:rPr kumimoji="1" lang="en-US" altLang="ja-JP" sz="1200" dirty="0">
                <a:latin typeface="Avenir Medium" panose="02000503020000020003" pitchFamily="2" charset="0"/>
              </a:rPr>
              <a:t>2019</a:t>
            </a:r>
          </a:p>
        </p:txBody>
      </p:sp>
      <p:sp>
        <p:nvSpPr>
          <p:cNvPr id="122" name="テキスト ボックス 121">
            <a:extLst>
              <a:ext uri="{FF2B5EF4-FFF2-40B4-BE49-F238E27FC236}">
                <a16:creationId xmlns:a16="http://schemas.microsoft.com/office/drawing/2014/main" id="{832373C6-9E00-B343-A341-AE41911DA05B}"/>
              </a:ext>
            </a:extLst>
          </p:cNvPr>
          <p:cNvSpPr txBox="1"/>
          <p:nvPr/>
        </p:nvSpPr>
        <p:spPr>
          <a:xfrm>
            <a:off x="6444098" y="6378466"/>
            <a:ext cx="1002308" cy="276999"/>
          </a:xfrm>
          <a:prstGeom prst="rect">
            <a:avLst/>
          </a:prstGeom>
          <a:noFill/>
        </p:spPr>
        <p:txBody>
          <a:bodyPr wrap="square" rtlCol="0">
            <a:spAutoFit/>
          </a:bodyPr>
          <a:lstStyle/>
          <a:p>
            <a:pPr algn="ctr"/>
            <a:r>
              <a:rPr kumimoji="1" lang="ja-JP" altLang="en-US" sz="1200" b="1"/>
              <a:t>伸び率</a:t>
            </a:r>
          </a:p>
        </p:txBody>
      </p:sp>
      <p:sp>
        <p:nvSpPr>
          <p:cNvPr id="123" name="テキスト ボックス 122">
            <a:extLst>
              <a:ext uri="{FF2B5EF4-FFF2-40B4-BE49-F238E27FC236}">
                <a16:creationId xmlns:a16="http://schemas.microsoft.com/office/drawing/2014/main" id="{CE0394FE-1026-974B-8A63-CF72E256E812}"/>
              </a:ext>
            </a:extLst>
          </p:cNvPr>
          <p:cNvSpPr txBox="1"/>
          <p:nvPr/>
        </p:nvSpPr>
        <p:spPr>
          <a:xfrm>
            <a:off x="6777071" y="6222872"/>
            <a:ext cx="2463153" cy="523220"/>
          </a:xfrm>
          <a:prstGeom prst="rect">
            <a:avLst/>
          </a:prstGeom>
          <a:noFill/>
        </p:spPr>
        <p:txBody>
          <a:bodyPr wrap="square" rtlCol="0">
            <a:spAutoFit/>
          </a:bodyPr>
          <a:lstStyle/>
          <a:p>
            <a:pPr algn="ctr"/>
            <a:r>
              <a:rPr kumimoji="1" lang="en-US" altLang="ja-JP" sz="2800" b="1" i="1" dirty="0">
                <a:latin typeface="Avenir Black Oblique" panose="02000503020000020003" pitchFamily="2" charset="0"/>
              </a:rPr>
              <a:t>3.5</a:t>
            </a:r>
            <a:r>
              <a:rPr kumimoji="1" lang="en-US" altLang="ja-JP" sz="1000" b="1" dirty="0"/>
              <a:t>%  </a:t>
            </a:r>
            <a:r>
              <a:rPr kumimoji="1" lang="en-US" altLang="ja-JP" sz="1000" dirty="0">
                <a:latin typeface="Avenir Medium" panose="02000503020000020003" pitchFamily="2" charset="0"/>
              </a:rPr>
              <a:t>2010-2019</a:t>
            </a:r>
          </a:p>
        </p:txBody>
      </p:sp>
      <p:cxnSp>
        <p:nvCxnSpPr>
          <p:cNvPr id="7" name="直線コネクタ 6">
            <a:extLst>
              <a:ext uri="{FF2B5EF4-FFF2-40B4-BE49-F238E27FC236}">
                <a16:creationId xmlns:a16="http://schemas.microsoft.com/office/drawing/2014/main" id="{A03E45D4-B124-AE48-B714-35ED32767427}"/>
              </a:ext>
            </a:extLst>
          </p:cNvPr>
          <p:cNvCxnSpPr>
            <a:cxnSpLocks/>
          </p:cNvCxnSpPr>
          <p:nvPr/>
        </p:nvCxnSpPr>
        <p:spPr>
          <a:xfrm>
            <a:off x="3721474" y="3463048"/>
            <a:ext cx="5800725"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6" name="直線コネクタ 145">
            <a:extLst>
              <a:ext uri="{FF2B5EF4-FFF2-40B4-BE49-F238E27FC236}">
                <a16:creationId xmlns:a16="http://schemas.microsoft.com/office/drawing/2014/main" id="{9A7B89BB-6529-2641-88E7-C2109982DFD3}"/>
              </a:ext>
            </a:extLst>
          </p:cNvPr>
          <p:cNvCxnSpPr>
            <a:cxnSpLocks/>
          </p:cNvCxnSpPr>
          <p:nvPr/>
        </p:nvCxnSpPr>
        <p:spPr>
          <a:xfrm>
            <a:off x="1190697" y="5035933"/>
            <a:ext cx="8331502" cy="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8" name="直線コネクタ 147">
            <a:extLst>
              <a:ext uri="{FF2B5EF4-FFF2-40B4-BE49-F238E27FC236}">
                <a16:creationId xmlns:a16="http://schemas.microsoft.com/office/drawing/2014/main" id="{8C075ACD-526B-C44F-9D84-6A8F70F8B10C}"/>
              </a:ext>
            </a:extLst>
          </p:cNvPr>
          <p:cNvCxnSpPr>
            <a:cxnSpLocks/>
          </p:cNvCxnSpPr>
          <p:nvPr/>
        </p:nvCxnSpPr>
        <p:spPr>
          <a:xfrm>
            <a:off x="3721474" y="1705178"/>
            <a:ext cx="0" cy="3330755"/>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54" name="直線コネクタ 153">
            <a:extLst>
              <a:ext uri="{FF2B5EF4-FFF2-40B4-BE49-F238E27FC236}">
                <a16:creationId xmlns:a16="http://schemas.microsoft.com/office/drawing/2014/main" id="{E7598FB1-4B4D-8746-BBD4-A471A322C94E}"/>
              </a:ext>
            </a:extLst>
          </p:cNvPr>
          <p:cNvCxnSpPr>
            <a:cxnSpLocks/>
          </p:cNvCxnSpPr>
          <p:nvPr/>
        </p:nvCxnSpPr>
        <p:spPr>
          <a:xfrm>
            <a:off x="5393112" y="1705178"/>
            <a:ext cx="0" cy="175787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55" name="直線コネクタ 154">
            <a:extLst>
              <a:ext uri="{FF2B5EF4-FFF2-40B4-BE49-F238E27FC236}">
                <a16:creationId xmlns:a16="http://schemas.microsoft.com/office/drawing/2014/main" id="{3D1D477E-CEEC-DC4A-A324-A75367AC09A7}"/>
              </a:ext>
            </a:extLst>
          </p:cNvPr>
          <p:cNvCxnSpPr>
            <a:cxnSpLocks/>
          </p:cNvCxnSpPr>
          <p:nvPr/>
        </p:nvCxnSpPr>
        <p:spPr>
          <a:xfrm>
            <a:off x="7936287" y="1705178"/>
            <a:ext cx="0" cy="1757870"/>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56" name="直線コネクタ 155">
            <a:extLst>
              <a:ext uri="{FF2B5EF4-FFF2-40B4-BE49-F238E27FC236}">
                <a16:creationId xmlns:a16="http://schemas.microsoft.com/office/drawing/2014/main" id="{E7AA889B-7B3F-BC4E-9335-F9DC2A2AE040}"/>
              </a:ext>
            </a:extLst>
          </p:cNvPr>
          <p:cNvCxnSpPr>
            <a:cxnSpLocks/>
          </p:cNvCxnSpPr>
          <p:nvPr/>
        </p:nvCxnSpPr>
        <p:spPr>
          <a:xfrm>
            <a:off x="6693275" y="3463048"/>
            <a:ext cx="0" cy="1572885"/>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57" name="直線コネクタ 156">
            <a:extLst>
              <a:ext uri="{FF2B5EF4-FFF2-40B4-BE49-F238E27FC236}">
                <a16:creationId xmlns:a16="http://schemas.microsoft.com/office/drawing/2014/main" id="{9FB0B3ED-4289-4E49-AA81-A70FF2AFF945}"/>
              </a:ext>
            </a:extLst>
          </p:cNvPr>
          <p:cNvCxnSpPr>
            <a:cxnSpLocks/>
          </p:cNvCxnSpPr>
          <p:nvPr/>
        </p:nvCxnSpPr>
        <p:spPr>
          <a:xfrm>
            <a:off x="5533068" y="5035933"/>
            <a:ext cx="0" cy="1746116"/>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13" name="円/楕円 112">
            <a:extLst>
              <a:ext uri="{FF2B5EF4-FFF2-40B4-BE49-F238E27FC236}">
                <a16:creationId xmlns:a16="http://schemas.microsoft.com/office/drawing/2014/main" id="{A5EB48A3-E5D7-3D4E-B062-9DC7F694B811}"/>
              </a:ext>
            </a:extLst>
          </p:cNvPr>
          <p:cNvSpPr>
            <a:spLocks noChangeAspect="1"/>
          </p:cNvSpPr>
          <p:nvPr/>
        </p:nvSpPr>
        <p:spPr>
          <a:xfrm>
            <a:off x="10157442" y="7027941"/>
            <a:ext cx="360000" cy="36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6" name="図 45" descr="図形, 円&#10;&#10;自動的に生成された説明">
            <a:extLst>
              <a:ext uri="{FF2B5EF4-FFF2-40B4-BE49-F238E27FC236}">
                <a16:creationId xmlns:a16="http://schemas.microsoft.com/office/drawing/2014/main" id="{47E7D2F7-5892-D747-9DAF-27B27903C30A}"/>
              </a:ext>
            </a:extLst>
          </p:cNvPr>
          <p:cNvPicPr>
            <a:picLocks noChangeAspect="1"/>
          </p:cNvPicPr>
          <p:nvPr/>
        </p:nvPicPr>
        <p:blipFill>
          <a:blip r:embed="rId5"/>
          <a:stretch>
            <a:fillRect/>
          </a:stretch>
        </p:blipFill>
        <p:spPr>
          <a:xfrm>
            <a:off x="10691813" y="2908872"/>
            <a:ext cx="2422651" cy="2422651"/>
          </a:xfrm>
          <a:prstGeom prst="rect">
            <a:avLst/>
          </a:prstGeom>
        </p:spPr>
      </p:pic>
      <p:sp>
        <p:nvSpPr>
          <p:cNvPr id="15" name="Date Placeholder 3">
            <a:extLst>
              <a:ext uri="{FF2B5EF4-FFF2-40B4-BE49-F238E27FC236}">
                <a16:creationId xmlns:a16="http://schemas.microsoft.com/office/drawing/2014/main" id="{09B3586E-D3B8-F649-AD6F-67C602DC69EB}"/>
              </a:ext>
            </a:extLst>
          </p:cNvPr>
          <p:cNvSpPr>
            <a:spLocks noGrp="1"/>
          </p:cNvSpPr>
          <p:nvPr>
            <p:ph type="dt" sz="half" idx="10"/>
          </p:nvPr>
        </p:nvSpPr>
        <p:spPr>
          <a:xfrm>
            <a:off x="354371" y="7006700"/>
            <a:ext cx="2405658" cy="402483"/>
          </a:xfrm>
        </p:spPr>
        <p:txBody>
          <a:bodyPr/>
          <a:lstStyle>
            <a:lvl1pPr>
              <a:defRPr sz="800">
                <a:latin typeface="MS PGothic" panose="020B0600070205080204" pitchFamily="34" charset="-128"/>
                <a:ea typeface="MS PGothic" panose="020B0600070205080204" pitchFamily="34" charset="-128"/>
              </a:defRPr>
            </a:lvl1pPr>
          </a:lstStyle>
          <a:p>
            <a:r>
              <a:rPr kumimoji="1" lang="en-US" altLang="ja-JP" dirty="0"/>
              <a:t>©️2021 TANK HILLS</a:t>
            </a:r>
            <a:endParaRPr kumimoji="1" lang="ja-JP" altLang="en-US"/>
          </a:p>
        </p:txBody>
      </p:sp>
      <p:sp>
        <p:nvSpPr>
          <p:cNvPr id="16" name="Slide Number Placeholder 5">
            <a:extLst>
              <a:ext uri="{FF2B5EF4-FFF2-40B4-BE49-F238E27FC236}">
                <a16:creationId xmlns:a16="http://schemas.microsoft.com/office/drawing/2014/main" id="{E0AD53A7-835C-9A47-B115-6D284EB23875}"/>
              </a:ext>
            </a:extLst>
          </p:cNvPr>
          <p:cNvSpPr>
            <a:spLocks noGrp="1"/>
          </p:cNvSpPr>
          <p:nvPr>
            <p:ph type="sldNum" sz="quarter" idx="12"/>
          </p:nvPr>
        </p:nvSpPr>
        <p:spPr>
          <a:xfrm>
            <a:off x="8062171" y="7006700"/>
            <a:ext cx="2405658" cy="402483"/>
          </a:xfrm>
        </p:spPr>
        <p:txBody>
          <a:bodyPr/>
          <a:lstStyle/>
          <a:p>
            <a:fld id="{A9ADFDE1-CD16-DB42-81F7-74C3C2178CA5}" type="slidenum">
              <a:rPr kumimoji="1" lang="ja-JP" altLang="en-US" smtClean="0"/>
              <a:t>2</a:t>
            </a:fld>
            <a:endParaRPr kumimoji="1" lang="ja-JP" altLang="en-US"/>
          </a:p>
        </p:txBody>
      </p:sp>
      <p:sp>
        <p:nvSpPr>
          <p:cNvPr id="72" name="タイトル 1">
            <a:extLst>
              <a:ext uri="{FF2B5EF4-FFF2-40B4-BE49-F238E27FC236}">
                <a16:creationId xmlns:a16="http://schemas.microsoft.com/office/drawing/2014/main" id="{0F228A31-B50F-A14C-8658-DFE4C66B555B}"/>
              </a:ext>
            </a:extLst>
          </p:cNvPr>
          <p:cNvSpPr txBox="1">
            <a:spLocks/>
          </p:cNvSpPr>
          <p:nvPr/>
        </p:nvSpPr>
        <p:spPr>
          <a:xfrm>
            <a:off x="801885" y="762963"/>
            <a:ext cx="9088041" cy="703630"/>
          </a:xfrm>
          <a:prstGeom prst="rect">
            <a:avLst/>
          </a:prstGeom>
        </p:spPr>
        <p:txBody>
          <a:bodyPr vert="horz" lIns="91440" tIns="45720" rIns="91440" bIns="45720" rtlCol="0" anchor="ctr">
            <a:normAutofit fontScale="85000" lnSpcReduction="20000"/>
          </a:bodyPr>
          <a:lstStyle>
            <a:lvl1pPr algn="ctr" defTabSz="1007943" rtl="0" eaLnBrk="1" latinLnBrk="0" hangingPunct="1">
              <a:lnSpc>
                <a:spcPct val="90000"/>
              </a:lnSpc>
              <a:spcBef>
                <a:spcPct val="0"/>
              </a:spcBef>
              <a:buNone/>
              <a:defRPr kumimoji="1" sz="2500" kern="1200">
                <a:solidFill>
                  <a:schemeClr val="tx1"/>
                </a:solidFill>
                <a:latin typeface="+mj-lt"/>
                <a:ea typeface="+mj-ea"/>
                <a:cs typeface="+mj-cs"/>
              </a:defRPr>
            </a:lvl1pPr>
          </a:lstStyle>
          <a:p>
            <a:pPr>
              <a:lnSpc>
                <a:spcPct val="150000"/>
              </a:lnSpc>
            </a:pPr>
            <a:r>
              <a:rPr lang="ja-JP" altLang="en-US">
                <a:latin typeface="+mn-ea"/>
                <a:ea typeface="+mn-ea"/>
              </a:rPr>
              <a:t>基礎情報</a:t>
            </a:r>
            <a:endParaRPr lang="en-US" altLang="ja-JP" dirty="0">
              <a:latin typeface="+mn-ea"/>
              <a:ea typeface="+mn-ea"/>
            </a:endParaRPr>
          </a:p>
          <a:p>
            <a:pPr>
              <a:lnSpc>
                <a:spcPct val="150000"/>
              </a:lnSpc>
            </a:pPr>
            <a:r>
              <a:rPr lang="en" altLang="ja-JP" sz="1100" i="1" dirty="0">
                <a:solidFill>
                  <a:schemeClr val="accent1">
                    <a:lumMod val="75000"/>
                  </a:schemeClr>
                </a:solidFill>
                <a:latin typeface="Avenir Light Oblique" panose="020B0402020203090204" pitchFamily="34" charset="0"/>
              </a:rPr>
              <a:t>Basic information</a:t>
            </a:r>
          </a:p>
        </p:txBody>
      </p:sp>
      <p:sp>
        <p:nvSpPr>
          <p:cNvPr id="73" name="1 つの角を丸めた四角形 72">
            <a:extLst>
              <a:ext uri="{FF2B5EF4-FFF2-40B4-BE49-F238E27FC236}">
                <a16:creationId xmlns:a16="http://schemas.microsoft.com/office/drawing/2014/main" id="{07D0B6EE-CA63-1549-A4B0-053B99CC4D93}"/>
              </a:ext>
            </a:extLst>
          </p:cNvPr>
          <p:cNvSpPr/>
          <p:nvPr/>
        </p:nvSpPr>
        <p:spPr>
          <a:xfrm flipH="1">
            <a:off x="-8138763" y="1596374"/>
            <a:ext cx="3522133" cy="933582"/>
          </a:xfrm>
          <a:prstGeom prst="round1Rect">
            <a:avLst>
              <a:gd name="adj" fmla="val 5162"/>
            </a:avLst>
          </a:prstGeom>
          <a:solidFill>
            <a:schemeClr val="bg1"/>
          </a:solidFill>
          <a:ln>
            <a:noFill/>
          </a:ln>
          <a:effectLst>
            <a:outerShdw blurRad="127000" dist="38100" dir="900000" algn="tl" rotWithShape="0">
              <a:srgbClr val="D1DEE6">
                <a:alpha val="8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1 つの角を丸めた四角形 76">
            <a:extLst>
              <a:ext uri="{FF2B5EF4-FFF2-40B4-BE49-F238E27FC236}">
                <a16:creationId xmlns:a16="http://schemas.microsoft.com/office/drawing/2014/main" id="{7027506B-C9DA-B44B-AAEE-92CBFC540567}"/>
              </a:ext>
            </a:extLst>
          </p:cNvPr>
          <p:cNvSpPr/>
          <p:nvPr/>
        </p:nvSpPr>
        <p:spPr>
          <a:xfrm flipH="1" flipV="1">
            <a:off x="-8138763" y="5513752"/>
            <a:ext cx="3522133" cy="933582"/>
          </a:xfrm>
          <a:prstGeom prst="round1Rect">
            <a:avLst>
              <a:gd name="adj" fmla="val 5162"/>
            </a:avLst>
          </a:prstGeom>
          <a:solidFill>
            <a:schemeClr val="bg1"/>
          </a:solidFill>
          <a:ln>
            <a:noFill/>
          </a:ln>
          <a:effectLst>
            <a:outerShdw blurRad="127000" dist="38100" dir="900000" algn="tl" rotWithShape="0">
              <a:srgbClr val="D1DEE6">
                <a:alpha val="8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3" name="正方形/長方形 82">
            <a:extLst>
              <a:ext uri="{FF2B5EF4-FFF2-40B4-BE49-F238E27FC236}">
                <a16:creationId xmlns:a16="http://schemas.microsoft.com/office/drawing/2014/main" id="{914FA226-7E70-AF46-89FB-0EDDA01E9EB4}"/>
              </a:ext>
            </a:extLst>
          </p:cNvPr>
          <p:cNvSpPr/>
          <p:nvPr/>
        </p:nvSpPr>
        <p:spPr>
          <a:xfrm>
            <a:off x="-8138763" y="2575718"/>
            <a:ext cx="3522133" cy="933582"/>
          </a:xfrm>
          <a:prstGeom prst="rect">
            <a:avLst/>
          </a:prstGeom>
          <a:solidFill>
            <a:schemeClr val="bg1"/>
          </a:solidFill>
          <a:ln>
            <a:noFill/>
          </a:ln>
          <a:effectLst>
            <a:outerShdw blurRad="127000" dist="38100" dir="900000" algn="tl" rotWithShape="0">
              <a:srgbClr val="D1DEE6">
                <a:alpha val="8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正方形/長方形 83">
            <a:extLst>
              <a:ext uri="{FF2B5EF4-FFF2-40B4-BE49-F238E27FC236}">
                <a16:creationId xmlns:a16="http://schemas.microsoft.com/office/drawing/2014/main" id="{A093E27F-8E29-C94F-BE9A-B66887459D5E}"/>
              </a:ext>
            </a:extLst>
          </p:cNvPr>
          <p:cNvSpPr/>
          <p:nvPr/>
        </p:nvSpPr>
        <p:spPr>
          <a:xfrm>
            <a:off x="-8138763" y="3555062"/>
            <a:ext cx="3522133" cy="933582"/>
          </a:xfrm>
          <a:prstGeom prst="rect">
            <a:avLst/>
          </a:prstGeom>
          <a:solidFill>
            <a:schemeClr val="bg1"/>
          </a:solidFill>
          <a:ln>
            <a:noFill/>
          </a:ln>
          <a:effectLst>
            <a:outerShdw blurRad="127000" dist="38100" dir="900000" algn="tl" rotWithShape="0">
              <a:srgbClr val="D1DEE6">
                <a:alpha val="8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5" name="正方形/長方形 84">
            <a:extLst>
              <a:ext uri="{FF2B5EF4-FFF2-40B4-BE49-F238E27FC236}">
                <a16:creationId xmlns:a16="http://schemas.microsoft.com/office/drawing/2014/main" id="{BD9BC1BA-C0AF-BA43-955D-C1704DC925DE}"/>
              </a:ext>
            </a:extLst>
          </p:cNvPr>
          <p:cNvSpPr/>
          <p:nvPr/>
        </p:nvSpPr>
        <p:spPr>
          <a:xfrm>
            <a:off x="-8138763" y="4534406"/>
            <a:ext cx="3522133" cy="933582"/>
          </a:xfrm>
          <a:prstGeom prst="rect">
            <a:avLst/>
          </a:prstGeom>
          <a:solidFill>
            <a:schemeClr val="bg1"/>
          </a:solidFill>
          <a:ln>
            <a:noFill/>
          </a:ln>
          <a:effectLst>
            <a:outerShdw blurRad="127000" dist="38100" dir="900000" algn="tl" rotWithShape="0">
              <a:srgbClr val="D1DEE6">
                <a:alpha val="8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1 つの角を丸めた四角形 85">
            <a:extLst>
              <a:ext uri="{FF2B5EF4-FFF2-40B4-BE49-F238E27FC236}">
                <a16:creationId xmlns:a16="http://schemas.microsoft.com/office/drawing/2014/main" id="{FA87F824-B57E-1740-B2AE-18F9ACBD3731}"/>
              </a:ext>
            </a:extLst>
          </p:cNvPr>
          <p:cNvSpPr/>
          <p:nvPr/>
        </p:nvSpPr>
        <p:spPr>
          <a:xfrm>
            <a:off x="-4415443" y="1596374"/>
            <a:ext cx="3522133" cy="933582"/>
          </a:xfrm>
          <a:prstGeom prst="round1Rect">
            <a:avLst>
              <a:gd name="adj" fmla="val 5162"/>
            </a:avLst>
          </a:prstGeom>
          <a:solidFill>
            <a:schemeClr val="bg1"/>
          </a:solidFill>
          <a:ln>
            <a:noFill/>
          </a:ln>
          <a:effectLst>
            <a:outerShdw blurRad="127000" dist="38100" dir="900000" algn="tl" rotWithShape="0">
              <a:srgbClr val="D1DEE6">
                <a:alpha val="8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1 つの角を丸めた四角形 86">
            <a:extLst>
              <a:ext uri="{FF2B5EF4-FFF2-40B4-BE49-F238E27FC236}">
                <a16:creationId xmlns:a16="http://schemas.microsoft.com/office/drawing/2014/main" id="{768EDD75-B517-234D-AC53-4AF5CC06534D}"/>
              </a:ext>
            </a:extLst>
          </p:cNvPr>
          <p:cNvSpPr/>
          <p:nvPr/>
        </p:nvSpPr>
        <p:spPr>
          <a:xfrm flipV="1">
            <a:off x="-4415443" y="5513752"/>
            <a:ext cx="3522133" cy="933582"/>
          </a:xfrm>
          <a:prstGeom prst="round1Rect">
            <a:avLst>
              <a:gd name="adj" fmla="val 5162"/>
            </a:avLst>
          </a:prstGeom>
          <a:solidFill>
            <a:schemeClr val="bg1"/>
          </a:solidFill>
          <a:ln>
            <a:noFill/>
          </a:ln>
          <a:effectLst>
            <a:outerShdw blurRad="127000" dist="38100" dir="900000" algn="tl" rotWithShape="0">
              <a:srgbClr val="D1DEE6">
                <a:alpha val="8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8" name="正方形/長方形 87">
            <a:extLst>
              <a:ext uri="{FF2B5EF4-FFF2-40B4-BE49-F238E27FC236}">
                <a16:creationId xmlns:a16="http://schemas.microsoft.com/office/drawing/2014/main" id="{6D2C380C-1079-3D4A-B61E-14D2E52B949F}"/>
              </a:ext>
            </a:extLst>
          </p:cNvPr>
          <p:cNvSpPr/>
          <p:nvPr/>
        </p:nvSpPr>
        <p:spPr>
          <a:xfrm flipH="1">
            <a:off x="-4415443" y="2575718"/>
            <a:ext cx="3522133" cy="933582"/>
          </a:xfrm>
          <a:prstGeom prst="rect">
            <a:avLst/>
          </a:prstGeom>
          <a:solidFill>
            <a:schemeClr val="bg1"/>
          </a:solidFill>
          <a:ln>
            <a:noFill/>
          </a:ln>
          <a:effectLst>
            <a:outerShdw blurRad="127000" dist="38100" dir="900000" algn="tl" rotWithShape="0">
              <a:srgbClr val="D1DEE6">
                <a:alpha val="8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9" name="正方形/長方形 88">
            <a:extLst>
              <a:ext uri="{FF2B5EF4-FFF2-40B4-BE49-F238E27FC236}">
                <a16:creationId xmlns:a16="http://schemas.microsoft.com/office/drawing/2014/main" id="{6BAC930E-7FCC-D742-81D7-8765E1B65D36}"/>
              </a:ext>
            </a:extLst>
          </p:cNvPr>
          <p:cNvSpPr/>
          <p:nvPr/>
        </p:nvSpPr>
        <p:spPr>
          <a:xfrm flipH="1">
            <a:off x="-4415443" y="3555062"/>
            <a:ext cx="3522133" cy="933582"/>
          </a:xfrm>
          <a:prstGeom prst="rect">
            <a:avLst/>
          </a:prstGeom>
          <a:solidFill>
            <a:schemeClr val="bg1"/>
          </a:solidFill>
          <a:ln>
            <a:noFill/>
          </a:ln>
          <a:effectLst>
            <a:outerShdw blurRad="127000" dist="38100" dir="900000" algn="tl" rotWithShape="0">
              <a:srgbClr val="D1DEE6">
                <a:alpha val="8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正方形/長方形 89">
            <a:extLst>
              <a:ext uri="{FF2B5EF4-FFF2-40B4-BE49-F238E27FC236}">
                <a16:creationId xmlns:a16="http://schemas.microsoft.com/office/drawing/2014/main" id="{3981B7D4-BA07-FE42-B296-B577DC25FE57}"/>
              </a:ext>
            </a:extLst>
          </p:cNvPr>
          <p:cNvSpPr/>
          <p:nvPr/>
        </p:nvSpPr>
        <p:spPr>
          <a:xfrm flipH="1">
            <a:off x="-4415443" y="4534406"/>
            <a:ext cx="3522133" cy="933582"/>
          </a:xfrm>
          <a:prstGeom prst="rect">
            <a:avLst/>
          </a:prstGeom>
          <a:solidFill>
            <a:schemeClr val="bg1"/>
          </a:solidFill>
          <a:ln>
            <a:noFill/>
          </a:ln>
          <a:effectLst>
            <a:outerShdw blurRad="127000" dist="38100" dir="900000" algn="tl" rotWithShape="0">
              <a:srgbClr val="D1DEE6">
                <a:alpha val="8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直角三角形 113">
            <a:extLst>
              <a:ext uri="{FF2B5EF4-FFF2-40B4-BE49-F238E27FC236}">
                <a16:creationId xmlns:a16="http://schemas.microsoft.com/office/drawing/2014/main" id="{021D1467-91A1-9A42-9F89-2DBF15DE6D59}"/>
              </a:ext>
            </a:extLst>
          </p:cNvPr>
          <p:cNvSpPr/>
          <p:nvPr/>
        </p:nvSpPr>
        <p:spPr>
          <a:xfrm rot="5400000">
            <a:off x="1205385" y="-1522025"/>
            <a:ext cx="703630" cy="703630"/>
          </a:xfrm>
          <a:prstGeom prst="rtTriangle">
            <a:avLst/>
          </a:prstGeom>
          <a:gradFill flip="none" rotWithShape="1">
            <a:gsLst>
              <a:gs pos="0">
                <a:srgbClr val="EAF1F9"/>
              </a:gs>
              <a:gs pos="100000">
                <a:srgbClr val="D1DEE6"/>
              </a:gs>
            </a:gsLst>
            <a:lin ang="0" scaled="1"/>
            <a:tileRect/>
          </a:gradFill>
          <a:ln>
            <a:noFill/>
          </a:ln>
          <a:effectLst>
            <a:outerShdw blurRad="50800" dist="38100" dir="2700000" algn="tl" rotWithShape="0">
              <a:srgbClr val="A8B3BB">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7" name="図 46" descr="図形, 円&#10;&#10;自動的に生成された説明">
            <a:extLst>
              <a:ext uri="{FF2B5EF4-FFF2-40B4-BE49-F238E27FC236}">
                <a16:creationId xmlns:a16="http://schemas.microsoft.com/office/drawing/2014/main" id="{B8F649F9-38EE-0B40-AAC4-B4148B126556}"/>
              </a:ext>
            </a:extLst>
          </p:cNvPr>
          <p:cNvPicPr>
            <a:picLocks noChangeAspect="1"/>
          </p:cNvPicPr>
          <p:nvPr/>
        </p:nvPicPr>
        <p:blipFill>
          <a:blip r:embed="rId5"/>
          <a:stretch>
            <a:fillRect/>
          </a:stretch>
        </p:blipFill>
        <p:spPr>
          <a:xfrm>
            <a:off x="12900334" y="2908872"/>
            <a:ext cx="2422651" cy="2422651"/>
          </a:xfrm>
          <a:prstGeom prst="rect">
            <a:avLst/>
          </a:prstGeom>
        </p:spPr>
      </p:pic>
      <p:pic>
        <p:nvPicPr>
          <p:cNvPr id="48" name="図 47" descr="図形, 円&#10;&#10;自動的に生成された説明">
            <a:extLst>
              <a:ext uri="{FF2B5EF4-FFF2-40B4-BE49-F238E27FC236}">
                <a16:creationId xmlns:a16="http://schemas.microsoft.com/office/drawing/2014/main" id="{8D9C4940-3B80-5849-A50A-BB794F94EE44}"/>
              </a:ext>
            </a:extLst>
          </p:cNvPr>
          <p:cNvPicPr>
            <a:picLocks noChangeAspect="1"/>
          </p:cNvPicPr>
          <p:nvPr/>
        </p:nvPicPr>
        <p:blipFill>
          <a:blip r:embed="rId5"/>
          <a:stretch>
            <a:fillRect/>
          </a:stretch>
        </p:blipFill>
        <p:spPr>
          <a:xfrm>
            <a:off x="15108855" y="2908872"/>
            <a:ext cx="2422651" cy="2422651"/>
          </a:xfrm>
          <a:prstGeom prst="rect">
            <a:avLst/>
          </a:prstGeom>
        </p:spPr>
      </p:pic>
      <p:pic>
        <p:nvPicPr>
          <p:cNvPr id="49" name="図 48" descr="図形, 円&#10;&#10;自動的に生成された説明">
            <a:extLst>
              <a:ext uri="{FF2B5EF4-FFF2-40B4-BE49-F238E27FC236}">
                <a16:creationId xmlns:a16="http://schemas.microsoft.com/office/drawing/2014/main" id="{BD43C61F-C332-4E49-875D-1487D2073B8C}"/>
              </a:ext>
            </a:extLst>
          </p:cNvPr>
          <p:cNvPicPr>
            <a:picLocks noChangeAspect="1"/>
          </p:cNvPicPr>
          <p:nvPr/>
        </p:nvPicPr>
        <p:blipFill>
          <a:blip r:embed="rId5"/>
          <a:stretch>
            <a:fillRect/>
          </a:stretch>
        </p:blipFill>
        <p:spPr>
          <a:xfrm>
            <a:off x="17317376" y="2908872"/>
            <a:ext cx="2422651" cy="2422651"/>
          </a:xfrm>
          <a:prstGeom prst="rect">
            <a:avLst/>
          </a:prstGeom>
        </p:spPr>
      </p:pic>
      <p:pic>
        <p:nvPicPr>
          <p:cNvPr id="50" name="図 49" descr="図形, 円&#10;&#10;自動的に生成された説明">
            <a:extLst>
              <a:ext uri="{FF2B5EF4-FFF2-40B4-BE49-F238E27FC236}">
                <a16:creationId xmlns:a16="http://schemas.microsoft.com/office/drawing/2014/main" id="{96A172AE-1AD1-8749-A556-516DD55FDB5E}"/>
              </a:ext>
            </a:extLst>
          </p:cNvPr>
          <p:cNvPicPr>
            <a:picLocks noChangeAspect="1"/>
          </p:cNvPicPr>
          <p:nvPr/>
        </p:nvPicPr>
        <p:blipFill>
          <a:blip r:embed="rId5"/>
          <a:stretch>
            <a:fillRect/>
          </a:stretch>
        </p:blipFill>
        <p:spPr>
          <a:xfrm>
            <a:off x="11792894" y="1325753"/>
            <a:ext cx="2422651" cy="2422651"/>
          </a:xfrm>
          <a:prstGeom prst="rect">
            <a:avLst/>
          </a:prstGeom>
        </p:spPr>
      </p:pic>
      <p:pic>
        <p:nvPicPr>
          <p:cNvPr id="51" name="図 50" descr="図形, 円&#10;&#10;自動的に生成された説明">
            <a:extLst>
              <a:ext uri="{FF2B5EF4-FFF2-40B4-BE49-F238E27FC236}">
                <a16:creationId xmlns:a16="http://schemas.microsoft.com/office/drawing/2014/main" id="{AE070DDF-C909-4E4C-B0EE-F06674CEA380}"/>
              </a:ext>
            </a:extLst>
          </p:cNvPr>
          <p:cNvPicPr>
            <a:picLocks noChangeAspect="1"/>
          </p:cNvPicPr>
          <p:nvPr/>
        </p:nvPicPr>
        <p:blipFill>
          <a:blip r:embed="rId5"/>
          <a:stretch>
            <a:fillRect/>
          </a:stretch>
        </p:blipFill>
        <p:spPr>
          <a:xfrm>
            <a:off x="14001415" y="1325753"/>
            <a:ext cx="2422651" cy="2422651"/>
          </a:xfrm>
          <a:prstGeom prst="rect">
            <a:avLst/>
          </a:prstGeom>
        </p:spPr>
      </p:pic>
      <p:pic>
        <p:nvPicPr>
          <p:cNvPr id="52" name="図 51" descr="図形, 円&#10;&#10;自動的に生成された説明">
            <a:extLst>
              <a:ext uri="{FF2B5EF4-FFF2-40B4-BE49-F238E27FC236}">
                <a16:creationId xmlns:a16="http://schemas.microsoft.com/office/drawing/2014/main" id="{E1FE82C0-7429-C94A-9F67-99FAA348B977}"/>
              </a:ext>
            </a:extLst>
          </p:cNvPr>
          <p:cNvPicPr>
            <a:picLocks noChangeAspect="1"/>
          </p:cNvPicPr>
          <p:nvPr/>
        </p:nvPicPr>
        <p:blipFill>
          <a:blip r:embed="rId5"/>
          <a:stretch>
            <a:fillRect/>
          </a:stretch>
        </p:blipFill>
        <p:spPr>
          <a:xfrm>
            <a:off x="16209936" y="1325753"/>
            <a:ext cx="2422651" cy="2422651"/>
          </a:xfrm>
          <a:prstGeom prst="rect">
            <a:avLst/>
          </a:prstGeom>
        </p:spPr>
      </p:pic>
      <p:pic>
        <p:nvPicPr>
          <p:cNvPr id="53" name="図 52" descr="図形, 円&#10;&#10;自動的に生成された説明">
            <a:extLst>
              <a:ext uri="{FF2B5EF4-FFF2-40B4-BE49-F238E27FC236}">
                <a16:creationId xmlns:a16="http://schemas.microsoft.com/office/drawing/2014/main" id="{3ED63A98-5E2F-C945-81EF-821F0D1C30B5}"/>
              </a:ext>
            </a:extLst>
          </p:cNvPr>
          <p:cNvPicPr>
            <a:picLocks noChangeAspect="1"/>
          </p:cNvPicPr>
          <p:nvPr/>
        </p:nvPicPr>
        <p:blipFill>
          <a:blip r:embed="rId5"/>
          <a:stretch>
            <a:fillRect/>
          </a:stretch>
        </p:blipFill>
        <p:spPr>
          <a:xfrm>
            <a:off x="11792894" y="4472870"/>
            <a:ext cx="2422651" cy="2422651"/>
          </a:xfrm>
          <a:prstGeom prst="rect">
            <a:avLst/>
          </a:prstGeom>
        </p:spPr>
      </p:pic>
      <p:pic>
        <p:nvPicPr>
          <p:cNvPr id="54" name="図 53" descr="図形, 円&#10;&#10;自動的に生成された説明">
            <a:extLst>
              <a:ext uri="{FF2B5EF4-FFF2-40B4-BE49-F238E27FC236}">
                <a16:creationId xmlns:a16="http://schemas.microsoft.com/office/drawing/2014/main" id="{3B09ACE9-CF05-B444-898B-7F0F44736C96}"/>
              </a:ext>
            </a:extLst>
          </p:cNvPr>
          <p:cNvPicPr>
            <a:picLocks noChangeAspect="1"/>
          </p:cNvPicPr>
          <p:nvPr/>
        </p:nvPicPr>
        <p:blipFill>
          <a:blip r:embed="rId5"/>
          <a:stretch>
            <a:fillRect/>
          </a:stretch>
        </p:blipFill>
        <p:spPr>
          <a:xfrm>
            <a:off x="14001415" y="4472870"/>
            <a:ext cx="2422651" cy="2422651"/>
          </a:xfrm>
          <a:prstGeom prst="rect">
            <a:avLst/>
          </a:prstGeom>
        </p:spPr>
      </p:pic>
      <p:pic>
        <p:nvPicPr>
          <p:cNvPr id="55" name="図 54" descr="図形, 円&#10;&#10;自動的に生成された説明">
            <a:extLst>
              <a:ext uri="{FF2B5EF4-FFF2-40B4-BE49-F238E27FC236}">
                <a16:creationId xmlns:a16="http://schemas.microsoft.com/office/drawing/2014/main" id="{2CA17B3B-69BA-5E4D-9044-8EB71A16EAB7}"/>
              </a:ext>
            </a:extLst>
          </p:cNvPr>
          <p:cNvPicPr>
            <a:picLocks noChangeAspect="1"/>
          </p:cNvPicPr>
          <p:nvPr/>
        </p:nvPicPr>
        <p:blipFill>
          <a:blip r:embed="rId5"/>
          <a:stretch>
            <a:fillRect/>
          </a:stretch>
        </p:blipFill>
        <p:spPr>
          <a:xfrm>
            <a:off x="16209936" y="4472870"/>
            <a:ext cx="2422651" cy="2422651"/>
          </a:xfrm>
          <a:prstGeom prst="rect">
            <a:avLst/>
          </a:prstGeom>
        </p:spPr>
      </p:pic>
      <p:sp>
        <p:nvSpPr>
          <p:cNvPr id="19" name="テキスト ボックス 18">
            <a:extLst>
              <a:ext uri="{FF2B5EF4-FFF2-40B4-BE49-F238E27FC236}">
                <a16:creationId xmlns:a16="http://schemas.microsoft.com/office/drawing/2014/main" id="{60DCC259-B9D3-024E-BC1A-A2AC4048C410}"/>
              </a:ext>
            </a:extLst>
          </p:cNvPr>
          <p:cNvSpPr txBox="1"/>
          <p:nvPr/>
        </p:nvSpPr>
        <p:spPr>
          <a:xfrm>
            <a:off x="14209622" y="1953668"/>
            <a:ext cx="1950225" cy="307777"/>
          </a:xfrm>
          <a:prstGeom prst="rect">
            <a:avLst/>
          </a:prstGeom>
          <a:noFill/>
        </p:spPr>
        <p:txBody>
          <a:bodyPr wrap="square" rtlCol="0">
            <a:spAutoFit/>
          </a:bodyPr>
          <a:lstStyle/>
          <a:p>
            <a:pPr algn="ctr"/>
            <a:r>
              <a:rPr lang="ja-JP" altLang="en-US" sz="1400"/>
              <a:t>人口伸び率</a:t>
            </a:r>
            <a:endParaRPr kumimoji="1" lang="en-US" altLang="ja-JP" sz="1400" dirty="0"/>
          </a:p>
        </p:txBody>
      </p:sp>
      <p:sp>
        <p:nvSpPr>
          <p:cNvPr id="21" name="テキスト ボックス 20">
            <a:extLst>
              <a:ext uri="{FF2B5EF4-FFF2-40B4-BE49-F238E27FC236}">
                <a16:creationId xmlns:a16="http://schemas.microsoft.com/office/drawing/2014/main" id="{01C1DACA-314F-844C-B97E-6C5DE6FEE5BC}"/>
              </a:ext>
            </a:extLst>
          </p:cNvPr>
          <p:cNvSpPr txBox="1"/>
          <p:nvPr/>
        </p:nvSpPr>
        <p:spPr>
          <a:xfrm>
            <a:off x="16625253" y="1953668"/>
            <a:ext cx="1585373" cy="307777"/>
          </a:xfrm>
          <a:prstGeom prst="rect">
            <a:avLst/>
          </a:prstGeom>
          <a:noFill/>
        </p:spPr>
        <p:txBody>
          <a:bodyPr wrap="square" rtlCol="0">
            <a:spAutoFit/>
          </a:bodyPr>
          <a:lstStyle/>
          <a:p>
            <a:pPr algn="ctr"/>
            <a:r>
              <a:rPr lang="ja-JP" altLang="en-US" sz="1400"/>
              <a:t>平均年齢</a:t>
            </a:r>
          </a:p>
        </p:txBody>
      </p:sp>
      <p:sp>
        <p:nvSpPr>
          <p:cNvPr id="22" name="テキスト ボックス 21">
            <a:extLst>
              <a:ext uri="{FF2B5EF4-FFF2-40B4-BE49-F238E27FC236}">
                <a16:creationId xmlns:a16="http://schemas.microsoft.com/office/drawing/2014/main" id="{6BD82552-461C-2D46-A740-FB59575D30F7}"/>
              </a:ext>
            </a:extLst>
          </p:cNvPr>
          <p:cNvSpPr txBox="1"/>
          <p:nvPr/>
        </p:nvSpPr>
        <p:spPr>
          <a:xfrm>
            <a:off x="10899584" y="3544884"/>
            <a:ext cx="1950225" cy="307777"/>
          </a:xfrm>
          <a:prstGeom prst="rect">
            <a:avLst/>
          </a:prstGeom>
          <a:noFill/>
        </p:spPr>
        <p:txBody>
          <a:bodyPr wrap="square" rtlCol="0">
            <a:spAutoFit/>
          </a:bodyPr>
          <a:lstStyle/>
          <a:p>
            <a:pPr algn="ctr"/>
            <a:r>
              <a:rPr kumimoji="1" lang="ja-JP" altLang="en-US" sz="1400"/>
              <a:t>面積</a:t>
            </a:r>
          </a:p>
        </p:txBody>
      </p:sp>
      <p:sp>
        <p:nvSpPr>
          <p:cNvPr id="23" name="テキスト ボックス 22">
            <a:extLst>
              <a:ext uri="{FF2B5EF4-FFF2-40B4-BE49-F238E27FC236}">
                <a16:creationId xmlns:a16="http://schemas.microsoft.com/office/drawing/2014/main" id="{EAA9B0F4-0085-AA43-B832-8239FBEE0F60}"/>
              </a:ext>
            </a:extLst>
          </p:cNvPr>
          <p:cNvSpPr txBox="1"/>
          <p:nvPr/>
        </p:nvSpPr>
        <p:spPr>
          <a:xfrm>
            <a:off x="13137674" y="3544884"/>
            <a:ext cx="1950225" cy="307777"/>
          </a:xfrm>
          <a:prstGeom prst="rect">
            <a:avLst/>
          </a:prstGeom>
          <a:noFill/>
        </p:spPr>
        <p:txBody>
          <a:bodyPr wrap="square" rtlCol="0">
            <a:spAutoFit/>
          </a:bodyPr>
          <a:lstStyle/>
          <a:p>
            <a:pPr algn="ctr"/>
            <a:r>
              <a:rPr kumimoji="1" lang="ja-JP" altLang="en-US" sz="1400"/>
              <a:t>通貨</a:t>
            </a:r>
          </a:p>
        </p:txBody>
      </p:sp>
      <p:sp>
        <p:nvSpPr>
          <p:cNvPr id="24" name="テキスト ボックス 23">
            <a:extLst>
              <a:ext uri="{FF2B5EF4-FFF2-40B4-BE49-F238E27FC236}">
                <a16:creationId xmlns:a16="http://schemas.microsoft.com/office/drawing/2014/main" id="{68578857-6E50-A342-99F2-383A4B9ADA8E}"/>
              </a:ext>
            </a:extLst>
          </p:cNvPr>
          <p:cNvSpPr txBox="1"/>
          <p:nvPr/>
        </p:nvSpPr>
        <p:spPr>
          <a:xfrm>
            <a:off x="15541983" y="3544884"/>
            <a:ext cx="1550038" cy="307777"/>
          </a:xfrm>
          <a:prstGeom prst="rect">
            <a:avLst/>
          </a:prstGeom>
          <a:noFill/>
        </p:spPr>
        <p:txBody>
          <a:bodyPr wrap="square" rtlCol="0">
            <a:spAutoFit/>
          </a:bodyPr>
          <a:lstStyle/>
          <a:p>
            <a:pPr algn="ctr"/>
            <a:r>
              <a:rPr kumimoji="1" lang="ja-JP" altLang="en-US" sz="1400"/>
              <a:t>言語</a:t>
            </a:r>
            <a:endParaRPr kumimoji="1" lang="en-US" altLang="ja-JP" sz="1400" dirty="0"/>
          </a:p>
        </p:txBody>
      </p:sp>
      <p:sp>
        <p:nvSpPr>
          <p:cNvPr id="25" name="テキスト ボックス 24">
            <a:extLst>
              <a:ext uri="{FF2B5EF4-FFF2-40B4-BE49-F238E27FC236}">
                <a16:creationId xmlns:a16="http://schemas.microsoft.com/office/drawing/2014/main" id="{E29496C6-B618-954B-ADB4-6E14EC9D6F2A}"/>
              </a:ext>
            </a:extLst>
          </p:cNvPr>
          <p:cNvSpPr txBox="1"/>
          <p:nvPr/>
        </p:nvSpPr>
        <p:spPr>
          <a:xfrm>
            <a:off x="17750504" y="3544884"/>
            <a:ext cx="1531729" cy="307777"/>
          </a:xfrm>
          <a:prstGeom prst="rect">
            <a:avLst/>
          </a:prstGeom>
          <a:noFill/>
        </p:spPr>
        <p:txBody>
          <a:bodyPr wrap="square" rtlCol="0">
            <a:spAutoFit/>
          </a:bodyPr>
          <a:lstStyle/>
          <a:p>
            <a:pPr algn="ctr"/>
            <a:r>
              <a:rPr kumimoji="1" lang="ja-JP" altLang="en-US" sz="1400"/>
              <a:t>宗教</a:t>
            </a:r>
            <a:endParaRPr kumimoji="1" lang="en-US" altLang="ja-JP" sz="1400" dirty="0"/>
          </a:p>
        </p:txBody>
      </p:sp>
      <p:sp>
        <p:nvSpPr>
          <p:cNvPr id="26" name="テキスト ボックス 25">
            <a:extLst>
              <a:ext uri="{FF2B5EF4-FFF2-40B4-BE49-F238E27FC236}">
                <a16:creationId xmlns:a16="http://schemas.microsoft.com/office/drawing/2014/main" id="{108639DC-C128-9145-BB12-3180E7304A37}"/>
              </a:ext>
            </a:extLst>
          </p:cNvPr>
          <p:cNvSpPr txBox="1"/>
          <p:nvPr/>
        </p:nvSpPr>
        <p:spPr>
          <a:xfrm>
            <a:off x="12013383" y="5115189"/>
            <a:ext cx="1950225" cy="307777"/>
          </a:xfrm>
          <a:prstGeom prst="rect">
            <a:avLst/>
          </a:prstGeom>
          <a:noFill/>
        </p:spPr>
        <p:txBody>
          <a:bodyPr wrap="square" rtlCol="0">
            <a:spAutoFit/>
          </a:bodyPr>
          <a:lstStyle/>
          <a:p>
            <a:pPr algn="ctr"/>
            <a:r>
              <a:rPr kumimoji="1" lang="ja-JP" altLang="en-US" sz="1400"/>
              <a:t>医療</a:t>
            </a:r>
            <a:endParaRPr kumimoji="1" lang="en-US" altLang="ja-JP" sz="1400" dirty="0"/>
          </a:p>
        </p:txBody>
      </p:sp>
      <p:sp>
        <p:nvSpPr>
          <p:cNvPr id="27" name="テキスト ボックス 26">
            <a:extLst>
              <a:ext uri="{FF2B5EF4-FFF2-40B4-BE49-F238E27FC236}">
                <a16:creationId xmlns:a16="http://schemas.microsoft.com/office/drawing/2014/main" id="{BF9524BD-7145-4442-96D9-BC6D8FAADCFB}"/>
              </a:ext>
            </a:extLst>
          </p:cNvPr>
          <p:cNvSpPr txBox="1"/>
          <p:nvPr/>
        </p:nvSpPr>
        <p:spPr>
          <a:xfrm>
            <a:off x="14213066" y="5115189"/>
            <a:ext cx="1950225" cy="369332"/>
          </a:xfrm>
          <a:prstGeom prst="rect">
            <a:avLst/>
          </a:prstGeom>
          <a:noFill/>
        </p:spPr>
        <p:txBody>
          <a:bodyPr wrap="square" rtlCol="0">
            <a:spAutoFit/>
          </a:bodyPr>
          <a:lstStyle/>
          <a:p>
            <a:pPr algn="ctr"/>
            <a:r>
              <a:rPr kumimoji="1" lang="en" altLang="ja-JP" dirty="0"/>
              <a:t>GDP</a:t>
            </a:r>
            <a:endParaRPr kumimoji="1" lang="en-US" altLang="ja-JP" sz="1000" b="1" dirty="0"/>
          </a:p>
        </p:txBody>
      </p:sp>
      <p:sp>
        <p:nvSpPr>
          <p:cNvPr id="28" name="テキスト ボックス 27">
            <a:extLst>
              <a:ext uri="{FF2B5EF4-FFF2-40B4-BE49-F238E27FC236}">
                <a16:creationId xmlns:a16="http://schemas.microsoft.com/office/drawing/2014/main" id="{B484102A-B6F9-4D49-9A59-B54B2A4CEB8F}"/>
              </a:ext>
            </a:extLst>
          </p:cNvPr>
          <p:cNvSpPr txBox="1"/>
          <p:nvPr/>
        </p:nvSpPr>
        <p:spPr>
          <a:xfrm>
            <a:off x="16449804" y="5115189"/>
            <a:ext cx="1950225" cy="369332"/>
          </a:xfrm>
          <a:prstGeom prst="rect">
            <a:avLst/>
          </a:prstGeom>
          <a:noFill/>
        </p:spPr>
        <p:txBody>
          <a:bodyPr wrap="square" rtlCol="0">
            <a:spAutoFit/>
          </a:bodyPr>
          <a:lstStyle/>
          <a:p>
            <a:pPr algn="ctr"/>
            <a:r>
              <a:rPr kumimoji="1" lang="en" altLang="ja-JP" dirty="0"/>
              <a:t>GDP</a:t>
            </a:r>
            <a:r>
              <a:rPr kumimoji="1" lang="ja-JP" altLang="en-US" sz="1400"/>
              <a:t>伸び率</a:t>
            </a:r>
            <a:endParaRPr kumimoji="1" lang="en-US" altLang="ja-JP" sz="1000" b="1" dirty="0"/>
          </a:p>
        </p:txBody>
      </p:sp>
      <p:sp>
        <p:nvSpPr>
          <p:cNvPr id="56" name="テキスト ボックス 55">
            <a:extLst>
              <a:ext uri="{FF2B5EF4-FFF2-40B4-BE49-F238E27FC236}">
                <a16:creationId xmlns:a16="http://schemas.microsoft.com/office/drawing/2014/main" id="{37E4B261-DDBB-7E4A-A3DB-7C5425F7147C}"/>
              </a:ext>
            </a:extLst>
          </p:cNvPr>
          <p:cNvSpPr txBox="1"/>
          <p:nvPr/>
        </p:nvSpPr>
        <p:spPr>
          <a:xfrm>
            <a:off x="-7104326" y="1664835"/>
            <a:ext cx="2463153" cy="782587"/>
          </a:xfrm>
          <a:prstGeom prst="rect">
            <a:avLst/>
          </a:prstGeom>
          <a:noFill/>
        </p:spPr>
        <p:txBody>
          <a:bodyPr wrap="square" rtlCol="0">
            <a:spAutoFit/>
          </a:bodyPr>
          <a:lstStyle/>
          <a:p>
            <a:pPr algn="ctr"/>
            <a:r>
              <a:rPr kumimoji="1" lang="ja-JP" altLang="en-US" sz="800" b="1"/>
              <a:t>約 </a:t>
            </a:r>
            <a:r>
              <a:rPr kumimoji="1" lang="en-US" altLang="ja-JP" sz="2400" b="1" dirty="0"/>
              <a:t>3,356</a:t>
            </a:r>
            <a:r>
              <a:rPr kumimoji="1" lang="ja-JP" altLang="en-US" sz="800" b="1"/>
              <a:t>千人</a:t>
            </a:r>
            <a:endParaRPr kumimoji="1" lang="en-US" altLang="ja-JP" sz="800" b="1" dirty="0"/>
          </a:p>
          <a:p>
            <a:pPr algn="ctr"/>
            <a:r>
              <a:rPr kumimoji="1" lang="en-US" altLang="ja-JP" sz="1000" dirty="0"/>
              <a:t>2019</a:t>
            </a:r>
          </a:p>
          <a:p>
            <a:pPr algn="ctr">
              <a:lnSpc>
                <a:spcPct val="150000"/>
              </a:lnSpc>
            </a:pPr>
            <a:r>
              <a:rPr lang="ja-JP" altLang="en-US" sz="800"/>
              <a:t>ただし</a:t>
            </a:r>
            <a:r>
              <a:rPr lang="en-US" altLang="ja-JP" sz="800" dirty="0"/>
              <a:t>9</a:t>
            </a:r>
            <a:r>
              <a:rPr lang="ja-JP" altLang="en-US" sz="800"/>
              <a:t>割が外国人、日本だと茨城県、静岡県</a:t>
            </a:r>
            <a:endParaRPr kumimoji="1" lang="ja-JP" altLang="en-US" sz="800"/>
          </a:p>
        </p:txBody>
      </p:sp>
      <p:sp>
        <p:nvSpPr>
          <p:cNvPr id="57" name="テキスト ボックス 56">
            <a:extLst>
              <a:ext uri="{FF2B5EF4-FFF2-40B4-BE49-F238E27FC236}">
                <a16:creationId xmlns:a16="http://schemas.microsoft.com/office/drawing/2014/main" id="{B03775F2-DACB-524A-AA76-0FDF26F19E72}"/>
              </a:ext>
            </a:extLst>
          </p:cNvPr>
          <p:cNvSpPr txBox="1"/>
          <p:nvPr/>
        </p:nvSpPr>
        <p:spPr>
          <a:xfrm>
            <a:off x="14636277" y="2268007"/>
            <a:ext cx="1152927" cy="800219"/>
          </a:xfrm>
          <a:prstGeom prst="rect">
            <a:avLst/>
          </a:prstGeom>
          <a:noFill/>
        </p:spPr>
        <p:txBody>
          <a:bodyPr wrap="square" rtlCol="0">
            <a:spAutoFit/>
          </a:bodyPr>
          <a:lstStyle/>
          <a:p>
            <a:pPr algn="ctr">
              <a:lnSpc>
                <a:spcPct val="150000"/>
              </a:lnSpc>
            </a:pPr>
            <a:r>
              <a:rPr kumimoji="1" lang="en-US" altLang="ja-JP" sz="2400" b="1" dirty="0"/>
              <a:t>6.9</a:t>
            </a:r>
            <a:r>
              <a:rPr kumimoji="1" lang="en-US" altLang="ja-JP" sz="600" b="1" dirty="0"/>
              <a:t>%</a:t>
            </a:r>
          </a:p>
          <a:p>
            <a:pPr algn="ctr"/>
            <a:r>
              <a:rPr kumimoji="1" lang="en-US" altLang="ja-JP" sz="1000" dirty="0"/>
              <a:t>2005-2019</a:t>
            </a:r>
          </a:p>
        </p:txBody>
      </p:sp>
      <p:sp>
        <p:nvSpPr>
          <p:cNvPr id="58" name="テキスト ボックス 57">
            <a:extLst>
              <a:ext uri="{FF2B5EF4-FFF2-40B4-BE49-F238E27FC236}">
                <a16:creationId xmlns:a16="http://schemas.microsoft.com/office/drawing/2014/main" id="{289197F1-8792-B140-A1AF-C8C32F7AB30E}"/>
              </a:ext>
            </a:extLst>
          </p:cNvPr>
          <p:cNvSpPr txBox="1"/>
          <p:nvPr/>
        </p:nvSpPr>
        <p:spPr>
          <a:xfrm>
            <a:off x="16841476" y="2268007"/>
            <a:ext cx="1152927" cy="800219"/>
          </a:xfrm>
          <a:prstGeom prst="rect">
            <a:avLst/>
          </a:prstGeom>
          <a:noFill/>
        </p:spPr>
        <p:txBody>
          <a:bodyPr wrap="square" rtlCol="0">
            <a:spAutoFit/>
          </a:bodyPr>
          <a:lstStyle/>
          <a:p>
            <a:pPr algn="ctr">
              <a:lnSpc>
                <a:spcPct val="150000"/>
              </a:lnSpc>
            </a:pPr>
            <a:r>
              <a:rPr kumimoji="1" lang="en-US" altLang="ja-JP" sz="2400" b="1" dirty="0"/>
              <a:t>31</a:t>
            </a:r>
            <a:r>
              <a:rPr kumimoji="1" lang="ja-JP" altLang="en-US" sz="600" b="1"/>
              <a:t>歳</a:t>
            </a:r>
            <a:endParaRPr kumimoji="1" lang="en-US" altLang="ja-JP" sz="600" b="1" dirty="0"/>
          </a:p>
          <a:p>
            <a:pPr algn="ctr"/>
            <a:r>
              <a:rPr kumimoji="1" lang="en-US" altLang="ja-JP" sz="1000" dirty="0"/>
              <a:t>2019</a:t>
            </a:r>
          </a:p>
        </p:txBody>
      </p:sp>
      <p:sp>
        <p:nvSpPr>
          <p:cNvPr id="60" name="テキスト ボックス 59">
            <a:extLst>
              <a:ext uri="{FF2B5EF4-FFF2-40B4-BE49-F238E27FC236}">
                <a16:creationId xmlns:a16="http://schemas.microsoft.com/office/drawing/2014/main" id="{ED8E4D54-A709-2E4A-AC75-2E5F91715CE3}"/>
              </a:ext>
            </a:extLst>
          </p:cNvPr>
          <p:cNvSpPr txBox="1"/>
          <p:nvPr/>
        </p:nvSpPr>
        <p:spPr>
          <a:xfrm>
            <a:off x="10899584" y="3806317"/>
            <a:ext cx="1950225" cy="813364"/>
          </a:xfrm>
          <a:prstGeom prst="rect">
            <a:avLst/>
          </a:prstGeom>
          <a:noFill/>
        </p:spPr>
        <p:txBody>
          <a:bodyPr wrap="square" rtlCol="0">
            <a:spAutoFit/>
          </a:bodyPr>
          <a:lstStyle/>
          <a:p>
            <a:pPr algn="ctr">
              <a:lnSpc>
                <a:spcPct val="150000"/>
              </a:lnSpc>
            </a:pPr>
            <a:r>
              <a:rPr kumimoji="1" lang="ja-JP" altLang="en-US" sz="800" b="1"/>
              <a:t>約 </a:t>
            </a:r>
            <a:r>
              <a:rPr kumimoji="1" lang="en-US" altLang="ja-JP" sz="2400" b="1" dirty="0"/>
              <a:t>3,885</a:t>
            </a:r>
            <a:r>
              <a:rPr kumimoji="1" lang="en-US" altLang="ja-JP" sz="800" b="1" dirty="0"/>
              <a:t> </a:t>
            </a:r>
            <a:r>
              <a:rPr kumimoji="1" lang="ja-JP" altLang="en-US" sz="800" b="1"/>
              <a:t>㎢</a:t>
            </a:r>
            <a:endParaRPr kumimoji="1" lang="en-US" altLang="ja-JP" sz="800" b="1" dirty="0"/>
          </a:p>
          <a:p>
            <a:pPr algn="ctr">
              <a:lnSpc>
                <a:spcPct val="150000"/>
              </a:lnSpc>
            </a:pPr>
            <a:r>
              <a:rPr lang="ja-JP" altLang="en-US" sz="800"/>
              <a:t>日本だと埼玉県</a:t>
            </a:r>
          </a:p>
        </p:txBody>
      </p:sp>
      <p:sp>
        <p:nvSpPr>
          <p:cNvPr id="63" name="テキスト ボックス 62">
            <a:extLst>
              <a:ext uri="{FF2B5EF4-FFF2-40B4-BE49-F238E27FC236}">
                <a16:creationId xmlns:a16="http://schemas.microsoft.com/office/drawing/2014/main" id="{FCC7FB6E-FAB7-064B-B3FD-EE5BE54345F7}"/>
              </a:ext>
            </a:extLst>
          </p:cNvPr>
          <p:cNvSpPr txBox="1"/>
          <p:nvPr/>
        </p:nvSpPr>
        <p:spPr>
          <a:xfrm>
            <a:off x="15541983" y="3920804"/>
            <a:ext cx="1550038" cy="630942"/>
          </a:xfrm>
          <a:prstGeom prst="rect">
            <a:avLst/>
          </a:prstGeom>
          <a:noFill/>
        </p:spPr>
        <p:txBody>
          <a:bodyPr wrap="square" rtlCol="0">
            <a:spAutoFit/>
          </a:bodyPr>
          <a:lstStyle/>
          <a:p>
            <a:pPr algn="ctr">
              <a:lnSpc>
                <a:spcPct val="150000"/>
              </a:lnSpc>
            </a:pPr>
            <a:r>
              <a:rPr kumimoji="1" lang="ja-JP" altLang="en-US" sz="1400" b="1"/>
              <a:t>アラビア語</a:t>
            </a:r>
            <a:endParaRPr kumimoji="1" lang="en-US" altLang="ja-JP" sz="1400" b="1" dirty="0"/>
          </a:p>
          <a:p>
            <a:pPr algn="ctr"/>
            <a:r>
              <a:rPr kumimoji="1" lang="ja-JP" altLang="en-US" sz="1400" b="1"/>
              <a:t>英語が公用語</a:t>
            </a:r>
          </a:p>
        </p:txBody>
      </p:sp>
      <p:sp>
        <p:nvSpPr>
          <p:cNvPr id="64" name="テキスト ボックス 63">
            <a:extLst>
              <a:ext uri="{FF2B5EF4-FFF2-40B4-BE49-F238E27FC236}">
                <a16:creationId xmlns:a16="http://schemas.microsoft.com/office/drawing/2014/main" id="{9BD68B27-11A0-D043-BF19-38133A9D2B2D}"/>
              </a:ext>
            </a:extLst>
          </p:cNvPr>
          <p:cNvSpPr txBox="1"/>
          <p:nvPr/>
        </p:nvSpPr>
        <p:spPr>
          <a:xfrm>
            <a:off x="17750504" y="3920804"/>
            <a:ext cx="1531729" cy="707310"/>
          </a:xfrm>
          <a:prstGeom prst="rect">
            <a:avLst/>
          </a:prstGeom>
          <a:noFill/>
        </p:spPr>
        <p:txBody>
          <a:bodyPr wrap="square" rtlCol="0">
            <a:spAutoFit/>
          </a:bodyPr>
          <a:lstStyle/>
          <a:p>
            <a:pPr algn="ctr">
              <a:lnSpc>
                <a:spcPct val="150000"/>
              </a:lnSpc>
            </a:pPr>
            <a:r>
              <a:rPr kumimoji="1" lang="ja-JP" altLang="en-US" sz="1400" b="1"/>
              <a:t>国民の</a:t>
            </a:r>
            <a:r>
              <a:rPr kumimoji="1" lang="en-US" altLang="ja-JP" sz="1400" b="1" dirty="0"/>
              <a:t>75</a:t>
            </a:r>
            <a:r>
              <a:rPr kumimoji="1" lang="ja-JP" altLang="en-US" sz="1400" b="1"/>
              <a:t>％が</a:t>
            </a:r>
            <a:endParaRPr kumimoji="1" lang="en-US" altLang="ja-JP" sz="1400" b="1" dirty="0"/>
          </a:p>
          <a:p>
            <a:pPr algn="ctr">
              <a:lnSpc>
                <a:spcPct val="150000"/>
              </a:lnSpc>
            </a:pPr>
            <a:r>
              <a:rPr kumimoji="1" lang="ja-JP" altLang="en-US" sz="1400" b="1"/>
              <a:t>イスラム教</a:t>
            </a:r>
          </a:p>
        </p:txBody>
      </p:sp>
      <p:sp>
        <p:nvSpPr>
          <p:cNvPr id="65" name="テキスト ボックス 64">
            <a:extLst>
              <a:ext uri="{FF2B5EF4-FFF2-40B4-BE49-F238E27FC236}">
                <a16:creationId xmlns:a16="http://schemas.microsoft.com/office/drawing/2014/main" id="{B7D2F384-149E-9A45-B915-CD718F20FBCE}"/>
              </a:ext>
            </a:extLst>
          </p:cNvPr>
          <p:cNvSpPr txBox="1"/>
          <p:nvPr/>
        </p:nvSpPr>
        <p:spPr>
          <a:xfrm>
            <a:off x="12013383" y="5577955"/>
            <a:ext cx="1950225" cy="813364"/>
          </a:xfrm>
          <a:prstGeom prst="rect">
            <a:avLst/>
          </a:prstGeom>
          <a:noFill/>
        </p:spPr>
        <p:txBody>
          <a:bodyPr wrap="square" rtlCol="0">
            <a:spAutoFit/>
          </a:bodyPr>
          <a:lstStyle/>
          <a:p>
            <a:pPr algn="ctr">
              <a:lnSpc>
                <a:spcPct val="150000"/>
              </a:lnSpc>
            </a:pPr>
            <a:r>
              <a:rPr lang="ja-JP" altLang="en-US" sz="800"/>
              <a:t>自国民へは健康保険制度、</a:t>
            </a:r>
            <a:endParaRPr lang="en-US" altLang="ja-JP" sz="800" dirty="0"/>
          </a:p>
          <a:p>
            <a:pPr algn="ctr">
              <a:lnSpc>
                <a:spcPct val="150000"/>
              </a:lnSpc>
            </a:pPr>
            <a:r>
              <a:rPr lang="ja-JP" altLang="en-US" sz="800"/>
              <a:t>外国人の場合雇用主に</a:t>
            </a:r>
            <a:endParaRPr lang="en-US" altLang="ja-JP" sz="800" dirty="0"/>
          </a:p>
          <a:p>
            <a:pPr algn="ctr">
              <a:lnSpc>
                <a:spcPct val="150000"/>
              </a:lnSpc>
            </a:pPr>
            <a:r>
              <a:rPr lang="ja-JP" altLang="en-US" sz="800"/>
              <a:t>健康保険加入が義務付け</a:t>
            </a:r>
            <a:endParaRPr lang="en-US" altLang="ja-JP" sz="800" dirty="0"/>
          </a:p>
          <a:p>
            <a:pPr algn="ctr">
              <a:lnSpc>
                <a:spcPct val="150000"/>
              </a:lnSpc>
            </a:pPr>
            <a:r>
              <a:rPr lang="ja-JP" altLang="en-US" sz="800"/>
              <a:t>られている</a:t>
            </a:r>
          </a:p>
        </p:txBody>
      </p:sp>
      <p:sp>
        <p:nvSpPr>
          <p:cNvPr id="66" name="テキスト ボックス 65">
            <a:extLst>
              <a:ext uri="{FF2B5EF4-FFF2-40B4-BE49-F238E27FC236}">
                <a16:creationId xmlns:a16="http://schemas.microsoft.com/office/drawing/2014/main" id="{FA986632-DD6C-5E47-BAC2-BCDB9B396F60}"/>
              </a:ext>
            </a:extLst>
          </p:cNvPr>
          <p:cNvSpPr txBox="1"/>
          <p:nvPr/>
        </p:nvSpPr>
        <p:spPr>
          <a:xfrm>
            <a:off x="14213066" y="5553267"/>
            <a:ext cx="1950225" cy="800219"/>
          </a:xfrm>
          <a:prstGeom prst="rect">
            <a:avLst/>
          </a:prstGeom>
          <a:noFill/>
        </p:spPr>
        <p:txBody>
          <a:bodyPr wrap="square" rtlCol="0">
            <a:spAutoFit/>
          </a:bodyPr>
          <a:lstStyle/>
          <a:p>
            <a:pPr algn="ctr"/>
            <a:r>
              <a:rPr kumimoji="1" lang="en-US" altLang="ja-JP" sz="2400" b="1" dirty="0"/>
              <a:t>112,283</a:t>
            </a:r>
          </a:p>
          <a:p>
            <a:pPr algn="ctr">
              <a:lnSpc>
                <a:spcPct val="150000"/>
              </a:lnSpc>
            </a:pPr>
            <a:r>
              <a:rPr kumimoji="1" lang="en" altLang="ja-JP" sz="800" b="1" dirty="0"/>
              <a:t> million USD</a:t>
            </a:r>
            <a:endParaRPr kumimoji="1" lang="en-US" altLang="ja-JP" sz="1000" b="1" dirty="0"/>
          </a:p>
          <a:p>
            <a:pPr algn="ctr"/>
            <a:r>
              <a:rPr kumimoji="1" lang="en-US" altLang="ja-JP" sz="1000" b="1" dirty="0"/>
              <a:t>2019</a:t>
            </a:r>
          </a:p>
        </p:txBody>
      </p:sp>
      <p:sp>
        <p:nvSpPr>
          <p:cNvPr id="67" name="テキスト ボックス 66">
            <a:extLst>
              <a:ext uri="{FF2B5EF4-FFF2-40B4-BE49-F238E27FC236}">
                <a16:creationId xmlns:a16="http://schemas.microsoft.com/office/drawing/2014/main" id="{CD92CE76-6535-B449-B823-68984E71B359}"/>
              </a:ext>
            </a:extLst>
          </p:cNvPr>
          <p:cNvSpPr txBox="1"/>
          <p:nvPr/>
        </p:nvSpPr>
        <p:spPr>
          <a:xfrm>
            <a:off x="16449804" y="5521807"/>
            <a:ext cx="1950225" cy="615553"/>
          </a:xfrm>
          <a:prstGeom prst="rect">
            <a:avLst/>
          </a:prstGeom>
          <a:noFill/>
        </p:spPr>
        <p:txBody>
          <a:bodyPr wrap="square" rtlCol="0">
            <a:spAutoFit/>
          </a:bodyPr>
          <a:lstStyle/>
          <a:p>
            <a:pPr algn="ctr"/>
            <a:r>
              <a:rPr kumimoji="1" lang="en-US" altLang="ja-JP" sz="2400" b="1" dirty="0"/>
              <a:t>3.5</a:t>
            </a:r>
            <a:r>
              <a:rPr kumimoji="1" lang="en-US" altLang="ja-JP" sz="800" b="1" dirty="0"/>
              <a:t>%</a:t>
            </a:r>
          </a:p>
          <a:p>
            <a:pPr algn="ctr"/>
            <a:r>
              <a:rPr kumimoji="1" lang="en-US" altLang="ja-JP" sz="1000" b="1" dirty="0"/>
              <a:t>2010-2019</a:t>
            </a:r>
          </a:p>
        </p:txBody>
      </p:sp>
      <p:sp>
        <p:nvSpPr>
          <p:cNvPr id="124" name="1 つの角を丸めた四角形 123">
            <a:extLst>
              <a:ext uri="{FF2B5EF4-FFF2-40B4-BE49-F238E27FC236}">
                <a16:creationId xmlns:a16="http://schemas.microsoft.com/office/drawing/2014/main" id="{21F9FB5E-F356-4444-AB2B-6C0FCEFF5BC4}"/>
              </a:ext>
            </a:extLst>
          </p:cNvPr>
          <p:cNvSpPr/>
          <p:nvPr/>
        </p:nvSpPr>
        <p:spPr>
          <a:xfrm flipH="1">
            <a:off x="-8138764" y="1596374"/>
            <a:ext cx="1002307" cy="933582"/>
          </a:xfrm>
          <a:prstGeom prst="round1Rect">
            <a:avLst>
              <a:gd name="adj" fmla="val 5162"/>
            </a:avLst>
          </a:prstGeom>
          <a:gradFill flip="none" rotWithShape="1">
            <a:gsLst>
              <a:gs pos="0">
                <a:srgbClr val="EAF1F9"/>
              </a:gs>
              <a:gs pos="100000">
                <a:srgbClr val="D1DEE6"/>
              </a:gs>
            </a:gsLst>
            <a:lin ang="8100000" scaled="1"/>
            <a:tileRect/>
          </a:gradFill>
          <a:ln>
            <a:noFill/>
          </a:ln>
          <a:effectLst>
            <a:outerShdw blurRad="127000" dist="38100" dir="900000" algn="tl" rotWithShape="0">
              <a:srgbClr val="D1DEE6">
                <a:alpha val="8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1 つの角を丸めた四角形 124">
            <a:extLst>
              <a:ext uri="{FF2B5EF4-FFF2-40B4-BE49-F238E27FC236}">
                <a16:creationId xmlns:a16="http://schemas.microsoft.com/office/drawing/2014/main" id="{486A72A2-7C3B-1C4E-97B9-B1A2EE1A52E6}"/>
              </a:ext>
            </a:extLst>
          </p:cNvPr>
          <p:cNvSpPr/>
          <p:nvPr/>
        </p:nvSpPr>
        <p:spPr>
          <a:xfrm rot="10800000" flipH="1" flipV="1">
            <a:off x="-8138764" y="5513752"/>
            <a:ext cx="1002307" cy="933582"/>
          </a:xfrm>
          <a:prstGeom prst="round1Rect">
            <a:avLst>
              <a:gd name="adj" fmla="val 5162"/>
            </a:avLst>
          </a:prstGeom>
          <a:gradFill flip="none" rotWithShape="1">
            <a:gsLst>
              <a:gs pos="0">
                <a:srgbClr val="EAF1F9"/>
              </a:gs>
              <a:gs pos="100000">
                <a:srgbClr val="D1DEE6"/>
              </a:gs>
            </a:gsLst>
            <a:lin ang="2700000" scaled="1"/>
            <a:tileRect/>
          </a:gradFill>
          <a:ln>
            <a:noFill/>
          </a:ln>
          <a:effectLst>
            <a:outerShdw blurRad="127000" dist="38100" dir="900000" algn="tl" rotWithShape="0">
              <a:srgbClr val="D1DEE6">
                <a:alpha val="8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6" name="正方形/長方形 125">
            <a:extLst>
              <a:ext uri="{FF2B5EF4-FFF2-40B4-BE49-F238E27FC236}">
                <a16:creationId xmlns:a16="http://schemas.microsoft.com/office/drawing/2014/main" id="{080397A1-582B-6D45-AC0E-17AF6824575E}"/>
              </a:ext>
            </a:extLst>
          </p:cNvPr>
          <p:cNvSpPr/>
          <p:nvPr/>
        </p:nvSpPr>
        <p:spPr>
          <a:xfrm>
            <a:off x="-8138762" y="2575718"/>
            <a:ext cx="1002307" cy="933582"/>
          </a:xfrm>
          <a:prstGeom prst="rect">
            <a:avLst/>
          </a:prstGeom>
          <a:gradFill flip="none" rotWithShape="1">
            <a:gsLst>
              <a:gs pos="0">
                <a:srgbClr val="EAF1F9"/>
              </a:gs>
              <a:gs pos="100000">
                <a:srgbClr val="D1DEE6"/>
              </a:gs>
            </a:gsLst>
            <a:lin ang="2700000" scaled="1"/>
            <a:tileRect/>
          </a:gradFill>
          <a:ln>
            <a:noFill/>
          </a:ln>
          <a:effectLst>
            <a:outerShdw blurRad="127000" dist="38100" dir="900000" algn="tl" rotWithShape="0">
              <a:srgbClr val="D1DEE6">
                <a:alpha val="8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7" name="正方形/長方形 126">
            <a:extLst>
              <a:ext uri="{FF2B5EF4-FFF2-40B4-BE49-F238E27FC236}">
                <a16:creationId xmlns:a16="http://schemas.microsoft.com/office/drawing/2014/main" id="{E2DDEA87-257D-AA4B-9874-8F9BA106AFE2}"/>
              </a:ext>
            </a:extLst>
          </p:cNvPr>
          <p:cNvSpPr/>
          <p:nvPr/>
        </p:nvSpPr>
        <p:spPr>
          <a:xfrm>
            <a:off x="-8138762" y="3555062"/>
            <a:ext cx="1002307" cy="933582"/>
          </a:xfrm>
          <a:prstGeom prst="rect">
            <a:avLst/>
          </a:prstGeom>
          <a:gradFill flip="none" rotWithShape="1">
            <a:gsLst>
              <a:gs pos="0">
                <a:srgbClr val="EAF1F9"/>
              </a:gs>
              <a:gs pos="100000">
                <a:srgbClr val="D1DEE6"/>
              </a:gs>
            </a:gsLst>
            <a:lin ang="2700000" scaled="1"/>
            <a:tileRect/>
          </a:gradFill>
          <a:ln>
            <a:noFill/>
          </a:ln>
          <a:effectLst>
            <a:outerShdw blurRad="127000" dist="38100" dir="900000" algn="tl" rotWithShape="0">
              <a:srgbClr val="D1DEE6">
                <a:alpha val="8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8" name="正方形/長方形 127">
            <a:extLst>
              <a:ext uri="{FF2B5EF4-FFF2-40B4-BE49-F238E27FC236}">
                <a16:creationId xmlns:a16="http://schemas.microsoft.com/office/drawing/2014/main" id="{D14BEC83-51B6-5E4F-B294-AADCFB6B9B05}"/>
              </a:ext>
            </a:extLst>
          </p:cNvPr>
          <p:cNvSpPr/>
          <p:nvPr/>
        </p:nvSpPr>
        <p:spPr>
          <a:xfrm>
            <a:off x="-8138762" y="4534406"/>
            <a:ext cx="1002307" cy="933582"/>
          </a:xfrm>
          <a:prstGeom prst="rect">
            <a:avLst/>
          </a:prstGeom>
          <a:gradFill flip="none" rotWithShape="1">
            <a:gsLst>
              <a:gs pos="0">
                <a:srgbClr val="EAF1F9"/>
              </a:gs>
              <a:gs pos="100000">
                <a:srgbClr val="D1DEE6"/>
              </a:gs>
            </a:gsLst>
            <a:lin ang="2700000" scaled="1"/>
            <a:tileRect/>
          </a:gradFill>
          <a:ln>
            <a:noFill/>
          </a:ln>
          <a:effectLst>
            <a:outerShdw blurRad="127000" dist="38100" dir="900000" algn="tl" rotWithShape="0">
              <a:srgbClr val="D1DEE6">
                <a:alpha val="8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9" name="1 つの角を丸めた四角形 128">
            <a:extLst>
              <a:ext uri="{FF2B5EF4-FFF2-40B4-BE49-F238E27FC236}">
                <a16:creationId xmlns:a16="http://schemas.microsoft.com/office/drawing/2014/main" id="{6132C8A4-6FA7-224C-B6F9-A5CFC944ACD2}"/>
              </a:ext>
            </a:extLst>
          </p:cNvPr>
          <p:cNvSpPr/>
          <p:nvPr/>
        </p:nvSpPr>
        <p:spPr>
          <a:xfrm flipH="1">
            <a:off x="-4415443" y="1596374"/>
            <a:ext cx="1002307" cy="933582"/>
          </a:xfrm>
          <a:prstGeom prst="round1Rect">
            <a:avLst>
              <a:gd name="adj" fmla="val 5162"/>
            </a:avLst>
          </a:prstGeom>
          <a:gradFill flip="none" rotWithShape="1">
            <a:gsLst>
              <a:gs pos="0">
                <a:srgbClr val="EAF1F9"/>
              </a:gs>
              <a:gs pos="100000">
                <a:srgbClr val="D1DEE6"/>
              </a:gs>
            </a:gsLst>
            <a:lin ang="8100000" scaled="1"/>
            <a:tileRect/>
          </a:gradFill>
          <a:ln>
            <a:noFill/>
          </a:ln>
          <a:effectLst>
            <a:outerShdw blurRad="127000" dist="38100" dir="900000" algn="tl" rotWithShape="0">
              <a:srgbClr val="D1DEE6">
                <a:alpha val="8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0" name="1 つの角を丸めた四角形 129">
            <a:extLst>
              <a:ext uri="{FF2B5EF4-FFF2-40B4-BE49-F238E27FC236}">
                <a16:creationId xmlns:a16="http://schemas.microsoft.com/office/drawing/2014/main" id="{D332C34A-3302-1A4B-9803-259334414DB4}"/>
              </a:ext>
            </a:extLst>
          </p:cNvPr>
          <p:cNvSpPr/>
          <p:nvPr/>
        </p:nvSpPr>
        <p:spPr>
          <a:xfrm rot="10800000" flipH="1" flipV="1">
            <a:off x="-4415442" y="5513752"/>
            <a:ext cx="1002307" cy="933582"/>
          </a:xfrm>
          <a:prstGeom prst="round1Rect">
            <a:avLst>
              <a:gd name="adj" fmla="val 5162"/>
            </a:avLst>
          </a:prstGeom>
          <a:gradFill flip="none" rotWithShape="1">
            <a:gsLst>
              <a:gs pos="0">
                <a:srgbClr val="EAF1F9"/>
              </a:gs>
              <a:gs pos="100000">
                <a:srgbClr val="D1DEE6"/>
              </a:gs>
            </a:gsLst>
            <a:lin ang="2700000" scaled="1"/>
            <a:tileRect/>
          </a:gradFill>
          <a:ln>
            <a:noFill/>
          </a:ln>
          <a:effectLst>
            <a:outerShdw blurRad="127000" dist="38100" dir="900000" algn="tl" rotWithShape="0">
              <a:srgbClr val="D1DEE6">
                <a:alpha val="8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1" name="正方形/長方形 130">
            <a:extLst>
              <a:ext uri="{FF2B5EF4-FFF2-40B4-BE49-F238E27FC236}">
                <a16:creationId xmlns:a16="http://schemas.microsoft.com/office/drawing/2014/main" id="{ACCFA5A0-7C05-1846-B47B-FA95645BEAD7}"/>
              </a:ext>
            </a:extLst>
          </p:cNvPr>
          <p:cNvSpPr/>
          <p:nvPr/>
        </p:nvSpPr>
        <p:spPr>
          <a:xfrm>
            <a:off x="-4415443" y="2575718"/>
            <a:ext cx="1002307" cy="933582"/>
          </a:xfrm>
          <a:prstGeom prst="rect">
            <a:avLst/>
          </a:prstGeom>
          <a:gradFill flip="none" rotWithShape="1">
            <a:gsLst>
              <a:gs pos="0">
                <a:srgbClr val="EAF1F9"/>
              </a:gs>
              <a:gs pos="100000">
                <a:srgbClr val="D1DEE6"/>
              </a:gs>
            </a:gsLst>
            <a:lin ang="2700000" scaled="1"/>
            <a:tileRect/>
          </a:gradFill>
          <a:ln>
            <a:noFill/>
          </a:ln>
          <a:effectLst>
            <a:outerShdw blurRad="127000" dist="38100" dir="900000" algn="tl" rotWithShape="0">
              <a:srgbClr val="D1DEE6">
                <a:alpha val="8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2" name="正方形/長方形 131">
            <a:extLst>
              <a:ext uri="{FF2B5EF4-FFF2-40B4-BE49-F238E27FC236}">
                <a16:creationId xmlns:a16="http://schemas.microsoft.com/office/drawing/2014/main" id="{407C2CB7-D129-D64B-888B-CE3517887211}"/>
              </a:ext>
            </a:extLst>
          </p:cNvPr>
          <p:cNvSpPr/>
          <p:nvPr/>
        </p:nvSpPr>
        <p:spPr>
          <a:xfrm>
            <a:off x="-4415443" y="3555062"/>
            <a:ext cx="1002307" cy="933582"/>
          </a:xfrm>
          <a:prstGeom prst="rect">
            <a:avLst/>
          </a:prstGeom>
          <a:gradFill flip="none" rotWithShape="1">
            <a:gsLst>
              <a:gs pos="0">
                <a:srgbClr val="EAF1F9"/>
              </a:gs>
              <a:gs pos="100000">
                <a:srgbClr val="D1DEE6"/>
              </a:gs>
            </a:gsLst>
            <a:lin ang="2700000" scaled="1"/>
            <a:tileRect/>
          </a:gradFill>
          <a:ln>
            <a:noFill/>
          </a:ln>
          <a:effectLst>
            <a:outerShdw blurRad="127000" dist="38100" dir="900000" algn="tl" rotWithShape="0">
              <a:srgbClr val="D1DEE6">
                <a:alpha val="8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3" name="正方形/長方形 132">
            <a:extLst>
              <a:ext uri="{FF2B5EF4-FFF2-40B4-BE49-F238E27FC236}">
                <a16:creationId xmlns:a16="http://schemas.microsoft.com/office/drawing/2014/main" id="{DCE72A08-4E20-D245-A457-CC2E91DBA384}"/>
              </a:ext>
            </a:extLst>
          </p:cNvPr>
          <p:cNvSpPr/>
          <p:nvPr/>
        </p:nvSpPr>
        <p:spPr>
          <a:xfrm>
            <a:off x="-4415443" y="4534406"/>
            <a:ext cx="1002307" cy="933582"/>
          </a:xfrm>
          <a:prstGeom prst="rect">
            <a:avLst/>
          </a:prstGeom>
          <a:gradFill flip="none" rotWithShape="1">
            <a:gsLst>
              <a:gs pos="0">
                <a:srgbClr val="EAF1F9"/>
              </a:gs>
              <a:gs pos="100000">
                <a:srgbClr val="D1DEE6"/>
              </a:gs>
            </a:gsLst>
            <a:lin ang="2700000" scaled="1"/>
            <a:tileRect/>
          </a:gradFill>
          <a:ln>
            <a:noFill/>
          </a:ln>
          <a:effectLst>
            <a:outerShdw blurRad="127000" dist="38100" dir="900000" algn="tl" rotWithShape="0">
              <a:srgbClr val="D1DEE6">
                <a:alpha val="8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4" name="テキスト ボックス 133">
            <a:extLst>
              <a:ext uri="{FF2B5EF4-FFF2-40B4-BE49-F238E27FC236}">
                <a16:creationId xmlns:a16="http://schemas.microsoft.com/office/drawing/2014/main" id="{FDB7759F-AFAA-9241-8308-8006DA021608}"/>
              </a:ext>
            </a:extLst>
          </p:cNvPr>
          <p:cNvSpPr txBox="1"/>
          <p:nvPr/>
        </p:nvSpPr>
        <p:spPr>
          <a:xfrm>
            <a:off x="-8138765" y="3201524"/>
            <a:ext cx="1002308" cy="276999"/>
          </a:xfrm>
          <a:prstGeom prst="rect">
            <a:avLst/>
          </a:prstGeom>
          <a:noFill/>
        </p:spPr>
        <p:txBody>
          <a:bodyPr wrap="square" rtlCol="0">
            <a:spAutoFit/>
          </a:bodyPr>
          <a:lstStyle/>
          <a:p>
            <a:pPr algn="ctr"/>
            <a:r>
              <a:rPr lang="ja-JP" altLang="en-US" sz="1200" b="1"/>
              <a:t>人口伸び率</a:t>
            </a:r>
            <a:endParaRPr kumimoji="1" lang="en-US" altLang="ja-JP" sz="1200" b="1" dirty="0"/>
          </a:p>
        </p:txBody>
      </p:sp>
      <p:sp>
        <p:nvSpPr>
          <p:cNvPr id="135" name="テキスト ボックス 134">
            <a:extLst>
              <a:ext uri="{FF2B5EF4-FFF2-40B4-BE49-F238E27FC236}">
                <a16:creationId xmlns:a16="http://schemas.microsoft.com/office/drawing/2014/main" id="{E51C8C1E-E83B-0144-AB53-E007FDE1560D}"/>
              </a:ext>
            </a:extLst>
          </p:cNvPr>
          <p:cNvSpPr txBox="1"/>
          <p:nvPr/>
        </p:nvSpPr>
        <p:spPr>
          <a:xfrm>
            <a:off x="-8138765" y="4180869"/>
            <a:ext cx="1002308" cy="276999"/>
          </a:xfrm>
          <a:prstGeom prst="rect">
            <a:avLst/>
          </a:prstGeom>
          <a:noFill/>
        </p:spPr>
        <p:txBody>
          <a:bodyPr wrap="square" rtlCol="0">
            <a:spAutoFit/>
          </a:bodyPr>
          <a:lstStyle/>
          <a:p>
            <a:pPr algn="ctr"/>
            <a:r>
              <a:rPr lang="ja-JP" altLang="en-US" sz="1200" b="1"/>
              <a:t>平均年齢</a:t>
            </a:r>
          </a:p>
        </p:txBody>
      </p:sp>
      <p:sp>
        <p:nvSpPr>
          <p:cNvPr id="136" name="テキスト ボックス 135">
            <a:extLst>
              <a:ext uri="{FF2B5EF4-FFF2-40B4-BE49-F238E27FC236}">
                <a16:creationId xmlns:a16="http://schemas.microsoft.com/office/drawing/2014/main" id="{C27EE41C-FD1D-6243-89D7-2BF8C6146F78}"/>
              </a:ext>
            </a:extLst>
          </p:cNvPr>
          <p:cNvSpPr txBox="1"/>
          <p:nvPr/>
        </p:nvSpPr>
        <p:spPr>
          <a:xfrm>
            <a:off x="-8138765" y="5160214"/>
            <a:ext cx="1002308" cy="276999"/>
          </a:xfrm>
          <a:prstGeom prst="rect">
            <a:avLst/>
          </a:prstGeom>
          <a:noFill/>
        </p:spPr>
        <p:txBody>
          <a:bodyPr wrap="square" rtlCol="0">
            <a:spAutoFit/>
          </a:bodyPr>
          <a:lstStyle/>
          <a:p>
            <a:pPr algn="ctr"/>
            <a:r>
              <a:rPr kumimoji="1" lang="ja-JP" altLang="en-US" sz="1200" b="1"/>
              <a:t>面積</a:t>
            </a:r>
          </a:p>
        </p:txBody>
      </p:sp>
      <p:sp>
        <p:nvSpPr>
          <p:cNvPr id="137" name="テキスト ボックス 136">
            <a:extLst>
              <a:ext uri="{FF2B5EF4-FFF2-40B4-BE49-F238E27FC236}">
                <a16:creationId xmlns:a16="http://schemas.microsoft.com/office/drawing/2014/main" id="{0E762658-F117-484A-A3AC-0CAA034D51C6}"/>
              </a:ext>
            </a:extLst>
          </p:cNvPr>
          <p:cNvSpPr txBox="1"/>
          <p:nvPr/>
        </p:nvSpPr>
        <p:spPr>
          <a:xfrm>
            <a:off x="-8138765" y="6139557"/>
            <a:ext cx="1002308" cy="276999"/>
          </a:xfrm>
          <a:prstGeom prst="rect">
            <a:avLst/>
          </a:prstGeom>
          <a:noFill/>
        </p:spPr>
        <p:txBody>
          <a:bodyPr wrap="square" rtlCol="0">
            <a:spAutoFit/>
          </a:bodyPr>
          <a:lstStyle/>
          <a:p>
            <a:pPr algn="ctr"/>
            <a:r>
              <a:rPr kumimoji="1" lang="ja-JP" altLang="en-US" sz="1200" b="1"/>
              <a:t>通貨</a:t>
            </a:r>
          </a:p>
        </p:txBody>
      </p:sp>
      <p:sp>
        <p:nvSpPr>
          <p:cNvPr id="138" name="テキスト ボックス 137">
            <a:extLst>
              <a:ext uri="{FF2B5EF4-FFF2-40B4-BE49-F238E27FC236}">
                <a16:creationId xmlns:a16="http://schemas.microsoft.com/office/drawing/2014/main" id="{25D9C71E-0F70-0F47-BAB9-4490451A4CD7}"/>
              </a:ext>
            </a:extLst>
          </p:cNvPr>
          <p:cNvSpPr txBox="1"/>
          <p:nvPr/>
        </p:nvSpPr>
        <p:spPr>
          <a:xfrm>
            <a:off x="-4413432" y="2222179"/>
            <a:ext cx="1002308" cy="276999"/>
          </a:xfrm>
          <a:prstGeom prst="rect">
            <a:avLst/>
          </a:prstGeom>
          <a:noFill/>
        </p:spPr>
        <p:txBody>
          <a:bodyPr wrap="square" rtlCol="0">
            <a:spAutoFit/>
          </a:bodyPr>
          <a:lstStyle/>
          <a:p>
            <a:pPr algn="ctr"/>
            <a:r>
              <a:rPr kumimoji="1" lang="ja-JP" altLang="en-US" sz="1200" b="1"/>
              <a:t>言語</a:t>
            </a:r>
          </a:p>
        </p:txBody>
      </p:sp>
      <p:sp>
        <p:nvSpPr>
          <p:cNvPr id="139" name="テキスト ボックス 138">
            <a:extLst>
              <a:ext uri="{FF2B5EF4-FFF2-40B4-BE49-F238E27FC236}">
                <a16:creationId xmlns:a16="http://schemas.microsoft.com/office/drawing/2014/main" id="{37903CFF-FE7C-CD4E-B48E-E88A5E859560}"/>
              </a:ext>
            </a:extLst>
          </p:cNvPr>
          <p:cNvSpPr txBox="1"/>
          <p:nvPr/>
        </p:nvSpPr>
        <p:spPr>
          <a:xfrm>
            <a:off x="-4413432" y="3201524"/>
            <a:ext cx="1002308" cy="276999"/>
          </a:xfrm>
          <a:prstGeom prst="rect">
            <a:avLst/>
          </a:prstGeom>
          <a:noFill/>
        </p:spPr>
        <p:txBody>
          <a:bodyPr wrap="square" rtlCol="0">
            <a:spAutoFit/>
          </a:bodyPr>
          <a:lstStyle/>
          <a:p>
            <a:pPr algn="ctr"/>
            <a:r>
              <a:rPr lang="ja-JP" altLang="en-US" sz="1200" b="1"/>
              <a:t>宗教</a:t>
            </a:r>
          </a:p>
        </p:txBody>
      </p:sp>
      <p:sp>
        <p:nvSpPr>
          <p:cNvPr id="140" name="テキスト ボックス 139">
            <a:extLst>
              <a:ext uri="{FF2B5EF4-FFF2-40B4-BE49-F238E27FC236}">
                <a16:creationId xmlns:a16="http://schemas.microsoft.com/office/drawing/2014/main" id="{A4A572DC-956C-8744-9003-F9BDF7CAD4E4}"/>
              </a:ext>
            </a:extLst>
          </p:cNvPr>
          <p:cNvSpPr txBox="1"/>
          <p:nvPr/>
        </p:nvSpPr>
        <p:spPr>
          <a:xfrm>
            <a:off x="-4413432" y="4180869"/>
            <a:ext cx="1002308" cy="276999"/>
          </a:xfrm>
          <a:prstGeom prst="rect">
            <a:avLst/>
          </a:prstGeom>
          <a:noFill/>
        </p:spPr>
        <p:txBody>
          <a:bodyPr wrap="square" rtlCol="0">
            <a:spAutoFit/>
          </a:bodyPr>
          <a:lstStyle/>
          <a:p>
            <a:pPr algn="ctr"/>
            <a:r>
              <a:rPr lang="ja-JP" altLang="en-US" sz="1200" b="1"/>
              <a:t>医療</a:t>
            </a:r>
          </a:p>
        </p:txBody>
      </p:sp>
      <p:sp>
        <p:nvSpPr>
          <p:cNvPr id="141" name="テキスト ボックス 140">
            <a:extLst>
              <a:ext uri="{FF2B5EF4-FFF2-40B4-BE49-F238E27FC236}">
                <a16:creationId xmlns:a16="http://schemas.microsoft.com/office/drawing/2014/main" id="{61FECA77-7537-2F4B-8143-393397B90806}"/>
              </a:ext>
            </a:extLst>
          </p:cNvPr>
          <p:cNvSpPr txBox="1"/>
          <p:nvPr/>
        </p:nvSpPr>
        <p:spPr>
          <a:xfrm>
            <a:off x="-4413432" y="5160214"/>
            <a:ext cx="1002308" cy="307777"/>
          </a:xfrm>
          <a:prstGeom prst="rect">
            <a:avLst/>
          </a:prstGeom>
          <a:noFill/>
        </p:spPr>
        <p:txBody>
          <a:bodyPr wrap="square" rtlCol="0">
            <a:spAutoFit/>
          </a:bodyPr>
          <a:lstStyle/>
          <a:p>
            <a:pPr algn="ctr"/>
            <a:r>
              <a:rPr kumimoji="1" lang="en" altLang="ja-JP" sz="1400" b="1" dirty="0"/>
              <a:t>GDP</a:t>
            </a:r>
          </a:p>
        </p:txBody>
      </p:sp>
      <p:sp>
        <p:nvSpPr>
          <p:cNvPr id="142" name="テキスト ボックス 141">
            <a:extLst>
              <a:ext uri="{FF2B5EF4-FFF2-40B4-BE49-F238E27FC236}">
                <a16:creationId xmlns:a16="http://schemas.microsoft.com/office/drawing/2014/main" id="{7F0D3FDF-8324-854F-A2C9-6BFBE461C9EF}"/>
              </a:ext>
            </a:extLst>
          </p:cNvPr>
          <p:cNvSpPr txBox="1"/>
          <p:nvPr/>
        </p:nvSpPr>
        <p:spPr>
          <a:xfrm>
            <a:off x="-4413432" y="6139557"/>
            <a:ext cx="1002308" cy="307777"/>
          </a:xfrm>
          <a:prstGeom prst="rect">
            <a:avLst/>
          </a:prstGeom>
          <a:noFill/>
        </p:spPr>
        <p:txBody>
          <a:bodyPr wrap="square" rtlCol="0">
            <a:spAutoFit/>
          </a:bodyPr>
          <a:lstStyle/>
          <a:p>
            <a:pPr algn="ctr"/>
            <a:r>
              <a:rPr kumimoji="1" lang="en" altLang="ja-JP" sz="1400" b="1" dirty="0"/>
              <a:t>GDP</a:t>
            </a:r>
            <a:r>
              <a:rPr kumimoji="1" lang="ja-JP" altLang="en-US" sz="1200" b="1"/>
              <a:t>伸び率</a:t>
            </a:r>
          </a:p>
        </p:txBody>
      </p:sp>
      <p:sp>
        <p:nvSpPr>
          <p:cNvPr id="143" name="テキスト ボックス 142">
            <a:extLst>
              <a:ext uri="{FF2B5EF4-FFF2-40B4-BE49-F238E27FC236}">
                <a16:creationId xmlns:a16="http://schemas.microsoft.com/office/drawing/2014/main" id="{E734ADA0-68A1-AA44-8A8C-544F5EE172DC}"/>
              </a:ext>
            </a:extLst>
          </p:cNvPr>
          <p:cNvSpPr txBox="1"/>
          <p:nvPr/>
        </p:nvSpPr>
        <p:spPr>
          <a:xfrm>
            <a:off x="-7104326" y="2592005"/>
            <a:ext cx="2463153" cy="800219"/>
          </a:xfrm>
          <a:prstGeom prst="rect">
            <a:avLst/>
          </a:prstGeom>
          <a:noFill/>
        </p:spPr>
        <p:txBody>
          <a:bodyPr wrap="square" rtlCol="0">
            <a:spAutoFit/>
          </a:bodyPr>
          <a:lstStyle/>
          <a:p>
            <a:pPr algn="ctr">
              <a:lnSpc>
                <a:spcPct val="150000"/>
              </a:lnSpc>
            </a:pPr>
            <a:r>
              <a:rPr kumimoji="1" lang="en-US" altLang="ja-JP" sz="2400" b="1" dirty="0"/>
              <a:t>6.9</a:t>
            </a:r>
            <a:r>
              <a:rPr kumimoji="1" lang="en-US" altLang="ja-JP" sz="800" b="1" dirty="0"/>
              <a:t>%</a:t>
            </a:r>
          </a:p>
          <a:p>
            <a:pPr algn="ctr"/>
            <a:r>
              <a:rPr kumimoji="1" lang="en-US" altLang="ja-JP" sz="1000" dirty="0"/>
              <a:t>2005-2019</a:t>
            </a:r>
          </a:p>
        </p:txBody>
      </p:sp>
      <p:sp>
        <p:nvSpPr>
          <p:cNvPr id="144" name="テキスト ボックス 143">
            <a:extLst>
              <a:ext uri="{FF2B5EF4-FFF2-40B4-BE49-F238E27FC236}">
                <a16:creationId xmlns:a16="http://schemas.microsoft.com/office/drawing/2014/main" id="{7FAD5F51-A75B-5649-AE7A-60A3E8889F82}"/>
              </a:ext>
            </a:extLst>
          </p:cNvPr>
          <p:cNvSpPr txBox="1"/>
          <p:nvPr/>
        </p:nvSpPr>
        <p:spPr>
          <a:xfrm>
            <a:off x="-7104326" y="3591072"/>
            <a:ext cx="2463153" cy="800219"/>
          </a:xfrm>
          <a:prstGeom prst="rect">
            <a:avLst/>
          </a:prstGeom>
          <a:noFill/>
        </p:spPr>
        <p:txBody>
          <a:bodyPr wrap="square" rtlCol="0">
            <a:spAutoFit/>
          </a:bodyPr>
          <a:lstStyle/>
          <a:p>
            <a:pPr algn="ctr">
              <a:lnSpc>
                <a:spcPct val="150000"/>
              </a:lnSpc>
            </a:pPr>
            <a:r>
              <a:rPr kumimoji="1" lang="en-US" altLang="ja-JP" sz="2400" b="1" dirty="0"/>
              <a:t>31</a:t>
            </a:r>
            <a:r>
              <a:rPr kumimoji="1" lang="ja-JP" altLang="en-US" sz="800" b="1"/>
              <a:t>歳</a:t>
            </a:r>
            <a:endParaRPr kumimoji="1" lang="en-US" altLang="ja-JP" sz="800" b="1" dirty="0"/>
          </a:p>
          <a:p>
            <a:pPr algn="ctr"/>
            <a:r>
              <a:rPr kumimoji="1" lang="en-US" altLang="ja-JP" sz="1000" dirty="0"/>
              <a:t>2019</a:t>
            </a:r>
          </a:p>
        </p:txBody>
      </p:sp>
      <p:sp>
        <p:nvSpPr>
          <p:cNvPr id="145" name="テキスト ボックス 144">
            <a:extLst>
              <a:ext uri="{FF2B5EF4-FFF2-40B4-BE49-F238E27FC236}">
                <a16:creationId xmlns:a16="http://schemas.microsoft.com/office/drawing/2014/main" id="{A82744A4-F9D7-534F-89A8-FC5E9BDDD02C}"/>
              </a:ext>
            </a:extLst>
          </p:cNvPr>
          <p:cNvSpPr txBox="1"/>
          <p:nvPr/>
        </p:nvSpPr>
        <p:spPr>
          <a:xfrm>
            <a:off x="-7104326" y="4590139"/>
            <a:ext cx="2463153" cy="813364"/>
          </a:xfrm>
          <a:prstGeom prst="rect">
            <a:avLst/>
          </a:prstGeom>
          <a:noFill/>
        </p:spPr>
        <p:txBody>
          <a:bodyPr wrap="square" rtlCol="0">
            <a:spAutoFit/>
          </a:bodyPr>
          <a:lstStyle/>
          <a:p>
            <a:pPr algn="ctr">
              <a:lnSpc>
                <a:spcPct val="150000"/>
              </a:lnSpc>
            </a:pPr>
            <a:r>
              <a:rPr kumimoji="1" lang="ja-JP" altLang="en-US" sz="800" b="1"/>
              <a:t>約 </a:t>
            </a:r>
            <a:r>
              <a:rPr kumimoji="1" lang="en-US" altLang="ja-JP" sz="2400" b="1" dirty="0"/>
              <a:t>3,885</a:t>
            </a:r>
            <a:r>
              <a:rPr kumimoji="1" lang="en-US" altLang="ja-JP" sz="800" b="1" dirty="0"/>
              <a:t> </a:t>
            </a:r>
            <a:r>
              <a:rPr kumimoji="1" lang="ja-JP" altLang="en-US" sz="800" b="1"/>
              <a:t>㎢</a:t>
            </a:r>
            <a:endParaRPr kumimoji="1" lang="en-US" altLang="ja-JP" sz="800" b="1" dirty="0"/>
          </a:p>
          <a:p>
            <a:pPr algn="ctr">
              <a:lnSpc>
                <a:spcPct val="150000"/>
              </a:lnSpc>
            </a:pPr>
            <a:r>
              <a:rPr lang="ja-JP" altLang="en-US" sz="800"/>
              <a:t>日本だと埼玉県</a:t>
            </a:r>
          </a:p>
        </p:txBody>
      </p:sp>
      <p:sp>
        <p:nvSpPr>
          <p:cNvPr id="147" name="テキスト ボックス 146">
            <a:extLst>
              <a:ext uri="{FF2B5EF4-FFF2-40B4-BE49-F238E27FC236}">
                <a16:creationId xmlns:a16="http://schemas.microsoft.com/office/drawing/2014/main" id="{C5900F59-602C-3440-89D6-1923288B6464}"/>
              </a:ext>
            </a:extLst>
          </p:cNvPr>
          <p:cNvSpPr txBox="1"/>
          <p:nvPr/>
        </p:nvSpPr>
        <p:spPr>
          <a:xfrm>
            <a:off x="-7074530" y="5577955"/>
            <a:ext cx="2435846" cy="813108"/>
          </a:xfrm>
          <a:prstGeom prst="rect">
            <a:avLst/>
          </a:prstGeom>
          <a:noFill/>
        </p:spPr>
        <p:txBody>
          <a:bodyPr wrap="square" rtlCol="0">
            <a:spAutoFit/>
          </a:bodyPr>
          <a:lstStyle/>
          <a:p>
            <a:pPr algn="ctr">
              <a:lnSpc>
                <a:spcPct val="150000"/>
              </a:lnSpc>
            </a:pPr>
            <a:r>
              <a:rPr kumimoji="1" lang="en-US" altLang="ja-JP" sz="2400" b="1" dirty="0"/>
              <a:t>1$ = 3.67</a:t>
            </a:r>
            <a:r>
              <a:rPr kumimoji="1" lang="ja-JP" altLang="en-US" sz="1000" b="1"/>
              <a:t>ディルハム（</a:t>
            </a:r>
            <a:r>
              <a:rPr kumimoji="1" lang="en" altLang="ja-JP" sz="1000" b="1" dirty="0"/>
              <a:t>AED</a:t>
            </a:r>
            <a:r>
              <a:rPr kumimoji="1" lang="ja-JP" altLang="en" sz="1000" b="1"/>
              <a:t>）</a:t>
            </a:r>
            <a:r>
              <a:rPr lang="ja-JP" altLang="en-US" sz="800"/>
              <a:t>固定</a:t>
            </a:r>
            <a:endParaRPr kumimoji="1" lang="ja-JP" altLang="en-US" sz="800"/>
          </a:p>
        </p:txBody>
      </p:sp>
      <p:sp>
        <p:nvSpPr>
          <p:cNvPr id="149" name="テキスト ボックス 148">
            <a:extLst>
              <a:ext uri="{FF2B5EF4-FFF2-40B4-BE49-F238E27FC236}">
                <a16:creationId xmlns:a16="http://schemas.microsoft.com/office/drawing/2014/main" id="{2545F606-6EC1-E543-B4DE-2AE81DCAE3BE}"/>
              </a:ext>
            </a:extLst>
          </p:cNvPr>
          <p:cNvSpPr txBox="1"/>
          <p:nvPr/>
        </p:nvSpPr>
        <p:spPr>
          <a:xfrm>
            <a:off x="-2928989" y="1736404"/>
            <a:ext cx="1550038" cy="630942"/>
          </a:xfrm>
          <a:prstGeom prst="rect">
            <a:avLst/>
          </a:prstGeom>
          <a:noFill/>
        </p:spPr>
        <p:txBody>
          <a:bodyPr wrap="square" rtlCol="0">
            <a:spAutoFit/>
          </a:bodyPr>
          <a:lstStyle/>
          <a:p>
            <a:pPr algn="ctr">
              <a:lnSpc>
                <a:spcPct val="150000"/>
              </a:lnSpc>
            </a:pPr>
            <a:r>
              <a:rPr kumimoji="1" lang="ja-JP" altLang="en-US" sz="1400" b="1"/>
              <a:t>アラビア語</a:t>
            </a:r>
            <a:endParaRPr kumimoji="1" lang="en-US" altLang="ja-JP" sz="1400" b="1" dirty="0"/>
          </a:p>
          <a:p>
            <a:pPr algn="ctr"/>
            <a:r>
              <a:rPr kumimoji="1" lang="ja-JP" altLang="en-US" sz="1400" b="1"/>
              <a:t>英語が公用語</a:t>
            </a:r>
          </a:p>
        </p:txBody>
      </p:sp>
      <p:sp>
        <p:nvSpPr>
          <p:cNvPr id="150" name="テキスト ボックス 149">
            <a:extLst>
              <a:ext uri="{FF2B5EF4-FFF2-40B4-BE49-F238E27FC236}">
                <a16:creationId xmlns:a16="http://schemas.microsoft.com/office/drawing/2014/main" id="{6EA283B2-78C2-324E-AB6C-19A776DB31CB}"/>
              </a:ext>
            </a:extLst>
          </p:cNvPr>
          <p:cNvSpPr txBox="1"/>
          <p:nvPr/>
        </p:nvSpPr>
        <p:spPr>
          <a:xfrm>
            <a:off x="-2919834" y="2715397"/>
            <a:ext cx="1531729" cy="707310"/>
          </a:xfrm>
          <a:prstGeom prst="rect">
            <a:avLst/>
          </a:prstGeom>
          <a:noFill/>
        </p:spPr>
        <p:txBody>
          <a:bodyPr wrap="square" rtlCol="0">
            <a:spAutoFit/>
          </a:bodyPr>
          <a:lstStyle/>
          <a:p>
            <a:pPr algn="ctr">
              <a:lnSpc>
                <a:spcPct val="150000"/>
              </a:lnSpc>
            </a:pPr>
            <a:r>
              <a:rPr kumimoji="1" lang="ja-JP" altLang="en-US" sz="1400" b="1"/>
              <a:t>国民の</a:t>
            </a:r>
            <a:r>
              <a:rPr kumimoji="1" lang="en-US" altLang="ja-JP" sz="1400" b="1" dirty="0"/>
              <a:t>75</a:t>
            </a:r>
            <a:r>
              <a:rPr kumimoji="1" lang="ja-JP" altLang="en-US" sz="1400" b="1"/>
              <a:t>％が</a:t>
            </a:r>
            <a:endParaRPr kumimoji="1" lang="en-US" altLang="ja-JP" sz="1400" b="1" dirty="0"/>
          </a:p>
          <a:p>
            <a:pPr algn="ctr">
              <a:lnSpc>
                <a:spcPct val="150000"/>
              </a:lnSpc>
            </a:pPr>
            <a:r>
              <a:rPr kumimoji="1" lang="ja-JP" altLang="en-US" sz="1400" b="1"/>
              <a:t>イスラム教</a:t>
            </a:r>
          </a:p>
        </p:txBody>
      </p:sp>
      <p:sp>
        <p:nvSpPr>
          <p:cNvPr id="151" name="テキスト ボックス 150">
            <a:extLst>
              <a:ext uri="{FF2B5EF4-FFF2-40B4-BE49-F238E27FC236}">
                <a16:creationId xmlns:a16="http://schemas.microsoft.com/office/drawing/2014/main" id="{7ACB88A3-C69C-9C4C-82B8-0483DEF70D7D}"/>
              </a:ext>
            </a:extLst>
          </p:cNvPr>
          <p:cNvSpPr txBox="1"/>
          <p:nvPr/>
        </p:nvSpPr>
        <p:spPr>
          <a:xfrm>
            <a:off x="-3129082" y="3715551"/>
            <a:ext cx="1950225" cy="628698"/>
          </a:xfrm>
          <a:prstGeom prst="rect">
            <a:avLst/>
          </a:prstGeom>
          <a:noFill/>
        </p:spPr>
        <p:txBody>
          <a:bodyPr wrap="square" rtlCol="0">
            <a:spAutoFit/>
          </a:bodyPr>
          <a:lstStyle/>
          <a:p>
            <a:pPr algn="ctr">
              <a:lnSpc>
                <a:spcPct val="150000"/>
              </a:lnSpc>
            </a:pPr>
            <a:r>
              <a:rPr lang="ja-JP" altLang="en-US" sz="800"/>
              <a:t>自国民へは健康保険制度、</a:t>
            </a:r>
            <a:endParaRPr lang="en-US" altLang="ja-JP" sz="800" dirty="0"/>
          </a:p>
          <a:p>
            <a:pPr algn="ctr">
              <a:lnSpc>
                <a:spcPct val="150000"/>
              </a:lnSpc>
            </a:pPr>
            <a:r>
              <a:rPr lang="ja-JP" altLang="en-US" sz="800"/>
              <a:t>外国人の場合雇用主に健康保険加入が義務付けられている</a:t>
            </a:r>
          </a:p>
        </p:txBody>
      </p:sp>
      <p:sp>
        <p:nvSpPr>
          <p:cNvPr id="152" name="テキスト ボックス 151">
            <a:extLst>
              <a:ext uri="{FF2B5EF4-FFF2-40B4-BE49-F238E27FC236}">
                <a16:creationId xmlns:a16="http://schemas.microsoft.com/office/drawing/2014/main" id="{AD9F1370-AD34-B243-AB4A-EA03D1F28699}"/>
              </a:ext>
            </a:extLst>
          </p:cNvPr>
          <p:cNvSpPr txBox="1"/>
          <p:nvPr/>
        </p:nvSpPr>
        <p:spPr>
          <a:xfrm>
            <a:off x="-3129082" y="4721409"/>
            <a:ext cx="1950225" cy="615553"/>
          </a:xfrm>
          <a:prstGeom prst="rect">
            <a:avLst/>
          </a:prstGeom>
          <a:noFill/>
        </p:spPr>
        <p:txBody>
          <a:bodyPr wrap="square" rtlCol="0">
            <a:spAutoFit/>
          </a:bodyPr>
          <a:lstStyle/>
          <a:p>
            <a:pPr algn="ctr"/>
            <a:r>
              <a:rPr kumimoji="1" lang="en-US" altLang="ja-JP" sz="2400" b="1" dirty="0"/>
              <a:t>112,283 </a:t>
            </a:r>
            <a:r>
              <a:rPr kumimoji="1" lang="en" altLang="ja-JP" sz="1000" b="1" dirty="0"/>
              <a:t> million USD</a:t>
            </a:r>
            <a:endParaRPr kumimoji="1" lang="en-US" altLang="ja-JP" sz="1000" b="1" dirty="0"/>
          </a:p>
          <a:p>
            <a:pPr algn="ctr"/>
            <a:r>
              <a:rPr kumimoji="1" lang="en-US" altLang="ja-JP" sz="1000" dirty="0"/>
              <a:t>2019</a:t>
            </a:r>
          </a:p>
        </p:txBody>
      </p:sp>
      <p:sp>
        <p:nvSpPr>
          <p:cNvPr id="153" name="テキスト ボックス 152">
            <a:extLst>
              <a:ext uri="{FF2B5EF4-FFF2-40B4-BE49-F238E27FC236}">
                <a16:creationId xmlns:a16="http://schemas.microsoft.com/office/drawing/2014/main" id="{312A997A-CF79-684F-95FE-B7908C604AFA}"/>
              </a:ext>
            </a:extLst>
          </p:cNvPr>
          <p:cNvSpPr txBox="1"/>
          <p:nvPr/>
        </p:nvSpPr>
        <p:spPr>
          <a:xfrm>
            <a:off x="-3129082" y="5674207"/>
            <a:ext cx="1950225" cy="615553"/>
          </a:xfrm>
          <a:prstGeom prst="rect">
            <a:avLst/>
          </a:prstGeom>
          <a:noFill/>
        </p:spPr>
        <p:txBody>
          <a:bodyPr wrap="square" rtlCol="0">
            <a:spAutoFit/>
          </a:bodyPr>
          <a:lstStyle/>
          <a:p>
            <a:pPr algn="ctr"/>
            <a:r>
              <a:rPr kumimoji="1" lang="en-US" altLang="ja-JP" sz="2400" b="1" dirty="0"/>
              <a:t>3.5</a:t>
            </a:r>
            <a:r>
              <a:rPr kumimoji="1" lang="en-US" altLang="ja-JP" sz="800" b="1" dirty="0"/>
              <a:t>%</a:t>
            </a:r>
          </a:p>
          <a:p>
            <a:pPr algn="ctr"/>
            <a:r>
              <a:rPr kumimoji="1" lang="en-US" altLang="ja-JP" sz="1000" dirty="0"/>
              <a:t>2010-2019</a:t>
            </a:r>
          </a:p>
        </p:txBody>
      </p:sp>
      <p:sp>
        <p:nvSpPr>
          <p:cNvPr id="2" name="正方形/長方形 1">
            <a:extLst>
              <a:ext uri="{FF2B5EF4-FFF2-40B4-BE49-F238E27FC236}">
                <a16:creationId xmlns:a16="http://schemas.microsoft.com/office/drawing/2014/main" id="{42C6A660-78FD-EA42-BEEC-12C1C593E8B5}"/>
              </a:ext>
            </a:extLst>
          </p:cNvPr>
          <p:cNvSpPr/>
          <p:nvPr/>
        </p:nvSpPr>
        <p:spPr>
          <a:xfrm>
            <a:off x="8342382" y="7190284"/>
            <a:ext cx="1795684" cy="184666"/>
          </a:xfrm>
          <a:prstGeom prst="rect">
            <a:avLst/>
          </a:prstGeom>
        </p:spPr>
        <p:txBody>
          <a:bodyPr wrap="none">
            <a:spAutoFit/>
          </a:bodyPr>
          <a:lstStyle/>
          <a:p>
            <a:pPr algn="ctr"/>
            <a:r>
              <a:rPr kumimoji="1" lang="en-US" altLang="ja-JP" sz="600" dirty="0">
                <a:latin typeface="+mn-ea"/>
              </a:rPr>
              <a:t>※</a:t>
            </a:r>
            <a:r>
              <a:rPr kumimoji="1" lang="ja-JP" altLang="en-US" sz="600">
                <a:latin typeface="+mn-ea"/>
              </a:rPr>
              <a:t>為替表記は</a:t>
            </a:r>
            <a:r>
              <a:rPr kumimoji="1" lang="en-US" altLang="ja-JP" sz="600" dirty="0">
                <a:latin typeface="+mn-ea"/>
              </a:rPr>
              <a:t>2021</a:t>
            </a:r>
            <a:r>
              <a:rPr kumimoji="1" lang="ja-JP" altLang="en-US" sz="600">
                <a:latin typeface="+mn-ea"/>
              </a:rPr>
              <a:t>年</a:t>
            </a:r>
            <a:r>
              <a:rPr kumimoji="1" lang="en-US" altLang="ja-JP" sz="600" dirty="0">
                <a:latin typeface="+mn-ea"/>
              </a:rPr>
              <a:t>7</a:t>
            </a:r>
            <a:r>
              <a:rPr kumimoji="1" lang="ja-JP" altLang="en-US" sz="600">
                <a:latin typeface="+mn-ea"/>
              </a:rPr>
              <a:t>月</a:t>
            </a:r>
            <a:r>
              <a:rPr kumimoji="1" lang="en-US" altLang="ja-JP" sz="600" dirty="0">
                <a:latin typeface="+mn-ea"/>
              </a:rPr>
              <a:t>28</a:t>
            </a:r>
            <a:r>
              <a:rPr kumimoji="1" lang="ja-JP" altLang="en-US" sz="600">
                <a:latin typeface="+mn-ea"/>
              </a:rPr>
              <a:t>日時点のものです。</a:t>
            </a:r>
            <a:endParaRPr kumimoji="1" lang="en-US" altLang="ja-JP" sz="600" dirty="0">
              <a:latin typeface="+mn-ea"/>
            </a:endParaRPr>
          </a:p>
        </p:txBody>
      </p:sp>
      <p:sp>
        <p:nvSpPr>
          <p:cNvPr id="116" name="正方形/長方形 115">
            <a:extLst>
              <a:ext uri="{FF2B5EF4-FFF2-40B4-BE49-F238E27FC236}">
                <a16:creationId xmlns:a16="http://schemas.microsoft.com/office/drawing/2014/main" id="{7E2E7D2C-CF88-E94B-BF88-6F12EDB7B7AC}"/>
              </a:ext>
            </a:extLst>
          </p:cNvPr>
          <p:cNvSpPr/>
          <p:nvPr/>
        </p:nvSpPr>
        <p:spPr>
          <a:xfrm>
            <a:off x="3486384" y="7191405"/>
            <a:ext cx="4708340" cy="184666"/>
          </a:xfrm>
          <a:prstGeom prst="rect">
            <a:avLst/>
          </a:prstGeom>
        </p:spPr>
        <p:txBody>
          <a:bodyPr wrap="none">
            <a:spAutoFit/>
          </a:bodyPr>
          <a:lstStyle/>
          <a:p>
            <a:pPr algn="ctr"/>
            <a:r>
              <a:rPr kumimoji="1" lang="ja-JP" altLang="en-US" sz="600">
                <a:latin typeface="+mn-ea"/>
              </a:rPr>
              <a:t>＊出典</a:t>
            </a:r>
            <a:r>
              <a:rPr kumimoji="1" lang="en-US" altLang="ja-JP" sz="600" dirty="0">
                <a:latin typeface="+mn-ea"/>
              </a:rPr>
              <a:t>1</a:t>
            </a:r>
            <a:r>
              <a:rPr kumimoji="1" lang="ja-JP" altLang="en-US" sz="600">
                <a:latin typeface="+mn-ea"/>
              </a:rPr>
              <a:t>：</a:t>
            </a:r>
            <a:r>
              <a:rPr kumimoji="1" lang="en-US" altLang="ja-JP" sz="600" dirty="0">
                <a:latin typeface="+mn-ea"/>
              </a:rPr>
              <a:t>JETRO </a:t>
            </a:r>
            <a:r>
              <a:rPr kumimoji="1" lang="ja-JP" altLang="en-US" sz="600">
                <a:latin typeface="+mn-ea"/>
              </a:rPr>
              <a:t>アラブ首長国連邦概況・基本統計</a:t>
            </a:r>
            <a:r>
              <a:rPr kumimoji="1" lang="en-US" altLang="ja-JP" sz="600" dirty="0">
                <a:latin typeface="+mn-ea"/>
              </a:rPr>
              <a:t> </a:t>
            </a:r>
            <a:r>
              <a:rPr kumimoji="1" lang="ja-JP" altLang="en-US" sz="600">
                <a:latin typeface="+mn-ea"/>
              </a:rPr>
              <a:t>基礎的経済指標</a:t>
            </a:r>
            <a:r>
              <a:rPr kumimoji="1" lang="en-US" altLang="ja-JP" sz="600" dirty="0">
                <a:latin typeface="+mn-ea"/>
              </a:rPr>
              <a:t> https://</a:t>
            </a:r>
            <a:r>
              <a:rPr kumimoji="1" lang="en-US" altLang="ja-JP" sz="600" dirty="0" err="1">
                <a:latin typeface="+mn-ea"/>
              </a:rPr>
              <a:t>www.jetro.go.jp</a:t>
            </a:r>
            <a:r>
              <a:rPr kumimoji="1" lang="en-US" altLang="ja-JP" sz="600" dirty="0">
                <a:latin typeface="+mn-ea"/>
              </a:rPr>
              <a:t>/world/</a:t>
            </a:r>
            <a:r>
              <a:rPr kumimoji="1" lang="en-US" altLang="ja-JP" sz="600" dirty="0" err="1">
                <a:latin typeface="+mn-ea"/>
              </a:rPr>
              <a:t>middle_east</a:t>
            </a:r>
            <a:r>
              <a:rPr kumimoji="1" lang="en-US" altLang="ja-JP" sz="600" dirty="0">
                <a:latin typeface="+mn-ea"/>
              </a:rPr>
              <a:t>/ae/basic_01.html</a:t>
            </a:r>
          </a:p>
        </p:txBody>
      </p:sp>
      <p:sp>
        <p:nvSpPr>
          <p:cNvPr id="4" name="正方形/長方形 3">
            <a:extLst>
              <a:ext uri="{FF2B5EF4-FFF2-40B4-BE49-F238E27FC236}">
                <a16:creationId xmlns:a16="http://schemas.microsoft.com/office/drawing/2014/main" id="{D5279D71-8D0C-D14B-B2D1-E3E866CE3D8A}"/>
              </a:ext>
            </a:extLst>
          </p:cNvPr>
          <p:cNvSpPr/>
          <p:nvPr/>
        </p:nvSpPr>
        <p:spPr>
          <a:xfrm>
            <a:off x="7491498" y="6705230"/>
            <a:ext cx="458780" cy="184666"/>
          </a:xfrm>
          <a:prstGeom prst="rect">
            <a:avLst/>
          </a:prstGeom>
        </p:spPr>
        <p:txBody>
          <a:bodyPr wrap="none">
            <a:spAutoFit/>
          </a:bodyPr>
          <a:lstStyle/>
          <a:p>
            <a:r>
              <a:rPr kumimoji="1" lang="ja-JP" altLang="en-US" sz="600">
                <a:latin typeface="+mn-ea"/>
              </a:rPr>
              <a:t>＊出典</a:t>
            </a:r>
            <a:r>
              <a:rPr kumimoji="1" lang="en-US" altLang="ja-JP" sz="600" dirty="0">
                <a:latin typeface="+mn-ea"/>
              </a:rPr>
              <a:t>1</a:t>
            </a:r>
            <a:endParaRPr lang="ja-JP" altLang="en-US" sz="600"/>
          </a:p>
        </p:txBody>
      </p:sp>
    </p:spTree>
    <p:extLst>
      <p:ext uri="{BB962C8B-B14F-4D97-AF65-F5344CB8AC3E}">
        <p14:creationId xmlns:p14="http://schemas.microsoft.com/office/powerpoint/2010/main" val="6941246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図 20">
            <a:extLst>
              <a:ext uri="{FF2B5EF4-FFF2-40B4-BE49-F238E27FC236}">
                <a16:creationId xmlns:a16="http://schemas.microsoft.com/office/drawing/2014/main" id="{2601EFA5-22EE-4B4B-8BA1-1128E4A2765F}"/>
              </a:ext>
            </a:extLst>
          </p:cNvPr>
          <p:cNvPicPr>
            <a:picLocks noChangeAspect="1"/>
          </p:cNvPicPr>
          <p:nvPr/>
        </p:nvPicPr>
        <p:blipFill rotWithShape="1">
          <a:blip r:embed="rId2"/>
          <a:srcRect l="2535" t="2950" r="2637" b="2995"/>
          <a:stretch/>
        </p:blipFill>
        <p:spPr>
          <a:xfrm>
            <a:off x="0" y="0"/>
            <a:ext cx="10691813" cy="7559675"/>
          </a:xfrm>
          <a:prstGeom prst="rect">
            <a:avLst/>
          </a:prstGeom>
        </p:spPr>
      </p:pic>
      <p:sp>
        <p:nvSpPr>
          <p:cNvPr id="23" name="円/楕円 22">
            <a:extLst>
              <a:ext uri="{FF2B5EF4-FFF2-40B4-BE49-F238E27FC236}">
                <a16:creationId xmlns:a16="http://schemas.microsoft.com/office/drawing/2014/main" id="{955A255A-A2DF-6745-A006-9400FC0208FE}"/>
              </a:ext>
            </a:extLst>
          </p:cNvPr>
          <p:cNvSpPr>
            <a:spLocks noChangeAspect="1"/>
          </p:cNvSpPr>
          <p:nvPr/>
        </p:nvSpPr>
        <p:spPr>
          <a:xfrm>
            <a:off x="10157442" y="7027941"/>
            <a:ext cx="360000" cy="36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27AC15C2-E71A-6246-8CAD-05DEB31E14DF}"/>
              </a:ext>
            </a:extLst>
          </p:cNvPr>
          <p:cNvSpPr/>
          <p:nvPr/>
        </p:nvSpPr>
        <p:spPr>
          <a:xfrm>
            <a:off x="667954" y="564721"/>
            <a:ext cx="9355905" cy="643023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Date Placeholder 3">
            <a:extLst>
              <a:ext uri="{FF2B5EF4-FFF2-40B4-BE49-F238E27FC236}">
                <a16:creationId xmlns:a16="http://schemas.microsoft.com/office/drawing/2014/main" id="{AE6CCADC-E0BE-BF43-822F-A212CA8528B9}"/>
              </a:ext>
            </a:extLst>
          </p:cNvPr>
          <p:cNvSpPr>
            <a:spLocks noGrp="1"/>
          </p:cNvSpPr>
          <p:nvPr>
            <p:ph type="dt" sz="half" idx="10"/>
          </p:nvPr>
        </p:nvSpPr>
        <p:spPr>
          <a:xfrm>
            <a:off x="354371" y="7006700"/>
            <a:ext cx="2405658" cy="402483"/>
          </a:xfrm>
        </p:spPr>
        <p:txBody>
          <a:bodyPr/>
          <a:lstStyle>
            <a:lvl1pPr>
              <a:defRPr sz="800">
                <a:latin typeface="MS PGothic" panose="020B0600070205080204" pitchFamily="34" charset="-128"/>
                <a:ea typeface="MS PGothic" panose="020B0600070205080204" pitchFamily="34" charset="-128"/>
              </a:defRPr>
            </a:lvl1pPr>
          </a:lstStyle>
          <a:p>
            <a:r>
              <a:rPr kumimoji="1" lang="en-US" altLang="ja-JP" dirty="0"/>
              <a:t>©️2021 TANK HILLS</a:t>
            </a:r>
            <a:endParaRPr kumimoji="1" lang="ja-JP" altLang="en-US"/>
          </a:p>
        </p:txBody>
      </p:sp>
      <p:sp>
        <p:nvSpPr>
          <p:cNvPr id="13" name="Slide Number Placeholder 5">
            <a:extLst>
              <a:ext uri="{FF2B5EF4-FFF2-40B4-BE49-F238E27FC236}">
                <a16:creationId xmlns:a16="http://schemas.microsoft.com/office/drawing/2014/main" id="{4A976FE4-317D-7A40-96BE-5170203E80AC}"/>
              </a:ext>
            </a:extLst>
          </p:cNvPr>
          <p:cNvSpPr>
            <a:spLocks noGrp="1"/>
          </p:cNvSpPr>
          <p:nvPr>
            <p:ph type="sldNum" sz="quarter" idx="12"/>
          </p:nvPr>
        </p:nvSpPr>
        <p:spPr>
          <a:xfrm>
            <a:off x="8062171" y="7006700"/>
            <a:ext cx="2405658" cy="402483"/>
          </a:xfrm>
        </p:spPr>
        <p:txBody>
          <a:bodyPr/>
          <a:lstStyle/>
          <a:p>
            <a:fld id="{A9ADFDE1-CD16-DB42-81F7-74C3C2178CA5}" type="slidenum">
              <a:rPr kumimoji="1" lang="ja-JP" altLang="en-US" smtClean="0"/>
              <a:t>3</a:t>
            </a:fld>
            <a:endParaRPr kumimoji="1" lang="ja-JP" altLang="en-US"/>
          </a:p>
        </p:txBody>
      </p:sp>
      <p:sp>
        <p:nvSpPr>
          <p:cNvPr id="20" name="タイトル 1">
            <a:extLst>
              <a:ext uri="{FF2B5EF4-FFF2-40B4-BE49-F238E27FC236}">
                <a16:creationId xmlns:a16="http://schemas.microsoft.com/office/drawing/2014/main" id="{2452DE93-C5FB-4143-B979-07C4768F1E6F}"/>
              </a:ext>
            </a:extLst>
          </p:cNvPr>
          <p:cNvSpPr txBox="1">
            <a:spLocks/>
          </p:cNvSpPr>
          <p:nvPr/>
        </p:nvSpPr>
        <p:spPr>
          <a:xfrm>
            <a:off x="801885" y="762963"/>
            <a:ext cx="9088041" cy="703630"/>
          </a:xfrm>
          <a:prstGeom prst="rect">
            <a:avLst/>
          </a:prstGeom>
        </p:spPr>
        <p:txBody>
          <a:bodyPr vert="horz" lIns="91440" tIns="45720" rIns="91440" bIns="45720" rtlCol="0" anchor="ctr">
            <a:normAutofit fontScale="85000" lnSpcReduction="20000"/>
          </a:bodyPr>
          <a:lstStyle>
            <a:lvl1pPr algn="ctr" defTabSz="1007943" rtl="0" eaLnBrk="1" latinLnBrk="0" hangingPunct="1">
              <a:lnSpc>
                <a:spcPct val="90000"/>
              </a:lnSpc>
              <a:spcBef>
                <a:spcPct val="0"/>
              </a:spcBef>
              <a:buNone/>
              <a:defRPr kumimoji="1" sz="2500" kern="1200">
                <a:solidFill>
                  <a:schemeClr val="tx1"/>
                </a:solidFill>
                <a:latin typeface="+mj-lt"/>
                <a:ea typeface="+mj-ea"/>
                <a:cs typeface="+mj-cs"/>
              </a:defRPr>
            </a:lvl1pPr>
          </a:lstStyle>
          <a:p>
            <a:pPr>
              <a:lnSpc>
                <a:spcPct val="150000"/>
              </a:lnSpc>
            </a:pPr>
            <a:r>
              <a:rPr lang="ja-JP" altLang="en-US">
                <a:latin typeface="+mn-ea"/>
                <a:ea typeface="+mn-ea"/>
              </a:rPr>
              <a:t>補足情報</a:t>
            </a:r>
            <a:endParaRPr lang="en-US" altLang="ja-JP" dirty="0">
              <a:latin typeface="+mn-ea"/>
              <a:ea typeface="+mn-ea"/>
            </a:endParaRPr>
          </a:p>
          <a:p>
            <a:pPr>
              <a:lnSpc>
                <a:spcPct val="150000"/>
              </a:lnSpc>
            </a:pPr>
            <a:r>
              <a:rPr lang="en" altLang="ja-JP" sz="1100" i="1" dirty="0">
                <a:solidFill>
                  <a:schemeClr val="accent1">
                    <a:lumMod val="75000"/>
                  </a:schemeClr>
                </a:solidFill>
                <a:latin typeface="Avenir Light Oblique" panose="020B0402020203090204" pitchFamily="34" charset="0"/>
              </a:rPr>
              <a:t>Expanded information</a:t>
            </a:r>
          </a:p>
        </p:txBody>
      </p:sp>
      <p:pic>
        <p:nvPicPr>
          <p:cNvPr id="25" name="図 24" descr="図形, 円&#10;&#10;自動的に生成された説明">
            <a:extLst>
              <a:ext uri="{FF2B5EF4-FFF2-40B4-BE49-F238E27FC236}">
                <a16:creationId xmlns:a16="http://schemas.microsoft.com/office/drawing/2014/main" id="{13724237-E041-7644-BC2E-53B2FBD710FD}"/>
              </a:ext>
            </a:extLst>
          </p:cNvPr>
          <p:cNvPicPr>
            <a:picLocks noChangeAspect="1"/>
          </p:cNvPicPr>
          <p:nvPr/>
        </p:nvPicPr>
        <p:blipFill>
          <a:blip r:embed="rId3"/>
          <a:stretch>
            <a:fillRect/>
          </a:stretch>
        </p:blipFill>
        <p:spPr>
          <a:xfrm>
            <a:off x="11143000" y="2084704"/>
            <a:ext cx="2422651" cy="2422651"/>
          </a:xfrm>
          <a:prstGeom prst="rect">
            <a:avLst/>
          </a:prstGeom>
        </p:spPr>
      </p:pic>
      <p:pic>
        <p:nvPicPr>
          <p:cNvPr id="3" name="図 2">
            <a:extLst>
              <a:ext uri="{FF2B5EF4-FFF2-40B4-BE49-F238E27FC236}">
                <a16:creationId xmlns:a16="http://schemas.microsoft.com/office/drawing/2014/main" id="{7C8EBA61-5E96-6742-B511-991ADDD7982E}"/>
              </a:ext>
            </a:extLst>
          </p:cNvPr>
          <p:cNvPicPr>
            <a:picLocks noChangeAspect="1"/>
          </p:cNvPicPr>
          <p:nvPr/>
        </p:nvPicPr>
        <p:blipFill>
          <a:blip r:embed="rId4"/>
          <a:stretch>
            <a:fillRect/>
          </a:stretch>
        </p:blipFill>
        <p:spPr>
          <a:xfrm>
            <a:off x="1175100" y="1792287"/>
            <a:ext cx="8089900" cy="4660900"/>
          </a:xfrm>
          <a:prstGeom prst="rect">
            <a:avLst/>
          </a:prstGeom>
        </p:spPr>
      </p:pic>
      <p:sp>
        <p:nvSpPr>
          <p:cNvPr id="18" name="テキスト ボックス 17">
            <a:extLst>
              <a:ext uri="{FF2B5EF4-FFF2-40B4-BE49-F238E27FC236}">
                <a16:creationId xmlns:a16="http://schemas.microsoft.com/office/drawing/2014/main" id="{BB2E9E97-062C-5D4E-B6CF-9C56B9C1D950}"/>
              </a:ext>
            </a:extLst>
          </p:cNvPr>
          <p:cNvSpPr txBox="1"/>
          <p:nvPr/>
        </p:nvSpPr>
        <p:spPr>
          <a:xfrm>
            <a:off x="8233401" y="3091701"/>
            <a:ext cx="1584541" cy="323165"/>
          </a:xfrm>
          <a:prstGeom prst="rect">
            <a:avLst/>
          </a:prstGeom>
          <a:noFill/>
        </p:spPr>
        <p:txBody>
          <a:bodyPr wrap="square" rtlCol="0">
            <a:spAutoFit/>
          </a:bodyPr>
          <a:lstStyle/>
          <a:p>
            <a:pPr algn="ctr"/>
            <a:r>
              <a:rPr kumimoji="1" lang="ja-JP" altLang="en-US" sz="1500" b="1">
                <a:latin typeface="+mn-ea"/>
              </a:rPr>
              <a:t>外国人観光客数</a:t>
            </a:r>
          </a:p>
        </p:txBody>
      </p:sp>
      <p:sp>
        <p:nvSpPr>
          <p:cNvPr id="19" name="テキスト ボックス 18">
            <a:extLst>
              <a:ext uri="{FF2B5EF4-FFF2-40B4-BE49-F238E27FC236}">
                <a16:creationId xmlns:a16="http://schemas.microsoft.com/office/drawing/2014/main" id="{C92D14CB-2789-324E-A909-EB6083957F72}"/>
              </a:ext>
            </a:extLst>
          </p:cNvPr>
          <p:cNvSpPr txBox="1"/>
          <p:nvPr/>
        </p:nvSpPr>
        <p:spPr>
          <a:xfrm>
            <a:off x="8516722" y="3348876"/>
            <a:ext cx="1002308" cy="215444"/>
          </a:xfrm>
          <a:prstGeom prst="rect">
            <a:avLst/>
          </a:prstGeom>
          <a:noFill/>
        </p:spPr>
        <p:txBody>
          <a:bodyPr wrap="square" rtlCol="0">
            <a:spAutoFit/>
          </a:bodyPr>
          <a:lstStyle/>
          <a:p>
            <a:pPr algn="ctr"/>
            <a:r>
              <a:rPr kumimoji="1" lang="en" altLang="ja-JP" sz="800" i="1" dirty="0">
                <a:solidFill>
                  <a:srgbClr val="FFC000"/>
                </a:solidFill>
                <a:latin typeface="Avenir Medium Oblique" panose="02000503020000020003" pitchFamily="2" charset="0"/>
              </a:rPr>
              <a:t>Foreign tourists</a:t>
            </a:r>
            <a:endParaRPr kumimoji="1" lang="ja-JP" altLang="en-US" sz="800" i="1">
              <a:solidFill>
                <a:srgbClr val="FFC000"/>
              </a:solidFill>
              <a:latin typeface="Avenir Medium Oblique" panose="02000503020000020003" pitchFamily="2" charset="0"/>
            </a:endParaRPr>
          </a:p>
        </p:txBody>
      </p:sp>
      <p:sp>
        <p:nvSpPr>
          <p:cNvPr id="24" name="テキスト ボックス 23">
            <a:extLst>
              <a:ext uri="{FF2B5EF4-FFF2-40B4-BE49-F238E27FC236}">
                <a16:creationId xmlns:a16="http://schemas.microsoft.com/office/drawing/2014/main" id="{C4C5F53F-75A3-7640-B1D6-AB1A1E063A7B}"/>
              </a:ext>
            </a:extLst>
          </p:cNvPr>
          <p:cNvSpPr txBox="1"/>
          <p:nvPr/>
        </p:nvSpPr>
        <p:spPr>
          <a:xfrm>
            <a:off x="7786300" y="3590092"/>
            <a:ext cx="2463153" cy="844142"/>
          </a:xfrm>
          <a:prstGeom prst="rect">
            <a:avLst/>
          </a:prstGeom>
          <a:noFill/>
        </p:spPr>
        <p:txBody>
          <a:bodyPr wrap="square" rtlCol="0">
            <a:spAutoFit/>
          </a:bodyPr>
          <a:lstStyle/>
          <a:p>
            <a:pPr algn="ctr"/>
            <a:r>
              <a:rPr kumimoji="1" lang="ja-JP" altLang="en-US" sz="1000" b="1"/>
              <a:t>約 </a:t>
            </a:r>
            <a:r>
              <a:rPr kumimoji="1" lang="en-US" altLang="ja-JP" sz="2800" b="1" i="1" dirty="0">
                <a:latin typeface="Avenir Black Oblique" panose="02000503020000020003" pitchFamily="2" charset="0"/>
              </a:rPr>
              <a:t>16,730</a:t>
            </a:r>
            <a:r>
              <a:rPr kumimoji="1" lang="ja-JP" altLang="en-US" sz="1000" b="1"/>
              <a:t>千人</a:t>
            </a:r>
            <a:endParaRPr kumimoji="1" lang="en-US" altLang="ja-JP" sz="1000" b="1" dirty="0"/>
          </a:p>
          <a:p>
            <a:pPr algn="ctr"/>
            <a:r>
              <a:rPr kumimoji="1" lang="en-US" altLang="ja-JP" sz="1000" dirty="0">
                <a:latin typeface="Avenir Medium" panose="02000503020000020003" pitchFamily="2" charset="0"/>
              </a:rPr>
              <a:t>2019</a:t>
            </a:r>
          </a:p>
          <a:p>
            <a:pPr algn="ctr">
              <a:lnSpc>
                <a:spcPct val="150000"/>
              </a:lnSpc>
            </a:pPr>
            <a:r>
              <a:rPr lang="ja-JP" altLang="en-US" sz="800"/>
              <a:t>人口の</a:t>
            </a:r>
            <a:r>
              <a:rPr lang="en-US" altLang="ja-JP" sz="800" dirty="0"/>
              <a:t>5</a:t>
            </a:r>
            <a:r>
              <a:rPr lang="ja-JP" altLang="en-US" sz="800"/>
              <a:t>倍の観光客</a:t>
            </a:r>
            <a:endParaRPr kumimoji="1" lang="ja-JP" altLang="en-US" sz="800"/>
          </a:p>
        </p:txBody>
      </p:sp>
      <p:sp>
        <p:nvSpPr>
          <p:cNvPr id="32" name="テキスト ボックス 31">
            <a:extLst>
              <a:ext uri="{FF2B5EF4-FFF2-40B4-BE49-F238E27FC236}">
                <a16:creationId xmlns:a16="http://schemas.microsoft.com/office/drawing/2014/main" id="{C69491BF-592E-9D4A-BD44-0873A4A4FA42}"/>
              </a:ext>
            </a:extLst>
          </p:cNvPr>
          <p:cNvSpPr txBox="1"/>
          <p:nvPr/>
        </p:nvSpPr>
        <p:spPr>
          <a:xfrm>
            <a:off x="8516722" y="5021329"/>
            <a:ext cx="1002308" cy="276999"/>
          </a:xfrm>
          <a:prstGeom prst="rect">
            <a:avLst/>
          </a:prstGeom>
          <a:noFill/>
        </p:spPr>
        <p:txBody>
          <a:bodyPr wrap="square" rtlCol="0">
            <a:spAutoFit/>
          </a:bodyPr>
          <a:lstStyle/>
          <a:p>
            <a:pPr algn="ctr"/>
            <a:r>
              <a:rPr kumimoji="1" lang="ja-JP" altLang="en-US" sz="1200" b="1"/>
              <a:t>伸び率</a:t>
            </a:r>
          </a:p>
        </p:txBody>
      </p:sp>
      <p:sp>
        <p:nvSpPr>
          <p:cNvPr id="33" name="テキスト ボックス 32">
            <a:extLst>
              <a:ext uri="{FF2B5EF4-FFF2-40B4-BE49-F238E27FC236}">
                <a16:creationId xmlns:a16="http://schemas.microsoft.com/office/drawing/2014/main" id="{6613DAE3-DAD9-D34E-BDFF-B754088353CC}"/>
              </a:ext>
            </a:extLst>
          </p:cNvPr>
          <p:cNvSpPr txBox="1"/>
          <p:nvPr/>
        </p:nvSpPr>
        <p:spPr>
          <a:xfrm>
            <a:off x="7786300" y="5233970"/>
            <a:ext cx="2463153" cy="677108"/>
          </a:xfrm>
          <a:prstGeom prst="rect">
            <a:avLst/>
          </a:prstGeom>
          <a:noFill/>
        </p:spPr>
        <p:txBody>
          <a:bodyPr wrap="square" rtlCol="0">
            <a:spAutoFit/>
          </a:bodyPr>
          <a:lstStyle/>
          <a:p>
            <a:pPr algn="ctr"/>
            <a:r>
              <a:rPr kumimoji="1" lang="en-US" altLang="ja-JP" sz="2800" b="1" i="1" dirty="0">
                <a:latin typeface="Avenir Black Oblique" panose="02000503020000020003" pitchFamily="2" charset="0"/>
              </a:rPr>
              <a:t>3.3</a:t>
            </a:r>
            <a:r>
              <a:rPr kumimoji="1" lang="en-US" altLang="ja-JP" sz="1000" b="1" dirty="0"/>
              <a:t>%</a:t>
            </a:r>
          </a:p>
          <a:p>
            <a:pPr algn="ctr"/>
            <a:r>
              <a:rPr kumimoji="1" lang="en-US" altLang="ja-JP" sz="1000" dirty="0">
                <a:latin typeface="Avenir Medium" panose="02000503020000020003" pitchFamily="2" charset="0"/>
              </a:rPr>
              <a:t>2015-2019</a:t>
            </a:r>
          </a:p>
        </p:txBody>
      </p:sp>
      <p:sp>
        <p:nvSpPr>
          <p:cNvPr id="34" name="テキスト ボックス 33">
            <a:extLst>
              <a:ext uri="{FF2B5EF4-FFF2-40B4-BE49-F238E27FC236}">
                <a16:creationId xmlns:a16="http://schemas.microsoft.com/office/drawing/2014/main" id="{5CB2AFD0-73F5-864F-9527-6F8A72F53D3A}"/>
              </a:ext>
            </a:extLst>
          </p:cNvPr>
          <p:cNvSpPr txBox="1"/>
          <p:nvPr/>
        </p:nvSpPr>
        <p:spPr>
          <a:xfrm>
            <a:off x="874558" y="2880530"/>
            <a:ext cx="3804266" cy="830997"/>
          </a:xfrm>
          <a:prstGeom prst="rect">
            <a:avLst/>
          </a:prstGeom>
          <a:noFill/>
        </p:spPr>
        <p:txBody>
          <a:bodyPr wrap="square" rtlCol="0">
            <a:spAutoFit/>
          </a:bodyPr>
          <a:lstStyle/>
          <a:p>
            <a:pPr algn="ctr"/>
            <a:r>
              <a:rPr kumimoji="1" lang="en" altLang="ja-JP" sz="1200" b="1" dirty="0">
                <a:latin typeface="+mn-ea"/>
              </a:rPr>
              <a:t>GDP</a:t>
            </a:r>
            <a:r>
              <a:rPr kumimoji="1" lang="ja-JP" altLang="en-US" sz="1200" b="1">
                <a:latin typeface="+mn-ea"/>
              </a:rPr>
              <a:t>構成比のうち最も高い産業は</a:t>
            </a:r>
          </a:p>
          <a:p>
            <a:pPr algn="ctr"/>
            <a:r>
              <a:rPr kumimoji="1" lang="ja-JP" altLang="en-US" sz="1200" b="1">
                <a:latin typeface="+mn-ea"/>
              </a:rPr>
              <a:t>卸売・小売・貿易等、次いで運輸・倉庫と</a:t>
            </a:r>
            <a:endParaRPr kumimoji="1" lang="en-US" altLang="ja-JP" sz="1200" b="1" dirty="0">
              <a:latin typeface="+mn-ea"/>
            </a:endParaRPr>
          </a:p>
          <a:p>
            <a:pPr algn="ctr"/>
            <a:r>
              <a:rPr kumimoji="1" lang="ja-JP" altLang="en-US" sz="1200" b="1">
                <a:latin typeface="+mn-ea"/>
              </a:rPr>
              <a:t>なっており、商業及び物流拠点</a:t>
            </a:r>
            <a:endParaRPr kumimoji="1" lang="en-US" altLang="ja-JP" sz="1200" b="1" dirty="0">
              <a:latin typeface="+mn-ea"/>
            </a:endParaRPr>
          </a:p>
          <a:p>
            <a:pPr algn="ctr"/>
            <a:r>
              <a:rPr kumimoji="1" lang="ja-JP" altLang="en-US" sz="1200" b="1">
                <a:latin typeface="+mn-ea"/>
              </a:rPr>
              <a:t>としての産業が盛ん</a:t>
            </a:r>
            <a:endParaRPr kumimoji="1" lang="en-US" altLang="ja-JP" sz="1200" dirty="0">
              <a:latin typeface="+mn-ea"/>
            </a:endParaRPr>
          </a:p>
        </p:txBody>
      </p:sp>
      <p:sp>
        <p:nvSpPr>
          <p:cNvPr id="35" name="テキスト ボックス 34">
            <a:extLst>
              <a:ext uri="{FF2B5EF4-FFF2-40B4-BE49-F238E27FC236}">
                <a16:creationId xmlns:a16="http://schemas.microsoft.com/office/drawing/2014/main" id="{12B33032-1E99-3745-8AA2-9DE658FC1CCA}"/>
              </a:ext>
            </a:extLst>
          </p:cNvPr>
          <p:cNvSpPr txBox="1"/>
          <p:nvPr/>
        </p:nvSpPr>
        <p:spPr>
          <a:xfrm>
            <a:off x="2275537" y="2358471"/>
            <a:ext cx="1002308" cy="323165"/>
          </a:xfrm>
          <a:prstGeom prst="rect">
            <a:avLst/>
          </a:prstGeom>
          <a:noFill/>
        </p:spPr>
        <p:txBody>
          <a:bodyPr wrap="square" rtlCol="0">
            <a:spAutoFit/>
          </a:bodyPr>
          <a:lstStyle/>
          <a:p>
            <a:pPr algn="ctr"/>
            <a:r>
              <a:rPr kumimoji="1" lang="ja-JP" altLang="en-US" sz="1500" b="1">
                <a:latin typeface="+mn-ea"/>
              </a:rPr>
              <a:t>産業</a:t>
            </a:r>
          </a:p>
        </p:txBody>
      </p:sp>
      <p:sp>
        <p:nvSpPr>
          <p:cNvPr id="36" name="テキスト ボックス 35">
            <a:extLst>
              <a:ext uri="{FF2B5EF4-FFF2-40B4-BE49-F238E27FC236}">
                <a16:creationId xmlns:a16="http://schemas.microsoft.com/office/drawing/2014/main" id="{D961BF1A-84E6-554E-B7EC-8CE64E81C4B2}"/>
              </a:ext>
            </a:extLst>
          </p:cNvPr>
          <p:cNvSpPr txBox="1"/>
          <p:nvPr/>
        </p:nvSpPr>
        <p:spPr>
          <a:xfrm>
            <a:off x="2275537" y="2615646"/>
            <a:ext cx="1002308" cy="215444"/>
          </a:xfrm>
          <a:prstGeom prst="rect">
            <a:avLst/>
          </a:prstGeom>
          <a:noFill/>
        </p:spPr>
        <p:txBody>
          <a:bodyPr wrap="square" rtlCol="0">
            <a:spAutoFit/>
          </a:bodyPr>
          <a:lstStyle/>
          <a:p>
            <a:pPr algn="ctr"/>
            <a:r>
              <a:rPr kumimoji="1" lang="en" altLang="ja-JP" sz="800" i="1" dirty="0">
                <a:solidFill>
                  <a:srgbClr val="FFC000"/>
                </a:solidFill>
                <a:latin typeface="Avenir Medium Oblique" panose="02000503020000020003" pitchFamily="2" charset="0"/>
              </a:rPr>
              <a:t>Industry</a:t>
            </a:r>
            <a:endParaRPr kumimoji="1" lang="ja-JP" altLang="en-US" sz="800" i="1">
              <a:solidFill>
                <a:srgbClr val="FFC000"/>
              </a:solidFill>
              <a:latin typeface="Avenir Medium Oblique" panose="02000503020000020003" pitchFamily="2" charset="0"/>
            </a:endParaRPr>
          </a:p>
        </p:txBody>
      </p:sp>
      <p:sp>
        <p:nvSpPr>
          <p:cNvPr id="37" name="テキスト ボックス 36">
            <a:extLst>
              <a:ext uri="{FF2B5EF4-FFF2-40B4-BE49-F238E27FC236}">
                <a16:creationId xmlns:a16="http://schemas.microsoft.com/office/drawing/2014/main" id="{C3D8A2E9-39B8-634E-B015-1EE56FC1F7B8}"/>
              </a:ext>
            </a:extLst>
          </p:cNvPr>
          <p:cNvSpPr txBox="1"/>
          <p:nvPr/>
        </p:nvSpPr>
        <p:spPr>
          <a:xfrm>
            <a:off x="4532158" y="2880530"/>
            <a:ext cx="3804266" cy="830997"/>
          </a:xfrm>
          <a:prstGeom prst="rect">
            <a:avLst/>
          </a:prstGeom>
          <a:noFill/>
        </p:spPr>
        <p:txBody>
          <a:bodyPr wrap="square" rtlCol="0">
            <a:spAutoFit/>
          </a:bodyPr>
          <a:lstStyle/>
          <a:p>
            <a:pPr algn="ctr"/>
            <a:r>
              <a:rPr kumimoji="1" lang="en-US" altLang="ja-JP" sz="1200" b="1" dirty="0">
                <a:latin typeface="+mn-ea"/>
              </a:rPr>
              <a:t>24</a:t>
            </a:r>
            <a:r>
              <a:rPr kumimoji="1" lang="ja-JP" altLang="en-US" sz="1200" b="1">
                <a:latin typeface="+mn-ea"/>
              </a:rPr>
              <a:t>時間営業のドバイ国際空港、</a:t>
            </a:r>
          </a:p>
          <a:p>
            <a:pPr algn="ctr"/>
            <a:r>
              <a:rPr kumimoji="1" lang="ja-JP" altLang="en-US" sz="1200" b="1">
                <a:latin typeface="+mn-ea"/>
              </a:rPr>
              <a:t>国際旅客数第</a:t>
            </a:r>
            <a:r>
              <a:rPr kumimoji="1" lang="en-US" altLang="ja-JP" sz="1200" b="1" dirty="0">
                <a:latin typeface="+mn-ea"/>
              </a:rPr>
              <a:t>1</a:t>
            </a:r>
            <a:r>
              <a:rPr kumimoji="1" lang="ja-JP" altLang="en-US" sz="1200" b="1">
                <a:latin typeface="+mn-ea"/>
              </a:rPr>
              <a:t>位。</a:t>
            </a:r>
          </a:p>
          <a:p>
            <a:pPr algn="ctr"/>
            <a:r>
              <a:rPr kumimoji="1" lang="ja-JP" altLang="en-US" sz="1200" b="1">
                <a:latin typeface="+mn-ea"/>
              </a:rPr>
              <a:t>空港から中心部までは</a:t>
            </a:r>
          </a:p>
          <a:p>
            <a:pPr algn="ctr"/>
            <a:r>
              <a:rPr kumimoji="1" lang="ja-JP" altLang="en-US" sz="1200" b="1">
                <a:latin typeface="+mn-ea"/>
              </a:rPr>
              <a:t>メトロで</a:t>
            </a:r>
            <a:r>
              <a:rPr kumimoji="1" lang="en-US" altLang="ja-JP" sz="1200" b="1" dirty="0">
                <a:latin typeface="+mn-ea"/>
              </a:rPr>
              <a:t>150</a:t>
            </a:r>
            <a:r>
              <a:rPr kumimoji="1" lang="ja-JP" altLang="en-US" sz="1200" b="1">
                <a:latin typeface="+mn-ea"/>
              </a:rPr>
              <a:t>円程度</a:t>
            </a:r>
            <a:endParaRPr kumimoji="1" lang="en-US" altLang="ja-JP" sz="1200" dirty="0">
              <a:latin typeface="+mn-ea"/>
            </a:endParaRPr>
          </a:p>
        </p:txBody>
      </p:sp>
      <p:sp>
        <p:nvSpPr>
          <p:cNvPr id="38" name="テキスト ボックス 37">
            <a:extLst>
              <a:ext uri="{FF2B5EF4-FFF2-40B4-BE49-F238E27FC236}">
                <a16:creationId xmlns:a16="http://schemas.microsoft.com/office/drawing/2014/main" id="{6526A09E-A6DF-0944-9E7E-0D4569A10FA2}"/>
              </a:ext>
            </a:extLst>
          </p:cNvPr>
          <p:cNvSpPr txBox="1"/>
          <p:nvPr/>
        </p:nvSpPr>
        <p:spPr>
          <a:xfrm>
            <a:off x="5933137" y="2358471"/>
            <a:ext cx="1002308" cy="323165"/>
          </a:xfrm>
          <a:prstGeom prst="rect">
            <a:avLst/>
          </a:prstGeom>
          <a:noFill/>
        </p:spPr>
        <p:txBody>
          <a:bodyPr wrap="square" rtlCol="0">
            <a:spAutoFit/>
          </a:bodyPr>
          <a:lstStyle/>
          <a:p>
            <a:pPr algn="ctr"/>
            <a:r>
              <a:rPr kumimoji="1" lang="ja-JP" altLang="en-US" sz="1500" b="1">
                <a:latin typeface="+mn-ea"/>
              </a:rPr>
              <a:t>交通網</a:t>
            </a:r>
          </a:p>
        </p:txBody>
      </p:sp>
      <p:sp>
        <p:nvSpPr>
          <p:cNvPr id="39" name="テキスト ボックス 38">
            <a:extLst>
              <a:ext uri="{FF2B5EF4-FFF2-40B4-BE49-F238E27FC236}">
                <a16:creationId xmlns:a16="http://schemas.microsoft.com/office/drawing/2014/main" id="{CC593C68-2E51-194F-82DE-A0FBE8F48C53}"/>
              </a:ext>
            </a:extLst>
          </p:cNvPr>
          <p:cNvSpPr txBox="1"/>
          <p:nvPr/>
        </p:nvSpPr>
        <p:spPr>
          <a:xfrm>
            <a:off x="5933137" y="2615646"/>
            <a:ext cx="1002308" cy="215444"/>
          </a:xfrm>
          <a:prstGeom prst="rect">
            <a:avLst/>
          </a:prstGeom>
          <a:noFill/>
        </p:spPr>
        <p:txBody>
          <a:bodyPr wrap="square" rtlCol="0">
            <a:spAutoFit/>
          </a:bodyPr>
          <a:lstStyle/>
          <a:p>
            <a:pPr algn="ctr"/>
            <a:r>
              <a:rPr kumimoji="1" lang="en" altLang="ja-JP" sz="800" i="1" dirty="0">
                <a:solidFill>
                  <a:srgbClr val="FFC000"/>
                </a:solidFill>
                <a:latin typeface="Avenir Medium Oblique" panose="02000503020000020003" pitchFamily="2" charset="0"/>
              </a:rPr>
              <a:t>Transportation</a:t>
            </a:r>
            <a:endParaRPr kumimoji="1" lang="ja-JP" altLang="en-US" sz="800" i="1">
              <a:solidFill>
                <a:srgbClr val="FFC000"/>
              </a:solidFill>
              <a:latin typeface="Avenir Medium Oblique" panose="02000503020000020003" pitchFamily="2" charset="0"/>
            </a:endParaRPr>
          </a:p>
        </p:txBody>
      </p:sp>
      <p:sp>
        <p:nvSpPr>
          <p:cNvPr id="40" name="テキスト ボックス 39">
            <a:extLst>
              <a:ext uri="{FF2B5EF4-FFF2-40B4-BE49-F238E27FC236}">
                <a16:creationId xmlns:a16="http://schemas.microsoft.com/office/drawing/2014/main" id="{85B97FCB-4216-1647-ADA4-CFCC268E084D}"/>
              </a:ext>
            </a:extLst>
          </p:cNvPr>
          <p:cNvSpPr txBox="1"/>
          <p:nvPr/>
        </p:nvSpPr>
        <p:spPr>
          <a:xfrm>
            <a:off x="874558" y="5437992"/>
            <a:ext cx="3804266" cy="830997"/>
          </a:xfrm>
          <a:prstGeom prst="rect">
            <a:avLst/>
          </a:prstGeom>
          <a:noFill/>
        </p:spPr>
        <p:txBody>
          <a:bodyPr wrap="square" rtlCol="0">
            <a:spAutoFit/>
          </a:bodyPr>
          <a:lstStyle/>
          <a:p>
            <a:pPr algn="ctr"/>
            <a:r>
              <a:rPr kumimoji="1" lang="en-US" altLang="ja-JP" sz="1200" b="1" dirty="0">
                <a:latin typeface="+mn-ea"/>
              </a:rPr>
              <a:t>2010</a:t>
            </a:r>
            <a:r>
              <a:rPr kumimoji="1" lang="ja-JP" altLang="en-US" sz="1200" b="1">
                <a:latin typeface="+mn-ea"/>
              </a:rPr>
              <a:t>年に完工した</a:t>
            </a:r>
          </a:p>
          <a:p>
            <a:pPr algn="ctr"/>
            <a:r>
              <a:rPr kumimoji="1" lang="ja-JP" altLang="en-US" sz="1200" b="1">
                <a:latin typeface="+mn-ea"/>
              </a:rPr>
              <a:t>ブルジュハリーファは高さ</a:t>
            </a:r>
            <a:r>
              <a:rPr kumimoji="1" lang="en-US" altLang="ja-JP" sz="1200" b="1" dirty="0">
                <a:latin typeface="+mn-ea"/>
              </a:rPr>
              <a:t>828</a:t>
            </a:r>
            <a:r>
              <a:rPr kumimoji="1" lang="en" altLang="ja-JP" sz="1200" b="1" dirty="0">
                <a:latin typeface="+mn-ea"/>
              </a:rPr>
              <a:t>m</a:t>
            </a:r>
            <a:r>
              <a:rPr kumimoji="1" lang="ja-JP" altLang="en" sz="1200" b="1">
                <a:latin typeface="+mn-ea"/>
              </a:rPr>
              <a:t>、</a:t>
            </a:r>
          </a:p>
          <a:p>
            <a:pPr algn="ctr"/>
            <a:r>
              <a:rPr kumimoji="1" lang="en" altLang="ja-JP" sz="1200" b="1" dirty="0">
                <a:latin typeface="+mn-ea"/>
              </a:rPr>
              <a:t>160</a:t>
            </a:r>
            <a:r>
              <a:rPr kumimoji="1" lang="ja-JP" altLang="en-US" sz="1200" b="1">
                <a:latin typeface="+mn-ea"/>
              </a:rPr>
              <a:t>階建ての、世界一高いビル</a:t>
            </a:r>
          </a:p>
          <a:p>
            <a:pPr algn="ctr"/>
            <a:r>
              <a:rPr kumimoji="1" lang="ja-JP" altLang="en-US" sz="1200" b="1">
                <a:latin typeface="+mn-ea"/>
              </a:rPr>
              <a:t> </a:t>
            </a:r>
            <a:r>
              <a:rPr kumimoji="1" lang="en-US" altLang="ja-JP" sz="1200" dirty="0">
                <a:latin typeface="Avenir Medium" panose="02000503020000020003" pitchFamily="2" charset="0"/>
              </a:rPr>
              <a:t>2021</a:t>
            </a:r>
          </a:p>
        </p:txBody>
      </p:sp>
      <p:sp>
        <p:nvSpPr>
          <p:cNvPr id="41" name="テキスト ボックス 40">
            <a:extLst>
              <a:ext uri="{FF2B5EF4-FFF2-40B4-BE49-F238E27FC236}">
                <a16:creationId xmlns:a16="http://schemas.microsoft.com/office/drawing/2014/main" id="{DDD6D2B8-8AB1-F24B-8A3D-FE8B8A0C9037}"/>
              </a:ext>
            </a:extLst>
          </p:cNvPr>
          <p:cNvSpPr txBox="1"/>
          <p:nvPr/>
        </p:nvSpPr>
        <p:spPr>
          <a:xfrm>
            <a:off x="1518928" y="4915933"/>
            <a:ext cx="2482201" cy="323165"/>
          </a:xfrm>
          <a:prstGeom prst="rect">
            <a:avLst/>
          </a:prstGeom>
          <a:noFill/>
        </p:spPr>
        <p:txBody>
          <a:bodyPr wrap="square" rtlCol="0">
            <a:spAutoFit/>
          </a:bodyPr>
          <a:lstStyle/>
          <a:p>
            <a:pPr algn="ctr"/>
            <a:r>
              <a:rPr kumimoji="1" lang="ja-JP" altLang="en-US" sz="1500" b="1">
                <a:latin typeface="+mn-ea"/>
              </a:rPr>
              <a:t>ブルジュハリーファ</a:t>
            </a:r>
          </a:p>
        </p:txBody>
      </p:sp>
      <p:sp>
        <p:nvSpPr>
          <p:cNvPr id="42" name="テキスト ボックス 41">
            <a:extLst>
              <a:ext uri="{FF2B5EF4-FFF2-40B4-BE49-F238E27FC236}">
                <a16:creationId xmlns:a16="http://schemas.microsoft.com/office/drawing/2014/main" id="{694072C6-8D31-C94E-BA60-C9548E972182}"/>
              </a:ext>
            </a:extLst>
          </p:cNvPr>
          <p:cNvSpPr txBox="1"/>
          <p:nvPr/>
        </p:nvSpPr>
        <p:spPr>
          <a:xfrm>
            <a:off x="2275537" y="5173108"/>
            <a:ext cx="1002308" cy="215444"/>
          </a:xfrm>
          <a:prstGeom prst="rect">
            <a:avLst/>
          </a:prstGeom>
          <a:noFill/>
        </p:spPr>
        <p:txBody>
          <a:bodyPr wrap="square" rtlCol="0">
            <a:spAutoFit/>
          </a:bodyPr>
          <a:lstStyle/>
          <a:p>
            <a:pPr algn="ctr"/>
            <a:r>
              <a:rPr kumimoji="1" lang="en" altLang="ja-JP" sz="800" i="1" dirty="0">
                <a:solidFill>
                  <a:srgbClr val="FFC000"/>
                </a:solidFill>
                <a:latin typeface="Avenir Medium Oblique" panose="02000503020000020003" pitchFamily="2" charset="0"/>
              </a:rPr>
              <a:t>Burj Khalifa</a:t>
            </a:r>
            <a:endParaRPr kumimoji="1" lang="ja-JP" altLang="en-US" sz="800" i="1">
              <a:solidFill>
                <a:srgbClr val="FFC000"/>
              </a:solidFill>
              <a:latin typeface="Avenir Medium Oblique" panose="02000503020000020003" pitchFamily="2" charset="0"/>
            </a:endParaRPr>
          </a:p>
        </p:txBody>
      </p:sp>
      <p:sp>
        <p:nvSpPr>
          <p:cNvPr id="43" name="テキスト ボックス 42">
            <a:extLst>
              <a:ext uri="{FF2B5EF4-FFF2-40B4-BE49-F238E27FC236}">
                <a16:creationId xmlns:a16="http://schemas.microsoft.com/office/drawing/2014/main" id="{D5F58411-3BE6-6047-85EE-E9B7CF20FC76}"/>
              </a:ext>
            </a:extLst>
          </p:cNvPr>
          <p:cNvSpPr txBox="1"/>
          <p:nvPr/>
        </p:nvSpPr>
        <p:spPr>
          <a:xfrm>
            <a:off x="4532158" y="5437992"/>
            <a:ext cx="3804266" cy="830997"/>
          </a:xfrm>
          <a:prstGeom prst="rect">
            <a:avLst/>
          </a:prstGeom>
          <a:noFill/>
        </p:spPr>
        <p:txBody>
          <a:bodyPr wrap="square" rtlCol="0">
            <a:spAutoFit/>
          </a:bodyPr>
          <a:lstStyle/>
          <a:p>
            <a:pPr algn="ctr"/>
            <a:r>
              <a:rPr kumimoji="1" lang="ja-JP" altLang="en-US" sz="1200" b="1">
                <a:latin typeface="+mn-ea"/>
              </a:rPr>
              <a:t>人口の</a:t>
            </a:r>
            <a:r>
              <a:rPr kumimoji="1" lang="en-US" altLang="ja-JP" sz="1200" b="1" dirty="0">
                <a:latin typeface="+mn-ea"/>
              </a:rPr>
              <a:t>1</a:t>
            </a:r>
            <a:r>
              <a:rPr kumimoji="1" lang="ja-JP" altLang="en-US" sz="1200" b="1">
                <a:latin typeface="+mn-ea"/>
              </a:rPr>
              <a:t>割未満である</a:t>
            </a:r>
          </a:p>
          <a:p>
            <a:pPr algn="ctr"/>
            <a:r>
              <a:rPr kumimoji="1" lang="ja-JP" altLang="en-US" sz="1200" b="1">
                <a:latin typeface="+mn-ea"/>
              </a:rPr>
              <a:t>ドバイ国民は公務員として就職、</a:t>
            </a:r>
          </a:p>
          <a:p>
            <a:pPr algn="ctr"/>
            <a:r>
              <a:rPr kumimoji="1" lang="ja-JP" altLang="en-US" sz="1200" b="1">
                <a:latin typeface="+mn-ea"/>
              </a:rPr>
              <a:t>世帯年収は約</a:t>
            </a:r>
            <a:r>
              <a:rPr kumimoji="1" lang="en-US" altLang="ja-JP" sz="1200" b="1" dirty="0">
                <a:latin typeface="+mn-ea"/>
              </a:rPr>
              <a:t>2,400</a:t>
            </a:r>
            <a:r>
              <a:rPr kumimoji="1" lang="ja-JP" altLang="en-US" sz="1200" b="1">
                <a:latin typeface="+mn-ea"/>
              </a:rPr>
              <a:t>万円</a:t>
            </a:r>
          </a:p>
          <a:p>
            <a:pPr algn="ctr"/>
            <a:r>
              <a:rPr kumimoji="1" lang="ja-JP" altLang="en-US" sz="1200" b="1">
                <a:latin typeface="+mn-ea"/>
              </a:rPr>
              <a:t> </a:t>
            </a:r>
            <a:r>
              <a:rPr kumimoji="1" lang="en-US" altLang="ja-JP" sz="1200" dirty="0">
                <a:latin typeface="Avenir Medium" panose="02000503020000020003" pitchFamily="2" charset="0"/>
              </a:rPr>
              <a:t>2014</a:t>
            </a:r>
          </a:p>
        </p:txBody>
      </p:sp>
      <p:sp>
        <p:nvSpPr>
          <p:cNvPr id="44" name="テキスト ボックス 43">
            <a:extLst>
              <a:ext uri="{FF2B5EF4-FFF2-40B4-BE49-F238E27FC236}">
                <a16:creationId xmlns:a16="http://schemas.microsoft.com/office/drawing/2014/main" id="{4C7DADB4-C42E-8740-9AF2-DF7FC72C7F49}"/>
              </a:ext>
            </a:extLst>
          </p:cNvPr>
          <p:cNvSpPr txBox="1"/>
          <p:nvPr/>
        </p:nvSpPr>
        <p:spPr>
          <a:xfrm>
            <a:off x="5933137" y="4915933"/>
            <a:ext cx="1002308" cy="323165"/>
          </a:xfrm>
          <a:prstGeom prst="rect">
            <a:avLst/>
          </a:prstGeom>
          <a:noFill/>
        </p:spPr>
        <p:txBody>
          <a:bodyPr wrap="square" rtlCol="0">
            <a:spAutoFit/>
          </a:bodyPr>
          <a:lstStyle/>
          <a:p>
            <a:pPr algn="ctr"/>
            <a:r>
              <a:rPr kumimoji="1" lang="ja-JP" altLang="en-US" sz="1500" b="1">
                <a:latin typeface="+mn-ea"/>
              </a:rPr>
              <a:t>経済力</a:t>
            </a:r>
          </a:p>
        </p:txBody>
      </p:sp>
      <p:sp>
        <p:nvSpPr>
          <p:cNvPr id="45" name="テキスト ボックス 44">
            <a:extLst>
              <a:ext uri="{FF2B5EF4-FFF2-40B4-BE49-F238E27FC236}">
                <a16:creationId xmlns:a16="http://schemas.microsoft.com/office/drawing/2014/main" id="{42602295-8301-1347-B427-D0958232C5D8}"/>
              </a:ext>
            </a:extLst>
          </p:cNvPr>
          <p:cNvSpPr txBox="1"/>
          <p:nvPr/>
        </p:nvSpPr>
        <p:spPr>
          <a:xfrm>
            <a:off x="5933137" y="5173108"/>
            <a:ext cx="1002308" cy="215444"/>
          </a:xfrm>
          <a:prstGeom prst="rect">
            <a:avLst/>
          </a:prstGeom>
          <a:noFill/>
        </p:spPr>
        <p:txBody>
          <a:bodyPr wrap="square" rtlCol="0">
            <a:spAutoFit/>
          </a:bodyPr>
          <a:lstStyle/>
          <a:p>
            <a:pPr algn="ctr"/>
            <a:r>
              <a:rPr kumimoji="1" lang="en" altLang="ja-JP" sz="800" i="1" dirty="0">
                <a:solidFill>
                  <a:srgbClr val="FFC000"/>
                </a:solidFill>
                <a:latin typeface="Avenir Medium Oblique" panose="02000503020000020003" pitchFamily="2" charset="0"/>
              </a:rPr>
              <a:t>Economic power</a:t>
            </a:r>
            <a:endParaRPr kumimoji="1" lang="ja-JP" altLang="en-US" sz="800" i="1">
              <a:solidFill>
                <a:srgbClr val="FFC000"/>
              </a:solidFill>
              <a:latin typeface="Avenir Medium Oblique" panose="02000503020000020003" pitchFamily="2" charset="0"/>
            </a:endParaRPr>
          </a:p>
        </p:txBody>
      </p:sp>
      <p:sp>
        <p:nvSpPr>
          <p:cNvPr id="46" name="テキスト ボックス 45">
            <a:extLst>
              <a:ext uri="{FF2B5EF4-FFF2-40B4-BE49-F238E27FC236}">
                <a16:creationId xmlns:a16="http://schemas.microsoft.com/office/drawing/2014/main" id="{6F9648A8-7147-B34C-A60B-0B2CD178AA67}"/>
              </a:ext>
            </a:extLst>
          </p:cNvPr>
          <p:cNvSpPr txBox="1"/>
          <p:nvPr/>
        </p:nvSpPr>
        <p:spPr>
          <a:xfrm>
            <a:off x="3813934" y="4026903"/>
            <a:ext cx="1601614" cy="960904"/>
          </a:xfrm>
          <a:prstGeom prst="rect">
            <a:avLst/>
          </a:prstGeom>
          <a:noFill/>
        </p:spPr>
        <p:txBody>
          <a:bodyPr wrap="square" rtlCol="0">
            <a:spAutoFit/>
          </a:bodyPr>
          <a:lstStyle/>
          <a:p>
            <a:pPr algn="ctr"/>
            <a:r>
              <a:rPr kumimoji="1" lang="en-US" altLang="ja-JP" sz="2800" b="1" i="1" dirty="0">
                <a:latin typeface="Avenir Black Oblique" panose="02000503020000020003" pitchFamily="2" charset="0"/>
              </a:rPr>
              <a:t>8,210</a:t>
            </a:r>
          </a:p>
          <a:p>
            <a:pPr algn="ctr"/>
            <a:r>
              <a:rPr kumimoji="1" lang="ja-JP" altLang="en-US" sz="1200" b="1" i="1">
                <a:latin typeface="Avenir Black Oblique" panose="02000503020000020003" pitchFamily="2" charset="0"/>
              </a:rPr>
              <a:t>百万円</a:t>
            </a:r>
            <a:endParaRPr kumimoji="1" lang="en-US" altLang="ja-JP" sz="1200" b="1" i="1" dirty="0">
              <a:latin typeface="Avenir Black Oblique" panose="02000503020000020003" pitchFamily="2" charset="0"/>
            </a:endParaRPr>
          </a:p>
          <a:p>
            <a:pPr algn="ctr">
              <a:lnSpc>
                <a:spcPct val="150000"/>
              </a:lnSpc>
            </a:pPr>
            <a:r>
              <a:rPr kumimoji="1" lang="en-US" altLang="ja-JP" sz="1200" dirty="0">
                <a:latin typeface="Avenir Medium" panose="02000503020000020003" pitchFamily="2" charset="0"/>
              </a:rPr>
              <a:t>2019</a:t>
            </a:r>
          </a:p>
        </p:txBody>
      </p:sp>
      <p:sp>
        <p:nvSpPr>
          <p:cNvPr id="47" name="テキスト ボックス 46">
            <a:extLst>
              <a:ext uri="{FF2B5EF4-FFF2-40B4-BE49-F238E27FC236}">
                <a16:creationId xmlns:a16="http://schemas.microsoft.com/office/drawing/2014/main" id="{E5FAAFB3-AEEC-ED46-908A-E4FC075D0E08}"/>
              </a:ext>
            </a:extLst>
          </p:cNvPr>
          <p:cNvSpPr txBox="1"/>
          <p:nvPr/>
        </p:nvSpPr>
        <p:spPr>
          <a:xfrm>
            <a:off x="4147199" y="3601483"/>
            <a:ext cx="1002308" cy="323165"/>
          </a:xfrm>
          <a:prstGeom prst="rect">
            <a:avLst/>
          </a:prstGeom>
          <a:noFill/>
        </p:spPr>
        <p:txBody>
          <a:bodyPr wrap="square" rtlCol="0">
            <a:spAutoFit/>
          </a:bodyPr>
          <a:lstStyle/>
          <a:p>
            <a:pPr algn="ctr"/>
            <a:r>
              <a:rPr kumimoji="1" lang="ja-JP" altLang="en-US" sz="1500" b="1">
                <a:latin typeface="+mn-ea"/>
              </a:rPr>
              <a:t>貿易収支</a:t>
            </a:r>
          </a:p>
        </p:txBody>
      </p:sp>
      <p:sp>
        <p:nvSpPr>
          <p:cNvPr id="48" name="テキスト ボックス 47">
            <a:extLst>
              <a:ext uri="{FF2B5EF4-FFF2-40B4-BE49-F238E27FC236}">
                <a16:creationId xmlns:a16="http://schemas.microsoft.com/office/drawing/2014/main" id="{D2578F6E-7691-D842-BDE1-BB9627AF38F8}"/>
              </a:ext>
            </a:extLst>
          </p:cNvPr>
          <p:cNvSpPr txBox="1"/>
          <p:nvPr/>
        </p:nvSpPr>
        <p:spPr>
          <a:xfrm>
            <a:off x="4147199" y="3858658"/>
            <a:ext cx="1002308" cy="215444"/>
          </a:xfrm>
          <a:prstGeom prst="rect">
            <a:avLst/>
          </a:prstGeom>
          <a:noFill/>
        </p:spPr>
        <p:txBody>
          <a:bodyPr wrap="square" rtlCol="0">
            <a:spAutoFit/>
          </a:bodyPr>
          <a:lstStyle/>
          <a:p>
            <a:pPr algn="ctr"/>
            <a:r>
              <a:rPr kumimoji="1" lang="en" altLang="ja-JP" sz="800" i="1" dirty="0">
                <a:solidFill>
                  <a:srgbClr val="FFC000"/>
                </a:solidFill>
                <a:latin typeface="Avenir Medium Oblique" panose="02000503020000020003" pitchFamily="2" charset="0"/>
              </a:rPr>
              <a:t>Trade balance </a:t>
            </a:r>
            <a:endParaRPr kumimoji="1" lang="ja-JP" altLang="en-US" sz="800" i="1">
              <a:solidFill>
                <a:srgbClr val="FFC000"/>
              </a:solidFill>
              <a:latin typeface="Avenir Medium Oblique" panose="02000503020000020003" pitchFamily="2" charset="0"/>
            </a:endParaRPr>
          </a:p>
        </p:txBody>
      </p:sp>
      <p:sp>
        <p:nvSpPr>
          <p:cNvPr id="31" name="正方形/長方形 30">
            <a:extLst>
              <a:ext uri="{FF2B5EF4-FFF2-40B4-BE49-F238E27FC236}">
                <a16:creationId xmlns:a16="http://schemas.microsoft.com/office/drawing/2014/main" id="{08627BD9-7B33-7A49-806A-19707E5E7BAC}"/>
              </a:ext>
            </a:extLst>
          </p:cNvPr>
          <p:cNvSpPr/>
          <p:nvPr/>
        </p:nvSpPr>
        <p:spPr>
          <a:xfrm>
            <a:off x="3157017" y="7193193"/>
            <a:ext cx="5193161" cy="184666"/>
          </a:xfrm>
          <a:prstGeom prst="rect">
            <a:avLst/>
          </a:prstGeom>
        </p:spPr>
        <p:txBody>
          <a:bodyPr wrap="square">
            <a:spAutoFit/>
          </a:bodyPr>
          <a:lstStyle/>
          <a:p>
            <a:pPr algn="ctr"/>
            <a:r>
              <a:rPr kumimoji="1" lang="ja-JP" altLang="en-US" sz="600">
                <a:latin typeface="+mn-ea"/>
              </a:rPr>
              <a:t>＊出典</a:t>
            </a:r>
            <a:r>
              <a:rPr kumimoji="1" lang="en-US" altLang="ja-JP" sz="600" dirty="0">
                <a:latin typeface="+mn-ea"/>
              </a:rPr>
              <a:t>2</a:t>
            </a:r>
            <a:r>
              <a:rPr kumimoji="1" lang="ja-JP" altLang="en-US" sz="600">
                <a:latin typeface="+mn-ea"/>
              </a:rPr>
              <a:t>：</a:t>
            </a:r>
            <a:r>
              <a:rPr kumimoji="1" lang="en" altLang="ja-JP" sz="600" dirty="0">
                <a:latin typeface="+mn-ea"/>
              </a:rPr>
              <a:t>JETRO</a:t>
            </a:r>
            <a:r>
              <a:rPr kumimoji="1" lang="ja-JP" altLang="en-US" sz="600">
                <a:latin typeface="+mn-ea"/>
              </a:rPr>
              <a:t>世界貿易投資動向シリーズアラブ首長国連邦</a:t>
            </a:r>
            <a:r>
              <a:rPr kumimoji="1" lang="en-US" altLang="ja-JP" sz="600" dirty="0">
                <a:latin typeface="+mn-ea"/>
              </a:rPr>
              <a:t> </a:t>
            </a:r>
            <a:r>
              <a:rPr kumimoji="1" lang="en" altLang="ja-JP" sz="600" dirty="0">
                <a:latin typeface="+mn-ea"/>
              </a:rPr>
              <a:t>https://</a:t>
            </a:r>
            <a:r>
              <a:rPr kumimoji="1" lang="en" altLang="ja-JP" sz="600" dirty="0" err="1">
                <a:latin typeface="+mn-ea"/>
              </a:rPr>
              <a:t>www.jetro.go.jp</a:t>
            </a:r>
            <a:r>
              <a:rPr kumimoji="1" lang="en" altLang="ja-JP" sz="600" dirty="0">
                <a:latin typeface="+mn-ea"/>
              </a:rPr>
              <a:t>/</a:t>
            </a:r>
            <a:r>
              <a:rPr kumimoji="1" lang="en" altLang="ja-JP" sz="600" dirty="0" err="1">
                <a:latin typeface="+mn-ea"/>
              </a:rPr>
              <a:t>ext_images</a:t>
            </a:r>
            <a:r>
              <a:rPr kumimoji="1" lang="en" altLang="ja-JP" sz="600" dirty="0">
                <a:latin typeface="+mn-ea"/>
              </a:rPr>
              <a:t>/world/</a:t>
            </a:r>
            <a:r>
              <a:rPr kumimoji="1" lang="en" altLang="ja-JP" sz="600" dirty="0" err="1">
                <a:latin typeface="+mn-ea"/>
              </a:rPr>
              <a:t>gtir</a:t>
            </a:r>
            <a:r>
              <a:rPr kumimoji="1" lang="en" altLang="ja-JP" sz="600" dirty="0">
                <a:latin typeface="+mn-ea"/>
              </a:rPr>
              <a:t>/2020/49.pdf</a:t>
            </a:r>
            <a:endParaRPr kumimoji="1" lang="en-US" altLang="ja-JP" sz="600" dirty="0">
              <a:latin typeface="+mn-ea"/>
            </a:endParaRPr>
          </a:p>
        </p:txBody>
      </p:sp>
      <p:sp>
        <p:nvSpPr>
          <p:cNvPr id="50" name="正方形/長方形 49">
            <a:extLst>
              <a:ext uri="{FF2B5EF4-FFF2-40B4-BE49-F238E27FC236}">
                <a16:creationId xmlns:a16="http://schemas.microsoft.com/office/drawing/2014/main" id="{748A5401-34A0-CB4E-A94D-D057080634E9}"/>
              </a:ext>
            </a:extLst>
          </p:cNvPr>
          <p:cNvSpPr/>
          <p:nvPr/>
        </p:nvSpPr>
        <p:spPr>
          <a:xfrm>
            <a:off x="8342382" y="7190284"/>
            <a:ext cx="1795684" cy="184666"/>
          </a:xfrm>
          <a:prstGeom prst="rect">
            <a:avLst/>
          </a:prstGeom>
        </p:spPr>
        <p:txBody>
          <a:bodyPr wrap="none">
            <a:spAutoFit/>
          </a:bodyPr>
          <a:lstStyle/>
          <a:p>
            <a:pPr algn="ctr"/>
            <a:r>
              <a:rPr kumimoji="1" lang="en-US" altLang="ja-JP" sz="600" dirty="0">
                <a:latin typeface="+mn-ea"/>
              </a:rPr>
              <a:t>※</a:t>
            </a:r>
            <a:r>
              <a:rPr kumimoji="1" lang="ja-JP" altLang="en-US" sz="600">
                <a:latin typeface="+mn-ea"/>
              </a:rPr>
              <a:t>為替表記は</a:t>
            </a:r>
            <a:r>
              <a:rPr kumimoji="1" lang="en-US" altLang="ja-JP" sz="600" dirty="0">
                <a:latin typeface="+mn-ea"/>
              </a:rPr>
              <a:t>2021</a:t>
            </a:r>
            <a:r>
              <a:rPr kumimoji="1" lang="ja-JP" altLang="en-US" sz="600">
                <a:latin typeface="+mn-ea"/>
              </a:rPr>
              <a:t>年</a:t>
            </a:r>
            <a:r>
              <a:rPr kumimoji="1" lang="en-US" altLang="ja-JP" sz="600" dirty="0">
                <a:latin typeface="+mn-ea"/>
              </a:rPr>
              <a:t>7</a:t>
            </a:r>
            <a:r>
              <a:rPr kumimoji="1" lang="ja-JP" altLang="en-US" sz="600">
                <a:latin typeface="+mn-ea"/>
              </a:rPr>
              <a:t>月</a:t>
            </a:r>
            <a:r>
              <a:rPr kumimoji="1" lang="en-US" altLang="ja-JP" sz="600" dirty="0">
                <a:latin typeface="+mn-ea"/>
              </a:rPr>
              <a:t>28</a:t>
            </a:r>
            <a:r>
              <a:rPr kumimoji="1" lang="ja-JP" altLang="en-US" sz="600">
                <a:latin typeface="+mn-ea"/>
              </a:rPr>
              <a:t>日時点のものです。</a:t>
            </a:r>
            <a:endParaRPr kumimoji="1" lang="en-US" altLang="ja-JP" sz="600" dirty="0">
              <a:latin typeface="+mn-ea"/>
            </a:endParaRPr>
          </a:p>
        </p:txBody>
      </p:sp>
      <p:sp>
        <p:nvSpPr>
          <p:cNvPr id="2" name="正方形/長方形 1">
            <a:extLst>
              <a:ext uri="{FF2B5EF4-FFF2-40B4-BE49-F238E27FC236}">
                <a16:creationId xmlns:a16="http://schemas.microsoft.com/office/drawing/2014/main" id="{54353E9E-A136-CE4A-A61D-AE8D93F8D184}"/>
              </a:ext>
            </a:extLst>
          </p:cNvPr>
          <p:cNvSpPr/>
          <p:nvPr/>
        </p:nvSpPr>
        <p:spPr>
          <a:xfrm>
            <a:off x="4385351" y="4925495"/>
            <a:ext cx="458780" cy="184666"/>
          </a:xfrm>
          <a:prstGeom prst="rect">
            <a:avLst/>
          </a:prstGeom>
        </p:spPr>
        <p:txBody>
          <a:bodyPr wrap="none">
            <a:spAutoFit/>
          </a:bodyPr>
          <a:lstStyle/>
          <a:p>
            <a:r>
              <a:rPr kumimoji="1" lang="ja-JP" altLang="en-US" sz="600">
                <a:latin typeface="+mn-ea"/>
              </a:rPr>
              <a:t>＊出典</a:t>
            </a:r>
            <a:r>
              <a:rPr kumimoji="1" lang="en-US" altLang="ja-JP" sz="600" dirty="0">
                <a:latin typeface="+mn-ea"/>
              </a:rPr>
              <a:t>2</a:t>
            </a:r>
            <a:endParaRPr lang="ja-JP" altLang="en-US" sz="600"/>
          </a:p>
        </p:txBody>
      </p:sp>
    </p:spTree>
    <p:extLst>
      <p:ext uri="{BB962C8B-B14F-4D97-AF65-F5344CB8AC3E}">
        <p14:creationId xmlns:p14="http://schemas.microsoft.com/office/powerpoint/2010/main" val="2245147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ダイアグラム&#10;&#10;自動的に生成された説明">
            <a:extLst>
              <a:ext uri="{FF2B5EF4-FFF2-40B4-BE49-F238E27FC236}">
                <a16:creationId xmlns:a16="http://schemas.microsoft.com/office/drawing/2014/main" id="{5ECD5E4E-F8C3-9D4E-A5C8-CD2D991A595B}"/>
              </a:ext>
            </a:extLst>
          </p:cNvPr>
          <p:cNvPicPr>
            <a:picLocks noChangeAspect="1"/>
          </p:cNvPicPr>
          <p:nvPr/>
        </p:nvPicPr>
        <p:blipFill rotWithShape="1">
          <a:blip r:embed="rId2"/>
          <a:srcRect l="1089" t="1577" r="1115" b="2041"/>
          <a:stretch/>
        </p:blipFill>
        <p:spPr>
          <a:xfrm>
            <a:off x="0" y="-1"/>
            <a:ext cx="10691813" cy="7559675"/>
          </a:xfrm>
          <a:prstGeom prst="rect">
            <a:avLst/>
          </a:prstGeom>
        </p:spPr>
      </p:pic>
      <p:sp>
        <p:nvSpPr>
          <p:cNvPr id="12" name="正方形/長方形 11">
            <a:extLst>
              <a:ext uri="{FF2B5EF4-FFF2-40B4-BE49-F238E27FC236}">
                <a16:creationId xmlns:a16="http://schemas.microsoft.com/office/drawing/2014/main" id="{ED54724A-9400-684F-BC38-B842CB423F79}"/>
              </a:ext>
            </a:extLst>
          </p:cNvPr>
          <p:cNvSpPr/>
          <p:nvPr/>
        </p:nvSpPr>
        <p:spPr>
          <a:xfrm>
            <a:off x="0" y="564721"/>
            <a:ext cx="10691813" cy="64302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 name="図 14">
            <a:extLst>
              <a:ext uri="{FF2B5EF4-FFF2-40B4-BE49-F238E27FC236}">
                <a16:creationId xmlns:a16="http://schemas.microsoft.com/office/drawing/2014/main" id="{64D3FDAA-5D61-334D-AB8E-277011B5FA09}"/>
              </a:ext>
            </a:extLst>
          </p:cNvPr>
          <p:cNvPicPr>
            <a:picLocks noChangeAspect="1"/>
          </p:cNvPicPr>
          <p:nvPr/>
        </p:nvPicPr>
        <p:blipFill>
          <a:blip r:embed="rId3"/>
          <a:srcRect l="22940" r="22940"/>
          <a:stretch/>
        </p:blipFill>
        <p:spPr>
          <a:xfrm>
            <a:off x="4509673" y="0"/>
            <a:ext cx="6182139" cy="7559674"/>
          </a:xfrm>
          <a:prstGeom prst="rect">
            <a:avLst/>
          </a:prstGeom>
        </p:spPr>
      </p:pic>
      <p:sp>
        <p:nvSpPr>
          <p:cNvPr id="13" name="円/楕円 12">
            <a:extLst>
              <a:ext uri="{FF2B5EF4-FFF2-40B4-BE49-F238E27FC236}">
                <a16:creationId xmlns:a16="http://schemas.microsoft.com/office/drawing/2014/main" id="{BFD6679D-F522-574A-BB7D-4E719EC7F651}"/>
              </a:ext>
            </a:extLst>
          </p:cNvPr>
          <p:cNvSpPr>
            <a:spLocks noChangeAspect="1"/>
          </p:cNvSpPr>
          <p:nvPr/>
        </p:nvSpPr>
        <p:spPr>
          <a:xfrm>
            <a:off x="10157442" y="7027941"/>
            <a:ext cx="360000" cy="36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69D44A67-AB8E-7843-8056-BFF017A79B6E}"/>
              </a:ext>
            </a:extLst>
          </p:cNvPr>
          <p:cNvSpPr>
            <a:spLocks noGrp="1"/>
          </p:cNvSpPr>
          <p:nvPr>
            <p:ph type="ctrTitle"/>
          </p:nvPr>
        </p:nvSpPr>
        <p:spPr>
          <a:xfrm>
            <a:off x="0" y="2456926"/>
            <a:ext cx="4509672" cy="1241631"/>
          </a:xfrm>
        </p:spPr>
        <p:txBody>
          <a:bodyPr>
            <a:normAutofit/>
          </a:bodyPr>
          <a:lstStyle/>
          <a:p>
            <a:pPr>
              <a:lnSpc>
                <a:spcPct val="150000"/>
              </a:lnSpc>
            </a:pPr>
            <a:r>
              <a:rPr lang="ja-JP" altLang="en-US">
                <a:latin typeface="+mn-ea"/>
                <a:ea typeface="+mn-ea"/>
              </a:rPr>
              <a:t>クリークタワー</a:t>
            </a:r>
            <a:br>
              <a:rPr lang="en-US" altLang="ja-JP" dirty="0">
                <a:latin typeface="+mn-ea"/>
                <a:ea typeface="+mn-ea"/>
              </a:rPr>
            </a:br>
            <a:r>
              <a:rPr lang="en" altLang="ja-JP" sz="1000" i="1" dirty="0">
                <a:solidFill>
                  <a:schemeClr val="accent1">
                    <a:lumMod val="75000"/>
                  </a:schemeClr>
                </a:solidFill>
                <a:latin typeface="Avenir Light Oblique" panose="020B0402020203090204" pitchFamily="34" charset="0"/>
              </a:rPr>
              <a:t>Creek Tower</a:t>
            </a:r>
            <a:endParaRPr lang="ja-JP" altLang="en-US" sz="1000" i="1">
              <a:solidFill>
                <a:schemeClr val="accent1">
                  <a:lumMod val="75000"/>
                </a:schemeClr>
              </a:solidFill>
              <a:latin typeface="Avenir Light Oblique" panose="020B0402020203090204" pitchFamily="34" charset="0"/>
              <a:ea typeface="+mn-ea"/>
            </a:endParaRPr>
          </a:p>
        </p:txBody>
      </p:sp>
      <p:sp>
        <p:nvSpPr>
          <p:cNvPr id="3" name="テキスト ボックス 2">
            <a:extLst>
              <a:ext uri="{FF2B5EF4-FFF2-40B4-BE49-F238E27FC236}">
                <a16:creationId xmlns:a16="http://schemas.microsoft.com/office/drawing/2014/main" id="{A900A2E3-7BB8-0040-8749-7269CEA08F32}"/>
              </a:ext>
            </a:extLst>
          </p:cNvPr>
          <p:cNvSpPr txBox="1"/>
          <p:nvPr/>
        </p:nvSpPr>
        <p:spPr>
          <a:xfrm>
            <a:off x="875137" y="3663113"/>
            <a:ext cx="2901639" cy="1384995"/>
          </a:xfrm>
          <a:prstGeom prst="rect">
            <a:avLst/>
          </a:prstGeom>
          <a:noFill/>
        </p:spPr>
        <p:txBody>
          <a:bodyPr wrap="square" rtlCol="0">
            <a:spAutoFit/>
          </a:bodyPr>
          <a:lstStyle/>
          <a:p>
            <a:r>
              <a:rPr kumimoji="1" lang="en-US" altLang="ja-JP" sz="1200" dirty="0"/>
              <a:t>2016</a:t>
            </a:r>
            <a:r>
              <a:rPr kumimoji="1" lang="ja-JP" altLang="en-US" sz="1200"/>
              <a:t>年に建設が開始され、ブルジュハリーファを超える高さ</a:t>
            </a:r>
            <a:r>
              <a:rPr kumimoji="1" lang="en-US" altLang="ja-JP" sz="1200" dirty="0"/>
              <a:t>1600m</a:t>
            </a:r>
            <a:r>
              <a:rPr kumimoji="1" lang="ja-JP" altLang="en-US" sz="1200"/>
              <a:t>を予定している世界最大の高さのタワーとなる見込み。</a:t>
            </a:r>
            <a:endParaRPr kumimoji="1" lang="en-US" altLang="ja-JP" sz="1200" dirty="0"/>
          </a:p>
          <a:p>
            <a:r>
              <a:rPr kumimoji="1" lang="en-US" altLang="ja-JP" sz="1200" dirty="0"/>
              <a:t>2020</a:t>
            </a:r>
            <a:r>
              <a:rPr kumimoji="1" lang="ja-JP" altLang="en-US" sz="1200"/>
              <a:t>年のドバイ万博までにを完成予定していたが、コロナの影響で建設が延期されている。	</a:t>
            </a:r>
          </a:p>
        </p:txBody>
      </p:sp>
      <p:sp>
        <p:nvSpPr>
          <p:cNvPr id="4" name="Date Placeholder 3">
            <a:extLst>
              <a:ext uri="{FF2B5EF4-FFF2-40B4-BE49-F238E27FC236}">
                <a16:creationId xmlns:a16="http://schemas.microsoft.com/office/drawing/2014/main" id="{D11C5E56-E38F-A84F-B225-CDB4885F54D9}"/>
              </a:ext>
            </a:extLst>
          </p:cNvPr>
          <p:cNvSpPr>
            <a:spLocks noGrp="1"/>
          </p:cNvSpPr>
          <p:nvPr>
            <p:ph type="dt" sz="half" idx="10"/>
          </p:nvPr>
        </p:nvSpPr>
        <p:spPr>
          <a:xfrm>
            <a:off x="354371" y="7006700"/>
            <a:ext cx="2405658" cy="402483"/>
          </a:xfrm>
        </p:spPr>
        <p:txBody>
          <a:bodyPr/>
          <a:lstStyle>
            <a:lvl1pPr>
              <a:defRPr sz="800">
                <a:latin typeface="MS PGothic" panose="020B0600070205080204" pitchFamily="34" charset="-128"/>
                <a:ea typeface="MS PGothic" panose="020B0600070205080204" pitchFamily="34" charset="-128"/>
              </a:defRPr>
            </a:lvl1pPr>
          </a:lstStyle>
          <a:p>
            <a:r>
              <a:rPr kumimoji="1" lang="en-US" altLang="ja-JP" dirty="0"/>
              <a:t>©️2021 TANK HILLS</a:t>
            </a:r>
            <a:endParaRPr kumimoji="1" lang="ja-JP" altLang="en-US"/>
          </a:p>
        </p:txBody>
      </p:sp>
      <p:sp>
        <p:nvSpPr>
          <p:cNvPr id="5" name="Slide Number Placeholder 5">
            <a:extLst>
              <a:ext uri="{FF2B5EF4-FFF2-40B4-BE49-F238E27FC236}">
                <a16:creationId xmlns:a16="http://schemas.microsoft.com/office/drawing/2014/main" id="{BA347604-7B8F-EC49-A69E-2668CDC7848E}"/>
              </a:ext>
            </a:extLst>
          </p:cNvPr>
          <p:cNvSpPr>
            <a:spLocks noGrp="1"/>
          </p:cNvSpPr>
          <p:nvPr>
            <p:ph type="sldNum" sz="quarter" idx="12"/>
          </p:nvPr>
        </p:nvSpPr>
        <p:spPr>
          <a:xfrm>
            <a:off x="8062171" y="7006700"/>
            <a:ext cx="2405658" cy="402483"/>
          </a:xfrm>
        </p:spPr>
        <p:txBody>
          <a:bodyPr/>
          <a:lstStyle/>
          <a:p>
            <a:fld id="{A9ADFDE1-CD16-DB42-81F7-74C3C2178CA5}" type="slidenum">
              <a:rPr kumimoji="1" lang="ja-JP" altLang="en-US" smtClean="0"/>
              <a:t>4</a:t>
            </a:fld>
            <a:endParaRPr kumimoji="1" lang="ja-JP" altLang="en-US"/>
          </a:p>
        </p:txBody>
      </p:sp>
    </p:spTree>
    <p:extLst>
      <p:ext uri="{BB962C8B-B14F-4D97-AF65-F5344CB8AC3E}">
        <p14:creationId xmlns:p14="http://schemas.microsoft.com/office/powerpoint/2010/main" val="1308232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ダイアグラム&#10;&#10;自動的に生成された説明">
            <a:extLst>
              <a:ext uri="{FF2B5EF4-FFF2-40B4-BE49-F238E27FC236}">
                <a16:creationId xmlns:a16="http://schemas.microsoft.com/office/drawing/2014/main" id="{38B8454E-EBEC-534C-8142-3538298BFA8B}"/>
              </a:ext>
            </a:extLst>
          </p:cNvPr>
          <p:cNvPicPr>
            <a:picLocks noChangeAspect="1"/>
          </p:cNvPicPr>
          <p:nvPr/>
        </p:nvPicPr>
        <p:blipFill rotWithShape="1">
          <a:blip r:embed="rId3"/>
          <a:srcRect l="1089" t="1577" r="1115" b="2041"/>
          <a:stretch/>
        </p:blipFill>
        <p:spPr>
          <a:xfrm>
            <a:off x="0" y="-1"/>
            <a:ext cx="10691813" cy="7559675"/>
          </a:xfrm>
          <a:prstGeom prst="rect">
            <a:avLst/>
          </a:prstGeom>
        </p:spPr>
      </p:pic>
      <p:sp>
        <p:nvSpPr>
          <p:cNvPr id="12" name="正方形/長方形 11">
            <a:extLst>
              <a:ext uri="{FF2B5EF4-FFF2-40B4-BE49-F238E27FC236}">
                <a16:creationId xmlns:a16="http://schemas.microsoft.com/office/drawing/2014/main" id="{31CD1FE3-CAB1-594D-852A-28DC2925F2D4}"/>
              </a:ext>
            </a:extLst>
          </p:cNvPr>
          <p:cNvSpPr/>
          <p:nvPr/>
        </p:nvSpPr>
        <p:spPr>
          <a:xfrm>
            <a:off x="0" y="564721"/>
            <a:ext cx="10691813" cy="64302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a:extLst>
              <a:ext uri="{FF2B5EF4-FFF2-40B4-BE49-F238E27FC236}">
                <a16:creationId xmlns:a16="http://schemas.microsoft.com/office/drawing/2014/main" id="{385C8EED-D4C8-1B4A-9C84-F4FF4CDA7AFD}"/>
              </a:ext>
            </a:extLst>
          </p:cNvPr>
          <p:cNvSpPr>
            <a:spLocks noChangeAspect="1"/>
          </p:cNvSpPr>
          <p:nvPr/>
        </p:nvSpPr>
        <p:spPr>
          <a:xfrm>
            <a:off x="10157442" y="7027941"/>
            <a:ext cx="360000" cy="36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 name="図 14">
            <a:extLst>
              <a:ext uri="{FF2B5EF4-FFF2-40B4-BE49-F238E27FC236}">
                <a16:creationId xmlns:a16="http://schemas.microsoft.com/office/drawing/2014/main" id="{1940A613-7BE5-3D4B-9733-EB515802E513}"/>
              </a:ext>
            </a:extLst>
          </p:cNvPr>
          <p:cNvPicPr>
            <a:picLocks noChangeAspect="1"/>
          </p:cNvPicPr>
          <p:nvPr/>
        </p:nvPicPr>
        <p:blipFill rotWithShape="1">
          <a:blip r:embed="rId4"/>
          <a:srcRect l="17265" r="34747"/>
          <a:stretch/>
        </p:blipFill>
        <p:spPr>
          <a:xfrm>
            <a:off x="0" y="0"/>
            <a:ext cx="5088834" cy="7565175"/>
          </a:xfrm>
          <a:prstGeom prst="rect">
            <a:avLst/>
          </a:prstGeom>
        </p:spPr>
      </p:pic>
      <p:sp>
        <p:nvSpPr>
          <p:cNvPr id="2" name="タイトル 1">
            <a:extLst>
              <a:ext uri="{FF2B5EF4-FFF2-40B4-BE49-F238E27FC236}">
                <a16:creationId xmlns:a16="http://schemas.microsoft.com/office/drawing/2014/main" id="{69D44A67-AB8E-7843-8056-BFF017A79B6E}"/>
              </a:ext>
            </a:extLst>
          </p:cNvPr>
          <p:cNvSpPr>
            <a:spLocks noGrp="1"/>
          </p:cNvSpPr>
          <p:nvPr>
            <p:ph type="ctrTitle"/>
          </p:nvPr>
        </p:nvSpPr>
        <p:spPr>
          <a:xfrm>
            <a:off x="5088833" y="1040767"/>
            <a:ext cx="5602980" cy="1241631"/>
          </a:xfrm>
        </p:spPr>
        <p:txBody>
          <a:bodyPr>
            <a:normAutofit/>
          </a:bodyPr>
          <a:lstStyle/>
          <a:p>
            <a:pPr>
              <a:lnSpc>
                <a:spcPct val="150000"/>
              </a:lnSpc>
            </a:pPr>
            <a:r>
              <a:rPr lang="ja-JP" altLang="en-US">
                <a:latin typeface="+mn-ea"/>
                <a:ea typeface="+mn-ea"/>
              </a:rPr>
              <a:t>ドバイ万博</a:t>
            </a:r>
            <a:br>
              <a:rPr lang="en-US" altLang="ja-JP" dirty="0">
                <a:latin typeface="+mn-ea"/>
                <a:ea typeface="+mn-ea"/>
              </a:rPr>
            </a:br>
            <a:r>
              <a:rPr lang="en" altLang="ja-JP" sz="1000" i="1" dirty="0">
                <a:solidFill>
                  <a:schemeClr val="accent1">
                    <a:lumMod val="75000"/>
                  </a:schemeClr>
                </a:solidFill>
                <a:latin typeface="Avenir Light Oblique" panose="020B0402020203090204" pitchFamily="34" charset="0"/>
              </a:rPr>
              <a:t>Dubai Expo 2020</a:t>
            </a:r>
            <a:endParaRPr lang="ja-JP" altLang="en-US" sz="1000">
              <a:solidFill>
                <a:schemeClr val="accent1">
                  <a:lumMod val="75000"/>
                </a:schemeClr>
              </a:solidFill>
              <a:latin typeface="+mn-ea"/>
              <a:ea typeface="+mn-ea"/>
            </a:endParaRPr>
          </a:p>
        </p:txBody>
      </p:sp>
      <p:sp>
        <p:nvSpPr>
          <p:cNvPr id="3" name="テキスト ボックス 2">
            <a:extLst>
              <a:ext uri="{FF2B5EF4-FFF2-40B4-BE49-F238E27FC236}">
                <a16:creationId xmlns:a16="http://schemas.microsoft.com/office/drawing/2014/main" id="{41BBAED2-E3C1-E948-BAFF-2AE141568089}"/>
              </a:ext>
            </a:extLst>
          </p:cNvPr>
          <p:cNvSpPr txBox="1"/>
          <p:nvPr/>
        </p:nvSpPr>
        <p:spPr>
          <a:xfrm>
            <a:off x="5939988" y="2282398"/>
            <a:ext cx="3900669" cy="4143737"/>
          </a:xfrm>
          <a:prstGeom prst="rect">
            <a:avLst/>
          </a:prstGeom>
          <a:noFill/>
        </p:spPr>
        <p:txBody>
          <a:bodyPr wrap="square" rtlCol="0">
            <a:spAutoFit/>
          </a:bodyPr>
          <a:lstStyle/>
          <a:p>
            <a:pPr algn="just"/>
            <a:r>
              <a:rPr kumimoji="1" lang="ja-JP" altLang="en-US" sz="1200"/>
              <a:t>ドバイ政府は</a:t>
            </a:r>
            <a:r>
              <a:rPr kumimoji="1" lang="en-US" altLang="ja-JP" sz="1200" dirty="0"/>
              <a:t>2021</a:t>
            </a:r>
            <a:r>
              <a:rPr kumimoji="1" lang="ja-JP" altLang="en-US" sz="1200"/>
              <a:t>年の</a:t>
            </a:r>
            <a:r>
              <a:rPr kumimoji="1" lang="en" altLang="ja-JP" sz="1200" dirty="0"/>
              <a:t>UAE</a:t>
            </a:r>
            <a:r>
              <a:rPr kumimoji="1" lang="ja-JP" altLang="en-US" sz="1200"/>
              <a:t>建国</a:t>
            </a:r>
            <a:r>
              <a:rPr kumimoji="1" lang="en-US" altLang="ja-JP" sz="1200" dirty="0"/>
              <a:t>50</a:t>
            </a:r>
            <a:r>
              <a:rPr kumimoji="1" lang="ja-JP" altLang="en-US" sz="1200"/>
              <a:t>周年を見据え、世界のハブとしての機能を拡充させる様々な開発計画を進行している。</a:t>
            </a:r>
            <a:r>
              <a:rPr kumimoji="1" lang="en-US" altLang="ja-JP" sz="1200" dirty="0"/>
              <a:t>2014</a:t>
            </a:r>
            <a:r>
              <a:rPr kumimoji="1" lang="ja-JP" altLang="en-US" sz="1200"/>
              <a:t>年には国家目標“ドバイ・プラン</a:t>
            </a:r>
            <a:r>
              <a:rPr kumimoji="1" lang="en-US" altLang="ja-JP" sz="1200" dirty="0"/>
              <a:t>2021”</a:t>
            </a:r>
            <a:r>
              <a:rPr kumimoji="1" lang="ja-JP" altLang="en-US" sz="1200"/>
              <a:t>、</a:t>
            </a:r>
            <a:r>
              <a:rPr kumimoji="1" lang="en-US" altLang="ja-JP" sz="1200" dirty="0"/>
              <a:t>2017</a:t>
            </a:r>
            <a:r>
              <a:rPr kumimoji="1" lang="ja-JP" altLang="en-US" sz="1200"/>
              <a:t>年には“スマート・ドバイ</a:t>
            </a:r>
            <a:r>
              <a:rPr kumimoji="1" lang="en-US" altLang="ja-JP" sz="1200" dirty="0"/>
              <a:t>2021”</a:t>
            </a:r>
            <a:r>
              <a:rPr kumimoji="1" lang="ja-JP" altLang="en-US" sz="1200"/>
              <a:t>をそれぞれ発表、ドバイを世界一スマートな都市、ヒト・モノ・カネのみならずイノベーションのハブとして確立すべき機能拡充が図られている。そのマイルストーンとして準備が進められているのが、</a:t>
            </a:r>
            <a:r>
              <a:rPr kumimoji="1" lang="en-US" altLang="ja-JP" sz="1200" dirty="0"/>
              <a:t>2020</a:t>
            </a:r>
            <a:r>
              <a:rPr kumimoji="1" lang="ja-JP" altLang="en-US" sz="1200"/>
              <a:t>年</a:t>
            </a:r>
            <a:r>
              <a:rPr kumimoji="1" lang="en-US" altLang="ja-JP" sz="1200" dirty="0"/>
              <a:t>10</a:t>
            </a:r>
            <a:r>
              <a:rPr kumimoji="1" lang="ja-JP" altLang="en-US" sz="1200"/>
              <a:t>月</a:t>
            </a:r>
            <a:r>
              <a:rPr kumimoji="1" lang="en-US" altLang="ja-JP" sz="1200" dirty="0"/>
              <a:t>20</a:t>
            </a:r>
            <a:r>
              <a:rPr kumimoji="1" lang="ja-JP" altLang="en-US" sz="1200"/>
              <a:t>日から翌年</a:t>
            </a:r>
            <a:r>
              <a:rPr kumimoji="1" lang="en-US" altLang="ja-JP" sz="1200" dirty="0"/>
              <a:t>4</a:t>
            </a:r>
            <a:r>
              <a:rPr kumimoji="1" lang="ja-JP" altLang="en-US" sz="1200"/>
              <a:t>月</a:t>
            </a:r>
            <a:r>
              <a:rPr kumimoji="1" lang="en-US" altLang="ja-JP" sz="1200" dirty="0"/>
              <a:t>10</a:t>
            </a:r>
            <a:r>
              <a:rPr kumimoji="1" lang="ja-JP" altLang="en-US" sz="1200"/>
              <a:t>日にかけ、「</a:t>
            </a:r>
            <a:r>
              <a:rPr kumimoji="1" lang="en" altLang="ja-JP" sz="1200" dirty="0"/>
              <a:t>Connecting Minds, Creating the future</a:t>
            </a:r>
            <a:r>
              <a:rPr kumimoji="1" lang="ja-JP" altLang="en" sz="1200"/>
              <a:t>（</a:t>
            </a:r>
            <a:r>
              <a:rPr kumimoji="1" lang="ja-JP" altLang="en-US" sz="1200"/>
              <a:t>心をつなぎ、未来をつくる）」をテーマとして開催される“</a:t>
            </a:r>
            <a:r>
              <a:rPr kumimoji="1" lang="en" altLang="ja-JP" sz="1200" dirty="0"/>
              <a:t>MEASA</a:t>
            </a:r>
            <a:r>
              <a:rPr kumimoji="1" lang="ja-JP" altLang="en" sz="1200"/>
              <a:t>（</a:t>
            </a:r>
            <a:r>
              <a:rPr kumimoji="1" lang="ja-JP" altLang="en-US" sz="1200"/>
              <a:t>中東・アフリカ・南アジア）初“の国際博覧会、ドバイ万博である。同万博では”オポチュニティ“、”モビリティ“、”サステナビリティ“の</a:t>
            </a:r>
            <a:r>
              <a:rPr kumimoji="1" lang="en-US" altLang="ja-JP" sz="1200" dirty="0"/>
              <a:t>3 </a:t>
            </a:r>
            <a:r>
              <a:rPr kumimoji="1" lang="ja-JP" altLang="en-US" sz="1200"/>
              <a:t>つのサブテーマが設定されており、</a:t>
            </a:r>
            <a:r>
              <a:rPr kumimoji="1" lang="en-US" altLang="ja-JP" sz="1200" dirty="0"/>
              <a:t>200</a:t>
            </a:r>
            <a:r>
              <a:rPr kumimoji="1" lang="ja-JP" altLang="en-US" sz="1200"/>
              <a:t>以上の参加各国・機関が同テーマのもと自国の取り組みや将来像をアピールする。ドバイ万博公社によると、会期中に</a:t>
            </a:r>
            <a:r>
              <a:rPr kumimoji="1" lang="en-US" altLang="ja-JP" sz="1200" dirty="0"/>
              <a:t>2,500</a:t>
            </a:r>
            <a:r>
              <a:rPr kumimoji="1" lang="ja-JP" altLang="en-US" sz="1200"/>
              <a:t>万人、そのうちの</a:t>
            </a:r>
            <a:r>
              <a:rPr kumimoji="1" lang="en-US" altLang="ja-JP" sz="1200" dirty="0"/>
              <a:t>7</a:t>
            </a:r>
            <a:r>
              <a:rPr kumimoji="1" lang="ja-JP" altLang="en-US" sz="1200"/>
              <a:t>割を海外からの来場者と見込んでおり、前回</a:t>
            </a:r>
            <a:r>
              <a:rPr kumimoji="1" lang="en-US" altLang="ja-JP" sz="1200" dirty="0"/>
              <a:t>2010</a:t>
            </a:r>
            <a:r>
              <a:rPr kumimoji="1" lang="ja-JP" altLang="en-US" sz="1200"/>
              <a:t>年のミラノ万博（約</a:t>
            </a:r>
            <a:r>
              <a:rPr kumimoji="1" lang="en-US" altLang="ja-JP" sz="1200" dirty="0"/>
              <a:t>2,200</a:t>
            </a:r>
            <a:r>
              <a:rPr kumimoji="1" lang="ja-JP" altLang="en-US" sz="1200"/>
              <a:t>万人）を上回る規模となっている。</a:t>
            </a:r>
          </a:p>
          <a:p>
            <a:pPr algn="just"/>
            <a:endParaRPr kumimoji="1" lang="ja-JP" altLang="en-US" sz="1200"/>
          </a:p>
          <a:p>
            <a:pPr algn="just"/>
            <a:r>
              <a:rPr kumimoji="1" lang="en-US" altLang="ja-JP" sz="800" dirty="0"/>
              <a:t>※2020</a:t>
            </a:r>
            <a:r>
              <a:rPr kumimoji="1" lang="ja-JP" altLang="en-US" sz="800"/>
              <a:t>年に予定されていたドバイ万博はコロナ野影響で</a:t>
            </a:r>
            <a:r>
              <a:rPr kumimoji="1" lang="en-US" altLang="ja-JP" sz="800" dirty="0"/>
              <a:t>2021</a:t>
            </a:r>
            <a:r>
              <a:rPr kumimoji="1" lang="ja-JP" altLang="en-US" sz="800"/>
              <a:t>年</a:t>
            </a:r>
            <a:r>
              <a:rPr kumimoji="1" lang="en-US" altLang="ja-JP" sz="800" dirty="0"/>
              <a:t>10</a:t>
            </a:r>
            <a:r>
              <a:rPr kumimoji="1" lang="ja-JP" altLang="en-US" sz="800"/>
              <a:t>月</a:t>
            </a:r>
            <a:r>
              <a:rPr kumimoji="1" lang="en-US" altLang="ja-JP" sz="800" dirty="0"/>
              <a:t>1</a:t>
            </a:r>
            <a:r>
              <a:rPr kumimoji="1" lang="ja-JP" altLang="en-US" sz="800"/>
              <a:t>日～</a:t>
            </a:r>
            <a:r>
              <a:rPr kumimoji="1" lang="en-US" altLang="ja-JP" sz="800" dirty="0"/>
              <a:t>2022</a:t>
            </a:r>
            <a:r>
              <a:rPr kumimoji="1" lang="ja-JP" altLang="en-US" sz="800"/>
              <a:t>年</a:t>
            </a:r>
            <a:r>
              <a:rPr kumimoji="1" lang="en-US" altLang="ja-JP" sz="800" dirty="0"/>
              <a:t>3</a:t>
            </a:r>
            <a:r>
              <a:rPr kumimoji="1" lang="ja-JP" altLang="en-US" sz="800"/>
              <a:t>月</a:t>
            </a:r>
            <a:r>
              <a:rPr kumimoji="1" lang="en-US" altLang="ja-JP" sz="800" dirty="0"/>
              <a:t>31</a:t>
            </a:r>
            <a:r>
              <a:rPr kumimoji="1" lang="ja-JP" altLang="en-US" sz="800"/>
              <a:t>日に延期された。</a:t>
            </a:r>
            <a:r>
              <a:rPr kumimoji="1" lang="ja-JP" altLang="en-US" sz="1200"/>
              <a:t>	</a:t>
            </a:r>
            <a:endParaRPr kumimoji="1" lang="ja-JP" altLang="en-US" sz="1200" dirty="0"/>
          </a:p>
        </p:txBody>
      </p:sp>
      <p:sp>
        <p:nvSpPr>
          <p:cNvPr id="5" name="Slide Number Placeholder 5">
            <a:extLst>
              <a:ext uri="{FF2B5EF4-FFF2-40B4-BE49-F238E27FC236}">
                <a16:creationId xmlns:a16="http://schemas.microsoft.com/office/drawing/2014/main" id="{121D0C83-3EE1-6E4F-AC5B-AE5C5E92B92F}"/>
              </a:ext>
            </a:extLst>
          </p:cNvPr>
          <p:cNvSpPr>
            <a:spLocks noGrp="1"/>
          </p:cNvSpPr>
          <p:nvPr>
            <p:ph type="sldNum" sz="quarter" idx="12"/>
          </p:nvPr>
        </p:nvSpPr>
        <p:spPr>
          <a:xfrm>
            <a:off x="8062171" y="7006700"/>
            <a:ext cx="2405658" cy="402483"/>
          </a:xfrm>
        </p:spPr>
        <p:txBody>
          <a:bodyPr/>
          <a:lstStyle/>
          <a:p>
            <a:fld id="{A9ADFDE1-CD16-DB42-81F7-74C3C2178CA5}" type="slidenum">
              <a:rPr kumimoji="1" lang="ja-JP" altLang="en-US" smtClean="0"/>
              <a:t>5</a:t>
            </a:fld>
            <a:endParaRPr kumimoji="1" lang="ja-JP" altLang="en-US"/>
          </a:p>
        </p:txBody>
      </p:sp>
      <p:sp>
        <p:nvSpPr>
          <p:cNvPr id="13" name="Date Placeholder 3">
            <a:extLst>
              <a:ext uri="{FF2B5EF4-FFF2-40B4-BE49-F238E27FC236}">
                <a16:creationId xmlns:a16="http://schemas.microsoft.com/office/drawing/2014/main" id="{1A109C1B-23F7-D142-ABB3-2000EA07FAE1}"/>
              </a:ext>
            </a:extLst>
          </p:cNvPr>
          <p:cNvSpPr>
            <a:spLocks noGrp="1"/>
          </p:cNvSpPr>
          <p:nvPr>
            <p:ph type="dt" sz="half" idx="10"/>
          </p:nvPr>
        </p:nvSpPr>
        <p:spPr>
          <a:xfrm>
            <a:off x="354371" y="7006700"/>
            <a:ext cx="2405658" cy="402483"/>
          </a:xfrm>
        </p:spPr>
        <p:txBody>
          <a:bodyPr/>
          <a:lstStyle>
            <a:lvl1pPr>
              <a:defRPr sz="800">
                <a:latin typeface="MS PGothic" panose="020B0600070205080204" pitchFamily="34" charset="-128"/>
                <a:ea typeface="MS PGothic" panose="020B0600070205080204" pitchFamily="34" charset="-128"/>
              </a:defRPr>
            </a:lvl1pPr>
          </a:lstStyle>
          <a:p>
            <a:r>
              <a:rPr kumimoji="1" lang="en-US" altLang="ja-JP" dirty="0">
                <a:solidFill>
                  <a:srgbClr val="DBE6EE"/>
                </a:solidFill>
              </a:rPr>
              <a:t>©️2021 TANK HILLS</a:t>
            </a:r>
            <a:endParaRPr kumimoji="1" lang="ja-JP" altLang="en-US">
              <a:solidFill>
                <a:srgbClr val="DBE6EE"/>
              </a:solidFill>
            </a:endParaRPr>
          </a:p>
        </p:txBody>
      </p:sp>
    </p:spTree>
    <p:extLst>
      <p:ext uri="{BB962C8B-B14F-4D97-AF65-F5344CB8AC3E}">
        <p14:creationId xmlns:p14="http://schemas.microsoft.com/office/powerpoint/2010/main" val="8763769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ダイアグラム&#10;&#10;自動的に生成された説明">
            <a:extLst>
              <a:ext uri="{FF2B5EF4-FFF2-40B4-BE49-F238E27FC236}">
                <a16:creationId xmlns:a16="http://schemas.microsoft.com/office/drawing/2014/main" id="{E2D2A2CE-C882-2A49-BDA1-1C9B7C9D6AE3}"/>
              </a:ext>
            </a:extLst>
          </p:cNvPr>
          <p:cNvPicPr>
            <a:picLocks noChangeAspect="1"/>
          </p:cNvPicPr>
          <p:nvPr/>
        </p:nvPicPr>
        <p:blipFill rotWithShape="1">
          <a:blip r:embed="rId2"/>
          <a:srcRect l="1089" t="1577" r="1115" b="2041"/>
          <a:stretch/>
        </p:blipFill>
        <p:spPr>
          <a:xfrm>
            <a:off x="0" y="-1"/>
            <a:ext cx="10691813" cy="7559675"/>
          </a:xfrm>
          <a:prstGeom prst="rect">
            <a:avLst/>
          </a:prstGeom>
        </p:spPr>
      </p:pic>
      <p:sp>
        <p:nvSpPr>
          <p:cNvPr id="12" name="正方形/長方形 11">
            <a:extLst>
              <a:ext uri="{FF2B5EF4-FFF2-40B4-BE49-F238E27FC236}">
                <a16:creationId xmlns:a16="http://schemas.microsoft.com/office/drawing/2014/main" id="{18DBAE2E-51D5-0D46-B0E9-F662F6A21BC5}"/>
              </a:ext>
            </a:extLst>
          </p:cNvPr>
          <p:cNvSpPr/>
          <p:nvPr/>
        </p:nvSpPr>
        <p:spPr>
          <a:xfrm>
            <a:off x="0" y="564721"/>
            <a:ext cx="10691813" cy="64302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4" name="図 13">
            <a:extLst>
              <a:ext uri="{FF2B5EF4-FFF2-40B4-BE49-F238E27FC236}">
                <a16:creationId xmlns:a16="http://schemas.microsoft.com/office/drawing/2014/main" id="{341A6EA4-353F-2C46-8EC4-BB7D6E77A5A8}"/>
              </a:ext>
            </a:extLst>
          </p:cNvPr>
          <p:cNvPicPr>
            <a:picLocks noChangeAspect="1"/>
          </p:cNvPicPr>
          <p:nvPr/>
        </p:nvPicPr>
        <p:blipFill>
          <a:blip r:embed="rId3"/>
          <a:srcRect l="6912" r="6912"/>
          <a:stretch/>
        </p:blipFill>
        <p:spPr>
          <a:xfrm>
            <a:off x="-13434" y="3211049"/>
            <a:ext cx="10718681" cy="4371024"/>
          </a:xfrm>
          <a:prstGeom prst="rect">
            <a:avLst/>
          </a:prstGeom>
        </p:spPr>
      </p:pic>
      <p:sp>
        <p:nvSpPr>
          <p:cNvPr id="9" name="円/楕円 8">
            <a:extLst>
              <a:ext uri="{FF2B5EF4-FFF2-40B4-BE49-F238E27FC236}">
                <a16:creationId xmlns:a16="http://schemas.microsoft.com/office/drawing/2014/main" id="{EFC833BB-9425-404E-80E6-9A7DE657F576}"/>
              </a:ext>
            </a:extLst>
          </p:cNvPr>
          <p:cNvSpPr>
            <a:spLocks noChangeAspect="1"/>
          </p:cNvSpPr>
          <p:nvPr/>
        </p:nvSpPr>
        <p:spPr>
          <a:xfrm>
            <a:off x="10157442" y="7027941"/>
            <a:ext cx="360000" cy="36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69D44A67-AB8E-7843-8056-BFF017A79B6E}"/>
              </a:ext>
            </a:extLst>
          </p:cNvPr>
          <p:cNvSpPr>
            <a:spLocks noGrp="1"/>
          </p:cNvSpPr>
          <p:nvPr>
            <p:ph type="ctrTitle"/>
          </p:nvPr>
        </p:nvSpPr>
        <p:spPr>
          <a:xfrm>
            <a:off x="6667" y="1044816"/>
            <a:ext cx="10691813" cy="678972"/>
          </a:xfrm>
        </p:spPr>
        <p:txBody>
          <a:bodyPr>
            <a:normAutofit fontScale="90000"/>
          </a:bodyPr>
          <a:lstStyle/>
          <a:p>
            <a:pPr>
              <a:lnSpc>
                <a:spcPct val="150000"/>
              </a:lnSpc>
            </a:pPr>
            <a:r>
              <a:rPr lang="ja-JP" altLang="en-US">
                <a:latin typeface="+mn-ea"/>
                <a:ea typeface="+mn-ea"/>
              </a:rPr>
              <a:t>政治体制</a:t>
            </a:r>
            <a:br>
              <a:rPr lang="en-US" altLang="ja-JP" dirty="0">
                <a:latin typeface="+mn-ea"/>
                <a:ea typeface="+mn-ea"/>
              </a:rPr>
            </a:br>
            <a:r>
              <a:rPr lang="en" altLang="ja-JP" sz="1100" i="1" dirty="0">
                <a:solidFill>
                  <a:schemeClr val="accent1">
                    <a:lumMod val="75000"/>
                  </a:schemeClr>
                </a:solidFill>
                <a:latin typeface="Avenir Light Oblique" panose="020B0402020203090204" pitchFamily="34" charset="0"/>
              </a:rPr>
              <a:t>Political system</a:t>
            </a:r>
            <a:endParaRPr lang="ja-JP" altLang="en-US" sz="1100">
              <a:solidFill>
                <a:schemeClr val="accent1">
                  <a:lumMod val="75000"/>
                </a:schemeClr>
              </a:solidFill>
              <a:latin typeface="+mn-ea"/>
              <a:ea typeface="+mn-ea"/>
            </a:endParaRPr>
          </a:p>
        </p:txBody>
      </p:sp>
      <p:sp>
        <p:nvSpPr>
          <p:cNvPr id="3" name="テキスト ボックス 2">
            <a:extLst>
              <a:ext uri="{FF2B5EF4-FFF2-40B4-BE49-F238E27FC236}">
                <a16:creationId xmlns:a16="http://schemas.microsoft.com/office/drawing/2014/main" id="{A333EE38-5CF8-7F43-8CF7-500A0538823C}"/>
              </a:ext>
            </a:extLst>
          </p:cNvPr>
          <p:cNvSpPr txBox="1"/>
          <p:nvPr/>
        </p:nvSpPr>
        <p:spPr>
          <a:xfrm>
            <a:off x="2847202" y="1965461"/>
            <a:ext cx="4931330" cy="1015663"/>
          </a:xfrm>
          <a:prstGeom prst="rect">
            <a:avLst/>
          </a:prstGeom>
          <a:noFill/>
        </p:spPr>
        <p:txBody>
          <a:bodyPr wrap="square" rtlCol="0">
            <a:spAutoFit/>
          </a:bodyPr>
          <a:lstStyle/>
          <a:p>
            <a:r>
              <a:rPr kumimoji="1" lang="en" altLang="ja-JP" sz="1200" dirty="0"/>
              <a:t>UAE</a:t>
            </a:r>
            <a:r>
              <a:rPr kumimoji="1" lang="ja-JP" altLang="en-US" sz="1200"/>
              <a:t>は</a:t>
            </a:r>
            <a:r>
              <a:rPr kumimoji="1" lang="en-US" altLang="ja-JP" sz="1200" dirty="0"/>
              <a:t>7</a:t>
            </a:r>
            <a:r>
              <a:rPr kumimoji="1" lang="ja-JP" altLang="en-US" sz="1200"/>
              <a:t>つの首長国からなる連邦国家であり、アブダビ首長国が連邦大統領を兼ね、</a:t>
            </a:r>
            <a:r>
              <a:rPr kumimoji="1" lang="en" altLang="ja-JP" sz="1200" dirty="0"/>
              <a:t>UAE</a:t>
            </a:r>
            <a:r>
              <a:rPr kumimoji="1" lang="ja-JP" altLang="en-US" sz="1200"/>
              <a:t>の面積の</a:t>
            </a:r>
            <a:r>
              <a:rPr kumimoji="1" lang="en-US" altLang="ja-JP" sz="1200" dirty="0"/>
              <a:t>8</a:t>
            </a:r>
            <a:r>
              <a:rPr kumimoji="1" lang="ja-JP" altLang="en-US" sz="1200"/>
              <a:t>割、</a:t>
            </a:r>
            <a:r>
              <a:rPr kumimoji="1" lang="en" altLang="ja-JP" sz="1200" dirty="0"/>
              <a:t>GDP</a:t>
            </a:r>
            <a:r>
              <a:rPr kumimoji="1" lang="ja-JP" altLang="en-US" sz="1200"/>
              <a:t>の約</a:t>
            </a:r>
            <a:r>
              <a:rPr kumimoji="1" lang="en-US" altLang="ja-JP" sz="1200" dirty="0"/>
              <a:t>7</a:t>
            </a:r>
            <a:r>
              <a:rPr kumimoji="1" lang="ja-JP" altLang="en-US" sz="1200"/>
              <a:t>割、人口の</a:t>
            </a:r>
            <a:r>
              <a:rPr kumimoji="1" lang="en-US" altLang="ja-JP" sz="1200" dirty="0"/>
              <a:t>3</a:t>
            </a:r>
            <a:r>
              <a:rPr kumimoji="1" lang="ja-JP" altLang="en-US" sz="1200"/>
              <a:t>割を占める。次いでドバイ首長国の地位が高く、首長であるマクトゥーム家が連邦副大統領と首相を兼ね、</a:t>
            </a:r>
            <a:r>
              <a:rPr kumimoji="1" lang="en" altLang="ja-JP" sz="1200" dirty="0"/>
              <a:t>GDP</a:t>
            </a:r>
            <a:r>
              <a:rPr kumimoji="1" lang="ja-JP" altLang="en-US" sz="1200"/>
              <a:t>の</a:t>
            </a:r>
            <a:r>
              <a:rPr kumimoji="1" lang="en-US" altLang="ja-JP" sz="1200" dirty="0"/>
              <a:t>3</a:t>
            </a:r>
            <a:r>
              <a:rPr kumimoji="1" lang="ja-JP" altLang="en-US" sz="1200"/>
              <a:t>割・人口の</a:t>
            </a:r>
            <a:r>
              <a:rPr kumimoji="1" lang="en-US" altLang="ja-JP" sz="1200" dirty="0"/>
              <a:t>3</a:t>
            </a:r>
            <a:r>
              <a:rPr kumimoji="1" lang="ja-JP" altLang="en-US" sz="1200"/>
              <a:t>割を占めている。その他</a:t>
            </a:r>
            <a:r>
              <a:rPr kumimoji="1" lang="en-US" altLang="ja-JP" sz="1200" dirty="0"/>
              <a:t>5</a:t>
            </a:r>
            <a:r>
              <a:rPr kumimoji="1" lang="ja-JP" altLang="en-US" sz="1200"/>
              <a:t>つの首長国は「北部首長国」と総称される。	</a:t>
            </a:r>
          </a:p>
        </p:txBody>
      </p:sp>
      <p:sp>
        <p:nvSpPr>
          <p:cNvPr id="4" name="Date Placeholder 3">
            <a:extLst>
              <a:ext uri="{FF2B5EF4-FFF2-40B4-BE49-F238E27FC236}">
                <a16:creationId xmlns:a16="http://schemas.microsoft.com/office/drawing/2014/main" id="{3B43800A-074E-294F-96F1-87DF53A87739}"/>
              </a:ext>
            </a:extLst>
          </p:cNvPr>
          <p:cNvSpPr>
            <a:spLocks noGrp="1"/>
          </p:cNvSpPr>
          <p:nvPr>
            <p:ph type="dt" sz="half" idx="10"/>
          </p:nvPr>
        </p:nvSpPr>
        <p:spPr>
          <a:xfrm>
            <a:off x="354371" y="7006700"/>
            <a:ext cx="2405658" cy="402483"/>
          </a:xfrm>
        </p:spPr>
        <p:txBody>
          <a:bodyPr/>
          <a:lstStyle>
            <a:lvl1pPr>
              <a:defRPr sz="800">
                <a:latin typeface="MS PGothic" panose="020B0600070205080204" pitchFamily="34" charset="-128"/>
                <a:ea typeface="MS PGothic" panose="020B0600070205080204" pitchFamily="34" charset="-128"/>
              </a:defRPr>
            </a:lvl1pPr>
          </a:lstStyle>
          <a:p>
            <a:r>
              <a:rPr kumimoji="1" lang="en-US" altLang="ja-JP" dirty="0"/>
              <a:t>©️2021 TANK HILLS</a:t>
            </a:r>
            <a:endParaRPr kumimoji="1" lang="ja-JP" altLang="en-US"/>
          </a:p>
        </p:txBody>
      </p:sp>
      <p:sp>
        <p:nvSpPr>
          <p:cNvPr id="5" name="Slide Number Placeholder 5">
            <a:extLst>
              <a:ext uri="{FF2B5EF4-FFF2-40B4-BE49-F238E27FC236}">
                <a16:creationId xmlns:a16="http://schemas.microsoft.com/office/drawing/2014/main" id="{9E599737-01A5-F14C-B9BE-32ADCB8FBC7C}"/>
              </a:ext>
            </a:extLst>
          </p:cNvPr>
          <p:cNvSpPr>
            <a:spLocks noGrp="1"/>
          </p:cNvSpPr>
          <p:nvPr>
            <p:ph type="sldNum" sz="quarter" idx="12"/>
          </p:nvPr>
        </p:nvSpPr>
        <p:spPr>
          <a:xfrm>
            <a:off x="8062171" y="7006700"/>
            <a:ext cx="2405658" cy="402483"/>
          </a:xfrm>
        </p:spPr>
        <p:txBody>
          <a:bodyPr/>
          <a:lstStyle/>
          <a:p>
            <a:fld id="{A9ADFDE1-CD16-DB42-81F7-74C3C2178CA5}" type="slidenum">
              <a:rPr kumimoji="1" lang="ja-JP" altLang="en-US" smtClean="0"/>
              <a:t>6</a:t>
            </a:fld>
            <a:endParaRPr kumimoji="1" lang="ja-JP" altLang="en-US"/>
          </a:p>
        </p:txBody>
      </p:sp>
    </p:spTree>
    <p:extLst>
      <p:ext uri="{BB962C8B-B14F-4D97-AF65-F5344CB8AC3E}">
        <p14:creationId xmlns:p14="http://schemas.microsoft.com/office/powerpoint/2010/main" val="31030019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descr="ダイアグラム&#10;&#10;自動的に生成された説明">
            <a:extLst>
              <a:ext uri="{FF2B5EF4-FFF2-40B4-BE49-F238E27FC236}">
                <a16:creationId xmlns:a16="http://schemas.microsoft.com/office/drawing/2014/main" id="{418CC0BB-D205-D945-9F75-F0DCF7C63E6A}"/>
              </a:ext>
            </a:extLst>
          </p:cNvPr>
          <p:cNvPicPr>
            <a:picLocks noChangeAspect="1"/>
          </p:cNvPicPr>
          <p:nvPr/>
        </p:nvPicPr>
        <p:blipFill rotWithShape="1">
          <a:blip r:embed="rId2"/>
          <a:srcRect l="1089" t="1577" r="1115" b="2041"/>
          <a:stretch/>
        </p:blipFill>
        <p:spPr>
          <a:xfrm>
            <a:off x="0" y="-1"/>
            <a:ext cx="10691813" cy="7559675"/>
          </a:xfrm>
          <a:prstGeom prst="rect">
            <a:avLst/>
          </a:prstGeom>
        </p:spPr>
      </p:pic>
      <p:sp>
        <p:nvSpPr>
          <p:cNvPr id="13" name="正方形/長方形 12">
            <a:extLst>
              <a:ext uri="{FF2B5EF4-FFF2-40B4-BE49-F238E27FC236}">
                <a16:creationId xmlns:a16="http://schemas.microsoft.com/office/drawing/2014/main" id="{B8B8FED2-A9D9-3D40-965A-1F56AF9736BC}"/>
              </a:ext>
            </a:extLst>
          </p:cNvPr>
          <p:cNvSpPr/>
          <p:nvPr/>
        </p:nvSpPr>
        <p:spPr>
          <a:xfrm>
            <a:off x="0" y="564721"/>
            <a:ext cx="10691813" cy="64302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a:extLst>
              <a:ext uri="{FF2B5EF4-FFF2-40B4-BE49-F238E27FC236}">
                <a16:creationId xmlns:a16="http://schemas.microsoft.com/office/drawing/2014/main" id="{473EB2A6-6EB0-E74F-8885-60D2DDE182AB}"/>
              </a:ext>
            </a:extLst>
          </p:cNvPr>
          <p:cNvSpPr>
            <a:spLocks noChangeAspect="1"/>
          </p:cNvSpPr>
          <p:nvPr/>
        </p:nvSpPr>
        <p:spPr>
          <a:xfrm>
            <a:off x="10157442" y="7027941"/>
            <a:ext cx="360000" cy="36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69D44A67-AB8E-7843-8056-BFF017A79B6E}"/>
              </a:ext>
            </a:extLst>
          </p:cNvPr>
          <p:cNvSpPr>
            <a:spLocks noGrp="1"/>
          </p:cNvSpPr>
          <p:nvPr>
            <p:ph type="ctrTitle"/>
          </p:nvPr>
        </p:nvSpPr>
        <p:spPr>
          <a:xfrm>
            <a:off x="-13653" y="3114862"/>
            <a:ext cx="10691813" cy="425124"/>
          </a:xfrm>
        </p:spPr>
        <p:txBody>
          <a:bodyPr>
            <a:normAutofit fontScale="90000"/>
          </a:bodyPr>
          <a:lstStyle/>
          <a:p>
            <a:pPr>
              <a:lnSpc>
                <a:spcPct val="150000"/>
              </a:lnSpc>
            </a:pPr>
            <a:r>
              <a:rPr lang="ja-JP" altLang="en-US">
                <a:latin typeface="+mn-ea"/>
                <a:ea typeface="+mn-ea"/>
              </a:rPr>
              <a:t>日本企業の進出</a:t>
            </a:r>
            <a:br>
              <a:rPr lang="en-US" altLang="ja-JP" dirty="0">
                <a:latin typeface="+mn-ea"/>
                <a:ea typeface="+mn-ea"/>
              </a:rPr>
            </a:br>
            <a:r>
              <a:rPr lang="en" altLang="ja-JP" sz="1100" i="1" dirty="0">
                <a:solidFill>
                  <a:schemeClr val="accent1">
                    <a:lumMod val="75000"/>
                  </a:schemeClr>
                </a:solidFill>
                <a:latin typeface="Avenir Light Oblique" panose="020B0402020203090204" pitchFamily="34" charset="0"/>
              </a:rPr>
              <a:t>Japanese companies in Dubai</a:t>
            </a:r>
            <a:endParaRPr lang="ja-JP" altLang="en-US" sz="1100" i="1">
              <a:solidFill>
                <a:schemeClr val="accent1">
                  <a:lumMod val="75000"/>
                </a:schemeClr>
              </a:solidFill>
              <a:latin typeface="Avenir Light Oblique" panose="020B0402020203090204" pitchFamily="34" charset="0"/>
              <a:ea typeface="+mn-ea"/>
            </a:endParaRPr>
          </a:p>
        </p:txBody>
      </p:sp>
      <p:sp>
        <p:nvSpPr>
          <p:cNvPr id="3" name="テキスト ボックス 2">
            <a:extLst>
              <a:ext uri="{FF2B5EF4-FFF2-40B4-BE49-F238E27FC236}">
                <a16:creationId xmlns:a16="http://schemas.microsoft.com/office/drawing/2014/main" id="{39493B3C-9EB4-9D43-ACB2-63116C324D72}"/>
              </a:ext>
            </a:extLst>
          </p:cNvPr>
          <p:cNvSpPr txBox="1"/>
          <p:nvPr/>
        </p:nvSpPr>
        <p:spPr>
          <a:xfrm>
            <a:off x="2812882" y="3819674"/>
            <a:ext cx="5191045" cy="1015663"/>
          </a:xfrm>
          <a:prstGeom prst="rect">
            <a:avLst/>
          </a:prstGeom>
          <a:noFill/>
        </p:spPr>
        <p:txBody>
          <a:bodyPr wrap="square" rtlCol="0">
            <a:spAutoFit/>
          </a:bodyPr>
          <a:lstStyle/>
          <a:p>
            <a:r>
              <a:rPr kumimoji="1" lang="ja-JP" altLang="en-US" sz="1200"/>
              <a:t>ドバイには日本から</a:t>
            </a:r>
            <a:r>
              <a:rPr kumimoji="1" lang="en-US" altLang="ja-JP" sz="1200" dirty="0"/>
              <a:t>345</a:t>
            </a:r>
            <a:r>
              <a:rPr kumimoji="1" lang="ja-JP" altLang="en-US" sz="1200"/>
              <a:t>の事業所が進出しており、パナソニックやトヨタ自動車、日産自動車、</a:t>
            </a:r>
            <a:r>
              <a:rPr kumimoji="1" lang="en" altLang="ja-JP" sz="1200" dirty="0"/>
              <a:t>NEC</a:t>
            </a:r>
            <a:r>
              <a:rPr kumimoji="1" lang="ja-JP" altLang="en" sz="1200"/>
              <a:t>、</a:t>
            </a:r>
            <a:r>
              <a:rPr kumimoji="1" lang="ja-JP" altLang="en-US" sz="1200"/>
              <a:t>ソニー、東芝などの大手企業も多数進出している。ドバイへの進出理由としてはフリーゾーンや税制などの経済メリットが大きいことが上位に挙げられ、また駐在員の生活環境が良いこともメリット。	</a:t>
            </a:r>
          </a:p>
        </p:txBody>
      </p:sp>
      <p:sp>
        <p:nvSpPr>
          <p:cNvPr id="4" name="Date Placeholder 3">
            <a:extLst>
              <a:ext uri="{FF2B5EF4-FFF2-40B4-BE49-F238E27FC236}">
                <a16:creationId xmlns:a16="http://schemas.microsoft.com/office/drawing/2014/main" id="{5AABBD8F-EF8E-C742-8A8E-80E7BDB97658}"/>
              </a:ext>
            </a:extLst>
          </p:cNvPr>
          <p:cNvSpPr>
            <a:spLocks noGrp="1"/>
          </p:cNvSpPr>
          <p:nvPr>
            <p:ph type="dt" sz="half" idx="10"/>
          </p:nvPr>
        </p:nvSpPr>
        <p:spPr>
          <a:xfrm>
            <a:off x="354371" y="7006700"/>
            <a:ext cx="2405658" cy="402483"/>
          </a:xfrm>
        </p:spPr>
        <p:txBody>
          <a:bodyPr/>
          <a:lstStyle>
            <a:lvl1pPr>
              <a:defRPr sz="800">
                <a:latin typeface="MS PGothic" panose="020B0600070205080204" pitchFamily="34" charset="-128"/>
                <a:ea typeface="MS PGothic" panose="020B0600070205080204" pitchFamily="34" charset="-128"/>
              </a:defRPr>
            </a:lvl1pPr>
          </a:lstStyle>
          <a:p>
            <a:r>
              <a:rPr kumimoji="1" lang="en-US" altLang="ja-JP" dirty="0"/>
              <a:t>©️2021 TANK HILLS</a:t>
            </a:r>
            <a:endParaRPr kumimoji="1" lang="ja-JP" altLang="en-US"/>
          </a:p>
        </p:txBody>
      </p:sp>
      <p:sp>
        <p:nvSpPr>
          <p:cNvPr id="5" name="Slide Number Placeholder 5">
            <a:extLst>
              <a:ext uri="{FF2B5EF4-FFF2-40B4-BE49-F238E27FC236}">
                <a16:creationId xmlns:a16="http://schemas.microsoft.com/office/drawing/2014/main" id="{A6E30B8A-F126-6F41-A214-0D31300E9D55}"/>
              </a:ext>
            </a:extLst>
          </p:cNvPr>
          <p:cNvSpPr>
            <a:spLocks noGrp="1"/>
          </p:cNvSpPr>
          <p:nvPr>
            <p:ph type="sldNum" sz="quarter" idx="12"/>
          </p:nvPr>
        </p:nvSpPr>
        <p:spPr>
          <a:xfrm>
            <a:off x="8062171" y="7006700"/>
            <a:ext cx="2405658" cy="402483"/>
          </a:xfrm>
        </p:spPr>
        <p:txBody>
          <a:bodyPr/>
          <a:lstStyle/>
          <a:p>
            <a:fld id="{A9ADFDE1-CD16-DB42-81F7-74C3C2178CA5}" type="slidenum">
              <a:rPr kumimoji="1" lang="ja-JP" altLang="en-US" smtClean="0"/>
              <a:t>7</a:t>
            </a:fld>
            <a:endParaRPr kumimoji="1" lang="ja-JP" altLang="en-US"/>
          </a:p>
        </p:txBody>
      </p:sp>
      <p:pic>
        <p:nvPicPr>
          <p:cNvPr id="15" name="図 14">
            <a:extLst>
              <a:ext uri="{FF2B5EF4-FFF2-40B4-BE49-F238E27FC236}">
                <a16:creationId xmlns:a16="http://schemas.microsoft.com/office/drawing/2014/main" id="{9D863961-F63A-7241-94B9-73D77C9D7EF0}"/>
              </a:ext>
            </a:extLst>
          </p:cNvPr>
          <p:cNvPicPr>
            <a:picLocks noChangeAspect="1"/>
          </p:cNvPicPr>
          <p:nvPr/>
        </p:nvPicPr>
        <p:blipFill rotWithShape="1">
          <a:blip r:embed="rId3"/>
          <a:srcRect t="21076" b="39356"/>
          <a:stretch/>
        </p:blipFill>
        <p:spPr>
          <a:xfrm>
            <a:off x="0" y="15801"/>
            <a:ext cx="10691813" cy="2819374"/>
          </a:xfrm>
          <a:prstGeom prst="rect">
            <a:avLst/>
          </a:prstGeom>
        </p:spPr>
      </p:pic>
      <p:sp>
        <p:nvSpPr>
          <p:cNvPr id="7" name="正方形/長方形 6">
            <a:extLst>
              <a:ext uri="{FF2B5EF4-FFF2-40B4-BE49-F238E27FC236}">
                <a16:creationId xmlns:a16="http://schemas.microsoft.com/office/drawing/2014/main" id="{387E5BF2-C28E-FF40-B783-757FC227D70D}"/>
              </a:ext>
            </a:extLst>
          </p:cNvPr>
          <p:cNvSpPr/>
          <p:nvPr/>
        </p:nvSpPr>
        <p:spPr>
          <a:xfrm>
            <a:off x="2939969" y="5005229"/>
            <a:ext cx="4965539" cy="17317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03CD4C2C-3FC7-C441-B584-58DE49ECBE52}"/>
              </a:ext>
            </a:extLst>
          </p:cNvPr>
          <p:cNvSpPr txBox="1"/>
          <p:nvPr/>
        </p:nvSpPr>
        <p:spPr>
          <a:xfrm>
            <a:off x="3383019" y="5454520"/>
            <a:ext cx="4079438" cy="1200329"/>
          </a:xfrm>
          <a:prstGeom prst="rect">
            <a:avLst/>
          </a:prstGeom>
          <a:noFill/>
        </p:spPr>
        <p:txBody>
          <a:bodyPr wrap="square" rtlCol="0">
            <a:spAutoFit/>
          </a:bodyPr>
          <a:lstStyle/>
          <a:p>
            <a:r>
              <a:rPr kumimoji="1" lang="ja-JP" altLang="en-US" sz="1200" b="1"/>
              <a:t>❶</a:t>
            </a:r>
            <a:r>
              <a:rPr kumimoji="1" lang="ja-JP" altLang="en-US" sz="1200" b="1">
                <a:solidFill>
                  <a:srgbClr val="FF0000"/>
                </a:solidFill>
              </a:rPr>
              <a:t>所得税がかからない</a:t>
            </a:r>
            <a:r>
              <a:rPr kumimoji="1" lang="ja-JP" altLang="en-US" sz="1200" b="1"/>
              <a:t>こと</a:t>
            </a:r>
            <a:endParaRPr kumimoji="1" lang="en-US" altLang="ja-JP" sz="1200" b="1" dirty="0"/>
          </a:p>
          <a:p>
            <a:r>
              <a:rPr kumimoji="1" lang="ja-JP" altLang="en-US" sz="1200"/>
              <a:t>　</a:t>
            </a:r>
            <a:r>
              <a:rPr kumimoji="1" lang="ja-JP" altLang="en-US" sz="1000"/>
              <a:t>後述のフリーゾーン内外国企業に勤めていた場合</a:t>
            </a:r>
            <a:endParaRPr kumimoji="1" lang="en-US" altLang="ja-JP" sz="1000" dirty="0"/>
          </a:p>
          <a:p>
            <a:r>
              <a:rPr kumimoji="1" lang="ja-JP" altLang="en-US" sz="1200" b="1"/>
              <a:t>❷治安が良いこと</a:t>
            </a:r>
            <a:endParaRPr kumimoji="1" lang="en-US" altLang="ja-JP" sz="1200" b="1" dirty="0"/>
          </a:p>
          <a:p>
            <a:r>
              <a:rPr kumimoji="1" lang="ja-JP" altLang="en-US" sz="1200"/>
              <a:t>　</a:t>
            </a:r>
            <a:r>
              <a:rPr kumimoji="1" lang="ja-JP" altLang="en-US" sz="1000"/>
              <a:t>武器の所持が禁止されており、夜も安心して出歩ける</a:t>
            </a:r>
            <a:endParaRPr kumimoji="1" lang="en-US" altLang="ja-JP" sz="1000" dirty="0"/>
          </a:p>
          <a:p>
            <a:r>
              <a:rPr kumimoji="1" lang="ja-JP" altLang="en-US" sz="1200" b="1"/>
              <a:t>❸交通の便が良いこと</a:t>
            </a:r>
            <a:endParaRPr kumimoji="1" lang="en-US" altLang="ja-JP" sz="1200" b="1" dirty="0"/>
          </a:p>
          <a:p>
            <a:r>
              <a:rPr kumimoji="1" lang="ja-JP" altLang="en-US" sz="1200"/>
              <a:t>　</a:t>
            </a:r>
            <a:r>
              <a:rPr kumimoji="1" lang="ja-JP" altLang="en-US" sz="1000"/>
              <a:t>メトロが整備されている、ガソリン価格は日本や欧米の半分程度</a:t>
            </a:r>
          </a:p>
        </p:txBody>
      </p:sp>
      <p:sp>
        <p:nvSpPr>
          <p:cNvPr id="8" name="正方形/長方形 7">
            <a:extLst>
              <a:ext uri="{FF2B5EF4-FFF2-40B4-BE49-F238E27FC236}">
                <a16:creationId xmlns:a16="http://schemas.microsoft.com/office/drawing/2014/main" id="{38280E21-8B2A-6C48-A7C7-53885FDAFC52}"/>
              </a:ext>
            </a:extLst>
          </p:cNvPr>
          <p:cNvSpPr/>
          <p:nvPr/>
        </p:nvSpPr>
        <p:spPr>
          <a:xfrm>
            <a:off x="4176354" y="5108280"/>
            <a:ext cx="2339102" cy="307777"/>
          </a:xfrm>
          <a:prstGeom prst="rect">
            <a:avLst/>
          </a:prstGeom>
        </p:spPr>
        <p:txBody>
          <a:bodyPr wrap="none">
            <a:spAutoFit/>
          </a:bodyPr>
          <a:lstStyle/>
          <a:p>
            <a:r>
              <a:rPr kumimoji="1" lang="ja-JP" altLang="en-US" sz="1400" b="1"/>
              <a:t>駐在員の生活水準が良い点</a:t>
            </a:r>
            <a:endParaRPr kumimoji="1" lang="en-US" altLang="ja-JP" sz="1400" b="1" dirty="0"/>
          </a:p>
        </p:txBody>
      </p:sp>
    </p:spTree>
    <p:extLst>
      <p:ext uri="{BB962C8B-B14F-4D97-AF65-F5344CB8AC3E}">
        <p14:creationId xmlns:p14="http://schemas.microsoft.com/office/powerpoint/2010/main" val="16570504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descr="ダイアグラム&#10;&#10;自動的に生成された説明">
            <a:extLst>
              <a:ext uri="{FF2B5EF4-FFF2-40B4-BE49-F238E27FC236}">
                <a16:creationId xmlns:a16="http://schemas.microsoft.com/office/drawing/2014/main" id="{884BD909-10C3-CD45-8ED2-020117D5BD62}"/>
              </a:ext>
            </a:extLst>
          </p:cNvPr>
          <p:cNvPicPr>
            <a:picLocks noChangeAspect="1"/>
          </p:cNvPicPr>
          <p:nvPr/>
        </p:nvPicPr>
        <p:blipFill rotWithShape="1">
          <a:blip r:embed="rId2"/>
          <a:srcRect l="1089" t="1577" r="1115" b="2041"/>
          <a:stretch/>
        </p:blipFill>
        <p:spPr>
          <a:xfrm>
            <a:off x="-55184" y="-1"/>
            <a:ext cx="10760431" cy="7559675"/>
          </a:xfrm>
          <a:prstGeom prst="rect">
            <a:avLst/>
          </a:prstGeom>
        </p:spPr>
      </p:pic>
      <p:sp>
        <p:nvSpPr>
          <p:cNvPr id="10" name="正方形/長方形 9">
            <a:extLst>
              <a:ext uri="{FF2B5EF4-FFF2-40B4-BE49-F238E27FC236}">
                <a16:creationId xmlns:a16="http://schemas.microsoft.com/office/drawing/2014/main" id="{CDCAD113-2EC1-CE40-ADC5-F4EAC421D216}"/>
              </a:ext>
            </a:extLst>
          </p:cNvPr>
          <p:cNvSpPr/>
          <p:nvPr/>
        </p:nvSpPr>
        <p:spPr>
          <a:xfrm>
            <a:off x="-55185" y="564721"/>
            <a:ext cx="10760431" cy="64302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6" name="図 15">
            <a:extLst>
              <a:ext uri="{FF2B5EF4-FFF2-40B4-BE49-F238E27FC236}">
                <a16:creationId xmlns:a16="http://schemas.microsoft.com/office/drawing/2014/main" id="{FBA3AD8B-760B-6649-9FA8-6472208C50DA}"/>
              </a:ext>
            </a:extLst>
          </p:cNvPr>
          <p:cNvPicPr>
            <a:picLocks noChangeAspect="1"/>
          </p:cNvPicPr>
          <p:nvPr/>
        </p:nvPicPr>
        <p:blipFill>
          <a:blip r:embed="rId3"/>
          <a:srcRect t="16595" b="16595"/>
          <a:stretch/>
        </p:blipFill>
        <p:spPr>
          <a:xfrm>
            <a:off x="4971749" y="5002771"/>
            <a:ext cx="5733496" cy="2556905"/>
          </a:xfrm>
          <a:prstGeom prst="rect">
            <a:avLst/>
          </a:prstGeom>
        </p:spPr>
      </p:pic>
      <p:sp>
        <p:nvSpPr>
          <p:cNvPr id="13" name="円/楕円 12">
            <a:extLst>
              <a:ext uri="{FF2B5EF4-FFF2-40B4-BE49-F238E27FC236}">
                <a16:creationId xmlns:a16="http://schemas.microsoft.com/office/drawing/2014/main" id="{38D5EAAE-E4FD-6E4A-A0D6-E4ACD9BFEBDB}"/>
              </a:ext>
            </a:extLst>
          </p:cNvPr>
          <p:cNvSpPr>
            <a:spLocks noChangeAspect="1"/>
          </p:cNvSpPr>
          <p:nvPr/>
        </p:nvSpPr>
        <p:spPr>
          <a:xfrm>
            <a:off x="10157442" y="7027941"/>
            <a:ext cx="360000" cy="36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図 11">
            <a:extLst>
              <a:ext uri="{FF2B5EF4-FFF2-40B4-BE49-F238E27FC236}">
                <a16:creationId xmlns:a16="http://schemas.microsoft.com/office/drawing/2014/main" id="{ACC154FC-49A3-3243-B6A4-F095F87965C8}"/>
              </a:ext>
            </a:extLst>
          </p:cNvPr>
          <p:cNvPicPr>
            <a:picLocks noChangeAspect="1"/>
          </p:cNvPicPr>
          <p:nvPr/>
        </p:nvPicPr>
        <p:blipFill rotWithShape="1">
          <a:blip r:embed="rId4"/>
          <a:srcRect t="986"/>
          <a:stretch/>
        </p:blipFill>
        <p:spPr>
          <a:xfrm>
            <a:off x="4971746" y="0"/>
            <a:ext cx="5733499" cy="3784668"/>
          </a:xfrm>
          <a:prstGeom prst="rect">
            <a:avLst/>
          </a:prstGeom>
        </p:spPr>
      </p:pic>
      <p:pic>
        <p:nvPicPr>
          <p:cNvPr id="14" name="図 13">
            <a:extLst>
              <a:ext uri="{FF2B5EF4-FFF2-40B4-BE49-F238E27FC236}">
                <a16:creationId xmlns:a16="http://schemas.microsoft.com/office/drawing/2014/main" id="{2B957137-6446-9142-A3A0-8B85886169A1}"/>
              </a:ext>
            </a:extLst>
          </p:cNvPr>
          <p:cNvPicPr>
            <a:picLocks noChangeAspect="1"/>
          </p:cNvPicPr>
          <p:nvPr/>
        </p:nvPicPr>
        <p:blipFill>
          <a:blip r:embed="rId5"/>
          <a:srcRect/>
          <a:stretch/>
        </p:blipFill>
        <p:spPr>
          <a:xfrm>
            <a:off x="6837172" y="3647179"/>
            <a:ext cx="3868073" cy="1359594"/>
          </a:xfrm>
          <a:prstGeom prst="rect">
            <a:avLst/>
          </a:prstGeom>
        </p:spPr>
      </p:pic>
      <p:sp>
        <p:nvSpPr>
          <p:cNvPr id="2" name="タイトル 1">
            <a:extLst>
              <a:ext uri="{FF2B5EF4-FFF2-40B4-BE49-F238E27FC236}">
                <a16:creationId xmlns:a16="http://schemas.microsoft.com/office/drawing/2014/main" id="{69D44A67-AB8E-7843-8056-BFF017A79B6E}"/>
              </a:ext>
            </a:extLst>
          </p:cNvPr>
          <p:cNvSpPr>
            <a:spLocks noGrp="1"/>
          </p:cNvSpPr>
          <p:nvPr>
            <p:ph type="ctrTitle"/>
          </p:nvPr>
        </p:nvSpPr>
        <p:spPr>
          <a:xfrm>
            <a:off x="-79513" y="1484880"/>
            <a:ext cx="5037593" cy="681508"/>
          </a:xfrm>
        </p:spPr>
        <p:txBody>
          <a:bodyPr>
            <a:normAutofit fontScale="90000"/>
          </a:bodyPr>
          <a:lstStyle/>
          <a:p>
            <a:pPr>
              <a:lnSpc>
                <a:spcPct val="150000"/>
              </a:lnSpc>
            </a:pPr>
            <a:r>
              <a:rPr lang="ja-JP" altLang="en-US">
                <a:latin typeface="+mn-ea"/>
                <a:ea typeface="+mn-ea"/>
              </a:rPr>
              <a:t>経済発展</a:t>
            </a:r>
            <a:br>
              <a:rPr lang="en-US" altLang="ja-JP" dirty="0">
                <a:latin typeface="+mn-ea"/>
                <a:ea typeface="+mn-ea"/>
              </a:rPr>
            </a:br>
            <a:r>
              <a:rPr lang="en" altLang="ja-JP" sz="1000" i="1" dirty="0">
                <a:solidFill>
                  <a:schemeClr val="accent5">
                    <a:lumMod val="75000"/>
                  </a:schemeClr>
                </a:solidFill>
                <a:latin typeface="Avenir Light Oblique" panose="020B0402020203090204" pitchFamily="34" charset="0"/>
              </a:rPr>
              <a:t>Economic development</a:t>
            </a:r>
            <a:endParaRPr lang="ja-JP" altLang="en-US" sz="1000" i="1">
              <a:solidFill>
                <a:schemeClr val="accent5">
                  <a:lumMod val="75000"/>
                </a:schemeClr>
              </a:solidFill>
              <a:latin typeface="Avenir Light Oblique" panose="020B0402020203090204" pitchFamily="34" charset="0"/>
              <a:ea typeface="+mn-ea"/>
            </a:endParaRPr>
          </a:p>
        </p:txBody>
      </p:sp>
      <p:sp>
        <p:nvSpPr>
          <p:cNvPr id="3" name="テキスト ボックス 2">
            <a:extLst>
              <a:ext uri="{FF2B5EF4-FFF2-40B4-BE49-F238E27FC236}">
                <a16:creationId xmlns:a16="http://schemas.microsoft.com/office/drawing/2014/main" id="{DB5F47EC-F9A3-054A-A690-8AE7A9CB1219}"/>
              </a:ext>
            </a:extLst>
          </p:cNvPr>
          <p:cNvSpPr txBox="1"/>
          <p:nvPr/>
        </p:nvSpPr>
        <p:spPr>
          <a:xfrm>
            <a:off x="640845" y="2439234"/>
            <a:ext cx="3607546" cy="3785652"/>
          </a:xfrm>
          <a:prstGeom prst="rect">
            <a:avLst/>
          </a:prstGeom>
          <a:noFill/>
        </p:spPr>
        <p:txBody>
          <a:bodyPr wrap="square" rtlCol="0">
            <a:spAutoFit/>
          </a:bodyPr>
          <a:lstStyle/>
          <a:p>
            <a:pPr algn="just"/>
            <a:r>
              <a:rPr kumimoji="1" lang="ja-JP" altLang="en-US" sz="1200"/>
              <a:t>マスターカードの調べによると</a:t>
            </a:r>
            <a:r>
              <a:rPr kumimoji="1" lang="en-US" altLang="ja-JP" sz="1200" dirty="0"/>
              <a:t>2016</a:t>
            </a:r>
            <a:r>
              <a:rPr kumimoji="1" lang="ja-JP" altLang="en-US" sz="1200"/>
              <a:t>年に観光客がドバイで消費した金額は約</a:t>
            </a:r>
            <a:r>
              <a:rPr kumimoji="1" lang="en-US" altLang="ja-JP" sz="1200" dirty="0"/>
              <a:t>3</a:t>
            </a:r>
            <a:r>
              <a:rPr kumimoji="1" lang="ja-JP" altLang="en-US" sz="1200"/>
              <a:t>兆円にも上っており、世界的にみても有数の観光消費都市である。</a:t>
            </a:r>
          </a:p>
          <a:p>
            <a:pPr algn="just"/>
            <a:r>
              <a:rPr kumimoji="1" lang="ja-JP" altLang="en-US" sz="1200"/>
              <a:t>ドバイは世界一の高さを誇る超高層ビル“ブルジュ・ハリーファ”や、世界最大規模のショッピングモールである“ドバイ・モール”、ヤ</a:t>
            </a:r>
          </a:p>
          <a:p>
            <a:pPr algn="just"/>
            <a:r>
              <a:rPr kumimoji="1" lang="ja-JP" altLang="en-US" sz="1200"/>
              <a:t>シの木のかたちをした巨大な人口造成島“パーム・ジュメイラ”等に代表される様々な開発プロジェクトで注目を集めてきた。</a:t>
            </a:r>
          </a:p>
          <a:p>
            <a:pPr algn="just"/>
            <a:r>
              <a:rPr kumimoji="1" lang="ja-JP" altLang="en-US" sz="1200"/>
              <a:t>現在でも世界最高層を更新する予定のビルを擁する”ドバイ・クリーク・ハーバー”、パーム・ジュメイラの</a:t>
            </a:r>
            <a:r>
              <a:rPr kumimoji="1" lang="en-US" altLang="ja-JP" sz="1200" dirty="0"/>
              <a:t>3</a:t>
            </a:r>
            <a:r>
              <a:rPr kumimoji="1" lang="ja-JP" altLang="en-US" sz="1200"/>
              <a:t>倍の面積を有する人口造成島“デイラ・アイランド”、ドバイ・モールを超える規模の“ムハンマド・ビン・ラーシド・アル・マクトゥーム・シティ</a:t>
            </a:r>
            <a:r>
              <a:rPr kumimoji="1" lang="en-US" altLang="ja-JP" sz="1200" dirty="0"/>
              <a:t>(</a:t>
            </a:r>
            <a:r>
              <a:rPr kumimoji="1" lang="en" altLang="ja-JP" sz="1200" dirty="0"/>
              <a:t>MBR City)“</a:t>
            </a:r>
            <a:r>
              <a:rPr kumimoji="1" lang="ja-JP" altLang="en-US" sz="1200"/>
              <a:t>開発計画、内陸部の砂漠を埋めるコミュニティ開発の“ドバイ・ランド”、そして将来的なドバイ国際空港に代わるハブ空港としての拡充が進む「アル・マクトゥーム国際空港」といった新たな大規模案件が進行し、都市自体の拡大が進んでいる。	</a:t>
            </a:r>
          </a:p>
        </p:txBody>
      </p:sp>
      <p:sp>
        <p:nvSpPr>
          <p:cNvPr id="4" name="Date Placeholder 3">
            <a:extLst>
              <a:ext uri="{FF2B5EF4-FFF2-40B4-BE49-F238E27FC236}">
                <a16:creationId xmlns:a16="http://schemas.microsoft.com/office/drawing/2014/main" id="{097D04D2-A49B-704F-AB24-68835531D36D}"/>
              </a:ext>
            </a:extLst>
          </p:cNvPr>
          <p:cNvSpPr>
            <a:spLocks noGrp="1"/>
          </p:cNvSpPr>
          <p:nvPr>
            <p:ph type="dt" sz="half" idx="10"/>
          </p:nvPr>
        </p:nvSpPr>
        <p:spPr>
          <a:xfrm>
            <a:off x="354371" y="7006700"/>
            <a:ext cx="2405658" cy="402483"/>
          </a:xfrm>
        </p:spPr>
        <p:txBody>
          <a:bodyPr/>
          <a:lstStyle>
            <a:lvl1pPr>
              <a:defRPr sz="800">
                <a:latin typeface="MS PGothic" panose="020B0600070205080204" pitchFamily="34" charset="-128"/>
                <a:ea typeface="MS PGothic" panose="020B0600070205080204" pitchFamily="34" charset="-128"/>
              </a:defRPr>
            </a:lvl1pPr>
          </a:lstStyle>
          <a:p>
            <a:r>
              <a:rPr kumimoji="1" lang="en-US" altLang="ja-JP" dirty="0"/>
              <a:t>©️2021 TANK HILLS</a:t>
            </a:r>
            <a:endParaRPr kumimoji="1" lang="ja-JP" altLang="en-US"/>
          </a:p>
        </p:txBody>
      </p:sp>
      <p:sp>
        <p:nvSpPr>
          <p:cNvPr id="5" name="Slide Number Placeholder 5">
            <a:extLst>
              <a:ext uri="{FF2B5EF4-FFF2-40B4-BE49-F238E27FC236}">
                <a16:creationId xmlns:a16="http://schemas.microsoft.com/office/drawing/2014/main" id="{F168820F-BD5C-7947-9A5B-82684D7BDF43}"/>
              </a:ext>
            </a:extLst>
          </p:cNvPr>
          <p:cNvSpPr>
            <a:spLocks noGrp="1"/>
          </p:cNvSpPr>
          <p:nvPr>
            <p:ph type="sldNum" sz="quarter" idx="12"/>
          </p:nvPr>
        </p:nvSpPr>
        <p:spPr>
          <a:xfrm>
            <a:off x="8062171" y="7006700"/>
            <a:ext cx="2405658" cy="402483"/>
          </a:xfrm>
        </p:spPr>
        <p:txBody>
          <a:bodyPr/>
          <a:lstStyle/>
          <a:p>
            <a:fld id="{A9ADFDE1-CD16-DB42-81F7-74C3C2178CA5}" type="slidenum">
              <a:rPr kumimoji="1" lang="ja-JP" altLang="en-US" smtClean="0"/>
              <a:t>8</a:t>
            </a:fld>
            <a:endParaRPr kumimoji="1" lang="ja-JP" altLang="en-US"/>
          </a:p>
        </p:txBody>
      </p:sp>
      <p:pic>
        <p:nvPicPr>
          <p:cNvPr id="7" name="図 6">
            <a:extLst>
              <a:ext uri="{FF2B5EF4-FFF2-40B4-BE49-F238E27FC236}">
                <a16:creationId xmlns:a16="http://schemas.microsoft.com/office/drawing/2014/main" id="{B42AF675-DE65-1B45-A0AE-E41BD5C81EC1}"/>
              </a:ext>
            </a:extLst>
          </p:cNvPr>
          <p:cNvPicPr>
            <a:picLocks noChangeAspect="1"/>
          </p:cNvPicPr>
          <p:nvPr/>
        </p:nvPicPr>
        <p:blipFill>
          <a:blip r:embed="rId6"/>
          <a:srcRect/>
          <a:stretch/>
        </p:blipFill>
        <p:spPr>
          <a:xfrm>
            <a:off x="4974027" y="3647179"/>
            <a:ext cx="2261413" cy="1359591"/>
          </a:xfrm>
          <a:prstGeom prst="rect">
            <a:avLst/>
          </a:prstGeom>
        </p:spPr>
      </p:pic>
    </p:spTree>
    <p:extLst>
      <p:ext uri="{BB962C8B-B14F-4D97-AF65-F5344CB8AC3E}">
        <p14:creationId xmlns:p14="http://schemas.microsoft.com/office/powerpoint/2010/main" val="28327862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descr="ダイアグラム&#10;&#10;自動的に生成された説明">
            <a:extLst>
              <a:ext uri="{FF2B5EF4-FFF2-40B4-BE49-F238E27FC236}">
                <a16:creationId xmlns:a16="http://schemas.microsoft.com/office/drawing/2014/main" id="{43B4DB3C-90BB-3145-A49B-0DB2C23052F5}"/>
              </a:ext>
            </a:extLst>
          </p:cNvPr>
          <p:cNvPicPr>
            <a:picLocks noChangeAspect="1"/>
          </p:cNvPicPr>
          <p:nvPr/>
        </p:nvPicPr>
        <p:blipFill rotWithShape="1">
          <a:blip r:embed="rId2"/>
          <a:srcRect l="1089" t="1577" r="1115" b="2041"/>
          <a:stretch/>
        </p:blipFill>
        <p:spPr>
          <a:xfrm>
            <a:off x="0" y="-1"/>
            <a:ext cx="10691813" cy="7559675"/>
          </a:xfrm>
          <a:prstGeom prst="rect">
            <a:avLst/>
          </a:prstGeom>
        </p:spPr>
      </p:pic>
      <p:sp>
        <p:nvSpPr>
          <p:cNvPr id="14" name="正方形/長方形 13">
            <a:extLst>
              <a:ext uri="{FF2B5EF4-FFF2-40B4-BE49-F238E27FC236}">
                <a16:creationId xmlns:a16="http://schemas.microsoft.com/office/drawing/2014/main" id="{C2AA78E8-0B19-A945-97CA-D5E13DF2C897}"/>
              </a:ext>
            </a:extLst>
          </p:cNvPr>
          <p:cNvSpPr/>
          <p:nvPr/>
        </p:nvSpPr>
        <p:spPr>
          <a:xfrm>
            <a:off x="0" y="564721"/>
            <a:ext cx="10691813" cy="64302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6" name="図 15">
            <a:extLst>
              <a:ext uri="{FF2B5EF4-FFF2-40B4-BE49-F238E27FC236}">
                <a16:creationId xmlns:a16="http://schemas.microsoft.com/office/drawing/2014/main" id="{908D3E19-4DB0-1C47-BDA2-7A3D7889D656}"/>
              </a:ext>
            </a:extLst>
          </p:cNvPr>
          <p:cNvPicPr>
            <a:picLocks noChangeAspect="1"/>
          </p:cNvPicPr>
          <p:nvPr/>
        </p:nvPicPr>
        <p:blipFill>
          <a:blip r:embed="rId3"/>
          <a:srcRect l="21253" r="21253"/>
          <a:stretch/>
        </p:blipFill>
        <p:spPr>
          <a:xfrm>
            <a:off x="7552944" y="3919984"/>
            <a:ext cx="3138868" cy="3639689"/>
          </a:xfrm>
          <a:prstGeom prst="rect">
            <a:avLst/>
          </a:prstGeom>
        </p:spPr>
      </p:pic>
      <p:pic>
        <p:nvPicPr>
          <p:cNvPr id="24" name="図 23">
            <a:extLst>
              <a:ext uri="{FF2B5EF4-FFF2-40B4-BE49-F238E27FC236}">
                <a16:creationId xmlns:a16="http://schemas.microsoft.com/office/drawing/2014/main" id="{CD0937F3-D647-0345-B394-3CB72B7C9D56}"/>
              </a:ext>
            </a:extLst>
          </p:cNvPr>
          <p:cNvPicPr>
            <a:picLocks noChangeAspect="1"/>
          </p:cNvPicPr>
          <p:nvPr/>
        </p:nvPicPr>
        <p:blipFill>
          <a:blip r:embed="rId4"/>
          <a:srcRect l="9831" r="9831"/>
          <a:stretch/>
        </p:blipFill>
        <p:spPr>
          <a:xfrm>
            <a:off x="3138869" y="3919984"/>
            <a:ext cx="4414073" cy="3639689"/>
          </a:xfrm>
          <a:prstGeom prst="rect">
            <a:avLst/>
          </a:prstGeom>
        </p:spPr>
      </p:pic>
      <p:pic>
        <p:nvPicPr>
          <p:cNvPr id="25" name="図 24">
            <a:extLst>
              <a:ext uri="{FF2B5EF4-FFF2-40B4-BE49-F238E27FC236}">
                <a16:creationId xmlns:a16="http://schemas.microsoft.com/office/drawing/2014/main" id="{51A640E4-0C14-7B43-8651-0B61C2B3D952}"/>
              </a:ext>
            </a:extLst>
          </p:cNvPr>
          <p:cNvPicPr>
            <a:picLocks noChangeAspect="1"/>
          </p:cNvPicPr>
          <p:nvPr/>
        </p:nvPicPr>
        <p:blipFill>
          <a:blip r:embed="rId5"/>
          <a:srcRect l="21357" r="21357"/>
          <a:stretch/>
        </p:blipFill>
        <p:spPr>
          <a:xfrm>
            <a:off x="11313" y="3919984"/>
            <a:ext cx="3127553" cy="3639689"/>
          </a:xfrm>
          <a:prstGeom prst="rect">
            <a:avLst/>
          </a:prstGeom>
        </p:spPr>
      </p:pic>
      <p:sp>
        <p:nvSpPr>
          <p:cNvPr id="15" name="円/楕円 14">
            <a:extLst>
              <a:ext uri="{FF2B5EF4-FFF2-40B4-BE49-F238E27FC236}">
                <a16:creationId xmlns:a16="http://schemas.microsoft.com/office/drawing/2014/main" id="{272B52C8-E989-AF4F-A2C2-9A88A06B2492}"/>
              </a:ext>
            </a:extLst>
          </p:cNvPr>
          <p:cNvSpPr>
            <a:spLocks noChangeAspect="1"/>
          </p:cNvSpPr>
          <p:nvPr/>
        </p:nvSpPr>
        <p:spPr>
          <a:xfrm>
            <a:off x="10157442" y="7027941"/>
            <a:ext cx="360000" cy="36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69D44A67-AB8E-7843-8056-BFF017A79B6E}"/>
              </a:ext>
            </a:extLst>
          </p:cNvPr>
          <p:cNvSpPr>
            <a:spLocks noGrp="1"/>
          </p:cNvSpPr>
          <p:nvPr>
            <p:ph type="ctrTitle"/>
          </p:nvPr>
        </p:nvSpPr>
        <p:spPr>
          <a:xfrm>
            <a:off x="0" y="1129448"/>
            <a:ext cx="10678160" cy="347982"/>
          </a:xfrm>
        </p:spPr>
        <p:txBody>
          <a:bodyPr>
            <a:normAutofit fontScale="90000"/>
          </a:bodyPr>
          <a:lstStyle/>
          <a:p>
            <a:pPr>
              <a:lnSpc>
                <a:spcPct val="150000"/>
              </a:lnSpc>
            </a:pPr>
            <a:r>
              <a:rPr lang="ja-JP" altLang="en-US">
                <a:latin typeface="+mn-ea"/>
                <a:ea typeface="+mn-ea"/>
              </a:rPr>
              <a:t>フリーゾーン・税金等</a:t>
            </a:r>
            <a:br>
              <a:rPr lang="en-US" altLang="ja-JP" dirty="0">
                <a:latin typeface="+mn-ea"/>
                <a:ea typeface="+mn-ea"/>
              </a:rPr>
            </a:br>
            <a:r>
              <a:rPr lang="en" altLang="ja-JP" sz="1100" i="1" dirty="0">
                <a:solidFill>
                  <a:schemeClr val="accent1">
                    <a:lumMod val="75000"/>
                  </a:schemeClr>
                </a:solidFill>
                <a:latin typeface="Avenir Light Oblique" panose="020B0402020203090204" pitchFamily="34" charset="0"/>
              </a:rPr>
              <a:t>Free trade zone &amp; TAX</a:t>
            </a:r>
            <a:endParaRPr lang="ja-JP" altLang="en-US" sz="1100">
              <a:solidFill>
                <a:schemeClr val="accent1">
                  <a:lumMod val="75000"/>
                </a:schemeClr>
              </a:solidFill>
              <a:latin typeface="+mn-ea"/>
              <a:ea typeface="+mn-ea"/>
            </a:endParaRPr>
          </a:p>
        </p:txBody>
      </p:sp>
      <p:sp>
        <p:nvSpPr>
          <p:cNvPr id="3" name="テキスト ボックス 2">
            <a:extLst>
              <a:ext uri="{FF2B5EF4-FFF2-40B4-BE49-F238E27FC236}">
                <a16:creationId xmlns:a16="http://schemas.microsoft.com/office/drawing/2014/main" id="{6990B779-C012-724C-805C-07FC3C993C86}"/>
              </a:ext>
            </a:extLst>
          </p:cNvPr>
          <p:cNvSpPr txBox="1"/>
          <p:nvPr/>
        </p:nvSpPr>
        <p:spPr>
          <a:xfrm>
            <a:off x="893823" y="2002272"/>
            <a:ext cx="8926038" cy="1200329"/>
          </a:xfrm>
          <a:prstGeom prst="rect">
            <a:avLst/>
          </a:prstGeom>
          <a:noFill/>
        </p:spPr>
        <p:txBody>
          <a:bodyPr wrap="square" rtlCol="0">
            <a:spAutoFit/>
          </a:bodyPr>
          <a:lstStyle/>
          <a:p>
            <a:r>
              <a:rPr kumimoji="1" lang="en" altLang="ja-JP" sz="1200" dirty="0"/>
              <a:t>UAE</a:t>
            </a:r>
            <a:r>
              <a:rPr kumimoji="1" lang="ja-JP" altLang="en-US" sz="1200"/>
              <a:t>の中でもドバイは石油埋蔵量が少ないため、脱原油の経済政策を推進してきた。外国企業や資本の進出を促進するため、外資の直接投資の自由や外国人労働者の雇用の自由を完全に保障する「フリーゾーン」を経済特区として整備してきた。</a:t>
            </a:r>
            <a:endParaRPr kumimoji="1" lang="en-US" altLang="ja-JP" sz="1200" dirty="0"/>
          </a:p>
          <a:p>
            <a:r>
              <a:rPr kumimoji="1" lang="en" altLang="ja-JP" sz="1200" dirty="0"/>
              <a:t>UAE</a:t>
            </a:r>
            <a:r>
              <a:rPr kumimoji="1" lang="ja-JP" altLang="en-US" sz="1200"/>
              <a:t>国内で会社を設立する場合、原則として</a:t>
            </a:r>
            <a:r>
              <a:rPr kumimoji="1" lang="en-US" altLang="ja-JP" sz="1200" dirty="0"/>
              <a:t>51</a:t>
            </a:r>
            <a:r>
              <a:rPr kumimoji="1" lang="ja-JP" altLang="en-US" sz="1200"/>
              <a:t>％以上の現地出資が必要だがフリーゾーンに設立する場合は外資</a:t>
            </a:r>
            <a:r>
              <a:rPr kumimoji="1" lang="en-US" altLang="ja-JP" sz="1200" dirty="0"/>
              <a:t>100</a:t>
            </a:r>
            <a:r>
              <a:rPr kumimoji="1" lang="ja-JP" altLang="en-US" sz="1200"/>
              <a:t>％の会社設立が可能。また、フリーゾーン内に輸入したものには関税が免除され（フリーゾーン外に持ち出した場合は課税対象）資本や利益の本国送金が自由で外国人労働者の雇用制限が無いなど様々な優遇措置がとられている。</a:t>
            </a:r>
          </a:p>
          <a:p>
            <a:endParaRPr kumimoji="1" lang="ja-JP" altLang="en-US" sz="1200"/>
          </a:p>
        </p:txBody>
      </p:sp>
      <p:sp>
        <p:nvSpPr>
          <p:cNvPr id="5" name="Slide Number Placeholder 5">
            <a:extLst>
              <a:ext uri="{FF2B5EF4-FFF2-40B4-BE49-F238E27FC236}">
                <a16:creationId xmlns:a16="http://schemas.microsoft.com/office/drawing/2014/main" id="{437AEE9E-7064-A645-A12D-AC6C18970938}"/>
              </a:ext>
            </a:extLst>
          </p:cNvPr>
          <p:cNvSpPr>
            <a:spLocks noGrp="1"/>
          </p:cNvSpPr>
          <p:nvPr>
            <p:ph type="sldNum" sz="quarter" idx="12"/>
          </p:nvPr>
        </p:nvSpPr>
        <p:spPr>
          <a:xfrm>
            <a:off x="8062171" y="7006700"/>
            <a:ext cx="2405658" cy="402483"/>
          </a:xfrm>
        </p:spPr>
        <p:txBody>
          <a:bodyPr/>
          <a:lstStyle/>
          <a:p>
            <a:fld id="{A9ADFDE1-CD16-DB42-81F7-74C3C2178CA5}" type="slidenum">
              <a:rPr kumimoji="1" lang="ja-JP" altLang="en-US" smtClean="0"/>
              <a:t>9</a:t>
            </a:fld>
            <a:endParaRPr kumimoji="1" lang="ja-JP" altLang="en-US"/>
          </a:p>
        </p:txBody>
      </p:sp>
      <p:sp>
        <p:nvSpPr>
          <p:cNvPr id="19" name="Date Placeholder 3">
            <a:extLst>
              <a:ext uri="{FF2B5EF4-FFF2-40B4-BE49-F238E27FC236}">
                <a16:creationId xmlns:a16="http://schemas.microsoft.com/office/drawing/2014/main" id="{192E16BE-3103-0F47-A3A1-0687B4ECA02D}"/>
              </a:ext>
            </a:extLst>
          </p:cNvPr>
          <p:cNvSpPr>
            <a:spLocks noGrp="1"/>
          </p:cNvSpPr>
          <p:nvPr>
            <p:ph type="dt" sz="half" idx="10"/>
          </p:nvPr>
        </p:nvSpPr>
        <p:spPr>
          <a:xfrm>
            <a:off x="354371" y="7006700"/>
            <a:ext cx="2405658" cy="402483"/>
          </a:xfrm>
        </p:spPr>
        <p:txBody>
          <a:bodyPr/>
          <a:lstStyle>
            <a:lvl1pPr>
              <a:defRPr sz="800">
                <a:latin typeface="MS PGothic" panose="020B0600070205080204" pitchFamily="34" charset="-128"/>
                <a:ea typeface="MS PGothic" panose="020B0600070205080204" pitchFamily="34" charset="-128"/>
              </a:defRPr>
            </a:lvl1pPr>
          </a:lstStyle>
          <a:p>
            <a:r>
              <a:rPr kumimoji="1" lang="en-US" altLang="ja-JP" dirty="0"/>
              <a:t>©️2021 TANK HILLS</a:t>
            </a:r>
            <a:endParaRPr kumimoji="1" lang="ja-JP" altLang="en-US"/>
          </a:p>
        </p:txBody>
      </p:sp>
      <p:sp>
        <p:nvSpPr>
          <p:cNvPr id="21" name="正方形/長方形 20">
            <a:extLst>
              <a:ext uri="{FF2B5EF4-FFF2-40B4-BE49-F238E27FC236}">
                <a16:creationId xmlns:a16="http://schemas.microsoft.com/office/drawing/2014/main" id="{1C3E67FB-5AFB-1D49-838F-8397C5F85C30}"/>
              </a:ext>
            </a:extLst>
          </p:cNvPr>
          <p:cNvSpPr/>
          <p:nvPr/>
        </p:nvSpPr>
        <p:spPr>
          <a:xfrm>
            <a:off x="995423" y="3229338"/>
            <a:ext cx="8576840" cy="4450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4D4380A0-417D-7241-9316-B0788B7340AB}"/>
              </a:ext>
            </a:extLst>
          </p:cNvPr>
          <p:cNvSpPr txBox="1"/>
          <p:nvPr/>
        </p:nvSpPr>
        <p:spPr>
          <a:xfrm>
            <a:off x="1886771" y="3293586"/>
            <a:ext cx="6918270" cy="323165"/>
          </a:xfrm>
          <a:prstGeom prst="rect">
            <a:avLst/>
          </a:prstGeom>
          <a:noFill/>
        </p:spPr>
        <p:txBody>
          <a:bodyPr wrap="square" rtlCol="0">
            <a:spAutoFit/>
          </a:bodyPr>
          <a:lstStyle/>
          <a:p>
            <a:pPr algn="ctr"/>
            <a:r>
              <a:rPr kumimoji="1" lang="ja-JP" altLang="en-US" sz="1500" b="1"/>
              <a:t>フリーゾーン内の</a:t>
            </a:r>
            <a:r>
              <a:rPr kumimoji="1" lang="ja-JP" altLang="en-US" sz="1500" b="1">
                <a:solidFill>
                  <a:srgbClr val="FF0000"/>
                </a:solidFill>
              </a:rPr>
              <a:t>外国企業は法人税、所得税が</a:t>
            </a:r>
            <a:r>
              <a:rPr kumimoji="1" lang="en-US" altLang="ja-JP" sz="1500" b="1" dirty="0">
                <a:solidFill>
                  <a:srgbClr val="FF0000"/>
                </a:solidFill>
              </a:rPr>
              <a:t>50</a:t>
            </a:r>
            <a:r>
              <a:rPr kumimoji="1" lang="ja-JP" altLang="en-US" sz="1500" b="1">
                <a:solidFill>
                  <a:srgbClr val="FF0000"/>
                </a:solidFill>
              </a:rPr>
              <a:t>年間免除</a:t>
            </a:r>
            <a:r>
              <a:rPr kumimoji="1" lang="ja-JP" altLang="en-US" sz="1500" b="1"/>
              <a:t>され、延長も可能。</a:t>
            </a:r>
          </a:p>
        </p:txBody>
      </p:sp>
    </p:spTree>
    <p:extLst>
      <p:ext uri="{BB962C8B-B14F-4D97-AF65-F5344CB8AC3E}">
        <p14:creationId xmlns:p14="http://schemas.microsoft.com/office/powerpoint/2010/main" val="3767949025"/>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3027</TotalTime>
  <Words>1711</Words>
  <Application>Microsoft Office PowerPoint</Application>
  <PresentationFormat>ユーザー設定</PresentationFormat>
  <Paragraphs>206</Paragraphs>
  <Slides>9</Slides>
  <Notes>2</Notes>
  <HiddenSlides>0</HiddenSlides>
  <MMClips>0</MMClips>
  <ScaleCrop>false</ScaleCrop>
  <HeadingPairs>
    <vt:vector size="4" baseType="variant">
      <vt:variant>
        <vt:lpstr>テーマ</vt:lpstr>
      </vt:variant>
      <vt:variant>
        <vt:i4>1</vt:i4>
      </vt:variant>
      <vt:variant>
        <vt:lpstr>スライド タイトル</vt:lpstr>
      </vt:variant>
      <vt:variant>
        <vt:i4>9</vt:i4>
      </vt:variant>
    </vt:vector>
  </HeadingPairs>
  <TitlesOfParts>
    <vt:vector size="10" baseType="lpstr">
      <vt:lpstr>Office テーマ</vt:lpstr>
      <vt:lpstr>PowerPoint プレゼンテーション</vt:lpstr>
      <vt:lpstr>PowerPoint プレゼンテーション</vt:lpstr>
      <vt:lpstr>PowerPoint プレゼンテーション</vt:lpstr>
      <vt:lpstr>クリークタワー Creek Tower</vt:lpstr>
      <vt:lpstr>ドバイ万博 Dubai Expo 2020</vt:lpstr>
      <vt:lpstr>政治体制 Political system</vt:lpstr>
      <vt:lpstr>日本企業の進出 Japanese companies in Dubai</vt:lpstr>
      <vt:lpstr>経済発展 Economic development</vt:lpstr>
      <vt:lpstr>フリーゾーン・税金等 Free trade zone &amp; TAX</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有海子 岩田</dc:creator>
  <cp:lastModifiedBy>池 直将</cp:lastModifiedBy>
  <cp:revision>67</cp:revision>
  <dcterms:created xsi:type="dcterms:W3CDTF">2021-07-18T05:47:51Z</dcterms:created>
  <dcterms:modified xsi:type="dcterms:W3CDTF">2021-08-22T02:47:51Z</dcterms:modified>
</cp:coreProperties>
</file>