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707" r:id="rId2"/>
    <p:sldId id="708" r:id="rId3"/>
    <p:sldId id="709" r:id="rId4"/>
    <p:sldId id="710" r:id="rId5"/>
    <p:sldId id="711"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1430"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7C5FF2-2085-514F-BEBA-2CC3B481206A}"/>
              </a:ext>
            </a:extLst>
          </p:cNvPr>
          <p:cNvSpPr>
            <a:spLocks noGrp="1"/>
          </p:cNvSpPr>
          <p:nvPr>
            <p:ph type="ctrTitle"/>
          </p:nvPr>
        </p:nvSpPr>
        <p:spPr>
          <a:xfrm>
            <a:off x="422910" y="1329552"/>
            <a:ext cx="8298180" cy="1973223"/>
          </a:xfrm>
        </p:spPr>
        <p:txBody>
          <a:bodyPr anchor="b">
            <a:normAutofit/>
          </a:bodyPr>
          <a:lstStyle>
            <a:lvl1pPr algn="ctr">
              <a:defRPr sz="54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41E2880-1F70-9144-9C84-0E17CB4F7AD5}"/>
              </a:ext>
            </a:extLst>
          </p:cNvPr>
          <p:cNvSpPr>
            <a:spLocks noGrp="1"/>
          </p:cNvSpPr>
          <p:nvPr>
            <p:ph type="subTitle" idx="1"/>
          </p:nvPr>
        </p:nvSpPr>
        <p:spPr>
          <a:xfrm>
            <a:off x="1143000" y="3435783"/>
            <a:ext cx="6858000" cy="1655762"/>
          </a:xfrm>
        </p:spPr>
        <p:txBody>
          <a:bodyPr>
            <a:normAutofit/>
          </a:bodyPr>
          <a:lstStyle>
            <a:lvl1pPr marL="0" indent="0" algn="ctr">
              <a:buNone/>
              <a:defRPr sz="2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Tree>
    <p:extLst>
      <p:ext uri="{BB962C8B-B14F-4D97-AF65-F5344CB8AC3E}">
        <p14:creationId xmlns:p14="http://schemas.microsoft.com/office/powerpoint/2010/main" val="1736283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E00B43-F6F0-EB42-9949-A20FB0EAC28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664CF8-DCE9-1D40-9113-0F3C7A29F602}"/>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28DDB2C-3894-CB45-805B-8203B172CE27}"/>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5" name="フッター プレースホルダー 4">
            <a:extLst>
              <a:ext uri="{FF2B5EF4-FFF2-40B4-BE49-F238E27FC236}">
                <a16:creationId xmlns:a16="http://schemas.microsoft.com/office/drawing/2014/main" id="{128CFBC1-436E-7643-9BE5-FD4B57E645B0}"/>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A1B5613-AC4D-D44C-AB9C-B065BFFE6B4F}"/>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909061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BA6CEC-FACB-704B-955E-BC230990967B}"/>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A7A1F29-C208-694C-8BC9-873CBADA31B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EF5432F-5D4D-BC4A-976D-D64CF43AA85F}"/>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5" name="フッター プレースホルダー 4">
            <a:extLst>
              <a:ext uri="{FF2B5EF4-FFF2-40B4-BE49-F238E27FC236}">
                <a16:creationId xmlns:a16="http://schemas.microsoft.com/office/drawing/2014/main" id="{26829EC1-D167-5649-939E-A75783FCB3EC}"/>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D50E7FD-64ED-4148-B8AB-6BEF4D36AF58}"/>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2828782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1D8F11-5987-094F-AFAC-91F46BFED52A}"/>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15EA173-BE6D-2B40-A922-880DAA38A5D5}"/>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04B128B4-16DA-F149-A09B-A32B94BC9C8A}"/>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AFDE2DC-646D-F34D-9872-DBC075D3FED1}"/>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6" name="フッター プレースホルダー 5">
            <a:extLst>
              <a:ext uri="{FF2B5EF4-FFF2-40B4-BE49-F238E27FC236}">
                <a16:creationId xmlns:a16="http://schemas.microsoft.com/office/drawing/2014/main" id="{DD167DCD-F388-A74A-A598-D29A91401AEE}"/>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273AC299-231B-584F-AB79-5D5BF803AF70}"/>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1765563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7D144-2185-0749-8781-E38C63E865D1}"/>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0D549AC-10EA-604F-A7C5-035EE330FD0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3ADB848-0290-9645-82BD-282D2BFF3869}"/>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98532082-FD41-DA48-8027-A32D4A364DE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B12334E8-9A80-E141-BCEF-5B1D734DC6CE}"/>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07FFA2A-2B6C-7840-9EAF-1F0A1D50AADC}"/>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8" name="フッター プレースホルダー 7">
            <a:extLst>
              <a:ext uri="{FF2B5EF4-FFF2-40B4-BE49-F238E27FC236}">
                <a16:creationId xmlns:a16="http://schemas.microsoft.com/office/drawing/2014/main" id="{E4017D6B-9422-EA4B-B5F4-573C35037D9D}"/>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90308E2-386F-9143-B6E6-5AEDB5907E0C}"/>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214009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A3D57A-038C-0B4B-AF36-A33D1322330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EA6A121A-30E5-3F46-86CB-D509698FAE59}"/>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4" name="フッター プレースホルダー 3">
            <a:extLst>
              <a:ext uri="{FF2B5EF4-FFF2-40B4-BE49-F238E27FC236}">
                <a16:creationId xmlns:a16="http://schemas.microsoft.com/office/drawing/2014/main" id="{C5C2E22F-9295-F841-8DCB-EA0DA2640251}"/>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D7C0E7F6-6C3F-D44A-8F8D-033B2568BD16}"/>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3999443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0CBE1E94-1760-CB4A-9BA1-C94BFB60D936}"/>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3" name="フッター プレースホルダー 2">
            <a:extLst>
              <a:ext uri="{FF2B5EF4-FFF2-40B4-BE49-F238E27FC236}">
                <a16:creationId xmlns:a16="http://schemas.microsoft.com/office/drawing/2014/main" id="{08FE9B6B-E9D5-884C-B8F1-214980997A2D}"/>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6B990C7-C616-9545-9524-845E5C6A3922}"/>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1375112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CE85AC-D874-C849-8A20-6921E4B67117}"/>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727FA67-83E6-BB4F-891C-5902620C340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2CCC40A-03BE-8A45-BFEC-4FCA810C437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C151093-A5AF-AE4C-8665-F0A4B9EFAE57}"/>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6" name="フッター プレースホルダー 5">
            <a:extLst>
              <a:ext uri="{FF2B5EF4-FFF2-40B4-BE49-F238E27FC236}">
                <a16:creationId xmlns:a16="http://schemas.microsoft.com/office/drawing/2014/main" id="{6A33C4F2-27FC-4F4C-9D71-7837C8945089}"/>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1557B1A-FD40-2242-9282-AC0D8C1D5730}"/>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1065024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CD91D3-0679-5E43-AA77-2D77731CB07E}"/>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6AA49487-D235-494C-B2EE-AF63FD83975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kumimoji="1" lang="ja-JP" altLang="en-US"/>
              <a:t>アイコンをクリックして図を追加</a:t>
            </a:r>
          </a:p>
        </p:txBody>
      </p:sp>
      <p:sp>
        <p:nvSpPr>
          <p:cNvPr id="4" name="テキスト プレースホルダー 3">
            <a:extLst>
              <a:ext uri="{FF2B5EF4-FFF2-40B4-BE49-F238E27FC236}">
                <a16:creationId xmlns:a16="http://schemas.microsoft.com/office/drawing/2014/main" id="{2BC6F223-9952-B247-A2C3-1C3F114A0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70FA92E-E0D3-FF46-AE5B-55DAF0DC2CE3}"/>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6" name="フッター プレースホルダー 5">
            <a:extLst>
              <a:ext uri="{FF2B5EF4-FFF2-40B4-BE49-F238E27FC236}">
                <a16:creationId xmlns:a16="http://schemas.microsoft.com/office/drawing/2014/main" id="{C0A1D664-030F-3F4F-B484-66F0B0159623}"/>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F8E17FA-9467-8C4B-85CE-FDFE3B1D504D}"/>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75614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CD31E4-BA97-F94A-879B-67C0FF2C9222}"/>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76786710-648F-6645-8CEA-51BD0FFA716B}"/>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6E2822E-799E-4447-B22D-E2C6C173CF9C}"/>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5" name="フッター プレースホルダー 4">
            <a:extLst>
              <a:ext uri="{FF2B5EF4-FFF2-40B4-BE49-F238E27FC236}">
                <a16:creationId xmlns:a16="http://schemas.microsoft.com/office/drawing/2014/main" id="{AE82E2B0-D578-D04E-BA90-12BA680E41A1}"/>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B05E2D6-A2F6-2649-8EE6-83828D892572}"/>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2255595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B4A3815C-E8A2-4744-9641-B0D9F185A804}"/>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0F52CCB-BFB2-FB4C-8F99-3D8BE57B95ED}"/>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8ABD139A-A22C-6941-B388-329C53B416B3}"/>
              </a:ext>
            </a:extLst>
          </p:cNvPr>
          <p:cNvSpPr>
            <a:spLocks noGrp="1"/>
          </p:cNvSpPr>
          <p:nvPr>
            <p:ph type="dt" sz="half" idx="10"/>
          </p:nvPr>
        </p:nvSpPr>
        <p:spPr>
          <a:xfrm>
            <a:off x="628650" y="6356351"/>
            <a:ext cx="2057400" cy="365125"/>
          </a:xfrm>
          <a:prstGeom prst="rect">
            <a:avLst/>
          </a:prstGeom>
        </p:spPr>
        <p:txBody>
          <a:bodyPr/>
          <a:lstStyle/>
          <a:p>
            <a:fld id="{E9D55B2D-0939-A04E-A9D2-9BECDC652ECA}" type="datetimeFigureOut">
              <a:rPr kumimoji="1" lang="ja-JP" altLang="en-US" smtClean="0"/>
              <a:t>2021/7/10</a:t>
            </a:fld>
            <a:endParaRPr kumimoji="1" lang="ja-JP" altLang="en-US"/>
          </a:p>
        </p:txBody>
      </p:sp>
      <p:sp>
        <p:nvSpPr>
          <p:cNvPr id="5" name="フッター プレースホルダー 4">
            <a:extLst>
              <a:ext uri="{FF2B5EF4-FFF2-40B4-BE49-F238E27FC236}">
                <a16:creationId xmlns:a16="http://schemas.microsoft.com/office/drawing/2014/main" id="{71A108E1-9B05-3044-BC6B-B5F8B8F7D41E}"/>
              </a:ext>
            </a:extLst>
          </p:cNvPr>
          <p:cNvSpPr>
            <a:spLocks noGrp="1"/>
          </p:cNvSpPr>
          <p:nvPr>
            <p:ph type="ftr" sz="quarter" idx="11"/>
          </p:nvPr>
        </p:nvSpPr>
        <p:spPr>
          <a:xfrm>
            <a:off x="3028950" y="6356351"/>
            <a:ext cx="3086100" cy="365125"/>
          </a:xfrm>
          <a:prstGeom prst="rect">
            <a:avLst/>
          </a:prstGeom>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6017D66-F6FF-CE48-A0C8-17CB8E1D9476}"/>
              </a:ext>
            </a:extLst>
          </p:cNvPr>
          <p:cNvSpPr>
            <a:spLocks noGrp="1"/>
          </p:cNvSpPr>
          <p:nvPr>
            <p:ph type="sldNum" sz="quarter" idx="12"/>
          </p:nvPr>
        </p:nvSpPr>
        <p:spPr>
          <a:xfrm>
            <a:off x="6992007" y="6374963"/>
            <a:ext cx="2057400" cy="365125"/>
          </a:xfrm>
          <a:prstGeom prst="rect">
            <a:avLst/>
          </a:prstGeom>
        </p:spPr>
        <p:txBody>
          <a:bodyPr/>
          <a:lstStyle/>
          <a:p>
            <a:fld id="{5CFCABC5-2BEC-9541-A242-F5DB5BDFD733}" type="slidenum">
              <a:rPr kumimoji="1" lang="ja-JP" altLang="en-US" smtClean="0"/>
              <a:t>‹#›</a:t>
            </a:fld>
            <a:endParaRPr kumimoji="1" lang="ja-JP" altLang="en-US"/>
          </a:p>
        </p:txBody>
      </p:sp>
    </p:spTree>
    <p:extLst>
      <p:ext uri="{BB962C8B-B14F-4D97-AF65-F5344CB8AC3E}">
        <p14:creationId xmlns:p14="http://schemas.microsoft.com/office/powerpoint/2010/main" val="947948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7689F0A9-F082-4C4A-A51A-751E75175D38}"/>
              </a:ext>
            </a:extLst>
          </p:cNvPr>
          <p:cNvSpPr>
            <a:spLocks noGrp="1"/>
          </p:cNvSpPr>
          <p:nvPr>
            <p:ph type="title"/>
          </p:nvPr>
        </p:nvSpPr>
        <p:spPr>
          <a:xfrm>
            <a:off x="40460" y="65404"/>
            <a:ext cx="9049407" cy="574675"/>
          </a:xfrm>
          <a:prstGeom prst="rect">
            <a:avLst/>
          </a:prstGeom>
        </p:spPr>
        <p:txBody>
          <a:bodyPr vert="horz" lIns="91440" tIns="45720" rIns="91440" bIns="45720" rtlCol="0" anchor="ctr">
            <a:no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CF1BBAE-4F20-ED4D-A89D-69E2545AAD11}"/>
              </a:ext>
            </a:extLst>
          </p:cNvPr>
          <p:cNvSpPr>
            <a:spLocks noGrp="1"/>
          </p:cNvSpPr>
          <p:nvPr>
            <p:ph type="body" idx="1"/>
          </p:nvPr>
        </p:nvSpPr>
        <p:spPr>
          <a:xfrm>
            <a:off x="40460" y="721360"/>
            <a:ext cx="9049407" cy="5547360"/>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dirty="0"/>
              <a:t>2 </a:t>
            </a:r>
            <a:r>
              <a:rPr kumimoji="1" lang="ja-JP" altLang="en-US"/>
              <a:t>レベル</a:t>
            </a:r>
          </a:p>
          <a:p>
            <a:pPr lvl="2"/>
            <a:endParaRPr kumimoji="1" lang="ja-JP" altLang="en-US"/>
          </a:p>
        </p:txBody>
      </p:sp>
    </p:spTree>
    <p:extLst>
      <p:ext uri="{BB962C8B-B14F-4D97-AF65-F5344CB8AC3E}">
        <p14:creationId xmlns:p14="http://schemas.microsoft.com/office/powerpoint/2010/main" val="32107745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600" kern="1200">
          <a:solidFill>
            <a:schemeClr val="tx1"/>
          </a:solidFill>
          <a:latin typeface="+mj-ea"/>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800" kern="1200">
          <a:solidFill>
            <a:schemeClr val="tx1"/>
          </a:solidFill>
          <a:latin typeface="+mn-ea"/>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2800" kern="120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2400" kern="1200">
          <a:solidFill>
            <a:schemeClr val="tx1"/>
          </a:solidFill>
          <a:latin typeface="+mn-ea"/>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e-wx0pCpPdc?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A2D835-04E6-4244-89F9-6CA2785FC0A8}"/>
              </a:ext>
            </a:extLst>
          </p:cNvPr>
          <p:cNvSpPr>
            <a:spLocks noGrp="1"/>
          </p:cNvSpPr>
          <p:nvPr>
            <p:ph type="title"/>
          </p:nvPr>
        </p:nvSpPr>
        <p:spPr/>
        <p:txBody>
          <a:bodyPr/>
          <a:lstStyle/>
          <a:p>
            <a:r>
              <a:rPr lang="ja-JP" altLang="en-US" dirty="0"/>
              <a:t>レポート</a:t>
            </a:r>
            <a:endParaRPr kumimoji="1" lang="ja-JP" altLang="en-US" dirty="0"/>
          </a:p>
        </p:txBody>
      </p:sp>
      <p:sp>
        <p:nvSpPr>
          <p:cNvPr id="3" name="コンテンツ プレースホルダー 2">
            <a:extLst>
              <a:ext uri="{FF2B5EF4-FFF2-40B4-BE49-F238E27FC236}">
                <a16:creationId xmlns:a16="http://schemas.microsoft.com/office/drawing/2014/main" id="{C26B2A35-5AAD-874C-8725-C24CAE35DFC7}"/>
              </a:ext>
            </a:extLst>
          </p:cNvPr>
          <p:cNvSpPr>
            <a:spLocks noGrp="1"/>
          </p:cNvSpPr>
          <p:nvPr>
            <p:ph idx="1"/>
          </p:nvPr>
        </p:nvSpPr>
        <p:spPr>
          <a:xfrm>
            <a:off x="40460" y="721360"/>
            <a:ext cx="9049407" cy="5938520"/>
          </a:xfrm>
        </p:spPr>
        <p:txBody>
          <a:bodyPr>
            <a:normAutofit/>
          </a:bodyPr>
          <a:lstStyle/>
          <a:p>
            <a:r>
              <a:rPr lang="en-US" altLang="ja-JP" sz="2000" dirty="0"/>
              <a:t>LEGO</a:t>
            </a:r>
            <a:r>
              <a:rPr lang="ja-JP" altLang="en-US" sz="2000" dirty="0"/>
              <a:t>ブロックの散在画像からブロックの認識，作成可能なモノのレシピ，ブロックの検索可能なアプリ（</a:t>
            </a:r>
            <a:r>
              <a:rPr kumimoji="1" lang="ja-JP" altLang="en-US" sz="2000" dirty="0"/>
              <a:t>スライド</a:t>
            </a:r>
            <a:r>
              <a:rPr kumimoji="1" lang="en-US" altLang="ja-JP" sz="2000" dirty="0"/>
              <a:t>2</a:t>
            </a:r>
            <a:r>
              <a:rPr kumimoji="1" lang="ja-JP" altLang="en-US" sz="2000" dirty="0"/>
              <a:t>ページ目「</a:t>
            </a:r>
            <a:r>
              <a:rPr kumimoji="1" lang="en-US" altLang="ja-JP" sz="2000" dirty="0" err="1"/>
              <a:t>Brickit</a:t>
            </a:r>
            <a:r>
              <a:rPr kumimoji="1" lang="en-US" altLang="ja-JP" sz="2000" dirty="0"/>
              <a:t>: Rebuild your Lego</a:t>
            </a:r>
            <a:r>
              <a:rPr kumimoji="1" lang="ja-JP" altLang="en-US" sz="2000" dirty="0"/>
              <a:t>」</a:t>
            </a:r>
            <a:r>
              <a:rPr kumimoji="1" lang="en-US" altLang="ja-JP" sz="2000" dirty="0"/>
              <a:t> </a:t>
            </a:r>
            <a:r>
              <a:rPr kumimoji="1" lang="ja-JP" altLang="en-US" sz="2000" dirty="0"/>
              <a:t>）</a:t>
            </a:r>
            <a:r>
              <a:rPr lang="ja-JP" altLang="en-US" sz="2000" dirty="0"/>
              <a:t>が出ました．以下の</a:t>
            </a:r>
            <a:r>
              <a:rPr lang="en-US" altLang="ja-JP" sz="2000" dirty="0"/>
              <a:t>3</a:t>
            </a:r>
            <a:r>
              <a:rPr lang="ja-JP" altLang="en-US" sz="2000" dirty="0"/>
              <a:t>点について</a:t>
            </a:r>
            <a:r>
              <a:rPr lang="ja-JP" altLang="en-US" sz="2000" b="1" dirty="0"/>
              <a:t>認知心理学の観点</a:t>
            </a:r>
            <a:r>
              <a:rPr lang="ja-JP" altLang="en-US" sz="2000" dirty="0"/>
              <a:t>から論じてください．</a:t>
            </a:r>
            <a:endParaRPr lang="en-US" altLang="ja-JP" sz="2000" dirty="0"/>
          </a:p>
          <a:p>
            <a:r>
              <a:rPr lang="en-US" altLang="ja-JP" sz="2000" dirty="0"/>
              <a:t>AI</a:t>
            </a:r>
            <a:r>
              <a:rPr lang="ja-JP" altLang="en-US" sz="2000" dirty="0"/>
              <a:t>がうまくするなどではなく，具体的にどんなデータや情報が必要であるかも考えてください．また，アプリの機能が必ずしも正しくなくて良いです．</a:t>
            </a:r>
            <a:endParaRPr lang="en-US" altLang="ja-JP" sz="2000" dirty="0"/>
          </a:p>
          <a:p>
            <a:endParaRPr lang="ja-JP" altLang="en-US" sz="2000" dirty="0"/>
          </a:p>
          <a:p>
            <a:pPr marL="514350" indent="-514350">
              <a:buFont typeface="+mj-lt"/>
              <a:buAutoNum type="arabicPeriod"/>
            </a:pPr>
            <a:r>
              <a:rPr lang="ja-JP" altLang="en-US" sz="2000" dirty="0"/>
              <a:t>作成可能化を考える工程について，人間の情報処理と問題推論による判断とコンピュータの判断について仕組みを比較してください．</a:t>
            </a:r>
            <a:endParaRPr lang="en-US" altLang="ja-JP" sz="2000" dirty="0"/>
          </a:p>
          <a:p>
            <a:pPr marL="514350" indent="-514350">
              <a:buFont typeface="+mj-lt"/>
              <a:buAutoNum type="arabicPeriod"/>
            </a:pPr>
            <a:endParaRPr lang="en-US" altLang="ja-JP" sz="2000" dirty="0"/>
          </a:p>
          <a:p>
            <a:pPr marL="514350" indent="-514350">
              <a:buFont typeface="+mj-lt"/>
              <a:buAutoNum type="arabicPeriod"/>
            </a:pPr>
            <a:r>
              <a:rPr lang="ja-JP" altLang="en-US" sz="2000" dirty="0"/>
              <a:t>ブロックの検索について，ブロックの識別や活用性を判断するとき，人間には可能</a:t>
            </a:r>
            <a:r>
              <a:rPr lang="en-US" altLang="ja-JP" sz="2000" dirty="0"/>
              <a:t>/</a:t>
            </a:r>
            <a:r>
              <a:rPr lang="ja-JP" altLang="en-US" sz="2000" dirty="0"/>
              <a:t>不可能でコンピュータには不可能</a:t>
            </a:r>
            <a:r>
              <a:rPr lang="en-US" altLang="ja-JP" sz="2000" dirty="0"/>
              <a:t>/</a:t>
            </a:r>
            <a:r>
              <a:rPr lang="ja-JP" altLang="en-US" sz="2000" dirty="0"/>
              <a:t>可能な獲得情報について比較してください．</a:t>
            </a:r>
            <a:endParaRPr lang="en-US" altLang="ja-JP" sz="2000" dirty="0"/>
          </a:p>
          <a:p>
            <a:pPr marL="514350" indent="-514350">
              <a:buFont typeface="+mj-lt"/>
              <a:buAutoNum type="arabicPeriod"/>
            </a:pPr>
            <a:endParaRPr lang="en-US" altLang="ja-JP" sz="2000" dirty="0"/>
          </a:p>
          <a:p>
            <a:pPr marL="514350" indent="-514350">
              <a:buFont typeface="+mj-lt"/>
              <a:buAutoNum type="arabicPeriod"/>
            </a:pPr>
            <a:r>
              <a:rPr lang="ja-JP" altLang="en-US" sz="2000" dirty="0"/>
              <a:t>人間がブロック遊びを通じてどのような体験価値を得て満足，不満を感じるか，その具体的な根拠を論じて下さい．加えて，コンピュータがどのような情報付与をすることで体験価値を向上することができるか考察してください．</a:t>
            </a:r>
            <a:endParaRPr lang="en-US" altLang="ja-JP" sz="2000" dirty="0"/>
          </a:p>
        </p:txBody>
      </p:sp>
    </p:spTree>
    <p:extLst>
      <p:ext uri="{BB962C8B-B14F-4D97-AF65-F5344CB8AC3E}">
        <p14:creationId xmlns:p14="http://schemas.microsoft.com/office/powerpoint/2010/main" val="167721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71B932-BF0D-42D7-A9DD-D75B4C0F1DC4}"/>
              </a:ext>
            </a:extLst>
          </p:cNvPr>
          <p:cNvSpPr>
            <a:spLocks noGrp="1"/>
          </p:cNvSpPr>
          <p:nvPr>
            <p:ph type="title"/>
          </p:nvPr>
        </p:nvSpPr>
        <p:spPr/>
        <p:txBody>
          <a:bodyPr/>
          <a:lstStyle/>
          <a:p>
            <a:r>
              <a:rPr kumimoji="1" lang="en-US" altLang="ja-JP" dirty="0" err="1"/>
              <a:t>Brickit</a:t>
            </a:r>
            <a:r>
              <a:rPr kumimoji="1" lang="en-US" altLang="ja-JP" dirty="0"/>
              <a:t>: Rebuild your Lego</a:t>
            </a:r>
            <a:endParaRPr kumimoji="1" lang="ja-JP" altLang="en-US" dirty="0"/>
          </a:p>
        </p:txBody>
      </p:sp>
      <p:sp>
        <p:nvSpPr>
          <p:cNvPr id="6" name="コンテンツ プレースホルダー 5">
            <a:extLst>
              <a:ext uri="{FF2B5EF4-FFF2-40B4-BE49-F238E27FC236}">
                <a16:creationId xmlns:a16="http://schemas.microsoft.com/office/drawing/2014/main" id="{8B21C8C6-5399-4B33-9891-FC3BE462B1F4}"/>
              </a:ext>
            </a:extLst>
          </p:cNvPr>
          <p:cNvSpPr>
            <a:spLocks noGrp="1"/>
          </p:cNvSpPr>
          <p:nvPr>
            <p:ph idx="1"/>
          </p:nvPr>
        </p:nvSpPr>
        <p:spPr/>
        <p:txBody>
          <a:bodyPr/>
          <a:lstStyle/>
          <a:p>
            <a:r>
              <a:rPr lang="ja-JP" altLang="en-US" dirty="0"/>
              <a:t>詳細は</a:t>
            </a:r>
            <a:r>
              <a:rPr kumimoji="1" lang="en-US" altLang="ja-JP" dirty="0" err="1"/>
              <a:t>Brickit</a:t>
            </a:r>
            <a:r>
              <a:rPr kumimoji="1" lang="en-US" altLang="ja-JP" dirty="0"/>
              <a:t>: Rebuild your Lego</a:t>
            </a:r>
            <a:r>
              <a:rPr kumimoji="1" lang="ja-JP" altLang="en-US" dirty="0"/>
              <a:t>で</a:t>
            </a:r>
            <a:r>
              <a:rPr lang="ja-JP" altLang="en-US" dirty="0"/>
              <a:t>検索</a:t>
            </a:r>
            <a:endParaRPr lang="en-US" altLang="ja-JP" dirty="0"/>
          </a:p>
        </p:txBody>
      </p:sp>
      <p:pic>
        <p:nvPicPr>
          <p:cNvPr id="7" name="オンライン メディア 3" title="How to use BRICKIT to SCAN, ORGANISE and REBUILD your LEGO  |  (This is almost MAGIC!)">
            <a:hlinkClick r:id="" action="ppaction://media"/>
            <a:extLst>
              <a:ext uri="{FF2B5EF4-FFF2-40B4-BE49-F238E27FC236}">
                <a16:creationId xmlns:a16="http://schemas.microsoft.com/office/drawing/2014/main" id="{851F61AD-1201-43C6-846B-5369338CC936}"/>
              </a:ext>
            </a:extLst>
          </p:cNvPr>
          <p:cNvPicPr>
            <a:picLocks noRot="1" noChangeAspect="1"/>
          </p:cNvPicPr>
          <p:nvPr>
            <a:videoFile r:link="rId1"/>
          </p:nvPr>
        </p:nvPicPr>
        <p:blipFill>
          <a:blip r:embed="rId3"/>
          <a:stretch>
            <a:fillRect/>
          </a:stretch>
        </p:blipFill>
        <p:spPr>
          <a:xfrm>
            <a:off x="144566" y="1354828"/>
            <a:ext cx="8841193" cy="4995173"/>
          </a:xfrm>
          <a:prstGeom prst="rect">
            <a:avLst/>
          </a:prstGeom>
        </p:spPr>
      </p:pic>
    </p:spTree>
    <p:extLst>
      <p:ext uri="{BB962C8B-B14F-4D97-AF65-F5344CB8AC3E}">
        <p14:creationId xmlns:p14="http://schemas.microsoft.com/office/powerpoint/2010/main" val="350104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924A62-5A14-4AB0-854E-C34184A36604}"/>
              </a:ext>
            </a:extLst>
          </p:cNvPr>
          <p:cNvSpPr>
            <a:spLocks noGrp="1"/>
          </p:cNvSpPr>
          <p:nvPr>
            <p:ph type="title"/>
          </p:nvPr>
        </p:nvSpPr>
        <p:spPr/>
        <p:txBody>
          <a:bodyPr/>
          <a:lstStyle/>
          <a:p>
            <a:r>
              <a:rPr kumimoji="1" lang="ja-JP" altLang="en-US" dirty="0"/>
              <a:t>レポートの考え方１</a:t>
            </a:r>
          </a:p>
        </p:txBody>
      </p:sp>
      <p:sp>
        <p:nvSpPr>
          <p:cNvPr id="3" name="コンテンツ プレースホルダー 2">
            <a:extLst>
              <a:ext uri="{FF2B5EF4-FFF2-40B4-BE49-F238E27FC236}">
                <a16:creationId xmlns:a16="http://schemas.microsoft.com/office/drawing/2014/main" id="{B0CA343B-712A-40AC-8C22-066C3016D5A5}"/>
              </a:ext>
            </a:extLst>
          </p:cNvPr>
          <p:cNvSpPr>
            <a:spLocks noGrp="1"/>
          </p:cNvSpPr>
          <p:nvPr>
            <p:ph idx="1"/>
          </p:nvPr>
        </p:nvSpPr>
        <p:spPr/>
        <p:txBody>
          <a:bodyPr>
            <a:normAutofit/>
          </a:bodyPr>
          <a:lstStyle/>
          <a:p>
            <a:pPr marL="514350" indent="-514350">
              <a:buFont typeface="+mj-lt"/>
              <a:buAutoNum type="arabicPeriod"/>
            </a:pPr>
            <a:r>
              <a:rPr lang="ja-JP" altLang="en-US" sz="2400" dirty="0"/>
              <a:t>作成可能化を考える工程について，</a:t>
            </a:r>
            <a:r>
              <a:rPr lang="ja-JP" altLang="en-US" sz="2400" b="1" dirty="0"/>
              <a:t>人間の情報処理と問題推論による判断</a:t>
            </a:r>
            <a:r>
              <a:rPr lang="ja-JP" altLang="en-US" sz="2400" dirty="0"/>
              <a:t>と</a:t>
            </a:r>
            <a:r>
              <a:rPr lang="ja-JP" altLang="en-US" sz="2400" b="1" dirty="0"/>
              <a:t>コンピュータの判断</a:t>
            </a:r>
            <a:r>
              <a:rPr lang="ja-JP" altLang="en-US" sz="2400" dirty="0"/>
              <a:t>について仕組みを</a:t>
            </a:r>
            <a:r>
              <a:rPr lang="ja-JP" altLang="en-US" sz="2400" b="1" dirty="0">
                <a:solidFill>
                  <a:srgbClr val="FF0000"/>
                </a:solidFill>
              </a:rPr>
              <a:t>比較</a:t>
            </a:r>
            <a:r>
              <a:rPr lang="ja-JP" altLang="en-US" sz="2400" dirty="0"/>
              <a:t>してください．</a:t>
            </a:r>
            <a:endParaRPr lang="en-US" altLang="ja-JP" sz="2400" dirty="0"/>
          </a:p>
          <a:p>
            <a:pPr marL="514350" indent="-514350">
              <a:buFont typeface="+mj-lt"/>
              <a:buAutoNum type="arabicPeriod"/>
            </a:pPr>
            <a:endParaRPr lang="en-US" altLang="ja-JP" sz="2400" dirty="0"/>
          </a:p>
          <a:p>
            <a:r>
              <a:rPr lang="ja-JP" altLang="en-US" sz="2400" dirty="0"/>
              <a:t>人間の場合～，コンピュータの場合～と比較してください．</a:t>
            </a:r>
            <a:endParaRPr lang="en-US" altLang="ja-JP" sz="2400" dirty="0"/>
          </a:p>
          <a:p>
            <a:endParaRPr lang="en-US" altLang="ja-JP" sz="2400" dirty="0"/>
          </a:p>
          <a:p>
            <a:r>
              <a:rPr kumimoji="1" lang="ja-JP" altLang="en-US" sz="2400" dirty="0"/>
              <a:t>人間側について</a:t>
            </a:r>
            <a:r>
              <a:rPr kumimoji="1" lang="ja-JP" altLang="en-US" sz="2400" b="1" dirty="0"/>
              <a:t>問題推論 </a:t>
            </a:r>
            <a:r>
              <a:rPr kumimoji="1" lang="en-US" altLang="ja-JP" sz="2400" b="1" dirty="0"/>
              <a:t>(</a:t>
            </a:r>
            <a:r>
              <a:rPr kumimoji="1" lang="ja-JP" altLang="en-US" sz="2400" b="1" dirty="0"/>
              <a:t>演繹，帰納，仮説的推論</a:t>
            </a:r>
            <a:r>
              <a:rPr kumimoji="1" lang="en-US" altLang="ja-JP" sz="2400" b="1" dirty="0"/>
              <a:t>)</a:t>
            </a:r>
            <a:r>
              <a:rPr kumimoji="1" lang="ja-JP" altLang="en-US" sz="2400" b="1" dirty="0"/>
              <a:t>の形式</a:t>
            </a:r>
            <a:r>
              <a:rPr kumimoji="1" lang="ja-JP" altLang="en-US" sz="2400" dirty="0"/>
              <a:t>で作成可能化について論じてください．</a:t>
            </a:r>
            <a:endParaRPr kumimoji="1" lang="en-US" altLang="ja-JP" sz="2400" dirty="0"/>
          </a:p>
          <a:p>
            <a:endParaRPr kumimoji="1" lang="en-US" altLang="ja-JP" sz="2400" dirty="0"/>
          </a:p>
          <a:p>
            <a:r>
              <a:rPr lang="ja-JP" altLang="en-US" sz="2400" dirty="0"/>
              <a:t>人間側に３つの問題推論があるように，コンピュータ側にもそれぞれ対応する作成可能化のための判断工程を考えてください．ただし，アプリの機能が必ずしも正しくなくて良いです．</a:t>
            </a:r>
            <a:endParaRPr kumimoji="1" lang="ja-JP" altLang="en-US" sz="2400" dirty="0"/>
          </a:p>
        </p:txBody>
      </p:sp>
    </p:spTree>
    <p:extLst>
      <p:ext uri="{BB962C8B-B14F-4D97-AF65-F5344CB8AC3E}">
        <p14:creationId xmlns:p14="http://schemas.microsoft.com/office/powerpoint/2010/main" val="2203515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BE2FC0-8E9E-4167-A516-F6A6469AC147}"/>
              </a:ext>
            </a:extLst>
          </p:cNvPr>
          <p:cNvSpPr>
            <a:spLocks noGrp="1"/>
          </p:cNvSpPr>
          <p:nvPr>
            <p:ph type="title"/>
          </p:nvPr>
        </p:nvSpPr>
        <p:spPr/>
        <p:txBody>
          <a:bodyPr/>
          <a:lstStyle/>
          <a:p>
            <a:r>
              <a:rPr kumimoji="1" lang="ja-JP" altLang="en-US" dirty="0"/>
              <a:t>レポートの考え方２</a:t>
            </a:r>
          </a:p>
        </p:txBody>
      </p:sp>
      <p:sp>
        <p:nvSpPr>
          <p:cNvPr id="3" name="コンテンツ プレースホルダー 2">
            <a:extLst>
              <a:ext uri="{FF2B5EF4-FFF2-40B4-BE49-F238E27FC236}">
                <a16:creationId xmlns:a16="http://schemas.microsoft.com/office/drawing/2014/main" id="{819A5561-8F58-4F6F-BF76-5873EA02BA69}"/>
              </a:ext>
            </a:extLst>
          </p:cNvPr>
          <p:cNvSpPr>
            <a:spLocks noGrp="1"/>
          </p:cNvSpPr>
          <p:nvPr>
            <p:ph idx="1"/>
          </p:nvPr>
        </p:nvSpPr>
        <p:spPr/>
        <p:txBody>
          <a:bodyPr>
            <a:normAutofit/>
          </a:bodyPr>
          <a:lstStyle/>
          <a:p>
            <a:pPr marL="514350" indent="-514350">
              <a:buFont typeface="+mj-lt"/>
              <a:buAutoNum type="arabicPeriod" startAt="2"/>
            </a:pPr>
            <a:r>
              <a:rPr lang="ja-JP" altLang="en-US" sz="2400" dirty="0"/>
              <a:t>ブロックの検索について，ブロックの識別や活用性を判断するとき，</a:t>
            </a:r>
            <a:r>
              <a:rPr lang="ja-JP" altLang="en-US" sz="2400" b="1" dirty="0"/>
              <a:t>人間には可能</a:t>
            </a:r>
            <a:r>
              <a:rPr lang="en-US" altLang="ja-JP" sz="2400" b="1" dirty="0"/>
              <a:t>/</a:t>
            </a:r>
            <a:r>
              <a:rPr lang="ja-JP" altLang="en-US" sz="2400" b="1" dirty="0"/>
              <a:t>不可能でコンピュータには不可能</a:t>
            </a:r>
            <a:r>
              <a:rPr lang="en-US" altLang="ja-JP" sz="2400" b="1" dirty="0"/>
              <a:t>/</a:t>
            </a:r>
            <a:r>
              <a:rPr lang="ja-JP" altLang="en-US" sz="2400" b="1" dirty="0"/>
              <a:t>可能な獲得情報</a:t>
            </a:r>
            <a:r>
              <a:rPr lang="ja-JP" altLang="en-US" sz="2400" dirty="0"/>
              <a:t>について</a:t>
            </a:r>
            <a:r>
              <a:rPr lang="ja-JP" altLang="en-US" sz="2400" b="1" dirty="0">
                <a:solidFill>
                  <a:srgbClr val="FF0000"/>
                </a:solidFill>
              </a:rPr>
              <a:t>比較</a:t>
            </a:r>
            <a:r>
              <a:rPr lang="ja-JP" altLang="en-US" sz="2400" dirty="0"/>
              <a:t>してください．</a:t>
            </a:r>
            <a:endParaRPr lang="en-US" altLang="ja-JP" sz="2400" dirty="0"/>
          </a:p>
          <a:p>
            <a:pPr marL="514350" indent="-514350">
              <a:buFont typeface="+mj-lt"/>
              <a:buAutoNum type="arabicPeriod" startAt="2"/>
            </a:pPr>
            <a:endParaRPr lang="en-US" altLang="ja-JP" sz="2400" dirty="0"/>
          </a:p>
          <a:p>
            <a:r>
              <a:rPr lang="ja-JP" altLang="en-US" sz="2400" dirty="0"/>
              <a:t>人間に可能でコンピュータには不可能な獲得情報，人間には不可能でコンピュータには可能な獲得情報，</a:t>
            </a:r>
            <a:r>
              <a:rPr lang="ja-JP" altLang="en-US" sz="2400" b="1" dirty="0"/>
              <a:t>各パターン</a:t>
            </a:r>
            <a:r>
              <a:rPr lang="ja-JP" altLang="en-US" sz="2400" dirty="0"/>
              <a:t>について</a:t>
            </a:r>
            <a:r>
              <a:rPr lang="ja-JP" altLang="en-US" sz="2400" b="1" dirty="0"/>
              <a:t>それぞれ</a:t>
            </a:r>
            <a:r>
              <a:rPr lang="ja-JP" altLang="en-US" sz="2400" dirty="0"/>
              <a:t>比較してください．</a:t>
            </a:r>
            <a:endParaRPr lang="en-US" altLang="ja-JP" sz="2400" dirty="0"/>
          </a:p>
          <a:p>
            <a:endParaRPr lang="en-US" altLang="ja-JP" sz="2400" dirty="0"/>
          </a:p>
          <a:p>
            <a:r>
              <a:rPr kumimoji="1" lang="ja-JP" altLang="en-US" sz="2400" dirty="0"/>
              <a:t>人間には可能，不可能な獲得情報について，</a:t>
            </a:r>
            <a:r>
              <a:rPr kumimoji="1" lang="ja-JP" altLang="en-US" sz="2400" b="1" dirty="0"/>
              <a:t>認知心理学にもとづいて</a:t>
            </a:r>
            <a:r>
              <a:rPr kumimoji="1" lang="ja-JP" altLang="en-US" sz="2400" dirty="0"/>
              <a:t>どのような情報処理が該当するかを論じてください．</a:t>
            </a:r>
          </a:p>
        </p:txBody>
      </p:sp>
    </p:spTree>
    <p:extLst>
      <p:ext uri="{BB962C8B-B14F-4D97-AF65-F5344CB8AC3E}">
        <p14:creationId xmlns:p14="http://schemas.microsoft.com/office/powerpoint/2010/main" val="1360506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CC03E72-89B2-4BBB-B519-109782B54054}"/>
              </a:ext>
            </a:extLst>
          </p:cNvPr>
          <p:cNvSpPr>
            <a:spLocks noGrp="1"/>
          </p:cNvSpPr>
          <p:nvPr>
            <p:ph type="title"/>
          </p:nvPr>
        </p:nvSpPr>
        <p:spPr/>
        <p:txBody>
          <a:bodyPr/>
          <a:lstStyle/>
          <a:p>
            <a:r>
              <a:rPr kumimoji="1" lang="ja-JP" altLang="en-US" dirty="0"/>
              <a:t>レポートの考え方３</a:t>
            </a:r>
          </a:p>
        </p:txBody>
      </p:sp>
      <p:sp>
        <p:nvSpPr>
          <p:cNvPr id="3" name="コンテンツ プレースホルダー 2">
            <a:extLst>
              <a:ext uri="{FF2B5EF4-FFF2-40B4-BE49-F238E27FC236}">
                <a16:creationId xmlns:a16="http://schemas.microsoft.com/office/drawing/2014/main" id="{8C6BA83A-4BB4-4DD5-958A-1D3140E70515}"/>
              </a:ext>
            </a:extLst>
          </p:cNvPr>
          <p:cNvSpPr>
            <a:spLocks noGrp="1"/>
          </p:cNvSpPr>
          <p:nvPr>
            <p:ph idx="1"/>
          </p:nvPr>
        </p:nvSpPr>
        <p:spPr>
          <a:xfrm>
            <a:off x="40460" y="721360"/>
            <a:ext cx="9049407" cy="5717540"/>
          </a:xfrm>
        </p:spPr>
        <p:txBody>
          <a:bodyPr>
            <a:normAutofit lnSpcReduction="10000"/>
          </a:bodyPr>
          <a:lstStyle/>
          <a:p>
            <a:pPr marL="514350" indent="-514350">
              <a:buFont typeface="+mj-lt"/>
              <a:buAutoNum type="arabicPeriod" startAt="3"/>
            </a:pPr>
            <a:r>
              <a:rPr lang="ja-JP" altLang="en-US" sz="2400" dirty="0"/>
              <a:t>人間がブロック遊びを通じて</a:t>
            </a:r>
            <a:r>
              <a:rPr lang="ja-JP" altLang="en-US" sz="2400" b="1" dirty="0"/>
              <a:t>どのような体験価値を得て満足，不満を感じるか</a:t>
            </a:r>
            <a:r>
              <a:rPr lang="ja-JP" altLang="en-US" sz="2400" dirty="0"/>
              <a:t>，その具体的な根拠を論じて下さい．加えて，</a:t>
            </a:r>
            <a:r>
              <a:rPr lang="ja-JP" altLang="en-US" sz="2400" b="1" dirty="0"/>
              <a:t>コンピュータがどのような情報付与をすることで体験価値を向上することができるか</a:t>
            </a:r>
            <a:r>
              <a:rPr lang="ja-JP" altLang="en-US" sz="2400" b="1" dirty="0">
                <a:solidFill>
                  <a:srgbClr val="FF0000"/>
                </a:solidFill>
              </a:rPr>
              <a:t>考察</a:t>
            </a:r>
            <a:r>
              <a:rPr lang="ja-JP" altLang="en-US" sz="2400" dirty="0"/>
              <a:t>してください．</a:t>
            </a:r>
            <a:endParaRPr lang="en-US" altLang="ja-JP" sz="2400" dirty="0"/>
          </a:p>
          <a:p>
            <a:pPr marL="514350" indent="-514350">
              <a:buFont typeface="+mj-lt"/>
              <a:buAutoNum type="arabicPeriod" startAt="3"/>
            </a:pPr>
            <a:endParaRPr lang="en-US" altLang="ja-JP" sz="2400" dirty="0"/>
          </a:p>
          <a:p>
            <a:r>
              <a:rPr lang="ja-JP" altLang="en-US" sz="2400" dirty="0"/>
              <a:t>体験価値</a:t>
            </a:r>
            <a:r>
              <a:rPr lang="en-US" altLang="ja-JP" sz="2400" dirty="0"/>
              <a:t>(UX)</a:t>
            </a:r>
            <a:r>
              <a:rPr lang="ja-JP" altLang="en-US" sz="2400" dirty="0"/>
              <a:t>について定義してください．楽しい！など抽象的なものではなく</a:t>
            </a:r>
            <a:r>
              <a:rPr lang="ja-JP" altLang="en-US" sz="2400" b="1" dirty="0"/>
              <a:t>具体的な定義</a:t>
            </a:r>
            <a:r>
              <a:rPr lang="ja-JP" altLang="en-US" sz="2400" dirty="0"/>
              <a:t>を考える．例えば，人間はブロック遊びの〇〇という取り組みを通じて◯◯のような満足感を得る</a:t>
            </a:r>
            <a:r>
              <a:rPr lang="en-US" altLang="ja-JP" sz="2400" dirty="0"/>
              <a:t>,</a:t>
            </a:r>
            <a:r>
              <a:rPr lang="ja-JP" altLang="en-US" sz="2400" dirty="0"/>
              <a:t>のように，</a:t>
            </a:r>
            <a:r>
              <a:rPr lang="ja-JP" altLang="en-US" sz="2400" b="1" dirty="0"/>
              <a:t>“なぜ”や“どのような”という点</a:t>
            </a:r>
            <a:r>
              <a:rPr lang="ja-JP" altLang="en-US" sz="2400" dirty="0"/>
              <a:t>を具体的にしてください．</a:t>
            </a:r>
            <a:endParaRPr lang="en-US" altLang="ja-JP" sz="2400" dirty="0"/>
          </a:p>
          <a:p>
            <a:endParaRPr lang="en-US" altLang="ja-JP" sz="2400" dirty="0"/>
          </a:p>
          <a:p>
            <a:r>
              <a:rPr kumimoji="1" lang="ja-JP" altLang="en-US" sz="2400" dirty="0"/>
              <a:t>その体験価値を向上させるために必要な情報とは何かを考える．なぜその情報ががあると向上するか根拠も明示してください．</a:t>
            </a:r>
            <a:endParaRPr kumimoji="1" lang="en-US" altLang="ja-JP" sz="2400" dirty="0"/>
          </a:p>
          <a:p>
            <a:endParaRPr kumimoji="1" lang="en-US" altLang="ja-JP" sz="2400" dirty="0"/>
          </a:p>
          <a:p>
            <a:r>
              <a:rPr kumimoji="1" lang="ja-JP" altLang="en-US" sz="2400" dirty="0"/>
              <a:t>論理的な見解，客観的な事実にもとづく結論など考察</a:t>
            </a:r>
            <a:r>
              <a:rPr lang="ja-JP" altLang="en-US" sz="2400" dirty="0"/>
              <a:t>してください</a:t>
            </a:r>
            <a:r>
              <a:rPr kumimoji="1" lang="ja-JP" altLang="en-US" sz="2400" dirty="0"/>
              <a:t>．</a:t>
            </a:r>
          </a:p>
        </p:txBody>
      </p:sp>
    </p:spTree>
    <p:extLst>
      <p:ext uri="{BB962C8B-B14F-4D97-AF65-F5344CB8AC3E}">
        <p14:creationId xmlns:p14="http://schemas.microsoft.com/office/powerpoint/2010/main" val="3572019805"/>
      </p:ext>
    </p:extLst>
  </p:cSld>
  <p:clrMapOvr>
    <a:masterClrMapping/>
  </p:clrMapOvr>
</p:sld>
</file>

<file path=ppt/theme/theme1.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4" id="{8720EF1D-1A59-B940-A6E1-0540E5D29789}" vid="{A0828F4C-EBC9-F24A-816F-2EC21809C5D3}"/>
    </a:ext>
  </a:extLst>
</a:theme>
</file>

<file path=docProps/app.xml><?xml version="1.0" encoding="utf-8"?>
<Properties xmlns="http://schemas.openxmlformats.org/officeDocument/2006/extended-properties" xmlns:vt="http://schemas.openxmlformats.org/officeDocument/2006/docPropsVTypes">
  <Template>Office Theme</Template>
  <TotalTime>41</TotalTime>
  <Words>618</Words>
  <Application>Microsoft Office PowerPoint</Application>
  <PresentationFormat>画面に合わせる (4:3)</PresentationFormat>
  <Paragraphs>33</Paragraphs>
  <Slides>5</Slides>
  <Notes>0</Notes>
  <HiddenSlides>0</HiddenSlides>
  <MMClips>1</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5</vt:i4>
      </vt:variant>
    </vt:vector>
  </HeadingPairs>
  <TitlesOfParts>
    <vt:vector size="9" baseType="lpstr">
      <vt:lpstr>游ゴシック</vt:lpstr>
      <vt:lpstr>游ゴシック Light</vt:lpstr>
      <vt:lpstr>Arial</vt:lpstr>
      <vt:lpstr>1_Office テーマ</vt:lpstr>
      <vt:lpstr>レポート</vt:lpstr>
      <vt:lpstr>Brickit: Rebuild your Lego</vt:lpstr>
      <vt:lpstr>レポートの考え方１</vt:lpstr>
      <vt:lpstr>レポートの考え方２</vt:lpstr>
      <vt:lpstr>レポートの考え方３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レポート</dc:title>
  <dc:creator>snow.macaron208@outlook.jp</dc:creator>
  <cp:lastModifiedBy>snow.macaron208@outlook.jp</cp:lastModifiedBy>
  <cp:revision>5</cp:revision>
  <dcterms:created xsi:type="dcterms:W3CDTF">2021-07-10T06:01:31Z</dcterms:created>
  <dcterms:modified xsi:type="dcterms:W3CDTF">2021-07-10T06:42:47Z</dcterms:modified>
</cp:coreProperties>
</file>