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63" r:id="rId1"/>
    <p:sldMasterId id="2147483779" r:id="rId2"/>
  </p:sldMasterIdLst>
  <p:notesMasterIdLst>
    <p:notesMasterId r:id="rId21"/>
  </p:notesMasterIdLst>
  <p:sldIdLst>
    <p:sldId id="323" r:id="rId3"/>
    <p:sldId id="326" r:id="rId4"/>
    <p:sldId id="335" r:id="rId5"/>
    <p:sldId id="302" r:id="rId6"/>
    <p:sldId id="328" r:id="rId7"/>
    <p:sldId id="329" r:id="rId8"/>
    <p:sldId id="337" r:id="rId9"/>
    <p:sldId id="327" r:id="rId10"/>
    <p:sldId id="330" r:id="rId11"/>
    <p:sldId id="331" r:id="rId12"/>
    <p:sldId id="332" r:id="rId13"/>
    <p:sldId id="333" r:id="rId14"/>
    <p:sldId id="334" r:id="rId15"/>
    <p:sldId id="325" r:id="rId16"/>
    <p:sldId id="338" r:id="rId17"/>
    <p:sldId id="305" r:id="rId18"/>
    <p:sldId id="324" r:id="rId19"/>
    <p:sldId id="303" r:id="rId20"/>
  </p:sldIdLst>
  <p:sldSz cx="9906000" cy="6858000" type="A4"/>
  <p:notesSz cx="6858000" cy="9144000"/>
  <p:embeddedFontLst>
    <p:embeddedFont>
      <p:font typeface="游ゴシック" panose="020B0400000000000000" pitchFamily="34" charset="-128"/>
      <p:regular r:id="rId22"/>
      <p:bold r:id="rId23"/>
    </p:embeddedFont>
    <p:embeddedFont>
      <p:font typeface="Garamond" panose="02020404030301010803" pitchFamily="18" charset="0"/>
      <p:regular r:id="rId24"/>
      <p:bold r:id="rId25"/>
      <p:italic r:id="rId26"/>
    </p:embeddedFont>
    <p:embeddedFont>
      <p:font typeface="Libre Franklin" panose="00000500000000000000" charset="0"/>
      <p:regular r:id="rId27"/>
      <p:bold r:id="rId28"/>
      <p:italic r:id="rId29"/>
      <p:boldItalic r:id="rId30"/>
    </p:embeddedFont>
    <p:embeddedFont>
      <p:font typeface="Meiryo UI" panose="020B0604030504040204" pitchFamily="34" charset="-128"/>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C6Qh6JO1NvQosSenhatOnMebz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渕ノ上弘和"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437"/>
    <a:srgbClr val="D3DEF1"/>
    <a:srgbClr val="88B6E0"/>
    <a:srgbClr val="6699FF"/>
    <a:srgbClr val="48A747"/>
    <a:srgbClr val="86C682"/>
    <a:srgbClr val="F0F0F0"/>
    <a:srgbClr val="89C06A"/>
    <a:srgbClr val="ECF5E7"/>
    <a:srgbClr val="92C3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F6055C-CBD3-41F4-B5B7-483C4BF30738}" v="534" dt="2021-01-27T16:09:46.194"/>
    <p1510:client id="{D1D5623A-0DFC-4C77-B98E-2318188FB6BD}" v="2124" dt="2021-02-17T15:10:18.75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15" autoAdjust="0"/>
    <p:restoredTop sz="94593"/>
  </p:normalViewPr>
  <p:slideViewPr>
    <p:cSldViewPr snapToGrid="0" snapToObjects="1">
      <p:cViewPr varScale="1">
        <p:scale>
          <a:sx n="83" d="100"/>
          <a:sy n="83" d="100"/>
        </p:scale>
        <p:origin x="84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font" Target="fonts/font13.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57"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56" Type="http://schemas.openxmlformats.org/officeDocument/2006/relationships/tableStyles" Target="tableStyles.xml"/><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63243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866775" y="642594"/>
            <a:ext cx="817245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rmAutofit/>
          </a:bodyPr>
          <a:lstStyle>
            <a:lvl1pPr marL="435941" lvl="0" indent="-326956" algn="l">
              <a:lnSpc>
                <a:spcPct val="110000"/>
              </a:lnSpc>
              <a:spcBef>
                <a:spcPts val="858"/>
              </a:spcBef>
              <a:spcAft>
                <a:spcPts val="0"/>
              </a:spcAft>
              <a:buSzPts val="1800"/>
              <a:buChar char="◦"/>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
        <p:nvSpPr>
          <p:cNvPr id="31" name="Google Shape;31;p21"/>
          <p:cNvSpPr txBox="1">
            <a:spLocks noGrp="1"/>
          </p:cNvSpPr>
          <p:nvPr>
            <p:ph type="dt" idx="10"/>
          </p:nvPr>
        </p:nvSpPr>
        <p:spPr>
          <a:xfrm>
            <a:off x="5896149" y="6035040"/>
            <a:ext cx="2350599"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866775" y="6035040"/>
            <a:ext cx="4725988"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 name="Google Shape;13;p19"/>
          <p:cNvSpPr txBox="1">
            <a:spLocks noGrp="1"/>
          </p:cNvSpPr>
          <p:nvPr>
            <p:ph type="sldNum" idx="12"/>
          </p:nvPr>
        </p:nvSpPr>
        <p:spPr>
          <a:xfrm>
            <a:off x="9224962" y="6509657"/>
            <a:ext cx="681038"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953"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953"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953"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953"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953"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953"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953"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953"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953" b="0" i="0" u="none" strike="noStrike" cap="none">
                <a:solidFill>
                  <a:srgbClr val="3F3F3F"/>
                </a:solidFill>
                <a:latin typeface="Libre Franklin"/>
                <a:ea typeface="Libre Franklin"/>
                <a:cs typeface="Libre Franklin"/>
                <a:sym typeface="Libre Franklin"/>
              </a:defRPr>
            </a:lvl9pPr>
          </a:lstStyle>
          <a:p>
            <a:fld id="{00000000-1234-1234-1234-123412341234}" type="slidenum">
              <a:rPr lang="en-US" altLang="ja-JP" smtClean="0"/>
              <a:pPr/>
              <a:t>‹#›</a:t>
            </a:fld>
            <a:endParaRPr lang="ja-JP" altLang="en-US"/>
          </a:p>
        </p:txBody>
      </p:sp>
    </p:spTree>
    <p:extLst>
      <p:ext uri="{BB962C8B-B14F-4D97-AF65-F5344CB8AC3E}">
        <p14:creationId xmlns:p14="http://schemas.microsoft.com/office/powerpoint/2010/main" val="1900133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182506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027396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1221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tm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42" y="567549"/>
            <a:ext cx="8140745" cy="67119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1144">
                <a:solidFill>
                  <a:schemeClr val="tx1">
                    <a:tint val="75000"/>
                  </a:schemeClr>
                </a:solidFill>
              </a:defRPr>
            </a:lvl1pPr>
          </a:lstStyle>
          <a:p>
            <a:fld id="{AD2377D1-1AEF-4C1E-9B92-93D8780CD7A6}" type="datetimeFigureOut">
              <a:rPr kumimoji="1" lang="ja-JP" altLang="en-US" smtClean="0"/>
              <a:t>2021/2/17</a:t>
            </a:fld>
            <a:endParaRPr kumimoji="1" lang="ja-JP" altLang="en-US"/>
          </a:p>
        </p:txBody>
      </p:sp>
      <p:sp>
        <p:nvSpPr>
          <p:cNvPr id="5" name="フッター プレースホルダー 4"/>
          <p:cNvSpPr>
            <a:spLocks noGrp="1"/>
          </p:cNvSpPr>
          <p:nvPr>
            <p:ph type="ftr" sz="quarter" idx="3"/>
          </p:nvPr>
        </p:nvSpPr>
        <p:spPr>
          <a:xfrm>
            <a:off x="3281366" y="6356357"/>
            <a:ext cx="3343275" cy="365125"/>
          </a:xfrm>
          <a:prstGeom prst="rect">
            <a:avLst/>
          </a:prstGeom>
        </p:spPr>
        <p:txBody>
          <a:bodyPr vert="horz" lIns="91440" tIns="45720" rIns="91440" bIns="45720" rtlCol="0" anchor="ctr"/>
          <a:lstStyle>
            <a:lvl1pPr algn="ctr">
              <a:defRPr sz="1144">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77150" y="6537377"/>
            <a:ext cx="2228850" cy="365125"/>
          </a:xfrm>
          <a:prstGeom prst="rect">
            <a:avLst/>
          </a:prstGeom>
        </p:spPr>
        <p:txBody>
          <a:bodyPr vert="horz" lIns="91440" tIns="45720" rIns="91440" bIns="45720" rtlCol="0" anchor="ctr"/>
          <a:lstStyle>
            <a:lvl1pPr algn="r">
              <a:defRPr sz="1144">
                <a:solidFill>
                  <a:schemeClr val="tx1">
                    <a:tint val="75000"/>
                  </a:schemeClr>
                </a:solidFill>
              </a:defRPr>
            </a:lvl1pPr>
          </a:lstStyle>
          <a:p>
            <a:fld id="{EA340F09-AC87-4584-98DB-E279FB98ACA4}" type="slidenum">
              <a:rPr kumimoji="1" lang="ja-JP" altLang="en-US" smtClean="0"/>
              <a:t>‹#›</a:t>
            </a:fld>
            <a:endParaRPr kumimoji="1" lang="ja-JP" altLang="en-US"/>
          </a:p>
        </p:txBody>
      </p:sp>
      <p:pic>
        <p:nvPicPr>
          <p:cNvPr id="7" name="Google Shape;128;p2">
            <a:extLst>
              <a:ext uri="{FF2B5EF4-FFF2-40B4-BE49-F238E27FC236}">
                <a16:creationId xmlns:a16="http://schemas.microsoft.com/office/drawing/2014/main" id="{9C60E00B-F056-3F4F-BE0F-5BE516324B94}"/>
              </a:ext>
            </a:extLst>
          </p:cNvPr>
          <p:cNvPicPr preferRelativeResize="0"/>
          <p:nvPr userDrawn="1"/>
        </p:nvPicPr>
        <p:blipFill>
          <a:blip r:embed="rId6" cstate="screen">
            <a:alphaModFix/>
            <a:extLst>
              <a:ext uri="{28A0092B-C50C-407E-A947-70E740481C1C}">
                <a14:useLocalDpi xmlns:a14="http://schemas.microsoft.com/office/drawing/2010/main"/>
              </a:ext>
            </a:extLst>
          </a:blip>
          <a:stretch>
            <a:fillRect/>
          </a:stretch>
        </p:blipFill>
        <p:spPr>
          <a:xfrm>
            <a:off x="113212" y="47769"/>
            <a:ext cx="2559428" cy="519776"/>
          </a:xfrm>
          <a:prstGeom prst="rect">
            <a:avLst/>
          </a:prstGeom>
          <a:noFill/>
          <a:ln>
            <a:noFill/>
          </a:ln>
        </p:spPr>
      </p:pic>
      <p:pic>
        <p:nvPicPr>
          <p:cNvPr id="8" name="図 7" descr="画面の領域"/>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677722" y="91278"/>
            <a:ext cx="1185127" cy="515482"/>
          </a:xfrm>
          <a:prstGeom prst="rect">
            <a:avLst/>
          </a:prstGeom>
        </p:spPr>
      </p:pic>
    </p:spTree>
    <p:extLst>
      <p:ext uri="{BB962C8B-B14F-4D97-AF65-F5344CB8AC3E}">
        <p14:creationId xmlns:p14="http://schemas.microsoft.com/office/powerpoint/2010/main" val="2115134418"/>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777" r:id="rId3"/>
    <p:sldLayoutId id="2147483778" r:id="rId4"/>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116742"/>
      </p:ext>
    </p:extLst>
  </p:cSld>
  <p:clrMap bg1="lt1" tx1="dk1" bg2="lt2" tx2="dk2" accent1="accent1" accent2="accent2" accent3="accent3" accent4="accent4" accent5="accent5" accent6="accent6" hlink="hlink" folHlink="folHlink"/>
  <p:sldLayoutIdLst>
    <p:sldLayoutId id="2147483780" r:id="rId1"/>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mp"/><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画面の領域"/>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68765" y="73892"/>
            <a:ext cx="1416953" cy="616317"/>
          </a:xfrm>
          <a:prstGeom prst="rect">
            <a:avLst/>
          </a:prstGeom>
        </p:spPr>
      </p:pic>
      <p:sp>
        <p:nvSpPr>
          <p:cNvPr id="3" name="Google Shape;114;p1"/>
          <p:cNvSpPr txBox="1">
            <a:spLocks/>
          </p:cNvSpPr>
          <p:nvPr/>
        </p:nvSpPr>
        <p:spPr>
          <a:xfrm>
            <a:off x="4071427" y="5719945"/>
            <a:ext cx="5412509" cy="1042880"/>
          </a:xfrm>
          <a:prstGeom prst="rect">
            <a:avLst/>
          </a:prstGeom>
          <a:noFill/>
          <a:ln>
            <a:noFill/>
          </a:ln>
        </p:spPr>
        <p:txBody>
          <a:bodyPr spcFirstLastPara="1" wrap="square" lIns="87179" tIns="43577" rIns="87179" bIns="43577" anchor="t" anchorCtr="0">
            <a:noAutofit/>
          </a:bodyPr>
          <a:lstStyle>
            <a:defPPr marR="0" lvl="0" algn="l" rtl="0">
              <a:lnSpc>
                <a:spcPct val="100000"/>
              </a:lnSpc>
              <a:spcBef>
                <a:spcPts val="0"/>
              </a:spcBef>
              <a:spcAft>
                <a:spcPts val="0"/>
              </a:spcAft>
            </a:defPPr>
            <a:lvl1pPr marL="457200" marR="0" lvl="0" indent="-323850" algn="ctr" rtl="0">
              <a:lnSpc>
                <a:spcPct val="110000"/>
              </a:lnSpc>
              <a:spcBef>
                <a:spcPts val="0"/>
              </a:spcBef>
              <a:spcAft>
                <a:spcPts val="0"/>
              </a:spcAft>
              <a:buClr>
                <a:srgbClr val="262626"/>
              </a:buClr>
              <a:buSzPts val="1800"/>
              <a:buFont typeface="Garamond"/>
              <a:buNone/>
              <a:defRPr sz="1800" b="0" i="0" u="none" strike="noStrike" cap="none">
                <a:solidFill>
                  <a:srgbClr val="0C0C0C"/>
                </a:solidFill>
                <a:latin typeface="Libre Franklin"/>
                <a:ea typeface="Libre Franklin"/>
                <a:cs typeface="Libre Franklin"/>
                <a:sym typeface="Libre Franklin"/>
              </a:defRPr>
            </a:lvl1pPr>
            <a:lvl2pPr marL="914400" marR="0" lvl="1" indent="-31115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2pPr>
            <a:lvl3pPr marL="1371600" marR="0" lvl="2"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3pPr>
            <a:lvl4pPr marL="1828800" marR="0" lvl="3"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4pPr>
            <a:lvl5pPr marL="2286000" marR="0" lvl="4"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5pPr>
            <a:lvl6pPr marL="2743200" marR="0" lvl="5"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6pPr>
            <a:lvl7pPr marL="3200400" marR="0" lvl="6"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7pPr>
            <a:lvl8pPr marL="3657600" marR="0" lvl="7"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8pPr>
            <a:lvl9pPr marL="4114800" marR="0" lvl="8"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9pPr>
          </a:lstStyle>
          <a:p>
            <a:pPr marL="0" indent="0" algn="l">
              <a:lnSpc>
                <a:spcPct val="100000"/>
              </a:lnSpc>
              <a:spcBef>
                <a:spcPts val="572"/>
              </a:spcBef>
            </a:pPr>
            <a:r>
              <a:rPr lang="en-US" altLang="ja-JP" sz="2200" b="1" dirty="0">
                <a:solidFill>
                  <a:schemeClr val="tx1">
                    <a:lumMod val="85000"/>
                    <a:lumOff val="15000"/>
                  </a:schemeClr>
                </a:solidFill>
                <a:latin typeface="Meiryo UI" panose="020B0604030504040204" pitchFamily="50" charset="-128"/>
                <a:ea typeface="Meiryo UI" panose="020B0604030504040204" pitchFamily="50" charset="-128"/>
              </a:rPr>
              <a:t>Presented by</a:t>
            </a:r>
            <a:r>
              <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rPr>
              <a:t>　株式会社</a:t>
            </a:r>
            <a:r>
              <a:rPr lang="en-US" altLang="ja-JP" sz="2200" b="1" dirty="0">
                <a:solidFill>
                  <a:schemeClr val="tx1">
                    <a:lumMod val="85000"/>
                    <a:lumOff val="15000"/>
                  </a:schemeClr>
                </a:solidFill>
                <a:latin typeface="Meiryo UI" panose="020B0604030504040204" pitchFamily="50" charset="-128"/>
                <a:ea typeface="Meiryo UI" panose="020B0604030504040204" pitchFamily="50" charset="-128"/>
              </a:rPr>
              <a:t>FFP</a:t>
            </a:r>
            <a:endPar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endParaRPr>
          </a:p>
          <a:p>
            <a:pPr marL="0" indent="0" algn="l">
              <a:lnSpc>
                <a:spcPct val="100000"/>
              </a:lnSpc>
              <a:spcBef>
                <a:spcPts val="572"/>
              </a:spcBef>
            </a:pPr>
            <a:r>
              <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rPr>
              <a:t>　　　　　　　　　　　 マンション管理士事務所　</a:t>
            </a:r>
          </a:p>
        </p:txBody>
      </p:sp>
      <p:pic>
        <p:nvPicPr>
          <p:cNvPr id="4" name="図 3" descr="屋外, 建物, 大きい, 背の高い が含まれている画像&#10;&#10;自動的に生成された説明">
            <a:extLst>
              <a:ext uri="{FF2B5EF4-FFF2-40B4-BE49-F238E27FC236}">
                <a16:creationId xmlns:a16="http://schemas.microsoft.com/office/drawing/2014/main" id="{7F9D8C87-DA78-294D-81B1-A2A3C780A0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176" y="970830"/>
            <a:ext cx="9135760" cy="4610570"/>
          </a:xfrm>
          <a:prstGeom prst="rect">
            <a:avLst/>
          </a:prstGeom>
        </p:spPr>
      </p:pic>
      <p:sp>
        <p:nvSpPr>
          <p:cNvPr id="5" name="Google Shape;114;p1"/>
          <p:cNvSpPr txBox="1">
            <a:spLocks/>
          </p:cNvSpPr>
          <p:nvPr/>
        </p:nvSpPr>
        <p:spPr>
          <a:xfrm>
            <a:off x="348176" y="3449638"/>
            <a:ext cx="6515100" cy="1547812"/>
          </a:xfrm>
          <a:prstGeom prst="rect">
            <a:avLst/>
          </a:prstGeom>
          <a:solidFill>
            <a:srgbClr val="FFFFFF">
              <a:alpha val="80000"/>
            </a:srgbClr>
          </a:solidFill>
          <a:ln>
            <a:noFill/>
          </a:ln>
        </p:spPr>
        <p:txBody>
          <a:bodyPr spcFirstLastPara="1" vert="horz" wrap="square" lIns="87179" tIns="43577" rIns="87179" bIns="43577" rtlCol="0" anchor="ctr" anchorCtr="1">
            <a:noAutofit/>
          </a:bodyPr>
          <a:lst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a:lstStyle>
          <a:p>
            <a:pPr marL="0" indent="0">
              <a:lnSpc>
                <a:spcPct val="100000"/>
              </a:lnSpc>
              <a:spcBef>
                <a:spcPts val="572"/>
              </a:spcBef>
              <a:buClrTx/>
              <a:buSzPts val="1800"/>
              <a:buNone/>
            </a:pPr>
            <a:r>
              <a:rPr lang="ja-JP" altLang="en-US" sz="3200" b="1">
                <a:solidFill>
                  <a:schemeClr val="tx1">
                    <a:lumMod val="85000"/>
                    <a:lumOff val="15000"/>
                  </a:schemeClr>
                </a:solidFill>
                <a:effectLst>
                  <a:outerShdw blurRad="50800" dist="38100" dir="2700000" algn="tl" rotWithShape="0">
                    <a:prstClr val="black">
                      <a:alpha val="40000"/>
                    </a:prstClr>
                  </a:outerShdw>
                </a:effectLst>
                <a:latin typeface="Meiryo UI"/>
                <a:ea typeface="Meiryo UI"/>
              </a:rPr>
              <a:t>管理会社担当者のみなさまへ　</a:t>
            </a:r>
            <a:endParaRPr lang="en-US" altLang="ja-JP" sz="3200" b="1">
              <a:solidFill>
                <a:schemeClr val="tx1">
                  <a:lumMod val="85000"/>
                  <a:lumOff val="15000"/>
                </a:schemeClr>
              </a:solidFill>
              <a:effectLst>
                <a:outerShdw blurRad="50800" dist="38100" dir="2700000" algn="tl" rotWithShape="0">
                  <a:prstClr val="black">
                    <a:alpha val="40000"/>
                  </a:prstClr>
                </a:outerShdw>
              </a:effectLst>
              <a:latin typeface="Meiryo UI"/>
              <a:ea typeface="Meiryo UI"/>
            </a:endParaRPr>
          </a:p>
          <a:p>
            <a:pPr marL="0" indent="0">
              <a:lnSpc>
                <a:spcPct val="100000"/>
              </a:lnSpc>
              <a:spcBef>
                <a:spcPts val="572"/>
              </a:spcBef>
              <a:buClrTx/>
              <a:buSzPts val="1800"/>
              <a:buNone/>
            </a:pPr>
            <a:r>
              <a:rPr lang="ja-JP" altLang="en-US" sz="3200" b="1">
                <a:solidFill>
                  <a:schemeClr val="tx1">
                    <a:lumMod val="85000"/>
                    <a:lumOff val="15000"/>
                  </a:schemeClr>
                </a:solidFill>
                <a:effectLst>
                  <a:outerShdw blurRad="50800" dist="38100" dir="2700000" algn="tl" rotWithShape="0">
                    <a:prstClr val="black">
                      <a:alpha val="40000"/>
                    </a:prstClr>
                  </a:outerShdw>
                </a:effectLst>
                <a:latin typeface="Meiryo UI"/>
                <a:ea typeface="Meiryo UI"/>
              </a:rPr>
              <a:t>ー CoAMer.netの活用 ー</a:t>
            </a:r>
            <a:endParaRPr lang="ja-JP" altLang="en-US" sz="3200" b="1" dirty="0">
              <a:solidFill>
                <a:schemeClr val="tx1">
                  <a:lumMod val="85000"/>
                  <a:lumOff val="15000"/>
                </a:schemeClr>
              </a:solidFill>
              <a:effectLst>
                <a:outerShdw blurRad="50800" dist="38100" dir="2700000" algn="tl" rotWithShape="0">
                  <a:prstClr val="black">
                    <a:alpha val="40000"/>
                  </a:prstClr>
                </a:outerShdw>
              </a:effectLst>
              <a:latin typeface="Meiryo UI"/>
              <a:ea typeface="Meiryo UI"/>
            </a:endParaRPr>
          </a:p>
        </p:txBody>
      </p:sp>
    </p:spTree>
    <p:extLst>
      <p:ext uri="{BB962C8B-B14F-4D97-AF65-F5344CB8AC3E}">
        <p14:creationId xmlns:p14="http://schemas.microsoft.com/office/powerpoint/2010/main" val="3112565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83481" y="1242004"/>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682932" y="2350180"/>
            <a:ext cx="8658694" cy="1200329"/>
          </a:xfrm>
          <a:prstGeom prst="rect">
            <a:avLst/>
          </a:prstGeom>
        </p:spPr>
        <p:txBody>
          <a:bodyPr wrap="square" lIns="91440" tIns="45720" rIns="91440" bIns="45720" anchor="t">
            <a:spAutoFit/>
          </a:bodyPr>
          <a:lstStyle/>
          <a:p>
            <a:r>
              <a:rPr lang="ja-JP" sz="2400">
                <a:solidFill>
                  <a:schemeClr val="tx1">
                    <a:lumMod val="75000"/>
                    <a:lumOff val="25000"/>
                  </a:schemeClr>
                </a:solidFill>
                <a:ea typeface="Meiryo UI"/>
              </a:rPr>
              <a:t>３．クレーム対応</a:t>
            </a:r>
            <a:endParaRPr lang="ja-JP" altLang="en-US">
              <a:solidFill>
                <a:schemeClr val="tx1">
                  <a:lumMod val="75000"/>
                  <a:lumOff val="25000"/>
                </a:schemeClr>
              </a:solidFill>
              <a:ea typeface="Meiryo UI"/>
            </a:endParaRPr>
          </a:p>
          <a:p>
            <a:r>
              <a:rPr lang="en-US" altLang="ja-JP" sz="2400">
                <a:solidFill>
                  <a:srgbClr val="FF0000"/>
                </a:solidFill>
                <a:ea typeface="Meiryo UI"/>
              </a:rPr>
              <a:t>→CoAMer.net</a:t>
            </a:r>
            <a:r>
              <a:rPr lang="ja-JP" altLang="en-US" sz="2400">
                <a:solidFill>
                  <a:srgbClr val="FF0000"/>
                </a:solidFill>
                <a:ea typeface="Meiryo UI"/>
              </a:rPr>
              <a:t>協力業者</a:t>
            </a:r>
            <a:endParaRPr lang="ja-JP">
              <a:solidFill>
                <a:srgbClr val="FF0000"/>
              </a:solidFill>
              <a:ea typeface="Meiryo UI"/>
            </a:endParaRPr>
          </a:p>
          <a:p>
            <a:r>
              <a:rPr lang="ja-JP" altLang="en-US" sz="2400">
                <a:solidFill>
                  <a:srgbClr val="FF0000"/>
                </a:solidFill>
                <a:ea typeface="Meiryo UI"/>
              </a:rPr>
              <a:t>（理由のないクレームは管理組合に費用を請求）</a:t>
            </a:r>
            <a:endParaRPr lang="ja-JP" altLang="en-US" sz="2400" dirty="0">
              <a:solidFill>
                <a:schemeClr val="tx1">
                  <a:lumMod val="75000"/>
                  <a:lumOff val="25000"/>
                </a:schemeClr>
              </a:solidFill>
              <a:ea typeface="Meiryo UI"/>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3746783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83420" y="1158641"/>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543959" y="2461331"/>
            <a:ext cx="8658694" cy="1200329"/>
          </a:xfrm>
          <a:prstGeom prst="rect">
            <a:avLst/>
          </a:prstGeom>
        </p:spPr>
        <p:txBody>
          <a:bodyPr wrap="square" lIns="91440" tIns="45720" rIns="91440" bIns="45720" anchor="t">
            <a:spAutoFit/>
          </a:bodyPr>
          <a:lstStyle/>
          <a:p>
            <a:r>
              <a:rPr lang="ja-JP" altLang="en-US" sz="2400">
                <a:solidFill>
                  <a:schemeClr val="tx1">
                    <a:lumMod val="75000"/>
                    <a:lumOff val="25000"/>
                  </a:schemeClr>
                </a:solidFill>
                <a:ea typeface="Meiryo UI"/>
              </a:rPr>
              <a:t>４．資産価値分析</a:t>
            </a:r>
          </a:p>
          <a:p>
            <a:r>
              <a:rPr lang="en-US" sz="2400">
                <a:solidFill>
                  <a:srgbClr val="FF0000"/>
                </a:solidFill>
                <a:ea typeface="Meiryo UI"/>
              </a:rPr>
              <a:t>→CoAMer.net</a:t>
            </a:r>
            <a:r>
              <a:rPr lang="ja-JP" sz="2400">
                <a:solidFill>
                  <a:srgbClr val="FF0000"/>
                </a:solidFill>
                <a:ea typeface="Meiryo UI"/>
              </a:rPr>
              <a:t>協力業者</a:t>
            </a:r>
            <a:endParaRPr lang="ja-JP" sz="2400">
              <a:ea typeface="Meiryo UI"/>
            </a:endParaRPr>
          </a:p>
          <a:p>
            <a:r>
              <a:rPr lang="ja-JP" altLang="en-US" sz="2400">
                <a:solidFill>
                  <a:srgbClr val="FF0000"/>
                </a:solidFill>
                <a:ea typeface="Meiryo UI"/>
              </a:rPr>
              <a:t>物件価格・管理状況分析</a:t>
            </a:r>
            <a:endParaRPr lang="ja-JP" sz="2400" dirty="0">
              <a:solidFill>
                <a:srgbClr val="FF0000"/>
              </a:solidFill>
              <a:ea typeface="Meiryo UI"/>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1463700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39009" y="1103066"/>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510606" y="2038958"/>
            <a:ext cx="8658694" cy="1569660"/>
          </a:xfrm>
          <a:prstGeom prst="rect">
            <a:avLst/>
          </a:prstGeom>
        </p:spPr>
        <p:txBody>
          <a:bodyPr wrap="square" lIns="91440" tIns="45720" rIns="91440" bIns="45720" anchor="t">
            <a:spAutoFit/>
          </a:bodyPr>
          <a:lstStyle/>
          <a:p>
            <a:r>
              <a:rPr lang="ja-JP" altLang="en-US" sz="2400">
                <a:solidFill>
                  <a:schemeClr val="tx1">
                    <a:lumMod val="75000"/>
                    <a:lumOff val="25000"/>
                  </a:schemeClr>
                </a:solidFill>
                <a:ea typeface="Meiryo UI"/>
              </a:rPr>
              <a:t>５．資産価値向上アクション提案</a:t>
            </a:r>
          </a:p>
          <a:p>
            <a:r>
              <a:rPr lang="en-US" altLang="ja-JP" sz="2400">
                <a:solidFill>
                  <a:srgbClr val="FF0000"/>
                </a:solidFill>
                <a:ea typeface="Meiryo UI"/>
              </a:rPr>
              <a:t>→改修工事・居住者属性に合わせた管理仕様の増減・物件価格向上に向けた施策</a:t>
            </a:r>
            <a:endParaRPr lang="ja-JP" sz="2400">
              <a:solidFill>
                <a:srgbClr val="FF0000"/>
              </a:solidFill>
              <a:ea typeface="Meiryo UI"/>
            </a:endParaRPr>
          </a:p>
          <a:p>
            <a:endParaRPr lang="ja-JP" altLang="en-US" sz="2400" dirty="0">
              <a:solidFill>
                <a:schemeClr val="tx1">
                  <a:lumMod val="75000"/>
                  <a:lumOff val="25000"/>
                </a:schemeClr>
              </a:solidFill>
              <a:ea typeface="Meiryo UI"/>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1385517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27952" y="1119738"/>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527282" y="2172339"/>
            <a:ext cx="8658694" cy="4054956"/>
          </a:xfrm>
          <a:prstGeom prst="rect">
            <a:avLst/>
          </a:prstGeom>
        </p:spPr>
        <p:txBody>
          <a:bodyPr wrap="square" lIns="91440" tIns="45720" rIns="91440" bIns="45720" anchor="t">
            <a:spAutoFit/>
          </a:bodyPr>
          <a:lstStyle/>
          <a:p>
            <a:r>
              <a:rPr lang="ja-JP" altLang="en-US" sz="2400">
                <a:solidFill>
                  <a:schemeClr val="tx1">
                    <a:lumMod val="75000"/>
                    <a:lumOff val="25000"/>
                  </a:schemeClr>
                </a:solidFill>
                <a:ea typeface="Meiryo UI"/>
              </a:rPr>
              <a:t>６．売却案件獲得</a:t>
            </a:r>
          </a:p>
          <a:p>
            <a:r>
              <a:rPr lang="en-US" altLang="ja-JP" sz="2400">
                <a:solidFill>
                  <a:srgbClr val="FF0000"/>
                </a:solidFill>
                <a:ea typeface="Meiryo UI"/>
              </a:rPr>
              <a:t>→管理会社営業担当者が一番資産価値を</a:t>
            </a:r>
            <a:endParaRPr lang="ja-JP" altLang="en-US" sz="2400">
              <a:solidFill>
                <a:srgbClr val="FF0000"/>
              </a:solidFill>
              <a:ea typeface="Meiryo UI"/>
            </a:endParaRPr>
          </a:p>
          <a:p>
            <a:r>
              <a:rPr lang="en-US" altLang="ja-JP" sz="2400">
                <a:solidFill>
                  <a:srgbClr val="FF0000"/>
                </a:solidFill>
                <a:ea typeface="Meiryo UI"/>
              </a:rPr>
              <a:t>把握しているため相談・送客窓口に＝手数料収入による増収</a:t>
            </a:r>
            <a:endParaRPr lang="ja-JP" altLang="en-US" sz="2400">
              <a:solidFill>
                <a:srgbClr val="FF0000"/>
              </a:solidFill>
              <a:ea typeface="Meiryo UI"/>
            </a:endParaRPr>
          </a:p>
          <a:p>
            <a:endParaRPr lang="en-US" altLang="ja-JP" dirty="0">
              <a:solidFill>
                <a:srgbClr val="FF0000"/>
              </a:solidFill>
              <a:ea typeface="Meiryo UI"/>
            </a:endParaRPr>
          </a:p>
          <a:p>
            <a:r>
              <a:rPr lang="en-US" altLang="ja-JP">
                <a:solidFill>
                  <a:srgbClr val="FF0000"/>
                </a:solidFill>
                <a:ea typeface="Meiryo UI"/>
              </a:rPr>
              <a:t>①通常の仲介手数料（物件価格✖️３％プラス6万円）を希望されるお客様</a:t>
            </a:r>
            <a:endParaRPr lang="en-US" altLang="ja-JP" dirty="0">
              <a:solidFill>
                <a:srgbClr val="FF0000"/>
              </a:solidFill>
              <a:ea typeface="Meiryo UI"/>
            </a:endParaRPr>
          </a:p>
          <a:p>
            <a:r>
              <a:rPr lang="en-US" altLang="ja-JP">
                <a:solidFill>
                  <a:srgbClr val="FF0000"/>
                </a:solidFill>
                <a:ea typeface="Meiryo UI"/>
              </a:rPr>
              <a:t>・・・グループ内関連会社へ</a:t>
            </a:r>
            <a:endParaRPr lang="en-US"/>
          </a:p>
          <a:p>
            <a:endParaRPr lang="en-US" altLang="ja-JP" dirty="0">
              <a:solidFill>
                <a:srgbClr val="FF0000"/>
              </a:solidFill>
              <a:ea typeface="Meiryo UI"/>
            </a:endParaRPr>
          </a:p>
          <a:p>
            <a:r>
              <a:rPr lang="en-US" altLang="ja-JP">
                <a:solidFill>
                  <a:srgbClr val="FF0000"/>
                </a:solidFill>
                <a:ea typeface="Meiryo UI"/>
              </a:rPr>
              <a:t>②仲介手数料半額（物件価格✖️1.5%プラス3万円）を希望されるお客</a:t>
            </a:r>
            <a:r>
              <a:rPr lang="en-US" altLang="ja-JP" dirty="0">
                <a:solidFill>
                  <a:srgbClr val="FF0000"/>
                </a:solidFill>
                <a:ea typeface="Meiryo UI"/>
              </a:rPr>
              <a:t>様</a:t>
            </a:r>
          </a:p>
          <a:p>
            <a:r>
              <a:rPr lang="en-US" altLang="ja-JP">
                <a:solidFill>
                  <a:srgbClr val="FF0000"/>
                </a:solidFill>
                <a:ea typeface="Meiryo UI"/>
              </a:rPr>
              <a:t>・・・コンドミニアム・アセットマネジメント（株）へ</a:t>
            </a:r>
            <a:endParaRPr lang="en-US" altLang="ja-JP" dirty="0">
              <a:solidFill>
                <a:srgbClr val="FF0000"/>
              </a:solidFill>
              <a:ea typeface="Meiryo UI"/>
            </a:endParaRPr>
          </a:p>
          <a:p>
            <a:endParaRPr lang="en-US" altLang="ja-JP" dirty="0">
              <a:solidFill>
                <a:srgbClr val="FF0000"/>
              </a:solidFill>
              <a:ea typeface="Meiryo UI"/>
            </a:endParaRPr>
          </a:p>
          <a:p>
            <a:endParaRPr lang="en-US" altLang="ja-JP" dirty="0">
              <a:solidFill>
                <a:srgbClr val="FF0000"/>
              </a:solidFill>
              <a:ea typeface="Meiryo UI"/>
            </a:endParaRPr>
          </a:p>
          <a:p>
            <a:r>
              <a:rPr lang="ja-JP" altLang="en-US" sz="1050">
                <a:ea typeface="Meiryo UI"/>
              </a:rPr>
              <a:t>物件価格が</a:t>
            </a:r>
            <a:r>
              <a:rPr lang="en-US" altLang="ja-JP" sz="1050">
                <a:ea typeface="Meiryo UI"/>
              </a:rPr>
              <a:t>5,000</a:t>
            </a:r>
            <a:r>
              <a:rPr lang="ja-JP" altLang="en-US" sz="1050">
                <a:ea typeface="Meiryo UI"/>
              </a:rPr>
              <a:t>万円（税抜）の物件を例に仲介手数料を計算すると、</a:t>
            </a:r>
            <a:br>
              <a:rPr lang="ja-JP" altLang="en-US" sz="1050" dirty="0">
                <a:ea typeface="Meiryo UI"/>
              </a:rPr>
            </a:br>
            <a:r>
              <a:rPr lang="en-US" altLang="ja-JP" sz="1050">
                <a:ea typeface="Meiryo UI"/>
              </a:rPr>
              <a:t>【</a:t>
            </a:r>
            <a:r>
              <a:rPr lang="ja-JP" altLang="en-US" sz="1050">
                <a:ea typeface="Meiryo UI"/>
              </a:rPr>
              <a:t>一般的なの不動産業者（仲介会社）の場合</a:t>
            </a:r>
            <a:r>
              <a:rPr lang="en-US" altLang="ja-JP" sz="1050">
                <a:ea typeface="Meiryo UI"/>
              </a:rPr>
              <a:t>】</a:t>
            </a:r>
            <a:br>
              <a:rPr lang="ja-JP" altLang="en-US" sz="1050" dirty="0">
                <a:ea typeface="Meiryo UI"/>
              </a:rPr>
            </a:br>
            <a:r>
              <a:rPr lang="en-US" altLang="ja-JP" sz="1050">
                <a:ea typeface="Meiryo UI"/>
              </a:rPr>
              <a:t>5,000</a:t>
            </a:r>
            <a:r>
              <a:rPr lang="ja-JP" altLang="en-US" sz="1050">
                <a:ea typeface="Meiryo UI"/>
              </a:rPr>
              <a:t>万円</a:t>
            </a:r>
            <a:r>
              <a:rPr lang="en-US" altLang="ja-JP" sz="1050">
                <a:ea typeface="Meiryo UI"/>
              </a:rPr>
              <a:t>×</a:t>
            </a:r>
            <a:r>
              <a:rPr lang="ja-JP" altLang="en-US" sz="1050">
                <a:ea typeface="Meiryo UI"/>
              </a:rPr>
              <a:t>３％＋</a:t>
            </a:r>
            <a:r>
              <a:rPr lang="en-US" altLang="ja-JP" sz="1050">
                <a:ea typeface="Meiryo UI"/>
              </a:rPr>
              <a:t>6</a:t>
            </a:r>
            <a:r>
              <a:rPr lang="ja-JP" altLang="en-US" sz="1050">
                <a:ea typeface="Meiryo UI"/>
              </a:rPr>
              <a:t>万円＝</a:t>
            </a:r>
            <a:r>
              <a:rPr lang="en-US" altLang="ja-JP" sz="1050">
                <a:ea typeface="Meiryo UI"/>
              </a:rPr>
              <a:t>156</a:t>
            </a:r>
            <a:r>
              <a:rPr lang="ja-JP" altLang="en-US" sz="1050">
                <a:ea typeface="Meiryo UI"/>
              </a:rPr>
              <a:t>万円（税別）</a:t>
            </a:r>
            <a:br>
              <a:rPr lang="ja-JP" altLang="en-US" sz="1050" dirty="0">
                <a:ea typeface="Meiryo UI"/>
              </a:rPr>
            </a:br>
            <a:br>
              <a:rPr lang="ja-JP" altLang="en-US" sz="1050" dirty="0">
                <a:ea typeface="Meiryo UI"/>
              </a:rPr>
            </a:br>
            <a:r>
              <a:rPr lang="en-US" altLang="ja-JP" sz="1050">
                <a:ea typeface="Meiryo UI"/>
              </a:rPr>
              <a:t>【</a:t>
            </a:r>
            <a:r>
              <a:rPr lang="ja-JP" altLang="en-US" sz="1050">
                <a:ea typeface="Meiryo UI"/>
              </a:rPr>
              <a:t>弊社の仲介手数料半額プランを適用した場合</a:t>
            </a:r>
            <a:r>
              <a:rPr lang="en-US" altLang="ja-JP" sz="1050">
                <a:ea typeface="Meiryo UI"/>
              </a:rPr>
              <a:t>】</a:t>
            </a:r>
            <a:br>
              <a:rPr lang="ja-JP" altLang="en-US" sz="1050" dirty="0">
                <a:ea typeface="Meiryo UI"/>
              </a:rPr>
            </a:br>
            <a:r>
              <a:rPr lang="en-US" altLang="ja-JP" sz="1050">
                <a:ea typeface="Meiryo UI"/>
              </a:rPr>
              <a:t>5,000</a:t>
            </a:r>
            <a:r>
              <a:rPr lang="ja-JP" altLang="en-US" sz="1050">
                <a:ea typeface="Meiryo UI"/>
              </a:rPr>
              <a:t>万円</a:t>
            </a:r>
            <a:r>
              <a:rPr lang="en-US" altLang="ja-JP" sz="1050">
                <a:ea typeface="Meiryo UI"/>
              </a:rPr>
              <a:t>×</a:t>
            </a:r>
            <a:r>
              <a:rPr lang="ja-JP" altLang="en-US" sz="1050">
                <a:ea typeface="Meiryo UI"/>
              </a:rPr>
              <a:t>１</a:t>
            </a:r>
            <a:r>
              <a:rPr lang="en-US" altLang="ja-JP" sz="1050">
                <a:ea typeface="Meiryo UI"/>
              </a:rPr>
              <a:t>.5%</a:t>
            </a:r>
            <a:r>
              <a:rPr lang="ja-JP" altLang="en-US" sz="1050">
                <a:ea typeface="Meiryo UI"/>
              </a:rPr>
              <a:t>＋</a:t>
            </a:r>
            <a:r>
              <a:rPr lang="en-US" altLang="ja-JP" sz="1050">
                <a:ea typeface="Meiryo UI"/>
              </a:rPr>
              <a:t>3</a:t>
            </a:r>
            <a:r>
              <a:rPr lang="ja-JP" altLang="en-US" sz="1050">
                <a:ea typeface="Meiryo UI"/>
              </a:rPr>
              <a:t>万円</a:t>
            </a:r>
            <a:r>
              <a:rPr lang="en-US" altLang="ja-JP" sz="1050">
                <a:ea typeface="Meiryo UI"/>
              </a:rPr>
              <a:t>=78</a:t>
            </a:r>
            <a:r>
              <a:rPr lang="ja-JP" altLang="en-US" sz="1050">
                <a:ea typeface="Meiryo UI"/>
              </a:rPr>
              <a:t>万円（税別）</a:t>
            </a:r>
          </a:p>
          <a:p>
            <a:r>
              <a:rPr lang="ja-JP" altLang="en-US" sz="1050">
                <a:ea typeface="Meiryo UI"/>
              </a:rPr>
              <a:t>→</a:t>
            </a:r>
            <a:r>
              <a:rPr lang="en-US" altLang="ja-JP" sz="1050">
                <a:ea typeface="Meiryo UI"/>
              </a:rPr>
              <a:t>78</a:t>
            </a:r>
            <a:r>
              <a:rPr lang="ja-JP" altLang="en-US" sz="1050">
                <a:ea typeface="Meiryo UI"/>
              </a:rPr>
              <a:t>万円（税別）も廉価に。</a:t>
            </a: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3931785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21826" y="2830295"/>
            <a:ext cx="8214449" cy="746358"/>
          </a:xfrm>
          <a:prstGeom prst="rect">
            <a:avLst/>
          </a:prstGeom>
        </p:spPr>
        <p:txBody>
          <a:bodyPr wrap="square">
            <a:spAutoFit/>
          </a:bodyPr>
          <a:lstStyle/>
          <a:p>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マンション（</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Condominium/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区分所有建物）の資産価値を考える上で、</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300"/>
              </a:spcBef>
            </a:pP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その構成要素を「土地」「建物」「管理」の３要素に分解し分析・評価。</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正方形/長方形 4"/>
          <p:cNvSpPr/>
          <p:nvPr/>
        </p:nvSpPr>
        <p:spPr>
          <a:xfrm>
            <a:off x="731871" y="2263038"/>
            <a:ext cx="1569423"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a:solidFill>
                  <a:schemeClr val="bg1"/>
                </a:solidFill>
                <a:latin typeface="Meiryo UI" panose="020B0604030504040204" pitchFamily="50" charset="-128"/>
                <a:ea typeface="Meiryo UI" panose="020B0604030504040204" pitchFamily="50" charset="-128"/>
              </a:rPr>
              <a:t>CoAM</a:t>
            </a:r>
            <a:endParaRPr kumimoji="1" lang="en-US" altLang="ja-JP" sz="2600" b="1" kern="1200" dirty="0">
              <a:solidFill>
                <a:schemeClr val="bg1"/>
              </a:solidFill>
              <a:latin typeface="Meiryo UI" panose="020B0604030504040204" pitchFamily="50" charset="-128"/>
              <a:ea typeface="Meiryo UI" panose="020B0604030504040204" pitchFamily="50" charset="-128"/>
              <a:cs typeface="+mj-cs"/>
            </a:endParaRPr>
          </a:p>
        </p:txBody>
      </p:sp>
      <p:sp>
        <p:nvSpPr>
          <p:cNvPr id="16" name="正方形/長方形 15"/>
          <p:cNvSpPr/>
          <p:nvPr/>
        </p:nvSpPr>
        <p:spPr>
          <a:xfrm>
            <a:off x="844593" y="3694199"/>
            <a:ext cx="8089900" cy="1661993"/>
          </a:xfrm>
          <a:prstGeom prst="rect">
            <a:avLst/>
          </a:prstGeom>
        </p:spPr>
        <p:txBody>
          <a:bodyPr wrap="square">
            <a:spAutoFit/>
          </a:bodyPr>
          <a:lstStyle/>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「土地」</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＝土地そのものの安全性・近隣のエリアとしての魅力</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街力</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err="1">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立地</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「建物」</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＝マンションの建築物としての魅力</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「管理」</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＝運営としてのプランニング・実行力</a:t>
            </a:r>
          </a:p>
        </p:txBody>
      </p:sp>
      <p:sp>
        <p:nvSpPr>
          <p:cNvPr id="18" name="正方形/長方形 17"/>
          <p:cNvSpPr/>
          <p:nvPr/>
        </p:nvSpPr>
        <p:spPr>
          <a:xfrm>
            <a:off x="984678" y="1714845"/>
            <a:ext cx="8225714" cy="400110"/>
          </a:xfrm>
          <a:prstGeom prst="rect">
            <a:avLst/>
          </a:prstGeom>
        </p:spPr>
        <p:txBody>
          <a:bodyPr wrap="square">
            <a:spAutoFit/>
          </a:bodyPr>
          <a:lstStyle/>
          <a:p>
            <a:pPr>
              <a:spcBef>
                <a:spcPts val="300"/>
              </a:spcBef>
            </a:pP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r>
              <a:rPr lang="en-US" altLang="ja-JP" sz="2000" dirty="0" err="1">
                <a:solidFill>
                  <a:schemeClr val="tx1">
                    <a:lumMod val="75000"/>
                    <a:lumOff val="25000"/>
                  </a:schemeClr>
                </a:solidFill>
                <a:latin typeface="Meiryo UI" panose="020B0604030504040204" pitchFamily="50" charset="-128"/>
                <a:ea typeface="Meiryo UI" panose="020B0604030504040204" pitchFamily="50" charset="-128"/>
              </a:rPr>
              <a:t>CoAM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）」を「行う人」全般を指す。</a:t>
            </a:r>
          </a:p>
        </p:txBody>
      </p:sp>
      <p:sp>
        <p:nvSpPr>
          <p:cNvPr id="19" name="正方形/長方形 18"/>
          <p:cNvSpPr/>
          <p:nvPr/>
        </p:nvSpPr>
        <p:spPr>
          <a:xfrm>
            <a:off x="731871" y="1156868"/>
            <a:ext cx="1725002"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a:solidFill>
                  <a:schemeClr val="bg1"/>
                </a:solidFill>
                <a:latin typeface="Meiryo UI" panose="020B0604030504040204" pitchFamily="50" charset="-128"/>
                <a:ea typeface="Meiryo UI" panose="020B0604030504040204" pitchFamily="50" charset="-128"/>
              </a:rPr>
              <a:t>CoAMer</a:t>
            </a:r>
            <a:endParaRPr kumimoji="1" lang="en-US" altLang="ja-JP" sz="2600" b="1" kern="1200" dirty="0">
              <a:solidFill>
                <a:schemeClr val="bg1"/>
              </a:solidFill>
              <a:latin typeface="Meiryo UI" panose="020B0604030504040204" pitchFamily="50" charset="-128"/>
              <a:ea typeface="Meiryo UI" panose="020B0604030504040204" pitchFamily="50" charset="-128"/>
              <a:cs typeface="+mj-cs"/>
            </a:endParaRPr>
          </a:p>
        </p:txBody>
      </p:sp>
      <p:sp>
        <p:nvSpPr>
          <p:cNvPr id="20" name="正方形/長方形 19"/>
          <p:cNvSpPr/>
          <p:nvPr/>
        </p:nvSpPr>
        <p:spPr>
          <a:xfrm>
            <a:off x="2456873" y="1144647"/>
            <a:ext cx="5144357" cy="492443"/>
          </a:xfrm>
          <a:prstGeom prst="rect">
            <a:avLst/>
          </a:prstGeom>
        </p:spPr>
        <p:txBody>
          <a:bodyPr wrap="none">
            <a:spAutoFit/>
          </a:bodyPr>
          <a:lstStyle/>
          <a:p>
            <a:r>
              <a:rPr lang="en-US" altLang="ja-JP" sz="2600" dirty="0">
                <a:solidFill>
                  <a:srgbClr val="3FA437"/>
                </a:solidFill>
                <a:latin typeface="Meiryo UI" panose="020B0604030504040204" pitchFamily="50" charset="-128"/>
                <a:ea typeface="Meiryo UI" panose="020B0604030504040204" pitchFamily="50" charset="-128"/>
              </a:rPr>
              <a:t>C</a:t>
            </a:r>
            <a:r>
              <a:rPr lang="en-US" altLang="ja-JP" sz="2600" dirty="0">
                <a:latin typeface="Meiryo UI" panose="020B0604030504040204" pitchFamily="50" charset="-128"/>
                <a:ea typeface="Meiryo UI" panose="020B0604030504040204" pitchFamily="50" charset="-128"/>
              </a:rPr>
              <a:t>ond</a:t>
            </a:r>
            <a:r>
              <a:rPr lang="en-US" altLang="ja-JP" sz="2600" dirty="0">
                <a:solidFill>
                  <a:srgbClr val="3FA437"/>
                </a:solidFill>
                <a:latin typeface="Meiryo UI" panose="020B0604030504040204" pitchFamily="50" charset="-128"/>
                <a:ea typeface="Meiryo UI" panose="020B0604030504040204" pitchFamily="50" charset="-128"/>
              </a:rPr>
              <a:t>o</a:t>
            </a:r>
            <a:r>
              <a:rPr lang="en-US" altLang="ja-JP" sz="2600" dirty="0">
                <a:latin typeface="Meiryo UI" panose="020B0604030504040204" pitchFamily="50" charset="-128"/>
                <a:ea typeface="Meiryo UI" panose="020B0604030504040204" pitchFamily="50" charset="-128"/>
              </a:rPr>
              <a:t>minium </a:t>
            </a:r>
            <a:r>
              <a:rPr lang="en-US" altLang="ja-JP" sz="2600" dirty="0">
                <a:solidFill>
                  <a:srgbClr val="3FA437"/>
                </a:solidFill>
                <a:latin typeface="Meiryo UI" panose="020B0604030504040204" pitchFamily="50" charset="-128"/>
                <a:ea typeface="Meiryo UI" panose="020B0604030504040204" pitchFamily="50" charset="-128"/>
              </a:rPr>
              <a:t>A</a:t>
            </a:r>
            <a:r>
              <a:rPr lang="en-US" altLang="ja-JP" sz="2600" dirty="0">
                <a:latin typeface="Meiryo UI" panose="020B0604030504040204" pitchFamily="50" charset="-128"/>
                <a:ea typeface="Meiryo UI" panose="020B0604030504040204" pitchFamily="50" charset="-128"/>
              </a:rPr>
              <a:t>sset</a:t>
            </a:r>
            <a:r>
              <a:rPr lang="en-US" altLang="ja-JP" sz="2600" dirty="0">
                <a:solidFill>
                  <a:srgbClr val="3FA437"/>
                </a:solidFill>
                <a:latin typeface="Meiryo UI" panose="020B0604030504040204" pitchFamily="50" charset="-128"/>
                <a:ea typeface="Meiryo UI" panose="020B0604030504040204" pitchFamily="50" charset="-128"/>
              </a:rPr>
              <a:t> </a:t>
            </a:r>
            <a:r>
              <a:rPr lang="en-US" altLang="ja-JP" sz="2600" dirty="0" err="1">
                <a:solidFill>
                  <a:srgbClr val="3FA437"/>
                </a:solidFill>
                <a:latin typeface="Meiryo UI" panose="020B0604030504040204" pitchFamily="50" charset="-128"/>
                <a:ea typeface="Meiryo UI" panose="020B0604030504040204" pitchFamily="50" charset="-128"/>
              </a:rPr>
              <a:t>Manageer</a:t>
            </a:r>
            <a:endParaRPr lang="ja-JP" altLang="en-US" sz="2600" dirty="0">
              <a:solidFill>
                <a:srgbClr val="3FA437"/>
              </a:solidFill>
              <a:latin typeface="Meiryo UI" panose="020B0604030504040204" pitchFamily="50" charset="-128"/>
              <a:ea typeface="Meiryo UI" panose="020B0604030504040204" pitchFamily="50" charset="-128"/>
            </a:endParaRPr>
          </a:p>
        </p:txBody>
      </p:sp>
      <p:sp>
        <p:nvSpPr>
          <p:cNvPr id="2" name="タイトル 5">
            <a:extLst>
              <a:ext uri="{FF2B5EF4-FFF2-40B4-BE49-F238E27FC236}">
                <a16:creationId xmlns:a16="http://schemas.microsoft.com/office/drawing/2014/main" id="{27B86361-E5D1-403F-802A-C3FEBDD7F019}"/>
              </a:ext>
            </a:extLst>
          </p:cNvPr>
          <p:cNvSpPr>
            <a:spLocks noGrp="1"/>
          </p:cNvSpPr>
          <p:nvPr>
            <p:ph type="title"/>
          </p:nvPr>
        </p:nvSpPr>
        <p:spPr>
          <a:xfrm>
            <a:off x="681042" y="567549"/>
            <a:ext cx="8140745" cy="671195"/>
          </a:xfrm>
        </p:spPr>
        <p:txBody>
          <a:bodyPr/>
          <a:lstStyle/>
          <a:p>
            <a:r>
              <a:rPr lang="ja-JP" altLang="en-US" sz="2650">
                <a:latin typeface="Meiryo UI"/>
                <a:ea typeface="Meiryo UI"/>
              </a:rPr>
              <a:t>管理会社営業担当者は・・・</a:t>
            </a:r>
            <a:endParaRPr lang="ja-JP" altLang="en-US" sz="2650"/>
          </a:p>
        </p:txBody>
      </p:sp>
    </p:spTree>
    <p:extLst>
      <p:ext uri="{BB962C8B-B14F-4D97-AF65-F5344CB8AC3E}">
        <p14:creationId xmlns:p14="http://schemas.microsoft.com/office/powerpoint/2010/main" val="229352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5">
            <a:extLst>
              <a:ext uri="{FF2B5EF4-FFF2-40B4-BE49-F238E27FC236}">
                <a16:creationId xmlns:a16="http://schemas.microsoft.com/office/drawing/2014/main" id="{27B86361-E5D1-403F-802A-C3FEBDD7F019}"/>
              </a:ext>
            </a:extLst>
          </p:cNvPr>
          <p:cNvSpPr>
            <a:spLocks noGrp="1"/>
          </p:cNvSpPr>
          <p:nvPr>
            <p:ph type="title"/>
          </p:nvPr>
        </p:nvSpPr>
        <p:spPr>
          <a:xfrm>
            <a:off x="658806" y="1039940"/>
            <a:ext cx="8140745" cy="671195"/>
          </a:xfrm>
        </p:spPr>
        <p:txBody>
          <a:bodyPr>
            <a:normAutofit fontScale="90000"/>
          </a:bodyPr>
          <a:lstStyle/>
          <a:p>
            <a:r>
              <a:rPr lang="ja-JP" altLang="en-US" sz="2650">
                <a:latin typeface="Meiryo UI"/>
                <a:ea typeface="Meiryo UI"/>
              </a:rPr>
              <a:t>CoAMer.netでは管理会社営業担当者様向けの</a:t>
            </a:r>
            <a:br>
              <a:rPr lang="ja-JP" altLang="en-US" sz="2650" dirty="0">
                <a:latin typeface="Meiryo UI"/>
                <a:ea typeface="Meiryo UI"/>
              </a:rPr>
            </a:br>
            <a:r>
              <a:rPr lang="ja-JP" altLang="en-US" sz="2650">
                <a:latin typeface="Meiryo UI"/>
                <a:ea typeface="Meiryo UI"/>
              </a:rPr>
              <a:t>研修を提供します</a:t>
            </a:r>
            <a:endParaRPr lang="ja-JP" altLang="en-US" sz="2650"/>
          </a:p>
        </p:txBody>
      </p:sp>
      <p:sp>
        <p:nvSpPr>
          <p:cNvPr id="3" name="テキスト ボックス 2">
            <a:extLst>
              <a:ext uri="{FF2B5EF4-FFF2-40B4-BE49-F238E27FC236}">
                <a16:creationId xmlns:a16="http://schemas.microsoft.com/office/drawing/2014/main" id="{EEA62E9D-B32B-490B-ADE5-EBF980478072}"/>
              </a:ext>
            </a:extLst>
          </p:cNvPr>
          <p:cNvSpPr txBox="1"/>
          <p:nvPr/>
        </p:nvSpPr>
        <p:spPr>
          <a:xfrm>
            <a:off x="1708043" y="3889535"/>
            <a:ext cx="6034081"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a:latin typeface="Meiryo UI"/>
                <a:ea typeface="Meiryo UI"/>
              </a:rPr>
              <a:t>【コンドミニアム・アセットマネジメントの観点から】</a:t>
            </a:r>
          </a:p>
          <a:p>
            <a:r>
              <a:rPr lang="en-US" altLang="ja-JP">
                <a:latin typeface="Meiryo UI"/>
                <a:ea typeface="Meiryo UI"/>
              </a:rPr>
              <a:t>１．流通価格の考え方</a:t>
            </a:r>
            <a:endParaRPr lang="en-US" altLang="ja-JP" dirty="0">
              <a:latin typeface="Meiryo UI"/>
              <a:ea typeface="Meiryo UI"/>
            </a:endParaRPr>
          </a:p>
          <a:p>
            <a:r>
              <a:rPr lang="en-US" altLang="ja-JP">
                <a:latin typeface="Meiryo UI"/>
                <a:ea typeface="Meiryo UI"/>
              </a:rPr>
              <a:t>２．流通価格から見た管理鑑定</a:t>
            </a:r>
            <a:endParaRPr lang="en-US" altLang="ja-JP" dirty="0">
              <a:latin typeface="Meiryo UI"/>
              <a:ea typeface="Meiryo UI"/>
            </a:endParaRPr>
          </a:p>
          <a:p>
            <a:r>
              <a:rPr lang="en-US" altLang="ja-JP">
                <a:latin typeface="Meiryo UI"/>
                <a:ea typeface="Meiryo UI"/>
              </a:rPr>
              <a:t>３．不動産売買の基本</a:t>
            </a:r>
          </a:p>
          <a:p>
            <a:r>
              <a:rPr lang="en-US" altLang="ja-JP">
                <a:latin typeface="Meiryo UI"/>
                <a:ea typeface="Meiryo UI"/>
              </a:rPr>
              <a:t>４．資産価値向上施策の考え方</a:t>
            </a:r>
            <a:endParaRPr lang="en-US" altLang="ja-JP" dirty="0">
              <a:latin typeface="Meiryo UI"/>
              <a:ea typeface="Meiryo UI"/>
            </a:endParaRPr>
          </a:p>
        </p:txBody>
      </p:sp>
      <p:sp>
        <p:nvSpPr>
          <p:cNvPr id="6" name="テキスト ボックス 5">
            <a:extLst>
              <a:ext uri="{FF2B5EF4-FFF2-40B4-BE49-F238E27FC236}">
                <a16:creationId xmlns:a16="http://schemas.microsoft.com/office/drawing/2014/main" id="{945FE6B9-A363-45CD-91AC-76F2457C83EF}"/>
              </a:ext>
            </a:extLst>
          </p:cNvPr>
          <p:cNvSpPr txBox="1"/>
          <p:nvPr/>
        </p:nvSpPr>
        <p:spPr>
          <a:xfrm>
            <a:off x="1708044" y="2511266"/>
            <a:ext cx="478888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a:solidFill>
                  <a:srgbClr val="404040"/>
                </a:solidFill>
                <a:latin typeface="Meiryo UI"/>
                <a:ea typeface="Meiryo UI"/>
              </a:rPr>
              <a:t>【管理会社としての本来業務の考え方</a:t>
            </a:r>
            <a:r>
              <a:rPr lang="ja-JP">
                <a:solidFill>
                  <a:srgbClr val="404040"/>
                </a:solidFill>
                <a:latin typeface="Meiryo UI"/>
                <a:ea typeface="Meiryo UI"/>
              </a:rPr>
              <a:t>】</a:t>
            </a:r>
            <a:endParaRPr lang="ja-JP" altLang="en-US"/>
          </a:p>
          <a:p>
            <a:r>
              <a:rPr lang="ja-JP">
                <a:solidFill>
                  <a:srgbClr val="404040"/>
                </a:solidFill>
                <a:latin typeface="Meiryo UI"/>
                <a:ea typeface="Meiryo UI"/>
              </a:rPr>
              <a:t>１</a:t>
            </a:r>
            <a:r>
              <a:rPr lang="ja-JP" altLang="en-US">
                <a:solidFill>
                  <a:srgbClr val="404040"/>
                </a:solidFill>
                <a:latin typeface="Meiryo UI"/>
                <a:ea typeface="Meiryo UI"/>
              </a:rPr>
              <a:t>．未収金督促から業務を分離</a:t>
            </a:r>
            <a:endParaRPr lang="en-US" dirty="0">
              <a:ea typeface="Meiryo UI"/>
            </a:endParaRPr>
          </a:p>
          <a:p>
            <a:r>
              <a:rPr lang="en-US" altLang="ja-JP">
                <a:latin typeface="Meiryo UI"/>
                <a:ea typeface="Meiryo UI"/>
              </a:rPr>
              <a:t>２．クレーム対応について</a:t>
            </a:r>
            <a:endParaRPr lang="en-US">
              <a:ea typeface="Meiryo UI"/>
            </a:endParaRPr>
          </a:p>
          <a:p>
            <a:r>
              <a:rPr lang="en-US" altLang="ja-JP">
                <a:latin typeface="Meiryo UI"/>
                <a:ea typeface="Meiryo UI"/>
              </a:rPr>
              <a:t>​３．管理組合運営における「コスト」の考え方</a:t>
            </a:r>
            <a:endParaRPr lang="en-US">
              <a:ea typeface="Meiryo UI"/>
            </a:endParaRPr>
          </a:p>
        </p:txBody>
      </p:sp>
      <p:sp>
        <p:nvSpPr>
          <p:cNvPr id="7" name="テキスト ボックス 6">
            <a:extLst>
              <a:ext uri="{FF2B5EF4-FFF2-40B4-BE49-F238E27FC236}">
                <a16:creationId xmlns:a16="http://schemas.microsoft.com/office/drawing/2014/main" id="{64ABF56A-B65C-45D8-B114-467D5A878C0F}"/>
              </a:ext>
            </a:extLst>
          </p:cNvPr>
          <p:cNvSpPr txBox="1"/>
          <p:nvPr/>
        </p:nvSpPr>
        <p:spPr>
          <a:xfrm>
            <a:off x="724114" y="1888821"/>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研修プログラム（仮）</a:t>
            </a:r>
            <a:endParaRPr lang="ja-JP" altLang="en-US" dirty="0"/>
          </a:p>
        </p:txBody>
      </p:sp>
    </p:spTree>
    <p:extLst>
      <p:ext uri="{BB962C8B-B14F-4D97-AF65-F5344CB8AC3E}">
        <p14:creationId xmlns:p14="http://schemas.microsoft.com/office/powerpoint/2010/main" val="51190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764937" y="1311422"/>
            <a:ext cx="8325348" cy="2078552"/>
          </a:xfrm>
          <a:prstGeom prst="rect">
            <a:avLst/>
          </a:prstGeom>
          <a:solidFill>
            <a:schemeClr val="accent6">
              <a:lumMod val="20000"/>
              <a:lumOff val="80000"/>
            </a:schemeClr>
          </a:solidFill>
        </p:spPr>
        <p:txBody>
          <a:bodyPr wrap="square" lIns="288000" tIns="72000" bIns="72000" rtlCol="0" anchor="ctr" anchorCtr="0">
            <a:noAutofit/>
          </a:bodyPr>
          <a:lstStyle/>
          <a:p>
            <a:pPr>
              <a:spcBef>
                <a:spcPts val="191"/>
              </a:spcBef>
            </a:pP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は、「</a:t>
            </a:r>
            <a:r>
              <a:rPr lang="en" altLang="ja-JP" sz="2000" b="1" dirty="0">
                <a:solidFill>
                  <a:srgbClr val="3FA437"/>
                </a:solidFill>
                <a:latin typeface="Meiryo UI" panose="020B0604030504040204" pitchFamily="50" charset="-128"/>
                <a:ea typeface="Meiryo UI" panose="020B0604030504040204" pitchFamily="50" charset="-128"/>
              </a:rPr>
              <a:t>F</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easible </a:t>
            </a:r>
            <a:r>
              <a:rPr lang="en" altLang="ja-JP" sz="2000" b="1" dirty="0">
                <a:solidFill>
                  <a:srgbClr val="3FA437"/>
                </a:solidFill>
                <a:latin typeface="Meiryo UI" panose="020B0604030504040204" pitchFamily="50" charset="-128"/>
                <a:ea typeface="Meiryo UI" panose="020B0604030504040204" pitchFamily="50" charset="-128"/>
              </a:rPr>
              <a:t>F</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inancial </a:t>
            </a:r>
            <a:r>
              <a:rPr lang="en" altLang="ja-JP" sz="2000" b="1" dirty="0">
                <a:solidFill>
                  <a:srgbClr val="3FA437"/>
                </a:solidFill>
                <a:latin typeface="Meiryo UI" panose="020B0604030504040204" pitchFamily="50" charset="-128"/>
                <a:ea typeface="Meiryo UI" panose="020B0604030504040204" pitchFamily="50" charset="-128"/>
              </a:rPr>
              <a:t>P</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lanning</a:t>
            </a:r>
            <a:r>
              <a:rPr lang="ja-JP" altLang="en" sz="20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en" sz="20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実行可能なファイナンシャルプランニング）の頭文字。</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より合理的で実現可能性の高い、分譲マンション（共用部分・専有部分）の</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資産価値</a:t>
            </a:r>
            <a:r>
              <a:rPr lang="en-US" altLang="ja-JP" sz="1800" baseline="20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マネジメントを考えるポリシーを表現しています。</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a:t>
            </a:r>
            <a:r>
              <a:rPr lang="en-US" altLang="ja-JP" sz="16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「資産価値」　　①金銭的資産価値　②居住資産価値（客観・主観）</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228395406"/>
              </p:ext>
            </p:extLst>
          </p:nvPr>
        </p:nvGraphicFramePr>
        <p:xfrm>
          <a:off x="871106" y="3704752"/>
          <a:ext cx="8411439" cy="2928364"/>
        </p:xfrm>
        <a:graphic>
          <a:graphicData uri="http://schemas.openxmlformats.org/drawingml/2006/table">
            <a:tbl>
              <a:tblPr firstRow="1" bandRow="1">
                <a:tableStyleId>{F5AB1C69-6EDB-4FF4-983F-18BD219EF322}</a:tableStyleId>
              </a:tblPr>
              <a:tblGrid>
                <a:gridCol w="1215903">
                  <a:extLst>
                    <a:ext uri="{9D8B030D-6E8A-4147-A177-3AD203B41FA5}">
                      <a16:colId xmlns:a16="http://schemas.microsoft.com/office/drawing/2014/main" val="3567371071"/>
                    </a:ext>
                  </a:extLst>
                </a:gridCol>
                <a:gridCol w="7195536">
                  <a:extLst>
                    <a:ext uri="{9D8B030D-6E8A-4147-A177-3AD203B41FA5}">
                      <a16:colId xmlns:a16="http://schemas.microsoft.com/office/drawing/2014/main" val="1742827924"/>
                    </a:ext>
                  </a:extLst>
                </a:gridCol>
              </a:tblGrid>
              <a:tr h="438405">
                <a:tc>
                  <a:txBody>
                    <a:bodyPr/>
                    <a:lstStyle/>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商号</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株式会社</a:t>
                      </a:r>
                      <a:r>
                        <a:rPr kumimoji="1" lang="en"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FFP</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（カブシキガイシャ　エフエフピー）</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988763937"/>
                  </a:ext>
                </a:extLst>
              </a:tr>
              <a:tr h="775641">
                <a:tc>
                  <a:txBody>
                    <a:bodyPr/>
                    <a:lstStyle/>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本社</a:t>
                      </a:r>
                      <a:endParaRPr kumimoji="1" lang="en-US" altLang="ja-JP" sz="2000" b="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所在地</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135-0091</a:t>
                      </a: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endPar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東京都港区台場２−２−２</a:t>
                      </a:r>
                      <a:endPar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82320484"/>
                  </a:ext>
                </a:extLst>
              </a:tr>
              <a:tr h="1275913">
                <a:tc>
                  <a:txBody>
                    <a:bodyPr/>
                    <a:lstStyle/>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事業</a:t>
                      </a:r>
                      <a:endParaRPr kumimoji="1" lang="en-US" altLang="ja-JP" sz="2000" b="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内容</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lvl="0"/>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区分所有物件（分譲マンション）の資産価値分析・マネジメント事業</a:t>
                      </a:r>
                      <a:endPar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p>
                      <a:pPr lvl="0"/>
                      <a:r>
                        <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en"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Condominium Asset Management</a:t>
                      </a:r>
                    </a:p>
                    <a:p>
                      <a:pPr lvl="0"/>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ja-JP" altLang="en"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コンドミニアムアセットマネジメント）全般</a:t>
                      </a:r>
                      <a:endPar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92368061"/>
                  </a:ext>
                </a:extLst>
              </a:tr>
              <a:tr h="438405">
                <a:tc>
                  <a:txBody>
                    <a:bodyPr/>
                    <a:lstStyle/>
                    <a:p>
                      <a:pPr algn="ctr"/>
                      <a:r>
                        <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rPr>
                        <a:t>設立</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2004</a:t>
                      </a: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年</a:t>
                      </a:r>
                      <a:r>
                        <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4</a:t>
                      </a: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月</a:t>
                      </a:r>
                      <a:r>
                        <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7</a:t>
                      </a:r>
                      <a:r>
                        <a:rPr kumimoji="1" lang="ja-JP" altLang="en-US"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日　</a:t>
                      </a:r>
                      <a:endParaRPr kumimoji="1" lang="en-US" altLang="ja-JP" sz="20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34104193"/>
                  </a:ext>
                </a:extLst>
              </a:tr>
            </a:tbl>
          </a:graphicData>
        </a:graphic>
      </p:graphicFrame>
      <p:sp>
        <p:nvSpPr>
          <p:cNvPr id="9" name="タイトル 1"/>
          <p:cNvSpPr txBox="1">
            <a:spLocks/>
          </p:cNvSpPr>
          <p:nvPr/>
        </p:nvSpPr>
        <p:spPr>
          <a:xfrm>
            <a:off x="942049" y="621539"/>
            <a:ext cx="7584563" cy="61148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buFontTx/>
            </a:pPr>
            <a:r>
              <a:rPr lang="ja-JP" altLang="en-US" sz="2700" dirty="0">
                <a:solidFill>
                  <a:schemeClr val="tx1">
                    <a:lumMod val="75000"/>
                    <a:lumOff val="25000"/>
                  </a:schemeClr>
                </a:solidFill>
              </a:rPr>
              <a:t>株式会社</a:t>
            </a:r>
            <a:r>
              <a:rPr lang="en-US" altLang="ja-JP" sz="2700" dirty="0">
                <a:solidFill>
                  <a:schemeClr val="tx1">
                    <a:lumMod val="75000"/>
                    <a:lumOff val="25000"/>
                  </a:schemeClr>
                </a:solidFill>
              </a:rPr>
              <a:t>FFP</a:t>
            </a:r>
            <a:endParaRPr lang="ja-JP" altLang="en-US" sz="2700" dirty="0">
              <a:solidFill>
                <a:schemeClr val="tx1">
                  <a:lumMod val="75000"/>
                  <a:lumOff val="25000"/>
                </a:schemeClr>
              </a:solidFill>
            </a:endParaRPr>
          </a:p>
        </p:txBody>
      </p:sp>
      <p:cxnSp>
        <p:nvCxnSpPr>
          <p:cNvPr id="10" name="直線コネクタ 9"/>
          <p:cNvCxnSpPr/>
          <p:nvPr/>
        </p:nvCxnSpPr>
        <p:spPr>
          <a:xfrm>
            <a:off x="742231" y="1154341"/>
            <a:ext cx="5835781"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742232" y="735795"/>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1853730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942050" y="4233235"/>
            <a:ext cx="8178577" cy="2315347"/>
          </a:xfrm>
          <a:prstGeom prst="rect">
            <a:avLst/>
          </a:prstGeom>
          <a:solidFill>
            <a:schemeClr val="accent6">
              <a:lumMod val="20000"/>
              <a:lumOff val="80000"/>
            </a:schemeClr>
          </a:solidFill>
        </p:spPr>
        <p:txBody>
          <a:bodyPr wrap="square" lIns="171641" rtlCol="0" anchor="ctr" anchorCtr="0">
            <a:noAutofit/>
          </a:bodyPr>
          <a:lstStyle/>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１．分譲マンションの資産価値分析・評価</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２．分譲マンション資産価値向上施策の企画立案・実施</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（１）専有部分の売却、購入、賃貸に関わる資産価値マネジメント全般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（２）共用部分の資産価値向上に関わる資産価値マネジメント全般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a:spcBef>
                <a:spcPts val="858"/>
              </a:spcBef>
            </a:pPr>
            <a:r>
              <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分譲マンション資産価値マネジメント（</a:t>
            </a:r>
            <a:r>
              <a:rPr kumimoji="1" lang="en"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Condominium Asset Management</a:t>
            </a:r>
            <a:r>
              <a:rPr kumimoji="1" lang="ja-JP" altLang="en"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コンドミニアムアセットマネジメント）の観点から、共用部分・専有部分の資産価値の</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分析を行います。</a:t>
            </a:r>
          </a:p>
        </p:txBody>
      </p:sp>
      <p:sp>
        <p:nvSpPr>
          <p:cNvPr id="11" name="タイトル 1"/>
          <p:cNvSpPr txBox="1">
            <a:spLocks/>
          </p:cNvSpPr>
          <p:nvPr/>
        </p:nvSpPr>
        <p:spPr>
          <a:xfrm>
            <a:off x="942049" y="1465629"/>
            <a:ext cx="1510438" cy="720000"/>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en-US" altLang="ja-JP" sz="1908" dirty="0">
                <a:solidFill>
                  <a:schemeClr val="bg1"/>
                </a:solidFill>
              </a:rPr>
              <a:t>Mission</a:t>
            </a:r>
          </a:p>
        </p:txBody>
      </p:sp>
      <p:sp>
        <p:nvSpPr>
          <p:cNvPr id="12" name="タイトル 1"/>
          <p:cNvSpPr txBox="1">
            <a:spLocks/>
          </p:cNvSpPr>
          <p:nvPr/>
        </p:nvSpPr>
        <p:spPr>
          <a:xfrm>
            <a:off x="2527207" y="1465629"/>
            <a:ext cx="6865625" cy="720000"/>
          </a:xfrm>
          <a:prstGeom prst="rect">
            <a:avLst/>
          </a:prstGeom>
        </p:spPr>
        <p:txBody>
          <a:bodyPr anchor="ctr" anchorCtr="0">
            <a:noAutofit/>
          </a:bodyPr>
          <a:lstStyle>
            <a:defPPr marR="0" lvl="0" algn="l" rtl="0">
              <a:lnSpc>
                <a:spcPct val="100000"/>
              </a:lnSpc>
              <a:spcBef>
                <a:spcPts val="0"/>
              </a:spcBef>
              <a:spcAft>
                <a:spcPts val="0"/>
              </a:spcAft>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「マンション」に実現可能な最適解を創造する</a:t>
            </a:r>
          </a:p>
        </p:txBody>
      </p:sp>
      <p:sp>
        <p:nvSpPr>
          <p:cNvPr id="13" name="タイトル 1"/>
          <p:cNvSpPr txBox="1">
            <a:spLocks/>
          </p:cNvSpPr>
          <p:nvPr/>
        </p:nvSpPr>
        <p:spPr>
          <a:xfrm>
            <a:off x="942049" y="2323177"/>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 altLang="ja-JP" sz="1908" dirty="0"/>
              <a:t>Vision</a:t>
            </a:r>
            <a:endParaRPr lang="en-US" altLang="ja-JP" sz="1908" dirty="0"/>
          </a:p>
        </p:txBody>
      </p:sp>
      <p:sp>
        <p:nvSpPr>
          <p:cNvPr id="14" name="タイトル 1"/>
          <p:cNvSpPr txBox="1">
            <a:spLocks/>
          </p:cNvSpPr>
          <p:nvPr/>
        </p:nvSpPr>
        <p:spPr>
          <a:xfrm>
            <a:off x="2527207" y="2323177"/>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「マンション」に合理的な資産価値向上アクションを提供する</a:t>
            </a:r>
            <a:endParaRPr lang="en-US" altLang="ja-JP" sz="2000" dirty="0"/>
          </a:p>
          <a:p>
            <a:r>
              <a:rPr lang="ja-JP" altLang="en-US" sz="2000" dirty="0"/>
              <a:t>「マンション」リテラシー拡充サービスを提供する</a:t>
            </a:r>
          </a:p>
        </p:txBody>
      </p:sp>
      <p:sp>
        <p:nvSpPr>
          <p:cNvPr id="15" name="タイトル 1"/>
          <p:cNvSpPr txBox="1">
            <a:spLocks/>
          </p:cNvSpPr>
          <p:nvPr/>
        </p:nvSpPr>
        <p:spPr>
          <a:xfrm>
            <a:off x="942049" y="3204674"/>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US" altLang="ja-JP" sz="1908" dirty="0"/>
              <a:t>Value</a:t>
            </a:r>
          </a:p>
        </p:txBody>
      </p:sp>
      <p:sp>
        <p:nvSpPr>
          <p:cNvPr id="16" name="タイトル 1"/>
          <p:cNvSpPr txBox="1">
            <a:spLocks/>
          </p:cNvSpPr>
          <p:nvPr/>
        </p:nvSpPr>
        <p:spPr>
          <a:xfrm>
            <a:off x="2527207" y="3204674"/>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pPr lvl="0"/>
            <a:r>
              <a:rPr lang="en" altLang="ja-JP" sz="2000" dirty="0">
                <a:latin typeface="Arial" panose="020B0604020202020204" pitchFamily="34" charset="0"/>
                <a:cs typeface="Arial" panose="020B0604020202020204" pitchFamily="34" charset="0"/>
              </a:rPr>
              <a:t>For</a:t>
            </a:r>
            <a:r>
              <a:rPr lang="ja-JP" altLang="en" sz="2000" dirty="0">
                <a:latin typeface="Arial" panose="020B0604020202020204" pitchFamily="34" charset="0"/>
                <a:cs typeface="Arial" panose="020B0604020202020204" pitchFamily="34" charset="0"/>
              </a:rPr>
              <a:t>　</a:t>
            </a:r>
            <a:r>
              <a:rPr lang="en" altLang="ja-JP" sz="2000" dirty="0">
                <a:latin typeface="Arial" panose="020B0604020202020204" pitchFamily="34" charset="0"/>
                <a:cs typeface="Arial" panose="020B0604020202020204" pitchFamily="34" charset="0"/>
              </a:rPr>
              <a:t>Users</a:t>
            </a:r>
            <a:r>
              <a:rPr lang="ja-JP" altLang="en" sz="2000" dirty="0"/>
              <a:t>（</a:t>
            </a:r>
            <a:r>
              <a:rPr lang="ja-JP" altLang="en-US" sz="2000" dirty="0"/>
              <a:t>ユーザーのために）</a:t>
            </a:r>
          </a:p>
          <a:p>
            <a:pPr lvl="0"/>
            <a:r>
              <a:rPr lang="en" altLang="ja-JP" sz="2000" dirty="0">
                <a:latin typeface="Arial" panose="020B0604020202020204" pitchFamily="34" charset="0"/>
                <a:cs typeface="Arial" panose="020B0604020202020204" pitchFamily="34" charset="0"/>
              </a:rPr>
              <a:t>Providing the Optimum Information</a:t>
            </a:r>
            <a:r>
              <a:rPr lang="ja-JP" altLang="en" sz="2000" dirty="0"/>
              <a:t>（</a:t>
            </a:r>
            <a:r>
              <a:rPr lang="ja-JP" altLang="en-US" sz="2000" dirty="0"/>
              <a:t>最適な情報提供）</a:t>
            </a:r>
          </a:p>
        </p:txBody>
      </p:sp>
      <p:sp>
        <p:nvSpPr>
          <p:cNvPr id="18" name="タイトル 1"/>
          <p:cNvSpPr txBox="1">
            <a:spLocks/>
          </p:cNvSpPr>
          <p:nvPr/>
        </p:nvSpPr>
        <p:spPr>
          <a:xfrm>
            <a:off x="942049" y="621539"/>
            <a:ext cx="7584563" cy="61148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buFontTx/>
            </a:pPr>
            <a:r>
              <a:rPr lang="en-US" altLang="ja-JP" sz="2700" dirty="0">
                <a:solidFill>
                  <a:schemeClr val="tx1">
                    <a:lumMod val="65000"/>
                    <a:lumOff val="35000"/>
                  </a:schemeClr>
                </a:solidFill>
              </a:rPr>
              <a:t>FFP</a:t>
            </a:r>
            <a:r>
              <a:rPr lang="ja-JP" altLang="en-US" sz="2700" dirty="0">
                <a:solidFill>
                  <a:schemeClr val="tx1">
                    <a:lumMod val="65000"/>
                    <a:lumOff val="35000"/>
                  </a:schemeClr>
                </a:solidFill>
              </a:rPr>
              <a:t>の事業内容</a:t>
            </a:r>
          </a:p>
        </p:txBody>
      </p:sp>
      <p:cxnSp>
        <p:nvCxnSpPr>
          <p:cNvPr id="19" name="直線コネクタ 18"/>
          <p:cNvCxnSpPr/>
          <p:nvPr/>
        </p:nvCxnSpPr>
        <p:spPr>
          <a:xfrm>
            <a:off x="742231" y="1154341"/>
            <a:ext cx="5835781"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742232" y="735795"/>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4171520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4937" y="609191"/>
            <a:ext cx="4520544" cy="1017726"/>
          </a:xfrm>
        </p:spPr>
        <p:txBody>
          <a:bodyPr>
            <a:noAutofit/>
          </a:bodyPr>
          <a:lstStyle/>
          <a:p>
            <a:pPr fontAlgn="base">
              <a:lnSpc>
                <a:spcPct val="100000"/>
              </a:lnSpc>
              <a:spcBef>
                <a:spcPts val="0"/>
              </a:spcBef>
            </a:pPr>
            <a:r>
              <a:rPr lang="ja-JP" altLang="en-US" sz="1908" dirty="0">
                <a:solidFill>
                  <a:schemeClr val="tx1">
                    <a:lumMod val="50000"/>
                    <a:lumOff val="50000"/>
                  </a:schemeClr>
                </a:solidFill>
              </a:rPr>
              <a:t>不動産コンサルティングマスター</a:t>
            </a:r>
            <a:br>
              <a:rPr lang="en-US" altLang="ja-JP" sz="1908" dirty="0">
                <a:solidFill>
                  <a:schemeClr val="tx1">
                    <a:lumMod val="50000"/>
                    <a:lumOff val="50000"/>
                  </a:schemeClr>
                </a:solidFill>
              </a:rPr>
            </a:br>
            <a:r>
              <a:rPr lang="ja-JP" altLang="en-US" sz="1908" dirty="0">
                <a:solidFill>
                  <a:schemeClr val="tx1">
                    <a:lumMod val="50000"/>
                    <a:lumOff val="50000"/>
                  </a:schemeClr>
                </a:solidFill>
              </a:rPr>
              <a:t>マンション管理士　</a:t>
            </a:r>
            <a:br>
              <a:rPr lang="en-US" altLang="ja-JP" dirty="0">
                <a:solidFill>
                  <a:schemeClr val="tx1">
                    <a:lumMod val="75000"/>
                    <a:lumOff val="25000"/>
                  </a:schemeClr>
                </a:solidFill>
              </a:rPr>
            </a:br>
            <a:r>
              <a:rPr lang="ja-JP" altLang="en-US" sz="2700" dirty="0">
                <a:solidFill>
                  <a:schemeClr val="tx1">
                    <a:lumMod val="75000"/>
                    <a:lumOff val="25000"/>
                  </a:schemeClr>
                </a:solidFill>
              </a:rPr>
              <a:t>渕ノ上弘和</a:t>
            </a:r>
            <a:r>
              <a:rPr lang="ja-JP" altLang="en-US" sz="1908" dirty="0">
                <a:solidFill>
                  <a:schemeClr val="tx1">
                    <a:lumMod val="75000"/>
                    <a:lumOff val="25000"/>
                  </a:schemeClr>
                </a:solidFill>
              </a:rPr>
              <a:t>（フチノウエ ヒロカズ）</a:t>
            </a:r>
            <a:endParaRPr lang="en-US" altLang="ja-JP" sz="1908" dirty="0">
              <a:solidFill>
                <a:schemeClr val="tx1">
                  <a:lumMod val="75000"/>
                  <a:lumOff val="25000"/>
                </a:schemeClr>
              </a:solidFill>
            </a:endParaRPr>
          </a:p>
        </p:txBody>
      </p:sp>
      <p:pic>
        <p:nvPicPr>
          <p:cNvPr id="3" name="Picture 2" descr="渕ノ上イメージ-1">
            <a:extLst>
              <a:ext uri="{FF2B5EF4-FFF2-40B4-BE49-F238E27FC236}">
                <a16:creationId xmlns:a16="http://schemas.microsoft.com/office/drawing/2014/main" id="{6ADDC884-4CD6-0143-8BFB-5FF84C8F794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44842" y="726610"/>
            <a:ext cx="2648877" cy="26824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37E32533-B77B-0F4E-B530-4F80E5E5DD5A}"/>
              </a:ext>
            </a:extLst>
          </p:cNvPr>
          <p:cNvSpPr txBox="1"/>
          <p:nvPr/>
        </p:nvSpPr>
        <p:spPr>
          <a:xfrm>
            <a:off x="824337" y="3606930"/>
            <a:ext cx="7817164" cy="3019068"/>
          </a:xfrm>
          <a:prstGeom prst="rect">
            <a:avLst/>
          </a:prstGeom>
          <a:solidFill>
            <a:srgbClr val="ECF5E7"/>
          </a:solidFill>
        </p:spPr>
        <p:txBody>
          <a:bodyPr vert="horz" lIns="216000" tIns="144000" rIns="144000" bIns="144000" rtlCol="0" anchor="ctr" anchorCtr="0">
            <a:noAutofit/>
          </a:bodyPr>
          <a:lstStyle/>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立教大学法学部法学科卒業。</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在学中より法律系予備校に通い法律を学ぶ。</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大学卒業後コンサルタントとして</a:t>
            </a:r>
            <a:r>
              <a:rPr lang="en" altLang="ja-JP" sz="1430" dirty="0">
                <a:solidFill>
                  <a:schemeClr val="tx1">
                    <a:lumMod val="75000"/>
                    <a:lumOff val="25000"/>
                  </a:schemeClr>
                </a:solidFill>
                <a:latin typeface="Meiryo UI" panose="020B0604030504040204" pitchFamily="50" charset="-128"/>
                <a:ea typeface="Meiryo UI" panose="020B0604030504040204" pitchFamily="50" charset="-128"/>
              </a:rPr>
              <a:t>EC</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サイト運営会社を起業すると同時に</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不動産コンサルタントとしても業務を開始、不動産関連法律資格の講師として活動。</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その後、かねてから興味が強かった区分所有建物（マンション）について、</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資産価値の維持・向上・適正評価を志し、大手マンション管理会社２社で業務を執る。</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自身で新たに考案した「コンドミニアム・アセットマネジメント」の概念を提唱し、</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マンション管理が与える資産価値へのインパクトを訴え業務に取り組む。</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その中で、共用部分・専有部分両者を包括したマンションの資産性を考える上では、</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流通の観点から改革に取り組む必要があると考え、</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IT</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AI</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ツールを活用した仲介事業会社である</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「コンドミニアム・アセットマネジメント（株）代表取締役を務めると共に、</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マンション管理士として株式会社</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の代表取締役としてマンション管理業務を執っている。</a:t>
            </a:r>
          </a:p>
        </p:txBody>
      </p:sp>
      <p:sp>
        <p:nvSpPr>
          <p:cNvPr id="6" name="テキスト ボックス 5">
            <a:extLst>
              <a:ext uri="{FF2B5EF4-FFF2-40B4-BE49-F238E27FC236}">
                <a16:creationId xmlns:a16="http://schemas.microsoft.com/office/drawing/2014/main" id="{37E32533-B77B-0F4E-B530-4F80E5E5DD5A}"/>
              </a:ext>
            </a:extLst>
          </p:cNvPr>
          <p:cNvSpPr txBox="1"/>
          <p:nvPr/>
        </p:nvSpPr>
        <p:spPr>
          <a:xfrm>
            <a:off x="846544" y="1864252"/>
            <a:ext cx="4511738" cy="1544766"/>
          </a:xfrm>
          <a:prstGeom prst="rect">
            <a:avLst/>
          </a:prstGeom>
          <a:solidFill>
            <a:schemeClr val="bg1">
              <a:lumMod val="95000"/>
            </a:schemeClr>
          </a:solidFill>
        </p:spPr>
        <p:txBody>
          <a:bodyPr vert="horz" lIns="205969" tIns="43597" rIns="87193" bIns="43597" rtlCol="0" anchor="ctr" anchorCtr="0">
            <a:noAutofit/>
          </a:bodyPr>
          <a:lstStyle/>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不動産コンサルティングマスター／宅地建物取引士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マンション管理士／管理業務主任者／</a:t>
            </a:r>
            <a:r>
              <a:rPr lang="en" altLang="ja-JP" sz="1525" dirty="0">
                <a:solidFill>
                  <a:schemeClr val="tx1">
                    <a:lumMod val="75000"/>
                    <a:lumOff val="25000"/>
                  </a:schemeClr>
                </a:solidFill>
                <a:latin typeface="Meiryo UI" panose="020B0604030504040204" pitchFamily="50" charset="-128"/>
                <a:ea typeface="Meiryo UI" panose="020B0604030504040204" pitchFamily="50" charset="-128"/>
              </a:rPr>
              <a:t>AFP</a:t>
            </a:r>
          </a:p>
          <a:p>
            <a:pPr fontAlgn="base"/>
            <a:r>
              <a:rPr lang="ja-JP" altLang="en" sz="1525" dirty="0">
                <a:solidFill>
                  <a:schemeClr val="tx1">
                    <a:lumMod val="75000"/>
                    <a:lumOff val="25000"/>
                  </a:schemeClr>
                </a:solidFill>
                <a:latin typeface="Meiryo UI" panose="020B0604030504040204" pitchFamily="50" charset="-128"/>
                <a:ea typeface="Meiryo UI" panose="020B0604030504040204" pitchFamily="50" charset="-128"/>
              </a:rPr>
              <a:t>２</a:t>
            </a:r>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級ファイナンシャルプランニング技能士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マンション維持修繕技術者／マンション建替士</a:t>
            </a:r>
            <a:endParaRPr lang="en-US" altLang="ja-JP" sz="1525"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タイトル 1"/>
          <p:cNvSpPr txBox="1">
            <a:spLocks/>
          </p:cNvSpPr>
          <p:nvPr/>
        </p:nvSpPr>
        <p:spPr>
          <a:xfrm>
            <a:off x="978654" y="1965048"/>
            <a:ext cx="1239782" cy="356218"/>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ja-JP" altLang="en-US" sz="1716" dirty="0">
                <a:solidFill>
                  <a:schemeClr val="bg1"/>
                </a:solidFill>
              </a:rPr>
              <a:t>保有資格</a:t>
            </a:r>
            <a:endParaRPr lang="en-US" altLang="ja-JP" sz="1716" dirty="0">
              <a:solidFill>
                <a:schemeClr val="bg1"/>
              </a:solidFill>
            </a:endParaRPr>
          </a:p>
        </p:txBody>
      </p:sp>
      <p:cxnSp>
        <p:nvCxnSpPr>
          <p:cNvPr id="9" name="直線コネクタ 8"/>
          <p:cNvCxnSpPr/>
          <p:nvPr/>
        </p:nvCxnSpPr>
        <p:spPr>
          <a:xfrm>
            <a:off x="584798" y="1666339"/>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584799" y="1247793"/>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2732252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6;p6"/>
          <p:cNvSpPr txBox="1"/>
          <p:nvPr/>
        </p:nvSpPr>
        <p:spPr>
          <a:xfrm>
            <a:off x="1331275" y="2103952"/>
            <a:ext cx="7242624" cy="2740501"/>
          </a:xfrm>
          <a:prstGeom prst="rect">
            <a:avLst/>
          </a:prstGeom>
          <a:solidFill>
            <a:srgbClr val="3FA437"/>
          </a:solidFill>
          <a:ln>
            <a:noFill/>
          </a:ln>
        </p:spPr>
        <p:txBody>
          <a:bodyPr spcFirstLastPara="1" wrap="square" lIns="87179" tIns="43577" rIns="87179" bIns="43577" anchor="ctr" anchorCtr="1">
            <a:noAutofit/>
          </a:bodyPr>
          <a:lstStyle/>
          <a:p>
            <a:pPr algn="ctr"/>
            <a:r>
              <a:rPr lang="en-US" altLang="ja-JP" sz="3400" b="1" dirty="0">
                <a:solidFill>
                  <a:schemeClr val="bg1"/>
                </a:solidFill>
                <a:latin typeface="Meiryo UI"/>
                <a:ea typeface="Meiryo UI"/>
                <a:cs typeface="Libre Franklin"/>
                <a:sym typeface="Libre Franklin"/>
              </a:rPr>
              <a:t>『</a:t>
            </a:r>
            <a:r>
              <a:rPr lang="en" altLang="ja-JP" sz="3400" b="1" dirty="0" err="1">
                <a:solidFill>
                  <a:schemeClr val="bg1"/>
                </a:solidFill>
                <a:latin typeface="Meiryo UI"/>
                <a:ea typeface="Meiryo UI"/>
                <a:cs typeface="Libre Franklin"/>
                <a:sym typeface="Libre Franklin"/>
              </a:rPr>
              <a:t>CoAMer.net』のサービスの目的</a:t>
            </a:r>
            <a:endParaRPr lang="ja-JP" altLang="en-US" dirty="0" err="1">
              <a:solidFill>
                <a:schemeClr val="bg1"/>
              </a:solidFill>
              <a:sym typeface="Libre Franklin"/>
            </a:endParaRPr>
          </a:p>
          <a:p>
            <a:endParaRPr lang="ja-JP" altLang="en" dirty="0">
              <a:solidFill>
                <a:schemeClr val="bg1"/>
              </a:solidFill>
              <a:ea typeface="Meiryo UI"/>
            </a:endParaRPr>
          </a:p>
          <a:p>
            <a:r>
              <a:rPr lang="ja-JP" altLang="en">
                <a:solidFill>
                  <a:schemeClr val="bg1"/>
                </a:solidFill>
                <a:ea typeface="Meiryo UI"/>
              </a:rPr>
              <a:t>１．お客様に「管理」を理解していただき</a:t>
            </a:r>
            <a:endParaRPr lang="en" altLang="ja-JP">
              <a:solidFill>
                <a:schemeClr val="bg1"/>
              </a:solidFill>
              <a:ea typeface="Meiryo UI" panose="020B0604030504040204" pitchFamily="50" charset="-128"/>
            </a:endParaRPr>
          </a:p>
          <a:p>
            <a:r>
              <a:rPr lang="ja-JP" altLang="en">
                <a:solidFill>
                  <a:schemeClr val="bg1"/>
                </a:solidFill>
                <a:ea typeface="Meiryo UI"/>
              </a:rPr>
              <a:t>２．管理会社担当者の業務負担を軽減することにより</a:t>
            </a:r>
            <a:endParaRPr lang="ja-JP" altLang="en" dirty="0">
              <a:solidFill>
                <a:schemeClr val="bg1"/>
              </a:solidFill>
              <a:ea typeface="Meiryo UI" panose="020B0604030504040204" pitchFamily="50" charset="-128"/>
            </a:endParaRPr>
          </a:p>
          <a:p>
            <a:r>
              <a:rPr lang="ja-JP" altLang="en">
                <a:solidFill>
                  <a:schemeClr val="bg1"/>
                </a:solidFill>
                <a:ea typeface="Meiryo UI"/>
              </a:rPr>
              <a:t>３．管理会社・管理組合の本来業務である「コンドミニアム・アセットマネジメント」</a:t>
            </a:r>
            <a:endParaRPr lang="ja-JP" altLang="en" dirty="0">
              <a:solidFill>
                <a:schemeClr val="bg1"/>
              </a:solidFill>
              <a:ea typeface="Meiryo UI" panose="020B0604030504040204" pitchFamily="50" charset="-128"/>
            </a:endParaRPr>
          </a:p>
          <a:p>
            <a:r>
              <a:rPr lang="ja-JP" altLang="en">
                <a:solidFill>
                  <a:schemeClr val="bg1"/>
                </a:solidFill>
                <a:ea typeface="Meiryo UI"/>
              </a:rPr>
              <a:t>　　に取り組んでいただく</a:t>
            </a:r>
            <a:endParaRPr lang="ja-JP" altLang="en">
              <a:solidFill>
                <a:schemeClr val="bg1"/>
              </a:solidFill>
              <a:ea typeface="Meiryo UI" panose="020B0604030504040204" pitchFamily="50" charset="-128"/>
            </a:endParaRPr>
          </a:p>
        </p:txBody>
      </p:sp>
    </p:spTree>
    <p:extLst>
      <p:ext uri="{BB962C8B-B14F-4D97-AF65-F5344CB8AC3E}">
        <p14:creationId xmlns:p14="http://schemas.microsoft.com/office/powerpoint/2010/main" val="2258302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862700" y="2281263"/>
            <a:ext cx="4187983" cy="1490540"/>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CoAMer.net導入前</a:t>
            </a:r>
            <a:endParaRPr lang="ja-JP" altLang="en-US" sz="3400" b="1" kern="1200" dirty="0">
              <a:solidFill>
                <a:schemeClr val="tx1">
                  <a:lumMod val="75000"/>
                  <a:lumOff val="25000"/>
                </a:schemeClr>
              </a:solidFill>
              <a:latin typeface="Meiryo UI"/>
              <a:ea typeface="Meiryo UI"/>
              <a:cs typeface="+mj-cs"/>
            </a:endParaRPr>
          </a:p>
          <a:p>
            <a:pPr algn="ctr">
              <a:lnSpc>
                <a:spcPct val="90000"/>
              </a:lnSpc>
              <a:spcBef>
                <a:spcPct val="0"/>
              </a:spcBef>
            </a:pPr>
            <a:endParaRPr lang="ja-JP" altLang="en-US" sz="3400" b="1" kern="1200">
              <a:solidFill>
                <a:schemeClr val="tx1">
                  <a:lumMod val="75000"/>
                  <a:lumOff val="25000"/>
                </a:schemeClr>
              </a:solidFill>
              <a:latin typeface="Meiryo UI"/>
              <a:ea typeface="Meiryo UI"/>
              <a:cs typeface="+mj-cs"/>
            </a:endParaRPr>
          </a:p>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管理会社の業務</a:t>
            </a:r>
            <a:endParaRPr lang="ja-JP" altLang="en-US" sz="3400" b="1" kern="1200" dirty="0">
              <a:solidFill>
                <a:schemeClr val="tx1">
                  <a:lumMod val="75000"/>
                  <a:lumOff val="25000"/>
                </a:schemeClr>
              </a:solidFill>
              <a:latin typeface="Meiryo UI"/>
              <a:ea typeface="Meiryo UI"/>
              <a:cs typeface="+mj-cs"/>
            </a:endParaRPr>
          </a:p>
        </p:txBody>
      </p:sp>
    </p:spTree>
    <p:extLst>
      <p:ext uri="{BB962C8B-B14F-4D97-AF65-F5344CB8AC3E}">
        <p14:creationId xmlns:p14="http://schemas.microsoft.com/office/powerpoint/2010/main" val="101400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83481" y="1058605"/>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CoAMer.net導入前</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443899" y="2878147"/>
            <a:ext cx="9403589" cy="830997"/>
          </a:xfrm>
          <a:prstGeom prst="rect">
            <a:avLst/>
          </a:prstGeom>
        </p:spPr>
        <p:txBody>
          <a:bodyPr wrap="square" lIns="91440" tIns="45720" rIns="91440" bIns="45720" anchor="t">
            <a:spAutoFit/>
          </a:bodyPr>
          <a:lstStyle/>
          <a:p>
            <a:r>
              <a:rPr lang="ja-JP" altLang="en-US" sz="2400">
                <a:solidFill>
                  <a:schemeClr val="tx1">
                    <a:lumMod val="75000"/>
                    <a:lumOff val="25000"/>
                  </a:schemeClr>
                </a:solidFill>
                <a:latin typeface="Meiryo UI"/>
                <a:ea typeface="Meiryo UI"/>
              </a:rPr>
              <a:t>１．「管理」の説明</a:t>
            </a:r>
            <a:endParaRPr lang="ja-JP" altLang="en-US" sz="240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2400">
                <a:solidFill>
                  <a:srgbClr val="FF0000"/>
                </a:solidFill>
                <a:latin typeface="Meiryo UI"/>
                <a:ea typeface="Meiryo UI"/>
              </a:rPr>
              <a:t>→負担大（現状「未実施」又は「話を聞いてもらえない」）</a:t>
            </a:r>
            <a:endParaRPr lang="ja-JP" altLang="en-US" sz="2400">
              <a:solidFill>
                <a:srgbClr val="FF0000"/>
              </a:solidFill>
              <a:latin typeface="Meiryo UI" panose="020B0604030504040204" pitchFamily="50" charset="-128"/>
              <a:ea typeface="Meiryo UI" panose="020B0604030504040204" pitchFamily="50" charset="-128"/>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256969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83481" y="1058605"/>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CoAMer.net導入前</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505047" y="2177897"/>
            <a:ext cx="9403589" cy="2154436"/>
          </a:xfrm>
          <a:prstGeom prst="rect">
            <a:avLst/>
          </a:prstGeom>
        </p:spPr>
        <p:txBody>
          <a:bodyPr wrap="square" lIns="91440" tIns="45720" rIns="91440" bIns="45720" anchor="t">
            <a:spAutoFit/>
          </a:bodyPr>
          <a:lstStyle/>
          <a:p>
            <a:endParaRPr lang="ja-JP" altLang="en-US" sz="2400" dirty="0">
              <a:solidFill>
                <a:schemeClr val="tx1">
                  <a:lumMod val="75000"/>
                  <a:lumOff val="25000"/>
                </a:schemeClr>
              </a:solidFill>
              <a:latin typeface="Meiryo UI"/>
              <a:ea typeface="Meiryo UI"/>
            </a:endParaRPr>
          </a:p>
          <a:p>
            <a:r>
              <a:rPr lang="ja-JP" altLang="en-US" sz="2400">
                <a:solidFill>
                  <a:schemeClr val="tx1">
                    <a:lumMod val="75000"/>
                    <a:lumOff val="25000"/>
                  </a:schemeClr>
                </a:solidFill>
                <a:latin typeface="Meiryo UI"/>
                <a:ea typeface="Meiryo UI"/>
              </a:rPr>
              <a:t>２．雑用</a:t>
            </a:r>
            <a:endParaRPr lang="ja-JP">
              <a:solidFill>
                <a:schemeClr val="tx1">
                  <a:lumMod val="75000"/>
                  <a:lumOff val="25000"/>
                </a:schemeClr>
              </a:solidFill>
              <a:ea typeface="Meiryo UI"/>
            </a:endParaRPr>
          </a:p>
          <a:p>
            <a:r>
              <a:rPr lang="ja-JP" altLang="en-US" sz="2400">
                <a:solidFill>
                  <a:srgbClr val="FF0000"/>
                </a:solidFill>
                <a:latin typeface="Meiryo UI"/>
                <a:ea typeface="Meiryo UI"/>
              </a:rPr>
              <a:t>→負担大（本来業務以外のものを無償対応している）</a:t>
            </a:r>
            <a:endParaRPr lang="ja-JP">
              <a:solidFill>
                <a:srgbClr val="FF0000"/>
              </a:solidFill>
            </a:endParaRPr>
          </a:p>
          <a:p>
            <a:endParaRPr lang="ja-JP" altLang="en-US" sz="2400" dirty="0">
              <a:solidFill>
                <a:srgbClr val="FF0000"/>
              </a:solidFill>
              <a:latin typeface="Meiryo UI"/>
              <a:ea typeface="Meiryo UI"/>
            </a:endParaRPr>
          </a:p>
          <a:p>
            <a:r>
              <a:rPr lang="ja-JP" altLang="en-US" sz="2400">
                <a:solidFill>
                  <a:srgbClr val="FF0000"/>
                </a:solidFill>
                <a:latin typeface="Meiryo UI"/>
                <a:ea typeface="Meiryo UI"/>
              </a:rPr>
              <a:t>例：文書作成、組合備品の買い物、各種機器設定・・・・</a:t>
            </a:r>
            <a:endParaRPr lang="ja-JP" altLang="en-US" sz="2400" dirty="0">
              <a:solidFill>
                <a:srgbClr val="FF0000"/>
              </a:solidFill>
              <a:latin typeface="Meiryo UI"/>
              <a:ea typeface="Meiryo UI"/>
            </a:endParaRPr>
          </a:p>
          <a:p>
            <a:endParaRPr lang="ja-JP" altLang="en-US">
              <a:solidFill>
                <a:srgbClr val="FF0000"/>
              </a:solidFill>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216716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83481" y="1058605"/>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CoAMer.net導入前</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443899" y="2377969"/>
            <a:ext cx="9403589" cy="2677656"/>
          </a:xfrm>
          <a:prstGeom prst="rect">
            <a:avLst/>
          </a:prstGeom>
        </p:spPr>
        <p:txBody>
          <a:bodyPr wrap="square" lIns="91440" tIns="45720" rIns="91440" bIns="45720" anchor="t">
            <a:spAutoFit/>
          </a:bodyPr>
          <a:lstStyle/>
          <a:p>
            <a:endParaRPr lang="ja-JP" altLang="en-US" sz="2400" dirty="0">
              <a:solidFill>
                <a:schemeClr val="tx1">
                  <a:lumMod val="75000"/>
                  <a:lumOff val="25000"/>
                </a:schemeClr>
              </a:solidFill>
              <a:ea typeface="Meiryo UI"/>
            </a:endParaRPr>
          </a:p>
          <a:p>
            <a:r>
              <a:rPr lang="ja-JP" sz="2400">
                <a:solidFill>
                  <a:schemeClr val="tx1">
                    <a:lumMod val="75000"/>
                    <a:lumOff val="25000"/>
                  </a:schemeClr>
                </a:solidFill>
                <a:ea typeface="Meiryo UI"/>
              </a:rPr>
              <a:t>３．クレーム対応</a:t>
            </a:r>
          </a:p>
          <a:p>
            <a:r>
              <a:rPr lang="ja-JP" sz="2400">
                <a:solidFill>
                  <a:srgbClr val="FF0000"/>
                </a:solidFill>
                <a:ea typeface="Meiryo UI"/>
              </a:rPr>
              <a:t>→負担大（ソリューションが無い・本来業務ではな</a:t>
            </a:r>
            <a:r>
              <a:rPr lang="ja-JP" altLang="en-US" sz="2400">
                <a:solidFill>
                  <a:srgbClr val="FF0000"/>
                </a:solidFill>
                <a:ea typeface="Meiryo UI"/>
              </a:rPr>
              <a:t>い</a:t>
            </a:r>
            <a:r>
              <a:rPr lang="ja-JP" sz="2400" dirty="0">
                <a:solidFill>
                  <a:srgbClr val="FF0000"/>
                </a:solidFill>
                <a:ea typeface="Meiryo UI"/>
              </a:rPr>
              <a:t>）</a:t>
            </a:r>
            <a:endParaRPr lang="ja-JP">
              <a:solidFill>
                <a:srgbClr val="FF0000"/>
              </a:solidFill>
            </a:endParaRPr>
          </a:p>
          <a:p>
            <a:endParaRPr lang="ja-JP" sz="2400" dirty="0">
              <a:solidFill>
                <a:srgbClr val="FF0000"/>
              </a:solidFill>
              <a:ea typeface="Meiryo UI"/>
            </a:endParaRPr>
          </a:p>
          <a:p>
            <a:r>
              <a:rPr lang="ja-JP" altLang="en-US" sz="2400">
                <a:solidFill>
                  <a:srgbClr val="FF0000"/>
                </a:solidFill>
                <a:ea typeface="Meiryo UI"/>
              </a:rPr>
              <a:t>例：一部クレーマー対応、騒音問題、理事会、管理会社への</a:t>
            </a:r>
          </a:p>
          <a:p>
            <a:r>
              <a:rPr lang="ja-JP" altLang="en-US" sz="2400">
                <a:solidFill>
                  <a:srgbClr val="FF0000"/>
                </a:solidFill>
                <a:ea typeface="Meiryo UI"/>
              </a:rPr>
              <a:t>本来業務以外の作業依頼</a:t>
            </a:r>
            <a:endParaRPr lang="ja-JP"/>
          </a:p>
          <a:p>
            <a:endParaRPr lang="ja-JP" altLang="en-US" sz="2400" dirty="0">
              <a:solidFill>
                <a:schemeClr val="tx1">
                  <a:lumMod val="75000"/>
                  <a:lumOff val="25000"/>
                </a:schemeClr>
              </a:solidFill>
              <a:latin typeface="Meiryo UI"/>
              <a:ea typeface="Meiryo UI"/>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84368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862700" y="2281263"/>
            <a:ext cx="4187983" cy="1490540"/>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a:p>
            <a:pPr algn="ctr">
              <a:lnSpc>
                <a:spcPct val="90000"/>
              </a:lnSpc>
              <a:spcBef>
                <a:spcPct val="0"/>
              </a:spcBef>
            </a:pPr>
            <a:endParaRPr lang="ja-JP" altLang="en-US" sz="3400" b="1" kern="1200">
              <a:solidFill>
                <a:schemeClr val="tx1">
                  <a:lumMod val="75000"/>
                  <a:lumOff val="25000"/>
                </a:schemeClr>
              </a:solidFill>
              <a:latin typeface="Meiryo UI"/>
              <a:ea typeface="Meiryo UI"/>
              <a:cs typeface="+mj-cs"/>
            </a:endParaRPr>
          </a:p>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管理会社の業務</a:t>
            </a:r>
            <a:endParaRPr lang="ja-JP" altLang="en-US" sz="3400" b="1" kern="1200" dirty="0">
              <a:solidFill>
                <a:schemeClr val="tx1">
                  <a:lumMod val="75000"/>
                  <a:lumOff val="25000"/>
                </a:schemeClr>
              </a:solidFill>
              <a:latin typeface="Meiryo UI"/>
              <a:ea typeface="Meiryo UI"/>
              <a:cs typeface="+mj-cs"/>
            </a:endParaRPr>
          </a:p>
        </p:txBody>
      </p:sp>
    </p:spTree>
    <p:extLst>
      <p:ext uri="{BB962C8B-B14F-4D97-AF65-F5344CB8AC3E}">
        <p14:creationId xmlns:p14="http://schemas.microsoft.com/office/powerpoint/2010/main" val="1318433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27952" y="1158641"/>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466134" y="2250145"/>
            <a:ext cx="8658694" cy="830997"/>
          </a:xfrm>
          <a:prstGeom prst="rect">
            <a:avLst/>
          </a:prstGeom>
        </p:spPr>
        <p:txBody>
          <a:bodyPr wrap="square" lIns="91440" tIns="45720" rIns="91440" bIns="45720" anchor="t">
            <a:spAutoFit/>
          </a:bodyPr>
          <a:lstStyle/>
          <a:p>
            <a:r>
              <a:rPr lang="ja-JP" altLang="en-US" sz="2400">
                <a:solidFill>
                  <a:schemeClr val="tx1">
                    <a:lumMod val="75000"/>
                    <a:lumOff val="25000"/>
                  </a:schemeClr>
                </a:solidFill>
                <a:latin typeface="Meiryo UI"/>
                <a:ea typeface="Meiryo UI"/>
              </a:rPr>
              <a:t>１．「管理」の説明</a:t>
            </a:r>
            <a:endParaRPr lang="ja-JP" altLang="en-US" sz="240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2400">
                <a:solidFill>
                  <a:srgbClr val="FF0000"/>
                </a:solidFill>
                <a:latin typeface="Meiryo UI"/>
                <a:ea typeface="Meiryo UI"/>
              </a:rPr>
              <a:t>→CoAMer.netコンテンツ</a:t>
            </a:r>
            <a:endParaRPr lang="ja-JP" altLang="en-US" sz="2400" dirty="0">
              <a:solidFill>
                <a:schemeClr val="tx1">
                  <a:lumMod val="75000"/>
                  <a:lumOff val="25000"/>
                </a:schemeClr>
              </a:solidFill>
              <a:ea typeface="Meiryo UI"/>
            </a:endParaRP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398363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55565" y="1158641"/>
            <a:ext cx="4187983" cy="1112628"/>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a:solidFill>
                  <a:schemeClr val="tx1">
                    <a:lumMod val="75000"/>
                    <a:lumOff val="25000"/>
                  </a:schemeClr>
                </a:solidFill>
                <a:latin typeface="Meiryo UI"/>
                <a:ea typeface="Meiryo UI"/>
                <a:cs typeface="+mj-cs"/>
              </a:rPr>
              <a:t>CoAMer.net導入後</a:t>
            </a:r>
            <a:endParaRPr lang="ja-JP" altLang="en-US" sz="3400" b="1" kern="1200" dirty="0">
              <a:solidFill>
                <a:schemeClr val="tx1">
                  <a:lumMod val="75000"/>
                  <a:lumOff val="25000"/>
                </a:schemeClr>
              </a:solidFill>
              <a:latin typeface="Meiryo UI"/>
              <a:ea typeface="Meiryo UI"/>
              <a:cs typeface="+mj-cs"/>
            </a:endParaRPr>
          </a:p>
        </p:txBody>
      </p:sp>
      <p:sp>
        <p:nvSpPr>
          <p:cNvPr id="5" name="正方形/長方形 4"/>
          <p:cNvSpPr/>
          <p:nvPr/>
        </p:nvSpPr>
        <p:spPr>
          <a:xfrm>
            <a:off x="510606" y="2216799"/>
            <a:ext cx="8658694" cy="830997"/>
          </a:xfrm>
          <a:prstGeom prst="rect">
            <a:avLst/>
          </a:prstGeom>
        </p:spPr>
        <p:txBody>
          <a:bodyPr wrap="square" lIns="91440" tIns="45720" rIns="91440" bIns="45720" anchor="t">
            <a:spAutoFit/>
          </a:bodyPr>
          <a:lstStyle/>
          <a:p>
            <a:r>
              <a:rPr lang="ja-JP" altLang="en-US" sz="2400">
                <a:solidFill>
                  <a:schemeClr val="tx1">
                    <a:lumMod val="75000"/>
                    <a:lumOff val="25000"/>
                  </a:schemeClr>
                </a:solidFill>
                <a:latin typeface="Meiryo UI"/>
                <a:ea typeface="Meiryo UI"/>
              </a:rPr>
              <a:t>２．雑用</a:t>
            </a:r>
            <a:endParaRPr lang="ja-JP">
              <a:solidFill>
                <a:schemeClr val="tx1">
                  <a:lumMod val="75000"/>
                  <a:lumOff val="25000"/>
                </a:schemeClr>
              </a:solidFill>
              <a:ea typeface="Meiryo UI"/>
            </a:endParaRPr>
          </a:p>
          <a:p>
            <a:r>
              <a:rPr lang="ja-JP" altLang="en-US" sz="2400">
                <a:solidFill>
                  <a:srgbClr val="FF0000"/>
                </a:solidFill>
                <a:latin typeface="Meiryo UI"/>
                <a:ea typeface="Meiryo UI"/>
              </a:rPr>
              <a:t>→CoAMer.net協力業者で対応</a:t>
            </a:r>
          </a:p>
        </p:txBody>
      </p:sp>
      <p:sp>
        <p:nvSpPr>
          <p:cNvPr id="6" name="タイトル 5">
            <a:extLst>
              <a:ext uri="{FF2B5EF4-FFF2-40B4-BE49-F238E27FC236}">
                <a16:creationId xmlns:a16="http://schemas.microsoft.com/office/drawing/2014/main" id="{9661DCA2-AAA0-4EE3-AF4F-26CAE66ED6F7}"/>
              </a:ext>
            </a:extLst>
          </p:cNvPr>
          <p:cNvSpPr>
            <a:spLocks noGrp="1"/>
          </p:cNvSpPr>
          <p:nvPr>
            <p:ph type="title"/>
          </p:nvPr>
        </p:nvSpPr>
        <p:spPr>
          <a:xfrm>
            <a:off x="369742" y="600894"/>
            <a:ext cx="8140745" cy="671195"/>
          </a:xfrm>
        </p:spPr>
        <p:txBody>
          <a:bodyPr/>
          <a:lstStyle/>
          <a:p>
            <a:r>
              <a:rPr lang="ja-JP" altLang="en-US" sz="2650">
                <a:latin typeface="Meiryo UI"/>
                <a:ea typeface="Meiryo UI"/>
              </a:rPr>
              <a:t>管理会社の業務</a:t>
            </a:r>
            <a:endParaRPr lang="ja-JP" altLang="en-US" sz="2650" dirty="0"/>
          </a:p>
        </p:txBody>
      </p:sp>
    </p:spTree>
    <p:extLst>
      <p:ext uri="{BB962C8B-B14F-4D97-AF65-F5344CB8AC3E}">
        <p14:creationId xmlns:p14="http://schemas.microsoft.com/office/powerpoint/2010/main" val="1567092071"/>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3450</TotalTime>
  <Words>1075</Words>
  <Application>Microsoft Office PowerPoint</Application>
  <PresentationFormat>A4 210 x 297 mm</PresentationFormat>
  <Paragraphs>190</Paragraphs>
  <Slides>18</Slides>
  <Notes>0</Notes>
  <HiddenSlides>0</HiddenSlides>
  <MMClips>0</MMClips>
  <ScaleCrop>false</ScaleCrop>
  <HeadingPairs>
    <vt:vector size="4" baseType="variant">
      <vt:variant>
        <vt:lpstr>テーマ</vt:lpstr>
      </vt:variant>
      <vt:variant>
        <vt:i4>2</vt:i4>
      </vt:variant>
      <vt:variant>
        <vt:lpstr>スライド タイトル</vt:lpstr>
      </vt:variant>
      <vt:variant>
        <vt:i4>18</vt:i4>
      </vt:variant>
    </vt:vector>
  </HeadingPairs>
  <TitlesOfParts>
    <vt:vector size="20" baseType="lpstr">
      <vt:lpstr>デザインの設定</vt:lpstr>
      <vt:lpstr>1_デザインの設定</vt:lpstr>
      <vt:lpstr>PowerPoint プレゼンテーション</vt:lpstr>
      <vt:lpstr>PowerPoint プレゼンテーション</vt:lpstr>
      <vt:lpstr>PowerPoint プレゼンテーション</vt:lpstr>
      <vt:lpstr>管理会社の業務</vt:lpstr>
      <vt:lpstr>管理会社の業務</vt:lpstr>
      <vt:lpstr>管理会社の業務</vt:lpstr>
      <vt:lpstr>PowerPoint プレゼンテーション</vt:lpstr>
      <vt:lpstr>管理会社の業務</vt:lpstr>
      <vt:lpstr>管理会社の業務</vt:lpstr>
      <vt:lpstr>管理会社の業務</vt:lpstr>
      <vt:lpstr>管理会社の業務</vt:lpstr>
      <vt:lpstr>管理会社の業務</vt:lpstr>
      <vt:lpstr>管理会社の業務</vt:lpstr>
      <vt:lpstr>管理会社営業担当者は・・・</vt:lpstr>
      <vt:lpstr>CoAMer.netでは管理会社営業担当者様向けの 研修を提供します</vt:lpstr>
      <vt:lpstr>PowerPoint プレゼンテーション</vt:lpstr>
      <vt:lpstr>PowerPoint プレゼンテーション</vt:lpstr>
      <vt:lpstr>不動産コンサルティングマスター マンション管理士　 渕ノ上弘和（フチノウエ ヒロカズ）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渕ノ上弘和</dc:creator>
  <cp:lastModifiedBy>MY</cp:lastModifiedBy>
  <cp:revision>589</cp:revision>
  <dcterms:created xsi:type="dcterms:W3CDTF">2020-04-15T11:44:49Z</dcterms:created>
  <dcterms:modified xsi:type="dcterms:W3CDTF">2021-02-17T15:10:26Z</dcterms:modified>
</cp:coreProperties>
</file>