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>
      <p:cViewPr>
        <p:scale>
          <a:sx n="80" d="100"/>
          <a:sy n="80" d="100"/>
        </p:scale>
        <p:origin x="61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9C4707-3BA7-816E-5C2D-2A11199F0A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B265D7-8D5B-C264-B456-5D9DD7324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63D0AE-964F-8941-689D-DC7655363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21EB-8EF6-457C-9692-7E53B1E468C2}" type="datetimeFigureOut">
              <a:rPr kumimoji="1" lang="ja-JP" altLang="en-US" smtClean="0"/>
              <a:t>2024/7/24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EB7633-4D90-B59E-F6C1-EAAFA9B50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06EDF3-D3B6-70E5-253D-64EE86F04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18FA-DA03-4225-9AD5-B3B98EAD8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0986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E788F1-E1AD-FEEE-A343-C0F1944A1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68072B-1D7B-B7AF-DDF4-FFF7252A4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4DA400-257E-9EE6-6AD8-C2E4F391C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21EB-8EF6-457C-9692-7E53B1E468C2}" type="datetimeFigureOut">
              <a:rPr kumimoji="1" lang="ja-JP" altLang="en-US" smtClean="0"/>
              <a:t>2024/7/24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FA86B4-53E5-90CE-56A9-323972E58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96EE38-EBA6-B442-92C0-181747CB4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18FA-DA03-4225-9AD5-B3B98EAD8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92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88D2FA8-0FEA-5040-DA5E-6770A34A5B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1687092-7DAA-846D-B46F-6992ABBBE9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D07C8D-DF87-429C-6E51-68782E165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21EB-8EF6-457C-9692-7E53B1E468C2}" type="datetimeFigureOut">
              <a:rPr kumimoji="1" lang="ja-JP" altLang="en-US" smtClean="0"/>
              <a:t>2024/7/24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48F57E-E3A0-7F43-2AC3-8B5D1D75B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26445F-1F2E-5622-A407-1D48C1AC1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18FA-DA03-4225-9AD5-B3B98EAD8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0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23AB34-54FE-F230-FFF1-C81BC2209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9E6C98-A66B-4228-B570-888A845A9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DF9591-E1C8-65D7-9A8B-9FA18E7FE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21EB-8EF6-457C-9692-7E53B1E468C2}" type="datetimeFigureOut">
              <a:rPr kumimoji="1" lang="ja-JP" altLang="en-US" smtClean="0"/>
              <a:t>2024/7/24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B4B869-D125-7EEF-B3E0-07A3F4D73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7500BD-5FA6-B18F-29D4-3F70D973D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18FA-DA03-4225-9AD5-B3B98EAD8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08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817D71-F949-974F-4030-79C7F3313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14BCF6-882F-5494-267B-943731681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2FA091-1C23-B822-3478-92598B205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21EB-8EF6-457C-9692-7E53B1E468C2}" type="datetimeFigureOut">
              <a:rPr kumimoji="1" lang="ja-JP" altLang="en-US" smtClean="0"/>
              <a:t>2024/7/24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A17D90-C0D3-6BD7-A02E-F949346F3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833E1B-3464-36AF-5F98-86004B808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18FA-DA03-4225-9AD5-B3B98EAD8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683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AA275F-A9FF-5BFD-54E6-F01D4F0F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AA1783-B5AE-B95A-A509-904DBE48F1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544EEB0-C9DB-EB87-BF73-9CBED4FAE9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E4C740-E695-FB4B-1719-16C662598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21EB-8EF6-457C-9692-7E53B1E468C2}" type="datetimeFigureOut">
              <a:rPr kumimoji="1" lang="ja-JP" altLang="en-US" smtClean="0"/>
              <a:t>2024/7/24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D396702-E7EA-7089-0C90-B32744B29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DAB966E-3A04-4144-38D1-37F26C948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18FA-DA03-4225-9AD5-B3B98EAD8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3866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72B9F3-6C66-76D2-D653-3448AA20D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411963-06EA-3632-64E3-55777BDCC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429AC66-72CC-FDFD-DE3D-E933ED06E2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FD8EAFF-03BF-D9DB-A0C5-7DD7602202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34A8211-5BF4-3249-8D2A-43081C4ADF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1260617-D462-46F1-5152-E255BE2CC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21EB-8EF6-457C-9692-7E53B1E468C2}" type="datetimeFigureOut">
              <a:rPr kumimoji="1" lang="ja-JP" altLang="en-US" smtClean="0"/>
              <a:t>2024/7/24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925C524-9D5B-89EA-6BAF-0BC228DB7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0C0AC6A-E518-03F8-866D-BE956A46E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18FA-DA03-4225-9AD5-B3B98EAD8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18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D46B1B-7C30-15B6-DD08-E100DA9CD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6DBF8F9-E0A6-36F7-4136-24C72549A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21EB-8EF6-457C-9692-7E53B1E468C2}" type="datetimeFigureOut">
              <a:rPr kumimoji="1" lang="ja-JP" altLang="en-US" smtClean="0"/>
              <a:t>2024/7/24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A4BF77B-D3A8-E65E-CAB7-B41D41C8A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6004825-621B-A27B-0340-21B5DFFB1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18FA-DA03-4225-9AD5-B3B98EAD8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003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9F76BF4-B5E7-56E1-99F9-C2425F899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21EB-8EF6-457C-9692-7E53B1E468C2}" type="datetimeFigureOut">
              <a:rPr kumimoji="1" lang="ja-JP" altLang="en-US" smtClean="0"/>
              <a:t>2024/7/24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045C07D-91EF-F8A6-F463-E836619CF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DA8EEC-0509-8FC8-54BE-8486E6B7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18FA-DA03-4225-9AD5-B3B98EAD8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268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A0934F-FD18-0E1F-87FB-1FDBD5689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AD2B66-2AC3-717E-9C37-C45B026C3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BDA060-5BA6-B7A7-2B7B-65AF5C52F1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24A9FBB-8A0E-0251-2678-EA6ED41EB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21EB-8EF6-457C-9692-7E53B1E468C2}" type="datetimeFigureOut">
              <a:rPr kumimoji="1" lang="ja-JP" altLang="en-US" smtClean="0"/>
              <a:t>2024/7/24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BC6247-C4CB-4594-732B-F6510F30D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1C31A30-8741-8474-9D5E-4019D35D2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18FA-DA03-4225-9AD5-B3B98EAD8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621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6FEC4-7B3E-0DAD-F22E-2B0984790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CCEA807-F7E0-AB89-800B-C1AA3A0F9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7D2237-140B-FD12-A1ED-DE49CFB85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898BE5-1C60-3BE1-EA7C-95AA9BB36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21EB-8EF6-457C-9692-7E53B1E468C2}" type="datetimeFigureOut">
              <a:rPr kumimoji="1" lang="ja-JP" altLang="en-US" smtClean="0"/>
              <a:t>2024/7/24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FE4BE0-3AD3-87A4-F4D6-83C3B3BA8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65FADB5-457B-9AAD-0B05-2F43CECDC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18FA-DA03-4225-9AD5-B3B98EAD8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6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8551CDD-E962-A243-971B-FA5EE5221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BB8BC7-6AB4-D39E-4615-2020A5BF7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0AE0B2-AD01-FA44-AC89-2F5E1E4280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821EB-8EF6-457C-9692-7E53B1E468C2}" type="datetimeFigureOut">
              <a:rPr kumimoji="1" lang="ja-JP" altLang="en-US" smtClean="0"/>
              <a:t>2024/7/24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9D1823-FA5B-C658-6565-4E2BE3729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F9FF64-1037-B01A-EA69-D2C4E78DF2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C18FA-DA03-4225-9AD5-B3B98EAD8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215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6EFE66B-4FE5-BD36-302D-9335253B9446}"/>
              </a:ext>
            </a:extLst>
          </p:cNvPr>
          <p:cNvSpPr/>
          <p:nvPr/>
        </p:nvSpPr>
        <p:spPr>
          <a:xfrm>
            <a:off x="203202" y="1216209"/>
            <a:ext cx="11826240" cy="5509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D5F7F3A-EB85-EDA3-E5D2-E49E399A6AC9}"/>
              </a:ext>
            </a:extLst>
          </p:cNvPr>
          <p:cNvSpPr txBox="1"/>
          <p:nvPr/>
        </p:nvSpPr>
        <p:spPr>
          <a:xfrm>
            <a:off x="270933" y="606691"/>
            <a:ext cx="114164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画面上部にマインドマップ形式の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UI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を作成します。画面下部では、画面上部で選択したノードに対応するデータを表示します。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86FB64-0CD1-67B1-399C-3221704FD917}"/>
              </a:ext>
            </a:extLst>
          </p:cNvPr>
          <p:cNvSpPr txBox="1"/>
          <p:nvPr/>
        </p:nvSpPr>
        <p:spPr>
          <a:xfrm>
            <a:off x="111758" y="199806"/>
            <a:ext cx="11480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１．完成イメージ（１ページ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サイト）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1 つの角を切り取る 6">
            <a:extLst>
              <a:ext uri="{FF2B5EF4-FFF2-40B4-BE49-F238E27FC236}">
                <a16:creationId xmlns:a16="http://schemas.microsoft.com/office/drawing/2014/main" id="{F8A78F19-E1AF-DBF2-20EA-9FDD9CCEFF66}"/>
              </a:ext>
            </a:extLst>
          </p:cNvPr>
          <p:cNvSpPr/>
          <p:nvPr/>
        </p:nvSpPr>
        <p:spPr>
          <a:xfrm>
            <a:off x="646222" y="2298974"/>
            <a:ext cx="1324822" cy="273050"/>
          </a:xfrm>
          <a:prstGeom prst="snip1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root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FF66679-1B35-D498-8E2E-6D10DCF10C15}"/>
              </a:ext>
            </a:extLst>
          </p:cNvPr>
          <p:cNvSpPr/>
          <p:nvPr/>
        </p:nvSpPr>
        <p:spPr>
          <a:xfrm>
            <a:off x="433496" y="1843089"/>
            <a:ext cx="11297920" cy="3094663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C056496-AC14-86B8-BC76-61F3A6A3AA65}"/>
              </a:ext>
            </a:extLst>
          </p:cNvPr>
          <p:cNvSpPr/>
          <p:nvPr/>
        </p:nvSpPr>
        <p:spPr>
          <a:xfrm>
            <a:off x="352213" y="1341558"/>
            <a:ext cx="2147150" cy="358917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ロゴ（</a:t>
            </a:r>
            <a:r>
              <a:rPr kumimoji="1"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SAMPLE</a:t>
            </a:r>
            <a:r>
              <a:rPr kumimoji="1"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53E1A81-2F61-6ADC-6D7D-DA14E41FC59A}"/>
              </a:ext>
            </a:extLst>
          </p:cNvPr>
          <p:cNvSpPr txBox="1"/>
          <p:nvPr/>
        </p:nvSpPr>
        <p:spPr>
          <a:xfrm>
            <a:off x="433496" y="1898350"/>
            <a:ext cx="14045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プロジェクト名　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AAA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四角形: 1 つの角を切り取る 15">
            <a:extLst>
              <a:ext uri="{FF2B5EF4-FFF2-40B4-BE49-F238E27FC236}">
                <a16:creationId xmlns:a16="http://schemas.microsoft.com/office/drawing/2014/main" id="{F4D18892-1B92-5F40-B238-E07CED113681}"/>
              </a:ext>
            </a:extLst>
          </p:cNvPr>
          <p:cNvSpPr/>
          <p:nvPr/>
        </p:nvSpPr>
        <p:spPr>
          <a:xfrm>
            <a:off x="3338622" y="2298974"/>
            <a:ext cx="1324822" cy="273050"/>
          </a:xfrm>
          <a:prstGeom prst="snip1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ccc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四角形: 1 つの角を切り取る 16">
            <a:extLst>
              <a:ext uri="{FF2B5EF4-FFF2-40B4-BE49-F238E27FC236}">
                <a16:creationId xmlns:a16="http://schemas.microsoft.com/office/drawing/2014/main" id="{B4219B77-325C-DB32-8A1D-015E6E4CEBCA}"/>
              </a:ext>
            </a:extLst>
          </p:cNvPr>
          <p:cNvSpPr/>
          <p:nvPr/>
        </p:nvSpPr>
        <p:spPr>
          <a:xfrm>
            <a:off x="6396782" y="2298974"/>
            <a:ext cx="1324822" cy="273050"/>
          </a:xfrm>
          <a:prstGeom prst="snip1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ddd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四角形: 1 つの角を切り取る 17">
            <a:extLst>
              <a:ext uri="{FF2B5EF4-FFF2-40B4-BE49-F238E27FC236}">
                <a16:creationId xmlns:a16="http://schemas.microsoft.com/office/drawing/2014/main" id="{E8927A35-A945-B7D9-689E-7D01E8ACDA68}"/>
              </a:ext>
            </a:extLst>
          </p:cNvPr>
          <p:cNvSpPr/>
          <p:nvPr/>
        </p:nvSpPr>
        <p:spPr>
          <a:xfrm>
            <a:off x="9848112" y="2298974"/>
            <a:ext cx="1324822" cy="273050"/>
          </a:xfrm>
          <a:prstGeom prst="snip1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11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eee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四角形: 1 つの角を切り取る 19">
            <a:extLst>
              <a:ext uri="{FF2B5EF4-FFF2-40B4-BE49-F238E27FC236}">
                <a16:creationId xmlns:a16="http://schemas.microsoft.com/office/drawing/2014/main" id="{12EBFECB-70D5-260A-7B9C-25598BFF10EE}"/>
              </a:ext>
            </a:extLst>
          </p:cNvPr>
          <p:cNvSpPr/>
          <p:nvPr/>
        </p:nvSpPr>
        <p:spPr>
          <a:xfrm>
            <a:off x="3338622" y="2985807"/>
            <a:ext cx="1324822" cy="273050"/>
          </a:xfrm>
          <a:prstGeom prst="snip1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ccc2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四角形: 1 つの角を切り取る 20">
            <a:extLst>
              <a:ext uri="{FF2B5EF4-FFF2-40B4-BE49-F238E27FC236}">
                <a16:creationId xmlns:a16="http://schemas.microsoft.com/office/drawing/2014/main" id="{16B30466-2CB8-E35F-7596-84F49EF5ACF0}"/>
              </a:ext>
            </a:extLst>
          </p:cNvPr>
          <p:cNvSpPr/>
          <p:nvPr/>
        </p:nvSpPr>
        <p:spPr>
          <a:xfrm>
            <a:off x="3338622" y="3536200"/>
            <a:ext cx="1324822" cy="273050"/>
          </a:xfrm>
          <a:prstGeom prst="snip1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ccc3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四角形: 1 つの角を切り取る 21">
            <a:extLst>
              <a:ext uri="{FF2B5EF4-FFF2-40B4-BE49-F238E27FC236}">
                <a16:creationId xmlns:a16="http://schemas.microsoft.com/office/drawing/2014/main" id="{357972EF-805F-61D5-6FDB-1CC317173873}"/>
              </a:ext>
            </a:extLst>
          </p:cNvPr>
          <p:cNvSpPr/>
          <p:nvPr/>
        </p:nvSpPr>
        <p:spPr>
          <a:xfrm>
            <a:off x="5169113" y="3920465"/>
            <a:ext cx="1324822" cy="273050"/>
          </a:xfrm>
          <a:prstGeom prst="snip1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Ccc3-1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四角形: 1 つの角を切り取る 22">
            <a:extLst>
              <a:ext uri="{FF2B5EF4-FFF2-40B4-BE49-F238E27FC236}">
                <a16:creationId xmlns:a16="http://schemas.microsoft.com/office/drawing/2014/main" id="{5230BF2C-8EAE-77F8-3737-391107F0B986}"/>
              </a:ext>
            </a:extLst>
          </p:cNvPr>
          <p:cNvSpPr/>
          <p:nvPr/>
        </p:nvSpPr>
        <p:spPr>
          <a:xfrm>
            <a:off x="5169113" y="4370442"/>
            <a:ext cx="1324822" cy="273050"/>
          </a:xfrm>
          <a:prstGeom prst="snip1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Ccc3-2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四角形: 1 つの角を切り取る 23">
            <a:extLst>
              <a:ext uri="{FF2B5EF4-FFF2-40B4-BE49-F238E27FC236}">
                <a16:creationId xmlns:a16="http://schemas.microsoft.com/office/drawing/2014/main" id="{654BEAD4-0968-5E46-497A-D8C566F6C84A}"/>
              </a:ext>
            </a:extLst>
          </p:cNvPr>
          <p:cNvSpPr/>
          <p:nvPr/>
        </p:nvSpPr>
        <p:spPr>
          <a:xfrm>
            <a:off x="7442977" y="2955512"/>
            <a:ext cx="1324822" cy="273050"/>
          </a:xfrm>
          <a:prstGeom prst="snip1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ddd2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四角形: 1 つの角を切り取る 24">
            <a:extLst>
              <a:ext uri="{FF2B5EF4-FFF2-40B4-BE49-F238E27FC236}">
                <a16:creationId xmlns:a16="http://schemas.microsoft.com/office/drawing/2014/main" id="{64DC1F4E-92D3-366D-BC64-B114B02C05B7}"/>
              </a:ext>
            </a:extLst>
          </p:cNvPr>
          <p:cNvSpPr/>
          <p:nvPr/>
        </p:nvSpPr>
        <p:spPr>
          <a:xfrm>
            <a:off x="7442977" y="3390823"/>
            <a:ext cx="1324822" cy="273050"/>
          </a:xfrm>
          <a:prstGeom prst="snip1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ddd3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CF6AEB5D-8858-42ED-3665-BEE4CC5C75B1}"/>
              </a:ext>
            </a:extLst>
          </p:cNvPr>
          <p:cNvCxnSpPr>
            <a:stCxn id="7" idx="0"/>
            <a:endCxn id="16" idx="2"/>
          </p:cNvCxnSpPr>
          <p:nvPr/>
        </p:nvCxnSpPr>
        <p:spPr>
          <a:xfrm>
            <a:off x="1971044" y="2435499"/>
            <a:ext cx="136757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F04AA123-FCCA-DC6D-14D0-58B0A00F317C}"/>
              </a:ext>
            </a:extLst>
          </p:cNvPr>
          <p:cNvCxnSpPr>
            <a:cxnSpLocks/>
            <a:stCxn id="16" idx="0"/>
            <a:endCxn id="17" idx="2"/>
          </p:cNvCxnSpPr>
          <p:nvPr/>
        </p:nvCxnSpPr>
        <p:spPr>
          <a:xfrm>
            <a:off x="4663444" y="2435499"/>
            <a:ext cx="173333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FDB1ACF2-A66B-ED2E-DA50-94DB774300E5}"/>
              </a:ext>
            </a:extLst>
          </p:cNvPr>
          <p:cNvCxnSpPr>
            <a:cxnSpLocks/>
            <a:stCxn id="17" idx="0"/>
            <a:endCxn id="18" idx="2"/>
          </p:cNvCxnSpPr>
          <p:nvPr/>
        </p:nvCxnSpPr>
        <p:spPr>
          <a:xfrm>
            <a:off x="7721604" y="2435499"/>
            <a:ext cx="212650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コネクタ: カギ線 35">
            <a:extLst>
              <a:ext uri="{FF2B5EF4-FFF2-40B4-BE49-F238E27FC236}">
                <a16:creationId xmlns:a16="http://schemas.microsoft.com/office/drawing/2014/main" id="{56FDAECB-1E61-8A78-97B9-48DBD9E28EF8}"/>
              </a:ext>
            </a:extLst>
          </p:cNvPr>
          <p:cNvCxnSpPr>
            <a:stCxn id="7" idx="0"/>
            <a:endCxn id="20" idx="2"/>
          </p:cNvCxnSpPr>
          <p:nvPr/>
        </p:nvCxnSpPr>
        <p:spPr>
          <a:xfrm>
            <a:off x="1971044" y="2435499"/>
            <a:ext cx="1367578" cy="686833"/>
          </a:xfrm>
          <a:prstGeom prst="bentConnector3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F09F8E65-1A44-90C3-BF8D-FBEFEA4182AC}"/>
              </a:ext>
            </a:extLst>
          </p:cNvPr>
          <p:cNvCxnSpPr>
            <a:cxnSpLocks/>
            <a:stCxn id="7" idx="0"/>
            <a:endCxn id="21" idx="2"/>
          </p:cNvCxnSpPr>
          <p:nvPr/>
        </p:nvCxnSpPr>
        <p:spPr>
          <a:xfrm>
            <a:off x="1971044" y="2435499"/>
            <a:ext cx="1367578" cy="1237226"/>
          </a:xfrm>
          <a:prstGeom prst="bentConnector3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コネクタ: カギ線 39">
            <a:extLst>
              <a:ext uri="{FF2B5EF4-FFF2-40B4-BE49-F238E27FC236}">
                <a16:creationId xmlns:a16="http://schemas.microsoft.com/office/drawing/2014/main" id="{CC838CEE-85C8-3134-46D6-80D4C08F8FAC}"/>
              </a:ext>
            </a:extLst>
          </p:cNvPr>
          <p:cNvCxnSpPr>
            <a:cxnSpLocks/>
            <a:stCxn id="21" idx="1"/>
            <a:endCxn id="22" idx="2"/>
          </p:cNvCxnSpPr>
          <p:nvPr/>
        </p:nvCxnSpPr>
        <p:spPr>
          <a:xfrm rot="16200000" flipH="1">
            <a:off x="4461203" y="3349080"/>
            <a:ext cx="247740" cy="1168080"/>
          </a:xfrm>
          <a:prstGeom prst="bentConnector2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コネクタ: カギ線 44">
            <a:extLst>
              <a:ext uri="{FF2B5EF4-FFF2-40B4-BE49-F238E27FC236}">
                <a16:creationId xmlns:a16="http://schemas.microsoft.com/office/drawing/2014/main" id="{4F875735-8F43-5D18-50F4-78683C43DA00}"/>
              </a:ext>
            </a:extLst>
          </p:cNvPr>
          <p:cNvCxnSpPr>
            <a:cxnSpLocks/>
            <a:stCxn id="21" idx="1"/>
            <a:endCxn id="23" idx="2"/>
          </p:cNvCxnSpPr>
          <p:nvPr/>
        </p:nvCxnSpPr>
        <p:spPr>
          <a:xfrm rot="16200000" flipH="1">
            <a:off x="4236215" y="3574068"/>
            <a:ext cx="697717" cy="1168080"/>
          </a:xfrm>
          <a:prstGeom prst="bentConnector2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コネクタ: カギ線 47">
            <a:extLst>
              <a:ext uri="{FF2B5EF4-FFF2-40B4-BE49-F238E27FC236}">
                <a16:creationId xmlns:a16="http://schemas.microsoft.com/office/drawing/2014/main" id="{5510DF5E-8B6E-802E-751E-771BDCF90546}"/>
              </a:ext>
            </a:extLst>
          </p:cNvPr>
          <p:cNvCxnSpPr>
            <a:cxnSpLocks/>
            <a:stCxn id="17" idx="1"/>
            <a:endCxn id="24" idx="2"/>
          </p:cNvCxnSpPr>
          <p:nvPr/>
        </p:nvCxnSpPr>
        <p:spPr>
          <a:xfrm rot="16200000" flipH="1">
            <a:off x="6991079" y="2640138"/>
            <a:ext cx="520013" cy="383784"/>
          </a:xfrm>
          <a:prstGeom prst="bentConnector2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コネクタ: カギ線 55">
            <a:extLst>
              <a:ext uri="{FF2B5EF4-FFF2-40B4-BE49-F238E27FC236}">
                <a16:creationId xmlns:a16="http://schemas.microsoft.com/office/drawing/2014/main" id="{6A53E268-461D-ECD6-D3A9-B6780388AD93}"/>
              </a:ext>
            </a:extLst>
          </p:cNvPr>
          <p:cNvCxnSpPr>
            <a:cxnSpLocks/>
            <a:stCxn id="17" idx="1"/>
            <a:endCxn id="25" idx="2"/>
          </p:cNvCxnSpPr>
          <p:nvPr/>
        </p:nvCxnSpPr>
        <p:spPr>
          <a:xfrm rot="16200000" flipH="1">
            <a:off x="6773423" y="2857794"/>
            <a:ext cx="955324" cy="383784"/>
          </a:xfrm>
          <a:prstGeom prst="bentConnector2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7CC58A62-7508-3A78-E7F5-37C76B8B0056}"/>
              </a:ext>
            </a:extLst>
          </p:cNvPr>
          <p:cNvSpPr/>
          <p:nvPr/>
        </p:nvSpPr>
        <p:spPr>
          <a:xfrm>
            <a:off x="462282" y="4697994"/>
            <a:ext cx="11050693" cy="186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二等辺三角形 59">
            <a:extLst>
              <a:ext uri="{FF2B5EF4-FFF2-40B4-BE49-F238E27FC236}">
                <a16:creationId xmlns:a16="http://schemas.microsoft.com/office/drawing/2014/main" id="{599D338A-7665-8E01-0D0D-83428C02E96A}"/>
              </a:ext>
            </a:extLst>
          </p:cNvPr>
          <p:cNvSpPr/>
          <p:nvPr/>
        </p:nvSpPr>
        <p:spPr>
          <a:xfrm rot="16200000">
            <a:off x="486578" y="4735653"/>
            <a:ext cx="124131" cy="10837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二等辺三角形 60">
            <a:extLst>
              <a:ext uri="{FF2B5EF4-FFF2-40B4-BE49-F238E27FC236}">
                <a16:creationId xmlns:a16="http://schemas.microsoft.com/office/drawing/2014/main" id="{E8D30D84-58AF-7D55-9D8D-74B02AB879AE}"/>
              </a:ext>
            </a:extLst>
          </p:cNvPr>
          <p:cNvSpPr/>
          <p:nvPr/>
        </p:nvSpPr>
        <p:spPr>
          <a:xfrm rot="5400000">
            <a:off x="11351003" y="4738009"/>
            <a:ext cx="124131" cy="10837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吹き出し: 四角形 61">
            <a:extLst>
              <a:ext uri="{FF2B5EF4-FFF2-40B4-BE49-F238E27FC236}">
                <a16:creationId xmlns:a16="http://schemas.microsoft.com/office/drawing/2014/main" id="{83DF84CE-39BB-F49C-2458-BF0DF6EB6E75}"/>
              </a:ext>
            </a:extLst>
          </p:cNvPr>
          <p:cNvSpPr/>
          <p:nvPr/>
        </p:nvSpPr>
        <p:spPr>
          <a:xfrm>
            <a:off x="548643" y="4329429"/>
            <a:ext cx="982133" cy="273051"/>
          </a:xfrm>
          <a:prstGeom prst="wedgeRect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③スクロールできる</a:t>
            </a:r>
            <a:endParaRPr kumimoji="1"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ACF947B3-0FF0-4F24-CB52-43359F380309}"/>
              </a:ext>
            </a:extLst>
          </p:cNvPr>
          <p:cNvSpPr/>
          <p:nvPr/>
        </p:nvSpPr>
        <p:spPr>
          <a:xfrm rot="5400000">
            <a:off x="10221889" y="3186354"/>
            <a:ext cx="2645451" cy="186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二等辺三角形 66">
            <a:extLst>
              <a:ext uri="{FF2B5EF4-FFF2-40B4-BE49-F238E27FC236}">
                <a16:creationId xmlns:a16="http://schemas.microsoft.com/office/drawing/2014/main" id="{B4C49BB3-D470-6131-52C3-5F14116A3F08}"/>
              </a:ext>
            </a:extLst>
          </p:cNvPr>
          <p:cNvSpPr/>
          <p:nvPr/>
        </p:nvSpPr>
        <p:spPr>
          <a:xfrm rot="10800000">
            <a:off x="11479695" y="4439921"/>
            <a:ext cx="124131" cy="10837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二等辺三角形 67">
            <a:extLst>
              <a:ext uri="{FF2B5EF4-FFF2-40B4-BE49-F238E27FC236}">
                <a16:creationId xmlns:a16="http://schemas.microsoft.com/office/drawing/2014/main" id="{2E2AC178-43A8-7014-9B50-2EB16C9AB58D}"/>
              </a:ext>
            </a:extLst>
          </p:cNvPr>
          <p:cNvSpPr/>
          <p:nvPr/>
        </p:nvSpPr>
        <p:spPr>
          <a:xfrm>
            <a:off x="11479696" y="2011080"/>
            <a:ext cx="124131" cy="10837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吹き出し: 四角形 68">
            <a:extLst>
              <a:ext uri="{FF2B5EF4-FFF2-40B4-BE49-F238E27FC236}">
                <a16:creationId xmlns:a16="http://schemas.microsoft.com/office/drawing/2014/main" id="{08339D97-4DCD-A3FB-E0EC-E33A6CDAFC68}"/>
              </a:ext>
            </a:extLst>
          </p:cNvPr>
          <p:cNvSpPr/>
          <p:nvPr/>
        </p:nvSpPr>
        <p:spPr>
          <a:xfrm>
            <a:off x="10469080" y="4150551"/>
            <a:ext cx="982133" cy="273051"/>
          </a:xfrm>
          <a:prstGeom prst="wedgeRectCallout">
            <a:avLst>
              <a:gd name="adj1" fmla="val 64684"/>
              <a:gd name="adj2" fmla="val 128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③スクロールできる</a:t>
            </a:r>
            <a:endParaRPr kumimoji="1"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" name="吹き出し: 四角形 69">
            <a:extLst>
              <a:ext uri="{FF2B5EF4-FFF2-40B4-BE49-F238E27FC236}">
                <a16:creationId xmlns:a16="http://schemas.microsoft.com/office/drawing/2014/main" id="{D5414B4D-5B99-E577-ACA6-B9B473CDF76F}"/>
              </a:ext>
            </a:extLst>
          </p:cNvPr>
          <p:cNvSpPr/>
          <p:nvPr/>
        </p:nvSpPr>
        <p:spPr>
          <a:xfrm>
            <a:off x="2791507" y="1444117"/>
            <a:ext cx="1062522" cy="512908"/>
          </a:xfrm>
          <a:prstGeom prst="wedgeRectCallout">
            <a:avLst>
              <a:gd name="adj1" fmla="val 53847"/>
              <a:gd name="adj2" fmla="val 11857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kumimoji="1"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kumimoji="1"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定義の階層構造に従ってツリー構造を描画</a:t>
            </a:r>
          </a:p>
        </p:txBody>
      </p:sp>
      <p:sp>
        <p:nvSpPr>
          <p:cNvPr id="71" name="吹き出し: 四角形 70">
            <a:extLst>
              <a:ext uri="{FF2B5EF4-FFF2-40B4-BE49-F238E27FC236}">
                <a16:creationId xmlns:a16="http://schemas.microsoft.com/office/drawing/2014/main" id="{8E9340AC-6BCD-677D-7FD8-8B436741D391}"/>
              </a:ext>
            </a:extLst>
          </p:cNvPr>
          <p:cNvSpPr/>
          <p:nvPr/>
        </p:nvSpPr>
        <p:spPr>
          <a:xfrm>
            <a:off x="5680779" y="1300038"/>
            <a:ext cx="1062522" cy="512908"/>
          </a:xfrm>
          <a:prstGeom prst="wedgeRectCallout">
            <a:avLst>
              <a:gd name="adj1" fmla="val 53847"/>
              <a:gd name="adj2" fmla="val 11857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②選択</a:t>
            </a:r>
            <a:r>
              <a:rPr kumimoji="1"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&amp;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クリック状態にすることが可能</a:t>
            </a:r>
            <a:endParaRPr kumimoji="1"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DB519283-266A-8EB3-6A61-48705285F8E0}"/>
              </a:ext>
            </a:extLst>
          </p:cNvPr>
          <p:cNvSpPr/>
          <p:nvPr/>
        </p:nvSpPr>
        <p:spPr>
          <a:xfrm>
            <a:off x="9299789" y="5074277"/>
            <a:ext cx="2402840" cy="1494449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75" name="表 72">
            <a:extLst>
              <a:ext uri="{FF2B5EF4-FFF2-40B4-BE49-F238E27FC236}">
                <a16:creationId xmlns:a16="http://schemas.microsoft.com/office/drawing/2014/main" id="{45A0B59C-26AE-D961-9E7B-A4EF14E691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423311"/>
              </p:ext>
            </p:extLst>
          </p:nvPr>
        </p:nvGraphicFramePr>
        <p:xfrm>
          <a:off x="462282" y="5086582"/>
          <a:ext cx="8727442" cy="426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46156">
                  <a:extLst>
                    <a:ext uri="{9D8B030D-6E8A-4147-A177-3AD203B41FA5}">
                      <a16:colId xmlns:a16="http://schemas.microsoft.com/office/drawing/2014/main" val="3245321946"/>
                    </a:ext>
                  </a:extLst>
                </a:gridCol>
                <a:gridCol w="1296881">
                  <a:extLst>
                    <a:ext uri="{9D8B030D-6E8A-4147-A177-3AD203B41FA5}">
                      <a16:colId xmlns:a16="http://schemas.microsoft.com/office/drawing/2014/main" val="2306359429"/>
                    </a:ext>
                  </a:extLst>
                </a:gridCol>
                <a:gridCol w="1296881">
                  <a:extLst>
                    <a:ext uri="{9D8B030D-6E8A-4147-A177-3AD203B41FA5}">
                      <a16:colId xmlns:a16="http://schemas.microsoft.com/office/drawing/2014/main" val="1037647603"/>
                    </a:ext>
                  </a:extLst>
                </a:gridCol>
                <a:gridCol w="1296881">
                  <a:extLst>
                    <a:ext uri="{9D8B030D-6E8A-4147-A177-3AD203B41FA5}">
                      <a16:colId xmlns:a16="http://schemas.microsoft.com/office/drawing/2014/main" val="3710640339"/>
                    </a:ext>
                  </a:extLst>
                </a:gridCol>
                <a:gridCol w="1296881">
                  <a:extLst>
                    <a:ext uri="{9D8B030D-6E8A-4147-A177-3AD203B41FA5}">
                      <a16:colId xmlns:a16="http://schemas.microsoft.com/office/drawing/2014/main" val="2650246096"/>
                    </a:ext>
                  </a:extLst>
                </a:gridCol>
                <a:gridCol w="1296881">
                  <a:extLst>
                    <a:ext uri="{9D8B030D-6E8A-4147-A177-3AD203B41FA5}">
                      <a16:colId xmlns:a16="http://schemas.microsoft.com/office/drawing/2014/main" val="528279986"/>
                    </a:ext>
                  </a:extLst>
                </a:gridCol>
                <a:gridCol w="1296881">
                  <a:extLst>
                    <a:ext uri="{9D8B030D-6E8A-4147-A177-3AD203B41FA5}">
                      <a16:colId xmlns:a16="http://schemas.microsoft.com/office/drawing/2014/main" val="33439188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ja-JP" altLang="en-US" sz="800" b="1" dirty="0">
                          <a:solidFill>
                            <a:schemeClr val="bg1"/>
                          </a:solidFill>
                        </a:rPr>
                        <a:t>項目１</a:t>
                      </a:r>
                      <a:endParaRPr kumimoji="1" lang="ja-JP" altLang="en-US" sz="8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98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Ｃｃｃ</a:t>
                      </a:r>
                      <a:endParaRPr kumimoji="1" lang="en-US" altLang="ja-JP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・・・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・・・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・・・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・・・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・・・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・・・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198181"/>
                  </a:ext>
                </a:extLst>
              </a:tr>
            </a:tbl>
          </a:graphicData>
        </a:graphic>
      </p:graphicFrame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355ADE86-6859-DC91-F73A-BE5725D6A55F}"/>
              </a:ext>
            </a:extLst>
          </p:cNvPr>
          <p:cNvSpPr/>
          <p:nvPr/>
        </p:nvSpPr>
        <p:spPr>
          <a:xfrm>
            <a:off x="458049" y="5643367"/>
            <a:ext cx="8727441" cy="92536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当該領域の表示内容は未定</a:t>
            </a:r>
          </a:p>
        </p:txBody>
      </p:sp>
      <p:sp>
        <p:nvSpPr>
          <p:cNvPr id="73" name="吹き出し: 四角形 72">
            <a:extLst>
              <a:ext uri="{FF2B5EF4-FFF2-40B4-BE49-F238E27FC236}">
                <a16:creationId xmlns:a16="http://schemas.microsoft.com/office/drawing/2014/main" id="{88D5F52D-E4E7-BE50-CFD4-5262CFA3B8D4}"/>
              </a:ext>
            </a:extLst>
          </p:cNvPr>
          <p:cNvSpPr/>
          <p:nvPr/>
        </p:nvSpPr>
        <p:spPr>
          <a:xfrm>
            <a:off x="1440226" y="5570311"/>
            <a:ext cx="1062522" cy="512908"/>
          </a:xfrm>
          <a:prstGeom prst="wedgeRectCallout">
            <a:avLst>
              <a:gd name="adj1" fmla="val -58349"/>
              <a:gd name="adj2" fmla="val -821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④選択状態の項目のデータを表示</a:t>
            </a:r>
            <a:endParaRPr kumimoji="1"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D8FB64F0-9492-F703-5C9D-21569804F605}"/>
              </a:ext>
            </a:extLst>
          </p:cNvPr>
          <p:cNvSpPr txBox="1"/>
          <p:nvPr/>
        </p:nvSpPr>
        <p:spPr>
          <a:xfrm>
            <a:off x="10044994" y="5561103"/>
            <a:ext cx="91242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500" dirty="0">
                <a:latin typeface="Meiryo UI" panose="020B0604030504040204" pitchFamily="50" charset="-128"/>
                <a:ea typeface="Meiryo UI" panose="020B0604030504040204" pitchFamily="50" charset="-128"/>
              </a:rPr>
              <a:t>84%</a:t>
            </a:r>
            <a:endParaRPr kumimoji="1" lang="ja-JP" altLang="en-US" sz="2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9" name="吹き出し: 四角形 78">
            <a:extLst>
              <a:ext uri="{FF2B5EF4-FFF2-40B4-BE49-F238E27FC236}">
                <a16:creationId xmlns:a16="http://schemas.microsoft.com/office/drawing/2014/main" id="{6D36BF70-988F-5999-59EB-E9BAFE9A8D59}"/>
              </a:ext>
            </a:extLst>
          </p:cNvPr>
          <p:cNvSpPr/>
          <p:nvPr/>
        </p:nvSpPr>
        <p:spPr>
          <a:xfrm>
            <a:off x="10640107" y="6256960"/>
            <a:ext cx="1062522" cy="512908"/>
          </a:xfrm>
          <a:prstGeom prst="wedgeRectCallout">
            <a:avLst>
              <a:gd name="adj1" fmla="val -58349"/>
              <a:gd name="adj2" fmla="val -821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⑤画面上部にあるノード（１つ１つの項目）の全体の達成率</a:t>
            </a:r>
            <a:endParaRPr kumimoji="1"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B851A98E-05A9-83C5-D5AC-0BF84A36F667}"/>
              </a:ext>
            </a:extLst>
          </p:cNvPr>
          <p:cNvGrpSpPr/>
          <p:nvPr/>
        </p:nvGrpSpPr>
        <p:grpSpPr>
          <a:xfrm>
            <a:off x="8656319" y="50152"/>
            <a:ext cx="3437469" cy="546274"/>
            <a:chOff x="8642773" y="84111"/>
            <a:chExt cx="3437469" cy="546274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14775DD8-0D12-1AF0-5912-8AAA236AFBAB}"/>
                </a:ext>
              </a:extLst>
            </p:cNvPr>
            <p:cNvSpPr/>
            <p:nvPr/>
          </p:nvSpPr>
          <p:spPr>
            <a:xfrm>
              <a:off x="8642773" y="84111"/>
              <a:ext cx="3437469" cy="5462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6764305-6ABB-C2FC-F8A7-905C9629D319}"/>
                </a:ext>
              </a:extLst>
            </p:cNvPr>
            <p:cNvSpPr txBox="1"/>
            <p:nvPr/>
          </p:nvSpPr>
          <p:spPr>
            <a:xfrm>
              <a:off x="8642773" y="105480"/>
              <a:ext cx="4667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凡例</a:t>
              </a:r>
            </a:p>
          </p:txBody>
        </p:sp>
        <p:sp>
          <p:nvSpPr>
            <p:cNvPr id="12" name="吹き出し: 四角形 11">
              <a:extLst>
                <a:ext uri="{FF2B5EF4-FFF2-40B4-BE49-F238E27FC236}">
                  <a16:creationId xmlns:a16="http://schemas.microsoft.com/office/drawing/2014/main" id="{78F82543-05C6-19AF-46AF-57D9EB95C9CC}"/>
                </a:ext>
              </a:extLst>
            </p:cNvPr>
            <p:cNvSpPr/>
            <p:nvPr/>
          </p:nvSpPr>
          <p:spPr>
            <a:xfrm>
              <a:off x="9202981" y="156400"/>
              <a:ext cx="650240" cy="159770"/>
            </a:xfrm>
            <a:prstGeom prst="wedgeRectCallou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CC8658A7-3C47-CF6C-0B9A-DC25BE79A904}"/>
                </a:ext>
              </a:extLst>
            </p:cNvPr>
            <p:cNvSpPr txBox="1"/>
            <p:nvPr/>
          </p:nvSpPr>
          <p:spPr>
            <a:xfrm>
              <a:off x="9884832" y="113175"/>
              <a:ext cx="2181864" cy="4313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吹き出し内部の番号は、２ページ目以降で参照しています。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442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D5F7F3A-EB85-EDA3-E5D2-E49E399A6AC9}"/>
              </a:ext>
            </a:extLst>
          </p:cNvPr>
          <p:cNvSpPr txBox="1"/>
          <p:nvPr/>
        </p:nvSpPr>
        <p:spPr>
          <a:xfrm>
            <a:off x="270933" y="606691"/>
            <a:ext cx="11416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開発を検討している機能の一覧となります。必須となっている箇所が開発依頼希望となりますが、可否について検討いただきたいです。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〇のついていない箇所についても、開発が可能であればお申し出いただきたいです。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86FB64-0CD1-67B1-399C-3221704FD917}"/>
              </a:ext>
            </a:extLst>
          </p:cNvPr>
          <p:cNvSpPr txBox="1"/>
          <p:nvPr/>
        </p:nvSpPr>
        <p:spPr>
          <a:xfrm>
            <a:off x="111758" y="199806"/>
            <a:ext cx="11480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．機能一覧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0" name="表 72">
            <a:extLst>
              <a:ext uri="{FF2B5EF4-FFF2-40B4-BE49-F238E27FC236}">
                <a16:creationId xmlns:a16="http://schemas.microsoft.com/office/drawing/2014/main" id="{466EA92B-D286-535D-58E8-93C3D53CE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908245"/>
              </p:ext>
            </p:extLst>
          </p:nvPr>
        </p:nvGraphicFramePr>
        <p:xfrm>
          <a:off x="457904" y="1240801"/>
          <a:ext cx="11042512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475">
                  <a:extLst>
                    <a:ext uri="{9D8B030D-6E8A-4147-A177-3AD203B41FA5}">
                      <a16:colId xmlns:a16="http://schemas.microsoft.com/office/drawing/2014/main" val="3245321946"/>
                    </a:ext>
                  </a:extLst>
                </a:gridCol>
                <a:gridCol w="3348682">
                  <a:extLst>
                    <a:ext uri="{9D8B030D-6E8A-4147-A177-3AD203B41FA5}">
                      <a16:colId xmlns:a16="http://schemas.microsoft.com/office/drawing/2014/main" val="2306359429"/>
                    </a:ext>
                  </a:extLst>
                </a:gridCol>
                <a:gridCol w="3688811">
                  <a:extLst>
                    <a:ext uri="{9D8B030D-6E8A-4147-A177-3AD203B41FA5}">
                      <a16:colId xmlns:a16="http://schemas.microsoft.com/office/drawing/2014/main" val="1037647603"/>
                    </a:ext>
                  </a:extLst>
                </a:gridCol>
                <a:gridCol w="2123293">
                  <a:extLst>
                    <a:ext uri="{9D8B030D-6E8A-4147-A177-3AD203B41FA5}">
                      <a16:colId xmlns:a16="http://schemas.microsoft.com/office/drawing/2014/main" val="3710640339"/>
                    </a:ext>
                  </a:extLst>
                </a:gridCol>
                <a:gridCol w="1192251">
                  <a:extLst>
                    <a:ext uri="{9D8B030D-6E8A-4147-A177-3AD203B41FA5}">
                      <a16:colId xmlns:a16="http://schemas.microsoft.com/office/drawing/2014/main" val="26502460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#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機能名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概要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補足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必須（希望）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98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①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マインドマップメイン画面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DB</a:t>
                      </a:r>
                      <a:r>
                        <a:rPr kumimoji="1" lang="ja-JP" altLang="en-US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から取得した情報をもとに、ツリー構造を描画します。画面を読み込むたびに</a:t>
                      </a:r>
                      <a:r>
                        <a:rPr kumimoji="1" lang="en-US" altLang="ja-JP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DB</a:t>
                      </a:r>
                      <a:r>
                        <a:rPr kumimoji="1" lang="ja-JP" altLang="en-US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から最新情報を取得して更新します。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1981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②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マインドマップメイン画面　操作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マインドマップ上のノードをマウスで選択状態にすることができる。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Nice to have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）選択したノードの詳細情報を画面下部のテーブルに取得する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④の機能と関連した要望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360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③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マインドマップメイン画面　制御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上下のスクロールバーを設定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Nice to have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r>
                        <a:rPr kumimoji="1" lang="en-US" altLang="ja-JP" sz="1200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Zoom,Zoom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out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ができると良い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en-US" altLang="ja-JP" sz="12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※N2H</a:t>
                      </a:r>
                      <a:r>
                        <a:rPr kumimoji="1" lang="ja-JP" altLang="en-US" sz="9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を除く部分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2818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④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ノード詳細画面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マインドマップ上で選択したノードについて、その詳細情報を取得して表形式で表示する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4596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⑤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進捗率の表示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マインドマップ上の各ノードの合計のうち、完了済みステータスになっているノードを除算して、全体の進捗率を表示する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各ノードの詳細情報として、ステータス（未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済など）を保持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6347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⑥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Web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デザイン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HTML/CSS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に関する設定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・画面の配置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・配色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・ノード等、各項目の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CSS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あくまでも追加要望となります。ただし、今後の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CSS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定義などを踏まえて、クラスや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の付与などは考慮したプログラムにいただきたいです。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</a:p>
                    <a:p>
                      <a:pPr algn="ctr"/>
                      <a:r>
                        <a:rPr kumimoji="1" lang="ja-JP" altLang="en-US" sz="9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補足を参照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114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480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D5F7F3A-EB85-EDA3-E5D2-E49E399A6AC9}"/>
              </a:ext>
            </a:extLst>
          </p:cNvPr>
          <p:cNvSpPr txBox="1"/>
          <p:nvPr/>
        </p:nvSpPr>
        <p:spPr>
          <a:xfrm>
            <a:off x="270933" y="606691"/>
            <a:ext cx="114164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あくまでも検討案となるため、可用性や保守性、拡張性の観点でベターなご提案があればご提示いただけますと幸いです。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86FB64-0CD1-67B1-399C-3221704FD917}"/>
              </a:ext>
            </a:extLst>
          </p:cNvPr>
          <p:cNvSpPr txBox="1"/>
          <p:nvPr/>
        </p:nvSpPr>
        <p:spPr>
          <a:xfrm>
            <a:off x="111758" y="199806"/>
            <a:ext cx="11480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３．構成案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6B51FCD-0A54-1882-CA30-1FB3B6DA7A4A}"/>
              </a:ext>
            </a:extLst>
          </p:cNvPr>
          <p:cNvSpPr/>
          <p:nvPr/>
        </p:nvSpPr>
        <p:spPr>
          <a:xfrm>
            <a:off x="375929" y="1706825"/>
            <a:ext cx="3664371" cy="49039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9BABB1C-BF52-0E02-7F6F-692AACBD6FD0}"/>
              </a:ext>
            </a:extLst>
          </p:cNvPr>
          <p:cNvSpPr/>
          <p:nvPr/>
        </p:nvSpPr>
        <p:spPr>
          <a:xfrm>
            <a:off x="4199473" y="1706825"/>
            <a:ext cx="3664371" cy="49039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88B4F3-0F65-44D8-0ED5-8E8A5C5E0874}"/>
              </a:ext>
            </a:extLst>
          </p:cNvPr>
          <p:cNvSpPr/>
          <p:nvPr/>
        </p:nvSpPr>
        <p:spPr>
          <a:xfrm>
            <a:off x="8023017" y="1706825"/>
            <a:ext cx="3664371" cy="49039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C1302A9-157B-A994-964D-BC9CC9396B17}"/>
              </a:ext>
            </a:extLst>
          </p:cNvPr>
          <p:cNvSpPr/>
          <p:nvPr/>
        </p:nvSpPr>
        <p:spPr>
          <a:xfrm>
            <a:off x="375928" y="1381757"/>
            <a:ext cx="3664371" cy="250931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インプット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8FF3A1-EA7B-A4B1-01B6-BA1DF3988542}"/>
              </a:ext>
            </a:extLst>
          </p:cNvPr>
          <p:cNvSpPr/>
          <p:nvPr/>
        </p:nvSpPr>
        <p:spPr>
          <a:xfrm>
            <a:off x="4199473" y="1375337"/>
            <a:ext cx="3664371" cy="250931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プロセス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68BE674-1E6E-044B-D7E8-D80E0687D884}"/>
              </a:ext>
            </a:extLst>
          </p:cNvPr>
          <p:cNvSpPr/>
          <p:nvPr/>
        </p:nvSpPr>
        <p:spPr>
          <a:xfrm>
            <a:off x="8023017" y="1381756"/>
            <a:ext cx="3664371" cy="250931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アウトプット</a:t>
            </a:r>
          </a:p>
        </p:txBody>
      </p:sp>
      <p:sp>
        <p:nvSpPr>
          <p:cNvPr id="2" name="四角形: 1 つの角を切り取り 1 つの角を丸める 1">
            <a:extLst>
              <a:ext uri="{FF2B5EF4-FFF2-40B4-BE49-F238E27FC236}">
                <a16:creationId xmlns:a16="http://schemas.microsoft.com/office/drawing/2014/main" id="{4FFACF32-79B9-DE26-5BF5-E6A56568395F}"/>
              </a:ext>
            </a:extLst>
          </p:cNvPr>
          <p:cNvSpPr/>
          <p:nvPr/>
        </p:nvSpPr>
        <p:spPr>
          <a:xfrm>
            <a:off x="504612" y="1869388"/>
            <a:ext cx="1482029" cy="754541"/>
          </a:xfrm>
          <a:prstGeom prst="snip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100" dirty="0">
                <a:ln>
                  <a:solidFill>
                    <a:sysClr val="windowText" lastClr="000000"/>
                  </a:solidFill>
                </a:ln>
                <a:latin typeface="Meiryo UI" panose="020B0604030504040204" pitchFamily="50" charset="-128"/>
                <a:ea typeface="Meiryo UI" panose="020B0604030504040204" pitchFamily="50" charset="-128"/>
              </a:rPr>
              <a:t>Google </a:t>
            </a:r>
            <a:r>
              <a:rPr kumimoji="1" lang="en-US" altLang="ja-JP" sz="1100" dirty="0" err="1">
                <a:ln>
                  <a:solidFill>
                    <a:sysClr val="windowText" lastClr="000000"/>
                  </a:solidFill>
                </a:ln>
                <a:latin typeface="Meiryo UI" panose="020B0604030504040204" pitchFamily="50" charset="-128"/>
                <a:ea typeface="Meiryo UI" panose="020B0604030504040204" pitchFamily="50" charset="-128"/>
              </a:rPr>
              <a:t>SpreadSheet</a:t>
            </a:r>
            <a:endParaRPr kumimoji="1" lang="ja-JP" altLang="en-US" sz="1100" dirty="0">
              <a:ln>
                <a:solidFill>
                  <a:sysClr val="windowText" lastClr="000000"/>
                </a:solidFill>
              </a:ln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22BE342-3718-4D86-DAAC-FB905B413D68}"/>
              </a:ext>
            </a:extLst>
          </p:cNvPr>
          <p:cNvSpPr txBox="1"/>
          <p:nvPr/>
        </p:nvSpPr>
        <p:spPr>
          <a:xfrm>
            <a:off x="504613" y="2729870"/>
            <a:ext cx="297010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Google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のスプレッドシートに、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Mind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マップに表示するためのノードマスタを保持（親子関係マスタ）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各データの詳細情報を保持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" name="表 12">
            <a:extLst>
              <a:ext uri="{FF2B5EF4-FFF2-40B4-BE49-F238E27FC236}">
                <a16:creationId xmlns:a16="http://schemas.microsoft.com/office/drawing/2014/main" id="{B77B4B1B-8616-8BAA-D2CB-1792F639C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248032"/>
              </p:ext>
            </p:extLst>
          </p:nvPr>
        </p:nvGraphicFramePr>
        <p:xfrm>
          <a:off x="504612" y="4088318"/>
          <a:ext cx="3327402" cy="1036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09134">
                  <a:extLst>
                    <a:ext uri="{9D8B030D-6E8A-4147-A177-3AD203B41FA5}">
                      <a16:colId xmlns:a16="http://schemas.microsoft.com/office/drawing/2014/main" val="1788062471"/>
                    </a:ext>
                  </a:extLst>
                </a:gridCol>
                <a:gridCol w="1109134">
                  <a:extLst>
                    <a:ext uri="{9D8B030D-6E8A-4147-A177-3AD203B41FA5}">
                      <a16:colId xmlns:a16="http://schemas.microsoft.com/office/drawing/2014/main" val="3533653429"/>
                    </a:ext>
                  </a:extLst>
                </a:gridCol>
                <a:gridCol w="1109134">
                  <a:extLst>
                    <a:ext uri="{9D8B030D-6E8A-4147-A177-3AD203B41FA5}">
                      <a16:colId xmlns:a16="http://schemas.microsoft.com/office/drawing/2014/main" val="1481036387"/>
                    </a:ext>
                  </a:extLst>
                </a:gridCol>
              </a:tblGrid>
              <a:tr h="173777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親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子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名称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251128"/>
                  </a:ext>
                </a:extLst>
              </a:tr>
              <a:tr h="173777"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Root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AAA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ノード</a:t>
                      </a:r>
                      <a:r>
                        <a:rPr kumimoji="1" lang="en-US" altLang="ja-JP" sz="1100" dirty="0"/>
                        <a:t>A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889298"/>
                  </a:ext>
                </a:extLst>
              </a:tr>
              <a:tr h="173777"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AAA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AAB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ノード</a:t>
                      </a:r>
                      <a:r>
                        <a:rPr kumimoji="1" lang="en-US" altLang="ja-JP" sz="1100" dirty="0"/>
                        <a:t>A-B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538379"/>
                  </a:ext>
                </a:extLst>
              </a:tr>
              <a:tr h="173777"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Root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BBB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ノード</a:t>
                      </a:r>
                      <a:r>
                        <a:rPr kumimoji="1" lang="en-US" altLang="ja-JP" sz="1100" dirty="0"/>
                        <a:t>B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575131"/>
                  </a:ext>
                </a:extLst>
              </a:tr>
            </a:tbl>
          </a:graphicData>
        </a:graphic>
      </p:graphicFrame>
      <p:graphicFrame>
        <p:nvGraphicFramePr>
          <p:cNvPr id="14" name="表 12">
            <a:extLst>
              <a:ext uri="{FF2B5EF4-FFF2-40B4-BE49-F238E27FC236}">
                <a16:creationId xmlns:a16="http://schemas.microsoft.com/office/drawing/2014/main" id="{38758526-556E-33B8-7E74-22BF6EBF33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919064"/>
              </p:ext>
            </p:extLst>
          </p:nvPr>
        </p:nvGraphicFramePr>
        <p:xfrm>
          <a:off x="504612" y="5476243"/>
          <a:ext cx="3327402" cy="1036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09134">
                  <a:extLst>
                    <a:ext uri="{9D8B030D-6E8A-4147-A177-3AD203B41FA5}">
                      <a16:colId xmlns:a16="http://schemas.microsoft.com/office/drawing/2014/main" val="1788062471"/>
                    </a:ext>
                  </a:extLst>
                </a:gridCol>
                <a:gridCol w="1109134">
                  <a:extLst>
                    <a:ext uri="{9D8B030D-6E8A-4147-A177-3AD203B41FA5}">
                      <a16:colId xmlns:a16="http://schemas.microsoft.com/office/drawing/2014/main" val="3533653429"/>
                    </a:ext>
                  </a:extLst>
                </a:gridCol>
                <a:gridCol w="1109134">
                  <a:extLst>
                    <a:ext uri="{9D8B030D-6E8A-4147-A177-3AD203B41FA5}">
                      <a16:colId xmlns:a16="http://schemas.microsoft.com/office/drawing/2014/main" val="1481036387"/>
                    </a:ext>
                  </a:extLst>
                </a:gridCol>
              </a:tblGrid>
              <a:tr h="173777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ノード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説明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251128"/>
                  </a:ext>
                </a:extLst>
              </a:tr>
              <a:tr h="173777"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AAA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ノード</a:t>
                      </a:r>
                      <a:r>
                        <a:rPr kumimoji="1" lang="en-US" altLang="ja-JP" sz="1100" dirty="0"/>
                        <a:t>A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889298"/>
                  </a:ext>
                </a:extLst>
              </a:tr>
              <a:tr h="173777"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AAB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ノード</a:t>
                      </a:r>
                      <a:r>
                        <a:rPr kumimoji="1" lang="en-US" altLang="ja-JP" sz="1100" dirty="0"/>
                        <a:t>A-B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説明２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538379"/>
                  </a:ext>
                </a:extLst>
              </a:tr>
              <a:tr h="173777"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BBB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ノード</a:t>
                      </a:r>
                      <a:r>
                        <a:rPr kumimoji="1" lang="en-US" altLang="ja-JP" sz="1100" dirty="0"/>
                        <a:t>B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575131"/>
                  </a:ext>
                </a:extLst>
              </a:tr>
            </a:tbl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E4C0907-F114-5A36-9231-D414EFCEFC4E}"/>
              </a:ext>
            </a:extLst>
          </p:cNvPr>
          <p:cNvSpPr txBox="1"/>
          <p:nvPr/>
        </p:nvSpPr>
        <p:spPr>
          <a:xfrm>
            <a:off x="480759" y="3828942"/>
            <a:ext cx="34392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親子関係マスタ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DEAA316-945A-34D2-A1FB-9E783EAF2E28}"/>
              </a:ext>
            </a:extLst>
          </p:cNvPr>
          <p:cNvSpPr txBox="1"/>
          <p:nvPr/>
        </p:nvSpPr>
        <p:spPr>
          <a:xfrm>
            <a:off x="480759" y="5177565"/>
            <a:ext cx="34392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詳細データ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四角形: メモ 12">
            <a:extLst>
              <a:ext uri="{FF2B5EF4-FFF2-40B4-BE49-F238E27FC236}">
                <a16:creationId xmlns:a16="http://schemas.microsoft.com/office/drawing/2014/main" id="{91E7DC35-788D-20CE-E3B9-4E46B49260EA}"/>
              </a:ext>
            </a:extLst>
          </p:cNvPr>
          <p:cNvSpPr/>
          <p:nvPr/>
        </p:nvSpPr>
        <p:spPr>
          <a:xfrm>
            <a:off x="5144494" y="1884458"/>
            <a:ext cx="1208598" cy="723569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ln>
                  <a:solidFill>
                    <a:sysClr val="windowText" lastClr="000000"/>
                  </a:solidFill>
                </a:ln>
                <a:latin typeface="Meiryo UI" panose="020B0604030504040204" pitchFamily="50" charset="-128"/>
                <a:ea typeface="Meiryo UI" panose="020B0604030504040204" pitchFamily="50" charset="-128"/>
              </a:rPr>
              <a:t>Google Apps Script</a:t>
            </a:r>
            <a:r>
              <a:rPr kumimoji="1" lang="ja-JP" altLang="en-US" sz="1100" dirty="0">
                <a:ln>
                  <a:solidFill>
                    <a:sysClr val="windowText" lastClr="000000"/>
                  </a:solidFill>
                </a:ln>
                <a:latin typeface="Meiryo UI" panose="020B0604030504040204" pitchFamily="50" charset="-128"/>
                <a:ea typeface="Meiryo UI" panose="020B0604030504040204" pitchFamily="50" charset="-128"/>
              </a:rPr>
              <a:t>（１）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14A0254-E50C-0F8E-2584-0AB25E7648C2}"/>
              </a:ext>
            </a:extLst>
          </p:cNvPr>
          <p:cNvSpPr txBox="1"/>
          <p:nvPr/>
        </p:nvSpPr>
        <p:spPr>
          <a:xfrm>
            <a:off x="4259543" y="2828919"/>
            <a:ext cx="29840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GAS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アプリの実装を行い、</a:t>
            </a:r>
            <a:r>
              <a:rPr lang="en-US" altLang="ja-JP" sz="11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Javascript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HTML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CSS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の実装を行い、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ページと機能を開発する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四角形: 対角を丸める 16">
            <a:extLst>
              <a:ext uri="{FF2B5EF4-FFF2-40B4-BE49-F238E27FC236}">
                <a16:creationId xmlns:a16="http://schemas.microsoft.com/office/drawing/2014/main" id="{D1CA3B63-E8AD-B833-2735-802D2B5D8C60}"/>
              </a:ext>
            </a:extLst>
          </p:cNvPr>
          <p:cNvSpPr/>
          <p:nvPr/>
        </p:nvSpPr>
        <p:spPr>
          <a:xfrm>
            <a:off x="8145892" y="1900360"/>
            <a:ext cx="3418620" cy="1746585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１ページ目の①に相当する画面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B3BA1535-5030-D95B-9EAF-FE880AB81FDB}"/>
              </a:ext>
            </a:extLst>
          </p:cNvPr>
          <p:cNvCxnSpPr>
            <a:stCxn id="2" idx="0"/>
            <a:endCxn id="13" idx="1"/>
          </p:cNvCxnSpPr>
          <p:nvPr/>
        </p:nvCxnSpPr>
        <p:spPr>
          <a:xfrm flipV="1">
            <a:off x="1986641" y="2246243"/>
            <a:ext cx="3157853" cy="4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コネクタ: カギ線 24">
            <a:extLst>
              <a:ext uri="{FF2B5EF4-FFF2-40B4-BE49-F238E27FC236}">
                <a16:creationId xmlns:a16="http://schemas.microsoft.com/office/drawing/2014/main" id="{48AF928E-07DE-FACE-7D28-F302E9394727}"/>
              </a:ext>
            </a:extLst>
          </p:cNvPr>
          <p:cNvCxnSpPr>
            <a:cxnSpLocks/>
            <a:stCxn id="13" idx="3"/>
            <a:endCxn id="17" idx="2"/>
          </p:cNvCxnSpPr>
          <p:nvPr/>
        </p:nvCxnSpPr>
        <p:spPr>
          <a:xfrm>
            <a:off x="6353092" y="2246243"/>
            <a:ext cx="1792800" cy="527410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8" name="図 27">
            <a:extLst>
              <a:ext uri="{FF2B5EF4-FFF2-40B4-BE49-F238E27FC236}">
                <a16:creationId xmlns:a16="http://schemas.microsoft.com/office/drawing/2014/main" id="{5BBB1CFC-4E5B-7ED4-6821-A48AB2CEA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8767" y="2544558"/>
            <a:ext cx="3210535" cy="810113"/>
          </a:xfrm>
          <a:prstGeom prst="rect">
            <a:avLst/>
          </a:prstGeom>
        </p:spPr>
      </p:pic>
      <p:sp>
        <p:nvSpPr>
          <p:cNvPr id="30" name="四角形: メモ 29">
            <a:extLst>
              <a:ext uri="{FF2B5EF4-FFF2-40B4-BE49-F238E27FC236}">
                <a16:creationId xmlns:a16="http://schemas.microsoft.com/office/drawing/2014/main" id="{C21F108E-E8ED-0817-959C-02F4D2637E46}"/>
              </a:ext>
            </a:extLst>
          </p:cNvPr>
          <p:cNvSpPr/>
          <p:nvPr/>
        </p:nvSpPr>
        <p:spPr>
          <a:xfrm>
            <a:off x="5144494" y="4061539"/>
            <a:ext cx="1208598" cy="723569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ln>
                  <a:solidFill>
                    <a:sysClr val="windowText" lastClr="000000"/>
                  </a:solidFill>
                </a:ln>
                <a:latin typeface="Meiryo UI" panose="020B0604030504040204" pitchFamily="50" charset="-128"/>
                <a:ea typeface="Meiryo UI" panose="020B0604030504040204" pitchFamily="50" charset="-128"/>
              </a:rPr>
              <a:t>Google Apps Script</a:t>
            </a:r>
            <a:r>
              <a:rPr kumimoji="1" lang="ja-JP" altLang="en-US" sz="1100" dirty="0">
                <a:ln>
                  <a:solidFill>
                    <a:sysClr val="windowText" lastClr="000000"/>
                  </a:solidFill>
                </a:ln>
                <a:latin typeface="Meiryo UI" panose="020B0604030504040204" pitchFamily="50" charset="-128"/>
                <a:ea typeface="Meiryo UI" panose="020B0604030504040204" pitchFamily="50" charset="-128"/>
              </a:rPr>
              <a:t>（２）</a:t>
            </a:r>
          </a:p>
        </p:txBody>
      </p:sp>
      <p:cxnSp>
        <p:nvCxnSpPr>
          <p:cNvPr id="31" name="コネクタ: カギ線 30">
            <a:extLst>
              <a:ext uri="{FF2B5EF4-FFF2-40B4-BE49-F238E27FC236}">
                <a16:creationId xmlns:a16="http://schemas.microsoft.com/office/drawing/2014/main" id="{4087527C-F77F-4657-833A-C80B2930E16F}"/>
              </a:ext>
            </a:extLst>
          </p:cNvPr>
          <p:cNvCxnSpPr>
            <a:cxnSpLocks/>
            <a:stCxn id="2" idx="0"/>
            <a:endCxn id="30" idx="1"/>
          </p:cNvCxnSpPr>
          <p:nvPr/>
        </p:nvCxnSpPr>
        <p:spPr>
          <a:xfrm>
            <a:off x="1986641" y="2246659"/>
            <a:ext cx="3157853" cy="2176665"/>
          </a:xfrm>
          <a:prstGeom prst="bentConnector3">
            <a:avLst>
              <a:gd name="adj1" fmla="val 7241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四角形: 対角を丸める 34">
            <a:extLst>
              <a:ext uri="{FF2B5EF4-FFF2-40B4-BE49-F238E27FC236}">
                <a16:creationId xmlns:a16="http://schemas.microsoft.com/office/drawing/2014/main" id="{AE9EAE3F-B816-E185-9CDA-891DDA997205}"/>
              </a:ext>
            </a:extLst>
          </p:cNvPr>
          <p:cNvSpPr/>
          <p:nvPr/>
        </p:nvSpPr>
        <p:spPr>
          <a:xfrm>
            <a:off x="8145892" y="4137041"/>
            <a:ext cx="3418620" cy="1746585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１ページ目の④に相当する画面</a:t>
            </a:r>
          </a:p>
        </p:txBody>
      </p: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DA1C91A6-93B3-3874-32B3-B6860444AD5D}"/>
              </a:ext>
            </a:extLst>
          </p:cNvPr>
          <p:cNvCxnSpPr>
            <a:cxnSpLocks/>
            <a:stCxn id="30" idx="3"/>
            <a:endCxn id="35" idx="2"/>
          </p:cNvCxnSpPr>
          <p:nvPr/>
        </p:nvCxnSpPr>
        <p:spPr>
          <a:xfrm>
            <a:off x="6353092" y="4423324"/>
            <a:ext cx="1792800" cy="587010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2" name="表 72">
            <a:extLst>
              <a:ext uri="{FF2B5EF4-FFF2-40B4-BE49-F238E27FC236}">
                <a16:creationId xmlns:a16="http://schemas.microsoft.com/office/drawing/2014/main" id="{51757042-B8F0-E120-1046-20B555652E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076910"/>
              </p:ext>
            </p:extLst>
          </p:nvPr>
        </p:nvGraphicFramePr>
        <p:xfrm>
          <a:off x="8327271" y="4937815"/>
          <a:ext cx="3152031" cy="426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42481">
                  <a:extLst>
                    <a:ext uri="{9D8B030D-6E8A-4147-A177-3AD203B41FA5}">
                      <a16:colId xmlns:a16="http://schemas.microsoft.com/office/drawing/2014/main" val="3245321946"/>
                    </a:ext>
                  </a:extLst>
                </a:gridCol>
                <a:gridCol w="1154775">
                  <a:extLst>
                    <a:ext uri="{9D8B030D-6E8A-4147-A177-3AD203B41FA5}">
                      <a16:colId xmlns:a16="http://schemas.microsoft.com/office/drawing/2014/main" val="2306359429"/>
                    </a:ext>
                  </a:extLst>
                </a:gridCol>
                <a:gridCol w="1154775">
                  <a:extLst>
                    <a:ext uri="{9D8B030D-6E8A-4147-A177-3AD203B41FA5}">
                      <a16:colId xmlns:a16="http://schemas.microsoft.com/office/drawing/2014/main" val="10376476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ja-JP" altLang="en-US" sz="800" b="1" dirty="0">
                          <a:solidFill>
                            <a:schemeClr val="bg1"/>
                          </a:solidFill>
                        </a:rPr>
                        <a:t>項目１</a:t>
                      </a:r>
                      <a:endParaRPr kumimoji="1" lang="ja-JP" altLang="en-US" sz="8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98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Ｃｃｃ</a:t>
                      </a:r>
                      <a:endParaRPr kumimoji="1" lang="en-US" altLang="ja-JP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・・・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・・・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198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0813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D5F7F3A-EB85-EDA3-E5D2-E49E399A6AC9}"/>
              </a:ext>
            </a:extLst>
          </p:cNvPr>
          <p:cNvSpPr txBox="1"/>
          <p:nvPr/>
        </p:nvSpPr>
        <p:spPr>
          <a:xfrm>
            <a:off x="270933" y="606691"/>
            <a:ext cx="114164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簡易的なイメージですが、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Google Apps Script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を使って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画面を実装したイメージになります。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86FB64-0CD1-67B1-399C-3221704FD917}"/>
              </a:ext>
            </a:extLst>
          </p:cNvPr>
          <p:cNvSpPr txBox="1"/>
          <p:nvPr/>
        </p:nvSpPr>
        <p:spPr>
          <a:xfrm>
            <a:off x="111758" y="199806"/>
            <a:ext cx="11480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．イメージ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79637182-5883-2A7C-22F4-96297F86466A}"/>
              </a:ext>
            </a:extLst>
          </p:cNvPr>
          <p:cNvGrpSpPr/>
          <p:nvPr/>
        </p:nvGrpSpPr>
        <p:grpSpPr>
          <a:xfrm>
            <a:off x="182880" y="1322374"/>
            <a:ext cx="11826240" cy="4213252"/>
            <a:chOff x="203202" y="1216209"/>
            <a:chExt cx="11826240" cy="4213252"/>
          </a:xfrm>
        </p:grpSpPr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9C7C2364-56C7-EA9F-152C-B2898C8D05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7342" y="1428538"/>
              <a:ext cx="11083636" cy="4000923"/>
            </a:xfrm>
            <a:prstGeom prst="rect">
              <a:avLst/>
            </a:prstGeom>
          </p:spPr>
        </p:pic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004D96C8-D132-106F-FFF9-5B683D72439B}"/>
                </a:ext>
              </a:extLst>
            </p:cNvPr>
            <p:cNvSpPr/>
            <p:nvPr/>
          </p:nvSpPr>
          <p:spPr>
            <a:xfrm>
              <a:off x="203202" y="1216209"/>
              <a:ext cx="11826240" cy="38090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90691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D5F7F3A-EB85-EDA3-E5D2-E49E399A6AC9}"/>
              </a:ext>
            </a:extLst>
          </p:cNvPr>
          <p:cNvSpPr txBox="1"/>
          <p:nvPr/>
        </p:nvSpPr>
        <p:spPr>
          <a:xfrm>
            <a:off x="270933" y="606691"/>
            <a:ext cx="114164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Google Apps Script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Javascript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や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HTML,CSS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を実装する画面のイメージとなります。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86FB64-0CD1-67B1-399C-3221704FD917}"/>
              </a:ext>
            </a:extLst>
          </p:cNvPr>
          <p:cNvSpPr txBox="1"/>
          <p:nvPr/>
        </p:nvSpPr>
        <p:spPr>
          <a:xfrm>
            <a:off x="111758" y="199806"/>
            <a:ext cx="11480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．イメージ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8D22E62-B167-5AE0-E06C-117350B6B304}"/>
              </a:ext>
            </a:extLst>
          </p:cNvPr>
          <p:cNvGrpSpPr/>
          <p:nvPr/>
        </p:nvGrpSpPr>
        <p:grpSpPr>
          <a:xfrm>
            <a:off x="350446" y="1086450"/>
            <a:ext cx="10773429" cy="5290496"/>
            <a:chOff x="270933" y="1054645"/>
            <a:chExt cx="10773429" cy="5290496"/>
          </a:xfrm>
        </p:grpSpPr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95614A82-8B0D-9689-F29A-DCBBB883A3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9147" y="1803976"/>
              <a:ext cx="2421715" cy="4258277"/>
            </a:xfrm>
            <a:prstGeom prst="rect">
              <a:avLst/>
            </a:prstGeom>
          </p:spPr>
        </p:pic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14106853-0790-1E31-7BA8-EA076209DFC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6222" y="1054645"/>
              <a:ext cx="2407564" cy="692824"/>
            </a:xfrm>
            <a:prstGeom prst="rect">
              <a:avLst/>
            </a:prstGeom>
          </p:spPr>
        </p:pic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3C72552A-329A-483F-1303-8391231267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85263" y="1879106"/>
              <a:ext cx="6964026" cy="2691135"/>
            </a:xfrm>
            <a:prstGeom prst="rect">
              <a:avLst/>
            </a:prstGeom>
          </p:spPr>
        </p:pic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8072321E-1947-0A48-7FD4-A68D3EB6D8A1}"/>
                </a:ext>
              </a:extLst>
            </p:cNvPr>
            <p:cNvSpPr/>
            <p:nvPr/>
          </p:nvSpPr>
          <p:spPr>
            <a:xfrm>
              <a:off x="3385263" y="1455089"/>
              <a:ext cx="6895774" cy="307776"/>
            </a:xfrm>
            <a:prstGeom prst="rect">
              <a:avLst/>
            </a:prstGeom>
            <a:noFill/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5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スクリプトエディタ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E98F26EA-A553-6B3F-DA17-129E2DF346AF}"/>
                </a:ext>
              </a:extLst>
            </p:cNvPr>
            <p:cNvSpPr/>
            <p:nvPr/>
          </p:nvSpPr>
          <p:spPr>
            <a:xfrm>
              <a:off x="270933" y="1054645"/>
              <a:ext cx="10773429" cy="529049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8630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5346</TotalTime>
  <Words>669</Words>
  <Application>Microsoft Office PowerPoint</Application>
  <PresentationFormat>ワイド画面</PresentationFormat>
  <Paragraphs>128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nobukiyo shota</dc:creator>
  <cp:lastModifiedBy>nobukiyo shota</cp:lastModifiedBy>
  <cp:revision>5</cp:revision>
  <dcterms:created xsi:type="dcterms:W3CDTF">2024-07-24T13:54:35Z</dcterms:created>
  <dcterms:modified xsi:type="dcterms:W3CDTF">2024-07-28T07:00:39Z</dcterms:modified>
</cp:coreProperties>
</file>