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3" d="100"/>
          <a:sy n="53" d="100"/>
        </p:scale>
        <p:origin x="67"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DD5DD-59AC-4EEC-BCA8-69BD58F885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kumimoji="1" lang="ja-JP" altLang="en-US"/>
        </a:p>
      </dgm:t>
    </dgm:pt>
    <dgm:pt modelId="{CAF6CC25-B6F4-48EE-963F-7F4A71DCF2D7}">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補助概要</a:t>
          </a:r>
        </a:p>
      </dgm:t>
    </dgm:pt>
    <dgm:pt modelId="{DB0DA09A-2C6C-41FB-AA4F-54907C0449B1}" type="parTrans" cxnId="{89B91CC7-F7A7-49FD-BC6C-C5345E467403}">
      <dgm:prSet/>
      <dgm:spPr/>
      <dgm:t>
        <a:bodyPr/>
        <a:lstStyle/>
        <a:p>
          <a:endParaRPr kumimoji="1" lang="ja-JP" altLang="en-US" sz="1000"/>
        </a:p>
      </dgm:t>
    </dgm:pt>
    <dgm:pt modelId="{F6AAD88D-F76D-47C3-ACE2-E5C020ADBEB6}" type="sibTrans" cxnId="{89B91CC7-F7A7-49FD-BC6C-C5345E467403}">
      <dgm:prSet/>
      <dgm:spPr/>
      <dgm:t>
        <a:bodyPr/>
        <a:lstStyle/>
        <a:p>
          <a:endParaRPr kumimoji="1" lang="ja-JP" altLang="en-US" sz="1000"/>
        </a:p>
      </dgm:t>
    </dgm:pt>
    <dgm:pt modelId="{B00C1425-4F1E-4AD8-B87D-92F72B94C796}">
      <dgm:prSet phldrT="[テキスト]" custT="1"/>
      <dgm:spPr/>
      <dgm:t>
        <a:bodyPr/>
        <a:lstStyle/>
        <a:p>
          <a:endParaRPr kumimoji="1" lang="en-US" altLang="ja-JP" sz="1000" dirty="0"/>
        </a:p>
        <a:p>
          <a:r>
            <a:rPr kumimoji="1" lang="ja-JP" altLang="en-US" sz="1000" dirty="0">
              <a:latin typeface="Meiryo UI" panose="020B0604030504040204" pitchFamily="50" charset="-128"/>
              <a:ea typeface="Meiryo UI" panose="020B0604030504040204" pitchFamily="50" charset="-128"/>
            </a:rPr>
            <a:t>・備品購入費などの経費が、最大１５０万円補助</a:t>
          </a:r>
        </a:p>
      </dgm:t>
    </dgm:pt>
    <dgm:pt modelId="{09606ABE-73C3-416D-97F5-223758BCFFF3}" type="parTrans" cxnId="{49B11F25-F182-480B-9DA0-86551C465D47}">
      <dgm:prSet/>
      <dgm:spPr/>
      <dgm:t>
        <a:bodyPr/>
        <a:lstStyle/>
        <a:p>
          <a:endParaRPr kumimoji="1" lang="ja-JP" altLang="en-US" sz="1000"/>
        </a:p>
      </dgm:t>
    </dgm:pt>
    <dgm:pt modelId="{C13236BB-6C55-43CB-8980-6846C835746A}" type="sibTrans" cxnId="{49B11F25-F182-480B-9DA0-86551C465D47}">
      <dgm:prSet/>
      <dgm:spPr/>
      <dgm:t>
        <a:bodyPr/>
        <a:lstStyle/>
        <a:p>
          <a:endParaRPr kumimoji="1" lang="ja-JP" altLang="en-US" sz="1000"/>
        </a:p>
      </dgm:t>
    </dgm:pt>
    <dgm:pt modelId="{CC5C919E-E4D0-4982-9B4F-944805711A7C}">
      <dgm:prSet phldrT="[テキスト]" custT="1"/>
      <dgm:spPr/>
      <dgm:t>
        <a:bodyPr/>
        <a:lstStyle/>
        <a:p>
          <a:endParaRPr kumimoji="1" lang="en-US" altLang="ja-JP" sz="1000" dirty="0"/>
        </a:p>
        <a:p>
          <a:r>
            <a:rPr kumimoji="1" lang="ja-JP" altLang="en-US" sz="1000" dirty="0">
              <a:latin typeface="Meiryo UI" panose="020B0604030504040204" pitchFamily="50" charset="-128"/>
              <a:ea typeface="Meiryo UI" panose="020B0604030504040204" pitchFamily="50" charset="-128"/>
            </a:rPr>
            <a:t>・新規採択は、２０２６年度まで。</a:t>
          </a:r>
        </a:p>
      </dgm:t>
    </dgm:pt>
    <dgm:pt modelId="{DC9A08D9-0AD6-43C5-976C-6EF6C2D987DA}" type="parTrans" cxnId="{B5B9E948-3632-4410-BA0D-0344432B189C}">
      <dgm:prSet/>
      <dgm:spPr/>
      <dgm:t>
        <a:bodyPr/>
        <a:lstStyle/>
        <a:p>
          <a:endParaRPr kumimoji="1" lang="ja-JP" altLang="en-US" sz="1000"/>
        </a:p>
      </dgm:t>
    </dgm:pt>
    <dgm:pt modelId="{3CC4DEB8-ABFB-4C67-9A8F-E37B42389541}" type="sibTrans" cxnId="{B5B9E948-3632-4410-BA0D-0344432B189C}">
      <dgm:prSet/>
      <dgm:spPr/>
      <dgm:t>
        <a:bodyPr/>
        <a:lstStyle/>
        <a:p>
          <a:endParaRPr kumimoji="1" lang="ja-JP" altLang="en-US" sz="1000"/>
        </a:p>
      </dgm:t>
    </dgm:pt>
    <dgm:pt modelId="{97E7BC73-6F60-44F4-9F7B-B06D9749B5B2}">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・必須要件の一つに研修会受講</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オンライン形式でプログラム概要など</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２０２５年度は、５</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３０までに受講完了</a:t>
          </a:r>
        </a:p>
      </dgm:t>
    </dgm:pt>
    <dgm:pt modelId="{8241189B-59ED-4036-9499-37FAF1BE2328}" type="parTrans" cxnId="{3B6F71D2-4762-4514-B53D-1A381BDE6D62}">
      <dgm:prSet/>
      <dgm:spPr/>
      <dgm:t>
        <a:bodyPr/>
        <a:lstStyle/>
        <a:p>
          <a:endParaRPr kumimoji="1" lang="ja-JP" altLang="en-US" sz="1000"/>
        </a:p>
      </dgm:t>
    </dgm:pt>
    <dgm:pt modelId="{79A1B2DD-A649-423B-B9F0-039C561ADB9C}" type="sibTrans" cxnId="{3B6F71D2-4762-4514-B53D-1A381BDE6D62}">
      <dgm:prSet/>
      <dgm:spPr/>
      <dgm:t>
        <a:bodyPr/>
        <a:lstStyle/>
        <a:p>
          <a:endParaRPr kumimoji="1" lang="ja-JP" altLang="en-US" sz="1000"/>
        </a:p>
      </dgm:t>
    </dgm:pt>
    <dgm:pt modelId="{B08DDC64-E419-48BE-B184-88D5A6231DEE}" type="pres">
      <dgm:prSet presAssocID="{E20DD5DD-59AC-4EEC-BCA8-69BD58F885F4}" presName="vert0" presStyleCnt="0">
        <dgm:presLayoutVars>
          <dgm:dir/>
          <dgm:animOne val="branch"/>
          <dgm:animLvl val="lvl"/>
        </dgm:presLayoutVars>
      </dgm:prSet>
      <dgm:spPr/>
    </dgm:pt>
    <dgm:pt modelId="{F482A06B-7AE0-4922-8F75-F4F12E6AF61C}" type="pres">
      <dgm:prSet presAssocID="{CAF6CC25-B6F4-48EE-963F-7F4A71DCF2D7}" presName="thickLine" presStyleLbl="alignNode1" presStyleIdx="0" presStyleCnt="1" custLinFactY="200000" custLinFactNeighborX="65661" custLinFactNeighborY="234656"/>
      <dgm:spPr/>
    </dgm:pt>
    <dgm:pt modelId="{2B3CF4BA-74BF-4E11-A271-B1201ACADECC}" type="pres">
      <dgm:prSet presAssocID="{CAF6CC25-B6F4-48EE-963F-7F4A71DCF2D7}" presName="horz1" presStyleCnt="0"/>
      <dgm:spPr/>
    </dgm:pt>
    <dgm:pt modelId="{F8B520AB-9485-464C-A25B-A1BF387F31FD}" type="pres">
      <dgm:prSet presAssocID="{CAF6CC25-B6F4-48EE-963F-7F4A71DCF2D7}" presName="tx1" presStyleLbl="revTx" presStyleIdx="0" presStyleCnt="4"/>
      <dgm:spPr/>
    </dgm:pt>
    <dgm:pt modelId="{78FAF5F1-F330-4BE9-AE42-44B71C1723CE}" type="pres">
      <dgm:prSet presAssocID="{CAF6CC25-B6F4-48EE-963F-7F4A71DCF2D7}" presName="vert1" presStyleCnt="0"/>
      <dgm:spPr/>
    </dgm:pt>
    <dgm:pt modelId="{D1D74BDA-0238-4BF1-8268-087BF10FDD70}" type="pres">
      <dgm:prSet presAssocID="{B00C1425-4F1E-4AD8-B87D-92F72B94C796}" presName="vertSpace2a" presStyleCnt="0"/>
      <dgm:spPr/>
    </dgm:pt>
    <dgm:pt modelId="{A4A42B99-A312-444C-B905-E558290E695B}" type="pres">
      <dgm:prSet presAssocID="{B00C1425-4F1E-4AD8-B87D-92F72B94C796}" presName="horz2" presStyleCnt="0"/>
      <dgm:spPr/>
    </dgm:pt>
    <dgm:pt modelId="{F152C3C8-9EFF-47DD-A1F3-3DAD54AD406A}" type="pres">
      <dgm:prSet presAssocID="{B00C1425-4F1E-4AD8-B87D-92F72B94C796}" presName="horzSpace2" presStyleCnt="0"/>
      <dgm:spPr/>
    </dgm:pt>
    <dgm:pt modelId="{C44728CC-41C6-4311-A316-8797B80F97DA}" type="pres">
      <dgm:prSet presAssocID="{B00C1425-4F1E-4AD8-B87D-92F72B94C796}" presName="tx2" presStyleLbl="revTx" presStyleIdx="1" presStyleCnt="4"/>
      <dgm:spPr/>
    </dgm:pt>
    <dgm:pt modelId="{679D2355-4FB9-4EE9-833E-9433D4AA8242}" type="pres">
      <dgm:prSet presAssocID="{B00C1425-4F1E-4AD8-B87D-92F72B94C796}" presName="vert2" presStyleCnt="0"/>
      <dgm:spPr/>
    </dgm:pt>
    <dgm:pt modelId="{D7C8B17A-1A9C-4F36-AAA3-3AE1159C35ED}" type="pres">
      <dgm:prSet presAssocID="{B00C1425-4F1E-4AD8-B87D-92F72B94C796}" presName="thinLine2b" presStyleLbl="callout" presStyleIdx="0" presStyleCnt="3"/>
      <dgm:spPr/>
    </dgm:pt>
    <dgm:pt modelId="{15EDA4AF-AF58-43F7-9B3D-48D735189336}" type="pres">
      <dgm:prSet presAssocID="{B00C1425-4F1E-4AD8-B87D-92F72B94C796}" presName="vertSpace2b" presStyleCnt="0"/>
      <dgm:spPr/>
    </dgm:pt>
    <dgm:pt modelId="{DE9F61C7-0221-4502-A087-4507C2C3A582}" type="pres">
      <dgm:prSet presAssocID="{CC5C919E-E4D0-4982-9B4F-944805711A7C}" presName="horz2" presStyleCnt="0"/>
      <dgm:spPr/>
    </dgm:pt>
    <dgm:pt modelId="{C0211AF4-0E31-470F-8DEE-3BFBAB48C98A}" type="pres">
      <dgm:prSet presAssocID="{CC5C919E-E4D0-4982-9B4F-944805711A7C}" presName="horzSpace2" presStyleCnt="0"/>
      <dgm:spPr/>
    </dgm:pt>
    <dgm:pt modelId="{D9B58FD9-F643-4DD9-A263-C96AAFDE35A4}" type="pres">
      <dgm:prSet presAssocID="{CC5C919E-E4D0-4982-9B4F-944805711A7C}" presName="tx2" presStyleLbl="revTx" presStyleIdx="2" presStyleCnt="4"/>
      <dgm:spPr/>
    </dgm:pt>
    <dgm:pt modelId="{D5E7CF3D-DF36-491E-96DE-01B6900DBA66}" type="pres">
      <dgm:prSet presAssocID="{CC5C919E-E4D0-4982-9B4F-944805711A7C}" presName="vert2" presStyleCnt="0"/>
      <dgm:spPr/>
    </dgm:pt>
    <dgm:pt modelId="{B493D764-4DC0-4AB4-84A5-598BE2D058C6}" type="pres">
      <dgm:prSet presAssocID="{CC5C919E-E4D0-4982-9B4F-944805711A7C}" presName="thinLine2b" presStyleLbl="callout" presStyleIdx="1" presStyleCnt="3"/>
      <dgm:spPr/>
    </dgm:pt>
    <dgm:pt modelId="{ECC1F383-DB99-429D-B077-D8BF5E67F613}" type="pres">
      <dgm:prSet presAssocID="{CC5C919E-E4D0-4982-9B4F-944805711A7C}" presName="vertSpace2b" presStyleCnt="0"/>
      <dgm:spPr/>
    </dgm:pt>
    <dgm:pt modelId="{5A27BE9B-DC5F-42EF-8C57-A042A688D9FD}" type="pres">
      <dgm:prSet presAssocID="{97E7BC73-6F60-44F4-9F7B-B06D9749B5B2}" presName="horz2" presStyleCnt="0"/>
      <dgm:spPr/>
    </dgm:pt>
    <dgm:pt modelId="{84BD430F-1E25-4997-B6DF-4F7C0116D65B}" type="pres">
      <dgm:prSet presAssocID="{97E7BC73-6F60-44F4-9F7B-B06D9749B5B2}" presName="horzSpace2" presStyleCnt="0"/>
      <dgm:spPr/>
    </dgm:pt>
    <dgm:pt modelId="{A72CEE3A-F814-4847-A6C8-5529868DA3AE}" type="pres">
      <dgm:prSet presAssocID="{97E7BC73-6F60-44F4-9F7B-B06D9749B5B2}" presName="tx2" presStyleLbl="revTx" presStyleIdx="3" presStyleCnt="4"/>
      <dgm:spPr/>
    </dgm:pt>
    <dgm:pt modelId="{131D3886-EA0E-4164-82C7-C3067A756129}" type="pres">
      <dgm:prSet presAssocID="{97E7BC73-6F60-44F4-9F7B-B06D9749B5B2}" presName="vert2" presStyleCnt="0"/>
      <dgm:spPr/>
    </dgm:pt>
    <dgm:pt modelId="{883AE557-9946-4363-BE90-9D832D55D686}" type="pres">
      <dgm:prSet presAssocID="{97E7BC73-6F60-44F4-9F7B-B06D9749B5B2}" presName="thinLine2b" presStyleLbl="callout" presStyleIdx="2" presStyleCnt="3"/>
      <dgm:spPr/>
    </dgm:pt>
    <dgm:pt modelId="{8DC661BA-321A-4B16-B585-A4CC64FE9D45}" type="pres">
      <dgm:prSet presAssocID="{97E7BC73-6F60-44F4-9F7B-B06D9749B5B2}" presName="vertSpace2b" presStyleCnt="0"/>
      <dgm:spPr/>
    </dgm:pt>
  </dgm:ptLst>
  <dgm:cxnLst>
    <dgm:cxn modelId="{49B11F25-F182-480B-9DA0-86551C465D47}" srcId="{CAF6CC25-B6F4-48EE-963F-7F4A71DCF2D7}" destId="{B00C1425-4F1E-4AD8-B87D-92F72B94C796}" srcOrd="0" destOrd="0" parTransId="{09606ABE-73C3-416D-97F5-223758BCFFF3}" sibTransId="{C13236BB-6C55-43CB-8980-6846C835746A}"/>
    <dgm:cxn modelId="{B5B9E948-3632-4410-BA0D-0344432B189C}" srcId="{CAF6CC25-B6F4-48EE-963F-7F4A71DCF2D7}" destId="{CC5C919E-E4D0-4982-9B4F-944805711A7C}" srcOrd="1" destOrd="0" parTransId="{DC9A08D9-0AD6-43C5-976C-6EF6C2D987DA}" sibTransId="{3CC4DEB8-ABFB-4C67-9A8F-E37B42389541}"/>
    <dgm:cxn modelId="{038DD87A-C1EC-4621-AA77-356A988608BD}" type="presOf" srcId="{B00C1425-4F1E-4AD8-B87D-92F72B94C796}" destId="{C44728CC-41C6-4311-A316-8797B80F97DA}" srcOrd="0" destOrd="0" presId="urn:microsoft.com/office/officeart/2008/layout/LinedList"/>
    <dgm:cxn modelId="{D5DE2683-50BB-4C75-90E6-E73557474985}" type="presOf" srcId="{E20DD5DD-59AC-4EEC-BCA8-69BD58F885F4}" destId="{B08DDC64-E419-48BE-B184-88D5A6231DEE}" srcOrd="0" destOrd="0" presId="urn:microsoft.com/office/officeart/2008/layout/LinedList"/>
    <dgm:cxn modelId="{89B91CC7-F7A7-49FD-BC6C-C5345E467403}" srcId="{E20DD5DD-59AC-4EEC-BCA8-69BD58F885F4}" destId="{CAF6CC25-B6F4-48EE-963F-7F4A71DCF2D7}" srcOrd="0" destOrd="0" parTransId="{DB0DA09A-2C6C-41FB-AA4F-54907C0449B1}" sibTransId="{F6AAD88D-F76D-47C3-ACE2-E5C020ADBEB6}"/>
    <dgm:cxn modelId="{318C95CA-61D3-41A9-A0E5-FB8EED8B6317}" type="presOf" srcId="{CC5C919E-E4D0-4982-9B4F-944805711A7C}" destId="{D9B58FD9-F643-4DD9-A263-C96AAFDE35A4}" srcOrd="0" destOrd="0" presId="urn:microsoft.com/office/officeart/2008/layout/LinedList"/>
    <dgm:cxn modelId="{A44160CD-61CD-4372-8187-999B088CB180}" type="presOf" srcId="{CAF6CC25-B6F4-48EE-963F-7F4A71DCF2D7}" destId="{F8B520AB-9485-464C-A25B-A1BF387F31FD}" srcOrd="0" destOrd="0" presId="urn:microsoft.com/office/officeart/2008/layout/LinedList"/>
    <dgm:cxn modelId="{3B6F71D2-4762-4514-B53D-1A381BDE6D62}" srcId="{CAF6CC25-B6F4-48EE-963F-7F4A71DCF2D7}" destId="{97E7BC73-6F60-44F4-9F7B-B06D9749B5B2}" srcOrd="2" destOrd="0" parTransId="{8241189B-59ED-4036-9499-37FAF1BE2328}" sibTransId="{79A1B2DD-A649-423B-B9F0-039C561ADB9C}"/>
    <dgm:cxn modelId="{91C82EE8-9CCA-400C-BE65-765ED0FB3551}" type="presOf" srcId="{97E7BC73-6F60-44F4-9F7B-B06D9749B5B2}" destId="{A72CEE3A-F814-4847-A6C8-5529868DA3AE}" srcOrd="0" destOrd="0" presId="urn:microsoft.com/office/officeart/2008/layout/LinedList"/>
    <dgm:cxn modelId="{054255F8-B410-44F8-A9E6-EEBE044007BB}" type="presParOf" srcId="{B08DDC64-E419-48BE-B184-88D5A6231DEE}" destId="{F482A06B-7AE0-4922-8F75-F4F12E6AF61C}" srcOrd="0" destOrd="0" presId="urn:microsoft.com/office/officeart/2008/layout/LinedList"/>
    <dgm:cxn modelId="{21F09D99-4EC3-4719-953B-1D40AC1395D4}" type="presParOf" srcId="{B08DDC64-E419-48BE-B184-88D5A6231DEE}" destId="{2B3CF4BA-74BF-4E11-A271-B1201ACADECC}" srcOrd="1" destOrd="0" presId="urn:microsoft.com/office/officeart/2008/layout/LinedList"/>
    <dgm:cxn modelId="{3E96F810-81B5-4F72-847B-4791425AEFDF}" type="presParOf" srcId="{2B3CF4BA-74BF-4E11-A271-B1201ACADECC}" destId="{F8B520AB-9485-464C-A25B-A1BF387F31FD}" srcOrd="0" destOrd="0" presId="urn:microsoft.com/office/officeart/2008/layout/LinedList"/>
    <dgm:cxn modelId="{04E92D5B-916A-474F-878D-04619C5DB2AA}" type="presParOf" srcId="{2B3CF4BA-74BF-4E11-A271-B1201ACADECC}" destId="{78FAF5F1-F330-4BE9-AE42-44B71C1723CE}" srcOrd="1" destOrd="0" presId="urn:microsoft.com/office/officeart/2008/layout/LinedList"/>
    <dgm:cxn modelId="{71E354AB-B48C-4CEF-8543-C66EC992D06D}" type="presParOf" srcId="{78FAF5F1-F330-4BE9-AE42-44B71C1723CE}" destId="{D1D74BDA-0238-4BF1-8268-087BF10FDD70}" srcOrd="0" destOrd="0" presId="urn:microsoft.com/office/officeart/2008/layout/LinedList"/>
    <dgm:cxn modelId="{4484F6E6-6CCB-4F77-BCDD-92B32F794811}" type="presParOf" srcId="{78FAF5F1-F330-4BE9-AE42-44B71C1723CE}" destId="{A4A42B99-A312-444C-B905-E558290E695B}" srcOrd="1" destOrd="0" presId="urn:microsoft.com/office/officeart/2008/layout/LinedList"/>
    <dgm:cxn modelId="{4391386A-F127-4130-A62F-B0163A34EA69}" type="presParOf" srcId="{A4A42B99-A312-444C-B905-E558290E695B}" destId="{F152C3C8-9EFF-47DD-A1F3-3DAD54AD406A}" srcOrd="0" destOrd="0" presId="urn:microsoft.com/office/officeart/2008/layout/LinedList"/>
    <dgm:cxn modelId="{269D0FCE-5AB2-44F8-87DE-0685AFB0C468}" type="presParOf" srcId="{A4A42B99-A312-444C-B905-E558290E695B}" destId="{C44728CC-41C6-4311-A316-8797B80F97DA}" srcOrd="1" destOrd="0" presId="urn:microsoft.com/office/officeart/2008/layout/LinedList"/>
    <dgm:cxn modelId="{B2F51CEF-4660-4C4B-A9DA-990E9B03B68F}" type="presParOf" srcId="{A4A42B99-A312-444C-B905-E558290E695B}" destId="{679D2355-4FB9-4EE9-833E-9433D4AA8242}" srcOrd="2" destOrd="0" presId="urn:microsoft.com/office/officeart/2008/layout/LinedList"/>
    <dgm:cxn modelId="{D8443578-B5A5-423D-B882-F77E8B2E1395}" type="presParOf" srcId="{78FAF5F1-F330-4BE9-AE42-44B71C1723CE}" destId="{D7C8B17A-1A9C-4F36-AAA3-3AE1159C35ED}" srcOrd="2" destOrd="0" presId="urn:microsoft.com/office/officeart/2008/layout/LinedList"/>
    <dgm:cxn modelId="{FF8CB68F-EDA7-4722-8F93-8DB2AD49B958}" type="presParOf" srcId="{78FAF5F1-F330-4BE9-AE42-44B71C1723CE}" destId="{15EDA4AF-AF58-43F7-9B3D-48D735189336}" srcOrd="3" destOrd="0" presId="urn:microsoft.com/office/officeart/2008/layout/LinedList"/>
    <dgm:cxn modelId="{47BCFEF0-7EBB-40BF-9D12-B1B8FEBB91BD}" type="presParOf" srcId="{78FAF5F1-F330-4BE9-AE42-44B71C1723CE}" destId="{DE9F61C7-0221-4502-A087-4507C2C3A582}" srcOrd="4" destOrd="0" presId="urn:microsoft.com/office/officeart/2008/layout/LinedList"/>
    <dgm:cxn modelId="{A0819AD9-E24D-4C99-8C6F-F2048FDFBA89}" type="presParOf" srcId="{DE9F61C7-0221-4502-A087-4507C2C3A582}" destId="{C0211AF4-0E31-470F-8DEE-3BFBAB48C98A}" srcOrd="0" destOrd="0" presId="urn:microsoft.com/office/officeart/2008/layout/LinedList"/>
    <dgm:cxn modelId="{4DF2528C-ADA0-4CCD-9418-BC42FC189884}" type="presParOf" srcId="{DE9F61C7-0221-4502-A087-4507C2C3A582}" destId="{D9B58FD9-F643-4DD9-A263-C96AAFDE35A4}" srcOrd="1" destOrd="0" presId="urn:microsoft.com/office/officeart/2008/layout/LinedList"/>
    <dgm:cxn modelId="{5DC150EB-9283-4D0D-8F9E-C10C2EECA31D}" type="presParOf" srcId="{DE9F61C7-0221-4502-A087-4507C2C3A582}" destId="{D5E7CF3D-DF36-491E-96DE-01B6900DBA66}" srcOrd="2" destOrd="0" presId="urn:microsoft.com/office/officeart/2008/layout/LinedList"/>
    <dgm:cxn modelId="{CC8C6481-99AA-492D-B9D5-35C537D3D66E}" type="presParOf" srcId="{78FAF5F1-F330-4BE9-AE42-44B71C1723CE}" destId="{B493D764-4DC0-4AB4-84A5-598BE2D058C6}" srcOrd="5" destOrd="0" presId="urn:microsoft.com/office/officeart/2008/layout/LinedList"/>
    <dgm:cxn modelId="{28928357-27FC-4FC3-8420-38039DA5A329}" type="presParOf" srcId="{78FAF5F1-F330-4BE9-AE42-44B71C1723CE}" destId="{ECC1F383-DB99-429D-B077-D8BF5E67F613}" srcOrd="6" destOrd="0" presId="urn:microsoft.com/office/officeart/2008/layout/LinedList"/>
    <dgm:cxn modelId="{108044A0-5E7C-47FD-962B-C5BFBD00D901}" type="presParOf" srcId="{78FAF5F1-F330-4BE9-AE42-44B71C1723CE}" destId="{5A27BE9B-DC5F-42EF-8C57-A042A688D9FD}" srcOrd="7" destOrd="0" presId="urn:microsoft.com/office/officeart/2008/layout/LinedList"/>
    <dgm:cxn modelId="{81604E3B-F4AD-4F44-98C1-0165D6C246EE}" type="presParOf" srcId="{5A27BE9B-DC5F-42EF-8C57-A042A688D9FD}" destId="{84BD430F-1E25-4997-B6DF-4F7C0116D65B}" srcOrd="0" destOrd="0" presId="urn:microsoft.com/office/officeart/2008/layout/LinedList"/>
    <dgm:cxn modelId="{EC6822E9-C028-45D4-8F66-528CE23EB02C}" type="presParOf" srcId="{5A27BE9B-DC5F-42EF-8C57-A042A688D9FD}" destId="{A72CEE3A-F814-4847-A6C8-5529868DA3AE}" srcOrd="1" destOrd="0" presId="urn:microsoft.com/office/officeart/2008/layout/LinedList"/>
    <dgm:cxn modelId="{6F2DDE5A-1973-4DE8-9353-BFCA8806F0A2}" type="presParOf" srcId="{5A27BE9B-DC5F-42EF-8C57-A042A688D9FD}" destId="{131D3886-EA0E-4164-82C7-C3067A756129}" srcOrd="2" destOrd="0" presId="urn:microsoft.com/office/officeart/2008/layout/LinedList"/>
    <dgm:cxn modelId="{A4A74169-0B38-494D-8F99-B17AF455FD6F}" type="presParOf" srcId="{78FAF5F1-F330-4BE9-AE42-44B71C1723CE}" destId="{883AE557-9946-4363-BE90-9D832D55D686}" srcOrd="8" destOrd="0" presId="urn:microsoft.com/office/officeart/2008/layout/LinedList"/>
    <dgm:cxn modelId="{828C3CC9-9710-443A-B6FC-9667E1B6AAF4}" type="presParOf" srcId="{78FAF5F1-F330-4BE9-AE42-44B71C1723CE}" destId="{8DC661BA-321A-4B16-B585-A4CC64FE9D45}"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2A06B-7AE0-4922-8F75-F4F12E6AF61C}">
      <dsp:nvSpPr>
        <dsp:cNvPr id="0" name=""/>
        <dsp:cNvSpPr/>
      </dsp:nvSpPr>
      <dsp:spPr>
        <a:xfrm>
          <a:off x="0" y="1638142"/>
          <a:ext cx="728036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520AB-9485-464C-A25B-A1BF387F31FD}">
      <dsp:nvSpPr>
        <dsp:cNvPr id="0" name=""/>
        <dsp:cNvSpPr/>
      </dsp:nvSpPr>
      <dsp:spPr>
        <a:xfrm>
          <a:off x="0" y="799"/>
          <a:ext cx="1456072" cy="1636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kumimoji="1" lang="ja-JP" altLang="en-US" sz="1100" kern="1200" dirty="0">
              <a:latin typeface="Meiryo UI" panose="020B0604030504040204" pitchFamily="50" charset="-128"/>
              <a:ea typeface="Meiryo UI" panose="020B0604030504040204" pitchFamily="50" charset="-128"/>
            </a:rPr>
            <a:t>補助概要</a:t>
          </a:r>
        </a:p>
      </dsp:txBody>
      <dsp:txXfrm>
        <a:off x="0" y="799"/>
        <a:ext cx="1456072" cy="1636543"/>
      </dsp:txXfrm>
    </dsp:sp>
    <dsp:sp modelId="{C44728CC-41C6-4311-A316-8797B80F97DA}">
      <dsp:nvSpPr>
        <dsp:cNvPr id="0" name=""/>
        <dsp:cNvSpPr/>
      </dsp:nvSpPr>
      <dsp:spPr>
        <a:xfrm>
          <a:off x="1565278" y="26370"/>
          <a:ext cx="5715084" cy="511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kumimoji="1" lang="en-US" altLang="ja-JP" sz="1000" kern="1200" dirty="0"/>
        </a:p>
        <a:p>
          <a:pPr marL="0" lvl="0" indent="0" algn="l" defTabSz="444500">
            <a:lnSpc>
              <a:spcPct val="90000"/>
            </a:lnSpc>
            <a:spcBef>
              <a:spcPct val="0"/>
            </a:spcBef>
            <a:spcAft>
              <a:spcPct val="35000"/>
            </a:spcAft>
            <a:buNone/>
          </a:pPr>
          <a:r>
            <a:rPr kumimoji="1" lang="ja-JP" altLang="en-US" sz="1000" kern="1200" dirty="0">
              <a:latin typeface="Meiryo UI" panose="020B0604030504040204" pitchFamily="50" charset="-128"/>
              <a:ea typeface="Meiryo UI" panose="020B0604030504040204" pitchFamily="50" charset="-128"/>
            </a:rPr>
            <a:t>・備品購入費などの経費が、最大１５０万円補助</a:t>
          </a:r>
        </a:p>
      </dsp:txBody>
      <dsp:txXfrm>
        <a:off x="1565278" y="26370"/>
        <a:ext cx="5715084" cy="511419"/>
      </dsp:txXfrm>
    </dsp:sp>
    <dsp:sp modelId="{D7C8B17A-1A9C-4F36-AAA3-3AE1159C35ED}">
      <dsp:nvSpPr>
        <dsp:cNvPr id="0" name=""/>
        <dsp:cNvSpPr/>
      </dsp:nvSpPr>
      <dsp:spPr>
        <a:xfrm>
          <a:off x="1456072" y="537790"/>
          <a:ext cx="58242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B58FD9-F643-4DD9-A263-C96AAFDE35A4}">
      <dsp:nvSpPr>
        <dsp:cNvPr id="0" name=""/>
        <dsp:cNvSpPr/>
      </dsp:nvSpPr>
      <dsp:spPr>
        <a:xfrm>
          <a:off x="1565278" y="563361"/>
          <a:ext cx="5715084" cy="511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kumimoji="1" lang="en-US" altLang="ja-JP" sz="1000" kern="1200" dirty="0"/>
        </a:p>
        <a:p>
          <a:pPr marL="0" lvl="0" indent="0" algn="l" defTabSz="444500">
            <a:lnSpc>
              <a:spcPct val="90000"/>
            </a:lnSpc>
            <a:spcBef>
              <a:spcPct val="0"/>
            </a:spcBef>
            <a:spcAft>
              <a:spcPct val="35000"/>
            </a:spcAft>
            <a:buNone/>
          </a:pPr>
          <a:r>
            <a:rPr kumimoji="1" lang="ja-JP" altLang="en-US" sz="1000" kern="1200" dirty="0">
              <a:latin typeface="Meiryo UI" panose="020B0604030504040204" pitchFamily="50" charset="-128"/>
              <a:ea typeface="Meiryo UI" panose="020B0604030504040204" pitchFamily="50" charset="-128"/>
            </a:rPr>
            <a:t>・新規採択は、２０２６年度まで。</a:t>
          </a:r>
        </a:p>
      </dsp:txBody>
      <dsp:txXfrm>
        <a:off x="1565278" y="563361"/>
        <a:ext cx="5715084" cy="511419"/>
      </dsp:txXfrm>
    </dsp:sp>
    <dsp:sp modelId="{B493D764-4DC0-4AB4-84A5-598BE2D058C6}">
      <dsp:nvSpPr>
        <dsp:cNvPr id="0" name=""/>
        <dsp:cNvSpPr/>
      </dsp:nvSpPr>
      <dsp:spPr>
        <a:xfrm>
          <a:off x="1456072" y="1074781"/>
          <a:ext cx="58242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CEE3A-F814-4847-A6C8-5529868DA3AE}">
      <dsp:nvSpPr>
        <dsp:cNvPr id="0" name=""/>
        <dsp:cNvSpPr/>
      </dsp:nvSpPr>
      <dsp:spPr>
        <a:xfrm>
          <a:off x="1565278" y="1100352"/>
          <a:ext cx="5715084" cy="511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kumimoji="1" lang="ja-JP" altLang="en-US" sz="1000" kern="1200" dirty="0">
              <a:latin typeface="Meiryo UI" panose="020B0604030504040204" pitchFamily="50" charset="-128"/>
              <a:ea typeface="Meiryo UI" panose="020B0604030504040204" pitchFamily="50" charset="-128"/>
            </a:rPr>
            <a:t>・必須要件の一つに研修会受講</a:t>
          </a:r>
          <a:endParaRPr kumimoji="1" lang="en-US" altLang="ja-JP" sz="1000" kern="1200" dirty="0">
            <a:latin typeface="Meiryo UI" panose="020B0604030504040204" pitchFamily="50" charset="-128"/>
            <a:ea typeface="Meiryo UI" panose="020B0604030504040204" pitchFamily="50" charset="-128"/>
          </a:endParaRPr>
        </a:p>
        <a:p>
          <a:pPr marL="0" lvl="0" indent="0" algn="l" defTabSz="444500">
            <a:lnSpc>
              <a:spcPct val="90000"/>
            </a:lnSpc>
            <a:spcBef>
              <a:spcPct val="0"/>
            </a:spcBef>
            <a:spcAft>
              <a:spcPct val="35000"/>
            </a:spcAft>
            <a:buNone/>
          </a:pPr>
          <a:r>
            <a:rPr kumimoji="1" lang="ja-JP" altLang="en-US" sz="1000" kern="1200" dirty="0">
              <a:latin typeface="Meiryo UI" panose="020B0604030504040204" pitchFamily="50" charset="-128"/>
              <a:ea typeface="Meiryo UI" panose="020B0604030504040204" pitchFamily="50" charset="-128"/>
            </a:rPr>
            <a:t>　　オンライン形式でプログラム概要など</a:t>
          </a:r>
          <a:endParaRPr kumimoji="1" lang="en-US" altLang="ja-JP" sz="1000" kern="1200" dirty="0">
            <a:latin typeface="Meiryo UI" panose="020B0604030504040204" pitchFamily="50" charset="-128"/>
            <a:ea typeface="Meiryo UI" panose="020B0604030504040204" pitchFamily="50" charset="-128"/>
          </a:endParaRPr>
        </a:p>
        <a:p>
          <a:pPr marL="0" lvl="0" indent="0" algn="l" defTabSz="444500">
            <a:lnSpc>
              <a:spcPct val="90000"/>
            </a:lnSpc>
            <a:spcBef>
              <a:spcPct val="0"/>
            </a:spcBef>
            <a:spcAft>
              <a:spcPct val="35000"/>
            </a:spcAft>
            <a:buNone/>
          </a:pPr>
          <a:r>
            <a:rPr kumimoji="1" lang="ja-JP" altLang="en-US" sz="1000" kern="1200" dirty="0">
              <a:latin typeface="Meiryo UI" panose="020B0604030504040204" pitchFamily="50" charset="-128"/>
              <a:ea typeface="Meiryo UI" panose="020B0604030504040204" pitchFamily="50" charset="-128"/>
            </a:rPr>
            <a:t>　　２０２５年度は、５</a:t>
          </a:r>
          <a:r>
            <a:rPr kumimoji="1" lang="en-US" altLang="ja-JP" sz="1000" kern="1200" dirty="0">
              <a:latin typeface="Meiryo UI" panose="020B0604030504040204" pitchFamily="50" charset="-128"/>
              <a:ea typeface="Meiryo UI" panose="020B0604030504040204" pitchFamily="50" charset="-128"/>
            </a:rPr>
            <a:t>/</a:t>
          </a:r>
          <a:r>
            <a:rPr kumimoji="1" lang="ja-JP" altLang="en-US" sz="1000" kern="1200" dirty="0">
              <a:latin typeface="Meiryo UI" panose="020B0604030504040204" pitchFamily="50" charset="-128"/>
              <a:ea typeface="Meiryo UI" panose="020B0604030504040204" pitchFamily="50" charset="-128"/>
            </a:rPr>
            <a:t>３０までに受講完了</a:t>
          </a:r>
        </a:p>
      </dsp:txBody>
      <dsp:txXfrm>
        <a:off x="1565278" y="1100352"/>
        <a:ext cx="5715084" cy="511419"/>
      </dsp:txXfrm>
    </dsp:sp>
    <dsp:sp modelId="{883AE557-9946-4363-BE90-9D832D55D686}">
      <dsp:nvSpPr>
        <dsp:cNvPr id="0" name=""/>
        <dsp:cNvSpPr/>
      </dsp:nvSpPr>
      <dsp:spPr>
        <a:xfrm>
          <a:off x="1456072" y="1611772"/>
          <a:ext cx="58242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172208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66900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260832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218089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341166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279760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242311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124199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409606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246374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FB62C40-3B7A-47C5-8C5E-A831DD396078}"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399675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0FB62C40-3B7A-47C5-8C5E-A831DD396078}" type="datetimeFigureOut">
              <a:rPr kumimoji="1" lang="ja-JP" altLang="en-US" smtClean="0"/>
              <a:t>2025/12/3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CBC3C789-75A7-4DD1-8BEA-BF197E3FFAD1}" type="slidenum">
              <a:rPr kumimoji="1" lang="ja-JP" altLang="en-US" smtClean="0"/>
              <a:t>‹#›</a:t>
            </a:fld>
            <a:endParaRPr kumimoji="1" lang="ja-JP" altLang="en-US"/>
          </a:p>
        </p:txBody>
      </p:sp>
    </p:spTree>
    <p:extLst>
      <p:ext uri="{BB962C8B-B14F-4D97-AF65-F5344CB8AC3E}">
        <p14:creationId xmlns:p14="http://schemas.microsoft.com/office/powerpoint/2010/main" val="3388989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82B2841-2AC5-C89E-BC04-86E1E8C852D1}"/>
              </a:ext>
            </a:extLst>
          </p:cNvPr>
          <p:cNvPicPr>
            <a:picLocks noChangeAspect="1"/>
          </p:cNvPicPr>
          <p:nvPr/>
        </p:nvPicPr>
        <p:blipFill>
          <a:blip r:embed="rId2"/>
          <a:stretch>
            <a:fillRect/>
          </a:stretch>
        </p:blipFill>
        <p:spPr>
          <a:xfrm>
            <a:off x="157162" y="0"/>
            <a:ext cx="2158978" cy="2024462"/>
          </a:xfrm>
          <a:prstGeom prst="rect">
            <a:avLst/>
          </a:prstGeom>
        </p:spPr>
      </p:pic>
      <p:pic>
        <p:nvPicPr>
          <p:cNvPr id="7" name="図 6">
            <a:extLst>
              <a:ext uri="{FF2B5EF4-FFF2-40B4-BE49-F238E27FC236}">
                <a16:creationId xmlns:a16="http://schemas.microsoft.com/office/drawing/2014/main" id="{9FCE5C5A-9DF6-1BE9-1345-59A480FC6B82}"/>
              </a:ext>
            </a:extLst>
          </p:cNvPr>
          <p:cNvPicPr>
            <a:picLocks noChangeAspect="1"/>
          </p:cNvPicPr>
          <p:nvPr/>
        </p:nvPicPr>
        <p:blipFill>
          <a:blip r:embed="rId3"/>
          <a:stretch>
            <a:fillRect/>
          </a:stretch>
        </p:blipFill>
        <p:spPr>
          <a:xfrm>
            <a:off x="129369" y="2385648"/>
            <a:ext cx="2214563" cy="588574"/>
          </a:xfrm>
          <a:prstGeom prst="rect">
            <a:avLst/>
          </a:prstGeom>
        </p:spPr>
      </p:pic>
      <p:sp>
        <p:nvSpPr>
          <p:cNvPr id="8" name="テキスト ボックス 7">
            <a:extLst>
              <a:ext uri="{FF2B5EF4-FFF2-40B4-BE49-F238E27FC236}">
                <a16:creationId xmlns:a16="http://schemas.microsoft.com/office/drawing/2014/main" id="{EFC6B35A-63A7-94EA-3F70-94EB4C246FBE}"/>
              </a:ext>
            </a:extLst>
          </p:cNvPr>
          <p:cNvSpPr txBox="1"/>
          <p:nvPr/>
        </p:nvSpPr>
        <p:spPr>
          <a:xfrm>
            <a:off x="157162" y="1793629"/>
            <a:ext cx="3304110" cy="461665"/>
          </a:xfrm>
          <a:prstGeom prst="rect">
            <a:avLst/>
          </a:prstGeom>
          <a:noFill/>
        </p:spPr>
        <p:txBody>
          <a:bodyPr wrap="none" rtlCol="0">
            <a:spAutoFit/>
          </a:bodyPr>
          <a:lstStyle/>
          <a:p>
            <a:r>
              <a:rPr kumimoji="1" lang="ja-JP" altLang="en-US" sz="1200" dirty="0"/>
              <a:t>（発行人）</a:t>
            </a:r>
            <a:r>
              <a:rPr kumimoji="1" lang="en-US" altLang="ja-JP" sz="1200" dirty="0"/>
              <a:t>DAIKEN</a:t>
            </a:r>
            <a:r>
              <a:rPr kumimoji="1" lang="ja-JP" altLang="en-US" sz="1200" dirty="0"/>
              <a:t>株式会社</a:t>
            </a:r>
            <a:endParaRPr kumimoji="1" lang="en-US" altLang="ja-JP" sz="1200" dirty="0"/>
          </a:p>
          <a:p>
            <a:r>
              <a:rPr kumimoji="1" lang="ja-JP" altLang="en-US" sz="1200" dirty="0"/>
              <a:t>〒</a:t>
            </a:r>
            <a:r>
              <a:rPr kumimoji="1" lang="en-US" altLang="ja-JP" sz="1200" dirty="0"/>
              <a:t>530-8210 </a:t>
            </a:r>
            <a:r>
              <a:rPr kumimoji="1" lang="ja-JP" altLang="en-US" sz="1200" dirty="0"/>
              <a:t>大阪市北区中之島三丁目２番４号</a:t>
            </a:r>
            <a:endParaRPr kumimoji="1" lang="en-US" altLang="ja-JP" sz="1200" dirty="0"/>
          </a:p>
        </p:txBody>
      </p:sp>
      <p:sp>
        <p:nvSpPr>
          <p:cNvPr id="9" name="正方形/長方形 8">
            <a:extLst>
              <a:ext uri="{FF2B5EF4-FFF2-40B4-BE49-F238E27FC236}">
                <a16:creationId xmlns:a16="http://schemas.microsoft.com/office/drawing/2014/main" id="{714F68D0-ED9B-9BDA-5E0A-CB62F7C6CAAD}"/>
              </a:ext>
            </a:extLst>
          </p:cNvPr>
          <p:cNvSpPr/>
          <p:nvPr/>
        </p:nvSpPr>
        <p:spPr>
          <a:xfrm>
            <a:off x="157162" y="114300"/>
            <a:ext cx="4114801" cy="4029075"/>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B112436-4064-E7AB-3EDE-6120F6971479}"/>
              </a:ext>
            </a:extLst>
          </p:cNvPr>
          <p:cNvSpPr txBox="1"/>
          <p:nvPr/>
        </p:nvSpPr>
        <p:spPr>
          <a:xfrm>
            <a:off x="243513" y="3088522"/>
            <a:ext cx="3185487" cy="923330"/>
          </a:xfrm>
          <a:prstGeom prst="rect">
            <a:avLst/>
          </a:prstGeom>
          <a:noFill/>
        </p:spPr>
        <p:txBody>
          <a:bodyPr wrap="none" rtlCol="0">
            <a:spAutoFit/>
          </a:bodyPr>
          <a:lstStyle/>
          <a:p>
            <a:r>
              <a:rPr kumimoji="1" lang="en-US" altLang="ja-JP" b="1" dirty="0">
                <a:solidFill>
                  <a:srgbClr val="FF0000"/>
                </a:solidFill>
              </a:rPr>
              <a:t>DM</a:t>
            </a:r>
            <a:r>
              <a:rPr kumimoji="1" lang="ja-JP" altLang="en-US" b="1" dirty="0">
                <a:solidFill>
                  <a:srgbClr val="FF0000"/>
                </a:solidFill>
              </a:rPr>
              <a:t>会社で印字するので</a:t>
            </a:r>
            <a:endParaRPr kumimoji="1" lang="en-US" altLang="ja-JP" b="1" dirty="0">
              <a:solidFill>
                <a:srgbClr val="FF0000"/>
              </a:solidFill>
            </a:endParaRPr>
          </a:p>
          <a:p>
            <a:r>
              <a:rPr kumimoji="1" lang="ja-JP" altLang="en-US" b="1" dirty="0">
                <a:solidFill>
                  <a:srgbClr val="FF0000"/>
                </a:solidFill>
              </a:rPr>
              <a:t>点線枠スペース確保ください</a:t>
            </a:r>
            <a:endParaRPr kumimoji="1" lang="en-US" altLang="ja-JP" b="1" dirty="0">
              <a:solidFill>
                <a:srgbClr val="FF0000"/>
              </a:solidFill>
            </a:endParaRPr>
          </a:p>
          <a:p>
            <a:r>
              <a:rPr kumimoji="1" lang="ja-JP" altLang="en-US" b="1" dirty="0">
                <a:solidFill>
                  <a:srgbClr val="FF0000"/>
                </a:solidFill>
              </a:rPr>
              <a:t>上記はイメージです</a:t>
            </a:r>
          </a:p>
        </p:txBody>
      </p:sp>
      <p:sp>
        <p:nvSpPr>
          <p:cNvPr id="11" name="テキスト ボックス 10">
            <a:extLst>
              <a:ext uri="{FF2B5EF4-FFF2-40B4-BE49-F238E27FC236}">
                <a16:creationId xmlns:a16="http://schemas.microsoft.com/office/drawing/2014/main" id="{56BAF291-AF19-DC1F-A631-DE55D9A9F140}"/>
              </a:ext>
            </a:extLst>
          </p:cNvPr>
          <p:cNvSpPr txBox="1"/>
          <p:nvPr/>
        </p:nvSpPr>
        <p:spPr>
          <a:xfrm>
            <a:off x="5651157" y="-257830"/>
            <a:ext cx="1015663" cy="4401205"/>
          </a:xfrm>
          <a:prstGeom prst="rect">
            <a:avLst/>
          </a:prstGeom>
          <a:noFill/>
        </p:spPr>
        <p:txBody>
          <a:bodyPr vert="eaVert" wrap="none" rtlCol="0">
            <a:spAutoFit/>
          </a:bodyPr>
          <a:lstStyle/>
          <a:p>
            <a:r>
              <a:rPr lang="ja-JP" altLang="en-US" b="1" dirty="0">
                <a:latin typeface="Meiryo UI" panose="020B0604030504040204" pitchFamily="50" charset="-128"/>
                <a:ea typeface="Meiryo UI" panose="020B0604030504040204" pitchFamily="50" charset="-128"/>
              </a:rPr>
              <a:t>　「 菜園が育む子供たちの豊かな体験 」</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をお届け！</a:t>
            </a:r>
            <a:endParaRPr lang="en-US" altLang="ja-JP" b="1" dirty="0">
              <a:latin typeface="Meiryo UI" panose="020B0604030504040204" pitchFamily="50" charset="-128"/>
              <a:ea typeface="Meiryo UI" panose="020B0604030504040204" pitchFamily="50" charset="-128"/>
            </a:endParaRPr>
          </a:p>
          <a:p>
            <a:endParaRPr kumimoji="1" lang="ja-JP" altLang="en-US" dirty="0"/>
          </a:p>
        </p:txBody>
      </p:sp>
      <p:sp>
        <p:nvSpPr>
          <p:cNvPr id="12" name="テキスト ボックス 11">
            <a:extLst>
              <a:ext uri="{FF2B5EF4-FFF2-40B4-BE49-F238E27FC236}">
                <a16:creationId xmlns:a16="http://schemas.microsoft.com/office/drawing/2014/main" id="{99A02E00-FF3A-5158-217C-A8A292CACC2A}"/>
              </a:ext>
            </a:extLst>
          </p:cNvPr>
          <p:cNvSpPr txBox="1"/>
          <p:nvPr/>
        </p:nvSpPr>
        <p:spPr>
          <a:xfrm>
            <a:off x="0" y="6600202"/>
            <a:ext cx="6357831" cy="369332"/>
          </a:xfrm>
          <a:prstGeom prst="rect">
            <a:avLst/>
          </a:prstGeom>
          <a:noFill/>
        </p:spPr>
        <p:txBody>
          <a:bodyPr wrap="none" rtlCol="0">
            <a:spAutoFit/>
          </a:bodyPr>
          <a:lstStyle/>
          <a:p>
            <a:r>
              <a:rPr lang="ja-JP" altLang="en-US" b="1" dirty="0">
                <a:solidFill>
                  <a:srgbClr val="FF0000"/>
                </a:solidFill>
                <a:latin typeface="Meiryo UI" panose="020B0604030504040204" pitchFamily="50" charset="-128"/>
                <a:ea typeface="Meiryo UI" panose="020B0604030504040204" pitchFamily="50" charset="-128"/>
              </a:rPr>
              <a:t>　</a:t>
            </a:r>
            <a:r>
              <a:rPr lang="en-US" altLang="ja-JP" b="1" dirty="0">
                <a:solidFill>
                  <a:srgbClr val="FF0000"/>
                </a:solidFill>
                <a:latin typeface="Meiryo UI" panose="020B0604030504040204" pitchFamily="50" charset="-128"/>
                <a:ea typeface="Meiryo UI" panose="020B0604030504040204" pitchFamily="50" charset="-128"/>
              </a:rPr>
              <a:t>2026</a:t>
            </a:r>
            <a:r>
              <a:rPr lang="ja-JP" altLang="en-US" b="1" dirty="0">
                <a:solidFill>
                  <a:srgbClr val="FF0000"/>
                </a:solidFill>
                <a:latin typeface="Meiryo UI" panose="020B0604030504040204" pitchFamily="50" charset="-128"/>
                <a:ea typeface="Meiryo UI" panose="020B0604030504040204" pitchFamily="50" charset="-128"/>
              </a:rPr>
              <a:t>年度は東京都の</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すくわくプログラム</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のご利用もできます。</a:t>
            </a:r>
            <a:endParaRPr kumimoji="1" lang="ja-JP" altLang="en-US" dirty="0"/>
          </a:p>
        </p:txBody>
      </p:sp>
      <p:graphicFrame>
        <p:nvGraphicFramePr>
          <p:cNvPr id="14" name="図表 13">
            <a:extLst>
              <a:ext uri="{FF2B5EF4-FFF2-40B4-BE49-F238E27FC236}">
                <a16:creationId xmlns:a16="http://schemas.microsoft.com/office/drawing/2014/main" id="{A15976FF-F87D-9EA6-17BF-73A595912186}"/>
              </a:ext>
            </a:extLst>
          </p:cNvPr>
          <p:cNvGraphicFramePr/>
          <p:nvPr>
            <p:extLst>
              <p:ext uri="{D42A27DB-BD31-4B8C-83A1-F6EECF244321}">
                <p14:modId xmlns:p14="http://schemas.microsoft.com/office/powerpoint/2010/main" val="2172668935"/>
              </p:ext>
            </p:extLst>
          </p:nvPr>
        </p:nvGraphicFramePr>
        <p:xfrm>
          <a:off x="157162" y="6969534"/>
          <a:ext cx="7280363" cy="16381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テキスト ボックス 14">
            <a:extLst>
              <a:ext uri="{FF2B5EF4-FFF2-40B4-BE49-F238E27FC236}">
                <a16:creationId xmlns:a16="http://schemas.microsoft.com/office/drawing/2014/main" id="{A1ED02CE-2118-97A7-6C53-A1ABC9A3D4DF}"/>
              </a:ext>
            </a:extLst>
          </p:cNvPr>
          <p:cNvSpPr txBox="1"/>
          <p:nvPr/>
        </p:nvSpPr>
        <p:spPr>
          <a:xfrm>
            <a:off x="7904480" y="1327349"/>
            <a:ext cx="16783117" cy="6461256"/>
          </a:xfrm>
          <a:prstGeom prst="rect">
            <a:avLst/>
          </a:prstGeom>
          <a:noFill/>
        </p:spPr>
        <p:txBody>
          <a:bodyPr wrap="square" numCol="2" rtlCol="0">
            <a:spAutoFit/>
          </a:bodyPr>
          <a:lstStyle/>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ご提供価値</a:t>
            </a:r>
            <a:r>
              <a:rPr lang="ja-JP" altLang="en-US" sz="1400" b="1" dirty="0">
                <a:solidFill>
                  <a:srgbClr val="FF0000"/>
                </a:solidFill>
                <a:latin typeface="Meiryo UI" panose="020B0604030504040204" pitchFamily="50" charset="-128"/>
                <a:ea typeface="Meiryo UI" panose="020B0604030504040204" pitchFamily="50" charset="-128"/>
              </a:rPr>
              <a:t>　「 菜園が育む子供たちの豊かな体験 」</a:t>
            </a:r>
            <a:endParaRPr lang="en-US" altLang="ja-JP" sz="1400" b="1" dirty="0">
              <a:solidFill>
                <a:srgbClr val="FF0000"/>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600" b="1" dirty="0">
                <a:solidFill>
                  <a:prstClr val="black">
                    <a:lumMod val="75000"/>
                    <a:lumOff val="25000"/>
                  </a:prstClr>
                </a:solidFill>
                <a:latin typeface="Meiryo UI" panose="020B0604030504040204" pitchFamily="50" charset="-128"/>
                <a:ea typeface="Meiryo UI" panose="020B0604030504040204" pitchFamily="50" charset="-128"/>
              </a:rPr>
              <a:t>菜園を通じ 子供たちの好奇心を刺激して、わくわくするような体験をご提供いたします！</a:t>
            </a:r>
            <a:endParaRPr lang="en-US" altLang="ja-JP" sz="16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6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1､</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種をまき、発芽から成長、開花、結実を観察　</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ミニトマトや枝豆など季節にあわせた野菜を栽培して観察日記や絵日記など</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2､</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毎日みんなで水やりやお世話を通じたコミュニケーション力の育成</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交代制やグループごとに担当して</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3､</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成長の「不思議」に出会う・興味を引出す</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成長過程での気づきや疑問を話し合う、花や実ができる感動を共有</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4､</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予期しない出来事も経験</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虫食いや不作、枯れるなどの“失敗”も受け止めで次につなげる「チャレンジ精神」</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5､</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季節の移り変わりを感じる</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五感を使った自然観察　例：植物の香りや季節ごとの植物の変化</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6､</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収穫した作物をみんなでいただく</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園で調理して味わったり、家庭に持ち帰ってご家族と楽しんだり</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7､</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園内敷設による安全性・継続性</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移動の必要がなく、日々の保育で実践できる</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a:t>
            </a:r>
            <a:r>
              <a:rPr lang="en-US" altLang="ja-JP" sz="1400" b="1" dirty="0">
                <a:solidFill>
                  <a:prstClr val="black">
                    <a:lumMod val="75000"/>
                    <a:lumOff val="25000"/>
                  </a:prstClr>
                </a:solidFill>
                <a:latin typeface="Meiryo UI" panose="020B0604030504040204" pitchFamily="50" charset="-128"/>
                <a:ea typeface="Meiryo UI" panose="020B0604030504040204" pitchFamily="50" charset="-128"/>
              </a:rPr>
              <a:t>8</a:t>
            </a:r>
            <a:r>
              <a:rPr lang="ja-JP" altLang="en-US" sz="1400" b="1" dirty="0">
                <a:solidFill>
                  <a:prstClr val="black">
                    <a:lumMod val="75000"/>
                    <a:lumOff val="25000"/>
                  </a:prstClr>
                </a:solidFill>
                <a:latin typeface="Meiryo UI" panose="020B0604030504040204" pitchFamily="50" charset="-128"/>
                <a:ea typeface="Meiryo UI" panose="020B0604030504040204" pitchFamily="50" charset="-128"/>
              </a:rPr>
              <a:t>、専門的アドバイスで安心＋オプション）</a:t>
            </a:r>
            <a:endParaRPr lang="en-US" altLang="ja-JP" sz="1400" b="1"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r>
              <a:rPr lang="ja-JP" altLang="en-US" sz="1400" dirty="0">
                <a:solidFill>
                  <a:prstClr val="black">
                    <a:lumMod val="75000"/>
                    <a:lumOff val="25000"/>
                  </a:prstClr>
                </a:solidFill>
                <a:latin typeface="Meiryo UI" panose="020B0604030504040204" pitchFamily="50" charset="-128"/>
                <a:ea typeface="Meiryo UI" panose="020B0604030504040204" pitchFamily="50" charset="-128"/>
              </a:rPr>
              <a:t>　　　　　専門アドバイザーによる講習　⇒　計画、植付、収穫</a:t>
            </a:r>
            <a:endParaRPr lang="en-US" altLang="ja-JP" sz="1400"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en-US" altLang="ja-JP" sz="1138" dirty="0">
              <a:solidFill>
                <a:prstClr val="black">
                  <a:lumMod val="75000"/>
                  <a:lumOff val="25000"/>
                </a:prstClr>
              </a:solidFill>
              <a:latin typeface="Meiryo UI" panose="020B0604030504040204" pitchFamily="50" charset="-128"/>
              <a:ea typeface="Meiryo UI" panose="020B0604030504040204" pitchFamily="50" charset="-128"/>
            </a:endParaRPr>
          </a:p>
          <a:p>
            <a:pPr defTabSz="742950" eaLnBrk="1" fontAlgn="auto" hangingPunct="1">
              <a:spcBef>
                <a:spcPts val="0"/>
              </a:spcBef>
              <a:spcAft>
                <a:spcPts val="488"/>
              </a:spcAft>
            </a:pPr>
            <a:endParaRPr lang="ja-JP" altLang="en-US" sz="1138" dirty="0">
              <a:solidFill>
                <a:prstClr val="black">
                  <a:lumMod val="75000"/>
                  <a:lumOff val="25000"/>
                </a:prstClr>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AAD4F33-A108-EDD9-9A18-23ADF525CBB8}"/>
              </a:ext>
            </a:extLst>
          </p:cNvPr>
          <p:cNvSpPr/>
          <p:nvPr/>
        </p:nvSpPr>
        <p:spPr>
          <a:xfrm>
            <a:off x="88412" y="4247328"/>
            <a:ext cx="4954100" cy="22260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提供価値</a:t>
            </a:r>
            <a:endParaRPr kumimoji="1" lang="en-US" altLang="ja-JP" dirty="0"/>
          </a:p>
          <a:p>
            <a:pPr algn="ctr"/>
            <a:r>
              <a:rPr kumimoji="1" lang="ja-JP" altLang="en-US" dirty="0"/>
              <a:t>右の内容を記入してレイアウトしてください</a:t>
            </a:r>
          </a:p>
        </p:txBody>
      </p:sp>
      <p:sp>
        <p:nvSpPr>
          <p:cNvPr id="17" name="正方形/長方形 16">
            <a:extLst>
              <a:ext uri="{FF2B5EF4-FFF2-40B4-BE49-F238E27FC236}">
                <a16:creationId xmlns:a16="http://schemas.microsoft.com/office/drawing/2014/main" id="{378680D1-0525-AFF8-CC4B-398886669B5B}"/>
              </a:ext>
            </a:extLst>
          </p:cNvPr>
          <p:cNvSpPr/>
          <p:nvPr/>
        </p:nvSpPr>
        <p:spPr>
          <a:xfrm>
            <a:off x="5123668" y="4258774"/>
            <a:ext cx="1676400" cy="22260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写真追加</a:t>
            </a:r>
            <a:endParaRPr kumimoji="1" lang="en-US" altLang="ja-JP" dirty="0"/>
          </a:p>
          <a:p>
            <a:pPr algn="ctr"/>
            <a:r>
              <a:rPr kumimoji="1" lang="en-US" altLang="ja-JP" dirty="0"/>
              <a:t>12</a:t>
            </a:r>
            <a:r>
              <a:rPr kumimoji="1" lang="ja-JP" altLang="en-US" dirty="0"/>
              <a:t>月</a:t>
            </a:r>
            <a:r>
              <a:rPr kumimoji="1" lang="en-US" altLang="ja-JP" dirty="0"/>
              <a:t>20</a:t>
            </a:r>
            <a:r>
              <a:rPr kumimoji="1" lang="ja-JP" altLang="en-US" dirty="0"/>
              <a:t>日</a:t>
            </a:r>
            <a:endParaRPr kumimoji="1" lang="en-US" altLang="ja-JP" dirty="0"/>
          </a:p>
          <a:p>
            <a:pPr algn="ctr"/>
            <a:r>
              <a:rPr kumimoji="1" lang="ja-JP" altLang="en-US" dirty="0"/>
              <a:t>施工後</a:t>
            </a:r>
          </a:p>
        </p:txBody>
      </p:sp>
      <p:sp>
        <p:nvSpPr>
          <p:cNvPr id="18" name="テキスト ボックス 17">
            <a:extLst>
              <a:ext uri="{FF2B5EF4-FFF2-40B4-BE49-F238E27FC236}">
                <a16:creationId xmlns:a16="http://schemas.microsoft.com/office/drawing/2014/main" id="{A84B3863-302E-3D92-C79B-C5D3FD0AB19B}"/>
              </a:ext>
            </a:extLst>
          </p:cNvPr>
          <p:cNvSpPr txBox="1"/>
          <p:nvPr/>
        </p:nvSpPr>
        <p:spPr>
          <a:xfrm>
            <a:off x="-66028" y="8977009"/>
            <a:ext cx="5262979" cy="646331"/>
          </a:xfrm>
          <a:prstGeom prst="rect">
            <a:avLst/>
          </a:prstGeom>
          <a:noFill/>
        </p:spPr>
        <p:txBody>
          <a:bodyPr wrap="none" rtlCol="0">
            <a:spAutoFit/>
          </a:bodyPr>
          <a:lstStyle/>
          <a:p>
            <a:r>
              <a:rPr kumimoji="1" lang="ja-JP" altLang="en-US" dirty="0"/>
              <a:t>ウチの園でもできるかな？</a:t>
            </a:r>
            <a:endParaRPr kumimoji="1" lang="en-US" altLang="ja-JP" dirty="0"/>
          </a:p>
          <a:p>
            <a:r>
              <a:rPr kumimoji="1" lang="ja-JP" altLang="en-US" dirty="0"/>
              <a:t>弊社までお気軽にお問いあわせ、ご相談ください</a:t>
            </a:r>
          </a:p>
        </p:txBody>
      </p:sp>
      <p:sp>
        <p:nvSpPr>
          <p:cNvPr id="19" name="正方形/長方形 18">
            <a:extLst>
              <a:ext uri="{FF2B5EF4-FFF2-40B4-BE49-F238E27FC236}">
                <a16:creationId xmlns:a16="http://schemas.microsoft.com/office/drawing/2014/main" id="{D602B049-B880-E279-AB95-61C7BA244F2F}"/>
              </a:ext>
            </a:extLst>
          </p:cNvPr>
          <p:cNvSpPr/>
          <p:nvPr/>
        </p:nvSpPr>
        <p:spPr>
          <a:xfrm>
            <a:off x="243513" y="9724094"/>
            <a:ext cx="1432560" cy="17821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①電話から</a:t>
            </a:r>
            <a:endParaRPr kumimoji="1" lang="en-US" altLang="ja-JP" sz="1200" dirty="0"/>
          </a:p>
          <a:p>
            <a:pPr algn="ctr"/>
            <a:r>
              <a:rPr kumimoji="1" lang="en-US" altLang="ja-JP" sz="1200" dirty="0"/>
              <a:t>03-6271-7873</a:t>
            </a:r>
          </a:p>
          <a:p>
            <a:pPr algn="ctr"/>
            <a:r>
              <a:rPr kumimoji="1" lang="ja-JP" altLang="en-US" sz="1200" dirty="0"/>
              <a:t>受付時間</a:t>
            </a:r>
            <a:endParaRPr kumimoji="1" lang="en-US" altLang="ja-JP" sz="1200" dirty="0"/>
          </a:p>
          <a:p>
            <a:pPr algn="ctr"/>
            <a:r>
              <a:rPr kumimoji="1" lang="ja-JP" altLang="en-US" sz="1200" dirty="0"/>
              <a:t>平日</a:t>
            </a:r>
            <a:r>
              <a:rPr kumimoji="1" lang="en-US" altLang="ja-JP" sz="1200" dirty="0"/>
              <a:t>10</a:t>
            </a:r>
            <a:r>
              <a:rPr kumimoji="1" lang="ja-JP" altLang="en-US" sz="1200" dirty="0"/>
              <a:t>～</a:t>
            </a:r>
            <a:r>
              <a:rPr kumimoji="1" lang="en-US" altLang="ja-JP" sz="1200" dirty="0"/>
              <a:t>17</a:t>
            </a:r>
            <a:r>
              <a:rPr kumimoji="1" lang="ja-JP" altLang="en-US" sz="1200" dirty="0"/>
              <a:t>時</a:t>
            </a:r>
            <a:endParaRPr kumimoji="1" lang="en-US" altLang="ja-JP" sz="1200" dirty="0"/>
          </a:p>
          <a:p>
            <a:pPr algn="ctr"/>
            <a:r>
              <a:rPr kumimoji="1" lang="ja-JP" altLang="en-US" sz="1200" dirty="0"/>
              <a:t>（土日祝を除く）</a:t>
            </a:r>
            <a:endParaRPr kumimoji="1" lang="en-US" altLang="ja-JP" sz="1200" dirty="0"/>
          </a:p>
          <a:p>
            <a:pPr algn="ctr"/>
            <a:endParaRPr kumimoji="1" lang="ja-JP" altLang="en-US" sz="1200" dirty="0"/>
          </a:p>
        </p:txBody>
      </p:sp>
      <p:sp>
        <p:nvSpPr>
          <p:cNvPr id="20" name="正方形/長方形 19">
            <a:extLst>
              <a:ext uri="{FF2B5EF4-FFF2-40B4-BE49-F238E27FC236}">
                <a16:creationId xmlns:a16="http://schemas.microsoft.com/office/drawing/2014/main" id="{C1D68EC4-5692-7E94-B678-BC6E891BE8A9}"/>
              </a:ext>
            </a:extLst>
          </p:cNvPr>
          <p:cNvSpPr/>
          <p:nvPr/>
        </p:nvSpPr>
        <p:spPr>
          <a:xfrm>
            <a:off x="1827767" y="9724094"/>
            <a:ext cx="1799026" cy="17821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②メールから</a:t>
            </a:r>
            <a:endParaRPr kumimoji="1" lang="en-US" altLang="ja-JP" sz="1200" dirty="0"/>
          </a:p>
          <a:p>
            <a:pPr algn="ctr"/>
            <a:r>
              <a:rPr kumimoji="1" lang="en-US" altLang="ja-JP" sz="1200" dirty="0"/>
              <a:t>Info-saien@daiken.co.jp</a:t>
            </a:r>
            <a:endParaRPr kumimoji="1" lang="ja-JP" altLang="en-US" sz="1200" dirty="0"/>
          </a:p>
        </p:txBody>
      </p:sp>
      <p:sp>
        <p:nvSpPr>
          <p:cNvPr id="21" name="正方形/長方形 20">
            <a:extLst>
              <a:ext uri="{FF2B5EF4-FFF2-40B4-BE49-F238E27FC236}">
                <a16:creationId xmlns:a16="http://schemas.microsoft.com/office/drawing/2014/main" id="{5E969746-7E00-CC11-2787-1E75DA977E74}"/>
              </a:ext>
            </a:extLst>
          </p:cNvPr>
          <p:cNvSpPr/>
          <p:nvPr/>
        </p:nvSpPr>
        <p:spPr>
          <a:xfrm>
            <a:off x="3787744" y="9724093"/>
            <a:ext cx="1799026" cy="17821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③スマートフォン</a:t>
            </a:r>
            <a:endParaRPr kumimoji="1" lang="en-US" altLang="ja-JP" sz="1200" dirty="0"/>
          </a:p>
          <a:p>
            <a:pPr algn="ctr"/>
            <a:r>
              <a:rPr kumimoji="1" lang="ja-JP" altLang="en-US" sz="1200" dirty="0"/>
              <a:t>タブレットから</a:t>
            </a:r>
            <a:endParaRPr kumimoji="1" lang="en-US" altLang="ja-JP" sz="1200" dirty="0"/>
          </a:p>
          <a:p>
            <a:pPr algn="ctr"/>
            <a:r>
              <a:rPr kumimoji="1" lang="ja-JP" altLang="en-US" sz="1200" dirty="0"/>
              <a:t>下記の二次元コードにアクセスし専用フォームからお問合せください</a:t>
            </a:r>
            <a:endParaRPr kumimoji="1" lang="en-US" altLang="ja-JP" sz="1200" dirty="0"/>
          </a:p>
          <a:p>
            <a:pPr algn="ctr"/>
            <a:endParaRPr kumimoji="1" lang="ja-JP" altLang="en-US" sz="1200" dirty="0"/>
          </a:p>
        </p:txBody>
      </p:sp>
    </p:spTree>
    <p:extLst>
      <p:ext uri="{BB962C8B-B14F-4D97-AF65-F5344CB8AC3E}">
        <p14:creationId xmlns:p14="http://schemas.microsoft.com/office/powerpoint/2010/main" val="299795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86567-0A53-51D0-06ED-A84611841E09}"/>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6B62544B-6633-D454-33BD-9BD333406998}"/>
              </a:ext>
            </a:extLst>
          </p:cNvPr>
          <p:cNvPicPr>
            <a:picLocks noChangeAspect="1"/>
          </p:cNvPicPr>
          <p:nvPr/>
        </p:nvPicPr>
        <p:blipFill>
          <a:blip r:embed="rId2"/>
          <a:stretch>
            <a:fillRect/>
          </a:stretch>
        </p:blipFill>
        <p:spPr>
          <a:xfrm>
            <a:off x="3278944" y="8805304"/>
            <a:ext cx="3782256" cy="1022722"/>
          </a:xfrm>
          <a:prstGeom prst="rect">
            <a:avLst/>
          </a:prstGeom>
        </p:spPr>
      </p:pic>
      <p:pic>
        <p:nvPicPr>
          <p:cNvPr id="7" name="図 6" descr="文字が書かれている&#10;&#10;AI 生成コンテンツは誤りを含む可能性があります。">
            <a:extLst>
              <a:ext uri="{FF2B5EF4-FFF2-40B4-BE49-F238E27FC236}">
                <a16:creationId xmlns:a16="http://schemas.microsoft.com/office/drawing/2014/main" id="{66BA1EAA-D8F0-DDAB-075E-922250AB8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4" y="9202847"/>
            <a:ext cx="1132230" cy="373193"/>
          </a:xfrm>
          <a:prstGeom prst="rect">
            <a:avLst/>
          </a:prstGeom>
        </p:spPr>
      </p:pic>
      <p:sp>
        <p:nvSpPr>
          <p:cNvPr id="10" name="テキスト ボックス 9">
            <a:extLst>
              <a:ext uri="{FF2B5EF4-FFF2-40B4-BE49-F238E27FC236}">
                <a16:creationId xmlns:a16="http://schemas.microsoft.com/office/drawing/2014/main" id="{88179CFB-57EF-9200-A8E4-2E04006F3B43}"/>
              </a:ext>
            </a:extLst>
          </p:cNvPr>
          <p:cNvSpPr txBox="1"/>
          <p:nvPr/>
        </p:nvSpPr>
        <p:spPr>
          <a:xfrm>
            <a:off x="1173254" y="8950863"/>
            <a:ext cx="2255746" cy="877163"/>
          </a:xfrm>
          <a:prstGeom prst="rect">
            <a:avLst/>
          </a:prstGeom>
          <a:noFill/>
        </p:spPr>
        <p:txBody>
          <a:bodyPr wrap="none" rtlCol="0">
            <a:spAutoFit/>
          </a:bodyPr>
          <a:lstStyle/>
          <a:p>
            <a:r>
              <a:rPr kumimoji="1" lang="en-US" altLang="ja-JP" sz="1100" dirty="0"/>
              <a:t>DAIKEN</a:t>
            </a:r>
            <a:r>
              <a:rPr kumimoji="1" lang="ja-JP" altLang="en-US" sz="1100" dirty="0"/>
              <a:t>株式会社</a:t>
            </a:r>
            <a:endParaRPr kumimoji="1" lang="en-US" altLang="ja-JP" sz="1100" dirty="0"/>
          </a:p>
          <a:p>
            <a:r>
              <a:rPr kumimoji="1" lang="en-US" altLang="ja-JP" sz="1000" dirty="0"/>
              <a:t>【</a:t>
            </a:r>
            <a:r>
              <a:rPr kumimoji="1" lang="ja-JP" altLang="en-US" sz="1000" dirty="0"/>
              <a:t>開発営業部　菜園事業担当</a:t>
            </a:r>
            <a:r>
              <a:rPr kumimoji="1" lang="en-US" altLang="ja-JP" sz="1000" dirty="0"/>
              <a:t>】</a:t>
            </a:r>
          </a:p>
          <a:p>
            <a:r>
              <a:rPr kumimoji="1" lang="ja-JP" altLang="en-US" sz="1000" dirty="0"/>
              <a:t>東京都千代田区外神田</a:t>
            </a:r>
            <a:r>
              <a:rPr kumimoji="1" lang="en-US" altLang="ja-JP" sz="1000" dirty="0"/>
              <a:t>3</a:t>
            </a:r>
            <a:r>
              <a:rPr kumimoji="1" lang="ja-JP" altLang="en-US" sz="1000" dirty="0"/>
              <a:t>丁目</a:t>
            </a:r>
            <a:r>
              <a:rPr kumimoji="1" lang="en-US" altLang="ja-JP" sz="1000" dirty="0"/>
              <a:t>12</a:t>
            </a:r>
            <a:r>
              <a:rPr kumimoji="1" lang="ja-JP" altLang="en-US" sz="1000" dirty="0"/>
              <a:t>番</a:t>
            </a:r>
            <a:r>
              <a:rPr kumimoji="1" lang="en-US" altLang="ja-JP" sz="1000" dirty="0"/>
              <a:t>8</a:t>
            </a:r>
            <a:r>
              <a:rPr kumimoji="1" lang="ja-JP" altLang="en-US" sz="1000" dirty="0"/>
              <a:t>号</a:t>
            </a:r>
            <a:endParaRPr kumimoji="1" lang="en-US" altLang="ja-JP" sz="1000" dirty="0"/>
          </a:p>
          <a:p>
            <a:r>
              <a:rPr kumimoji="1" lang="ja-JP" altLang="en-US" sz="1000" dirty="0"/>
              <a:t>住友不動産秋葉原ビル４階</a:t>
            </a:r>
            <a:endParaRPr kumimoji="1" lang="en-US" altLang="ja-JP" sz="1000" dirty="0"/>
          </a:p>
          <a:p>
            <a:r>
              <a:rPr kumimoji="1" lang="en-US" altLang="ja-JP" sz="1000" dirty="0"/>
              <a:t>TEL</a:t>
            </a:r>
            <a:r>
              <a:rPr kumimoji="1" lang="ja-JP" altLang="en-US" sz="1000" dirty="0"/>
              <a:t>：</a:t>
            </a:r>
            <a:r>
              <a:rPr kumimoji="1" lang="en-US" altLang="ja-JP" sz="1000" dirty="0"/>
              <a:t>03-6271-7873</a:t>
            </a:r>
            <a:endParaRPr kumimoji="1" lang="ja-JP" altLang="en-US" sz="1000" dirty="0"/>
          </a:p>
        </p:txBody>
      </p:sp>
      <p:sp>
        <p:nvSpPr>
          <p:cNvPr id="11" name="正方形/長方形 10">
            <a:extLst>
              <a:ext uri="{FF2B5EF4-FFF2-40B4-BE49-F238E27FC236}">
                <a16:creationId xmlns:a16="http://schemas.microsoft.com/office/drawing/2014/main" id="{A3A3CA46-9DC7-F6FB-AECD-7446783E9D8E}"/>
              </a:ext>
            </a:extLst>
          </p:cNvPr>
          <p:cNvSpPr/>
          <p:nvPr/>
        </p:nvSpPr>
        <p:spPr>
          <a:xfrm>
            <a:off x="198120" y="6010598"/>
            <a:ext cx="6461760" cy="25857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設置写真１２月２０日撮影予定</a:t>
            </a:r>
            <a:endParaRPr kumimoji="1" lang="en-US" altLang="ja-JP" dirty="0"/>
          </a:p>
          <a:p>
            <a:pPr algn="ctr"/>
            <a:r>
              <a:rPr kumimoji="1" lang="ja-JP" altLang="en-US" dirty="0"/>
              <a:t>（栽培物は</a:t>
            </a:r>
            <a:r>
              <a:rPr kumimoji="1" lang="en-US" altLang="ja-JP" dirty="0"/>
              <a:t>AI</a:t>
            </a:r>
            <a:r>
              <a:rPr kumimoji="1" lang="ja-JP" altLang="en-US" dirty="0"/>
              <a:t>で生成予定）</a:t>
            </a:r>
            <a:endParaRPr kumimoji="1" lang="en-US" altLang="ja-JP" dirty="0"/>
          </a:p>
          <a:p>
            <a:pPr algn="ctr"/>
            <a:r>
              <a:rPr kumimoji="1" lang="ja-JP" altLang="en-US" dirty="0"/>
              <a:t>桑の実保育園園長様</a:t>
            </a:r>
            <a:endParaRPr kumimoji="1" lang="en-US" altLang="ja-JP" dirty="0"/>
          </a:p>
          <a:p>
            <a:pPr algn="ctr"/>
            <a:r>
              <a:rPr kumimoji="1" lang="ja-JP" altLang="en-US" dirty="0"/>
              <a:t>インタビュー予定</a:t>
            </a:r>
            <a:endParaRPr kumimoji="1" lang="en-US" altLang="ja-JP" dirty="0"/>
          </a:p>
          <a:p>
            <a:pPr algn="ctr"/>
            <a:r>
              <a:rPr kumimoji="1" lang="ja-JP" altLang="en-US" dirty="0"/>
              <a:t>１２月２２日</a:t>
            </a:r>
          </a:p>
        </p:txBody>
      </p:sp>
      <p:pic>
        <p:nvPicPr>
          <p:cNvPr id="13" name="図 12">
            <a:extLst>
              <a:ext uri="{FF2B5EF4-FFF2-40B4-BE49-F238E27FC236}">
                <a16:creationId xmlns:a16="http://schemas.microsoft.com/office/drawing/2014/main" id="{75352424-F262-9774-5198-069C96441668}"/>
              </a:ext>
            </a:extLst>
          </p:cNvPr>
          <p:cNvPicPr>
            <a:picLocks noChangeAspect="1"/>
          </p:cNvPicPr>
          <p:nvPr/>
        </p:nvPicPr>
        <p:blipFill>
          <a:blip r:embed="rId4"/>
          <a:stretch>
            <a:fillRect/>
          </a:stretch>
        </p:blipFill>
        <p:spPr>
          <a:xfrm>
            <a:off x="7224594" y="6010598"/>
            <a:ext cx="6858000" cy="2794706"/>
          </a:xfrm>
          <a:prstGeom prst="rect">
            <a:avLst/>
          </a:prstGeom>
        </p:spPr>
      </p:pic>
      <p:sp>
        <p:nvSpPr>
          <p:cNvPr id="14" name="テキスト ボックス 13">
            <a:extLst>
              <a:ext uri="{FF2B5EF4-FFF2-40B4-BE49-F238E27FC236}">
                <a16:creationId xmlns:a16="http://schemas.microsoft.com/office/drawing/2014/main" id="{E5443F4D-F099-8B2B-B733-6F1348BB607F}"/>
              </a:ext>
            </a:extLst>
          </p:cNvPr>
          <p:cNvSpPr txBox="1"/>
          <p:nvPr/>
        </p:nvSpPr>
        <p:spPr>
          <a:xfrm>
            <a:off x="7224594" y="5520159"/>
            <a:ext cx="1569660" cy="369332"/>
          </a:xfrm>
          <a:prstGeom prst="rect">
            <a:avLst/>
          </a:prstGeom>
          <a:noFill/>
        </p:spPr>
        <p:txBody>
          <a:bodyPr wrap="none" rtlCol="0">
            <a:spAutoFit/>
          </a:bodyPr>
          <a:lstStyle/>
          <a:p>
            <a:r>
              <a:rPr kumimoji="1" lang="ja-JP" altLang="en-US" b="1" dirty="0">
                <a:solidFill>
                  <a:srgbClr val="FF0000"/>
                </a:solidFill>
              </a:rPr>
              <a:t>過去事例記事</a:t>
            </a:r>
          </a:p>
        </p:txBody>
      </p:sp>
      <p:pic>
        <p:nvPicPr>
          <p:cNvPr id="16" name="図 15">
            <a:extLst>
              <a:ext uri="{FF2B5EF4-FFF2-40B4-BE49-F238E27FC236}">
                <a16:creationId xmlns:a16="http://schemas.microsoft.com/office/drawing/2014/main" id="{40280AAF-FE97-FE88-1453-E5A9A6984F4D}"/>
              </a:ext>
            </a:extLst>
          </p:cNvPr>
          <p:cNvPicPr>
            <a:picLocks noChangeAspect="1"/>
          </p:cNvPicPr>
          <p:nvPr/>
        </p:nvPicPr>
        <p:blipFill>
          <a:blip r:embed="rId5"/>
          <a:stretch>
            <a:fillRect/>
          </a:stretch>
        </p:blipFill>
        <p:spPr>
          <a:xfrm>
            <a:off x="198120" y="3765053"/>
            <a:ext cx="6461760" cy="1832145"/>
          </a:xfrm>
          <a:prstGeom prst="rect">
            <a:avLst/>
          </a:prstGeom>
        </p:spPr>
      </p:pic>
      <p:sp>
        <p:nvSpPr>
          <p:cNvPr id="17" name="テキスト ボックス 16">
            <a:extLst>
              <a:ext uri="{FF2B5EF4-FFF2-40B4-BE49-F238E27FC236}">
                <a16:creationId xmlns:a16="http://schemas.microsoft.com/office/drawing/2014/main" id="{F2690670-FC63-D2D8-ABC1-FB5958829126}"/>
              </a:ext>
            </a:extLst>
          </p:cNvPr>
          <p:cNvSpPr txBox="1"/>
          <p:nvPr/>
        </p:nvSpPr>
        <p:spPr>
          <a:xfrm>
            <a:off x="7904346" y="3875533"/>
            <a:ext cx="3416320" cy="646331"/>
          </a:xfrm>
          <a:prstGeom prst="rect">
            <a:avLst/>
          </a:prstGeom>
          <a:noFill/>
        </p:spPr>
        <p:txBody>
          <a:bodyPr wrap="none" rtlCol="0">
            <a:spAutoFit/>
          </a:bodyPr>
          <a:lstStyle/>
          <a:p>
            <a:r>
              <a:rPr kumimoji="1" lang="ja-JP" altLang="en-US" b="1" dirty="0">
                <a:solidFill>
                  <a:srgbClr val="FF0000"/>
                </a:solidFill>
              </a:rPr>
              <a:t>記述内容は踏襲しつつ</a:t>
            </a:r>
            <a:endParaRPr kumimoji="1" lang="en-US" altLang="ja-JP" b="1" dirty="0">
              <a:solidFill>
                <a:srgbClr val="FF0000"/>
              </a:solidFill>
            </a:endParaRPr>
          </a:p>
          <a:p>
            <a:r>
              <a:rPr kumimoji="1" lang="ja-JP" altLang="en-US" b="1" dirty="0">
                <a:solidFill>
                  <a:srgbClr val="FF0000"/>
                </a:solidFill>
              </a:rPr>
              <a:t>色合い等は工夫お願いします。</a:t>
            </a:r>
          </a:p>
        </p:txBody>
      </p:sp>
      <p:cxnSp>
        <p:nvCxnSpPr>
          <p:cNvPr id="19" name="直線矢印コネクタ 18">
            <a:extLst>
              <a:ext uri="{FF2B5EF4-FFF2-40B4-BE49-F238E27FC236}">
                <a16:creationId xmlns:a16="http://schemas.microsoft.com/office/drawing/2014/main" id="{6990BED5-5FDB-3517-5EAC-33E6FAD2153B}"/>
              </a:ext>
            </a:extLst>
          </p:cNvPr>
          <p:cNvCxnSpPr>
            <a:cxnSpLocks/>
          </p:cNvCxnSpPr>
          <p:nvPr/>
        </p:nvCxnSpPr>
        <p:spPr>
          <a:xfrm flipV="1">
            <a:off x="6989946" y="4125218"/>
            <a:ext cx="765092" cy="3848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2" name="図 21">
            <a:extLst>
              <a:ext uri="{FF2B5EF4-FFF2-40B4-BE49-F238E27FC236}">
                <a16:creationId xmlns:a16="http://schemas.microsoft.com/office/drawing/2014/main" id="{A75B7581-88C6-49E4-3269-3C978ACBECAF}"/>
              </a:ext>
            </a:extLst>
          </p:cNvPr>
          <p:cNvPicPr>
            <a:picLocks noChangeAspect="1"/>
          </p:cNvPicPr>
          <p:nvPr/>
        </p:nvPicPr>
        <p:blipFill>
          <a:blip r:embed="rId6"/>
          <a:stretch>
            <a:fillRect/>
          </a:stretch>
        </p:blipFill>
        <p:spPr>
          <a:xfrm>
            <a:off x="0" y="0"/>
            <a:ext cx="6858000" cy="1068404"/>
          </a:xfrm>
          <a:prstGeom prst="rect">
            <a:avLst/>
          </a:prstGeom>
        </p:spPr>
      </p:pic>
      <p:sp>
        <p:nvSpPr>
          <p:cNvPr id="23" name="テキスト ボックス 22">
            <a:extLst>
              <a:ext uri="{FF2B5EF4-FFF2-40B4-BE49-F238E27FC236}">
                <a16:creationId xmlns:a16="http://schemas.microsoft.com/office/drawing/2014/main" id="{F265B840-EC19-140B-9823-D49052DB7712}"/>
              </a:ext>
            </a:extLst>
          </p:cNvPr>
          <p:cNvSpPr txBox="1"/>
          <p:nvPr/>
        </p:nvSpPr>
        <p:spPr>
          <a:xfrm>
            <a:off x="4192249" y="264673"/>
            <a:ext cx="1800493" cy="630942"/>
          </a:xfrm>
          <a:prstGeom prst="rect">
            <a:avLst/>
          </a:prstGeom>
          <a:solidFill>
            <a:schemeClr val="bg1"/>
          </a:solidFill>
        </p:spPr>
        <p:txBody>
          <a:bodyPr wrap="none" rtlCol="0">
            <a:spAutoFit/>
          </a:bodyPr>
          <a:lstStyle/>
          <a:p>
            <a:r>
              <a:rPr kumimoji="1" lang="ja-JP" altLang="en-US" sz="700" b="1" dirty="0">
                <a:solidFill>
                  <a:srgbClr val="FF0000"/>
                </a:solidFill>
              </a:rPr>
              <a:t>保育園・幼稚園の屋上や園庭の</a:t>
            </a:r>
            <a:endParaRPr kumimoji="1" lang="en-US" altLang="ja-JP" sz="700" b="1" dirty="0">
              <a:solidFill>
                <a:srgbClr val="FF0000"/>
              </a:solidFill>
            </a:endParaRPr>
          </a:p>
          <a:p>
            <a:r>
              <a:rPr kumimoji="1" lang="ja-JP" altLang="en-US" sz="700" b="1" dirty="0">
                <a:solidFill>
                  <a:srgbClr val="FF0000"/>
                </a:solidFill>
              </a:rPr>
              <a:t>空きスペース</a:t>
            </a:r>
            <a:endParaRPr kumimoji="1" lang="en-US" altLang="ja-JP" sz="700" b="1" dirty="0">
              <a:solidFill>
                <a:srgbClr val="FF0000"/>
              </a:solidFill>
            </a:endParaRPr>
          </a:p>
          <a:p>
            <a:r>
              <a:rPr kumimoji="1" lang="ja-JP" altLang="en-US" sz="700" b="1" dirty="0">
                <a:solidFill>
                  <a:srgbClr val="FF0000"/>
                </a:solidFill>
              </a:rPr>
              <a:t>に簡単に導入できる菜園システムです。</a:t>
            </a:r>
            <a:endParaRPr kumimoji="1" lang="en-US" altLang="ja-JP" sz="700" b="1" dirty="0">
              <a:solidFill>
                <a:srgbClr val="FF0000"/>
              </a:solidFill>
            </a:endParaRPr>
          </a:p>
          <a:p>
            <a:r>
              <a:rPr kumimoji="1" lang="ja-JP" altLang="en-US" sz="700" b="1" dirty="0">
                <a:solidFill>
                  <a:srgbClr val="FF0000"/>
                </a:solidFill>
              </a:rPr>
              <a:t>木質繊維で汚れにくく管理もしやすく</a:t>
            </a:r>
            <a:endParaRPr kumimoji="1" lang="en-US" altLang="ja-JP" sz="700" b="1" dirty="0">
              <a:solidFill>
                <a:srgbClr val="FF0000"/>
              </a:solidFill>
            </a:endParaRPr>
          </a:p>
          <a:p>
            <a:r>
              <a:rPr kumimoji="1" lang="ja-JP" altLang="en-US" sz="700" b="1" dirty="0">
                <a:solidFill>
                  <a:srgbClr val="FF0000"/>
                </a:solidFill>
              </a:rPr>
              <a:t>安心して導入いただけます。</a:t>
            </a:r>
          </a:p>
        </p:txBody>
      </p:sp>
      <p:sp>
        <p:nvSpPr>
          <p:cNvPr id="24" name="テキスト ボックス 23">
            <a:extLst>
              <a:ext uri="{FF2B5EF4-FFF2-40B4-BE49-F238E27FC236}">
                <a16:creationId xmlns:a16="http://schemas.microsoft.com/office/drawing/2014/main" id="{F34C1157-2425-84FA-1388-97F8937EB865}"/>
              </a:ext>
            </a:extLst>
          </p:cNvPr>
          <p:cNvSpPr txBox="1"/>
          <p:nvPr/>
        </p:nvSpPr>
        <p:spPr>
          <a:xfrm>
            <a:off x="0" y="1147599"/>
            <a:ext cx="6186309" cy="369332"/>
          </a:xfrm>
          <a:prstGeom prst="rect">
            <a:avLst/>
          </a:prstGeom>
          <a:noFill/>
        </p:spPr>
        <p:txBody>
          <a:bodyPr wrap="none" rtlCol="0">
            <a:spAutoFit/>
          </a:bodyPr>
          <a:lstStyle/>
          <a:p>
            <a:r>
              <a:rPr kumimoji="1" lang="ja-JP" altLang="en-US" dirty="0"/>
              <a:t>設置のご相談から施工まで全面的にサポートいたします。</a:t>
            </a:r>
          </a:p>
        </p:txBody>
      </p:sp>
      <p:sp>
        <p:nvSpPr>
          <p:cNvPr id="25" name="テキスト ボックス 24">
            <a:extLst>
              <a:ext uri="{FF2B5EF4-FFF2-40B4-BE49-F238E27FC236}">
                <a16:creationId xmlns:a16="http://schemas.microsoft.com/office/drawing/2014/main" id="{7930806A-3212-98C1-9849-1B9472F1C769}"/>
              </a:ext>
            </a:extLst>
          </p:cNvPr>
          <p:cNvSpPr txBox="1"/>
          <p:nvPr/>
        </p:nvSpPr>
        <p:spPr>
          <a:xfrm>
            <a:off x="106680" y="1638467"/>
            <a:ext cx="2262158" cy="369332"/>
          </a:xfrm>
          <a:prstGeom prst="rect">
            <a:avLst/>
          </a:prstGeom>
          <a:noFill/>
        </p:spPr>
        <p:txBody>
          <a:bodyPr wrap="none" rtlCol="0">
            <a:spAutoFit/>
          </a:bodyPr>
          <a:lstStyle/>
          <a:p>
            <a:r>
              <a:rPr kumimoji="1" lang="ja-JP" altLang="en-US" dirty="0"/>
              <a:t>導入までのステップ</a:t>
            </a:r>
            <a:endParaRPr kumimoji="1" lang="en-US" altLang="ja-JP" dirty="0"/>
          </a:p>
        </p:txBody>
      </p:sp>
      <p:sp>
        <p:nvSpPr>
          <p:cNvPr id="26" name="テキスト ボックス 25">
            <a:extLst>
              <a:ext uri="{FF2B5EF4-FFF2-40B4-BE49-F238E27FC236}">
                <a16:creationId xmlns:a16="http://schemas.microsoft.com/office/drawing/2014/main" id="{879F9B2E-F84F-7610-9927-C6761DDEF3E8}"/>
              </a:ext>
            </a:extLst>
          </p:cNvPr>
          <p:cNvSpPr txBox="1"/>
          <p:nvPr/>
        </p:nvSpPr>
        <p:spPr>
          <a:xfrm>
            <a:off x="5092495" y="2291939"/>
            <a:ext cx="646331" cy="369332"/>
          </a:xfrm>
          <a:prstGeom prst="rect">
            <a:avLst/>
          </a:prstGeom>
          <a:noFill/>
        </p:spPr>
        <p:txBody>
          <a:bodyPr wrap="none" rtlCol="0">
            <a:spAutoFit/>
          </a:bodyPr>
          <a:lstStyle/>
          <a:p>
            <a:r>
              <a:rPr kumimoji="1" lang="ja-JP" altLang="en-US" dirty="0"/>
              <a:t>設置</a:t>
            </a:r>
            <a:endParaRPr kumimoji="1" lang="en-US" altLang="ja-JP" dirty="0"/>
          </a:p>
        </p:txBody>
      </p:sp>
      <p:sp>
        <p:nvSpPr>
          <p:cNvPr id="27" name="テキスト ボックス 26">
            <a:extLst>
              <a:ext uri="{FF2B5EF4-FFF2-40B4-BE49-F238E27FC236}">
                <a16:creationId xmlns:a16="http://schemas.microsoft.com/office/drawing/2014/main" id="{55664DB7-B0E9-FFCD-F9A5-A7957F6BABC7}"/>
              </a:ext>
            </a:extLst>
          </p:cNvPr>
          <p:cNvSpPr txBox="1"/>
          <p:nvPr/>
        </p:nvSpPr>
        <p:spPr>
          <a:xfrm>
            <a:off x="2614892" y="2115797"/>
            <a:ext cx="1569660" cy="646331"/>
          </a:xfrm>
          <a:prstGeom prst="rect">
            <a:avLst/>
          </a:prstGeom>
          <a:noFill/>
        </p:spPr>
        <p:txBody>
          <a:bodyPr wrap="none" rtlCol="0">
            <a:spAutoFit/>
          </a:bodyPr>
          <a:lstStyle/>
          <a:p>
            <a:r>
              <a:rPr kumimoji="1" lang="ja-JP" altLang="en-US" dirty="0"/>
              <a:t>プランニング</a:t>
            </a:r>
            <a:endParaRPr kumimoji="1" lang="en-US" altLang="ja-JP" dirty="0"/>
          </a:p>
          <a:p>
            <a:r>
              <a:rPr kumimoji="1" lang="ja-JP" altLang="en-US" dirty="0"/>
              <a:t>お見積り</a:t>
            </a:r>
            <a:endParaRPr kumimoji="1" lang="en-US" altLang="ja-JP" dirty="0"/>
          </a:p>
        </p:txBody>
      </p:sp>
      <p:sp>
        <p:nvSpPr>
          <p:cNvPr id="28" name="テキスト ボックス 27">
            <a:extLst>
              <a:ext uri="{FF2B5EF4-FFF2-40B4-BE49-F238E27FC236}">
                <a16:creationId xmlns:a16="http://schemas.microsoft.com/office/drawing/2014/main" id="{5142D010-1D09-E739-6082-F95FF2FE38F1}"/>
              </a:ext>
            </a:extLst>
          </p:cNvPr>
          <p:cNvSpPr txBox="1"/>
          <p:nvPr/>
        </p:nvSpPr>
        <p:spPr>
          <a:xfrm>
            <a:off x="622153" y="2291939"/>
            <a:ext cx="877163" cy="369332"/>
          </a:xfrm>
          <a:prstGeom prst="rect">
            <a:avLst/>
          </a:prstGeom>
          <a:noFill/>
        </p:spPr>
        <p:txBody>
          <a:bodyPr wrap="none" rtlCol="0">
            <a:spAutoFit/>
          </a:bodyPr>
          <a:lstStyle/>
          <a:p>
            <a:r>
              <a:rPr kumimoji="1" lang="ja-JP" altLang="en-US" dirty="0"/>
              <a:t>ご相談</a:t>
            </a:r>
            <a:endParaRPr kumimoji="1" lang="en-US" altLang="ja-JP" dirty="0"/>
          </a:p>
        </p:txBody>
      </p:sp>
      <p:sp>
        <p:nvSpPr>
          <p:cNvPr id="29" name="二等辺三角形 28">
            <a:extLst>
              <a:ext uri="{FF2B5EF4-FFF2-40B4-BE49-F238E27FC236}">
                <a16:creationId xmlns:a16="http://schemas.microsoft.com/office/drawing/2014/main" id="{E745366B-C5A7-81D9-5BA8-E7146F9AF4E2}"/>
              </a:ext>
            </a:extLst>
          </p:cNvPr>
          <p:cNvSpPr/>
          <p:nvPr/>
        </p:nvSpPr>
        <p:spPr>
          <a:xfrm rot="5400000">
            <a:off x="1960452" y="2352399"/>
            <a:ext cx="681350" cy="24841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C4955915-55D2-C0D2-9C7E-958F1CF2F899}"/>
              </a:ext>
            </a:extLst>
          </p:cNvPr>
          <p:cNvSpPr/>
          <p:nvPr/>
        </p:nvSpPr>
        <p:spPr>
          <a:xfrm rot="5400000">
            <a:off x="4091994" y="2378140"/>
            <a:ext cx="681350" cy="24841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BB4545A-0638-F019-3412-73A2F5730620}"/>
              </a:ext>
            </a:extLst>
          </p:cNvPr>
          <p:cNvSpPr txBox="1"/>
          <p:nvPr/>
        </p:nvSpPr>
        <p:spPr>
          <a:xfrm>
            <a:off x="306567" y="3010724"/>
            <a:ext cx="6186309" cy="646331"/>
          </a:xfrm>
          <a:prstGeom prst="rect">
            <a:avLst/>
          </a:prstGeom>
          <a:noFill/>
        </p:spPr>
        <p:txBody>
          <a:bodyPr wrap="square" rtlCol="0">
            <a:spAutoFit/>
          </a:bodyPr>
          <a:lstStyle/>
          <a:p>
            <a:r>
              <a:rPr kumimoji="1" lang="en-US" altLang="ja-JP" dirty="0"/>
              <a:t>※</a:t>
            </a:r>
            <a:r>
              <a:rPr kumimoji="1" lang="ja-JP" altLang="en-US" dirty="0"/>
              <a:t>ご相談からプランニング、お見積りまで</a:t>
            </a:r>
            <a:endParaRPr kumimoji="1" lang="en-US" altLang="ja-JP" dirty="0"/>
          </a:p>
          <a:p>
            <a:r>
              <a:rPr kumimoji="1" lang="ja-JP" altLang="en-US" dirty="0"/>
              <a:t>無料で承ります</a:t>
            </a:r>
            <a:endParaRPr kumimoji="1" lang="en-US" altLang="ja-JP" dirty="0"/>
          </a:p>
        </p:txBody>
      </p:sp>
    </p:spTree>
    <p:extLst>
      <p:ext uri="{BB962C8B-B14F-4D97-AF65-F5344CB8AC3E}">
        <p14:creationId xmlns:p14="http://schemas.microsoft.com/office/powerpoint/2010/main" val="2177465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559</Words>
  <Application>Microsoft Office PowerPoint</Application>
  <PresentationFormat>A4 210 x 297 mm</PresentationFormat>
  <Paragraphs>93</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Aptos</vt:lpstr>
      <vt:lpstr>Aptos Display</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秋葉　裕太</dc:creator>
  <cp:lastModifiedBy>秋葉　裕太</cp:lastModifiedBy>
  <cp:revision>1</cp:revision>
  <dcterms:created xsi:type="dcterms:W3CDTF">2025-12-03T03:40:29Z</dcterms:created>
  <dcterms:modified xsi:type="dcterms:W3CDTF">2025-12-03T04:24:13Z</dcterms:modified>
</cp:coreProperties>
</file>