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D67F4939-ECB3-4364-AF11-2BE657AD26DF}">
          <p14:sldIdLst>
            <p14:sldId id="256"/>
            <p14:sldId id="257"/>
            <p14:sldId id="259"/>
          </p14:sldIdLst>
        </p14:section>
        <p14:section name="タイトルなしのセクション" id="{156251C0-51F9-4C06-9289-76DA8A3E52C8}">
          <p14:sldIdLst/>
        </p14:section>
        <p14:section name="タイトルなしのセクション" id="{C5853D43-4809-4143-8621-9D61A760F821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69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141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90BD2-8A3D-478F-A0DB-15568B7636F1}" type="datetimeFigureOut">
              <a:rPr kumimoji="1" lang="ja-JP" altLang="en-US" smtClean="0"/>
              <a:t>2023/8/16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90EE0-4483-4684-80F8-E3F177D92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0965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90BD2-8A3D-478F-A0DB-15568B7636F1}" type="datetimeFigureOut">
              <a:rPr kumimoji="1" lang="ja-JP" altLang="en-US" smtClean="0"/>
              <a:t>2023/8/16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90EE0-4483-4684-80F8-E3F177D92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455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90BD2-8A3D-478F-A0DB-15568B7636F1}" type="datetimeFigureOut">
              <a:rPr kumimoji="1" lang="ja-JP" altLang="en-US" smtClean="0"/>
              <a:t>2023/8/16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90EE0-4483-4684-80F8-E3F177D92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806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90BD2-8A3D-478F-A0DB-15568B7636F1}" type="datetimeFigureOut">
              <a:rPr kumimoji="1" lang="ja-JP" altLang="en-US" smtClean="0"/>
              <a:t>2023/8/16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90EE0-4483-4684-80F8-E3F177D92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0062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90BD2-8A3D-478F-A0DB-15568B7636F1}" type="datetimeFigureOut">
              <a:rPr kumimoji="1" lang="ja-JP" altLang="en-US" smtClean="0"/>
              <a:t>2023/8/16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90EE0-4483-4684-80F8-E3F177D92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595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90BD2-8A3D-478F-A0DB-15568B7636F1}" type="datetimeFigureOut">
              <a:rPr kumimoji="1" lang="ja-JP" altLang="en-US" smtClean="0"/>
              <a:t>2023/8/16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90EE0-4483-4684-80F8-E3F177D92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554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90BD2-8A3D-478F-A0DB-15568B7636F1}" type="datetimeFigureOut">
              <a:rPr kumimoji="1" lang="ja-JP" altLang="en-US" smtClean="0"/>
              <a:t>2023/8/16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90EE0-4483-4684-80F8-E3F177D92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8510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90BD2-8A3D-478F-A0DB-15568B7636F1}" type="datetimeFigureOut">
              <a:rPr kumimoji="1" lang="ja-JP" altLang="en-US" smtClean="0"/>
              <a:t>2023/8/16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90EE0-4483-4684-80F8-E3F177D92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3176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90BD2-8A3D-478F-A0DB-15568B7636F1}" type="datetimeFigureOut">
              <a:rPr kumimoji="1" lang="ja-JP" altLang="en-US" smtClean="0"/>
              <a:t>2023/8/16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90EE0-4483-4684-80F8-E3F177D92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0499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90BD2-8A3D-478F-A0DB-15568B7636F1}" type="datetimeFigureOut">
              <a:rPr kumimoji="1" lang="ja-JP" altLang="en-US" smtClean="0"/>
              <a:t>2023/8/16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90EE0-4483-4684-80F8-E3F177D92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4616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90BD2-8A3D-478F-A0DB-15568B7636F1}" type="datetimeFigureOut">
              <a:rPr kumimoji="1" lang="ja-JP" altLang="en-US" smtClean="0"/>
              <a:t>2023/8/16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90EE0-4483-4684-80F8-E3F177D92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6010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90BD2-8A3D-478F-A0DB-15568B7636F1}" type="datetimeFigureOut">
              <a:rPr kumimoji="1" lang="ja-JP" altLang="en-US" smtClean="0"/>
              <a:t>2023/8/16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90EE0-4483-4684-80F8-E3F177D92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1068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A3EFC93-F7CC-48F0-A33B-9153EAFE847A}"/>
              </a:ext>
            </a:extLst>
          </p:cNvPr>
          <p:cNvSpPr txBox="1"/>
          <p:nvPr/>
        </p:nvSpPr>
        <p:spPr>
          <a:xfrm>
            <a:off x="234463" y="3267075"/>
            <a:ext cx="250849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②</a:t>
            </a:r>
            <a:r>
              <a:rPr lang="ja-JP" altLang="ja-JP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地中</a:t>
            </a:r>
            <a:r>
              <a:rPr lang="ja-JP" altLang="ja-JP" sz="1400" dirty="0">
                <a:solidFill>
                  <a:srgbClr val="FF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熱</a:t>
            </a:r>
            <a:endParaRPr lang="ja-JP" altLang="en-US" sz="1400" dirty="0">
              <a:solidFill>
                <a:srgbClr val="FF0000"/>
              </a:solidFill>
              <a:effectLst/>
              <a:latin typeface="BIZ UDゴシック" panose="020B0400000000000000" pitchFamily="49" charset="-128"/>
              <a:ea typeface="BIZ UDゴシック" panose="020B0400000000000000" pitchFamily="49" charset="-128"/>
              <a:cs typeface="ＭＳ Ｐゴシック" panose="020B0600070205080204" pitchFamily="50" charset="-128"/>
            </a:endParaRPr>
          </a:p>
          <a:p>
            <a:r>
              <a:rPr lang="ja-JP" altLang="ja-JP" sz="1400" dirty="0">
                <a:solidFill>
                  <a:srgbClr val="FF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地中</a:t>
            </a:r>
            <a:r>
              <a:rPr lang="ja-JP" altLang="ja-JP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から得られる熱エネルギー全般を指す用語で、地熱もその一部です。一方、地中熱は地下に蓄えられた熱を利用する手法を広く指し、地下に埋設されたパイプを通じて熱交換を行う地中熱ヒートポンプや、温泉などの自然の地熱を利用する方法も含まれます。地熱は、地中熱の一種と考えることができます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00C5AA9-DD0B-460E-9771-270294958D14}"/>
              </a:ext>
            </a:extLst>
          </p:cNvPr>
          <p:cNvSpPr txBox="1"/>
          <p:nvPr/>
        </p:nvSpPr>
        <p:spPr>
          <a:xfrm>
            <a:off x="234463" y="0"/>
            <a:ext cx="86867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１．</a:t>
            </a:r>
            <a:r>
              <a:rPr lang="ja-JP" altLang="ja-JP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地熱と</a:t>
            </a:r>
            <a:r>
              <a:rPr lang="ja-JP" altLang="en-US" sz="1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地中熱について</a:t>
            </a:r>
            <a:endParaRPr lang="ja-JP" altLang="ja-JP" sz="1800" dirty="0"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1ED5649-0308-45D2-A46F-96B7EDC9A629}"/>
              </a:ext>
            </a:extLst>
          </p:cNvPr>
          <p:cNvSpPr txBox="1"/>
          <p:nvPr/>
        </p:nvSpPr>
        <p:spPr>
          <a:xfrm>
            <a:off x="3216489" y="818612"/>
            <a:ext cx="296569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①</a:t>
            </a:r>
            <a:r>
              <a:rPr lang="ja-JP" altLang="ja-JP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地熱の活用方法</a:t>
            </a:r>
            <a:endParaRPr lang="ja-JP" altLang="en-US" sz="1400" dirty="0">
              <a:effectLst/>
              <a:latin typeface="BIZ UDゴシック" panose="020B0400000000000000" pitchFamily="49" charset="-128"/>
              <a:ea typeface="BIZ UDゴシック" panose="020B0400000000000000" pitchFamily="49" charset="-128"/>
              <a:cs typeface="ＭＳ Ｐゴシック" panose="020B0600070205080204" pitchFamily="50" charset="-128"/>
            </a:endParaRPr>
          </a:p>
          <a:p>
            <a:r>
              <a:rPr lang="ja-JP" altLang="ja-JP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主な活用方法としては、地熱発電が挙げられます。これは、地中の高温な岩石から放出される熱を利用して蒸気を発生させ、タービンを回して発電する方法です。また、地熱は暖房や温水供給にも使用されます。温泉地域では、天然の地熱を利用して温泉を供給することも一般的です。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E407A46-976D-4149-9B95-CE6D9F31C293}"/>
              </a:ext>
            </a:extLst>
          </p:cNvPr>
          <p:cNvSpPr txBox="1"/>
          <p:nvPr/>
        </p:nvSpPr>
        <p:spPr>
          <a:xfrm>
            <a:off x="234463" y="818612"/>
            <a:ext cx="250849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①</a:t>
            </a:r>
            <a:r>
              <a:rPr lang="ja-JP" altLang="ja-JP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地熱</a:t>
            </a:r>
            <a:endParaRPr lang="ja-JP" altLang="en-US" sz="1400" dirty="0">
              <a:effectLst/>
              <a:latin typeface="BIZ UDゴシック" panose="020B0400000000000000" pitchFamily="49" charset="-128"/>
              <a:ea typeface="BIZ UDゴシック" panose="020B0400000000000000" pitchFamily="49" charset="-128"/>
              <a:cs typeface="ＭＳ Ｐゴシック" panose="020B0600070205080204" pitchFamily="50" charset="-128"/>
            </a:endParaRPr>
          </a:p>
          <a:p>
            <a:r>
              <a:rPr lang="ja-JP" altLang="ja-JP" sz="1400" dirty="0">
                <a:solidFill>
                  <a:srgbClr val="FF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地球</a:t>
            </a:r>
            <a:r>
              <a:rPr lang="ja-JP" altLang="ja-JP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の内部から放射される熱のことを指します。地球内部の高温な岩石が熱を持ち、その熱が地表面に伝わってくる現象です。この熱エネルギーは、地熱発電や暖房などの目的で利用されることがあります。ができます。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733272C-D69F-4372-89B6-86059472805F}"/>
              </a:ext>
            </a:extLst>
          </p:cNvPr>
          <p:cNvSpPr txBox="1"/>
          <p:nvPr/>
        </p:nvSpPr>
        <p:spPr>
          <a:xfrm>
            <a:off x="3216489" y="3267075"/>
            <a:ext cx="2965695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②</a:t>
            </a:r>
            <a:r>
              <a:rPr lang="ja-JP" altLang="ja-JP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地中熱の活用方法</a:t>
            </a:r>
            <a:endParaRPr lang="ja-JP" altLang="en-US" sz="1400" dirty="0">
              <a:effectLst/>
              <a:latin typeface="BIZ UDゴシック" panose="020B0400000000000000" pitchFamily="49" charset="-128"/>
              <a:ea typeface="BIZ UDゴシック" panose="020B0400000000000000" pitchFamily="49" charset="-128"/>
              <a:cs typeface="ＭＳ Ｐゴシック" panose="020B0600070205080204" pitchFamily="50" charset="-128"/>
            </a:endParaRPr>
          </a:p>
          <a:p>
            <a:r>
              <a:rPr lang="ja-JP" altLang="en-US" sz="14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地中熱の活用方法は</a:t>
            </a:r>
            <a:r>
              <a:rPr lang="ja-JP" altLang="ja-JP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多岐にわたります。地中熱ヒートポンプを使用して、冷暖房や給湯を行うことがあります。この技術では、地下の一定の深さに埋設されたパイプを通じて地熱を利用し、室内の温度を調節します。また、地下の温泉や温泉水を利用して、農業の暖房や温室栽培に利用する事例もあります。地中熱はエネルギー効率が高く、環境にも優しい方法とされています。</a:t>
            </a:r>
          </a:p>
        </p:txBody>
      </p:sp>
      <p:sp>
        <p:nvSpPr>
          <p:cNvPr id="13" name="矢印: 右 12">
            <a:extLst>
              <a:ext uri="{FF2B5EF4-FFF2-40B4-BE49-F238E27FC236}">
                <a16:creationId xmlns:a16="http://schemas.microsoft.com/office/drawing/2014/main" id="{A90FA36C-06FA-47CD-85DC-332BAA729BE5}"/>
              </a:ext>
            </a:extLst>
          </p:cNvPr>
          <p:cNvSpPr/>
          <p:nvPr/>
        </p:nvSpPr>
        <p:spPr>
          <a:xfrm>
            <a:off x="2731165" y="1403387"/>
            <a:ext cx="391886" cy="5847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B9988081-0661-4BA2-A736-D034A6D65DFF}"/>
              </a:ext>
            </a:extLst>
          </p:cNvPr>
          <p:cNvSpPr/>
          <p:nvPr/>
        </p:nvSpPr>
        <p:spPr>
          <a:xfrm>
            <a:off x="2738423" y="3913405"/>
            <a:ext cx="391886" cy="5847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C54E3A5-004C-4E1E-82D6-41865337574B}"/>
              </a:ext>
            </a:extLst>
          </p:cNvPr>
          <p:cNvSpPr txBox="1"/>
          <p:nvPr/>
        </p:nvSpPr>
        <p:spPr>
          <a:xfrm>
            <a:off x="6752121" y="3407095"/>
            <a:ext cx="2286000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温泉利用の技術②</a:t>
            </a:r>
          </a:p>
          <a:p>
            <a:r>
              <a:rPr lang="ja-JP" altLang="ja-JP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地中熱を活用する方法の方が一般的に技術的に</a:t>
            </a:r>
            <a:r>
              <a:rPr lang="ja-JP" altLang="en-US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容易</a:t>
            </a:r>
            <a:r>
              <a:rPr lang="ja-JP" altLang="ja-JP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。地中熱ヒートポンプなどの技術を用いて、地下の熱を利用して温泉を供給することは、地熱発電などに比べて導入が比較的容易であり、設置や運用が比較的シンプルです。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6A97800-14FD-42E4-A16E-AF67015C8FAA}"/>
              </a:ext>
            </a:extLst>
          </p:cNvPr>
          <p:cNvSpPr txBox="1"/>
          <p:nvPr/>
        </p:nvSpPr>
        <p:spPr>
          <a:xfrm>
            <a:off x="6670678" y="737412"/>
            <a:ext cx="22860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温泉利用の技術①</a:t>
            </a:r>
          </a:p>
          <a:p>
            <a:r>
              <a:rPr lang="ja-JP" altLang="ja-JP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地熱発電は発電技術を含むため、専門的な知識や設備が必要。地下の高温な岩石から蒸気を発生させるためには、深い井戸や蒸気タービンなどの設備を用意する必要があり、それに伴う技術的な課題もあります。</a:t>
            </a:r>
          </a:p>
        </p:txBody>
      </p:sp>
      <p:sp>
        <p:nvSpPr>
          <p:cNvPr id="18" name="矢印: 右 17">
            <a:extLst>
              <a:ext uri="{FF2B5EF4-FFF2-40B4-BE49-F238E27FC236}">
                <a16:creationId xmlns:a16="http://schemas.microsoft.com/office/drawing/2014/main" id="{ED91E6F8-CC87-4758-A723-1969A17A23FF}"/>
              </a:ext>
            </a:extLst>
          </p:cNvPr>
          <p:cNvSpPr/>
          <p:nvPr/>
        </p:nvSpPr>
        <p:spPr>
          <a:xfrm>
            <a:off x="6195663" y="1403387"/>
            <a:ext cx="391886" cy="5847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19" name="矢印: 右 18">
            <a:extLst>
              <a:ext uri="{FF2B5EF4-FFF2-40B4-BE49-F238E27FC236}">
                <a16:creationId xmlns:a16="http://schemas.microsoft.com/office/drawing/2014/main" id="{B0C061F6-271C-45A1-AE4C-3A64B4E404E1}"/>
              </a:ext>
            </a:extLst>
          </p:cNvPr>
          <p:cNvSpPr/>
          <p:nvPr/>
        </p:nvSpPr>
        <p:spPr>
          <a:xfrm>
            <a:off x="6202921" y="3913405"/>
            <a:ext cx="391886" cy="5847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80909C72-ECE7-45A3-BA29-72C9A7B02022}"/>
              </a:ext>
            </a:extLst>
          </p:cNvPr>
          <p:cNvSpPr/>
          <p:nvPr/>
        </p:nvSpPr>
        <p:spPr>
          <a:xfrm>
            <a:off x="222738" y="3267075"/>
            <a:ext cx="8698524" cy="28931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3309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00C5AA9-DD0B-460E-9771-270294958D14}"/>
              </a:ext>
            </a:extLst>
          </p:cNvPr>
          <p:cNvSpPr txBox="1"/>
          <p:nvPr/>
        </p:nvSpPr>
        <p:spPr>
          <a:xfrm>
            <a:off x="234463" y="0"/>
            <a:ext cx="868679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600" b="1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２．</a:t>
            </a:r>
            <a:r>
              <a:rPr lang="ja-JP" altLang="ja-JP" sz="1600" b="1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地熱</a:t>
            </a:r>
            <a:r>
              <a:rPr lang="ja-JP" altLang="en-US" sz="1600" b="1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がある場所</a:t>
            </a:r>
            <a:endParaRPr lang="ja-JP" altLang="ja-JP" sz="1600" b="1" dirty="0">
              <a:effectLst/>
              <a:latin typeface="BIZ UDゴシック" panose="020B0400000000000000" pitchFamily="49" charset="-128"/>
              <a:ea typeface="BIZ UDゴシック" panose="020B0400000000000000" pitchFamily="49" charset="-128"/>
              <a:cs typeface="ＭＳ Ｐゴシック" panose="020B060007020508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1AC4255-1CB6-4367-A469-0288272D5467}"/>
              </a:ext>
            </a:extLst>
          </p:cNvPr>
          <p:cNvSpPr txBox="1"/>
          <p:nvPr/>
        </p:nvSpPr>
        <p:spPr>
          <a:xfrm>
            <a:off x="406400" y="568236"/>
            <a:ext cx="85148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ja-JP" sz="16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日本全国に地熱が存在するわけではありませんが、地熱は日本国内の一部地域で比較的豊富に見られます。主に火山帯や温泉地域などで地熱が利用されています。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9E45FDF-BB6E-42FC-AC54-7EBD205E1BC4}"/>
              </a:ext>
            </a:extLst>
          </p:cNvPr>
          <p:cNvSpPr txBox="1"/>
          <p:nvPr/>
        </p:nvSpPr>
        <p:spPr>
          <a:xfrm>
            <a:off x="2310236" y="3591562"/>
            <a:ext cx="623021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6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●</a:t>
            </a:r>
            <a:r>
              <a:rPr lang="ja-JP" altLang="ja-JP" sz="16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日本で地熱のある主な地域</a:t>
            </a:r>
            <a:endParaRPr lang="ja-JP" altLang="en-US" sz="1600" dirty="0">
              <a:effectLst/>
              <a:latin typeface="BIZ UDゴシック" panose="020B0400000000000000" pitchFamily="49" charset="-128"/>
              <a:ea typeface="BIZ UDゴシック" panose="020B0400000000000000" pitchFamily="49" charset="-128"/>
              <a:cs typeface="ＭＳ Ｐゴシック" panose="020B0600070205080204" pitchFamily="50" charset="-128"/>
            </a:endParaRPr>
          </a:p>
          <a:p>
            <a:endParaRPr lang="ja-JP" altLang="ja-JP" sz="1600" dirty="0">
              <a:effectLst/>
              <a:latin typeface="BIZ UDゴシック" panose="020B0400000000000000" pitchFamily="49" charset="-128"/>
              <a:ea typeface="BIZ UDゴシック" panose="020B0400000000000000" pitchFamily="49" charset="-128"/>
              <a:cs typeface="ＭＳ Ｐゴシック" panose="020B0600070205080204" pitchFamily="50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altLang="ja-JP" sz="16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北海道：登別温泉、洞爺湖温泉など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altLang="ja-JP" sz="1600" dirty="0">
                <a:solidFill>
                  <a:srgbClr val="FF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東北地方：</a:t>
            </a:r>
            <a:r>
              <a:rPr lang="ja-JP" altLang="en-US" sz="1600" dirty="0">
                <a:solidFill>
                  <a:srgbClr val="FF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秋田県湯沢市、岩手県八幡平、福島県土湯温泉</a:t>
            </a:r>
            <a:r>
              <a:rPr lang="ja-JP" altLang="ja-JP" sz="1600" dirty="0">
                <a:solidFill>
                  <a:srgbClr val="FF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など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altLang="ja-JP" sz="16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関東地方：草津温泉、伊香保温泉など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altLang="ja-JP" sz="16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中部地方：下呂温泉、白川郷周辺など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altLang="ja-JP" sz="16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近畿地方：有馬温泉、湯村温泉など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altLang="ja-JP" sz="16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九州地方：別府温泉、黒川温泉など</a:t>
            </a:r>
          </a:p>
          <a:p>
            <a:r>
              <a:rPr lang="en-US" altLang="ja-JP" sz="16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 </a:t>
            </a:r>
            <a:endParaRPr lang="ja-JP" altLang="ja-JP" sz="1600" dirty="0">
              <a:effectLst/>
              <a:latin typeface="BIZ UDゴシック" panose="020B0400000000000000" pitchFamily="49" charset="-128"/>
              <a:ea typeface="BIZ UDゴシック" panose="020B0400000000000000" pitchFamily="49" charset="-128"/>
              <a:cs typeface="ＭＳ Ｐゴシック" panose="020B0600070205080204" pitchFamily="50" charset="-128"/>
            </a:endParaRPr>
          </a:p>
          <a:p>
            <a:r>
              <a:rPr lang="ja-JP" altLang="ja-JP" sz="16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これらの地域では、地熱を利用した温泉や地熱発電が行われています。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DE6045-3FED-48DE-8392-95458C8DF363}"/>
              </a:ext>
            </a:extLst>
          </p:cNvPr>
          <p:cNvSpPr txBox="1"/>
          <p:nvPr/>
        </p:nvSpPr>
        <p:spPr>
          <a:xfrm>
            <a:off x="2280196" y="1974868"/>
            <a:ext cx="14859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6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岩手県八幡平</a:t>
            </a:r>
            <a:endParaRPr lang="ja-JP" altLang="en-US" sz="16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6BC5908-7ECE-444E-BA77-29CB1D8F23AA}"/>
              </a:ext>
            </a:extLst>
          </p:cNvPr>
          <p:cNvSpPr txBox="1"/>
          <p:nvPr/>
        </p:nvSpPr>
        <p:spPr>
          <a:xfrm>
            <a:off x="2280196" y="2466146"/>
            <a:ext cx="14859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6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秋田県湯沢市</a:t>
            </a:r>
            <a:endParaRPr lang="ja-JP" altLang="en-US" sz="16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A7082DDD-5FFD-445C-93BE-9DBBBF4C8491}"/>
              </a:ext>
            </a:extLst>
          </p:cNvPr>
          <p:cNvGrpSpPr/>
          <p:nvPr/>
        </p:nvGrpSpPr>
        <p:grpSpPr>
          <a:xfrm>
            <a:off x="222738" y="1110562"/>
            <a:ext cx="2004836" cy="4276755"/>
            <a:chOff x="5996781" y="1153011"/>
            <a:chExt cx="2639219" cy="5080000"/>
          </a:xfrm>
        </p:grpSpPr>
        <p:pic>
          <p:nvPicPr>
            <p:cNvPr id="9" name="図 8" descr="マップ&#10;&#10;自動的に生成された説明">
              <a:extLst>
                <a:ext uri="{FF2B5EF4-FFF2-40B4-BE49-F238E27FC236}">
                  <a16:creationId xmlns:a16="http://schemas.microsoft.com/office/drawing/2014/main" id="{656E86CE-10D1-4DAE-A402-1063E2586D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6781" y="1153011"/>
              <a:ext cx="2639219" cy="5080000"/>
            </a:xfrm>
            <a:prstGeom prst="rect">
              <a:avLst/>
            </a:prstGeom>
          </p:spPr>
        </p:pic>
        <p:sp>
          <p:nvSpPr>
            <p:cNvPr id="21" name="楕円 20">
              <a:extLst>
                <a:ext uri="{FF2B5EF4-FFF2-40B4-BE49-F238E27FC236}">
                  <a16:creationId xmlns:a16="http://schemas.microsoft.com/office/drawing/2014/main" id="{492B30F1-FA3A-4E1D-BC2A-FE1D91E00F14}"/>
                </a:ext>
              </a:extLst>
            </p:cNvPr>
            <p:cNvSpPr/>
            <p:nvPr/>
          </p:nvSpPr>
          <p:spPr>
            <a:xfrm>
              <a:off x="7235800" y="5152489"/>
              <a:ext cx="108000" cy="108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楕円 21">
              <a:extLst>
                <a:ext uri="{FF2B5EF4-FFF2-40B4-BE49-F238E27FC236}">
                  <a16:creationId xmlns:a16="http://schemas.microsoft.com/office/drawing/2014/main" id="{64C4026E-97D9-469F-892A-A70EFC05B6CD}"/>
                </a:ext>
              </a:extLst>
            </p:cNvPr>
            <p:cNvSpPr/>
            <p:nvPr/>
          </p:nvSpPr>
          <p:spPr>
            <a:xfrm>
              <a:off x="7773035" y="2651175"/>
              <a:ext cx="108000" cy="108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楕円 22">
              <a:extLst>
                <a:ext uri="{FF2B5EF4-FFF2-40B4-BE49-F238E27FC236}">
                  <a16:creationId xmlns:a16="http://schemas.microsoft.com/office/drawing/2014/main" id="{CB0D36B4-F04C-4663-92CC-62236636B084}"/>
                </a:ext>
              </a:extLst>
            </p:cNvPr>
            <p:cNvSpPr/>
            <p:nvPr/>
          </p:nvSpPr>
          <p:spPr>
            <a:xfrm>
              <a:off x="7289800" y="2886075"/>
              <a:ext cx="108000" cy="108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D9C833E-4DC9-4C20-9066-338DCCE043A6}"/>
              </a:ext>
            </a:extLst>
          </p:cNvPr>
          <p:cNvSpPr txBox="1"/>
          <p:nvPr/>
        </p:nvSpPr>
        <p:spPr>
          <a:xfrm>
            <a:off x="2280196" y="2958602"/>
            <a:ext cx="17272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6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福島県土湯温泉</a:t>
            </a:r>
            <a:endParaRPr lang="ja-JP" altLang="en-US" sz="16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AFB5AA1E-0960-4333-83FE-CAF9BEEA27B7}"/>
              </a:ext>
            </a:extLst>
          </p:cNvPr>
          <p:cNvCxnSpPr/>
          <p:nvPr/>
        </p:nvCxnSpPr>
        <p:spPr>
          <a:xfrm flipH="1">
            <a:off x="1654078" y="2144145"/>
            <a:ext cx="626118" cy="2731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EF5536B7-84F6-4BCA-80CE-DCAD3737B355}"/>
              </a:ext>
            </a:extLst>
          </p:cNvPr>
          <p:cNvCxnSpPr>
            <a:cxnSpLocks/>
            <a:stCxn id="20" idx="1"/>
            <a:endCxn id="23" idx="6"/>
          </p:cNvCxnSpPr>
          <p:nvPr/>
        </p:nvCxnSpPr>
        <p:spPr>
          <a:xfrm flipH="1" flipV="1">
            <a:off x="1286997" y="2615057"/>
            <a:ext cx="993199" cy="203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4F1BFB91-3072-490D-8758-2D1B1368CDA6}"/>
              </a:ext>
            </a:extLst>
          </p:cNvPr>
          <p:cNvCxnSpPr>
            <a:cxnSpLocks/>
            <a:stCxn id="18" idx="1"/>
          </p:cNvCxnSpPr>
          <p:nvPr/>
        </p:nvCxnSpPr>
        <p:spPr>
          <a:xfrm flipH="1">
            <a:off x="1286997" y="3127879"/>
            <a:ext cx="993199" cy="13131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8343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00C5AA9-DD0B-460E-9771-270294958D14}"/>
              </a:ext>
            </a:extLst>
          </p:cNvPr>
          <p:cNvSpPr txBox="1"/>
          <p:nvPr/>
        </p:nvSpPr>
        <p:spPr>
          <a:xfrm>
            <a:off x="234463" y="0"/>
            <a:ext cx="868679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6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３．</a:t>
            </a:r>
            <a:r>
              <a:rPr lang="ja-JP" altLang="ja-JP" sz="16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地熱を利用した代表的な利用方法</a:t>
            </a:r>
            <a:endParaRPr lang="ja-JP" altLang="ja-JP" sz="1600" b="1" dirty="0">
              <a:effectLst/>
              <a:latin typeface="BIZ UDゴシック" panose="020B0400000000000000" pitchFamily="49" charset="-128"/>
              <a:ea typeface="BIZ UDゴシック" panose="020B0400000000000000" pitchFamily="49" charset="-128"/>
              <a:cs typeface="ＭＳ Ｐゴシック" panose="020B060007020508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9A7004B-4908-4CA4-8C81-B17FB31A0C0B}"/>
              </a:ext>
            </a:extLst>
          </p:cNvPr>
          <p:cNvSpPr txBox="1"/>
          <p:nvPr/>
        </p:nvSpPr>
        <p:spPr>
          <a:xfrm>
            <a:off x="234463" y="1176874"/>
            <a:ext cx="457200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ja-JP" altLang="ja-JP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地熱発電</a:t>
            </a:r>
            <a:endParaRPr lang="ja-JP" altLang="en-US" sz="1400" dirty="0">
              <a:effectLst/>
              <a:latin typeface="BIZ UDゴシック" panose="020B0400000000000000" pitchFamily="49" charset="-128"/>
              <a:ea typeface="BIZ UDゴシック" panose="020B0400000000000000" pitchFamily="49" charset="-128"/>
              <a:cs typeface="ＭＳ Ｐゴシック" panose="020B0600070205080204" pitchFamily="50" charset="-128"/>
            </a:endParaRPr>
          </a:p>
          <a:p>
            <a:r>
              <a:rPr lang="ja-JP" altLang="ja-JP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地下の高温な岩石から蒸気を発生させ、それをタービンに導いて発電する方法です。地熱発電は持続可能なエネルギー源として注目されており、一部の地域では電力供給に利用されています。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ECD37A9-55A7-4391-A375-D26CD3EBB3C9}"/>
              </a:ext>
            </a:extLst>
          </p:cNvPr>
          <p:cNvSpPr txBox="1"/>
          <p:nvPr/>
        </p:nvSpPr>
        <p:spPr>
          <a:xfrm>
            <a:off x="234463" y="2601170"/>
            <a:ext cx="4572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2.</a:t>
            </a:r>
            <a:r>
              <a:rPr lang="ja-JP" altLang="ja-JP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温泉利用</a:t>
            </a:r>
            <a:endParaRPr lang="ja-JP" altLang="en-US" sz="1400" dirty="0">
              <a:effectLst/>
              <a:latin typeface="BIZ UDゴシック" panose="020B0400000000000000" pitchFamily="49" charset="-128"/>
              <a:ea typeface="BIZ UDゴシック" panose="020B0400000000000000" pitchFamily="49" charset="-128"/>
              <a:cs typeface="ＭＳ Ｐゴシック" panose="020B0600070205080204" pitchFamily="50" charset="-128"/>
            </a:endParaRPr>
          </a:p>
          <a:p>
            <a:r>
              <a:rPr lang="ja-JP" altLang="ja-JP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温泉地域では、天然の地熱を利用して温泉を供給することが一般的です。地熱によって湧き出る温泉は観光や健康目的で利用されています。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237787A-1BD0-4F64-90C5-90C4C6D6A01F}"/>
              </a:ext>
            </a:extLst>
          </p:cNvPr>
          <p:cNvSpPr txBox="1"/>
          <p:nvPr/>
        </p:nvSpPr>
        <p:spPr>
          <a:xfrm>
            <a:off x="234463" y="5234317"/>
            <a:ext cx="4572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4. </a:t>
            </a:r>
            <a:r>
              <a:rPr lang="ja-JP" altLang="ja-JP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温室栽培</a:t>
            </a:r>
            <a:endParaRPr lang="ja-JP" altLang="en-US" sz="1400" dirty="0">
              <a:effectLst/>
              <a:latin typeface="BIZ UDゴシック" panose="020B0400000000000000" pitchFamily="49" charset="-128"/>
              <a:ea typeface="BIZ UDゴシック" panose="020B0400000000000000" pitchFamily="49" charset="-128"/>
              <a:cs typeface="ＭＳ Ｐゴシック" panose="020B0600070205080204" pitchFamily="50" charset="-128"/>
            </a:endParaRPr>
          </a:p>
          <a:p>
            <a:r>
              <a:rPr lang="ja-JP" altLang="ja-JP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地中熱を利用して、温室内の環境を調節することで、植物の成長を促進するために利用されています。特に寒冷地域での農業において有効です。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F3A2ACD-FA07-421F-BC4C-5F25DB598086}"/>
              </a:ext>
            </a:extLst>
          </p:cNvPr>
          <p:cNvSpPr txBox="1"/>
          <p:nvPr/>
        </p:nvSpPr>
        <p:spPr>
          <a:xfrm>
            <a:off x="234463" y="3810022"/>
            <a:ext cx="457200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3. </a:t>
            </a:r>
            <a:r>
              <a:rPr lang="ja-JP" altLang="ja-JP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地中熱ヒートポンプ</a:t>
            </a:r>
            <a:endParaRPr lang="ja-JP" altLang="en-US" sz="1400" dirty="0">
              <a:effectLst/>
              <a:latin typeface="BIZ UDゴシック" panose="020B0400000000000000" pitchFamily="49" charset="-128"/>
              <a:ea typeface="BIZ UDゴシック" panose="020B0400000000000000" pitchFamily="49" charset="-128"/>
              <a:cs typeface="ＭＳ Ｐゴシック" panose="020B0600070205080204" pitchFamily="50" charset="-128"/>
            </a:endParaRPr>
          </a:p>
          <a:p>
            <a:r>
              <a:rPr lang="ja-JP" altLang="ja-JP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地下の一定の深さに埋設されたパイプを通じて地熱を利用して、建物の冷暖房や給湯を行う技術です。エネルギー効率が高く、環境にやさしい暖冷房システムとして広く採用されています。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DAA0F74-B2A8-4DAC-AAAF-9E03F51D59D2}"/>
              </a:ext>
            </a:extLst>
          </p:cNvPr>
          <p:cNvSpPr txBox="1"/>
          <p:nvPr/>
        </p:nvSpPr>
        <p:spPr>
          <a:xfrm>
            <a:off x="234463" y="541320"/>
            <a:ext cx="85761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下記の</a:t>
            </a:r>
            <a:r>
              <a:rPr lang="ja-JP" altLang="ja-JP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利用方法は、</a:t>
            </a:r>
            <a:r>
              <a:rPr lang="ja-JP" altLang="en-US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代表的な</a:t>
            </a:r>
            <a:r>
              <a:rPr lang="ja-JP" altLang="ja-JP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地熱エネルギーの持続可能な</a:t>
            </a:r>
            <a:r>
              <a:rPr lang="ja-JP" altLang="en-US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利用方法です。</a:t>
            </a:r>
            <a:endParaRPr lang="ja-JP" altLang="ja-JP" sz="1400" dirty="0">
              <a:effectLst/>
              <a:latin typeface="BIZ UDゴシック" panose="020B0400000000000000" pitchFamily="49" charset="-128"/>
              <a:ea typeface="BIZ UDゴシック" panose="020B0400000000000000" pitchFamily="49" charset="-128"/>
              <a:cs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83788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</TotalTime>
  <Words>783</Words>
  <Application>Microsoft Office PowerPoint</Application>
  <PresentationFormat>画面に合わせる (4:3)</PresentationFormat>
  <Paragraphs>38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9" baseType="lpstr">
      <vt:lpstr>BIZ UDゴシック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清水　勝彦</dc:creator>
  <cp:lastModifiedBy>清水　勝彦</cp:lastModifiedBy>
  <cp:revision>3</cp:revision>
  <dcterms:created xsi:type="dcterms:W3CDTF">2023-08-15T22:05:21Z</dcterms:created>
  <dcterms:modified xsi:type="dcterms:W3CDTF">2023-08-15T23:14:52Z</dcterms:modified>
</cp:coreProperties>
</file>