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C2B693-5E02-DC2F-A158-8F034BE50E65}" v="36" dt="2024-11-15T05:39:40.087"/>
    <p1510:client id="{E57F29E3-042D-788A-5142-24C104ED66A7}" v="6" dt="2024-11-15T03:21:49.4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7" d="100"/>
          <a:sy n="17" d="100"/>
        </p:scale>
        <p:origin x="32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加藤 亜紀" userId="S::kato-a@niad.ac.jp::c47ba4a2-2b9d-4558-b48b-70e0fa283758" providerId="AD" clId="Web-{A758C733-CC53-E748-0EDC-D6C56D5225F3}"/>
    <pc:docChg chg="modSld">
      <pc:chgData name="加藤 亜紀" userId="S::kato-a@niad.ac.jp::c47ba4a2-2b9d-4558-b48b-70e0fa283758" providerId="AD" clId="Web-{A758C733-CC53-E748-0EDC-D6C56D5225F3}" dt="2024-09-18T05:04:12.885" v="0"/>
      <pc:docMkLst>
        <pc:docMk/>
      </pc:docMkLst>
      <pc:sldChg chg="delSp">
        <pc:chgData name="加藤 亜紀" userId="S::kato-a@niad.ac.jp::c47ba4a2-2b9d-4558-b48b-70e0fa283758" providerId="AD" clId="Web-{A758C733-CC53-E748-0EDC-D6C56D5225F3}" dt="2024-09-18T05:04:12.885" v="0"/>
        <pc:sldMkLst>
          <pc:docMk/>
          <pc:sldMk cId="771318138" sldId="256"/>
        </pc:sldMkLst>
        <pc:spChg chg="del">
          <ac:chgData name="加藤 亜紀" userId="S::kato-a@niad.ac.jp::c47ba4a2-2b9d-4558-b48b-70e0fa283758" providerId="AD" clId="Web-{A758C733-CC53-E748-0EDC-D6C56D5225F3}" dt="2024-09-18T05:04:12.885" v="0"/>
          <ac:spMkLst>
            <pc:docMk/>
            <pc:sldMk cId="771318138" sldId="256"/>
            <ac:spMk id="5" creationId="{C4B21447-1397-8EB7-B22F-A64D65A35B12}"/>
          </ac:spMkLst>
        </pc:spChg>
      </pc:sldChg>
    </pc:docChg>
  </pc:docChgLst>
  <pc:docChgLst>
    <pc:chgData name="SUGIMOTO,Hitoshi" userId="S::y922450@kansai-u.ac.jp::52c17c35-8b77-41e6-addd-c08d9d70fcd8" providerId="AD" clId="Web-{E57F29E3-042D-788A-5142-24C104ED66A7}"/>
    <pc:docChg chg="modSld">
      <pc:chgData name="SUGIMOTO,Hitoshi" userId="S::y922450@kansai-u.ac.jp::52c17c35-8b77-41e6-addd-c08d9d70fcd8" providerId="AD" clId="Web-{E57F29E3-042D-788A-5142-24C104ED66A7}" dt="2024-11-15T03:21:49.450" v="5" actId="14100"/>
      <pc:docMkLst>
        <pc:docMk/>
      </pc:docMkLst>
      <pc:sldChg chg="addSp modSp">
        <pc:chgData name="SUGIMOTO,Hitoshi" userId="S::y922450@kansai-u.ac.jp::52c17c35-8b77-41e6-addd-c08d9d70fcd8" providerId="AD" clId="Web-{E57F29E3-042D-788A-5142-24C104ED66A7}" dt="2024-11-15T03:21:49.450" v="5" actId="14100"/>
        <pc:sldMkLst>
          <pc:docMk/>
          <pc:sldMk cId="771318138" sldId="256"/>
        </pc:sldMkLst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" creationId="{F0496A31-CD94-A0E5-7490-97478D95A65C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" creationId="{5ECFCD22-2046-0E37-B396-0B1FB9FA66EC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" creationId="{FF6F1755-8FE2-B969-C48B-63A6663697E5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7" creationId="{22CF687D-2C59-8141-63A3-3267F8312738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8" creationId="{D0DCA779-57DE-996D-6CED-36DF92B99F57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9" creationId="{7AC2DA7B-BB6E-E35B-D2D8-BDA8CC634DCD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10" creationId="{7BE42BF5-9D86-086A-A064-3955E3A0F8E7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11" creationId="{7C6A4E36-912C-4787-082C-0C6403590023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12" creationId="{0CE287E3-64E8-99AC-3C51-FA09A28AD422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14" creationId="{CE349CFA-63EA-2A02-A6EA-E3B33E5727B1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16" creationId="{862D12A1-F4C8-3C27-8BF3-1B3A66D59B10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17" creationId="{854CB727-ECD0-A557-B1F8-47697574C567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18" creationId="{ED51FBDF-A546-6EE0-7899-EF9A8EA26A9F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19" creationId="{FBA32B92-C2FA-BE3F-FE1D-452EA117DAA9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0" creationId="{DA70BE40-D48A-3BF4-8E81-3C9BE8EDA6A5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1" creationId="{EEAF61F2-3F53-B041-7587-4955C3BAD499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2" creationId="{9CCD04EB-C2FA-8A6A-748A-FB7F4930E016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3" creationId="{E025D891-4A58-CE05-275E-A6E49DD892C4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4" creationId="{39A251D6-461E-449A-E2E4-A73F4408563B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5" creationId="{9450C204-B392-7629-17FF-AD4E978DCCB0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6" creationId="{F083D2A9-329B-7128-AC11-A1D11E351B20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7" creationId="{E5E52A27-5F54-D69C-4C42-4D1255813484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8" creationId="{EB542CC2-7463-32AC-52CC-D4CD4F8C0EAD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29" creationId="{B4B84F25-4C9B-4C0E-972B-04B32555BC03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0" creationId="{4A92981E-26A7-029F-A055-AE6EF4FB548E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1" creationId="{4EC2A9FF-6753-DD49-2B8A-678F2B00A84F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2" creationId="{D6647C6E-E69E-975A-1081-7935A5A0C8A6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3" creationId="{498D78DB-DACC-8396-ED07-C5375886AF44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4" creationId="{18682AE6-E68B-0E52-BFBA-10F6E464B2A6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5" creationId="{87CE96E6-1E45-668B-A594-F5F9A8AFBC00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6" creationId="{1BE729BA-D55C-93A8-A3E7-072BC6C250AD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7" creationId="{778CF309-8205-93AB-6732-E50B9483CA77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8" creationId="{3300CA64-A2B6-2D5D-D471-195A255A4D96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39" creationId="{050E040B-A65D-2BA0-FD0F-C1B4756869E6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0" creationId="{929B7C3D-91E1-95A7-2788-0E009D07B539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2" creationId="{56DFF4FE-1E0E-1703-6483-7DBBCC3DEB55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3" creationId="{0BBF639A-30AB-6E10-B399-FD6E40CF3764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4" creationId="{D5C7FBDF-AFA4-FE81-8218-B4A360AF0EB7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5" creationId="{EFEF2AB9-32F7-0533-9442-1B6B632A2E0B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7" creationId="{393C57C6-8EAA-836A-8985-C5E88B0C0BA3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8" creationId="{4D9CC784-6480-9A7B-88D6-8D778330B823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49" creationId="{96ABF417-A26D-1329-341F-3010A79D7267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0" creationId="{9896CEA5-25E7-0AFB-E744-976BD17753F6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1" creationId="{88BE999B-07C0-32E2-1B3D-189A4C2DCC32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2" creationId="{F9DF7AC0-F4AF-D4E3-A265-2B3D45276CCF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4" creationId="{AB569FC9-DA89-7619-0531-CF025F2500D7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5" creationId="{9D206141-920C-6882-35E1-55D40E1C64FB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6" creationId="{244BE825-2748-36CE-0F61-17EA561CC981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7" creationId="{6FD36DAD-A47B-A2A2-A073-0674A6F403A9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8" creationId="{EF26B135-6561-8070-D058-77440E92E3AC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59" creationId="{4498E64B-9F4F-B6CC-A43A-5DBC9F6DB1CC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0" creationId="{700BB005-DE5A-3683-6E0F-0B439BCA2EAA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1" creationId="{AD8001A8-2D0C-6A4C-83B4-406B5B06808C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2" creationId="{B03AD4ED-00D7-D6F8-A770-75F870A003E8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3" creationId="{0389C3D2-A64D-B4E7-0CCD-0D32EDB81EAC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4" creationId="{CBAC0485-0534-203A-CECE-EC3E317BAF63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5" creationId="{C065E61C-E944-ECEB-3C61-4887B779B070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6" creationId="{48E18C9B-FBAC-4F32-4A8B-4A47CBD4A62F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7" creationId="{13B95CB7-AEF3-88A2-C8B0-311E338136C2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8" creationId="{B139F23E-E5F2-49B1-4336-34615F8F9542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69" creationId="{F540A182-1E02-CA09-484B-41FD154725C9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70" creationId="{C8AF4371-E0F6-61E1-128F-AEAD14D05921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71" creationId="{5C6A356B-31AC-F874-5478-3AB52A0D128E}"/>
          </ac:spMkLst>
        </pc:spChg>
        <pc:spChg chg="add">
          <ac:chgData name="SUGIMOTO,Hitoshi" userId="S::y922450@kansai-u.ac.jp::52c17c35-8b77-41e6-addd-c08d9d70fcd8" providerId="AD" clId="Web-{E57F29E3-042D-788A-5142-24C104ED66A7}" dt="2024-11-15T03:21:38.121" v="4"/>
          <ac:spMkLst>
            <pc:docMk/>
            <pc:sldMk cId="771318138" sldId="256"/>
            <ac:spMk id="72" creationId="{00385AAC-C707-BBC7-5AE2-F06876C154A4}"/>
          </ac:spMkLst>
        </pc:spChg>
        <pc:grpChg chg="add mod">
          <ac:chgData name="SUGIMOTO,Hitoshi" userId="S::y922450@kansai-u.ac.jp::52c17c35-8b77-41e6-addd-c08d9d70fcd8" providerId="AD" clId="Web-{E57F29E3-042D-788A-5142-24C104ED66A7}" dt="2024-11-15T03:21:49.450" v="5" actId="14100"/>
          <ac:grpSpMkLst>
            <pc:docMk/>
            <pc:sldMk cId="771318138" sldId="256"/>
            <ac:grpSpMk id="3" creationId="{CA441A42-8CA3-B55E-F074-71C86F26D41B}"/>
          </ac:grpSpMkLst>
        </pc:grpChg>
        <pc:grpChg chg="add">
          <ac:chgData name="SUGIMOTO,Hitoshi" userId="S::y922450@kansai-u.ac.jp::52c17c35-8b77-41e6-addd-c08d9d70fcd8" providerId="AD" clId="Web-{E57F29E3-042D-788A-5142-24C104ED66A7}" dt="2024-11-15T03:21:38.121" v="4"/>
          <ac:grpSpMkLst>
            <pc:docMk/>
            <pc:sldMk cId="771318138" sldId="256"/>
            <ac:grpSpMk id="13" creationId="{3FFA19EF-BD81-33F7-5FD9-73B44C5C2DDA}"/>
          </ac:grpSpMkLst>
        </pc:grpChg>
        <pc:grpChg chg="add">
          <ac:chgData name="SUGIMOTO,Hitoshi" userId="S::y922450@kansai-u.ac.jp::52c17c35-8b77-41e6-addd-c08d9d70fcd8" providerId="AD" clId="Web-{E57F29E3-042D-788A-5142-24C104ED66A7}" dt="2024-11-15T03:21:38.121" v="4"/>
          <ac:grpSpMkLst>
            <pc:docMk/>
            <pc:sldMk cId="771318138" sldId="256"/>
            <ac:grpSpMk id="41" creationId="{4B69807B-552B-4888-4947-58C925AF138D}"/>
          </ac:grpSpMkLst>
        </pc:grpChg>
        <pc:grpChg chg="add">
          <ac:chgData name="SUGIMOTO,Hitoshi" userId="S::y922450@kansai-u.ac.jp::52c17c35-8b77-41e6-addd-c08d9d70fcd8" providerId="AD" clId="Web-{E57F29E3-042D-788A-5142-24C104ED66A7}" dt="2024-11-15T03:21:38.121" v="4"/>
          <ac:grpSpMkLst>
            <pc:docMk/>
            <pc:sldMk cId="771318138" sldId="256"/>
            <ac:grpSpMk id="46" creationId="{BC0B7E6A-2D6B-79A9-0317-C6B2EF89823A}"/>
          </ac:grpSpMkLst>
        </pc:grpChg>
        <pc:grpChg chg="add">
          <ac:chgData name="SUGIMOTO,Hitoshi" userId="S::y922450@kansai-u.ac.jp::52c17c35-8b77-41e6-addd-c08d9d70fcd8" providerId="AD" clId="Web-{E57F29E3-042D-788A-5142-24C104ED66A7}" dt="2024-11-15T03:21:38.121" v="4"/>
          <ac:grpSpMkLst>
            <pc:docMk/>
            <pc:sldMk cId="771318138" sldId="256"/>
            <ac:grpSpMk id="53" creationId="{72E0963F-229C-FF4E-F9EF-7E4B4CE89CC3}"/>
          </ac:grpSpMkLst>
        </pc:grpChg>
        <pc:picChg chg="add">
          <ac:chgData name="SUGIMOTO,Hitoshi" userId="S::y922450@kansai-u.ac.jp::52c17c35-8b77-41e6-addd-c08d9d70fcd8" providerId="AD" clId="Web-{E57F29E3-042D-788A-5142-24C104ED66A7}" dt="2024-11-15T03:21:38.121" v="4"/>
          <ac:picMkLst>
            <pc:docMk/>
            <pc:sldMk cId="771318138" sldId="256"/>
            <ac:picMk id="15" creationId="{42BD7ADA-69CE-6B7F-ABB4-943A665091C2}"/>
          </ac:picMkLst>
        </pc:picChg>
        <pc:cxnChg chg="add mod">
          <ac:chgData name="SUGIMOTO,Hitoshi" userId="S::y922450@kansai-u.ac.jp::52c17c35-8b77-41e6-addd-c08d9d70fcd8" providerId="AD" clId="Web-{E57F29E3-042D-788A-5142-24C104ED66A7}" dt="2024-11-15T03:16:55.753" v="3" actId="1076"/>
          <ac:cxnSpMkLst>
            <pc:docMk/>
            <pc:sldMk cId="771318138" sldId="256"/>
            <ac:cxnSpMk id="2" creationId="{90C460D4-E20A-F76F-4D17-A10EC9A1B670}"/>
          </ac:cxnSpMkLst>
        </pc:cxnChg>
      </pc:sldChg>
    </pc:docChg>
  </pc:docChgLst>
  <pc:docChgLst>
    <pc:chgData name="加藤 亜紀" userId="c47ba4a2-2b9d-4558-b48b-70e0fa283758" providerId="ADAL" clId="{4B231DB6-C16A-43FE-ACC9-9DDEBD9662F4}"/>
    <pc:docChg chg="custSel modSld">
      <pc:chgData name="加藤 亜紀" userId="c47ba4a2-2b9d-4558-b48b-70e0fa283758" providerId="ADAL" clId="{4B231DB6-C16A-43FE-ACC9-9DDEBD9662F4}" dt="2024-09-02T02:29:40.244" v="144" actId="478"/>
      <pc:docMkLst>
        <pc:docMk/>
      </pc:docMkLst>
      <pc:sldChg chg="addSp delSp modSp mod">
        <pc:chgData name="加藤 亜紀" userId="c47ba4a2-2b9d-4558-b48b-70e0fa283758" providerId="ADAL" clId="{4B231DB6-C16A-43FE-ACC9-9DDEBD9662F4}" dt="2024-09-02T02:29:40.244" v="144" actId="478"/>
        <pc:sldMkLst>
          <pc:docMk/>
          <pc:sldMk cId="771318138" sldId="256"/>
        </pc:sldMkLst>
        <pc:spChg chg="del mod">
          <ac:chgData name="加藤 亜紀" userId="c47ba4a2-2b9d-4558-b48b-70e0fa283758" providerId="ADAL" clId="{4B231DB6-C16A-43FE-ACC9-9DDEBD9662F4}" dt="2024-09-02T02:22:03.673" v="8" actId="478"/>
          <ac:spMkLst>
            <pc:docMk/>
            <pc:sldMk cId="771318138" sldId="256"/>
            <ac:spMk id="2" creationId="{58A82C5F-5D74-61A1-29D0-A3B18F232FBF}"/>
          </ac:spMkLst>
        </pc:spChg>
        <pc:spChg chg="del mod">
          <ac:chgData name="加藤 亜紀" userId="c47ba4a2-2b9d-4558-b48b-70e0fa283758" providerId="ADAL" clId="{4B231DB6-C16A-43FE-ACC9-9DDEBD9662F4}" dt="2024-09-02T02:22:05.615" v="9" actId="478"/>
          <ac:spMkLst>
            <pc:docMk/>
            <pc:sldMk cId="771318138" sldId="256"/>
            <ac:spMk id="3" creationId="{EA555BBC-A94F-EAB1-805C-3A858855A545}"/>
          </ac:spMkLst>
        </pc:spChg>
        <pc:spChg chg="add del mod">
          <ac:chgData name="加藤 亜紀" userId="c47ba4a2-2b9d-4558-b48b-70e0fa283758" providerId="ADAL" clId="{4B231DB6-C16A-43FE-ACC9-9DDEBD9662F4}" dt="2024-09-02T02:22:33.921" v="12"/>
          <ac:spMkLst>
            <pc:docMk/>
            <pc:sldMk cId="771318138" sldId="256"/>
            <ac:spMk id="4" creationId="{DCE981D7-355A-84D0-0C44-B6D8FD08EE3E}"/>
          </ac:spMkLst>
        </pc:spChg>
        <pc:spChg chg="add mod">
          <ac:chgData name="加藤 亜紀" userId="c47ba4a2-2b9d-4558-b48b-70e0fa283758" providerId="ADAL" clId="{4B231DB6-C16A-43FE-ACC9-9DDEBD9662F4}" dt="2024-09-02T02:22:34.912" v="13"/>
          <ac:spMkLst>
            <pc:docMk/>
            <pc:sldMk cId="771318138" sldId="256"/>
            <ac:spMk id="5" creationId="{C4B21447-1397-8EB7-B22F-A64D65A35B12}"/>
          </ac:spMkLst>
        </pc:spChg>
        <pc:spChg chg="add del mod ord">
          <ac:chgData name="加藤 亜紀" userId="c47ba4a2-2b9d-4558-b48b-70e0fa283758" providerId="ADAL" clId="{4B231DB6-C16A-43FE-ACC9-9DDEBD9662F4}" dt="2024-09-02T02:29:40.244" v="144" actId="478"/>
          <ac:spMkLst>
            <pc:docMk/>
            <pc:sldMk cId="771318138" sldId="256"/>
            <ac:spMk id="6" creationId="{0395F98B-849A-DA57-7BBF-23D62E7859A2}"/>
          </ac:spMkLst>
        </pc:spChg>
        <pc:spChg chg="add del mod">
          <ac:chgData name="加藤 亜紀" userId="c47ba4a2-2b9d-4558-b48b-70e0fa283758" providerId="ADAL" clId="{4B231DB6-C16A-43FE-ACC9-9DDEBD9662F4}" dt="2024-09-02T02:23:46.410" v="33" actId="478"/>
          <ac:spMkLst>
            <pc:docMk/>
            <pc:sldMk cId="771318138" sldId="256"/>
            <ac:spMk id="7" creationId="{9C9B701C-91E7-3DAA-9893-7E4250DA2775}"/>
          </ac:spMkLst>
        </pc:spChg>
        <pc:picChg chg="add mod">
          <ac:chgData name="加藤 亜紀" userId="c47ba4a2-2b9d-4558-b48b-70e0fa283758" providerId="ADAL" clId="{4B231DB6-C16A-43FE-ACC9-9DDEBD9662F4}" dt="2024-09-02T02:22:51.796" v="18"/>
          <ac:picMkLst>
            <pc:docMk/>
            <pc:sldMk cId="771318138" sldId="256"/>
            <ac:picMk id="8" creationId="{BEA77821-C9EA-355C-5D0F-26E8C1F2151D}"/>
          </ac:picMkLst>
        </pc:picChg>
        <pc:picChg chg="add del mod">
          <ac:chgData name="加藤 亜紀" userId="c47ba4a2-2b9d-4558-b48b-70e0fa283758" providerId="ADAL" clId="{4B231DB6-C16A-43FE-ACC9-9DDEBD9662F4}" dt="2024-09-02T02:29:39.221" v="143" actId="478"/>
          <ac:picMkLst>
            <pc:docMk/>
            <pc:sldMk cId="771318138" sldId="256"/>
            <ac:picMk id="9" creationId="{4A7058AD-8E77-4772-DD55-FBD68D3A899B}"/>
          </ac:picMkLst>
        </pc:picChg>
      </pc:sldChg>
    </pc:docChg>
  </pc:docChgLst>
  <pc:docChgLst>
    <pc:chgData name="SUGIMOTO,Hitoshi" userId="S::y922450@kansai-u.ac.jp::52c17c35-8b77-41e6-addd-c08d9d70fcd8" providerId="AD" clId="Web-{81C2B693-5E02-DC2F-A158-8F034BE50E65}"/>
    <pc:docChg chg="modSld">
      <pc:chgData name="SUGIMOTO,Hitoshi" userId="S::y922450@kansai-u.ac.jp::52c17c35-8b77-41e6-addd-c08d9d70fcd8" providerId="AD" clId="Web-{81C2B693-5E02-DC2F-A158-8F034BE50E65}" dt="2024-11-15T05:39:40.087" v="25" actId="1076"/>
      <pc:docMkLst>
        <pc:docMk/>
      </pc:docMkLst>
      <pc:sldChg chg="addSp modSp">
        <pc:chgData name="SUGIMOTO,Hitoshi" userId="S::y922450@kansai-u.ac.jp::52c17c35-8b77-41e6-addd-c08d9d70fcd8" providerId="AD" clId="Web-{81C2B693-5E02-DC2F-A158-8F034BE50E65}" dt="2024-11-15T05:39:40.087" v="25" actId="1076"/>
        <pc:sldMkLst>
          <pc:docMk/>
          <pc:sldMk cId="771318138" sldId="256"/>
        </pc:sldMkLst>
        <pc:spChg chg="add mod">
          <ac:chgData name="SUGIMOTO,Hitoshi" userId="S::y922450@kansai-u.ac.jp::52c17c35-8b77-41e6-addd-c08d9d70fcd8" providerId="AD" clId="Web-{81C2B693-5E02-DC2F-A158-8F034BE50E65}" dt="2024-11-15T05:39:40.087" v="25" actId="1076"/>
          <ac:spMkLst>
            <pc:docMk/>
            <pc:sldMk cId="771318138" sldId="256"/>
            <ac:spMk id="73" creationId="{2D26921D-AEA6-6D92-CE58-BE9FDAD3D0E5}"/>
          </ac:spMkLst>
        </pc:spChg>
        <pc:spChg chg="add mod">
          <ac:chgData name="SUGIMOTO,Hitoshi" userId="S::y922450@kansai-u.ac.jp::52c17c35-8b77-41e6-addd-c08d9d70fcd8" providerId="AD" clId="Web-{81C2B693-5E02-DC2F-A158-8F034BE50E65}" dt="2024-11-15T05:39:18.618" v="24" actId="20577"/>
          <ac:spMkLst>
            <pc:docMk/>
            <pc:sldMk cId="771318138" sldId="256"/>
            <ac:spMk id="74" creationId="{97868F4D-51A5-E888-9902-A38C623B53B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321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80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15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61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534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19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62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916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777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92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162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C0D04A-2C0E-4A32-A9D4-D79C7B7758F5}" type="datetimeFigureOut">
              <a:rPr kumimoji="1" lang="ja-JP" altLang="en-US" smtClean="0"/>
              <a:t>2024/11/14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224DD8-AA60-4660-86E7-B28EF62D4D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737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kumimoji="1"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kumimoji="1"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矢印コネクタ 1">
            <a:extLst>
              <a:ext uri="{FF2B5EF4-FFF2-40B4-BE49-F238E27FC236}">
                <a16:creationId xmlns:a16="http://schemas.microsoft.com/office/drawing/2014/main" id="{90C460D4-E20A-F76F-4D17-A10EC9A1B670}"/>
              </a:ext>
            </a:extLst>
          </p:cNvPr>
          <p:cNvCxnSpPr/>
          <p:nvPr/>
        </p:nvCxnSpPr>
        <p:spPr>
          <a:xfrm flipH="1">
            <a:off x="15072892" y="-452"/>
            <a:ext cx="64324" cy="42739416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A441A42-8CA3-B55E-F074-71C86F26D41B}"/>
              </a:ext>
            </a:extLst>
          </p:cNvPr>
          <p:cNvGrpSpPr/>
          <p:nvPr/>
        </p:nvGrpSpPr>
        <p:grpSpPr>
          <a:xfrm>
            <a:off x="0" y="-3777"/>
            <a:ext cx="14730688" cy="10751753"/>
            <a:chOff x="0" y="-3777"/>
            <a:chExt cx="9119334" cy="6836775"/>
          </a:xfrm>
        </p:grpSpPr>
        <p:sp>
          <p:nvSpPr>
            <p:cNvPr id="4" name="右矢印 73">
              <a:extLst>
                <a:ext uri="{FF2B5EF4-FFF2-40B4-BE49-F238E27FC236}">
                  <a16:creationId xmlns:a16="http://schemas.microsoft.com/office/drawing/2014/main" id="{F0496A31-CD94-A0E5-7490-97478D95A65C}"/>
                </a:ext>
              </a:extLst>
            </p:cNvPr>
            <p:cNvSpPr/>
            <p:nvPr/>
          </p:nvSpPr>
          <p:spPr>
            <a:xfrm rot="10800000" flipH="1">
              <a:off x="6118795" y="2915485"/>
              <a:ext cx="440701" cy="1163323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5" name="二等辺三角形 4">
              <a:extLst>
                <a:ext uri="{FF2B5EF4-FFF2-40B4-BE49-F238E27FC236}">
                  <a16:creationId xmlns:a16="http://schemas.microsoft.com/office/drawing/2014/main" id="{5ECFCD22-2046-0E37-B396-0B1FB9FA66EC}"/>
                </a:ext>
              </a:extLst>
            </p:cNvPr>
            <p:cNvSpPr/>
            <p:nvPr/>
          </p:nvSpPr>
          <p:spPr>
            <a:xfrm>
              <a:off x="2464916" y="6018511"/>
              <a:ext cx="1863243" cy="327504"/>
            </a:xfrm>
            <a:prstGeom prst="triangle">
              <a:avLst>
                <a:gd name="adj" fmla="val 49588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FF6F1755-8FE2-B969-C48B-63A6663697E5}"/>
                </a:ext>
              </a:extLst>
            </p:cNvPr>
            <p:cNvSpPr/>
            <p:nvPr/>
          </p:nvSpPr>
          <p:spPr>
            <a:xfrm>
              <a:off x="4825235" y="1498137"/>
              <a:ext cx="1179235" cy="653585"/>
            </a:xfrm>
            <a:prstGeom prst="rect">
              <a:avLst/>
            </a:prstGeom>
            <a:gradFill>
              <a:gsLst>
                <a:gs pos="0">
                  <a:schemeClr val="accent5">
                    <a:lumMod val="110000"/>
                    <a:satMod val="105000"/>
                    <a:tint val="67000"/>
                    <a:alpha val="9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000" b="1" dirty="0">
                <a:solidFill>
                  <a:srgbClr val="002060"/>
                </a:solidFill>
              </a:endParaRP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22CF687D-2C59-8141-63A3-3267F8312738}"/>
                </a:ext>
              </a:extLst>
            </p:cNvPr>
            <p:cNvSpPr/>
            <p:nvPr/>
          </p:nvSpPr>
          <p:spPr>
            <a:xfrm>
              <a:off x="3438558" y="1489583"/>
              <a:ext cx="1258373" cy="653585"/>
            </a:xfrm>
            <a:prstGeom prst="rect">
              <a:avLst/>
            </a:prstGeom>
            <a:gradFill>
              <a:gsLst>
                <a:gs pos="0">
                  <a:schemeClr val="accent5">
                    <a:lumMod val="110000"/>
                    <a:satMod val="105000"/>
                    <a:tint val="67000"/>
                    <a:alpha val="9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000" b="1" dirty="0">
                <a:solidFill>
                  <a:srgbClr val="002060"/>
                </a:solidFill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D0DCA779-57DE-996D-6CED-36DF92B99F57}"/>
                </a:ext>
              </a:extLst>
            </p:cNvPr>
            <p:cNvSpPr/>
            <p:nvPr/>
          </p:nvSpPr>
          <p:spPr>
            <a:xfrm>
              <a:off x="366896" y="1504770"/>
              <a:ext cx="2970293" cy="653585"/>
            </a:xfrm>
            <a:prstGeom prst="rect">
              <a:avLst/>
            </a:prstGeom>
            <a:gradFill>
              <a:gsLst>
                <a:gs pos="0">
                  <a:schemeClr val="accent5">
                    <a:lumMod val="110000"/>
                    <a:satMod val="105000"/>
                    <a:tint val="67000"/>
                    <a:alpha val="9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000" b="1" dirty="0">
                <a:solidFill>
                  <a:srgbClr val="002060"/>
                </a:solidFill>
              </a:endParaRPr>
            </a:p>
          </p:txBody>
        </p:sp>
        <p:sp>
          <p:nvSpPr>
            <p:cNvPr id="9" name="二等辺三角形 8">
              <a:extLst>
                <a:ext uri="{FF2B5EF4-FFF2-40B4-BE49-F238E27FC236}">
                  <a16:creationId xmlns:a16="http://schemas.microsoft.com/office/drawing/2014/main" id="{7AC2DA7B-BB6E-E35B-D2D8-BDA8CC634DCD}"/>
                </a:ext>
              </a:extLst>
            </p:cNvPr>
            <p:cNvSpPr/>
            <p:nvPr/>
          </p:nvSpPr>
          <p:spPr>
            <a:xfrm>
              <a:off x="2464916" y="2083304"/>
              <a:ext cx="1863243" cy="327504"/>
            </a:xfrm>
            <a:prstGeom prst="triangle">
              <a:avLst>
                <a:gd name="adj" fmla="val 49588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10" name="二等辺三角形 9">
              <a:extLst>
                <a:ext uri="{FF2B5EF4-FFF2-40B4-BE49-F238E27FC236}">
                  <a16:creationId xmlns:a16="http://schemas.microsoft.com/office/drawing/2014/main" id="{7BE42BF5-9D86-086A-A064-3955E3A0F8E7}"/>
                </a:ext>
              </a:extLst>
            </p:cNvPr>
            <p:cNvSpPr/>
            <p:nvPr/>
          </p:nvSpPr>
          <p:spPr>
            <a:xfrm>
              <a:off x="6377167" y="1674690"/>
              <a:ext cx="2742167" cy="3128551"/>
            </a:xfrm>
            <a:prstGeom prst="triangle">
              <a:avLst/>
            </a:prstGeom>
            <a:gradFill>
              <a:gsLst>
                <a:gs pos="35000">
                  <a:schemeClr val="accent2">
                    <a:lumMod val="75000"/>
                  </a:schemeClr>
                </a:gs>
                <a:gs pos="0">
                  <a:schemeClr val="accent2">
                    <a:lumMod val="50000"/>
                  </a:schemeClr>
                </a:gs>
                <a:gs pos="71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46">
              <a:extLst>
                <a:ext uri="{FF2B5EF4-FFF2-40B4-BE49-F238E27FC236}">
                  <a16:creationId xmlns:a16="http://schemas.microsoft.com/office/drawing/2014/main" id="{7C6A4E36-912C-4787-082C-0C6403590023}"/>
                </a:ext>
              </a:extLst>
            </p:cNvPr>
            <p:cNvSpPr txBox="1"/>
            <p:nvPr/>
          </p:nvSpPr>
          <p:spPr>
            <a:xfrm>
              <a:off x="382071" y="4872228"/>
              <a:ext cx="5615393" cy="113107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8000" indent="-457200">
                <a:spcAft>
                  <a:spcPts val="600"/>
                </a:spcAft>
              </a:pPr>
              <a:r>
                <a:rPr kumimoji="1" lang="en-US" altLang="ja-JP" sz="1000" dirty="0">
                  <a:solidFill>
                    <a:srgbClr val="002060"/>
                  </a:solidFill>
                </a:rPr>
                <a:t>【</a:t>
              </a:r>
              <a:r>
                <a:rPr kumimoji="1" lang="ja-JP" altLang="en-US" sz="1000" dirty="0">
                  <a:solidFill>
                    <a:srgbClr val="002060"/>
                  </a:solidFill>
                </a:rPr>
                <a:t>教育課程の特色・他大学との差別化ポイント</a:t>
              </a:r>
              <a:r>
                <a:rPr kumimoji="1" lang="en-US" altLang="ja-JP" sz="1000" dirty="0">
                  <a:solidFill>
                    <a:srgbClr val="002060"/>
                  </a:solidFill>
                </a:rPr>
                <a:t>】</a:t>
              </a: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ビジネスに関する基礎理論をベースに</a:t>
              </a:r>
              <a:r>
                <a:rPr lang="en-US" altLang="ja-JP" sz="850" u="sng" dirty="0">
                  <a:solidFill>
                    <a:srgbClr val="002060"/>
                  </a:solidFill>
                </a:rPr>
                <a:t>AI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やデータサイエンスを習得</a:t>
              </a:r>
              <a:r>
                <a:rPr lang="ja-JP" altLang="en-US" sz="850" dirty="0">
                  <a:solidFill>
                    <a:srgbClr val="002060"/>
                  </a:solidFill>
                </a:rPr>
                <a:t>。</a:t>
              </a:r>
              <a:endParaRPr lang="en-US" altLang="ja-JP" sz="85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・スキル・理論科目への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動機付けのため、アクティブラーニングによる実践経験</a:t>
              </a:r>
              <a:r>
                <a:rPr lang="ja-JP" altLang="en-US" sz="850" dirty="0">
                  <a:solidFill>
                    <a:srgbClr val="002060"/>
                  </a:solidFill>
                </a:rPr>
                <a:t>を獲得。</a:t>
              </a:r>
              <a:endParaRPr lang="en-US" altLang="ja-JP" sz="85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・各種企業との連携を通じて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実データを活用した実践的なカリキュラム</a:t>
              </a:r>
              <a:r>
                <a:rPr lang="ja-JP" altLang="en-US" sz="850">
                  <a:solidFill>
                    <a:srgbClr val="002060"/>
                  </a:solidFill>
                </a:rPr>
                <a:t>を展開。</a:t>
              </a:r>
              <a:endParaRPr lang="en-US" altLang="ja-JP" sz="85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・データサイエンスに関する共同研究や指定寄付等への展開によって、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教育と研究の好循環を創出</a:t>
              </a:r>
              <a:r>
                <a:rPr lang="ja-JP" altLang="en-US" sz="850" dirty="0">
                  <a:solidFill>
                    <a:srgbClr val="002060"/>
                  </a:solidFill>
                </a:rPr>
                <a:t>。</a:t>
              </a:r>
              <a:endParaRPr lang="en-US" altLang="ja-JP" sz="85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300"/>
                </a:spcAft>
              </a:pPr>
              <a:r>
                <a:rPr lang="ja-JP" altLang="en-US" sz="850" dirty="0">
                  <a:solidFill>
                    <a:srgbClr val="002060"/>
                  </a:solidFill>
                </a:rPr>
                <a:t>・実務経験や国籍等の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多様性に配慮した教員編成</a:t>
              </a:r>
              <a:r>
                <a:rPr lang="ja-JP" altLang="en-US" sz="850" dirty="0">
                  <a:solidFill>
                    <a:srgbClr val="002060"/>
                  </a:solidFill>
                </a:rPr>
                <a:t>によって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実務志向の教育やグローバルコースの設置等を検討</a:t>
              </a:r>
              <a:r>
                <a:rPr lang="ja-JP" altLang="en-US" sz="800" dirty="0">
                  <a:solidFill>
                    <a:srgbClr val="002060"/>
                  </a:solidFill>
                </a:rPr>
                <a:t>。</a:t>
              </a:r>
              <a:endParaRPr lang="en-US" altLang="ja-JP" sz="800" dirty="0">
                <a:solidFill>
                  <a:srgbClr val="002060"/>
                </a:solidFill>
              </a:endParaRP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0CE287E3-64E8-99AC-3C51-FA09A28AD422}"/>
                </a:ext>
              </a:extLst>
            </p:cNvPr>
            <p:cNvSpPr/>
            <p:nvPr/>
          </p:nvSpPr>
          <p:spPr>
            <a:xfrm>
              <a:off x="339489" y="2417211"/>
              <a:ext cx="5723855" cy="3713733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3FFA19EF-BD81-33F7-5FD9-73B44C5C2DDA}"/>
                </a:ext>
              </a:extLst>
            </p:cNvPr>
            <p:cNvGrpSpPr/>
            <p:nvPr/>
          </p:nvGrpSpPr>
          <p:grpSpPr>
            <a:xfrm>
              <a:off x="0" y="-3777"/>
              <a:ext cx="8554070" cy="518858"/>
              <a:chOff x="0" y="-3777"/>
              <a:chExt cx="8554070" cy="518858"/>
            </a:xfrm>
          </p:grpSpPr>
          <p:sp>
            <p:nvSpPr>
              <p:cNvPr id="70" name="正方形/長方形 69">
                <a:extLst>
                  <a:ext uri="{FF2B5EF4-FFF2-40B4-BE49-F238E27FC236}">
                    <a16:creationId xmlns:a16="http://schemas.microsoft.com/office/drawing/2014/main" id="{C8AF4371-E0F6-61E1-128F-AEAD14D05921}"/>
                  </a:ext>
                </a:extLst>
              </p:cNvPr>
              <p:cNvSpPr/>
              <p:nvPr/>
            </p:nvSpPr>
            <p:spPr>
              <a:xfrm>
                <a:off x="0" y="-3777"/>
                <a:ext cx="8554070" cy="51885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ja-JP" altLang="en-US"/>
              </a:p>
            </p:txBody>
          </p:sp>
          <p:sp>
            <p:nvSpPr>
              <p:cNvPr id="71" name="テキスト ボックス 6">
                <a:extLst>
                  <a:ext uri="{FF2B5EF4-FFF2-40B4-BE49-F238E27FC236}">
                    <a16:creationId xmlns:a16="http://schemas.microsoft.com/office/drawing/2014/main" id="{5C6A356B-31AC-F874-5478-3AB52A0D128E}"/>
                  </a:ext>
                </a:extLst>
              </p:cNvPr>
              <p:cNvSpPr txBox="1"/>
              <p:nvPr/>
            </p:nvSpPr>
            <p:spPr>
              <a:xfrm>
                <a:off x="3381434" y="37679"/>
                <a:ext cx="23811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ja-JP" altLang="en-US" sz="2400" b="1" dirty="0">
                    <a:solidFill>
                      <a:schemeClr val="bg1"/>
                    </a:solidFill>
                    <a:latin typeface="+mn-ea"/>
                  </a:rPr>
                  <a:t>関西大学　</a:t>
                </a:r>
              </a:p>
            </p:txBody>
          </p:sp>
          <p:sp>
            <p:nvSpPr>
              <p:cNvPr id="72" name="テキスト ボックス 7">
                <a:extLst>
                  <a:ext uri="{FF2B5EF4-FFF2-40B4-BE49-F238E27FC236}">
                    <a16:creationId xmlns:a16="http://schemas.microsoft.com/office/drawing/2014/main" id="{00385AAC-C707-BBC7-5AE2-F06876C154A4}"/>
                  </a:ext>
                </a:extLst>
              </p:cNvPr>
              <p:cNvSpPr txBox="1"/>
              <p:nvPr/>
            </p:nvSpPr>
            <p:spPr>
              <a:xfrm>
                <a:off x="181265" y="83846"/>
                <a:ext cx="34813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ja-JP" altLang="en-US" b="1" dirty="0">
                    <a:solidFill>
                      <a:schemeClr val="bg1"/>
                    </a:solidFill>
                    <a:latin typeface="+mn-ea"/>
                  </a:rPr>
                  <a:t>令和５年度選定　支援１</a:t>
                </a:r>
              </a:p>
            </p:txBody>
          </p:sp>
        </p:grpSp>
        <p:sp>
          <p:nvSpPr>
            <p:cNvPr id="14" name="テキスト ボックス 24">
              <a:extLst>
                <a:ext uri="{FF2B5EF4-FFF2-40B4-BE49-F238E27FC236}">
                  <a16:creationId xmlns:a16="http://schemas.microsoft.com/office/drawing/2014/main" id="{CE349CFA-63EA-2A02-A6EA-E3B33E5727B1}"/>
                </a:ext>
              </a:extLst>
            </p:cNvPr>
            <p:cNvSpPr txBox="1"/>
            <p:nvPr/>
          </p:nvSpPr>
          <p:spPr>
            <a:xfrm>
              <a:off x="6306070" y="543876"/>
              <a:ext cx="2754444" cy="10618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900" b="1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＜基本情報＞</a:t>
              </a:r>
              <a:endPara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改組予定年度：令和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7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年度（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2025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年度）</a:t>
              </a:r>
              <a:endParaRPr lang="en-US" altLang="ja-JP" sz="9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</a:rPr>
                <a:t>改組内容：学部の新設</a:t>
              </a:r>
              <a:endParaRPr lang="en-US" altLang="ja-JP" sz="900" dirty="0">
                <a:latin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設置等組織名：ビジネスデータサイエンス学部</a:t>
              </a:r>
              <a:endParaRPr lang="en-US" altLang="ja-JP" sz="9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　　　　　　ビジネスデータサイエンス学科</a:t>
              </a:r>
              <a:endParaRPr lang="en-US" altLang="ja-JP" sz="9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入学定員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：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【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令和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7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新設</a:t>
              </a:r>
              <a:r>
                <a:rPr lang="en-US" altLang="ja-JP" sz="900" dirty="0">
                  <a:latin typeface="游ゴシック" panose="020B0400000000000000" pitchFamily="50" charset="-128"/>
                  <a:ea typeface="游ゴシック" panose="020B0400000000000000" pitchFamily="50" charset="-128"/>
                  <a:sym typeface="Wingdings" panose="05000000000000000000" pitchFamily="2" charset="2"/>
                </a:rPr>
                <a:t>】350</a:t>
              </a:r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名</a:t>
              </a:r>
              <a:endParaRPr lang="en-US" altLang="ja-JP" sz="900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altLang="en-US" sz="900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所在地：大阪府吹田市</a:t>
              </a:r>
              <a:endPara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42BD7ADA-69CE-6B7F-ABB4-943A66509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13926" y="23203"/>
              <a:ext cx="463892" cy="463892"/>
            </a:xfrm>
            <a:prstGeom prst="rect">
              <a:avLst/>
            </a:prstGeom>
          </p:spPr>
        </p:pic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862D12A1-F4C8-3C27-8BF3-1B3A66D59B10}"/>
                </a:ext>
              </a:extLst>
            </p:cNvPr>
            <p:cNvSpPr/>
            <p:nvPr/>
          </p:nvSpPr>
          <p:spPr>
            <a:xfrm>
              <a:off x="4613923" y="2968435"/>
              <a:ext cx="1332000" cy="186738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dirty="0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854CB727-ECD0-A557-B1F8-47697574C567}"/>
                </a:ext>
              </a:extLst>
            </p:cNvPr>
            <p:cNvSpPr/>
            <p:nvPr/>
          </p:nvSpPr>
          <p:spPr>
            <a:xfrm>
              <a:off x="4613921" y="2753749"/>
              <a:ext cx="1332000" cy="2139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900" b="1" dirty="0"/>
                <a:t>データサイエンス科目</a:t>
              </a: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ED51FBDF-A546-6EE0-7899-EF9A8EA26A9F}"/>
                </a:ext>
              </a:extLst>
            </p:cNvPr>
            <p:cNvSpPr/>
            <p:nvPr/>
          </p:nvSpPr>
          <p:spPr>
            <a:xfrm>
              <a:off x="426923" y="2968435"/>
              <a:ext cx="1332000" cy="1855557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FBA32B92-C2FA-BE3F-FE1D-452EA117DAA9}"/>
                </a:ext>
              </a:extLst>
            </p:cNvPr>
            <p:cNvSpPr/>
            <p:nvPr/>
          </p:nvSpPr>
          <p:spPr>
            <a:xfrm>
              <a:off x="426921" y="2753749"/>
              <a:ext cx="1332000" cy="213932"/>
            </a:xfrm>
            <a:prstGeom prst="rect">
              <a:avLst/>
            </a:prstGeom>
            <a:solidFill>
              <a:srgbClr val="EB6C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900" b="1" dirty="0"/>
                <a:t>ビジネス科目</a:t>
              </a:r>
              <a:endParaRPr kumimoji="1" lang="ja-JP" altLang="en-US" sz="900" b="1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DA70BE40-D48A-3BF4-8E81-3C9BE8EDA6A5}"/>
                </a:ext>
              </a:extLst>
            </p:cNvPr>
            <p:cNvSpPr/>
            <p:nvPr/>
          </p:nvSpPr>
          <p:spPr>
            <a:xfrm>
              <a:off x="2418139" y="2968435"/>
              <a:ext cx="1486402" cy="186763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EEAF61F2-3F53-B041-7587-4955C3BAD499}"/>
                </a:ext>
              </a:extLst>
            </p:cNvPr>
            <p:cNvSpPr/>
            <p:nvPr/>
          </p:nvSpPr>
          <p:spPr>
            <a:xfrm>
              <a:off x="2418137" y="2753749"/>
              <a:ext cx="1486402" cy="2139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850" b="1" dirty="0"/>
                <a:t>アクティブラーニング科目</a:t>
              </a:r>
              <a:endParaRPr kumimoji="1" lang="ja-JP" altLang="en-US" sz="850" b="1" dirty="0"/>
            </a:p>
          </p:txBody>
        </p:sp>
        <p:sp>
          <p:nvSpPr>
            <p:cNvPr id="22" name="環状矢印 23">
              <a:extLst>
                <a:ext uri="{FF2B5EF4-FFF2-40B4-BE49-F238E27FC236}">
                  <a16:creationId xmlns:a16="http://schemas.microsoft.com/office/drawing/2014/main" id="{9CCD04EB-C2FA-8A6A-748A-FB7F4930E016}"/>
                </a:ext>
              </a:extLst>
            </p:cNvPr>
            <p:cNvSpPr/>
            <p:nvPr/>
          </p:nvSpPr>
          <p:spPr>
            <a:xfrm>
              <a:off x="1542465" y="3100666"/>
              <a:ext cx="998082" cy="978408"/>
            </a:xfrm>
            <a:prstGeom prst="circularArrow">
              <a:avLst>
                <a:gd name="adj1" fmla="val 16421"/>
                <a:gd name="adj2" fmla="val 1184537"/>
                <a:gd name="adj3" fmla="val 19619472"/>
                <a:gd name="adj4" fmla="val 12200793"/>
                <a:gd name="adj5" fmla="val 16152"/>
              </a:avLst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環状矢印 34">
              <a:extLst>
                <a:ext uri="{FF2B5EF4-FFF2-40B4-BE49-F238E27FC236}">
                  <a16:creationId xmlns:a16="http://schemas.microsoft.com/office/drawing/2014/main" id="{E025D891-4A58-CE05-275E-A6E49DD892C4}"/>
                </a:ext>
              </a:extLst>
            </p:cNvPr>
            <p:cNvSpPr/>
            <p:nvPr/>
          </p:nvSpPr>
          <p:spPr>
            <a:xfrm flipH="1" flipV="1">
              <a:off x="1560133" y="3417461"/>
              <a:ext cx="998082" cy="978408"/>
            </a:xfrm>
            <a:prstGeom prst="circularArrow">
              <a:avLst>
                <a:gd name="adj1" fmla="val 16421"/>
                <a:gd name="adj2" fmla="val 1184537"/>
                <a:gd name="adj3" fmla="val 19619472"/>
                <a:gd name="adj4" fmla="val 12200793"/>
                <a:gd name="adj5" fmla="val 16152"/>
              </a:avLst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テキスト ボックス 31">
              <a:extLst>
                <a:ext uri="{FF2B5EF4-FFF2-40B4-BE49-F238E27FC236}">
                  <a16:creationId xmlns:a16="http://schemas.microsoft.com/office/drawing/2014/main" id="{39A251D6-461E-449A-E2E4-A73F4408563B}"/>
                </a:ext>
              </a:extLst>
            </p:cNvPr>
            <p:cNvSpPr txBox="1"/>
            <p:nvPr/>
          </p:nvSpPr>
          <p:spPr>
            <a:xfrm>
              <a:off x="1613864" y="3580644"/>
              <a:ext cx="86484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往 還</a:t>
              </a:r>
            </a:p>
          </p:txBody>
        </p:sp>
        <p:sp>
          <p:nvSpPr>
            <p:cNvPr id="25" name="テキスト ボックス 38">
              <a:extLst>
                <a:ext uri="{FF2B5EF4-FFF2-40B4-BE49-F238E27FC236}">
                  <a16:creationId xmlns:a16="http://schemas.microsoft.com/office/drawing/2014/main" id="{9450C204-B392-7629-17FF-AD4E978DCCB0}"/>
                </a:ext>
              </a:extLst>
            </p:cNvPr>
            <p:cNvSpPr txBox="1"/>
            <p:nvPr/>
          </p:nvSpPr>
          <p:spPr>
            <a:xfrm>
              <a:off x="6065140" y="3060357"/>
              <a:ext cx="369333" cy="861774"/>
            </a:xfrm>
            <a:prstGeom prst="rect">
              <a:avLst/>
            </a:prstGeom>
            <a:noFill/>
            <a:ln>
              <a:noFill/>
            </a:ln>
          </p:spPr>
          <p:txBody>
            <a:bodyPr vert="eaVert" wrap="non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1200" dirty="0"/>
                <a:t>養成する力</a:t>
              </a:r>
              <a:endParaRPr kumimoji="1" lang="ja-JP" altLang="en-US" sz="1200" dirty="0"/>
            </a:p>
          </p:txBody>
        </p:sp>
        <p:sp>
          <p:nvSpPr>
            <p:cNvPr id="26" name="テキスト ボックス 50">
              <a:extLst>
                <a:ext uri="{FF2B5EF4-FFF2-40B4-BE49-F238E27FC236}">
                  <a16:creationId xmlns:a16="http://schemas.microsoft.com/office/drawing/2014/main" id="{F083D2A9-329B-7128-AC11-A1D11E351B20}"/>
                </a:ext>
              </a:extLst>
            </p:cNvPr>
            <p:cNvSpPr txBox="1"/>
            <p:nvPr/>
          </p:nvSpPr>
          <p:spPr>
            <a:xfrm>
              <a:off x="6377167" y="4872228"/>
              <a:ext cx="2700651" cy="190821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900" dirty="0">
                  <a:solidFill>
                    <a:srgbClr val="002060"/>
                  </a:solidFill>
                </a:rPr>
                <a:t>①現場経験に裏打ちされたビジネス力</a:t>
              </a:r>
              <a:endParaRPr lang="en-US" altLang="ja-JP" sz="90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600"/>
                </a:spcAft>
              </a:pPr>
              <a:r>
                <a:rPr kumimoji="1" lang="ja-JP" altLang="en-US" sz="800" dirty="0">
                  <a:solidFill>
                    <a:srgbClr val="002060"/>
                  </a:solidFill>
                </a:rPr>
                <a:t>　現実のビジネスにおける課題を理解し解決する</a:t>
              </a:r>
              <a:r>
                <a:rPr kumimoji="1" lang="ja-JP" altLang="en-US" sz="800" b="1" u="sng" dirty="0">
                  <a:solidFill>
                    <a:srgbClr val="FF0000"/>
                  </a:solidFill>
                </a:rPr>
                <a:t>課題解決力</a:t>
              </a:r>
              <a:r>
                <a:rPr kumimoji="1" lang="ja-JP" altLang="en-US" sz="800" dirty="0">
                  <a:solidFill>
                    <a:srgbClr val="002060"/>
                  </a:solidFill>
                </a:rPr>
                <a:t>。また、他者に対する敬意を持ち、チームビルディングを行う</a:t>
              </a:r>
              <a:r>
                <a:rPr kumimoji="1" lang="ja-JP" altLang="en-US" sz="800" b="1" u="sng" dirty="0">
                  <a:solidFill>
                    <a:srgbClr val="FF0000"/>
                  </a:solidFill>
                </a:rPr>
                <a:t>コミュニケーション力</a:t>
              </a:r>
              <a:r>
                <a:rPr kumimoji="1" lang="ja-JP" altLang="en-US" sz="800" dirty="0">
                  <a:solidFill>
                    <a:srgbClr val="002060"/>
                  </a:solidFill>
                </a:rPr>
                <a:t>。</a:t>
              </a:r>
              <a:endParaRPr kumimoji="1" lang="en-US" altLang="ja-JP" sz="900" dirty="0">
                <a:solidFill>
                  <a:srgbClr val="002060"/>
                </a:solidFill>
              </a:endParaRPr>
            </a:p>
            <a:p>
              <a:r>
                <a:rPr lang="ja-JP" altLang="en-US" sz="1000" dirty="0">
                  <a:solidFill>
                    <a:srgbClr val="002060"/>
                  </a:solidFill>
                </a:rPr>
                <a:t>②能力の礎となるデータサイエンス力</a:t>
              </a:r>
              <a:endParaRPr lang="en-US" altLang="ja-JP" sz="100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600"/>
                </a:spcAft>
              </a:pPr>
              <a:r>
                <a:rPr lang="ja-JP" altLang="en-US" sz="800" dirty="0">
                  <a:solidFill>
                    <a:srgbClr val="002060"/>
                  </a:solidFill>
                </a:rPr>
                <a:t>　</a:t>
              </a:r>
              <a:r>
                <a:rPr lang="en-US" altLang="ja-JP" sz="800" dirty="0">
                  <a:solidFill>
                    <a:srgbClr val="002060"/>
                  </a:solidFill>
                </a:rPr>
                <a:t>AI</a:t>
              </a:r>
              <a:r>
                <a:rPr lang="ja-JP" altLang="en-US" sz="800" dirty="0">
                  <a:solidFill>
                    <a:srgbClr val="002060"/>
                  </a:solidFill>
                </a:rPr>
                <a:t>・数理・データサイエンスに関する汎用的な基礎理論や技術に加え、それらをビジネスの諸問題に適用する</a:t>
              </a:r>
              <a:r>
                <a:rPr lang="ja-JP" altLang="en-US" sz="800" b="1" u="sng" dirty="0">
                  <a:solidFill>
                    <a:srgbClr val="FF0000"/>
                  </a:solidFill>
                </a:rPr>
                <a:t>構想力</a:t>
              </a:r>
              <a:r>
                <a:rPr lang="ja-JP" altLang="en-US" sz="800" dirty="0">
                  <a:solidFill>
                    <a:srgbClr val="002060"/>
                  </a:solidFill>
                </a:rPr>
                <a:t>や解決に導く</a:t>
              </a:r>
              <a:r>
                <a:rPr lang="ja-JP" altLang="en-US" sz="800" b="1" u="sng" dirty="0">
                  <a:solidFill>
                    <a:srgbClr val="FF0000"/>
                  </a:solidFill>
                </a:rPr>
                <a:t>分析力</a:t>
              </a:r>
              <a:r>
                <a:rPr lang="ja-JP" altLang="en-US" sz="800" dirty="0">
                  <a:solidFill>
                    <a:srgbClr val="002060"/>
                  </a:solidFill>
                </a:rPr>
                <a:t>。</a:t>
              </a:r>
            </a:p>
            <a:p>
              <a:r>
                <a:rPr lang="ja-JP" altLang="en-US" sz="900" dirty="0">
                  <a:solidFill>
                    <a:srgbClr val="002060"/>
                  </a:solidFill>
                </a:rPr>
                <a:t>③人生を切り拓く主体的な人間力</a:t>
              </a:r>
              <a:endParaRPr lang="en-US" altLang="ja-JP" sz="900" dirty="0">
                <a:solidFill>
                  <a:srgbClr val="002060"/>
                </a:solidFill>
              </a:endParaRPr>
            </a:p>
            <a:p>
              <a:pPr marL="108000" indent="-457200">
                <a:spcAft>
                  <a:spcPts val="600"/>
                </a:spcAft>
              </a:pPr>
              <a:r>
                <a:rPr kumimoji="1" lang="ja-JP" altLang="en-US" sz="800" dirty="0">
                  <a:solidFill>
                    <a:srgbClr val="002060"/>
                  </a:solidFill>
                </a:rPr>
                <a:t>　社会全体の諸問題を自分ごととして捉え、知識・経験を基礎</a:t>
              </a:r>
              <a:r>
                <a:rPr lang="ja-JP" altLang="en-US" sz="800" dirty="0">
                  <a:solidFill>
                    <a:srgbClr val="002060"/>
                  </a:solidFill>
                </a:rPr>
                <a:t>として、それらの問題に対処する</a:t>
              </a:r>
              <a:r>
                <a:rPr lang="ja-JP" altLang="en-US" sz="800" b="1" u="sng" dirty="0">
                  <a:solidFill>
                    <a:srgbClr val="FF0000"/>
                  </a:solidFill>
                </a:rPr>
                <a:t>適応力</a:t>
              </a:r>
              <a:r>
                <a:rPr lang="ja-JP" altLang="en-US" sz="800" dirty="0">
                  <a:solidFill>
                    <a:srgbClr val="002060"/>
                  </a:solidFill>
                </a:rPr>
                <a:t>。社会の変化に応じて生涯にわたり自らをアップデートする</a:t>
              </a:r>
              <a:r>
                <a:rPr lang="ja-JP" altLang="en-US" sz="800" b="1" u="sng" dirty="0">
                  <a:solidFill>
                    <a:srgbClr val="FF0000"/>
                  </a:solidFill>
                </a:rPr>
                <a:t>自己研鑽力</a:t>
              </a:r>
              <a:r>
                <a:rPr lang="ja-JP" altLang="en-US" sz="800" dirty="0">
                  <a:solidFill>
                    <a:srgbClr val="002060"/>
                  </a:solidFill>
                </a:rPr>
                <a:t>。</a:t>
              </a:r>
              <a:endParaRPr lang="en-US" altLang="ja-JP" sz="900" dirty="0">
                <a:solidFill>
                  <a:srgbClr val="002060"/>
                </a:solidFill>
              </a:endParaRPr>
            </a:p>
          </p:txBody>
        </p:sp>
        <p:sp>
          <p:nvSpPr>
            <p:cNvPr id="27" name="テキスト ボックス 52">
              <a:extLst>
                <a:ext uri="{FF2B5EF4-FFF2-40B4-BE49-F238E27FC236}">
                  <a16:creationId xmlns:a16="http://schemas.microsoft.com/office/drawing/2014/main" id="{E5E52A27-5F54-D69C-4C42-4D1255813484}"/>
                </a:ext>
              </a:extLst>
            </p:cNvPr>
            <p:cNvSpPr txBox="1"/>
            <p:nvPr/>
          </p:nvSpPr>
          <p:spPr>
            <a:xfrm>
              <a:off x="4545194" y="2976628"/>
              <a:ext cx="14889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900" b="1" u="sng" dirty="0"/>
                <a:t>【</a:t>
              </a:r>
              <a:r>
                <a:rPr kumimoji="1" lang="ja-JP" altLang="en-US" sz="900" b="1" u="sng" dirty="0"/>
                <a:t>応用・発展科目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</a:t>
              </a:r>
              <a:r>
                <a:rPr lang="ja-JP" altLang="en-US" sz="800" dirty="0"/>
                <a:t>ﾃﾞｰﾀｴﾝｼﾞﾆｱﾘﾝｸﾞ応用発展</a:t>
              </a:r>
              <a:endParaRPr lang="en-US" altLang="ja-JP" sz="800" dirty="0"/>
            </a:p>
            <a:p>
              <a:r>
                <a:rPr lang="ja-JP" altLang="en-US" sz="900" dirty="0"/>
                <a:t>◆</a:t>
              </a:r>
              <a:r>
                <a:rPr lang="en-US" altLang="ja-JP" sz="900" dirty="0"/>
                <a:t>DS</a:t>
              </a:r>
              <a:r>
                <a:rPr lang="ja-JP" altLang="en-US" sz="900" dirty="0"/>
                <a:t>応用発展</a:t>
              </a:r>
              <a:endParaRPr lang="en-US" altLang="ja-JP" sz="900" dirty="0"/>
            </a:p>
            <a:p>
              <a:r>
                <a:rPr kumimoji="1" lang="ja-JP" altLang="en-US" sz="900" dirty="0"/>
                <a:t>◆</a:t>
              </a:r>
              <a:r>
                <a:rPr kumimoji="1" lang="en-US" altLang="ja-JP" sz="900" dirty="0"/>
                <a:t>AI</a:t>
              </a:r>
              <a:r>
                <a:rPr kumimoji="1" lang="ja-JP" altLang="en-US" sz="900" dirty="0"/>
                <a:t>応用発展</a:t>
              </a:r>
              <a:endParaRPr kumimoji="1" lang="en-US" altLang="ja-JP" sz="900" dirty="0"/>
            </a:p>
          </p:txBody>
        </p:sp>
        <p:sp>
          <p:nvSpPr>
            <p:cNvPr id="28" name="テキスト ボックス 53">
              <a:extLst>
                <a:ext uri="{FF2B5EF4-FFF2-40B4-BE49-F238E27FC236}">
                  <a16:creationId xmlns:a16="http://schemas.microsoft.com/office/drawing/2014/main" id="{EB542CC2-7463-32AC-52CC-D4CD4F8C0EAD}"/>
                </a:ext>
              </a:extLst>
            </p:cNvPr>
            <p:cNvSpPr txBox="1"/>
            <p:nvPr/>
          </p:nvSpPr>
          <p:spPr>
            <a:xfrm>
              <a:off x="4547037" y="3851872"/>
              <a:ext cx="14799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900" b="1" u="sng" dirty="0"/>
                <a:t>【</a:t>
              </a:r>
              <a:r>
                <a:rPr kumimoji="1" lang="ja-JP" altLang="en-US" sz="900" b="1" u="sng" dirty="0"/>
                <a:t>基礎・導入科目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◆入門科目</a:t>
              </a:r>
              <a:endParaRPr lang="en-US" altLang="ja-JP" sz="900" dirty="0"/>
            </a:p>
            <a:p>
              <a:r>
                <a:rPr lang="ja-JP" altLang="en-US" sz="900" dirty="0"/>
                <a:t>◆ﾃﾞｰﾀｴﾝｼﾞﾆｱﾘﾝｸﾞ基礎</a:t>
              </a:r>
              <a:endParaRPr lang="en-US" altLang="ja-JP" sz="900" dirty="0"/>
            </a:p>
            <a:p>
              <a:r>
                <a:rPr lang="ja-JP" altLang="en-US" sz="900" dirty="0"/>
                <a:t>◆</a:t>
              </a:r>
              <a:r>
                <a:rPr lang="en-US" altLang="ja-JP" sz="900" dirty="0"/>
                <a:t>DS</a:t>
              </a:r>
              <a:r>
                <a:rPr lang="ja-JP" altLang="en-US" sz="900" dirty="0"/>
                <a:t>基礎</a:t>
              </a:r>
              <a:endParaRPr lang="en-US" altLang="ja-JP" sz="900" dirty="0"/>
            </a:p>
            <a:p>
              <a:r>
                <a:rPr kumimoji="1" lang="ja-JP" altLang="en-US" sz="900" dirty="0"/>
                <a:t>◆</a:t>
              </a:r>
              <a:r>
                <a:rPr kumimoji="1" lang="en-US" altLang="ja-JP" sz="900" dirty="0"/>
                <a:t>AI</a:t>
              </a:r>
              <a:r>
                <a:rPr kumimoji="1" lang="ja-JP" altLang="en-US" sz="900" dirty="0"/>
                <a:t>基礎</a:t>
              </a:r>
              <a:endParaRPr kumimoji="1" lang="en-US" altLang="ja-JP" sz="900" dirty="0"/>
            </a:p>
          </p:txBody>
        </p:sp>
        <p:sp>
          <p:nvSpPr>
            <p:cNvPr id="29" name="テキスト ボックス 56">
              <a:extLst>
                <a:ext uri="{FF2B5EF4-FFF2-40B4-BE49-F238E27FC236}">
                  <a16:creationId xmlns:a16="http://schemas.microsoft.com/office/drawing/2014/main" id="{B4B84F25-4C9B-4C0E-972B-04B32555BC03}"/>
                </a:ext>
              </a:extLst>
            </p:cNvPr>
            <p:cNvSpPr txBox="1"/>
            <p:nvPr/>
          </p:nvSpPr>
          <p:spPr>
            <a:xfrm>
              <a:off x="2354783" y="2974413"/>
              <a:ext cx="1633782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900" b="1" u="sng" dirty="0"/>
                <a:t>【</a:t>
              </a:r>
              <a:r>
                <a:rPr kumimoji="1" lang="ja-JP" altLang="en-US" sz="900" b="1" u="sng" dirty="0"/>
                <a:t>応用・発展科目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kumimoji="1" lang="ja-JP" altLang="en-US" sz="900" dirty="0"/>
                <a:t>◆</a:t>
              </a:r>
              <a:r>
                <a:rPr kumimoji="1" lang="en-US" altLang="ja-JP" sz="900" dirty="0"/>
                <a:t>PBL</a:t>
              </a:r>
              <a:r>
                <a:rPr kumimoji="1" lang="ja-JP" altLang="en-US" sz="900" dirty="0"/>
                <a:t>型演習群</a:t>
              </a:r>
              <a:endParaRPr kumimoji="1" lang="en-US" altLang="ja-JP" sz="900" dirty="0"/>
            </a:p>
            <a:p>
              <a:r>
                <a:rPr kumimoji="1" lang="ja-JP" altLang="en-US" sz="900" dirty="0"/>
                <a:t>◆特別プログラム</a:t>
              </a:r>
            </a:p>
            <a:p>
              <a:r>
                <a:rPr lang="ja-JP" altLang="en-US" sz="800" dirty="0"/>
                <a:t>　起業家育成プログラム、</a:t>
              </a:r>
              <a:endParaRPr lang="en-US" altLang="ja-JP" sz="800" dirty="0"/>
            </a:p>
            <a:p>
              <a:r>
                <a:rPr lang="ja-JP" altLang="en-US" sz="800" dirty="0"/>
                <a:t>　会計・金融専門家育成群  等</a:t>
              </a:r>
              <a:endParaRPr lang="en-US" altLang="ja-JP" sz="800" dirty="0"/>
            </a:p>
            <a:p>
              <a:r>
                <a:rPr lang="ja-JP" altLang="en-US" sz="800" dirty="0"/>
                <a:t>　</a:t>
              </a:r>
              <a:r>
                <a:rPr lang="en-US" altLang="ja-JP" sz="800" dirty="0"/>
                <a:t>※</a:t>
              </a:r>
              <a:r>
                <a:rPr lang="ja-JP" altLang="en-US" sz="800" dirty="0"/>
                <a:t>商学部との教育連携</a:t>
              </a:r>
              <a:endParaRPr lang="en-US" altLang="ja-JP" sz="800" dirty="0"/>
            </a:p>
          </p:txBody>
        </p:sp>
        <p:sp>
          <p:nvSpPr>
            <p:cNvPr id="30" name="テキスト ボックス 61">
              <a:extLst>
                <a:ext uri="{FF2B5EF4-FFF2-40B4-BE49-F238E27FC236}">
                  <a16:creationId xmlns:a16="http://schemas.microsoft.com/office/drawing/2014/main" id="{4A92981E-26A7-029F-A055-AE6EF4FB548E}"/>
                </a:ext>
              </a:extLst>
            </p:cNvPr>
            <p:cNvSpPr txBox="1"/>
            <p:nvPr/>
          </p:nvSpPr>
          <p:spPr>
            <a:xfrm>
              <a:off x="276654" y="1553240"/>
              <a:ext cx="16142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8000" indent="-457200"/>
              <a:r>
                <a:rPr lang="ja-JP" altLang="en-US" sz="900" dirty="0">
                  <a:solidFill>
                    <a:schemeClr val="tx2"/>
                  </a:solidFill>
                </a:rPr>
                <a:t>　経営学的視点と工学的視点から</a:t>
              </a:r>
              <a:r>
                <a:rPr kumimoji="1" lang="ja-JP" altLang="en-US" sz="900" dirty="0">
                  <a:solidFill>
                    <a:schemeClr val="tx2"/>
                  </a:solidFill>
                </a:rPr>
                <a:t>高度な技術を実課題に適用する</a:t>
              </a:r>
              <a:r>
                <a:rPr kumimoji="1" lang="ja-JP" altLang="en-US" sz="900" b="1" dirty="0">
                  <a:solidFill>
                    <a:srgbClr val="FF0000"/>
                  </a:solidFill>
                </a:rPr>
                <a:t>応用・実践志向人材</a:t>
              </a:r>
              <a:endParaRPr kumimoji="1" lang="en-US" altLang="ja-JP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EC2A9FF-6753-DD49-2B8A-678F2B00A84F}"/>
                </a:ext>
              </a:extLst>
            </p:cNvPr>
            <p:cNvSpPr/>
            <p:nvPr/>
          </p:nvSpPr>
          <p:spPr>
            <a:xfrm>
              <a:off x="368730" y="1352371"/>
              <a:ext cx="2968460" cy="22625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000" b="1" dirty="0">
                  <a:solidFill>
                    <a:srgbClr val="002060"/>
                  </a:solidFill>
                </a:rPr>
                <a:t>情報技術を活用する全ての組織</a:t>
              </a:r>
            </a:p>
          </p:txBody>
        </p:sp>
        <p:sp>
          <p:nvSpPr>
            <p:cNvPr id="32" name="テキスト ボックス 78">
              <a:extLst>
                <a:ext uri="{FF2B5EF4-FFF2-40B4-BE49-F238E27FC236}">
                  <a16:creationId xmlns:a16="http://schemas.microsoft.com/office/drawing/2014/main" id="{D6647C6E-E69E-975A-1081-7935A5A0C8A6}"/>
                </a:ext>
              </a:extLst>
            </p:cNvPr>
            <p:cNvSpPr txBox="1"/>
            <p:nvPr/>
          </p:nvSpPr>
          <p:spPr>
            <a:xfrm>
              <a:off x="1794712" y="1553240"/>
              <a:ext cx="162654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8000" indent="-457200"/>
              <a:r>
                <a:rPr lang="ja-JP" altLang="en-US" sz="900" dirty="0">
                  <a:solidFill>
                    <a:schemeClr val="tx2"/>
                  </a:solidFill>
                </a:rPr>
                <a:t>　</a:t>
              </a:r>
              <a:r>
                <a:rPr kumimoji="1" lang="ja-JP" altLang="en-US" sz="900" dirty="0">
                  <a:solidFill>
                    <a:schemeClr val="tx2"/>
                  </a:solidFill>
                </a:rPr>
                <a:t>高度な情報処理技術を身に着け、複雑な実問題の解決を行う</a:t>
              </a:r>
              <a:r>
                <a:rPr kumimoji="1" lang="ja-JP" altLang="en-US" sz="900" b="1" dirty="0">
                  <a:solidFill>
                    <a:srgbClr val="FF0000"/>
                  </a:solidFill>
                </a:rPr>
                <a:t>技術志向人材</a:t>
              </a:r>
              <a:endParaRPr kumimoji="1" lang="en-US" altLang="ja-JP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498D78DB-DACC-8396-ED07-C5375886AF44}"/>
                </a:ext>
              </a:extLst>
            </p:cNvPr>
            <p:cNvSpPr/>
            <p:nvPr/>
          </p:nvSpPr>
          <p:spPr>
            <a:xfrm>
              <a:off x="3438559" y="1355596"/>
              <a:ext cx="1258372" cy="22625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00" b="1" dirty="0">
                  <a:solidFill>
                    <a:srgbClr val="002060"/>
                  </a:solidFill>
                </a:rPr>
                <a:t>ベンチャー企業</a:t>
              </a:r>
              <a:endParaRPr kumimoji="1" lang="ja-JP" altLang="en-US" sz="1000" b="1" dirty="0">
                <a:solidFill>
                  <a:srgbClr val="002060"/>
                </a:solidFill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18682AE6-E68B-0E52-BFBA-10F6E464B2A6}"/>
                </a:ext>
              </a:extLst>
            </p:cNvPr>
            <p:cNvSpPr/>
            <p:nvPr/>
          </p:nvSpPr>
          <p:spPr>
            <a:xfrm>
              <a:off x="4818473" y="1352371"/>
              <a:ext cx="1185997" cy="22625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000" b="1" dirty="0">
                  <a:solidFill>
                    <a:srgbClr val="002060"/>
                  </a:solidFill>
                </a:rPr>
                <a:t>教育・研究機関</a:t>
              </a:r>
            </a:p>
          </p:txBody>
        </p:sp>
        <p:sp>
          <p:nvSpPr>
            <p:cNvPr id="35" name="テキスト ボックス 81">
              <a:extLst>
                <a:ext uri="{FF2B5EF4-FFF2-40B4-BE49-F238E27FC236}">
                  <a16:creationId xmlns:a16="http://schemas.microsoft.com/office/drawing/2014/main" id="{87CE96E6-1E45-668B-A594-F5F9A8AFBC00}"/>
                </a:ext>
              </a:extLst>
            </p:cNvPr>
            <p:cNvSpPr txBox="1"/>
            <p:nvPr/>
          </p:nvSpPr>
          <p:spPr>
            <a:xfrm>
              <a:off x="3340522" y="1552329"/>
              <a:ext cx="1408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8000" indent="-457200"/>
              <a:r>
                <a:rPr kumimoji="1" lang="ja-JP" altLang="en-US" sz="900" dirty="0">
                  <a:solidFill>
                    <a:schemeClr val="tx2"/>
                  </a:solidFill>
                </a:rPr>
                <a:t>　ビジネスデータサイエンティストとして新たな価値を生み出す</a:t>
              </a:r>
              <a:r>
                <a:rPr kumimoji="1" lang="ja-JP" altLang="en-US" sz="900" b="1" dirty="0">
                  <a:solidFill>
                    <a:srgbClr val="FF0000"/>
                  </a:solidFill>
                </a:rPr>
                <a:t>起業家</a:t>
              </a:r>
              <a:endParaRPr kumimoji="1" lang="en-US" altLang="ja-JP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36" name="テキスト ボックス 82">
              <a:extLst>
                <a:ext uri="{FF2B5EF4-FFF2-40B4-BE49-F238E27FC236}">
                  <a16:creationId xmlns:a16="http://schemas.microsoft.com/office/drawing/2014/main" id="{1BE729BA-D55C-93A8-A3E7-072BC6C250AD}"/>
                </a:ext>
              </a:extLst>
            </p:cNvPr>
            <p:cNvSpPr txBox="1"/>
            <p:nvPr/>
          </p:nvSpPr>
          <p:spPr>
            <a:xfrm>
              <a:off x="4702948" y="1558446"/>
              <a:ext cx="1373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8000" indent="-457200"/>
              <a:r>
                <a:rPr lang="ja-JP" altLang="en-US" sz="900" dirty="0">
                  <a:solidFill>
                    <a:schemeClr val="tx2"/>
                  </a:solidFill>
                </a:rPr>
                <a:t>   </a:t>
              </a:r>
              <a:r>
                <a:rPr kumimoji="1" lang="ja-JP" altLang="en-US" sz="900" dirty="0">
                  <a:solidFill>
                    <a:schemeClr val="tx2"/>
                  </a:solidFill>
                </a:rPr>
                <a:t>ビジネスと人工知能、計算機科学、統計学等との学際分野における</a:t>
              </a:r>
              <a:r>
                <a:rPr kumimoji="1" lang="ja-JP" altLang="en-US" sz="900" b="1" dirty="0">
                  <a:solidFill>
                    <a:srgbClr val="FF0000"/>
                  </a:solidFill>
                </a:rPr>
                <a:t>教育・研究者</a:t>
              </a:r>
              <a:endParaRPr kumimoji="1" lang="en-US" altLang="ja-JP" sz="8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環状矢印 62">
              <a:extLst>
                <a:ext uri="{FF2B5EF4-FFF2-40B4-BE49-F238E27FC236}">
                  <a16:creationId xmlns:a16="http://schemas.microsoft.com/office/drawing/2014/main" id="{778CF309-8205-93AB-6732-E50B9483CA77}"/>
                </a:ext>
              </a:extLst>
            </p:cNvPr>
            <p:cNvSpPr/>
            <p:nvPr/>
          </p:nvSpPr>
          <p:spPr>
            <a:xfrm>
              <a:off x="3744597" y="3117708"/>
              <a:ext cx="984471" cy="978408"/>
            </a:xfrm>
            <a:prstGeom prst="circularArrow">
              <a:avLst>
                <a:gd name="adj1" fmla="val 16421"/>
                <a:gd name="adj2" fmla="val 1184537"/>
                <a:gd name="adj3" fmla="val 19619472"/>
                <a:gd name="adj4" fmla="val 12200793"/>
                <a:gd name="adj5" fmla="val 16152"/>
              </a:avLst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8" name="環状矢印 63">
              <a:extLst>
                <a:ext uri="{FF2B5EF4-FFF2-40B4-BE49-F238E27FC236}">
                  <a16:creationId xmlns:a16="http://schemas.microsoft.com/office/drawing/2014/main" id="{3300CA64-A2B6-2D5D-D471-195A255A4D96}"/>
                </a:ext>
              </a:extLst>
            </p:cNvPr>
            <p:cNvSpPr/>
            <p:nvPr/>
          </p:nvSpPr>
          <p:spPr>
            <a:xfrm flipH="1" flipV="1">
              <a:off x="3762024" y="3434503"/>
              <a:ext cx="984471" cy="978408"/>
            </a:xfrm>
            <a:prstGeom prst="circularArrow">
              <a:avLst>
                <a:gd name="adj1" fmla="val 16421"/>
                <a:gd name="adj2" fmla="val 1184537"/>
                <a:gd name="adj3" fmla="val 19619472"/>
                <a:gd name="adj4" fmla="val 12200793"/>
                <a:gd name="adj5" fmla="val 16152"/>
              </a:avLst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テキスト ボックス 64">
              <a:extLst>
                <a:ext uri="{FF2B5EF4-FFF2-40B4-BE49-F238E27FC236}">
                  <a16:creationId xmlns:a16="http://schemas.microsoft.com/office/drawing/2014/main" id="{050E040B-A65D-2BA0-FD0F-C1B4756869E6}"/>
                </a:ext>
              </a:extLst>
            </p:cNvPr>
            <p:cNvSpPr txBox="1"/>
            <p:nvPr/>
          </p:nvSpPr>
          <p:spPr>
            <a:xfrm>
              <a:off x="3815022" y="3597686"/>
              <a:ext cx="85305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往 還</a:t>
              </a: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29B7C3D-91E1-95A7-2788-0E009D07B539}"/>
                </a:ext>
              </a:extLst>
            </p:cNvPr>
            <p:cNvSpPr/>
            <p:nvPr/>
          </p:nvSpPr>
          <p:spPr>
            <a:xfrm>
              <a:off x="1807863" y="2458609"/>
              <a:ext cx="2807058" cy="2717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050" u="sng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ビジネスデータサイエンス学部</a:t>
              </a:r>
            </a:p>
          </p:txBody>
        </p:sp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4B69807B-552B-4888-4947-58C925AF138D}"/>
                </a:ext>
              </a:extLst>
            </p:cNvPr>
            <p:cNvGrpSpPr/>
            <p:nvPr/>
          </p:nvGrpSpPr>
          <p:grpSpPr>
            <a:xfrm>
              <a:off x="9403" y="1429172"/>
              <a:ext cx="294394" cy="3443056"/>
              <a:chOff x="9403" y="1429173"/>
              <a:chExt cx="294394" cy="3867327"/>
            </a:xfrm>
          </p:grpSpPr>
          <p:sp>
            <p:nvSpPr>
              <p:cNvPr id="65" name="フリーフォーム 12">
                <a:extLst>
                  <a:ext uri="{FF2B5EF4-FFF2-40B4-BE49-F238E27FC236}">
                    <a16:creationId xmlns:a16="http://schemas.microsoft.com/office/drawing/2014/main" id="{C065E61C-E944-ECEB-3C61-4887B779B070}"/>
                  </a:ext>
                </a:extLst>
              </p:cNvPr>
              <p:cNvSpPr/>
              <p:nvPr/>
            </p:nvSpPr>
            <p:spPr>
              <a:xfrm rot="16200000">
                <a:off x="-305821" y="4687193"/>
                <a:ext cx="924531" cy="294084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0 w 1791890"/>
                  <a:gd name="connsiteY5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CDDC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128016" tIns="64008" rIns="211193" bIns="64008" numCol="1" spcCol="1270" anchor="ctr" anchorCtr="0">
                <a:no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kumimoji="1" lang="ja-JP" altLang="en-US" sz="1100" kern="1200" dirty="0"/>
                  <a:t>１年次</a:t>
                </a:r>
              </a:p>
            </p:txBody>
          </p:sp>
          <p:sp>
            <p:nvSpPr>
              <p:cNvPr id="66" name="フリーフォーム 13">
                <a:extLst>
                  <a:ext uri="{FF2B5EF4-FFF2-40B4-BE49-F238E27FC236}">
                    <a16:creationId xmlns:a16="http://schemas.microsoft.com/office/drawing/2014/main" id="{48E18C9B-FBAC-4F32-4A8B-4A47CBD4A62F}"/>
                  </a:ext>
                </a:extLst>
              </p:cNvPr>
              <p:cNvSpPr/>
              <p:nvPr/>
            </p:nvSpPr>
            <p:spPr>
              <a:xfrm rot="16200000">
                <a:off x="-303367" y="3949041"/>
                <a:ext cx="919623" cy="294084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358378 w 1791890"/>
                  <a:gd name="connsiteY5" fmla="*/ 358378 h 716756"/>
                  <a:gd name="connsiteX6" fmla="*/ 0 w 1791890"/>
                  <a:gd name="connsiteY6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358378" y="3583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E4F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422386" tIns="42672" rIns="379714" bIns="42672" numCol="1" spcCol="1270" anchor="ctr" anchorCtr="0">
                <a:no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kumimoji="1" lang="ja-JP" altLang="en-US" sz="1100" kern="1200" dirty="0"/>
                  <a:t>２年次</a:t>
                </a:r>
              </a:p>
            </p:txBody>
          </p:sp>
          <p:sp>
            <p:nvSpPr>
              <p:cNvPr id="67" name="フリーフォーム 14">
                <a:extLst>
                  <a:ext uri="{FF2B5EF4-FFF2-40B4-BE49-F238E27FC236}">
                    <a16:creationId xmlns:a16="http://schemas.microsoft.com/office/drawing/2014/main" id="{13B95CB7-AEF3-88A2-C8B0-311E338136C2}"/>
                  </a:ext>
                </a:extLst>
              </p:cNvPr>
              <p:cNvSpPr/>
              <p:nvPr/>
            </p:nvSpPr>
            <p:spPr>
              <a:xfrm rot="16200000">
                <a:off x="-303366" y="3213341"/>
                <a:ext cx="919623" cy="294086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358378 w 1791890"/>
                  <a:gd name="connsiteY5" fmla="*/ 358378 h 716756"/>
                  <a:gd name="connsiteX6" fmla="*/ 0 w 1791890"/>
                  <a:gd name="connsiteY6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358378" y="3583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C6F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506397" tIns="98679" rIns="407718" bIns="98679" numCol="1" spcCol="1270" anchor="ctr" anchorCtr="0">
                <a:no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1644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kumimoji="1" lang="ja-JP" altLang="en-US" sz="1100" kern="1200" dirty="0"/>
                  <a:t>３年次</a:t>
                </a:r>
              </a:p>
            </p:txBody>
          </p:sp>
          <p:sp>
            <p:nvSpPr>
              <p:cNvPr id="68" name="フリーフォーム 15">
                <a:extLst>
                  <a:ext uri="{FF2B5EF4-FFF2-40B4-BE49-F238E27FC236}">
                    <a16:creationId xmlns:a16="http://schemas.microsoft.com/office/drawing/2014/main" id="{B139F23E-E5F2-49B1-4336-34615F8F9542}"/>
                  </a:ext>
                </a:extLst>
              </p:cNvPr>
              <p:cNvSpPr/>
              <p:nvPr/>
            </p:nvSpPr>
            <p:spPr>
              <a:xfrm rot="16200000">
                <a:off x="-303367" y="2477643"/>
                <a:ext cx="919623" cy="294084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358378 w 1791890"/>
                  <a:gd name="connsiteY5" fmla="*/ 358378 h 716756"/>
                  <a:gd name="connsiteX6" fmla="*/ 0 w 1791890"/>
                  <a:gd name="connsiteY6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358378" y="3583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BE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422386" tIns="42672" rIns="379714" bIns="42672" numCol="1" spcCol="1270" anchor="ctr" anchorCtr="0">
                <a:no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ja-JP" altLang="en-US" sz="1100" dirty="0">
                    <a:solidFill>
                      <a:schemeClr val="bg1"/>
                    </a:solidFill>
                  </a:rPr>
                  <a:t>４年次</a:t>
                </a:r>
                <a:endParaRPr kumimoji="1" lang="ja-JP" altLang="en-US" sz="1100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フリーフォーム 68">
                <a:extLst>
                  <a:ext uri="{FF2B5EF4-FFF2-40B4-BE49-F238E27FC236}">
                    <a16:creationId xmlns:a16="http://schemas.microsoft.com/office/drawing/2014/main" id="{F540A182-1E02-CA09-484B-41FD154725C9}"/>
                  </a:ext>
                </a:extLst>
              </p:cNvPr>
              <p:cNvSpPr/>
              <p:nvPr/>
            </p:nvSpPr>
            <p:spPr>
              <a:xfrm rot="16200000">
                <a:off x="-303057" y="1741943"/>
                <a:ext cx="919623" cy="294084"/>
              </a:xfrm>
              <a:custGeom>
                <a:avLst/>
                <a:gdLst>
                  <a:gd name="connsiteX0" fmla="*/ 0 w 1791890"/>
                  <a:gd name="connsiteY0" fmla="*/ 0 h 716756"/>
                  <a:gd name="connsiteX1" fmla="*/ 1433512 w 1791890"/>
                  <a:gd name="connsiteY1" fmla="*/ 0 h 716756"/>
                  <a:gd name="connsiteX2" fmla="*/ 1791890 w 1791890"/>
                  <a:gd name="connsiteY2" fmla="*/ 358378 h 716756"/>
                  <a:gd name="connsiteX3" fmla="*/ 1433512 w 1791890"/>
                  <a:gd name="connsiteY3" fmla="*/ 716756 h 716756"/>
                  <a:gd name="connsiteX4" fmla="*/ 0 w 1791890"/>
                  <a:gd name="connsiteY4" fmla="*/ 716756 h 716756"/>
                  <a:gd name="connsiteX5" fmla="*/ 358378 w 1791890"/>
                  <a:gd name="connsiteY5" fmla="*/ 358378 h 716756"/>
                  <a:gd name="connsiteX6" fmla="*/ 0 w 1791890"/>
                  <a:gd name="connsiteY6" fmla="*/ 0 h 716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890" h="716756">
                    <a:moveTo>
                      <a:pt x="0" y="0"/>
                    </a:moveTo>
                    <a:lnTo>
                      <a:pt x="1433512" y="0"/>
                    </a:lnTo>
                    <a:lnTo>
                      <a:pt x="1791890" y="358378"/>
                    </a:lnTo>
                    <a:lnTo>
                      <a:pt x="1433512" y="716756"/>
                    </a:lnTo>
                    <a:lnTo>
                      <a:pt x="0" y="716756"/>
                    </a:lnTo>
                    <a:lnTo>
                      <a:pt x="358378" y="3583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78A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eaVert" wrap="square" lIns="422386" tIns="42672" rIns="379714" bIns="42672" numCol="1" spcCol="1270" anchor="ctr" anchorCtr="0">
                <a:no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kumimoji="1" lang="ja-JP" altLang="en-US" sz="1100" kern="1200" dirty="0"/>
                  <a:t>卒業後</a:t>
                </a:r>
              </a:p>
            </p:txBody>
          </p:sp>
        </p:grpSp>
        <p:sp>
          <p:nvSpPr>
            <p:cNvPr id="42" name="テキスト ボックス 71">
              <a:extLst>
                <a:ext uri="{FF2B5EF4-FFF2-40B4-BE49-F238E27FC236}">
                  <a16:creationId xmlns:a16="http://schemas.microsoft.com/office/drawing/2014/main" id="{56DFF4FE-1E0E-1703-6483-7DBBCC3DEB55}"/>
                </a:ext>
              </a:extLst>
            </p:cNvPr>
            <p:cNvSpPr txBox="1"/>
            <p:nvPr/>
          </p:nvSpPr>
          <p:spPr>
            <a:xfrm>
              <a:off x="2929460" y="6123841"/>
              <a:ext cx="9541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200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多様な選抜</a:t>
              </a:r>
            </a:p>
          </p:txBody>
        </p:sp>
        <p:sp>
          <p:nvSpPr>
            <p:cNvPr id="43" name="テキスト ボックス 72">
              <a:extLst>
                <a:ext uri="{FF2B5EF4-FFF2-40B4-BE49-F238E27FC236}">
                  <a16:creationId xmlns:a16="http://schemas.microsoft.com/office/drawing/2014/main" id="{0BBF639A-30AB-6E10-B399-FD6E40CF3764}"/>
                </a:ext>
              </a:extLst>
            </p:cNvPr>
            <p:cNvSpPr txBox="1"/>
            <p:nvPr/>
          </p:nvSpPr>
          <p:spPr>
            <a:xfrm>
              <a:off x="2779313" y="2194643"/>
              <a:ext cx="11079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200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想定する進路</a:t>
              </a:r>
            </a:p>
          </p:txBody>
        </p:sp>
        <p:sp>
          <p:nvSpPr>
            <p:cNvPr id="44" name="テキスト ボックス 74">
              <a:extLst>
                <a:ext uri="{FF2B5EF4-FFF2-40B4-BE49-F238E27FC236}">
                  <a16:creationId xmlns:a16="http://schemas.microsoft.com/office/drawing/2014/main" id="{D5C7FBDF-AFA4-FE81-8218-B4A360AF0EB7}"/>
                </a:ext>
              </a:extLst>
            </p:cNvPr>
            <p:cNvSpPr txBox="1"/>
            <p:nvPr/>
          </p:nvSpPr>
          <p:spPr>
            <a:xfrm>
              <a:off x="350924" y="6367037"/>
              <a:ext cx="5700984" cy="465961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8000" indent="-457200">
                <a:lnSpc>
                  <a:spcPct val="150000"/>
                </a:lnSpc>
              </a:pPr>
              <a:r>
                <a:rPr lang="ja-JP" altLang="en-US" sz="850" dirty="0">
                  <a:solidFill>
                    <a:srgbClr val="002060"/>
                  </a:solidFill>
                </a:rPr>
                <a:t> 一般入試に加え、商業高校、バカロレア認定校、高専等との連携を通じて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国籍、性別、能力等の多様性に配慮し</a:t>
              </a:r>
              <a:endParaRPr lang="en-US" altLang="ja-JP" sz="850" u="sng" dirty="0">
                <a:solidFill>
                  <a:srgbClr val="002060"/>
                </a:solidFill>
              </a:endParaRPr>
            </a:p>
            <a:p>
              <a:pPr marL="108000" indent="-457200">
                <a:lnSpc>
                  <a:spcPct val="150000"/>
                </a:lnSpc>
              </a:pPr>
              <a:r>
                <a:rPr lang="ja-JP" altLang="en-US" sz="850" u="sng" dirty="0">
                  <a:solidFill>
                    <a:srgbClr val="002060"/>
                  </a:solidFill>
                </a:rPr>
                <a:t>た選抜</a:t>
              </a:r>
              <a:r>
                <a:rPr lang="ja-JP" altLang="en-US" sz="850" dirty="0">
                  <a:solidFill>
                    <a:srgbClr val="002060"/>
                  </a:solidFill>
                </a:rPr>
                <a:t>を実施。高大連携プログラムで特定の知識を習得した者の選抜など、</a:t>
              </a:r>
              <a:r>
                <a:rPr lang="ja-JP" altLang="en-US" sz="850" u="sng" dirty="0">
                  <a:solidFill>
                    <a:srgbClr val="002060"/>
                  </a:solidFill>
                </a:rPr>
                <a:t>尖った能力を持つ者の入学も促進</a:t>
              </a:r>
              <a:r>
                <a:rPr lang="ja-JP" altLang="en-US" sz="850" dirty="0">
                  <a:solidFill>
                    <a:srgbClr val="002060"/>
                  </a:solidFill>
                </a:rPr>
                <a:t>。</a:t>
              </a:r>
              <a:endParaRPr lang="en-US" altLang="ja-JP" sz="850" dirty="0">
                <a:solidFill>
                  <a:srgbClr val="002060"/>
                </a:solidFill>
              </a:endParaRPr>
            </a:p>
          </p:txBody>
        </p:sp>
        <p:sp>
          <p:nvSpPr>
            <p:cNvPr id="45" name="角丸四角形 89">
              <a:extLst>
                <a:ext uri="{FF2B5EF4-FFF2-40B4-BE49-F238E27FC236}">
                  <a16:creationId xmlns:a16="http://schemas.microsoft.com/office/drawing/2014/main" id="{EFEF2AB9-32F7-0533-9442-1B6B632A2E0B}"/>
                </a:ext>
              </a:extLst>
            </p:cNvPr>
            <p:cNvSpPr/>
            <p:nvPr/>
          </p:nvSpPr>
          <p:spPr>
            <a:xfrm>
              <a:off x="34706" y="549424"/>
              <a:ext cx="6072882" cy="737279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1000" b="1" dirty="0"/>
                <a:t>【</a:t>
              </a:r>
              <a:r>
                <a:rPr kumimoji="1" lang="ja-JP" altLang="en-US" sz="1000" b="1" dirty="0"/>
                <a:t>学部改組の特色・コンセプト</a:t>
              </a:r>
              <a:r>
                <a:rPr kumimoji="1" lang="en-US" altLang="ja-JP" sz="1000" b="1" dirty="0"/>
                <a:t>】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900" b="1" dirty="0"/>
                <a:t>データを通じた価値創出に対する社会的なニーズの高まりを受け、</a:t>
              </a:r>
              <a:r>
                <a:rPr lang="ja-JP" altLang="en-US" sz="900" b="1" u="sng" dirty="0">
                  <a:solidFill>
                    <a:schemeClr val="accent4"/>
                  </a:solidFill>
                </a:rPr>
                <a:t>ビジネスとデータサイエンスの両方の知識を備えた⼈材の育成を目指し、実践志向のデータサイエンス教育を展開</a:t>
              </a:r>
              <a:r>
                <a:rPr lang="ja-JP" altLang="en-US" sz="900" b="1" dirty="0"/>
                <a:t>する学部を新設</a:t>
              </a:r>
              <a:endParaRPr kumimoji="1" lang="ja-JP" altLang="en-US" sz="900" b="1" dirty="0"/>
            </a:p>
          </p:txBody>
        </p:sp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BC0B7E6A-2D6B-79A9-0317-C6B2EF89823A}"/>
                </a:ext>
              </a:extLst>
            </p:cNvPr>
            <p:cNvGrpSpPr/>
            <p:nvPr/>
          </p:nvGrpSpPr>
          <p:grpSpPr>
            <a:xfrm>
              <a:off x="6481634" y="3165068"/>
              <a:ext cx="2496468" cy="1589406"/>
              <a:chOff x="6481634" y="3165068"/>
              <a:chExt cx="2496468" cy="1641842"/>
            </a:xfrm>
          </p:grpSpPr>
          <p:grpSp>
            <p:nvGrpSpPr>
              <p:cNvPr id="53" name="グループ化 52">
                <a:extLst>
                  <a:ext uri="{FF2B5EF4-FFF2-40B4-BE49-F238E27FC236}">
                    <a16:creationId xmlns:a16="http://schemas.microsoft.com/office/drawing/2014/main" id="{72E0963F-229C-FF4E-F9EF-7E4B4CE89CC3}"/>
                  </a:ext>
                </a:extLst>
              </p:cNvPr>
              <p:cNvGrpSpPr/>
              <p:nvPr/>
            </p:nvGrpSpPr>
            <p:grpSpPr>
              <a:xfrm>
                <a:off x="6532403" y="3165068"/>
                <a:ext cx="2445699" cy="1641842"/>
                <a:chOff x="6532403" y="3165068"/>
                <a:chExt cx="4649719" cy="3680807"/>
              </a:xfrm>
            </p:grpSpPr>
            <p:sp>
              <p:nvSpPr>
                <p:cNvPr id="58" name="アーチ 57">
                  <a:extLst>
                    <a:ext uri="{FF2B5EF4-FFF2-40B4-BE49-F238E27FC236}">
                      <a16:creationId xmlns:a16="http://schemas.microsoft.com/office/drawing/2014/main" id="{EF26B135-6561-8070-D058-77440E92E3AC}"/>
                    </a:ext>
                  </a:extLst>
                </p:cNvPr>
                <p:cNvSpPr/>
                <p:nvPr/>
              </p:nvSpPr>
              <p:spPr>
                <a:xfrm>
                  <a:off x="7180533" y="3499726"/>
                  <a:ext cx="3346149" cy="3346149"/>
                </a:xfrm>
                <a:prstGeom prst="blockArc">
                  <a:avLst>
                    <a:gd name="adj1" fmla="val 9000000"/>
                    <a:gd name="adj2" fmla="val 16200000"/>
                    <a:gd name="adj3" fmla="val 4636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59" name="アーチ 58">
                  <a:extLst>
                    <a:ext uri="{FF2B5EF4-FFF2-40B4-BE49-F238E27FC236}">
                      <a16:creationId xmlns:a16="http://schemas.microsoft.com/office/drawing/2014/main" id="{4498E64B-9F4F-B6CC-A43A-5DBC9F6DB1CC}"/>
                    </a:ext>
                  </a:extLst>
                </p:cNvPr>
                <p:cNvSpPr/>
                <p:nvPr/>
              </p:nvSpPr>
              <p:spPr>
                <a:xfrm>
                  <a:off x="7180533" y="3499726"/>
                  <a:ext cx="3346149" cy="3346149"/>
                </a:xfrm>
                <a:prstGeom prst="blockArc">
                  <a:avLst>
                    <a:gd name="adj1" fmla="val 1800000"/>
                    <a:gd name="adj2" fmla="val 9000000"/>
                    <a:gd name="adj3" fmla="val 4636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60" name="アーチ 59">
                  <a:extLst>
                    <a:ext uri="{FF2B5EF4-FFF2-40B4-BE49-F238E27FC236}">
                      <a16:creationId xmlns:a16="http://schemas.microsoft.com/office/drawing/2014/main" id="{700BB005-DE5A-3683-6E0F-0B439BCA2EAA}"/>
                    </a:ext>
                  </a:extLst>
                </p:cNvPr>
                <p:cNvSpPr/>
                <p:nvPr/>
              </p:nvSpPr>
              <p:spPr>
                <a:xfrm>
                  <a:off x="7180533" y="3499726"/>
                  <a:ext cx="3346149" cy="3346149"/>
                </a:xfrm>
                <a:prstGeom prst="blockArc">
                  <a:avLst>
                    <a:gd name="adj1" fmla="val 16200000"/>
                    <a:gd name="adj2" fmla="val 1800000"/>
                    <a:gd name="adj3" fmla="val 4636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61" name="フリーフォーム 104">
                  <a:extLst>
                    <a:ext uri="{FF2B5EF4-FFF2-40B4-BE49-F238E27FC236}">
                      <a16:creationId xmlns:a16="http://schemas.microsoft.com/office/drawing/2014/main" id="{AD8001A8-2D0C-6A4C-83B4-406B5B06808C}"/>
                    </a:ext>
                  </a:extLst>
                </p:cNvPr>
                <p:cNvSpPr/>
                <p:nvPr/>
              </p:nvSpPr>
              <p:spPr>
                <a:xfrm>
                  <a:off x="7787480" y="4423506"/>
                  <a:ext cx="2106502" cy="1294241"/>
                </a:xfrm>
                <a:custGeom>
                  <a:avLst/>
                  <a:gdLst>
                    <a:gd name="connsiteX0" fmla="*/ 0 w 1919694"/>
                    <a:gd name="connsiteY0" fmla="*/ 535146 h 1070292"/>
                    <a:gd name="connsiteX1" fmla="*/ 959847 w 1919694"/>
                    <a:gd name="connsiteY1" fmla="*/ 0 h 1070292"/>
                    <a:gd name="connsiteX2" fmla="*/ 1919694 w 1919694"/>
                    <a:gd name="connsiteY2" fmla="*/ 535146 h 1070292"/>
                    <a:gd name="connsiteX3" fmla="*/ 959847 w 1919694"/>
                    <a:gd name="connsiteY3" fmla="*/ 1070292 h 1070292"/>
                    <a:gd name="connsiteX4" fmla="*/ 0 w 1919694"/>
                    <a:gd name="connsiteY4" fmla="*/ 535146 h 1070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19694" h="1070292">
                      <a:moveTo>
                        <a:pt x="0" y="535146"/>
                      </a:moveTo>
                      <a:cubicBezTo>
                        <a:pt x="0" y="239593"/>
                        <a:pt x="429738" y="0"/>
                        <a:pt x="959847" y="0"/>
                      </a:cubicBezTo>
                      <a:cubicBezTo>
                        <a:pt x="1489956" y="0"/>
                        <a:pt x="1919694" y="239593"/>
                        <a:pt x="1919694" y="535146"/>
                      </a:cubicBezTo>
                      <a:cubicBezTo>
                        <a:pt x="1919694" y="830699"/>
                        <a:pt x="1489956" y="1070292"/>
                        <a:pt x="959847" y="1070292"/>
                      </a:cubicBezTo>
                      <a:cubicBezTo>
                        <a:pt x="429738" y="1070292"/>
                        <a:pt x="0" y="830699"/>
                        <a:pt x="0" y="535146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spcFirstLastPara="0" vert="horz" wrap="square" lIns="309073" tIns="184681" rIns="309073" bIns="184681" numCol="1" spcCol="1270" anchor="ctr" anchorCtr="0">
                  <a:noAutofit/>
                </a:bodyPr>
                <a:lstStyle>
                  <a:defPPr>
                    <a:defRPr lang="ja-JP"/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kumimoji="1" lang="ja-JP" altLang="en-US" sz="2200" kern="1200" dirty="0"/>
                </a:p>
              </p:txBody>
            </p:sp>
            <p:sp>
              <p:nvSpPr>
                <p:cNvPr id="62" name="フリーフォーム 105">
                  <a:extLst>
                    <a:ext uri="{FF2B5EF4-FFF2-40B4-BE49-F238E27FC236}">
                      <a16:creationId xmlns:a16="http://schemas.microsoft.com/office/drawing/2014/main" id="{B03AD4ED-00D7-D6F8-A770-75F870A003E8}"/>
                    </a:ext>
                  </a:extLst>
                </p:cNvPr>
                <p:cNvSpPr/>
                <p:nvPr/>
              </p:nvSpPr>
              <p:spPr>
                <a:xfrm>
                  <a:off x="7948422" y="3165068"/>
                  <a:ext cx="1779506" cy="1077217"/>
                </a:xfrm>
                <a:custGeom>
                  <a:avLst/>
                  <a:gdLst>
                    <a:gd name="connsiteX0" fmla="*/ 0 w 1590458"/>
                    <a:gd name="connsiteY0" fmla="*/ 538609 h 1077217"/>
                    <a:gd name="connsiteX1" fmla="*/ 795229 w 1590458"/>
                    <a:gd name="connsiteY1" fmla="*/ 0 h 1077217"/>
                    <a:gd name="connsiteX2" fmla="*/ 1590458 w 1590458"/>
                    <a:gd name="connsiteY2" fmla="*/ 538609 h 1077217"/>
                    <a:gd name="connsiteX3" fmla="*/ 795229 w 1590458"/>
                    <a:gd name="connsiteY3" fmla="*/ 1077218 h 1077217"/>
                    <a:gd name="connsiteX4" fmla="*/ 0 w 1590458"/>
                    <a:gd name="connsiteY4" fmla="*/ 538609 h 1077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0458" h="1077217">
                      <a:moveTo>
                        <a:pt x="0" y="538609"/>
                      </a:moveTo>
                      <a:cubicBezTo>
                        <a:pt x="0" y="241143"/>
                        <a:pt x="356036" y="0"/>
                        <a:pt x="795229" y="0"/>
                      </a:cubicBezTo>
                      <a:cubicBezTo>
                        <a:pt x="1234422" y="0"/>
                        <a:pt x="1590458" y="241143"/>
                        <a:pt x="1590458" y="538609"/>
                      </a:cubicBezTo>
                      <a:cubicBezTo>
                        <a:pt x="1590458" y="836075"/>
                        <a:pt x="1234422" y="1077218"/>
                        <a:pt x="795229" y="1077218"/>
                      </a:cubicBezTo>
                      <a:cubicBezTo>
                        <a:pt x="356036" y="1077218"/>
                        <a:pt x="0" y="836075"/>
                        <a:pt x="0" y="53860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0" vert="horz" wrap="square" lIns="255777" tIns="180615" rIns="255777" bIns="180615" numCol="1" spcCol="1270" anchor="ctr" anchorCtr="0">
                  <a:noAutofit/>
                </a:bodyPr>
                <a:lstStyle>
                  <a:defPPr>
                    <a:defRPr lang="ja-JP"/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kumimoji="1" lang="ja-JP" altLang="en-US" sz="1800" kern="1200"/>
                </a:p>
              </p:txBody>
            </p:sp>
            <p:sp>
              <p:nvSpPr>
                <p:cNvPr id="63" name="フリーフォーム 106">
                  <a:extLst>
                    <a:ext uri="{FF2B5EF4-FFF2-40B4-BE49-F238E27FC236}">
                      <a16:creationId xmlns:a16="http://schemas.microsoft.com/office/drawing/2014/main" id="{0389C3D2-A64D-B4E7-0CCD-0D32EDB81EAC}"/>
                    </a:ext>
                  </a:extLst>
                </p:cNvPr>
                <p:cNvSpPr/>
                <p:nvPr/>
              </p:nvSpPr>
              <p:spPr>
                <a:xfrm>
                  <a:off x="9402616" y="5451340"/>
                  <a:ext cx="1779506" cy="1077217"/>
                </a:xfrm>
                <a:custGeom>
                  <a:avLst/>
                  <a:gdLst>
                    <a:gd name="connsiteX0" fmla="*/ 0 w 1590458"/>
                    <a:gd name="connsiteY0" fmla="*/ 538609 h 1077217"/>
                    <a:gd name="connsiteX1" fmla="*/ 795229 w 1590458"/>
                    <a:gd name="connsiteY1" fmla="*/ 0 h 1077217"/>
                    <a:gd name="connsiteX2" fmla="*/ 1590458 w 1590458"/>
                    <a:gd name="connsiteY2" fmla="*/ 538609 h 1077217"/>
                    <a:gd name="connsiteX3" fmla="*/ 795229 w 1590458"/>
                    <a:gd name="connsiteY3" fmla="*/ 1077218 h 1077217"/>
                    <a:gd name="connsiteX4" fmla="*/ 0 w 1590458"/>
                    <a:gd name="connsiteY4" fmla="*/ 538609 h 1077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0458" h="1077217">
                      <a:moveTo>
                        <a:pt x="0" y="538609"/>
                      </a:moveTo>
                      <a:cubicBezTo>
                        <a:pt x="0" y="241143"/>
                        <a:pt x="356036" y="0"/>
                        <a:pt x="795229" y="0"/>
                      </a:cubicBezTo>
                      <a:cubicBezTo>
                        <a:pt x="1234422" y="0"/>
                        <a:pt x="1590458" y="241143"/>
                        <a:pt x="1590458" y="538609"/>
                      </a:cubicBezTo>
                      <a:cubicBezTo>
                        <a:pt x="1590458" y="836075"/>
                        <a:pt x="1234422" y="1077218"/>
                        <a:pt x="795229" y="1077218"/>
                      </a:cubicBezTo>
                      <a:cubicBezTo>
                        <a:pt x="356036" y="1077218"/>
                        <a:pt x="0" y="836075"/>
                        <a:pt x="0" y="53860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0" vert="horz" wrap="square" lIns="255777" tIns="180615" rIns="255777" bIns="180615" numCol="1" spcCol="1270" anchor="ctr" anchorCtr="0">
                  <a:noAutofit/>
                </a:bodyPr>
                <a:lstStyle>
                  <a:defPPr>
                    <a:defRPr lang="ja-JP"/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kumimoji="1" lang="ja-JP" altLang="en-US" sz="1800" kern="1200"/>
                </a:p>
              </p:txBody>
            </p:sp>
            <p:sp>
              <p:nvSpPr>
                <p:cNvPr id="64" name="フリーフォーム 107">
                  <a:extLst>
                    <a:ext uri="{FF2B5EF4-FFF2-40B4-BE49-F238E27FC236}">
                      <a16:creationId xmlns:a16="http://schemas.microsoft.com/office/drawing/2014/main" id="{CBAC0485-0534-203A-CECE-EC3E317BAF63}"/>
                    </a:ext>
                  </a:extLst>
                </p:cNvPr>
                <p:cNvSpPr/>
                <p:nvPr/>
              </p:nvSpPr>
              <p:spPr>
                <a:xfrm>
                  <a:off x="6532403" y="5451340"/>
                  <a:ext cx="1779506" cy="1077217"/>
                </a:xfrm>
                <a:custGeom>
                  <a:avLst/>
                  <a:gdLst>
                    <a:gd name="connsiteX0" fmla="*/ 0 w 1590458"/>
                    <a:gd name="connsiteY0" fmla="*/ 538609 h 1077217"/>
                    <a:gd name="connsiteX1" fmla="*/ 795229 w 1590458"/>
                    <a:gd name="connsiteY1" fmla="*/ 0 h 1077217"/>
                    <a:gd name="connsiteX2" fmla="*/ 1590458 w 1590458"/>
                    <a:gd name="connsiteY2" fmla="*/ 538609 h 1077217"/>
                    <a:gd name="connsiteX3" fmla="*/ 795229 w 1590458"/>
                    <a:gd name="connsiteY3" fmla="*/ 1077218 h 1077217"/>
                    <a:gd name="connsiteX4" fmla="*/ 0 w 1590458"/>
                    <a:gd name="connsiteY4" fmla="*/ 538609 h 1077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0458" h="1077217">
                      <a:moveTo>
                        <a:pt x="0" y="538609"/>
                      </a:moveTo>
                      <a:cubicBezTo>
                        <a:pt x="0" y="241143"/>
                        <a:pt x="356036" y="0"/>
                        <a:pt x="795229" y="0"/>
                      </a:cubicBezTo>
                      <a:cubicBezTo>
                        <a:pt x="1234422" y="0"/>
                        <a:pt x="1590458" y="241143"/>
                        <a:pt x="1590458" y="538609"/>
                      </a:cubicBezTo>
                      <a:cubicBezTo>
                        <a:pt x="1590458" y="836075"/>
                        <a:pt x="1234422" y="1077218"/>
                        <a:pt x="795229" y="1077218"/>
                      </a:cubicBezTo>
                      <a:cubicBezTo>
                        <a:pt x="356036" y="1077218"/>
                        <a:pt x="0" y="836075"/>
                        <a:pt x="0" y="53860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0" vert="horz" wrap="square" lIns="255777" tIns="180615" rIns="255777" bIns="180615" numCol="1" spcCol="1270" anchor="ctr" anchorCtr="0">
                  <a:noAutofit/>
                </a:bodyPr>
                <a:lstStyle>
                  <a:defPPr>
                    <a:defRPr lang="ja-JP"/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kumimoji="1" lang="ja-JP" altLang="en-US" sz="1800" kern="1200"/>
                </a:p>
              </p:txBody>
            </p:sp>
          </p:grpSp>
          <p:sp>
            <p:nvSpPr>
              <p:cNvPr id="54" name="テキスト ボックス 108">
                <a:extLst>
                  <a:ext uri="{FF2B5EF4-FFF2-40B4-BE49-F238E27FC236}">
                    <a16:creationId xmlns:a16="http://schemas.microsoft.com/office/drawing/2014/main" id="{AB569FC9-DA89-7619-0531-CF025F2500D7}"/>
                  </a:ext>
                </a:extLst>
              </p:cNvPr>
              <p:cNvSpPr txBox="1"/>
              <p:nvPr/>
            </p:nvSpPr>
            <p:spPr>
              <a:xfrm>
                <a:off x="7192565" y="3827901"/>
                <a:ext cx="11079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900" b="1" dirty="0">
                    <a:solidFill>
                      <a:schemeClr val="bg1"/>
                    </a:solidFill>
                    <a:latin typeface="+mn-ea"/>
                  </a:rPr>
                  <a:t>ビジネスデータ</a:t>
                </a:r>
                <a:endParaRPr kumimoji="1" lang="en-US" altLang="ja-JP" sz="900" b="1" dirty="0">
                  <a:solidFill>
                    <a:schemeClr val="bg1"/>
                  </a:solidFill>
                  <a:latin typeface="+mn-ea"/>
                </a:endParaRPr>
              </a:p>
              <a:p>
                <a:pPr algn="ctr"/>
                <a:r>
                  <a:rPr kumimoji="1" lang="ja-JP" altLang="en-US" sz="900" b="1" dirty="0">
                    <a:solidFill>
                      <a:schemeClr val="bg1"/>
                    </a:solidFill>
                    <a:latin typeface="+mn-ea"/>
                  </a:rPr>
                  <a:t>サイエンティスト</a:t>
                </a:r>
              </a:p>
            </p:txBody>
          </p:sp>
          <p:sp>
            <p:nvSpPr>
              <p:cNvPr id="55" name="テキスト ボックス 109">
                <a:extLst>
                  <a:ext uri="{FF2B5EF4-FFF2-40B4-BE49-F238E27FC236}">
                    <a16:creationId xmlns:a16="http://schemas.microsoft.com/office/drawing/2014/main" id="{9D206141-920C-6882-35E1-55D40E1C64FB}"/>
                  </a:ext>
                </a:extLst>
              </p:cNvPr>
              <p:cNvSpPr txBox="1"/>
              <p:nvPr/>
            </p:nvSpPr>
            <p:spPr>
              <a:xfrm>
                <a:off x="7267153" y="3290218"/>
                <a:ext cx="954107" cy="254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1000" b="1" dirty="0">
                    <a:solidFill>
                      <a:schemeClr val="bg1"/>
                    </a:solidFill>
                    <a:latin typeface="+mn-ea"/>
                  </a:rPr>
                  <a:t>①ビジネス力</a:t>
                </a:r>
              </a:p>
            </p:txBody>
          </p:sp>
          <p:sp>
            <p:nvSpPr>
              <p:cNvPr id="56" name="テキスト ボックス 110">
                <a:extLst>
                  <a:ext uri="{FF2B5EF4-FFF2-40B4-BE49-F238E27FC236}">
                    <a16:creationId xmlns:a16="http://schemas.microsoft.com/office/drawing/2014/main" id="{244BE825-2748-36CE-0F61-17EA561CC981}"/>
                  </a:ext>
                </a:extLst>
              </p:cNvPr>
              <p:cNvSpPr txBox="1"/>
              <p:nvPr/>
            </p:nvSpPr>
            <p:spPr>
              <a:xfrm>
                <a:off x="6481634" y="4307981"/>
                <a:ext cx="1018227" cy="254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1000" b="1" dirty="0">
                    <a:solidFill>
                      <a:schemeClr val="bg1"/>
                    </a:solidFill>
                    <a:latin typeface="+mn-ea"/>
                  </a:rPr>
                  <a:t>②ﾃﾞｰﾀｻｲｴﾝｽ力</a:t>
                </a:r>
              </a:p>
            </p:txBody>
          </p:sp>
          <p:sp>
            <p:nvSpPr>
              <p:cNvPr id="57" name="テキスト ボックス 111">
                <a:extLst>
                  <a:ext uri="{FF2B5EF4-FFF2-40B4-BE49-F238E27FC236}">
                    <a16:creationId xmlns:a16="http://schemas.microsoft.com/office/drawing/2014/main" id="{6FD36DAD-A47B-A2A2-A073-0674A6F403A9}"/>
                  </a:ext>
                </a:extLst>
              </p:cNvPr>
              <p:cNvSpPr txBox="1"/>
              <p:nvPr/>
            </p:nvSpPr>
            <p:spPr>
              <a:xfrm>
                <a:off x="8161570" y="4307980"/>
                <a:ext cx="697628" cy="254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1000" b="1" dirty="0">
                    <a:solidFill>
                      <a:schemeClr val="bg1"/>
                    </a:solidFill>
                    <a:latin typeface="+mn-ea"/>
                  </a:rPr>
                  <a:t>③人間力</a:t>
                </a:r>
              </a:p>
            </p:txBody>
          </p:sp>
        </p:grpSp>
        <p:sp>
          <p:nvSpPr>
            <p:cNvPr id="47" name="テキスト ボックス 158">
              <a:extLst>
                <a:ext uri="{FF2B5EF4-FFF2-40B4-BE49-F238E27FC236}">
                  <a16:creationId xmlns:a16="http://schemas.microsoft.com/office/drawing/2014/main" id="{393C57C6-8EAA-836A-8985-C5E88B0C0BA3}"/>
                </a:ext>
              </a:extLst>
            </p:cNvPr>
            <p:cNvSpPr txBox="1"/>
            <p:nvPr/>
          </p:nvSpPr>
          <p:spPr>
            <a:xfrm>
              <a:off x="7281980" y="2045970"/>
              <a:ext cx="954108" cy="400110"/>
            </a:xfrm>
            <a:prstGeom prst="rect">
              <a:avLst/>
            </a:prstGeom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 anchorCtr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+mn-ea"/>
                </a:rPr>
                <a:t>学是</a:t>
              </a:r>
              <a:endParaRPr lang="en-US" altLang="ja-JP" sz="10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+mn-ea"/>
                </a:rPr>
                <a:t>「学の実化」</a:t>
              </a:r>
              <a:endParaRPr kumimoji="1" lang="ja-JP" altLang="en-US" sz="10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8" name="テキスト ボックス 161">
              <a:extLst>
                <a:ext uri="{FF2B5EF4-FFF2-40B4-BE49-F238E27FC236}">
                  <a16:creationId xmlns:a16="http://schemas.microsoft.com/office/drawing/2014/main" id="{4D9CC784-6480-9A7B-88D6-8D778330B823}"/>
                </a:ext>
              </a:extLst>
            </p:cNvPr>
            <p:cNvSpPr txBox="1"/>
            <p:nvPr/>
          </p:nvSpPr>
          <p:spPr>
            <a:xfrm>
              <a:off x="6915895" y="2728821"/>
              <a:ext cx="675186" cy="246221"/>
            </a:xfrm>
            <a:prstGeom prst="rect">
              <a:avLst/>
            </a:prstGeom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+mn-ea"/>
                </a:rPr>
                <a:t>考動力</a:t>
              </a:r>
              <a:endParaRPr kumimoji="1" lang="ja-JP" altLang="en-US" sz="10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9" name="テキスト ボックス 162">
              <a:extLst>
                <a:ext uri="{FF2B5EF4-FFF2-40B4-BE49-F238E27FC236}">
                  <a16:creationId xmlns:a16="http://schemas.microsoft.com/office/drawing/2014/main" id="{96ABF417-A26D-1329-341F-3010A79D7267}"/>
                </a:ext>
              </a:extLst>
            </p:cNvPr>
            <p:cNvSpPr txBox="1"/>
            <p:nvPr/>
          </p:nvSpPr>
          <p:spPr>
            <a:xfrm>
              <a:off x="7938740" y="2728821"/>
              <a:ext cx="675186" cy="246221"/>
            </a:xfrm>
            <a:prstGeom prst="rect">
              <a:avLst/>
            </a:prstGeom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+mn-ea"/>
                </a:rPr>
                <a:t>革新力</a:t>
              </a:r>
              <a:endParaRPr kumimoji="1" lang="ja-JP" altLang="en-US" sz="10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0" name="テキスト ボックス 69">
              <a:extLst>
                <a:ext uri="{FF2B5EF4-FFF2-40B4-BE49-F238E27FC236}">
                  <a16:creationId xmlns:a16="http://schemas.microsoft.com/office/drawing/2014/main" id="{9896CEA5-25E7-0AFB-E744-976BD17753F6}"/>
                </a:ext>
              </a:extLst>
            </p:cNvPr>
            <p:cNvSpPr txBox="1"/>
            <p:nvPr/>
          </p:nvSpPr>
          <p:spPr>
            <a:xfrm>
              <a:off x="375290" y="2979360"/>
              <a:ext cx="146269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900" b="1" u="sng" dirty="0"/>
                <a:t>【</a:t>
              </a:r>
              <a:r>
                <a:rPr kumimoji="1" lang="ja-JP" altLang="en-US" sz="900" b="1" u="sng" dirty="0"/>
                <a:t>応用・発展科目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◆マネジメント</a:t>
              </a:r>
              <a:endParaRPr lang="en-US" altLang="ja-JP" sz="900" dirty="0"/>
            </a:p>
            <a:p>
              <a:r>
                <a:rPr lang="ja-JP" altLang="en-US" sz="900" dirty="0"/>
                <a:t>◆マーケティング</a:t>
              </a:r>
              <a:endParaRPr lang="en-US" altLang="ja-JP" sz="800" dirty="0"/>
            </a:p>
            <a:p>
              <a:r>
                <a:rPr lang="ja-JP" altLang="en-US" sz="900" dirty="0"/>
                <a:t>◆会計・ファイナンス</a:t>
              </a:r>
              <a:endParaRPr kumimoji="1" lang="en-US" altLang="ja-JP" sz="800" dirty="0"/>
            </a:p>
            <a:p>
              <a:r>
                <a:rPr kumimoji="1" lang="ja-JP" altLang="en-US" sz="900" dirty="0"/>
                <a:t>◆経営情報・経営工学</a:t>
              </a:r>
              <a:endParaRPr kumimoji="1" lang="en-US" altLang="ja-JP" sz="900" dirty="0"/>
            </a:p>
          </p:txBody>
        </p:sp>
        <p:sp>
          <p:nvSpPr>
            <p:cNvPr id="51" name="テキスト ボックス 77">
              <a:extLst>
                <a:ext uri="{FF2B5EF4-FFF2-40B4-BE49-F238E27FC236}">
                  <a16:creationId xmlns:a16="http://schemas.microsoft.com/office/drawing/2014/main" id="{88BE999B-07C0-32E2-1B3D-189A4C2DCC32}"/>
                </a:ext>
              </a:extLst>
            </p:cNvPr>
            <p:cNvSpPr txBox="1"/>
            <p:nvPr/>
          </p:nvSpPr>
          <p:spPr>
            <a:xfrm>
              <a:off x="371972" y="3851872"/>
              <a:ext cx="1441898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900" b="1" u="sng" dirty="0"/>
                <a:t>【</a:t>
              </a:r>
              <a:r>
                <a:rPr lang="ja-JP" altLang="en-US" sz="900" b="1" u="sng" dirty="0"/>
                <a:t>基礎・導入科目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◆入門科目</a:t>
              </a:r>
              <a:endParaRPr lang="en-US" altLang="ja-JP" sz="900" dirty="0"/>
            </a:p>
            <a:p>
              <a:r>
                <a:rPr lang="ja-JP" altLang="en-US" sz="900" dirty="0"/>
                <a:t>◆マネジメント・商学</a:t>
              </a:r>
              <a:endParaRPr lang="en-US" altLang="ja-JP" sz="900" dirty="0"/>
            </a:p>
            <a:p>
              <a:r>
                <a:rPr lang="ja-JP" altLang="en-US" sz="900" dirty="0"/>
                <a:t>◆会計・経営情報基礎</a:t>
              </a:r>
              <a:endParaRPr lang="en-US" altLang="ja-JP" sz="900" dirty="0"/>
            </a:p>
            <a:p>
              <a:r>
                <a:rPr lang="ja-JP" altLang="en-US" sz="900" dirty="0"/>
                <a:t>◆法律と社会</a:t>
              </a:r>
              <a:endParaRPr lang="en-US" altLang="ja-JP" sz="900" dirty="0"/>
            </a:p>
          </p:txBody>
        </p:sp>
        <p:sp>
          <p:nvSpPr>
            <p:cNvPr id="52" name="テキスト ボックス 85">
              <a:extLst>
                <a:ext uri="{FF2B5EF4-FFF2-40B4-BE49-F238E27FC236}">
                  <a16:creationId xmlns:a16="http://schemas.microsoft.com/office/drawing/2014/main" id="{F9DF7AC0-F4AF-D4E3-A265-2B3D45276CCF}"/>
                </a:ext>
              </a:extLst>
            </p:cNvPr>
            <p:cNvSpPr txBox="1"/>
            <p:nvPr/>
          </p:nvSpPr>
          <p:spPr>
            <a:xfrm>
              <a:off x="2354783" y="3851872"/>
              <a:ext cx="1633011" cy="1000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900" b="1" u="sng" dirty="0"/>
                <a:t>【</a:t>
              </a:r>
              <a:r>
                <a:rPr lang="ja-JP" altLang="en-US" sz="900" b="1" u="sng" dirty="0"/>
                <a:t>基礎・導入科目</a:t>
              </a:r>
              <a:r>
                <a:rPr kumimoji="1" lang="en-US" altLang="ja-JP" sz="900" b="1" u="sng" dirty="0"/>
                <a:t>】</a:t>
              </a:r>
            </a:p>
            <a:p>
              <a:r>
                <a:rPr lang="ja-JP" altLang="en-US" sz="900" dirty="0"/>
                <a:t>◆基礎演習科目群</a:t>
              </a:r>
              <a:endParaRPr lang="en-US" altLang="ja-JP" sz="900" dirty="0"/>
            </a:p>
            <a:p>
              <a:r>
                <a:rPr lang="ja-JP" altLang="en-US" sz="800" dirty="0"/>
                <a:t>　アイデアソン、ハッカソン 等 </a:t>
              </a:r>
              <a:endParaRPr lang="en-US" altLang="ja-JP" sz="800" dirty="0"/>
            </a:p>
            <a:p>
              <a:r>
                <a:rPr lang="ja-JP" altLang="en-US" sz="900" dirty="0"/>
                <a:t>◆実体験科目群</a:t>
              </a:r>
              <a:endParaRPr lang="en-US" altLang="ja-JP" sz="900" dirty="0"/>
            </a:p>
            <a:p>
              <a:r>
                <a:rPr kumimoji="1" lang="ja-JP" altLang="en-US" sz="800" dirty="0"/>
                <a:t>　グローバル科目、</a:t>
              </a:r>
              <a:endParaRPr kumimoji="1" lang="en-US" altLang="ja-JP" sz="800" dirty="0"/>
            </a:p>
            <a:p>
              <a:r>
                <a:rPr lang="ja-JP" altLang="en-US" sz="800" dirty="0"/>
                <a:t>　ビジネスインターンシップ、</a:t>
              </a:r>
              <a:endParaRPr lang="en-US" altLang="ja-JP" sz="800" dirty="0"/>
            </a:p>
            <a:p>
              <a:r>
                <a:rPr kumimoji="1" lang="ja-JP" altLang="en-US" sz="800" dirty="0"/>
                <a:t>　</a:t>
              </a:r>
              <a:r>
                <a:rPr lang="ja-JP" altLang="en-US" sz="800" dirty="0"/>
                <a:t>海外留学  等</a:t>
              </a:r>
              <a:endParaRPr kumimoji="1" lang="en-US" altLang="ja-JP" sz="800" dirty="0"/>
            </a:p>
          </p:txBody>
        </p:sp>
      </p:grp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2D26921D-AEA6-6D92-CE58-BE9FDAD3D0E5}"/>
              </a:ext>
            </a:extLst>
          </p:cNvPr>
          <p:cNvSpPr txBox="1"/>
          <p:nvPr/>
        </p:nvSpPr>
        <p:spPr>
          <a:xfrm>
            <a:off x="2163091" y="22364747"/>
            <a:ext cx="1252431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 sz="5400">
                <a:ea typeface="游ゴシック"/>
              </a:rPr>
              <a:t>ビジネスデータサイエンス学部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97868F4D-51A5-E888-9902-A38C623B53B7}"/>
              </a:ext>
            </a:extLst>
          </p:cNvPr>
          <p:cNvSpPr txBox="1"/>
          <p:nvPr/>
        </p:nvSpPr>
        <p:spPr>
          <a:xfrm>
            <a:off x="16741289" y="22364747"/>
            <a:ext cx="1252431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 sz="5400">
                <a:ea typeface="游ゴシック"/>
              </a:rPr>
              <a:t>グリーンエレクトロニクス学科</a:t>
            </a:r>
          </a:p>
        </p:txBody>
      </p:sp>
    </p:spTree>
    <p:extLst>
      <p:ext uri="{BB962C8B-B14F-4D97-AF65-F5344CB8AC3E}">
        <p14:creationId xmlns:p14="http://schemas.microsoft.com/office/powerpoint/2010/main" val="771318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62333d-f2d3-42e4-a03c-c0a60ccce36a" xsi:nil="true"/>
    <lcf76f155ced4ddcb4097134ff3c332f xmlns="7e61127d-06b2-452d-b7ae-1277f44f159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B05A5E0E3D7B548A4B5CD0BAE0A736D" ma:contentTypeVersion="13" ma:contentTypeDescription="新しいドキュメントを作成します。" ma:contentTypeScope="" ma:versionID="03254c45044d47a380db24e8766fd5f0">
  <xsd:schema xmlns:xsd="http://www.w3.org/2001/XMLSchema" xmlns:xs="http://www.w3.org/2001/XMLSchema" xmlns:p="http://schemas.microsoft.com/office/2006/metadata/properties" xmlns:ns2="7e61127d-06b2-452d-b7ae-1277f44f159b" xmlns:ns3="3662333d-f2d3-42e4-a03c-c0a60ccce36a" targetNamespace="http://schemas.microsoft.com/office/2006/metadata/properties" ma:root="true" ma:fieldsID="9e90b4038c06aaa9fc37e0a6023e81e6" ns2:_="" ns3:_="">
    <xsd:import namespace="7e61127d-06b2-452d-b7ae-1277f44f159b"/>
    <xsd:import namespace="3662333d-f2d3-42e4-a03c-c0a60ccce3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1127d-06b2-452d-b7ae-1277f44f15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6c580f68-8fb6-4863-9746-d6c2a3347a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62333d-f2d3-42e4-a03c-c0a60ccce36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5519d70-097e-4558-909c-1c0459cf8c20}" ma:internalName="TaxCatchAll" ma:showField="CatchAllData" ma:web="3662333d-f2d3-42e4-a03c-c0a60ccce3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29619E-F18E-4621-BD6A-B46F14CB9D3C}">
  <ds:schemaRefs>
    <ds:schemaRef ds:uri="http://schemas.microsoft.com/office/2006/metadata/properties"/>
    <ds:schemaRef ds:uri="http://schemas.microsoft.com/office/infopath/2007/PartnerControls"/>
    <ds:schemaRef ds:uri="3662333d-f2d3-42e4-a03c-c0a60ccce36a"/>
    <ds:schemaRef ds:uri="7e61127d-06b2-452d-b7ae-1277f44f159b"/>
  </ds:schemaRefs>
</ds:datastoreItem>
</file>

<file path=customXml/itemProps2.xml><?xml version="1.0" encoding="utf-8"?>
<ds:datastoreItem xmlns:ds="http://schemas.openxmlformats.org/officeDocument/2006/customXml" ds:itemID="{3E9F1BB0-C6C8-4E60-98F1-3047A7DED5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773B11-E214-4F25-90FD-629BA1C69C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61127d-06b2-452d-b7ae-1277f44f159b"/>
    <ds:schemaRef ds:uri="3662333d-f2d3-42e4-a03c-c0a60ccce3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加藤 亜紀</dc:creator>
  <cp:lastModifiedBy>加藤 亜紀</cp:lastModifiedBy>
  <cp:revision>17</cp:revision>
  <dcterms:created xsi:type="dcterms:W3CDTF">2024-08-30T07:55:42Z</dcterms:created>
  <dcterms:modified xsi:type="dcterms:W3CDTF">2024-11-15T05:39:46Z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0x0101007B05A5E0E3D7B548A4B5CD0BAE0A736D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Order">
    <vt:r8>2519700</vt:r8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TemplateUrl">
    <vt:lpwstr/>
  </property>
</Properties>
</file>