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4" r:id="rId5"/>
    <p:sldId id="263" r:id="rId6"/>
    <p:sldId id="262" r:id="rId7"/>
    <p:sldId id="259" r:id="rId8"/>
    <p:sldId id="258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C8EF3-8D1D-4138-8636-56D1CE8A789C}" v="16" dt="2024-07-16T10:35:25.8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4E426-2823-46CE-9362-0869992C4363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D802A-BF36-42F8-8F8F-89AB52BDCE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58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77DC94-B217-2EBE-88CE-B2BC9CF1B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46B41D-1039-EBCF-4F4F-44542151B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7589BE-86F8-B6C6-70E9-5A8B81A3A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F4500-9307-B56B-3802-8F3B041B9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EB0183-F65D-DEA9-A857-8D211510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469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0B614C-281E-80DF-799D-0A5212826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ADF5F5-5AA2-BF16-5480-52DF38CA3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BD9AA-B5CF-4C16-4017-B40BD2A7C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CF3DF1-A651-9BB1-794F-1094DCFF8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DE5804-D4C0-574C-72A0-E2C9317BC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5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68FB5BD-D397-4BAB-5C08-7CC10E4537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33E8B9-79F9-28DF-4A7F-86BAD99DE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D8227A-FF8D-FC63-FAD1-37CC855D3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884444-5522-5547-838F-9FE15240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D51271-A723-84A4-8E4E-C8335D4F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85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1386C-4CD0-5E42-5137-06B84100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010CEC-2BCC-6DD1-56E7-2E1E1C068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535251-892D-0933-5B22-C6FFF50B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8DAAFD-92C2-C7DF-2BF4-2447332B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486AD1-3378-2492-D0FA-396449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79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8803CF-3A53-6424-531F-A9ADB83B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9238C3-F50D-3D8A-4213-D584C173B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CAEC5D-44E0-37DF-1052-4C1424AE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A99A98-C770-F3B5-3CBE-09F5B616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03B7C7-667A-DC0C-4B18-5812E603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5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F4BC8-2CA9-6A4F-A2B9-FBDB8F418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10184F-BB7F-03D7-72A6-6DB33ACAB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B7E44D-94C1-051A-1FF4-58FAE5281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A2CB07-B15B-2FCA-7BBD-F3DCDD22D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C7F22B-7A76-C9F0-4461-6D7E2D8B6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5E4229-C060-48B8-4C09-D75159E2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37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EC1B56-EDE4-D8F9-0BD6-FA4C418FB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21BA8F-06CB-FF6D-2205-201BFC810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AB3D0A-9BF0-700C-FB64-AE9653ECC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9D703AC-91D5-2C00-8A4A-C9257D0C85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BC68D0C-94C5-7020-6D7D-41F36DE6E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86E8B95-8404-F65D-287C-E475E426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34C1D1-4D71-64DD-8E6C-9CC8F3B8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BB6A31B-0936-EF80-561B-A092C316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80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F8355-7455-7827-CD8B-CB93412AE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18901A-D67D-D157-74C8-8B3DCB65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5F52D55-892D-C3FC-EDF2-E6A82C2B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82B4D7A-8BA4-9665-2F78-B164C0FF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76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F29E1FB-84B6-6EA4-A980-17A8FBD1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D9584C-B472-1F04-C64D-626F56976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890C35-C11A-B203-6AAF-2E2A9F5B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49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895F8A-5639-1B31-FC54-AB3F330BA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CBCB19-BF62-1CCB-2BDC-CDEA70162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AE3639-761E-A8A9-3461-814B61448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1AB6FB-A4DC-0CF8-C3B4-3FA7B037C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8234A9-4B2E-DE76-9513-B799D4B6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913F40-175A-C3A9-1362-673165C1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74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86D63-CBD4-E602-87CB-51A701DC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26846CC-673C-A15D-D489-920766F83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6A68375-4296-0867-7DB1-680D4908D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D7FE23-6426-AC44-55C4-9882F3F7E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F477550-8094-4465-A226-5C2BB2BD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19E152-9249-0DAA-94DC-641AE8F2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74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D34C469-A864-5861-BB40-3CDBE881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8C5D0E-FA5D-F9D9-F4E5-53715A7A9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0BCAFE-6DA1-82FE-AA20-590914137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81116-E08D-4DDB-8C8A-411DA384010E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44610-7944-BF08-C6AB-3823A733D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5CAF01-9807-BCDB-4BD4-963C6F6CA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DA3B0-17EA-493C-922C-B20EA4C76F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3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site.mhlw.go.jp/niigata-roudoukyoku/content/contents/00165787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tuc-rengo.or.jp/activity/roudou/shuntou/2024/yokyu_kaito/kaito/press_no7_all.pdf?750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jsite.mhlw.go.jp/tokyo-roudoukyoku/content/contents/001263937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1.mlit.go.jp/report/press/content/001724088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jsite.mhlw.go.jp/niigata-roudoukyoku/content/contents/001657875.pdf" TargetMode="External"/><Relationship Id="rId2" Type="http://schemas.openxmlformats.org/officeDocument/2006/relationships/hyperlink" Target="https://www.jftc.go.jp/dk/guideline/unyoukijun/romuhitenka/romuhitenka-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994603-19F2-172B-C951-CF729731D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+mn-ea"/>
                <a:ea typeface="+mn-ea"/>
              </a:rPr>
              <a:t>労務費値上げ交渉に関する説明資料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6EB7C4-8F0C-FFBD-8108-DB2960D1D3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令和６年</a:t>
            </a:r>
            <a:r>
              <a:rPr kumimoji="1" lang="en-US" altLang="ja-JP" dirty="0"/>
              <a:t>7</a:t>
            </a:r>
            <a:r>
              <a:rPr kumimoji="1" lang="ja-JP" altLang="en-US" dirty="0"/>
              <a:t>月</a:t>
            </a:r>
            <a:endParaRPr kumimoji="1" lang="en-US" altLang="ja-JP" dirty="0"/>
          </a:p>
          <a:p>
            <a:r>
              <a:rPr lang="ja-JP" altLang="en-US" dirty="0"/>
              <a:t>○○（会社名）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42719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latin typeface="+mn-ea"/>
                <a:ea typeface="+mn-ea"/>
              </a:rPr>
              <a:t>１</a:t>
            </a:r>
            <a:r>
              <a:rPr kumimoji="1" lang="en-US" altLang="ja-JP" sz="3600" dirty="0">
                <a:latin typeface="+mn-ea"/>
                <a:ea typeface="+mn-ea"/>
              </a:rPr>
              <a:t>.</a:t>
            </a:r>
            <a:r>
              <a:rPr lang="ja-JP" altLang="en-US" sz="3600" dirty="0">
                <a:latin typeface="+mn-ea"/>
                <a:ea typeface="+mn-ea"/>
              </a:rPr>
              <a:t> </a:t>
            </a:r>
            <a:r>
              <a:rPr kumimoji="1" lang="ja-JP" altLang="en-US" sz="3600" dirty="0">
                <a:latin typeface="+mn-ea"/>
                <a:ea typeface="+mn-ea"/>
              </a:rPr>
              <a:t>労務費値上げの背景　</a:t>
            </a:r>
            <a:r>
              <a:rPr lang="en-US" altLang="ja-JP" sz="2800" dirty="0">
                <a:latin typeface="+mn-ea"/>
                <a:ea typeface="+mn-ea"/>
              </a:rPr>
              <a:t>【</a:t>
            </a:r>
            <a:r>
              <a:rPr lang="ja-JP" altLang="en-US" sz="2800" dirty="0">
                <a:latin typeface="+mn-ea"/>
                <a:ea typeface="+mn-ea"/>
              </a:rPr>
              <a:t>原材料費の高騰</a:t>
            </a:r>
            <a:r>
              <a:rPr lang="en-US" altLang="ja-JP" sz="2800" dirty="0">
                <a:latin typeface="+mn-ea"/>
                <a:ea typeface="+mn-ea"/>
              </a:rPr>
              <a:t>】</a:t>
            </a:r>
            <a:endParaRPr kumimoji="1" lang="ja-JP" altLang="en-US" sz="36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864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/>
              <a:t>近年、原材料費やエネルギーコストの高騰と共に、労務費の上昇が避けられない状況となっています。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ja-JP" altLang="en-US" dirty="0"/>
              <a:t>具体的には、</a:t>
            </a:r>
            <a:r>
              <a:rPr lang="en-US" altLang="ja-JP" dirty="0"/>
              <a:t>2021</a:t>
            </a:r>
            <a:r>
              <a:rPr lang="ja-JP" altLang="en-US" dirty="0"/>
              <a:t>年（令和３年）後半から</a:t>
            </a:r>
            <a:r>
              <a:rPr lang="ja-JP" altLang="en-US" b="1" dirty="0"/>
              <a:t>原材料費の高騰やエネルギーコストの上昇等により、各建設資材価格が高騰しています。</a:t>
            </a:r>
            <a:endParaRPr kumimoji="1" lang="en-US" altLang="ja-JP" b="1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D83F9E6-8A8A-E4DB-C901-7AF43ED77F4A}"/>
              </a:ext>
            </a:extLst>
          </p:cNvPr>
          <p:cNvGrpSpPr/>
          <p:nvPr/>
        </p:nvGrpSpPr>
        <p:grpSpPr>
          <a:xfrm>
            <a:off x="2437605" y="2199179"/>
            <a:ext cx="7316790" cy="4124166"/>
            <a:chOff x="2612026" y="2196445"/>
            <a:chExt cx="7316790" cy="4124166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D50412BE-E38A-093D-2D6A-2808D49789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12026" y="2196445"/>
              <a:ext cx="7316790" cy="4124166"/>
            </a:xfrm>
            <a:prstGeom prst="rect">
              <a:avLst/>
            </a:prstGeom>
          </p:spPr>
        </p:pic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E92D96A-27BD-D578-1917-EE6EAC0F3E0B}"/>
                </a:ext>
              </a:extLst>
            </p:cNvPr>
            <p:cNvSpPr/>
            <p:nvPr/>
          </p:nvSpPr>
          <p:spPr>
            <a:xfrm>
              <a:off x="8127319" y="6179208"/>
              <a:ext cx="1801497" cy="141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91761E9-F76D-4974-2F72-CDD46505AB37}"/>
              </a:ext>
            </a:extLst>
          </p:cNvPr>
          <p:cNvSpPr txBox="1"/>
          <p:nvPr/>
        </p:nvSpPr>
        <p:spPr>
          <a:xfrm>
            <a:off x="718307" y="6418699"/>
            <a:ext cx="107553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出典：国土交通省「建設業における適切な価格転嫁等に向けた取組について」（</a:t>
            </a:r>
            <a:r>
              <a:rPr lang="en-US" altLang="ja-JP" sz="1100" dirty="0">
                <a:latin typeface="+mn-ea"/>
                <a:hlinkClick r:id="rId3"/>
              </a:rPr>
              <a:t>https://jsite.mhlw.go.jp/niigata-roudoukyoku/content/contents/001657875.pdf</a:t>
            </a:r>
            <a:r>
              <a:rPr lang="ja-JP" altLang="en-US" sz="1100" dirty="0">
                <a:latin typeface="+mn-ea"/>
              </a:rPr>
              <a:t>）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/>
              <a:t>参考：</a:t>
            </a:r>
            <a:r>
              <a:rPr lang="zh-TW" altLang="en-US" sz="1100" dirty="0"/>
              <a:t>「建設物価」 （一般財団法人 建設物価調査会）</a:t>
            </a:r>
            <a:r>
              <a:rPr lang="ja-JP" altLang="en-US" sz="1100" dirty="0"/>
              <a:t>、</a:t>
            </a:r>
            <a:r>
              <a:rPr lang="zh-TW" altLang="en-US" sz="1100" dirty="0"/>
              <a:t>「積算資料」 （一般財団法人 経済調査会）</a:t>
            </a:r>
            <a:r>
              <a:rPr lang="ja-JP" altLang="en-US" sz="1100" dirty="0"/>
              <a:t>　</a:t>
            </a:r>
            <a:r>
              <a:rPr lang="en-US" altLang="zh-TW" sz="1100" dirty="0"/>
              <a:t>2023.9(10</a:t>
            </a:r>
            <a:r>
              <a:rPr lang="zh-TW" altLang="en-US" sz="1100" dirty="0"/>
              <a:t>月号反映</a:t>
            </a:r>
            <a:r>
              <a:rPr lang="en-US" altLang="zh-TW" sz="1100" dirty="0"/>
              <a:t>)</a:t>
            </a:r>
            <a:r>
              <a:rPr lang="ja-JP" altLang="en-US" sz="1100" dirty="0"/>
              <a:t>　</a:t>
            </a: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36448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latin typeface="+mn-ea"/>
                <a:ea typeface="+mn-ea"/>
              </a:rPr>
              <a:t>１</a:t>
            </a:r>
            <a:r>
              <a:rPr kumimoji="1" lang="en-US" altLang="ja-JP" sz="3600" dirty="0">
                <a:latin typeface="+mn-ea"/>
                <a:ea typeface="+mn-ea"/>
              </a:rPr>
              <a:t>.</a:t>
            </a:r>
            <a:r>
              <a:rPr lang="ja-JP" altLang="en-US" sz="3600" dirty="0">
                <a:latin typeface="+mn-ea"/>
                <a:ea typeface="+mn-ea"/>
              </a:rPr>
              <a:t> </a:t>
            </a:r>
            <a:r>
              <a:rPr kumimoji="1" lang="ja-JP" altLang="en-US" sz="3600" dirty="0">
                <a:latin typeface="+mn-ea"/>
                <a:ea typeface="+mn-ea"/>
              </a:rPr>
              <a:t>労務費値上げの背景　</a:t>
            </a:r>
            <a:r>
              <a:rPr kumimoji="1" lang="en-US" altLang="ja-JP" sz="2800" dirty="0">
                <a:latin typeface="+mn-ea"/>
                <a:ea typeface="+mn-ea"/>
              </a:rPr>
              <a:t>【</a:t>
            </a:r>
            <a:r>
              <a:rPr kumimoji="1" lang="ja-JP" altLang="en-US" sz="2800" dirty="0">
                <a:latin typeface="+mn-ea"/>
                <a:ea typeface="+mn-ea"/>
              </a:rPr>
              <a:t>人件費の高騰</a:t>
            </a:r>
            <a:r>
              <a:rPr kumimoji="1" lang="en-US" altLang="ja-JP" sz="2800" dirty="0">
                <a:latin typeface="+mn-ea"/>
                <a:ea typeface="+mn-ea"/>
              </a:rPr>
              <a:t>】</a:t>
            </a:r>
            <a:endParaRPr kumimoji="1" lang="ja-JP" altLang="en-US" sz="36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また、日本労働組合総連合会によると、</a:t>
            </a:r>
            <a:r>
              <a:rPr kumimoji="1" lang="en-US" altLang="ja-JP" dirty="0">
                <a:latin typeface="+mn-ea"/>
              </a:rPr>
              <a:t>2024</a:t>
            </a:r>
            <a:r>
              <a:rPr kumimoji="1" lang="ja-JP" altLang="en-US" dirty="0">
                <a:latin typeface="+mn-ea"/>
              </a:rPr>
              <a:t>年の春季生活闘争では、</a:t>
            </a:r>
            <a:r>
              <a:rPr kumimoji="1" lang="ja-JP" altLang="en-US" b="1" dirty="0">
                <a:latin typeface="+mn-ea"/>
              </a:rPr>
              <a:t>賃上率は</a:t>
            </a:r>
            <a:r>
              <a:rPr kumimoji="1" lang="en-US" altLang="ja-JP" b="1" dirty="0">
                <a:latin typeface="+mn-ea"/>
              </a:rPr>
              <a:t>5.10%</a:t>
            </a:r>
            <a:r>
              <a:rPr kumimoji="1" lang="ja-JP" altLang="en-US" b="1" dirty="0">
                <a:latin typeface="+mn-ea"/>
              </a:rPr>
              <a:t>と</a:t>
            </a:r>
            <a:r>
              <a:rPr kumimoji="1" lang="en-US" altLang="ja-JP" b="1" dirty="0">
                <a:latin typeface="+mn-ea"/>
              </a:rPr>
              <a:t>33</a:t>
            </a:r>
            <a:r>
              <a:rPr kumimoji="1" lang="ja-JP" altLang="en-US" b="1" dirty="0">
                <a:latin typeface="+mn-ea"/>
              </a:rPr>
              <a:t>年ぶりの上昇を記録</a:t>
            </a:r>
            <a:r>
              <a:rPr kumimoji="1" lang="ja-JP" altLang="en-US" dirty="0">
                <a:latin typeface="+mn-ea"/>
              </a:rPr>
              <a:t>しています。</a:t>
            </a: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ja-JP" altLang="en-US" dirty="0">
                <a:latin typeface="+mn-ea"/>
              </a:rPr>
              <a:t>これは、</a:t>
            </a:r>
            <a:r>
              <a:rPr lang="ja-JP" altLang="en-US" b="1" dirty="0">
                <a:latin typeface="+mn-ea"/>
              </a:rPr>
              <a:t>物価高が続くなかで賃上げへの期待が大きかったこと</a:t>
            </a:r>
            <a:r>
              <a:rPr lang="ja-JP" altLang="en-US" dirty="0">
                <a:latin typeface="+mn-ea"/>
              </a:rPr>
              <a:t>や、</a:t>
            </a:r>
            <a:r>
              <a:rPr lang="ja-JP" altLang="en-US" b="1" dirty="0">
                <a:latin typeface="+mn-ea"/>
              </a:rPr>
              <a:t>中小企業も含め多くの産業・企業で人手不足が加速</a:t>
            </a:r>
            <a:r>
              <a:rPr lang="ja-JP" altLang="en-US" dirty="0">
                <a:latin typeface="+mn-ea"/>
              </a:rPr>
              <a:t>し、</a:t>
            </a:r>
            <a:r>
              <a:rPr lang="ja-JP" altLang="en-US" b="1" dirty="0">
                <a:latin typeface="+mn-ea"/>
              </a:rPr>
              <a:t>人材の確保・定着を意識した企業間の競争が強まったこと</a:t>
            </a:r>
            <a:r>
              <a:rPr lang="ja-JP" altLang="en-US" dirty="0">
                <a:latin typeface="+mn-ea"/>
              </a:rPr>
              <a:t>が要因とされています。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77B553C-A766-4F14-94DA-2D1A063B141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4713" y="2481348"/>
            <a:ext cx="7589163" cy="389428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7C48AD-6620-2AD0-6BC4-0A50E5919B0E}"/>
              </a:ext>
            </a:extLst>
          </p:cNvPr>
          <p:cNvSpPr txBox="1"/>
          <p:nvPr/>
        </p:nvSpPr>
        <p:spPr>
          <a:xfrm>
            <a:off x="718307" y="6485811"/>
            <a:ext cx="10755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出典：</a:t>
            </a:r>
            <a:r>
              <a:rPr lang="en-US" altLang="ja-JP" sz="1100" dirty="0"/>
              <a:t>2024 </a:t>
            </a:r>
            <a:r>
              <a:rPr lang="ja-JP" altLang="en-US" sz="1100" dirty="0"/>
              <a:t>春季生活闘争の第 </a:t>
            </a:r>
            <a:r>
              <a:rPr lang="en-US" altLang="ja-JP" sz="1100" dirty="0"/>
              <a:t>7 </a:t>
            </a:r>
            <a:r>
              <a:rPr lang="ja-JP" altLang="en-US" sz="1100" dirty="0"/>
              <a:t>回（最終）回答集計（</a:t>
            </a:r>
            <a:r>
              <a:rPr lang="en-US" altLang="ja-JP" sz="1100" dirty="0">
                <a:hlinkClick r:id="rId3"/>
              </a:rPr>
              <a:t>https://www.jtuc-rengo.or.jp/activity/roudou/shuntou/2024/yokyu_kaito/kaito/press_no7_all.pdf?7502</a:t>
            </a:r>
            <a:r>
              <a:rPr lang="ja-JP" altLang="en-US" sz="1100" dirty="0"/>
              <a:t>）</a:t>
            </a:r>
            <a:endParaRPr lang="en-US" altLang="ja-JP" sz="1100" dirty="0"/>
          </a:p>
        </p:txBody>
      </p:sp>
    </p:spTree>
    <p:extLst>
      <p:ext uri="{BB962C8B-B14F-4D97-AF65-F5344CB8AC3E}">
        <p14:creationId xmlns:p14="http://schemas.microsoft.com/office/powerpoint/2010/main" val="119573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latin typeface="+mn-ea"/>
                <a:ea typeface="+mn-ea"/>
              </a:rPr>
              <a:t>１</a:t>
            </a:r>
            <a:r>
              <a:rPr kumimoji="1" lang="en-US" altLang="ja-JP" sz="3600" dirty="0">
                <a:latin typeface="+mn-ea"/>
                <a:ea typeface="+mn-ea"/>
              </a:rPr>
              <a:t>.</a:t>
            </a:r>
            <a:r>
              <a:rPr lang="ja-JP" altLang="en-US" sz="3600" dirty="0">
                <a:latin typeface="+mn-ea"/>
                <a:ea typeface="+mn-ea"/>
              </a:rPr>
              <a:t> </a:t>
            </a:r>
            <a:r>
              <a:rPr kumimoji="1" lang="ja-JP" altLang="en-US" sz="3600" dirty="0">
                <a:latin typeface="+mn-ea"/>
                <a:ea typeface="+mn-ea"/>
              </a:rPr>
              <a:t>労務費値上げの背景　</a:t>
            </a:r>
            <a:r>
              <a:rPr kumimoji="1" lang="en-US" altLang="ja-JP" sz="2800" dirty="0">
                <a:latin typeface="+mn-ea"/>
                <a:ea typeface="+mn-ea"/>
              </a:rPr>
              <a:t>【</a:t>
            </a:r>
            <a:r>
              <a:rPr kumimoji="1" lang="ja-JP" altLang="en-US" sz="2800" dirty="0">
                <a:latin typeface="+mn-ea"/>
                <a:ea typeface="+mn-ea"/>
              </a:rPr>
              <a:t>東京都の人件費の高騰</a:t>
            </a:r>
            <a:r>
              <a:rPr kumimoji="1" lang="en-US" altLang="ja-JP" sz="2800" dirty="0">
                <a:latin typeface="+mn-ea"/>
                <a:ea typeface="+mn-ea"/>
              </a:rPr>
              <a:t>】</a:t>
            </a:r>
            <a:endParaRPr kumimoji="1" lang="ja-JP" altLang="en-US" sz="36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特に、</a:t>
            </a:r>
            <a:r>
              <a:rPr kumimoji="1" lang="ja-JP" altLang="en-US" b="1" dirty="0">
                <a:latin typeface="+mn-ea"/>
              </a:rPr>
              <a:t>東京都での最低賃金は全国最高金額</a:t>
            </a:r>
            <a:r>
              <a:rPr kumimoji="1" lang="ja-JP" altLang="en-US" dirty="0">
                <a:latin typeface="+mn-ea"/>
              </a:rPr>
              <a:t>であり、</a:t>
            </a:r>
            <a:r>
              <a:rPr kumimoji="1" lang="ja-JP" altLang="en-US" b="1" dirty="0">
                <a:latin typeface="+mn-ea"/>
              </a:rPr>
              <a:t>直近</a:t>
            </a:r>
            <a:r>
              <a:rPr kumimoji="1" lang="en-US" altLang="ja-JP" b="1" dirty="0">
                <a:latin typeface="+mn-ea"/>
              </a:rPr>
              <a:t>10</a:t>
            </a:r>
            <a:r>
              <a:rPr kumimoji="1" lang="ja-JP" altLang="en-US" b="1" dirty="0">
                <a:latin typeface="+mn-ea"/>
              </a:rPr>
              <a:t>年で</a:t>
            </a:r>
            <a:r>
              <a:rPr kumimoji="1" lang="en-US" altLang="ja-JP" b="1" dirty="0">
                <a:latin typeface="+mn-ea"/>
              </a:rPr>
              <a:t>1.25</a:t>
            </a:r>
            <a:r>
              <a:rPr kumimoji="1" lang="ja-JP" altLang="en-US" b="1" dirty="0">
                <a:latin typeface="+mn-ea"/>
              </a:rPr>
              <a:t>倍まで上昇</a:t>
            </a:r>
            <a:r>
              <a:rPr kumimoji="1" lang="ja-JP" altLang="en-US" dirty="0">
                <a:latin typeface="+mn-ea"/>
              </a:rPr>
              <a:t>しており、東京都内の企業にとって大きな負担になっています。</a:t>
            </a:r>
            <a:endParaRPr lang="ja-JP" altLang="en-US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7C48AD-6620-2AD0-6BC4-0A50E5919B0E}"/>
              </a:ext>
            </a:extLst>
          </p:cNvPr>
          <p:cNvSpPr txBox="1"/>
          <p:nvPr/>
        </p:nvSpPr>
        <p:spPr>
          <a:xfrm>
            <a:off x="718307" y="6485811"/>
            <a:ext cx="10755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出典：厚生労働省「</a:t>
            </a:r>
            <a:r>
              <a:rPr lang="zh-TW" altLang="en-US" sz="1100" dirty="0"/>
              <a:t>東京都最低賃金金額改正</a:t>
            </a:r>
            <a:r>
              <a:rPr lang="ja-JP" altLang="en-US" sz="1100" dirty="0"/>
              <a:t>一覧」（</a:t>
            </a:r>
            <a:r>
              <a:rPr lang="en-US" altLang="ja-JP" sz="1100" dirty="0">
                <a:hlinkClick r:id="rId2"/>
              </a:rPr>
              <a:t>https://jsite.mhlw.go.jp/tokyo-roudoukyoku/content/contents/001263937.pdf</a:t>
            </a:r>
            <a:r>
              <a:rPr lang="ja-JP" altLang="en-US" sz="1100" dirty="0"/>
              <a:t>）</a:t>
            </a:r>
            <a:endParaRPr lang="en-US" altLang="ja-JP" sz="110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6F0FB436-A837-3556-7D38-9E98D4E28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8433" y="1943891"/>
            <a:ext cx="6255542" cy="405514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13205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Autofit/>
          </a:bodyPr>
          <a:lstStyle/>
          <a:p>
            <a:r>
              <a:rPr lang="ja-JP" altLang="en-US" sz="3600" dirty="0">
                <a:latin typeface="+mn-ea"/>
                <a:ea typeface="+mn-ea"/>
              </a:rPr>
              <a:t>１</a:t>
            </a:r>
            <a:r>
              <a:rPr kumimoji="1" lang="en-US" altLang="ja-JP" sz="3600" dirty="0">
                <a:latin typeface="+mn-ea"/>
                <a:ea typeface="+mn-ea"/>
              </a:rPr>
              <a:t>.</a:t>
            </a:r>
            <a:r>
              <a:rPr lang="ja-JP" altLang="en-US" sz="3600" dirty="0">
                <a:latin typeface="+mn-ea"/>
                <a:ea typeface="+mn-ea"/>
              </a:rPr>
              <a:t> </a:t>
            </a:r>
            <a:r>
              <a:rPr kumimoji="1" lang="ja-JP" altLang="en-US" sz="3600" dirty="0">
                <a:latin typeface="+mn-ea"/>
                <a:ea typeface="+mn-ea"/>
              </a:rPr>
              <a:t>労務費値上げの背景</a:t>
            </a:r>
            <a:r>
              <a:rPr kumimoji="1" lang="ja-JP" altLang="en-US" sz="3200" dirty="0">
                <a:latin typeface="+mn-ea"/>
                <a:ea typeface="+mn-ea"/>
              </a:rPr>
              <a:t>　</a:t>
            </a:r>
            <a:r>
              <a:rPr kumimoji="1" lang="en-US" altLang="ja-JP" sz="2400" dirty="0">
                <a:latin typeface="+mn-ea"/>
                <a:ea typeface="+mn-ea"/>
              </a:rPr>
              <a:t>【</a:t>
            </a:r>
            <a:r>
              <a:rPr kumimoji="1" lang="ja-JP" altLang="en-US" sz="2400" dirty="0">
                <a:latin typeface="+mn-ea"/>
                <a:ea typeface="+mn-ea"/>
              </a:rPr>
              <a:t>公共工事設計労務単価の上昇</a:t>
            </a:r>
            <a:r>
              <a:rPr kumimoji="1" lang="en-US" altLang="ja-JP" sz="2400" dirty="0">
                <a:latin typeface="+mn-ea"/>
                <a:ea typeface="+mn-ea"/>
              </a:rPr>
              <a:t>】</a:t>
            </a: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さらに、国土交通省では、最近の労働市場の実勢価格を適切・迅速に反映した結果、</a:t>
            </a:r>
            <a:r>
              <a:rPr kumimoji="1" lang="ja-JP" altLang="en-US" b="1" dirty="0">
                <a:latin typeface="+mn-ea"/>
              </a:rPr>
              <a:t>公共工事設計労務単価に関する全国全職種平均値は１２</a:t>
            </a:r>
            <a:r>
              <a:rPr lang="ja-JP" altLang="en-US" b="1" dirty="0">
                <a:latin typeface="+mn-ea"/>
              </a:rPr>
              <a:t>年連続で上昇</a:t>
            </a:r>
            <a:r>
              <a:rPr lang="ja-JP" altLang="en-US" dirty="0">
                <a:latin typeface="+mn-ea"/>
              </a:rPr>
              <a:t>しています。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7C48AD-6620-2AD0-6BC4-0A50E5919B0E}"/>
              </a:ext>
            </a:extLst>
          </p:cNvPr>
          <p:cNvSpPr txBox="1"/>
          <p:nvPr/>
        </p:nvSpPr>
        <p:spPr>
          <a:xfrm>
            <a:off x="718307" y="6485811"/>
            <a:ext cx="10755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出典：</a:t>
            </a:r>
            <a:r>
              <a:rPr lang="ja-JP" altLang="en-US" sz="1100" dirty="0"/>
              <a:t>国土交通省「令和６年３月から適用する公共工事設計労務単価について」（</a:t>
            </a:r>
            <a:r>
              <a:rPr lang="en-US" altLang="ja-JP" sz="1100" dirty="0">
                <a:hlinkClick r:id="rId2"/>
              </a:rPr>
              <a:t>https://www1.mlit.go.jp/report/press/content/001724088.pdf</a:t>
            </a:r>
            <a:r>
              <a:rPr lang="ja-JP" altLang="en-US" sz="1100" dirty="0"/>
              <a:t>）</a:t>
            </a:r>
            <a:endParaRPr lang="en-US" altLang="ja-JP" sz="11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77A31EC-C1C7-1A23-1C85-07B2F332C15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1255" y="1845957"/>
            <a:ext cx="6443117" cy="451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3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+mn-ea"/>
                <a:ea typeface="+mn-ea"/>
              </a:rPr>
              <a:t>２</a:t>
            </a:r>
            <a:r>
              <a:rPr kumimoji="1" lang="en-US" altLang="ja-JP" sz="3600" dirty="0">
                <a:latin typeface="+mn-ea"/>
                <a:ea typeface="+mn-ea"/>
              </a:rPr>
              <a:t>. </a:t>
            </a:r>
            <a:r>
              <a:rPr kumimoji="1" lang="ja-JP" altLang="en-US" sz="3600" dirty="0">
                <a:latin typeface="+mn-ea"/>
                <a:ea typeface="+mn-ea"/>
              </a:rPr>
              <a:t>労務費上昇が企業経営に与える影響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b="1" dirty="0"/>
              <a:t>労務費の上昇は企業経営に多大な影響を及ぼします。</a:t>
            </a:r>
            <a:endParaRPr lang="en-US" altLang="ja-JP" b="1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/>
              <a:t>具体的には、適切な労務費の転嫁がなされない場合、</a:t>
            </a:r>
            <a:r>
              <a:rPr kumimoji="1" lang="ja-JP" altLang="en-US" b="1" dirty="0"/>
              <a:t>企業のコスト構造の変化や価格競争力の低下、労働環境の悪化、キャッシュフローの悪化</a:t>
            </a:r>
            <a:r>
              <a:rPr kumimoji="1" lang="ja-JP" altLang="en-US" dirty="0"/>
              <a:t>など経営基盤が揺らぐ可能性があります。 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6A9B417-3F27-6F02-E949-4E9DB6C66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570766"/>
              </p:ext>
            </p:extLst>
          </p:nvPr>
        </p:nvGraphicFramePr>
        <p:xfrm>
          <a:off x="1020330" y="2240798"/>
          <a:ext cx="9910525" cy="952627"/>
        </p:xfrm>
        <a:graphic>
          <a:graphicData uri="http://schemas.openxmlformats.org/drawingml/2006/table">
            <a:tbl>
              <a:tblPr firstRow="1" bandRow="1"/>
              <a:tblGrid>
                <a:gridCol w="1001769">
                  <a:extLst>
                    <a:ext uri="{9D8B030D-6E8A-4147-A177-3AD203B41FA5}">
                      <a16:colId xmlns:a16="http://schemas.microsoft.com/office/drawing/2014/main" val="3058507957"/>
                    </a:ext>
                  </a:extLst>
                </a:gridCol>
                <a:gridCol w="8908756">
                  <a:extLst>
                    <a:ext uri="{9D8B030D-6E8A-4147-A177-3AD203B41FA5}">
                      <a16:colId xmlns:a16="http://schemas.microsoft.com/office/drawing/2014/main" val="2088309627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b="1" i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2000" b="1" i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6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dirty="0">
                          <a:solidFill>
                            <a:srgbClr val="3A6F8F"/>
                          </a:solidFill>
                          <a:uFill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u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コスト構造の変化</a:t>
                      </a:r>
                      <a:endParaRPr lang="ja-JP" altLang="en-US" sz="1400" b="1" dirty="0">
                        <a:solidFill>
                          <a:srgbClr val="3A6F8F"/>
                        </a:solidFill>
                        <a:uFill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u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315851"/>
                  </a:ext>
                </a:extLst>
              </a:tr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労務費の増加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労務費の上昇により総コストが増加し、利益率が低下する。</a:t>
                      </a:r>
                      <a:endParaRPr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固定費の増加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労務費は固定費として計上され、売上が変動しても企業の収益性に大きな影響を与える。</a:t>
                      </a:r>
                      <a:endParaRPr lang="en-US" altLang="ja-JP" sz="1200" b="1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155941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890BC36-C8A7-69CB-2BEF-15D4579D1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411708"/>
              </p:ext>
            </p:extLst>
          </p:nvPr>
        </p:nvGraphicFramePr>
        <p:xfrm>
          <a:off x="1020330" y="3213050"/>
          <a:ext cx="9910525" cy="952627"/>
        </p:xfrm>
        <a:graphic>
          <a:graphicData uri="http://schemas.openxmlformats.org/drawingml/2006/table">
            <a:tbl>
              <a:tblPr firstRow="1" bandRow="1"/>
              <a:tblGrid>
                <a:gridCol w="1001769">
                  <a:extLst>
                    <a:ext uri="{9D8B030D-6E8A-4147-A177-3AD203B41FA5}">
                      <a16:colId xmlns:a16="http://schemas.microsoft.com/office/drawing/2014/main" val="3058507957"/>
                    </a:ext>
                  </a:extLst>
                </a:gridCol>
                <a:gridCol w="8908756">
                  <a:extLst>
                    <a:ext uri="{9D8B030D-6E8A-4147-A177-3AD203B41FA5}">
                      <a16:colId xmlns:a16="http://schemas.microsoft.com/office/drawing/2014/main" val="2088309627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b="1" i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2000" b="1" i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6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dirty="0">
                          <a:solidFill>
                            <a:srgbClr val="3A6F8F"/>
                          </a:solidFill>
                          <a:uFill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u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 競争力の低下</a:t>
                      </a:r>
                      <a:endParaRPr lang="ja-JP" altLang="en-US" sz="1400" b="1" dirty="0">
                        <a:solidFill>
                          <a:srgbClr val="3A6F8F"/>
                        </a:solidFill>
                        <a:uFill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u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315851"/>
                  </a:ext>
                </a:extLst>
              </a:tr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価格競争力の低下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労務費の増加を転嫁できない場合、製品やサービスの価格を引き上げることが難しくなり、競争力が低下する。</a:t>
                      </a:r>
                      <a:endParaRPr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投資能力の減少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利益が減少することで、新規投資や研究開発に充てる資金が減少し、長期的な競争力が低下するリスクがある。</a:t>
                      </a:r>
                      <a:endParaRPr lang="en-US" altLang="ja-JP" sz="1200" b="1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155941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FA7A90C-F8F7-BA7A-B8AD-68985B914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31717"/>
              </p:ext>
            </p:extLst>
          </p:nvPr>
        </p:nvGraphicFramePr>
        <p:xfrm>
          <a:off x="1020330" y="4198428"/>
          <a:ext cx="9910525" cy="952627"/>
        </p:xfrm>
        <a:graphic>
          <a:graphicData uri="http://schemas.openxmlformats.org/drawingml/2006/table">
            <a:tbl>
              <a:tblPr firstRow="1" bandRow="1"/>
              <a:tblGrid>
                <a:gridCol w="1001769">
                  <a:extLst>
                    <a:ext uri="{9D8B030D-6E8A-4147-A177-3AD203B41FA5}">
                      <a16:colId xmlns:a16="http://schemas.microsoft.com/office/drawing/2014/main" val="3058507957"/>
                    </a:ext>
                  </a:extLst>
                </a:gridCol>
                <a:gridCol w="8908756">
                  <a:extLst>
                    <a:ext uri="{9D8B030D-6E8A-4147-A177-3AD203B41FA5}">
                      <a16:colId xmlns:a16="http://schemas.microsoft.com/office/drawing/2014/main" val="2088309627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b="1" i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2000" b="1" i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6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dirty="0">
                          <a:solidFill>
                            <a:srgbClr val="3A6F8F"/>
                          </a:solidFill>
                          <a:uFill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u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労働環境の悪化</a:t>
                      </a:r>
                      <a:endParaRPr lang="ja-JP" altLang="en-US" sz="1400" b="1" dirty="0">
                        <a:solidFill>
                          <a:srgbClr val="3A6F8F"/>
                        </a:solidFill>
                        <a:uFill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u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315851"/>
                  </a:ext>
                </a:extLst>
              </a:tr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人材確保の困難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適切な労務費を支払えない企業は、有能な人材を確保することが難しくなる。</a:t>
                      </a:r>
                      <a:endParaRPr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従業員の士気低下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十分な賃金を支払えない状況は、従業員の士気低下を招き、生産性や品質に悪影響を及ぼす。</a:t>
                      </a:r>
                      <a:endParaRPr lang="en-US" altLang="ja-JP" sz="1200" b="1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155941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6898FC14-2833-0266-98DE-BCC219215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572473"/>
              </p:ext>
            </p:extLst>
          </p:nvPr>
        </p:nvGraphicFramePr>
        <p:xfrm>
          <a:off x="1020330" y="5200798"/>
          <a:ext cx="9910525" cy="952627"/>
        </p:xfrm>
        <a:graphic>
          <a:graphicData uri="http://schemas.openxmlformats.org/drawingml/2006/table">
            <a:tbl>
              <a:tblPr firstRow="1" bandRow="1"/>
              <a:tblGrid>
                <a:gridCol w="1001769">
                  <a:extLst>
                    <a:ext uri="{9D8B030D-6E8A-4147-A177-3AD203B41FA5}">
                      <a16:colId xmlns:a16="http://schemas.microsoft.com/office/drawing/2014/main" val="3058507957"/>
                    </a:ext>
                  </a:extLst>
                </a:gridCol>
                <a:gridCol w="8908756">
                  <a:extLst>
                    <a:ext uri="{9D8B030D-6E8A-4147-A177-3AD203B41FA5}">
                      <a16:colId xmlns:a16="http://schemas.microsoft.com/office/drawing/2014/main" val="2088309627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000" b="1" i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sz="2000" b="1" i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6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dirty="0">
                          <a:solidFill>
                            <a:srgbClr val="3A6F8F"/>
                          </a:solidFill>
                          <a:uFill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u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キャッシュフローの悪化</a:t>
                      </a:r>
                      <a:endParaRPr lang="ja-JP" altLang="en-US" sz="1400" b="1" dirty="0">
                        <a:solidFill>
                          <a:srgbClr val="3A6F8F"/>
                        </a:solidFill>
                        <a:uFill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u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315851"/>
                  </a:ext>
                </a:extLst>
              </a:tr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資金繰りの悪化</a:t>
                      </a: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労務費の増加によりキャッシュアウトフローが増え、企業の資金繰りが悪化する。</a:t>
                      </a:r>
                      <a:endParaRPr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借入依存度の増加</a:t>
                      </a: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労務費の増加分を内部資金で賄えない場合、借入に依存する必要が出てくる。</a:t>
                      </a:r>
                      <a:endParaRPr lang="en-US" altLang="ja-JP" sz="1200" b="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6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155941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FAFB15-4924-9062-929B-65897ECADC1D}"/>
              </a:ext>
            </a:extLst>
          </p:cNvPr>
          <p:cNvSpPr txBox="1"/>
          <p:nvPr/>
        </p:nvSpPr>
        <p:spPr>
          <a:xfrm>
            <a:off x="718307" y="6492875"/>
            <a:ext cx="112443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参考：厚生労働省「地域別最低賃金の全国一覧」「平成</a:t>
            </a:r>
            <a:r>
              <a:rPr lang="en-US" altLang="ja-JP" sz="1100" dirty="0">
                <a:latin typeface="+mn-ea"/>
              </a:rPr>
              <a:t>14</a:t>
            </a:r>
            <a:r>
              <a:rPr lang="ja-JP" altLang="en-US" sz="1100" dirty="0">
                <a:latin typeface="+mn-ea"/>
              </a:rPr>
              <a:t>年度から令和</a:t>
            </a:r>
            <a:r>
              <a:rPr lang="en-US" altLang="ja-JP" sz="1100" dirty="0">
                <a:latin typeface="+mn-ea"/>
              </a:rPr>
              <a:t>5</a:t>
            </a:r>
            <a:r>
              <a:rPr lang="ja-JP" altLang="en-US" sz="1100" dirty="0">
                <a:latin typeface="+mn-ea"/>
              </a:rPr>
              <a:t>年度までの地域別最低賃金改定状況」、国土交通省「令和</a:t>
            </a:r>
            <a:r>
              <a:rPr lang="en-US" altLang="ja-JP" sz="1100" dirty="0">
                <a:latin typeface="+mn-ea"/>
              </a:rPr>
              <a:t>6</a:t>
            </a:r>
            <a:r>
              <a:rPr lang="ja-JP" altLang="en-US" sz="1100" dirty="0">
                <a:latin typeface="+mn-ea"/>
              </a:rPr>
              <a:t>年</a:t>
            </a:r>
            <a:r>
              <a:rPr lang="en-US" altLang="ja-JP" sz="1100" dirty="0">
                <a:latin typeface="+mn-ea"/>
              </a:rPr>
              <a:t>3</a:t>
            </a:r>
            <a:r>
              <a:rPr lang="ja-JP" altLang="en-US" sz="1100" dirty="0">
                <a:latin typeface="+mn-ea"/>
              </a:rPr>
              <a:t>月から適用する公共工事設計労務単価」</a:t>
            </a:r>
            <a:endParaRPr lang="en-US" altLang="ja-JP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50437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+mn-ea"/>
                <a:ea typeface="+mn-ea"/>
              </a:rPr>
              <a:t>３</a:t>
            </a:r>
            <a:r>
              <a:rPr kumimoji="1" lang="en-US" altLang="ja-JP" sz="3600" dirty="0">
                <a:latin typeface="+mn-ea"/>
                <a:ea typeface="+mn-ea"/>
              </a:rPr>
              <a:t>. </a:t>
            </a:r>
            <a:r>
              <a:rPr lang="ja-JP" altLang="en-US" sz="3600" dirty="0">
                <a:latin typeface="+mn-ea"/>
                <a:ea typeface="+mn-ea"/>
              </a:rPr>
              <a:t>労務費転嫁の必要性</a:t>
            </a:r>
            <a:endParaRPr kumimoji="1" lang="ja-JP" altLang="en-US" sz="36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/>
              <a:t>労務費の上昇分を適切に転嫁することの必要性については、各省庁においても必要性を強く訴えています。</a:t>
            </a:r>
            <a:endParaRPr kumimoji="1" lang="en-US" altLang="ja-JP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0E08F7-C610-BF97-AFF5-A84E1404153A}"/>
              </a:ext>
            </a:extLst>
          </p:cNvPr>
          <p:cNvSpPr/>
          <p:nvPr/>
        </p:nvSpPr>
        <p:spPr>
          <a:xfrm>
            <a:off x="6495176" y="2036861"/>
            <a:ext cx="4832758" cy="73150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国土交通省</a:t>
            </a:r>
            <a:br>
              <a:rPr kumimoji="1" lang="en-US" altLang="ja-JP" sz="1600" b="1" dirty="0">
                <a:solidFill>
                  <a:schemeClr val="bg1"/>
                </a:solidFill>
              </a:rPr>
            </a:br>
            <a:r>
              <a:rPr kumimoji="1" lang="ja-JP" altLang="en-US" sz="1400" dirty="0">
                <a:solidFill>
                  <a:schemeClr val="bg1"/>
                </a:solidFill>
              </a:rPr>
              <a:t>建設業における適切な価格転嫁等に向けた取組について</a:t>
            </a:r>
            <a:br>
              <a:rPr kumimoji="1" lang="en-US" altLang="ja-JP" sz="1400" dirty="0">
                <a:solidFill>
                  <a:schemeClr val="bg1"/>
                </a:solidFill>
              </a:rPr>
            </a:br>
            <a:r>
              <a:rPr kumimoji="1" lang="ja-JP" altLang="en-US" sz="1400" dirty="0">
                <a:solidFill>
                  <a:schemeClr val="bg1"/>
                </a:solidFill>
              </a:rPr>
              <a:t>（令和</a:t>
            </a:r>
            <a:r>
              <a:rPr kumimoji="1" lang="en-US" altLang="ja-JP" sz="1400" dirty="0">
                <a:solidFill>
                  <a:schemeClr val="bg1"/>
                </a:solidFill>
              </a:rPr>
              <a:t>5</a:t>
            </a:r>
            <a:r>
              <a:rPr kumimoji="1" lang="ja-JP" altLang="en-US" sz="1400" dirty="0">
                <a:solidFill>
                  <a:schemeClr val="bg1"/>
                </a:solidFill>
              </a:rPr>
              <a:t>年</a:t>
            </a:r>
            <a:r>
              <a:rPr kumimoji="1" lang="en-US" altLang="ja-JP" sz="1400" dirty="0">
                <a:solidFill>
                  <a:schemeClr val="bg1"/>
                </a:solidFill>
              </a:rPr>
              <a:t>12</a:t>
            </a:r>
            <a:r>
              <a:rPr kumimoji="1" lang="ja-JP" altLang="en-US" sz="1400" dirty="0">
                <a:solidFill>
                  <a:schemeClr val="bg1"/>
                </a:solidFill>
              </a:rPr>
              <a:t>月）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419AA3-461A-09BB-A75F-D51F0FE7C547}"/>
              </a:ext>
            </a:extLst>
          </p:cNvPr>
          <p:cNvSpPr/>
          <p:nvPr/>
        </p:nvSpPr>
        <p:spPr>
          <a:xfrm>
            <a:off x="1115037" y="2036861"/>
            <a:ext cx="4832758" cy="73150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公正取引委員会</a:t>
            </a:r>
            <a:br>
              <a:rPr kumimoji="1" lang="en-US" altLang="ja-JP" sz="1600" b="1" dirty="0">
                <a:solidFill>
                  <a:schemeClr val="bg1"/>
                </a:solidFill>
              </a:rPr>
            </a:br>
            <a:r>
              <a:rPr kumimoji="1" lang="ja-JP" altLang="en-US" sz="1400" dirty="0">
                <a:solidFill>
                  <a:schemeClr val="bg1"/>
                </a:solidFill>
              </a:rPr>
              <a:t>労務費の適切な転嫁のための価格交渉に関する指針</a:t>
            </a:r>
            <a:br>
              <a:rPr kumimoji="1" lang="en-US" altLang="ja-JP" sz="1400" dirty="0">
                <a:solidFill>
                  <a:schemeClr val="bg1"/>
                </a:solidFill>
              </a:rPr>
            </a:br>
            <a:r>
              <a:rPr kumimoji="1" lang="ja-JP" altLang="en-US" sz="1400" dirty="0">
                <a:solidFill>
                  <a:schemeClr val="bg1"/>
                </a:solidFill>
              </a:rPr>
              <a:t>（令和</a:t>
            </a:r>
            <a:r>
              <a:rPr kumimoji="1" lang="en-US" altLang="ja-JP" sz="1400" dirty="0">
                <a:solidFill>
                  <a:schemeClr val="bg1"/>
                </a:solidFill>
              </a:rPr>
              <a:t>5</a:t>
            </a:r>
            <a:r>
              <a:rPr kumimoji="1" lang="ja-JP" altLang="en-US" sz="1400" dirty="0">
                <a:solidFill>
                  <a:schemeClr val="bg1"/>
                </a:solidFill>
              </a:rPr>
              <a:t>年</a:t>
            </a:r>
            <a:r>
              <a:rPr kumimoji="1" lang="en-US" altLang="ja-JP" sz="1400" dirty="0">
                <a:solidFill>
                  <a:schemeClr val="bg1"/>
                </a:solidFill>
              </a:rPr>
              <a:t>11</a:t>
            </a:r>
            <a:r>
              <a:rPr kumimoji="1" lang="ja-JP" altLang="en-US" sz="1400" dirty="0">
                <a:solidFill>
                  <a:schemeClr val="bg1"/>
                </a:solidFill>
              </a:rPr>
              <a:t>月</a:t>
            </a:r>
            <a:r>
              <a:rPr kumimoji="1" lang="en-US" altLang="ja-JP" sz="1400" dirty="0">
                <a:solidFill>
                  <a:schemeClr val="bg1"/>
                </a:solidFill>
              </a:rPr>
              <a:t>29</a:t>
            </a:r>
            <a:r>
              <a:rPr kumimoji="1" lang="ja-JP" altLang="en-US" sz="1400" dirty="0">
                <a:solidFill>
                  <a:schemeClr val="bg1"/>
                </a:solidFill>
              </a:rPr>
              <a:t>日）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E05F331-4202-9652-16CC-1C8B2C9D23D3}"/>
              </a:ext>
            </a:extLst>
          </p:cNvPr>
          <p:cNvSpPr/>
          <p:nvPr/>
        </p:nvSpPr>
        <p:spPr>
          <a:xfrm>
            <a:off x="1115037" y="2768368"/>
            <a:ext cx="4832758" cy="275997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dirty="0">
                <a:solidFill>
                  <a:schemeClr val="tx1"/>
                </a:solidFill>
              </a:rPr>
              <a:t>原材料価格やエネルギーコストのみならず、賃上げ原資の確保を含めて、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適切な価格転嫁による適正な価格設定をサプライチェーン全体で定着させ、物価に負けない賃上げを行うことは、デフレ脱却、経済の好循環の実現のために必要</a:t>
            </a:r>
            <a:r>
              <a:rPr kumimoji="1" lang="ja-JP" altLang="en-US" sz="1600" dirty="0">
                <a:solidFill>
                  <a:schemeClr val="tx1"/>
                </a:solidFill>
              </a:rPr>
              <a:t>である。その際、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労務費の適切な転嫁を通じた取引適正化が不可欠</a:t>
            </a:r>
            <a:r>
              <a:rPr kumimoji="1" lang="ja-JP" altLang="en-US" sz="1600" dirty="0">
                <a:solidFill>
                  <a:schemeClr val="tx1"/>
                </a:solidFill>
              </a:rPr>
              <a:t>である。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endParaRPr lang="en-US" altLang="ja-JP" sz="1600" dirty="0">
              <a:solidFill>
                <a:schemeClr val="tx1"/>
              </a:solidFill>
              <a:hlinkClick r:id="rId2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hlinkClick r:id="rId2"/>
              </a:rPr>
              <a:t>https://www.jftc.go.jp/dk/guideline/unyoukijun/romuhitenka/romuhitenka-1.pdf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9C1C02-324A-DF22-7D70-886822033676}"/>
              </a:ext>
            </a:extLst>
          </p:cNvPr>
          <p:cNvSpPr/>
          <p:nvPr/>
        </p:nvSpPr>
        <p:spPr>
          <a:xfrm>
            <a:off x="6495176" y="2768368"/>
            <a:ext cx="4832758" cy="275997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dirty="0">
                <a:solidFill>
                  <a:schemeClr val="tx1"/>
                </a:solidFill>
              </a:rPr>
              <a:t>サプライチェーン全体で、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建設資材に関する適切な価格転嫁が図られる</a:t>
            </a:r>
            <a:r>
              <a:rPr kumimoji="1" lang="ja-JP" altLang="en-US" sz="1600" dirty="0">
                <a:solidFill>
                  <a:schemeClr val="tx1"/>
                </a:solidFill>
              </a:rPr>
              <a:t>よう、受注者・発注者（施主）間を含めた建設工事に関する環境整備を進めることが必要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endParaRPr kumimoji="1" lang="en-US" altLang="ja-JP" sz="1600" dirty="0">
              <a:solidFill>
                <a:schemeClr val="tx1"/>
              </a:solidFill>
              <a:hlinkClick r:id="rId3"/>
            </a:endParaRPr>
          </a:p>
          <a:p>
            <a:endParaRPr lang="en-US" altLang="ja-JP" sz="1600" dirty="0">
              <a:solidFill>
                <a:schemeClr val="tx1"/>
              </a:solidFill>
              <a:hlinkClick r:id="rId3"/>
            </a:endParaRPr>
          </a:p>
          <a:p>
            <a:endParaRPr kumimoji="1" lang="en-US" altLang="ja-JP" sz="1600" dirty="0">
              <a:solidFill>
                <a:schemeClr val="tx1"/>
              </a:solidFill>
              <a:hlinkClick r:id="rId3"/>
            </a:endParaRPr>
          </a:p>
          <a:p>
            <a:endParaRPr kumimoji="1" lang="en-US" altLang="ja-JP" sz="1600" dirty="0">
              <a:solidFill>
                <a:schemeClr val="tx1"/>
              </a:solidFill>
              <a:hlinkClick r:id="rId3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hlinkClick r:id="rId3"/>
              </a:rPr>
              <a:t>https://jsite.mhlw.go.jp/niigata-roudoukyoku/content/contents/001657875.pdf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386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6B310-DCD4-56AC-A564-49F7005D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609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+mn-ea"/>
                <a:ea typeface="+mn-ea"/>
              </a:rPr>
              <a:t>４</a:t>
            </a:r>
            <a:r>
              <a:rPr kumimoji="1" lang="en-US" altLang="ja-JP" sz="3600" dirty="0">
                <a:latin typeface="+mn-ea"/>
                <a:ea typeface="+mn-ea"/>
              </a:rPr>
              <a:t>.</a:t>
            </a:r>
            <a:r>
              <a:rPr lang="ja-JP" altLang="en-US" sz="3600" dirty="0">
                <a:latin typeface="+mn-ea"/>
                <a:ea typeface="+mn-ea"/>
              </a:rPr>
              <a:t> 価格変更</a:t>
            </a:r>
            <a:endParaRPr kumimoji="1" lang="ja-JP" altLang="en-US" sz="3600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904A6C-A0B3-D0A5-A8EF-D9BF520C13A6}"/>
              </a:ext>
            </a:extLst>
          </p:cNvPr>
          <p:cNvSpPr txBox="1"/>
          <p:nvPr/>
        </p:nvSpPr>
        <p:spPr>
          <a:xfrm>
            <a:off x="838200" y="1082180"/>
            <a:ext cx="107553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1" lang="ja-JP" altLang="en-US" dirty="0"/>
              <a:t>労務費の価格への転嫁を踏まえて、以下の通り価格変更をいたします。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ja-JP" altLang="en-US" dirty="0"/>
              <a:t>弊社は、</a:t>
            </a:r>
            <a:r>
              <a:rPr lang="ja-JP" altLang="en-US" b="1" dirty="0"/>
              <a:t>大手ゼネコン・サブコン等と比較して労務費を低く設定</a:t>
            </a:r>
            <a:r>
              <a:rPr lang="ja-JP" altLang="en-US" dirty="0"/>
              <a:t>しており、</a:t>
            </a:r>
            <a:r>
              <a:rPr lang="ja-JP" altLang="en-US" b="1" dirty="0"/>
              <a:t>過去</a:t>
            </a:r>
            <a:r>
              <a:rPr lang="en-US" altLang="ja-JP" b="1" dirty="0"/>
              <a:t>20</a:t>
            </a:r>
            <a:r>
              <a:rPr lang="ja-JP" altLang="en-US" b="1" dirty="0"/>
              <a:t>年間で一度しか値上げを実施しておりません。</a:t>
            </a:r>
            <a:r>
              <a:rPr lang="ja-JP" altLang="en-US" dirty="0"/>
              <a:t>しかしながら、</a:t>
            </a:r>
            <a:r>
              <a:rPr lang="ja-JP" altLang="en-US" b="1" dirty="0"/>
              <a:t>協力会社での労務費の上昇に伴う値上げ</a:t>
            </a:r>
            <a:r>
              <a:rPr lang="ja-JP" altLang="en-US" dirty="0"/>
              <a:t>もあり、この度、価格変更をさせていただきます。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3EBFB69B-AC4B-31C9-342C-B8098928E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468084"/>
              </p:ext>
            </p:extLst>
          </p:nvPr>
        </p:nvGraphicFramePr>
        <p:xfrm>
          <a:off x="1834393" y="3085051"/>
          <a:ext cx="8523213" cy="29046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10708">
                  <a:extLst>
                    <a:ext uri="{9D8B030D-6E8A-4147-A177-3AD203B41FA5}">
                      <a16:colId xmlns:a16="http://schemas.microsoft.com/office/drawing/2014/main" val="3605162334"/>
                    </a:ext>
                  </a:extLst>
                </a:gridCol>
                <a:gridCol w="3026818">
                  <a:extLst>
                    <a:ext uri="{9D8B030D-6E8A-4147-A177-3AD203B41FA5}">
                      <a16:colId xmlns:a16="http://schemas.microsoft.com/office/drawing/2014/main" val="3760189193"/>
                    </a:ext>
                  </a:extLst>
                </a:gridCol>
                <a:gridCol w="3285687">
                  <a:extLst>
                    <a:ext uri="{9D8B030D-6E8A-4147-A177-3AD203B41FA5}">
                      <a16:colId xmlns:a16="http://schemas.microsoft.com/office/drawing/2014/main" val="3878213255"/>
                    </a:ext>
                  </a:extLst>
                </a:gridCol>
              </a:tblGrid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変更前</a:t>
                      </a:r>
                      <a:endParaRPr kumimoji="1" lang="en-US" altLang="ja-JP" sz="18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変更後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7273154"/>
                  </a:ext>
                </a:extLst>
              </a:tr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監督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+mn-ea"/>
                          <a:ea typeface="+mn-ea"/>
                        </a:rPr>
                        <a:t>35,000</a:t>
                      </a:r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+mn-ea"/>
                          <a:ea typeface="+mn-ea"/>
                        </a:rPr>
                        <a:t>40,000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7888310"/>
                  </a:ext>
                </a:extLst>
              </a:tr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配管工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+mn-ea"/>
                          <a:ea typeface="+mn-ea"/>
                        </a:rPr>
                        <a:t>28,000</a:t>
                      </a:r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+mn-ea"/>
                          <a:ea typeface="+mn-ea"/>
                        </a:rPr>
                        <a:t>33,000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6838557"/>
                  </a:ext>
                </a:extLst>
              </a:tr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保温工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+mn-ea"/>
                          <a:ea typeface="+mn-ea"/>
                        </a:rPr>
                        <a:t>33,000</a:t>
                      </a:r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+mn-ea"/>
                          <a:ea typeface="+mn-ea"/>
                        </a:rPr>
                        <a:t>38,000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104342"/>
                  </a:ext>
                </a:extLst>
              </a:tr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溶接工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+mn-ea"/>
                          <a:ea typeface="+mn-ea"/>
                        </a:rPr>
                        <a:t>40,000</a:t>
                      </a:r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+mn-ea"/>
                          <a:ea typeface="+mn-ea"/>
                        </a:rPr>
                        <a:t>45,000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0053796"/>
                  </a:ext>
                </a:extLst>
              </a:tr>
              <a:tr h="484115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整備工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+mn-ea"/>
                          <a:ea typeface="+mn-ea"/>
                        </a:rPr>
                        <a:t>40,000</a:t>
                      </a:r>
                      <a:r>
                        <a:rPr kumimoji="1" lang="ja-JP" altLang="en-US" sz="18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+mn-ea"/>
                          <a:ea typeface="+mn-ea"/>
                        </a:rPr>
                        <a:t>45,000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539863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666E464-7560-5CAB-C979-11D2DDF2D4FB}"/>
              </a:ext>
            </a:extLst>
          </p:cNvPr>
          <p:cNvSpPr txBox="1"/>
          <p:nvPr/>
        </p:nvSpPr>
        <p:spPr>
          <a:xfrm>
            <a:off x="598415" y="2597787"/>
            <a:ext cx="10755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u="sng" dirty="0"/>
              <a:t>価格変更（一人工当たりの単価）</a:t>
            </a:r>
          </a:p>
        </p:txBody>
      </p:sp>
    </p:spTree>
    <p:extLst>
      <p:ext uri="{BB962C8B-B14F-4D97-AF65-F5344CB8AC3E}">
        <p14:creationId xmlns:p14="http://schemas.microsoft.com/office/powerpoint/2010/main" val="4039415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1159</Words>
  <Application>Microsoft Office PowerPoint</Application>
  <PresentationFormat>ワイド画面</PresentationFormat>
  <Paragraphs>75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游ゴシック</vt:lpstr>
      <vt:lpstr>游ゴシック Light</vt:lpstr>
      <vt:lpstr>Arial</vt:lpstr>
      <vt:lpstr>Wingdings</vt:lpstr>
      <vt:lpstr>Office テーマ</vt:lpstr>
      <vt:lpstr>労務費値上げ交渉に関する説明資料</vt:lpstr>
      <vt:lpstr>１. 労務費値上げの背景　【原材料費の高騰】</vt:lpstr>
      <vt:lpstr>１. 労務費値上げの背景　【人件費の高騰】</vt:lpstr>
      <vt:lpstr>１. 労務費値上げの背景　【東京都の人件費の高騰】</vt:lpstr>
      <vt:lpstr>１. 労務費値上げの背景　【公共工事設計労務単価の上昇】</vt:lpstr>
      <vt:lpstr>２. 労務費上昇が企業経営に与える影響</vt:lpstr>
      <vt:lpstr>３. 労務費転嫁の必要性</vt:lpstr>
      <vt:lpstr>４. 価格変更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2024-07-15T14:13:46Z</dcterms:created>
  <dcterms:modified xsi:type="dcterms:W3CDTF">2024-07-16T10:40:29Z</dcterms:modified>
</cp:coreProperties>
</file>