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6" r:id="rId9"/>
    <p:sldId id="277" r:id="rId10"/>
    <p:sldId id="278" r:id="rId11"/>
    <p:sldId id="279" r:id="rId12"/>
    <p:sldId id="280" r:id="rId13"/>
    <p:sldId id="264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81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c:style val="2"/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人数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許可あり</c:v>
                </c:pt>
                <c:pt idx="1">
                  <c:v>不要・未取得</c:v>
                </c:pt>
                <c:pt idx="2">
                  <c:v>協同組合取得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</c:v>
                </c:pt>
                <c:pt idx="1">
                  <c:v>8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24-4640-8C6B-3303E21309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c:style val="2"/>
  <c:chart>
    <c:title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人数</c:v>
                </c:pt>
              </c:strCache>
            </c:strRef>
          </c:tx>
          <c:invertIfNegative val="1"/>
          <c:cat>
            <c:strRef>
              <c:f>Sheet1!$A$2:$A$4</c:f>
              <c:strCache>
                <c:ptCount val="3"/>
                <c:pt idx="0">
                  <c:v>取締なし</c:v>
                </c:pt>
                <c:pt idx="1">
                  <c:v>全面規制</c:v>
                </c:pt>
                <c:pt idx="2">
                  <c:v>曖昧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</c:v>
                </c:pt>
                <c:pt idx="1">
                  <c:v>5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5F-494F-BFED-3ACC93BE37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c:style val="2"/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人数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助け合いあり</c:v>
                </c:pt>
                <c:pt idx="1">
                  <c:v>なし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14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D0-FF49-8CAA-77C8D9923A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c:style val="2"/>
  <c:chart>
    <c:title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人数</c:v>
                </c:pt>
              </c:strCache>
            </c:strRef>
          </c:tx>
          <c:invertIfNegative val="1"/>
          <c:cat>
            <c:strRef>
              <c:f>Sheet1!$A$2:$A$4</c:f>
              <c:strCache>
                <c:ptCount val="3"/>
                <c:pt idx="0">
                  <c:v>迷惑なし</c:v>
                </c:pt>
                <c:pt idx="1">
                  <c:v>必要とされる</c:v>
                </c:pt>
                <c:pt idx="2">
                  <c:v>無回答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</c:v>
                </c:pt>
                <c:pt idx="1">
                  <c:v>5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45-4E40-9FB5-D780AC84F9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c:style val="2"/>
  <c:chart>
    <c:title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人数</c:v>
                </c:pt>
              </c:strCache>
            </c:strRef>
          </c:tx>
          <c:invertIfNegative val="1"/>
          <c:cat>
            <c:strRef>
              <c:f>Sheet1!$A$2:$A$4</c:f>
              <c:strCache>
                <c:ptCount val="3"/>
                <c:pt idx="0">
                  <c:v>場所</c:v>
                </c:pt>
                <c:pt idx="1">
                  <c:v>支援</c:v>
                </c:pt>
                <c:pt idx="2">
                  <c:v>住宅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</c:v>
                </c:pt>
                <c:pt idx="1">
                  <c:v>6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8A-FE4D-9673-9864205933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インフォーマル経済としてのインドネシア露天商</a:t>
            </a:r>
          </a:p>
          <a:p>
            <a:r>
              <a:t>―都市社会における役割と経済―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500"/>
              </a:spcAft>
            </a:pPr>
            <a:r>
              <a:t>松山大学 経済学部 経済学科　坂内士聖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〈補足〉調査結果：相互扶助ネットワーク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■ 調査結果概要</a:t>
            </a:r>
          </a:p>
          <a:p>
            <a:pPr>
              <a:defRPr sz="1800"/>
            </a:pPr>
            <a:r>
              <a:t>・助け合い『ある』：14名（A, G, H, J, Q, S, Xなど）</a:t>
            </a:r>
          </a:p>
          <a:p>
            <a:pPr>
              <a:defRPr sz="1800"/>
            </a:pPr>
            <a:r>
              <a:t>・『なし』：6名（I, Wなど）</a:t>
            </a:r>
          </a:p>
          <a:p>
            <a:pPr>
              <a:defRPr sz="1800"/>
            </a:pPr>
            <a:endParaRPr/>
          </a:p>
          <a:p>
            <a:pPr>
              <a:defRPr sz="1800"/>
            </a:pPr>
            <a:r>
              <a:t>■ コメント</a:t>
            </a:r>
          </a:p>
          <a:p>
            <a:pPr>
              <a:defRPr sz="1800"/>
            </a:pPr>
            <a:r>
              <a:t>🗣️「お互いに助け合い、地域社会を助けます」（G）</a:t>
            </a:r>
          </a:p>
          <a:p>
            <a:pPr>
              <a:defRPr sz="1800"/>
            </a:pPr>
            <a:r>
              <a:t>🗣️「協同組合を通じて支え合う」（S）</a:t>
            </a:r>
          </a:p>
          <a:p>
            <a:pPr>
              <a:defRPr sz="1800"/>
            </a:pPr>
            <a:r>
              <a:t>🗣️「協会で情報共有している」（X）</a:t>
            </a:r>
          </a:p>
          <a:p>
            <a:pPr>
              <a:defRPr sz="1800"/>
            </a:pPr>
            <a:endParaRPr/>
          </a:p>
          <a:p>
            <a:pPr>
              <a:defRPr sz="1800"/>
            </a:pPr>
            <a:r>
              <a:t>■ 分析</a:t>
            </a:r>
          </a:p>
          <a:p>
            <a:pPr>
              <a:defRPr sz="1800"/>
            </a:pPr>
            <a:r>
              <a:t>→ 非公式な支援ネットワークが活発。</a:t>
            </a:r>
          </a:p>
          <a:p>
            <a:pPr>
              <a:defRPr sz="1800"/>
            </a:pPr>
            <a:r>
              <a:t>→ 経済的協力よりも、社会的・感情的な支え合いの要素が強い。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015835"/>
              </p:ext>
            </p:extLst>
          </p:nvPr>
        </p:nvGraphicFramePr>
        <p:xfrm>
          <a:off x="3576516" y="1119981"/>
          <a:ext cx="73152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〈補足〉調査結果：地域との共存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■ 調査結果概要</a:t>
            </a:r>
          </a:p>
          <a:p>
            <a:pPr>
              <a:defRPr sz="1800"/>
            </a:pPr>
            <a:r>
              <a:t>・『迷惑だと言われたことはない』：13名</a:t>
            </a:r>
          </a:p>
          <a:p>
            <a:pPr>
              <a:defRPr sz="1800"/>
            </a:pPr>
            <a:r>
              <a:t>・『地域に必要とされている』：5名（Q, S, Xなど）</a:t>
            </a:r>
          </a:p>
          <a:p>
            <a:pPr>
              <a:defRPr sz="1800"/>
            </a:pPr>
            <a:r>
              <a:t>・『無回答』：2名</a:t>
            </a:r>
          </a:p>
          <a:p>
            <a:pPr>
              <a:defRPr sz="1800"/>
            </a:pPr>
            <a:endParaRPr/>
          </a:p>
          <a:p>
            <a:pPr>
              <a:defRPr sz="1800"/>
            </a:pPr>
            <a:r>
              <a:t>■ コメント</a:t>
            </a:r>
          </a:p>
          <a:p>
            <a:pPr>
              <a:defRPr sz="1800"/>
            </a:pPr>
            <a:r>
              <a:t>🗣️「露天商は地域のニーズを満たすために必要」（S）</a:t>
            </a:r>
          </a:p>
          <a:p>
            <a:pPr>
              <a:defRPr sz="1800"/>
            </a:pPr>
            <a:r>
              <a:t>🗣️「良質な食べ物で地域に貢献」（X）</a:t>
            </a:r>
          </a:p>
          <a:p>
            <a:pPr>
              <a:defRPr sz="1800"/>
            </a:pPr>
            <a:r>
              <a:t>🗣️「お客様との関係が信頼につながる」（R）</a:t>
            </a:r>
          </a:p>
          <a:p>
            <a:pPr>
              <a:defRPr sz="1800"/>
            </a:pPr>
            <a:endParaRPr/>
          </a:p>
          <a:p>
            <a:pPr>
              <a:defRPr sz="1800"/>
            </a:pPr>
            <a:r>
              <a:t>■ 分析</a:t>
            </a:r>
          </a:p>
          <a:p>
            <a:pPr>
              <a:defRPr sz="1800"/>
            </a:pPr>
            <a:r>
              <a:t>→ 露天商は単なる販売者ではなく、地域コミュニティの一部として機能。</a:t>
            </a:r>
          </a:p>
          <a:p>
            <a:pPr>
              <a:defRPr sz="1800"/>
            </a:pPr>
            <a:r>
              <a:t>→ 地域との信頼関係が営業継続の基盤となっている。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121576"/>
              </p:ext>
            </p:extLst>
          </p:nvPr>
        </p:nvGraphicFramePr>
        <p:xfrm>
          <a:off x="457200" y="4114800"/>
          <a:ext cx="73152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〈補足〉調査結果：行政支援への要望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■ 調査結果概要</a:t>
            </a:r>
          </a:p>
          <a:p>
            <a:pPr>
              <a:defRPr sz="1800"/>
            </a:pPr>
            <a:r>
              <a:t>・営業場所の確保：10名（L, Hなど）</a:t>
            </a:r>
          </a:p>
          <a:p>
            <a:pPr>
              <a:defRPr sz="1800"/>
            </a:pPr>
            <a:r>
              <a:t>・支援・住宅：6名（S, Wなど）</a:t>
            </a:r>
          </a:p>
          <a:p>
            <a:pPr>
              <a:defRPr sz="1800"/>
            </a:pPr>
            <a:r>
              <a:t>・資金・経済支援：4名（O, Pなど）</a:t>
            </a:r>
          </a:p>
          <a:p>
            <a:pPr>
              <a:defRPr sz="1800"/>
            </a:pPr>
            <a:endParaRPr/>
          </a:p>
          <a:p>
            <a:pPr>
              <a:defRPr sz="1800"/>
            </a:pPr>
            <a:r>
              <a:t>■ コメント</a:t>
            </a:r>
          </a:p>
          <a:p>
            <a:pPr>
              <a:defRPr sz="1800"/>
            </a:pPr>
            <a:r>
              <a:t>🗣️「きちんとした良い場所に配置されたい」（L）</a:t>
            </a:r>
          </a:p>
          <a:p>
            <a:pPr>
              <a:defRPr sz="1800"/>
            </a:pPr>
            <a:r>
              <a:t>🗣️「現金援助や住宅支援が必要」（S）</a:t>
            </a:r>
          </a:p>
          <a:p>
            <a:pPr>
              <a:defRPr sz="1800"/>
            </a:pPr>
            <a:r>
              <a:t>🗣️「政府の支援があればもっと安定する」（O）</a:t>
            </a:r>
          </a:p>
          <a:p>
            <a:pPr>
              <a:defRPr sz="1800"/>
            </a:pPr>
            <a:endParaRPr/>
          </a:p>
          <a:p>
            <a:pPr>
              <a:defRPr sz="1800"/>
            </a:pPr>
            <a:r>
              <a:t>■ 分析</a:t>
            </a:r>
          </a:p>
          <a:p>
            <a:pPr>
              <a:defRPr sz="1800"/>
            </a:pPr>
            <a:r>
              <a:t>→ 営業空間の不足と住宅問題が共通の課題。</a:t>
            </a:r>
          </a:p>
          <a:p>
            <a:pPr>
              <a:defRPr sz="1800"/>
            </a:pPr>
            <a:r>
              <a:t>→ 物理的・経済的支援の双方を求める声が強く、政策的包摂が急務。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909459"/>
              </p:ext>
            </p:extLst>
          </p:nvPr>
        </p:nvGraphicFramePr>
        <p:xfrm>
          <a:off x="230553" y="3886200"/>
          <a:ext cx="73152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行政との関係性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500"/>
              </a:spcAft>
            </a:pPr>
            <a:r>
              <a:t>「取り締まりはない」（B氏）／「自治体がすべてを規制」（D氏）</a:t>
            </a:r>
          </a:p>
          <a:p>
            <a:pPr>
              <a:spcAft>
                <a:spcPts val="500"/>
              </a:spcAft>
            </a:pPr>
            <a:r>
              <a:t>黙認と取締りが併存し、地域ごとに対応が異なる</a:t>
            </a:r>
          </a:p>
          <a:p>
            <a:pPr>
              <a:spcAft>
                <a:spcPts val="500"/>
              </a:spcAft>
            </a:pPr>
            <a:r>
              <a:t>制度的不安定さが露天商の戦略を左右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社会的役割①：雇用の受け皿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500"/>
              </a:spcAft>
            </a:pPr>
            <a:r>
              <a:t>都市就業の重要な受け皿</a:t>
            </a:r>
          </a:p>
          <a:p>
            <a:pPr>
              <a:spcAft>
                <a:spcPts val="500"/>
              </a:spcAft>
            </a:pPr>
            <a:r>
              <a:t>地域経済循環を支える基層</a:t>
            </a:r>
          </a:p>
          <a:p>
            <a:pPr>
              <a:spcAft>
                <a:spcPts val="500"/>
              </a:spcAft>
            </a:pPr>
            <a:r>
              <a:t>BPS（2022）：非農業就業者の58％がインフォーマル部門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社会的役割②：地域との共存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500"/>
              </a:spcAft>
            </a:pPr>
            <a:r>
              <a:t>日常消費を支え、住民との密接な関係を持つ</a:t>
            </a:r>
          </a:p>
          <a:p>
            <a:pPr>
              <a:spcAft>
                <a:spcPts val="500"/>
              </a:spcAft>
            </a:pPr>
            <a:r>
              <a:t>協同組合などを通じ、地域との共生構造が形成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課題①：空間的排除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500"/>
              </a:spcAft>
            </a:pPr>
            <a:r>
              <a:t>再開発・道路整備で営業空間が失われる</a:t>
            </a:r>
          </a:p>
          <a:p>
            <a:pPr>
              <a:spcAft>
                <a:spcPts val="500"/>
              </a:spcAft>
            </a:pPr>
            <a:r>
              <a:t>「適切な場所を与えてほしい」（L氏）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課題②：制度の曖昧さ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500"/>
              </a:spcAft>
            </a:pPr>
            <a:r>
              <a:t>法制度が現実に追いつかず、包摂の枠組みが未整備</a:t>
            </a:r>
          </a:p>
          <a:p>
            <a:pPr>
              <a:spcAft>
                <a:spcPts val="500"/>
              </a:spcAft>
            </a:pPr>
            <a:r>
              <a:t>「明確な法執行がない」（T氏）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考察①：「制度外」ではなく「制度の一部」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500"/>
              </a:spcAft>
            </a:pPr>
            <a:r>
              <a:t>露天商は排除すべき存在ではなく、都市社会の構成要素</a:t>
            </a:r>
          </a:p>
          <a:p>
            <a:pPr>
              <a:spcAft>
                <a:spcPts val="500"/>
              </a:spcAft>
            </a:pPr>
            <a:r>
              <a:t>自律的秩序形成の主体として再評価が必要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考察②：協働と共生の可能性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500"/>
              </a:spcAft>
            </a:pPr>
            <a:r>
              <a:t>行政・地域・露天商の三者連携が包摂の鍵</a:t>
            </a:r>
          </a:p>
          <a:p>
            <a:pPr>
              <a:spcAft>
                <a:spcPts val="500"/>
              </a:spcAft>
            </a:pPr>
            <a:r>
              <a:t>自発的ネットワークを活用した段階的包摂が有効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研究背景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500"/>
              </a:spcAft>
            </a:pPr>
            <a:r>
              <a:t>ILO（2018）：インフォーマル経済＝「制度的枠組みの外で営まれる経済活動」</a:t>
            </a:r>
          </a:p>
          <a:p>
            <a:pPr>
              <a:spcAft>
                <a:spcPts val="500"/>
              </a:spcAft>
            </a:pPr>
            <a:r>
              <a:t>インドネシアの露天商（Pedagang kaki lima）は都市経済の基盤を担う</a:t>
            </a:r>
          </a:p>
          <a:p>
            <a:pPr>
              <a:spcAft>
                <a:spcPts val="500"/>
              </a:spcAft>
            </a:pPr>
            <a:r>
              <a:t>雇用・所得創出・生活支援として重要な存在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政策提言①：制度的包摂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500"/>
              </a:spcAft>
            </a:pPr>
            <a:r>
              <a:t>許可制度の簡素化と迅速化</a:t>
            </a:r>
          </a:p>
          <a:p>
            <a:pPr>
              <a:spcAft>
                <a:spcPts val="500"/>
              </a:spcAft>
            </a:pPr>
            <a:r>
              <a:t>協同組合制度の整備と支援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政策提言②：空間的権利の保障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500"/>
              </a:spcAft>
            </a:pPr>
            <a:r>
              <a:t>公共空間の活用・「露天商ゾーン」設置</a:t>
            </a:r>
          </a:p>
          <a:p>
            <a:pPr>
              <a:spcAft>
                <a:spcPts val="500"/>
              </a:spcAft>
            </a:pPr>
            <a:r>
              <a:t>空間的排除から空間的包摂への転換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結論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500"/>
              </a:spcAft>
            </a:pPr>
            <a:r>
              <a:t>露天商は都市経済の根幹であり、地域社会の一部</a:t>
            </a:r>
          </a:p>
          <a:p>
            <a:pPr>
              <a:spcAft>
                <a:spcPts val="500"/>
              </a:spcAft>
            </a:pPr>
            <a:r>
              <a:t>制度的包摂・支援体制の強化が不可欠</a:t>
            </a:r>
          </a:p>
          <a:p>
            <a:pPr>
              <a:spcAft>
                <a:spcPts val="500"/>
              </a:spcAft>
            </a:pPr>
            <a:r>
              <a:t>組織化・女性の地位向上・地域協働の今後の研究が期待される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参考文献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500"/>
              </a:spcAft>
            </a:pPr>
            <a:r>
              <a:t>大井 慈郎（2013）『社会学年報』42</a:t>
            </a:r>
          </a:p>
          <a:p>
            <a:pPr>
              <a:spcAft>
                <a:spcPts val="500"/>
              </a:spcAft>
            </a:pPr>
            <a:r>
              <a:t>大井 慈郎（2019）『社会学年報』48</a:t>
            </a:r>
          </a:p>
          <a:p>
            <a:pPr>
              <a:spcAft>
                <a:spcPts val="500"/>
              </a:spcAft>
            </a:pPr>
            <a:r>
              <a:t>Hart, K. (1973); ILO (2018); Rachmawati (2016)</a:t>
            </a:r>
          </a:p>
          <a:p>
            <a:pPr>
              <a:spcAft>
                <a:spcPts val="500"/>
              </a:spcAft>
            </a:pPr>
            <a:r>
              <a:t>Suryahadi &amp; Sumarto (2003); Breman (2013); BPS (2022)</a:t>
            </a:r>
          </a:p>
          <a:p>
            <a:pPr>
              <a:spcAft>
                <a:spcPts val="500"/>
              </a:spcAft>
            </a:pPr>
            <a:r>
              <a:t>作成：松山大学 経済学部 坂内士聖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〈補足〉考察の深掘り：制度外ではなく制度の一部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■ 実証から見える実態</a:t>
            </a:r>
          </a:p>
          <a:p>
            <a:pPr>
              <a:defRPr sz="1800"/>
            </a:pPr>
            <a:r>
              <a:t>・多くの露天商が協同組合等のネットワークを通じて自律的に秩序を形成。</a:t>
            </a:r>
          </a:p>
          <a:p>
            <a:pPr>
              <a:defRPr sz="1800"/>
            </a:pPr>
            <a:r>
              <a:t>・行政との関係は曖昧だが、制度的包摂の萌芽が見られる。</a:t>
            </a:r>
          </a:p>
          <a:p>
            <a:pPr>
              <a:defRPr sz="1800"/>
            </a:pPr>
            <a:endParaRPr/>
          </a:p>
          <a:p>
            <a:pPr>
              <a:defRPr sz="1800"/>
            </a:pPr>
            <a:r>
              <a:t>■ 分析</a:t>
            </a:r>
          </a:p>
          <a:p>
            <a:pPr>
              <a:defRPr sz="1800"/>
            </a:pPr>
            <a:r>
              <a:t>→ 露天商は『制度外』ではなく、制度と共進化する存在。</a:t>
            </a:r>
          </a:p>
          <a:p>
            <a:pPr>
              <a:defRPr sz="1800"/>
            </a:pPr>
            <a:r>
              <a:t>→ 自助・共助・協同の要素を政策的に支援することが包摂の鍵。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問題意識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500"/>
              </a:spcAft>
            </a:pPr>
            <a:r>
              <a:t>露天商は「生活を支える存在」である一方、「違法・無秩序」とされ排除されてきた</a:t>
            </a:r>
          </a:p>
          <a:p>
            <a:pPr>
              <a:spcAft>
                <a:spcPts val="500"/>
              </a:spcAft>
            </a:pPr>
            <a:r>
              <a:t>制度外として扱われてきた実態・社会的役割の再評価が必要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研究目的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500"/>
              </a:spcAft>
            </a:pPr>
            <a:r>
              <a:t>露天商をインフォーマル経済の担い手として位置づける</a:t>
            </a:r>
          </a:p>
          <a:p>
            <a:pPr>
              <a:spcAft>
                <a:spcPts val="500"/>
              </a:spcAft>
            </a:pPr>
            <a:r>
              <a:t>労働実態・社会的役割・行政との関係を明らかにする</a:t>
            </a:r>
          </a:p>
          <a:p>
            <a:pPr>
              <a:spcAft>
                <a:spcPts val="500"/>
              </a:spcAft>
            </a:pPr>
            <a:r>
              <a:t>都市社会における包摂の方向性を提示する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理論的枠組み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500"/>
              </a:spcAft>
            </a:pPr>
            <a:r>
              <a:t>Hart（1973）：インフォーマル経済の概念提唱</a:t>
            </a:r>
          </a:p>
          <a:p>
            <a:pPr>
              <a:spcAft>
                <a:spcPts val="500"/>
              </a:spcAft>
            </a:pPr>
            <a:r>
              <a:t>ILO（1972）：制度外経済の定義</a:t>
            </a:r>
          </a:p>
          <a:p>
            <a:pPr>
              <a:spcAft>
                <a:spcPts val="500"/>
              </a:spcAft>
            </a:pPr>
            <a:r>
              <a:t>大井（2013, 2019）：露天商の相互扶助と包摂構造</a:t>
            </a:r>
          </a:p>
          <a:p>
            <a:pPr>
              <a:spcAft>
                <a:spcPts val="500"/>
              </a:spcAft>
            </a:pPr>
            <a:r>
              <a:t>→ 露天商＝「制度外」ではなく「内部秩序形成主体」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先行研究の整理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500"/>
              </a:spcAft>
            </a:pPr>
            <a:r>
              <a:t>Suryahadi &amp; Sumarto（2003）：露天商は「社会的安全弁」</a:t>
            </a:r>
          </a:p>
          <a:p>
            <a:pPr>
              <a:spcAft>
                <a:spcPts val="500"/>
              </a:spcAft>
            </a:pPr>
            <a:r>
              <a:t>Rachmawati（2016）：非公式交渉の実態</a:t>
            </a:r>
          </a:p>
          <a:p>
            <a:pPr>
              <a:spcAft>
                <a:spcPts val="500"/>
              </a:spcAft>
            </a:pPr>
            <a:r>
              <a:t>Breman（2013）：アジアにおける非正規労働の構造的分析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調査概要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500"/>
              </a:spcAft>
            </a:pPr>
            <a:r>
              <a:t>調査時期：2024年</a:t>
            </a:r>
          </a:p>
          <a:p>
            <a:pPr>
              <a:spcAft>
                <a:spcPts val="500"/>
              </a:spcAft>
            </a:pPr>
            <a:r>
              <a:t>対象：ジャカルタの露天商20名（21〜44歳）</a:t>
            </a:r>
          </a:p>
          <a:p>
            <a:pPr>
              <a:spcAft>
                <a:spcPts val="500"/>
              </a:spcAft>
            </a:pPr>
            <a:r>
              <a:t>手法：半構造化インタビュー</a:t>
            </a:r>
          </a:p>
          <a:p>
            <a:pPr>
              <a:spcAft>
                <a:spcPts val="500"/>
              </a:spcAft>
            </a:pPr>
            <a:r>
              <a:t>主な質問：営業許可・賄賂・取締・助け合い・行政要望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〈補足〉調査結果：許可制度の実態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rPr dirty="0"/>
              <a:t>■ 調査結果概要</a:t>
            </a:r>
          </a:p>
          <a:p>
            <a:pPr>
              <a:defRPr sz="1800"/>
            </a:pPr>
            <a:r>
              <a:rPr dirty="0"/>
              <a:t>・許可を持つ：6名（K, Q, S, Rなど）</a:t>
            </a:r>
          </a:p>
          <a:p>
            <a:pPr>
              <a:defRPr sz="1800"/>
            </a:pPr>
            <a:r>
              <a:rPr dirty="0"/>
              <a:t>・不要・未取得：8名（L, J, P, Iなど）</a:t>
            </a:r>
          </a:p>
          <a:p>
            <a:pPr>
              <a:defRPr sz="1800"/>
            </a:pPr>
            <a:r>
              <a:rPr dirty="0"/>
              <a:t>・協同組合を通じて取得：4名（H, T, V, Gなど）</a:t>
            </a:r>
          </a:p>
          <a:p>
            <a:pPr>
              <a:defRPr sz="1800"/>
            </a:pPr>
            <a:endParaRPr dirty="0"/>
          </a:p>
          <a:p>
            <a:pPr>
              <a:defRPr sz="1800"/>
            </a:pPr>
            <a:r>
              <a:rPr dirty="0"/>
              <a:t>■ コメント</a:t>
            </a:r>
          </a:p>
          <a:p>
            <a:pPr>
              <a:defRPr sz="1800"/>
            </a:pPr>
            <a:r>
              <a:rPr dirty="0"/>
              <a:t>🗣️「許可がないと安全でない。協同組合に登録した方がよい」（Q）</a:t>
            </a:r>
          </a:p>
          <a:p>
            <a:pPr>
              <a:defRPr sz="1800"/>
            </a:pPr>
            <a:r>
              <a:rPr dirty="0"/>
              <a:t>🗣️「不要であり、ありません」（L）</a:t>
            </a:r>
          </a:p>
          <a:p>
            <a:pPr>
              <a:defRPr sz="1800"/>
            </a:pPr>
            <a:r>
              <a:rPr dirty="0"/>
              <a:t>🗣️「協同組合に加入すれば営業できる」（T）</a:t>
            </a:r>
          </a:p>
          <a:p>
            <a:pPr>
              <a:defRPr sz="1800"/>
            </a:pPr>
            <a:endParaRPr dirty="0"/>
          </a:p>
          <a:p>
            <a:pPr>
              <a:defRPr sz="1800"/>
            </a:pPr>
            <a:r>
              <a:rPr dirty="0"/>
              <a:t>■ 分析</a:t>
            </a:r>
          </a:p>
          <a:p>
            <a:pPr>
              <a:defRPr sz="1800"/>
            </a:pPr>
            <a:r>
              <a:rPr dirty="0"/>
              <a:t>→ 許可制度は統一的ではなく、地域や協同組合の有無によって対応が異なる。</a:t>
            </a:r>
          </a:p>
          <a:p>
            <a:pPr>
              <a:defRPr sz="1800"/>
            </a:pPr>
            <a:r>
              <a:rPr dirty="0"/>
              <a:t>→ 協同組合を通じた登録制度が包摂の第一歩となっている。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506816"/>
              </p:ext>
            </p:extLst>
          </p:nvPr>
        </p:nvGraphicFramePr>
        <p:xfrm>
          <a:off x="3625361" y="731837"/>
          <a:ext cx="73152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〈補足〉調査結果：行政との関係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■ 調査結果概要</a:t>
            </a:r>
          </a:p>
          <a:p>
            <a:pPr>
              <a:defRPr sz="1800"/>
            </a:pPr>
            <a:r>
              <a:t>・『取り締まりなし』：7名（B, E, Gなど）</a:t>
            </a:r>
          </a:p>
          <a:p>
            <a:pPr>
              <a:defRPr sz="1800"/>
            </a:pPr>
            <a:r>
              <a:t>・『全面規制』：5名（D, Tなど）</a:t>
            </a:r>
          </a:p>
          <a:p>
            <a:pPr>
              <a:defRPr sz="1800"/>
            </a:pPr>
            <a:r>
              <a:t>・『曖昧・地域差』：8名（F, H, Jなど）</a:t>
            </a:r>
          </a:p>
          <a:p>
            <a:pPr>
              <a:defRPr sz="1800"/>
            </a:pPr>
            <a:endParaRPr/>
          </a:p>
          <a:p>
            <a:pPr>
              <a:defRPr sz="1800"/>
            </a:pPr>
            <a:r>
              <a:t>■ コメント</a:t>
            </a:r>
          </a:p>
          <a:p>
            <a:pPr>
              <a:defRPr sz="1800"/>
            </a:pPr>
            <a:r>
              <a:t>🗣️「中央当局がすべてを規制している」（D）</a:t>
            </a:r>
          </a:p>
          <a:p>
            <a:pPr>
              <a:defRPr sz="1800"/>
            </a:pPr>
            <a:r>
              <a:t>🗣️「明確な法執行がない」（T）</a:t>
            </a:r>
          </a:p>
          <a:p>
            <a:pPr>
              <a:defRPr sz="1800"/>
            </a:pPr>
            <a:r>
              <a:t>🗣️「地域によって違う」（H）</a:t>
            </a:r>
          </a:p>
          <a:p>
            <a:pPr>
              <a:defRPr sz="1800"/>
            </a:pPr>
            <a:endParaRPr/>
          </a:p>
          <a:p>
            <a:pPr>
              <a:defRPr sz="1800"/>
            </a:pPr>
            <a:r>
              <a:t>■ 分析</a:t>
            </a:r>
          </a:p>
          <a:p>
            <a:pPr>
              <a:defRPr sz="1800"/>
            </a:pPr>
            <a:r>
              <a:t>→ 行政対応は統一性を欠き、黙認と取締りが併存。</a:t>
            </a:r>
          </a:p>
          <a:p>
            <a:pPr>
              <a:defRPr sz="1800"/>
            </a:pPr>
            <a:r>
              <a:t>→ 法的枠組みが不透明で、露天商の行動は地域慣行に依存している。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665773"/>
              </p:ext>
            </p:extLst>
          </p:nvPr>
        </p:nvGraphicFramePr>
        <p:xfrm>
          <a:off x="1828800" y="1119981"/>
          <a:ext cx="73152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画面に合わせる (4:3)</PresentationFormat>
  <Paragraphs>0</Paragraphs>
  <Slides>24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5" baseType="lpstr">
      <vt:lpstr>Office Theme</vt:lpstr>
      <vt:lpstr>インフォーマル経済としてのインドネシア露天商 ―都市社会における役割と経済―</vt:lpstr>
      <vt:lpstr>研究背景</vt:lpstr>
      <vt:lpstr>問題意識</vt:lpstr>
      <vt:lpstr>研究目的</vt:lpstr>
      <vt:lpstr>理論的枠組み</vt:lpstr>
      <vt:lpstr>先行研究の整理</vt:lpstr>
      <vt:lpstr>調査概要</vt:lpstr>
      <vt:lpstr>〈補足〉調査結果：許可制度の実態</vt:lpstr>
      <vt:lpstr>〈補足〉調査結果：行政との関係</vt:lpstr>
      <vt:lpstr>〈補足〉調査結果：相互扶助ネットワーク</vt:lpstr>
      <vt:lpstr>〈補足〉調査結果：地域との共存</vt:lpstr>
      <vt:lpstr>〈補足〉調査結果：行政支援への要望</vt:lpstr>
      <vt:lpstr>行政との関係性</vt:lpstr>
      <vt:lpstr>社会的役割①：雇用の受け皿</vt:lpstr>
      <vt:lpstr>社会的役割②：地域との共存</vt:lpstr>
      <vt:lpstr>課題①：空間的排除</vt:lpstr>
      <vt:lpstr>課題②：制度の曖昧さ</vt:lpstr>
      <vt:lpstr>考察①：「制度外」ではなく「制度の一部」</vt:lpstr>
      <vt:lpstr>考察②：協働と共生の可能性</vt:lpstr>
      <vt:lpstr>政策提言①：制度的包摂</vt:lpstr>
      <vt:lpstr>政策提言②：空間的権利の保障</vt:lpstr>
      <vt:lpstr>結論</vt:lpstr>
      <vt:lpstr>参考文献</vt:lpstr>
      <vt:lpstr>〈補足〉考察の深掘り：制度外ではなく制度の一部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インフォーマル経済としてのインドネシア露天商 ―都市社会における役割と経済―</dc:title>
  <dc:subject/>
  <dc:creator/>
  <cp:keywords/>
  <dc:description>generated using python-pptx</dc:description>
  <cp:lastModifiedBy>KAWAI Yoshiharu</cp:lastModifiedBy>
  <cp:revision>2</cp:revision>
  <dcterms:created xsi:type="dcterms:W3CDTF">2013-01-27T09:14:16Z</dcterms:created>
  <dcterms:modified xsi:type="dcterms:W3CDTF">2025-10-11T02:34:37Z</dcterms:modified>
  <cp:category/>
</cp:coreProperties>
</file>