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Noto Sans JP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81">
          <p15:clr>
            <a:srgbClr val="747775"/>
          </p15:clr>
        </p15:guide>
        <p15:guide id="2" pos="1926">
          <p15:clr>
            <a:srgbClr val="747775"/>
          </p15:clr>
        </p15:guide>
        <p15:guide id="3" orient="horz" pos="162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81" orient="horz"/>
        <p:guide pos="1926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otoSansJP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49c457c96_6_2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49c457c96_6_2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49c457c96_6_2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49c457c96_6_2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dd2ed92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dd2ed92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698" y="744575"/>
            <a:ext cx="5826300" cy="109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391225"/>
            <a:ext cx="4389000" cy="7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ンプレート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22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cxnSp>
        <p:nvCxnSpPr>
          <p:cNvPr id="28" name="Google Shape;28;p6"/>
          <p:cNvCxnSpPr/>
          <p:nvPr/>
        </p:nvCxnSpPr>
        <p:spPr>
          <a:xfrm>
            <a:off x="190750" y="542500"/>
            <a:ext cx="3590100" cy="0"/>
          </a:xfrm>
          <a:prstGeom prst="straightConnector1">
            <a:avLst/>
          </a:prstGeom>
          <a:noFill/>
          <a:ln cap="flat" cmpd="sng" w="19050">
            <a:solidFill>
              <a:srgbClr val="306FB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>
  <p:cSld name="タイトルとコンテンツ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12294" y="4692422"/>
            <a:ext cx="6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674305" y="469242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412294" y="443858"/>
            <a:ext cx="5605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JP"/>
              <a:buNone/>
              <a:defRPr b="1" i="0" sz="1800"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11956" y="879871"/>
            <a:ext cx="8319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155555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b="1" i="0" sz="1400">
                <a:latin typeface="Noto Sans JP"/>
                <a:ea typeface="Noto Sans JP"/>
                <a:cs typeface="Noto Sans JP"/>
                <a:sym typeface="Noto Sans JP"/>
              </a:defRPr>
            </a:lvl1pPr>
            <a:lvl2pPr indent="-317500" lvl="1" marL="914400" algn="l">
              <a:lnSpc>
                <a:spcPct val="155555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b="1" i="0" sz="1400">
                <a:latin typeface="Noto Sans JP"/>
                <a:ea typeface="Noto Sans JP"/>
                <a:cs typeface="Noto Sans JP"/>
                <a:sym typeface="Noto Sans JP"/>
              </a:defRPr>
            </a:lvl2pPr>
            <a:lvl3pPr indent="-317500" lvl="2" marL="1371600" algn="l">
              <a:lnSpc>
                <a:spcPct val="155555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b="1" i="0" sz="1400">
                <a:latin typeface="Noto Sans JP"/>
                <a:ea typeface="Noto Sans JP"/>
                <a:cs typeface="Noto Sans JP"/>
                <a:sym typeface="Noto Sans JP"/>
              </a:defRPr>
            </a:lvl3pPr>
            <a:lvl4pPr indent="-317500" lvl="3" marL="1828800" algn="l">
              <a:lnSpc>
                <a:spcPct val="155555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b="1" i="0" sz="1400">
                <a:latin typeface="Noto Sans JP"/>
                <a:ea typeface="Noto Sans JP"/>
                <a:cs typeface="Noto Sans JP"/>
                <a:sym typeface="Noto Sans JP"/>
              </a:defRPr>
            </a:lvl4pPr>
            <a:lvl5pPr indent="-317500" lvl="4" marL="2286000" algn="l">
              <a:lnSpc>
                <a:spcPct val="155555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b="1" i="0" sz="1400">
                <a:latin typeface="Noto Sans JP"/>
                <a:ea typeface="Noto Sans JP"/>
                <a:cs typeface="Noto Sans JP"/>
                <a:sym typeface="Noto Sans JP"/>
              </a:defRPr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61" name="Google Shape;61;p14" title="グラフ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236" y="1662050"/>
            <a:ext cx="5561526" cy="3438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2" name="Google Shape;62;p14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ja" sz="1000">
                <a:solidFill>
                  <a:srgbClr val="073763"/>
                </a:solidFill>
              </a:rPr>
              <a:t>‹#›</a:t>
            </a:fld>
            <a:endParaRPr b="1" sz="1000">
              <a:solidFill>
                <a:srgbClr val="073763"/>
              </a:solidFill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3092988" y="1329149"/>
            <a:ext cx="2958000" cy="276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>
                <a:solidFill>
                  <a:schemeClr val="lt1"/>
                </a:solidFill>
              </a:rPr>
              <a:t>1取引あたり金額の推移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767" y="21300"/>
            <a:ext cx="1263832" cy="3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78002" y="870863"/>
            <a:ext cx="83880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18000" spcFirstLastPara="1" rIns="18000" wrap="square" tIns="18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1取引あたり金額の上昇により、収益性が継続的に拡大</a:t>
            </a:r>
            <a:endParaRPr sz="18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327990" y="429537"/>
            <a:ext cx="7309800" cy="45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実績</a:t>
            </a: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と収益</a:t>
            </a: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構</a:t>
            </a: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造</a:t>
            </a:r>
            <a:endParaRPr b="1" sz="20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-123652" y="129082"/>
            <a:ext cx="3888300" cy="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4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－ビジネスモデルと実績</a:t>
            </a:r>
            <a:endParaRPr b="1" sz="14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73" name="Google Shape;73;p15" title="グラフ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5137" y="1781593"/>
            <a:ext cx="4993725" cy="325423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4" name="Google Shape;74;p15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ja" sz="1000">
                <a:solidFill>
                  <a:srgbClr val="073763"/>
                </a:solidFill>
              </a:rPr>
              <a:t>‹#›</a:t>
            </a:fld>
            <a:endParaRPr b="1" sz="1000">
              <a:solidFill>
                <a:srgbClr val="073763"/>
              </a:solidFill>
            </a:endParaRPr>
          </a:p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27998" y="429525"/>
            <a:ext cx="5946000" cy="45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②リード→成約までの独自営業フローの確立</a:t>
            </a:r>
            <a:endParaRPr b="1" sz="20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78000" y="870875"/>
            <a:ext cx="77787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18000" spcFirstLastPara="1" rIns="18000" wrap="square" tIns="18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アライアンス（企業紹介）、リファラル（個人紹介）による</a:t>
            </a: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リードを軸にGM</a:t>
            </a: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Vが</a:t>
            </a: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伸長</a:t>
            </a:r>
            <a:endParaRPr sz="18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77" name="Google Shape;77;p15"/>
          <p:cNvSpPr txBox="1"/>
          <p:nvPr>
            <p:ph idx="1" type="subTitle"/>
          </p:nvPr>
        </p:nvSpPr>
        <p:spPr>
          <a:xfrm>
            <a:off x="-123652" y="129082"/>
            <a:ext cx="3888300" cy="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4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－ビジネスモデルと実績</a:t>
            </a:r>
            <a:endParaRPr b="1" sz="14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767" y="21300"/>
            <a:ext cx="1263832" cy="3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/>
          <p:nvPr/>
        </p:nvSpPr>
        <p:spPr>
          <a:xfrm>
            <a:off x="2809051" y="1436056"/>
            <a:ext cx="3525900" cy="2760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>
                <a:solidFill>
                  <a:schemeClr val="lt1"/>
                </a:solidFill>
              </a:rPr>
              <a:t>GMV推移 リードソース別 四半期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5324925" y="2085700"/>
            <a:ext cx="3180900" cy="2802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638175" y="2129900"/>
            <a:ext cx="3180900" cy="2758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ja" sz="1000">
                <a:solidFill>
                  <a:srgbClr val="073763"/>
                </a:solidFill>
              </a:rPr>
              <a:t>‹#›</a:t>
            </a:fld>
            <a:endParaRPr b="1" sz="1000">
              <a:solidFill>
                <a:srgbClr val="073763"/>
              </a:solidFill>
            </a:endParaRPr>
          </a:p>
        </p:txBody>
      </p:sp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329893" y="429537"/>
            <a:ext cx="7309800" cy="45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ja" sz="20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アート業界の証券会社として経済圏を拡大</a:t>
            </a:r>
            <a:endParaRPr b="1" sz="20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378002" y="870863"/>
            <a:ext cx="83880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18000" spcFirstLastPara="1" rIns="18000" wrap="square" tIns="180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既存事業の規模と生産性の拡大に加え、金融展開により経済圏を拡大</a:t>
            </a:r>
            <a:endParaRPr sz="18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9" name="Google Shape;89;p16"/>
          <p:cNvSpPr txBox="1"/>
          <p:nvPr>
            <p:ph idx="1" type="subTitle"/>
          </p:nvPr>
        </p:nvSpPr>
        <p:spPr>
          <a:xfrm>
            <a:off x="-121749" y="130363"/>
            <a:ext cx="3888300" cy="4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400">
                <a:solidFill>
                  <a:srgbClr val="073763"/>
                </a:solidFill>
                <a:latin typeface="Noto Sans JP"/>
                <a:ea typeface="Noto Sans JP"/>
                <a:cs typeface="Noto Sans JP"/>
                <a:sym typeface="Noto Sans JP"/>
              </a:rPr>
              <a:t>－成長戦略</a:t>
            </a:r>
            <a:endParaRPr b="1" sz="1400">
              <a:solidFill>
                <a:srgbClr val="07376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7767" y="21300"/>
            <a:ext cx="1263832" cy="3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/>
          <p:nvPr/>
        </p:nvSpPr>
        <p:spPr>
          <a:xfrm>
            <a:off x="4231200" y="3164000"/>
            <a:ext cx="681600" cy="690600"/>
          </a:xfrm>
          <a:prstGeom prst="mathMultiply">
            <a:avLst>
              <a:gd fmla="val 13769" name="adj1"/>
            </a:avLst>
          </a:pr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 txBox="1"/>
          <p:nvPr/>
        </p:nvSpPr>
        <p:spPr>
          <a:xfrm>
            <a:off x="1413042" y="2535688"/>
            <a:ext cx="252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営業人員の大型採用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代理店契約</a:t>
            </a:r>
            <a:r>
              <a:rPr lang="ja">
                <a:solidFill>
                  <a:schemeClr val="dk1"/>
                </a:solidFill>
              </a:rPr>
              <a:t>の拡大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1413029" y="3278775"/>
            <a:ext cx="252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アートファンド</a:t>
            </a:r>
            <a:endParaRPr>
              <a:solidFill>
                <a:schemeClr val="dk1"/>
              </a:solidFill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アート担保ローン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6119475" y="3201500"/>
            <a:ext cx="223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営業の早期戦力化</a:t>
            </a:r>
            <a:endParaRPr>
              <a:solidFill>
                <a:schemeClr val="dk1"/>
              </a:solidFill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1取引あたり単価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709050" y="2646700"/>
            <a:ext cx="872400" cy="3936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規模</a:t>
            </a:r>
            <a:endParaRPr b="1" sz="12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5550427" y="3312489"/>
            <a:ext cx="681600" cy="3936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営業</a:t>
            </a:r>
            <a:endParaRPr b="1" sz="12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709054" y="3389775"/>
            <a:ext cx="872400" cy="3936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金融展開</a:t>
            </a:r>
            <a:endParaRPr b="1" sz="12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2627850" y="1258926"/>
            <a:ext cx="3888300" cy="4518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800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経済圏の拡大</a:t>
            </a:r>
            <a:endParaRPr b="1" sz="18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1413029" y="4021838"/>
            <a:ext cx="252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ja">
                <a:solidFill>
                  <a:schemeClr val="dk1"/>
                </a:solidFill>
              </a:rPr>
              <a:t>香港、カタールなど</a:t>
            </a:r>
            <a:endParaRPr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富裕層マネーの豊富な地域への展開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709054" y="4132838"/>
            <a:ext cx="872400" cy="3936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海外展開</a:t>
            </a:r>
            <a:endParaRPr b="1" sz="12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638175" y="1965988"/>
            <a:ext cx="3180900" cy="4518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800">
                <a:solidFill>
                  <a:schemeClr val="lt1"/>
                </a:solidFill>
              </a:rPr>
              <a:t>事業規模の拡大</a:t>
            </a:r>
            <a:endParaRPr b="1" sz="18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324925" y="1965013"/>
            <a:ext cx="3180900" cy="451800"/>
          </a:xfrm>
          <a:prstGeom prst="rect">
            <a:avLst/>
          </a:prstGeom>
          <a:solidFill>
            <a:srgbClr val="073763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78750" lIns="78750" spcFirstLastPara="1" rIns="78750" wrap="square" tIns="78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800">
                <a:solidFill>
                  <a:schemeClr val="lt1"/>
                </a:solidFill>
              </a:rPr>
              <a:t>生産性の拡大</a:t>
            </a:r>
            <a:endParaRPr b="1" sz="1800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