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25" autoAdjust="0"/>
  </p:normalViewPr>
  <p:slideViewPr>
    <p:cSldViewPr>
      <p:cViewPr varScale="1">
        <p:scale>
          <a:sx n="60" d="100"/>
          <a:sy n="60" d="100"/>
        </p:scale>
        <p:origin x="2400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/>
          <p:nvPr/>
        </p:nvSpPr>
        <p:spPr>
          <a:xfrm>
            <a:off x="283794" y="3365500"/>
            <a:ext cx="6999656" cy="2774134"/>
          </a:xfrm>
          <a:custGeom>
            <a:avLst/>
            <a:gdLst/>
            <a:ahLst/>
            <a:cxnLst/>
            <a:rect l="l" t="t" r="r" b="b"/>
            <a:pathLst>
              <a:path w="6840220" h="2772409">
                <a:moveTo>
                  <a:pt x="6768007" y="0"/>
                </a:moveTo>
                <a:lnTo>
                  <a:pt x="72008" y="0"/>
                </a:lnTo>
                <a:lnTo>
                  <a:pt x="44051" y="5680"/>
                </a:lnTo>
                <a:lnTo>
                  <a:pt x="21155" y="21148"/>
                </a:lnTo>
                <a:lnTo>
                  <a:pt x="5682" y="44041"/>
                </a:lnTo>
                <a:lnTo>
                  <a:pt x="0" y="71996"/>
                </a:lnTo>
                <a:lnTo>
                  <a:pt x="0" y="2699994"/>
                </a:lnTo>
                <a:lnTo>
                  <a:pt x="5682" y="2727949"/>
                </a:lnTo>
                <a:lnTo>
                  <a:pt x="21155" y="2750842"/>
                </a:lnTo>
                <a:lnTo>
                  <a:pt x="44051" y="2766310"/>
                </a:lnTo>
                <a:lnTo>
                  <a:pt x="72008" y="2771990"/>
                </a:lnTo>
                <a:lnTo>
                  <a:pt x="6768007" y="2771990"/>
                </a:lnTo>
                <a:lnTo>
                  <a:pt x="6795962" y="2766310"/>
                </a:lnTo>
                <a:lnTo>
                  <a:pt x="6818855" y="2750842"/>
                </a:lnTo>
                <a:lnTo>
                  <a:pt x="6834323" y="2727949"/>
                </a:lnTo>
                <a:lnTo>
                  <a:pt x="6840004" y="2699994"/>
                </a:lnTo>
                <a:lnTo>
                  <a:pt x="6840004" y="71996"/>
                </a:lnTo>
                <a:lnTo>
                  <a:pt x="6834323" y="44041"/>
                </a:lnTo>
                <a:lnTo>
                  <a:pt x="6818855" y="21148"/>
                </a:lnTo>
                <a:lnTo>
                  <a:pt x="6795962" y="5680"/>
                </a:lnTo>
                <a:lnTo>
                  <a:pt x="6768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41"/>
          <p:cNvSpPr txBox="1"/>
          <p:nvPr/>
        </p:nvSpPr>
        <p:spPr>
          <a:xfrm>
            <a:off x="343096" y="3401428"/>
            <a:ext cx="6254554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1年目に事故（3等級ダウン事故）</a:t>
            </a:r>
            <a:r>
              <a:rPr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にあわれ</a:t>
            </a:r>
            <a:r>
              <a:rPr lang="ja-JP" altLang="en-US" sz="100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、</a:t>
            </a:r>
            <a:r>
              <a:rPr lang="ja-JP" altLang="en-US"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かつ</a:t>
            </a:r>
            <a:r>
              <a:rPr lang="en-US" altLang="ja-JP"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2</a:t>
            </a:r>
            <a:r>
              <a:rPr lang="ja-JP" altLang="en-US"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・３年目に団体扱割引が</a:t>
            </a:r>
            <a:r>
              <a:rPr lang="en-US" altLang="ja-JP"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35</a:t>
            </a:r>
            <a:r>
              <a:rPr lang="ja-JP" altLang="en-US" sz="1000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％となった場合</a:t>
            </a:r>
            <a:r>
              <a:rPr sz="1000" dirty="0" err="1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の保険料例</a:t>
            </a:r>
            <a:endParaRPr sz="100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4" name="object 58"/>
          <p:cNvSpPr/>
          <p:nvPr/>
        </p:nvSpPr>
        <p:spPr>
          <a:xfrm>
            <a:off x="1736407" y="3617490"/>
            <a:ext cx="4229735" cy="1477645"/>
          </a:xfrm>
          <a:custGeom>
            <a:avLst/>
            <a:gdLst/>
            <a:ahLst/>
            <a:cxnLst/>
            <a:rect l="l" t="t" r="r" b="b"/>
            <a:pathLst>
              <a:path w="4229735" h="1477645">
                <a:moveTo>
                  <a:pt x="3163493" y="0"/>
                </a:moveTo>
                <a:lnTo>
                  <a:pt x="0" y="0"/>
                </a:lnTo>
                <a:lnTo>
                  <a:pt x="0" y="1477098"/>
                </a:lnTo>
                <a:lnTo>
                  <a:pt x="3163493" y="1477098"/>
                </a:lnTo>
                <a:lnTo>
                  <a:pt x="3163493" y="0"/>
                </a:lnTo>
                <a:close/>
              </a:path>
              <a:path w="4229735" h="1477645">
                <a:moveTo>
                  <a:pt x="4229392" y="0"/>
                </a:moveTo>
                <a:lnTo>
                  <a:pt x="3197695" y="0"/>
                </a:lnTo>
                <a:lnTo>
                  <a:pt x="3197695" y="1477098"/>
                </a:lnTo>
                <a:lnTo>
                  <a:pt x="4229392" y="1477098"/>
                </a:lnTo>
                <a:lnTo>
                  <a:pt x="4229392" y="0"/>
                </a:lnTo>
                <a:close/>
              </a:path>
            </a:pathLst>
          </a:custGeom>
          <a:solidFill>
            <a:srgbClr val="ED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9"/>
          <p:cNvSpPr/>
          <p:nvPr/>
        </p:nvSpPr>
        <p:spPr>
          <a:xfrm>
            <a:off x="2785198" y="3617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70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1"/>
          <p:cNvSpPr/>
          <p:nvPr/>
        </p:nvSpPr>
        <p:spPr>
          <a:xfrm>
            <a:off x="2785198" y="547789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70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62"/>
          <p:cNvSpPr/>
          <p:nvPr/>
        </p:nvSpPr>
        <p:spPr>
          <a:xfrm>
            <a:off x="3851098" y="3617495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70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4"/>
          <p:cNvSpPr/>
          <p:nvPr/>
        </p:nvSpPr>
        <p:spPr>
          <a:xfrm>
            <a:off x="3851098" y="5477899"/>
            <a:ext cx="0" cy="12700"/>
          </a:xfrm>
          <a:custGeom>
            <a:avLst/>
            <a:gdLst/>
            <a:ahLst/>
            <a:cxnLst/>
            <a:rect l="l" t="t" r="r" b="b"/>
            <a:pathLst>
              <a:path h="12700">
                <a:moveTo>
                  <a:pt x="0" y="0"/>
                </a:moveTo>
                <a:lnTo>
                  <a:pt x="0" y="1270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65"/>
          <p:cNvSpPr txBox="1"/>
          <p:nvPr/>
        </p:nvSpPr>
        <p:spPr>
          <a:xfrm>
            <a:off x="3016250" y="3701234"/>
            <a:ext cx="609599" cy="128881"/>
          </a:xfrm>
          <a:prstGeom prst="rect">
            <a:avLst/>
          </a:prstGeom>
          <a:solidFill>
            <a:srgbClr val="6D6E71"/>
          </a:solidFill>
        </p:spPr>
        <p:txBody>
          <a:bodyPr vert="horz" wrap="square" lIns="0" tIns="133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sz="750" spc="11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¥</a:t>
            </a:r>
            <a:r>
              <a:rPr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</a:t>
            </a:r>
            <a:r>
              <a:rPr lang="en-US"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36</a:t>
            </a:r>
            <a:r>
              <a:rPr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,</a:t>
            </a:r>
            <a:r>
              <a:rPr lang="en-US"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080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object 66"/>
          <p:cNvSpPr txBox="1"/>
          <p:nvPr/>
        </p:nvSpPr>
        <p:spPr>
          <a:xfrm>
            <a:off x="4083050" y="3763603"/>
            <a:ext cx="609600" cy="128881"/>
          </a:xfrm>
          <a:prstGeom prst="rect">
            <a:avLst/>
          </a:prstGeom>
          <a:solidFill>
            <a:srgbClr val="6D6E71"/>
          </a:solidFill>
        </p:spPr>
        <p:txBody>
          <a:bodyPr vert="horz" wrap="square" lIns="0" tIns="13335" rIns="0" bIns="0" rtlCol="0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sz="750" spc="11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¥</a:t>
            </a:r>
            <a:r>
              <a:rPr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</a:t>
            </a:r>
            <a:r>
              <a:rPr lang="en-US"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31</a:t>
            </a:r>
            <a:r>
              <a:rPr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,</a:t>
            </a:r>
            <a:r>
              <a:rPr lang="en-US"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88</a:t>
            </a:r>
            <a:r>
              <a:rPr lang="en-US" altLang="ja-JP" sz="750" spc="11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1" name="object 67"/>
          <p:cNvSpPr txBox="1"/>
          <p:nvPr/>
        </p:nvSpPr>
        <p:spPr>
          <a:xfrm>
            <a:off x="3061652" y="4748311"/>
            <a:ext cx="564198" cy="132729"/>
          </a:xfrm>
          <a:prstGeom prst="rect">
            <a:avLst/>
          </a:prstGeom>
          <a:solidFill>
            <a:srgbClr val="EE478A"/>
          </a:solidFill>
        </p:spPr>
        <p:txBody>
          <a:bodyPr vert="horz" wrap="square" lIns="0" tIns="1714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35"/>
              </a:spcBef>
            </a:pP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¥</a:t>
            </a:r>
            <a:r>
              <a:rPr lang="en-US"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90</a:t>
            </a: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,</a:t>
            </a:r>
            <a:r>
              <a:rPr lang="en-US"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72</a:t>
            </a: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sp>
        <p:nvSpPr>
          <p:cNvPr id="12" name="object 68"/>
          <p:cNvSpPr txBox="1"/>
          <p:nvPr/>
        </p:nvSpPr>
        <p:spPr>
          <a:xfrm>
            <a:off x="4077106" y="4767246"/>
            <a:ext cx="577978" cy="132729"/>
          </a:xfrm>
          <a:prstGeom prst="rect">
            <a:avLst/>
          </a:prstGeom>
          <a:solidFill>
            <a:srgbClr val="EE478A"/>
          </a:solidFill>
        </p:spPr>
        <p:txBody>
          <a:bodyPr vert="horz" wrap="square" lIns="0" tIns="1714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35"/>
              </a:spcBef>
            </a:pP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¥</a:t>
            </a:r>
            <a:r>
              <a:rPr lang="en-US"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89</a:t>
            </a: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,</a:t>
            </a:r>
            <a:r>
              <a:rPr lang="en-US"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16</a:t>
            </a:r>
            <a:r>
              <a:rPr sz="750" spc="100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55790" y="5488774"/>
            <a:ext cx="5610187" cy="328896"/>
            <a:chOff x="431990" y="6706095"/>
            <a:chExt cx="5610187" cy="165016"/>
          </a:xfrm>
        </p:grpSpPr>
        <p:sp>
          <p:nvSpPr>
            <p:cNvPr id="15" name="object 70"/>
            <p:cNvSpPr txBox="1"/>
            <p:nvPr/>
          </p:nvSpPr>
          <p:spPr>
            <a:xfrm>
              <a:off x="1812583" y="6706096"/>
              <a:ext cx="1088780" cy="163665"/>
            </a:xfrm>
            <a:prstGeom prst="rect">
              <a:avLst/>
            </a:prstGeom>
            <a:solidFill>
              <a:srgbClr val="F2C9DF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20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（0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spc="2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37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</a:p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SimSun"/>
                <a:cs typeface="SimSun"/>
              </a:endParaRPr>
            </a:p>
          </p:txBody>
        </p:sp>
        <p:sp>
          <p:nvSpPr>
            <p:cNvPr id="16" name="object 71"/>
            <p:cNvSpPr txBox="1"/>
            <p:nvPr/>
          </p:nvSpPr>
          <p:spPr>
            <a:xfrm>
              <a:off x="2852364" y="6706095"/>
              <a:ext cx="1071390" cy="165016"/>
            </a:xfrm>
            <a:prstGeom prst="rect">
              <a:avLst/>
            </a:prstGeom>
            <a:solidFill>
              <a:srgbClr val="F2C9DF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r>
                <a:rPr sz="750" b="1" spc="8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20</a:t>
              </a:r>
              <a:r>
                <a:rPr sz="750" b="1" spc="165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b="1" spc="-36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b="1" spc="4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（0</a:t>
              </a:r>
              <a:r>
                <a:rPr sz="750" b="1" spc="11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b="1" spc="25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b="1" spc="25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b="1" spc="25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37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</a:p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SimSun"/>
                <a:cs typeface="SimSun"/>
              </a:endParaRPr>
            </a:p>
          </p:txBody>
        </p:sp>
        <p:sp>
          <p:nvSpPr>
            <p:cNvPr id="17" name="object 72"/>
            <p:cNvSpPr txBox="1"/>
            <p:nvPr/>
          </p:nvSpPr>
          <p:spPr>
            <a:xfrm>
              <a:off x="3931108" y="6706095"/>
              <a:ext cx="1045210" cy="162560"/>
            </a:xfrm>
            <a:prstGeom prst="rect">
              <a:avLst/>
            </a:prstGeom>
            <a:solidFill>
              <a:srgbClr val="F2C9DF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29870">
                <a:spcBef>
                  <a:spcPts val="170"/>
                </a:spcBef>
              </a:pPr>
              <a:r>
                <a:rPr sz="750" b="1" spc="8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20</a:t>
              </a:r>
              <a:r>
                <a:rPr sz="750" b="1" spc="165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b="1" spc="-36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b="1" spc="4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（0</a:t>
              </a:r>
              <a:r>
                <a:rPr sz="750" b="1" spc="110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b="1" spc="25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b="1" spc="25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29870"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b="1" spc="25" dirty="0" smtClean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37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lang="zh-TW" altLang="en-US" sz="750" dirty="0" smtClean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SimSun"/>
                <a:cs typeface="SimSun"/>
              </a:endParaRPr>
            </a:p>
          </p:txBody>
        </p:sp>
        <p:sp>
          <p:nvSpPr>
            <p:cNvPr id="18" name="object 73"/>
            <p:cNvSpPr txBox="1"/>
            <p:nvPr/>
          </p:nvSpPr>
          <p:spPr>
            <a:xfrm>
              <a:off x="5010302" y="6706095"/>
              <a:ext cx="1031875" cy="162560"/>
            </a:xfrm>
            <a:prstGeom prst="rect">
              <a:avLst/>
            </a:prstGeom>
            <a:solidFill>
              <a:srgbClr val="F2C9DF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16535"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19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（2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spc="2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16535"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</a:t>
              </a:r>
              <a:r>
                <a:rPr lang="en-US" altLang="ja-JP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5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lang="zh-TW" altLang="en-US" sz="750" dirty="0" smtClean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SimSun"/>
                <a:cs typeface="SimSun"/>
              </a:endParaRPr>
            </a:p>
          </p:txBody>
        </p:sp>
        <p:sp>
          <p:nvSpPr>
            <p:cNvPr id="19" name="object 75"/>
            <p:cNvSpPr txBox="1"/>
            <p:nvPr/>
          </p:nvSpPr>
          <p:spPr>
            <a:xfrm>
              <a:off x="431990" y="6706095"/>
              <a:ext cx="728980" cy="162560"/>
            </a:xfrm>
            <a:prstGeom prst="rect">
              <a:avLst/>
            </a:prstGeom>
            <a:solidFill>
              <a:srgbClr val="F2C9DF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66675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355790" y="5130570"/>
            <a:ext cx="5610187" cy="327435"/>
            <a:chOff x="431990" y="6508088"/>
            <a:chExt cx="5610187" cy="163817"/>
          </a:xfrm>
        </p:grpSpPr>
        <p:sp>
          <p:nvSpPr>
            <p:cNvPr id="21" name="object 74"/>
            <p:cNvSpPr txBox="1"/>
            <p:nvPr/>
          </p:nvSpPr>
          <p:spPr>
            <a:xfrm>
              <a:off x="1812582" y="6508088"/>
              <a:ext cx="1072503" cy="163817"/>
            </a:xfrm>
            <a:prstGeom prst="rect">
              <a:avLst/>
            </a:prstGeom>
            <a:solidFill>
              <a:srgbClr val="D1D3D4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20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（0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spc="2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r>
                <a:rPr lang="ja-JP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ja-JP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37</a:t>
              </a:r>
              <a:r>
                <a:rPr lang="ja-JP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sz="75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  <p:sp>
          <p:nvSpPr>
            <p:cNvPr id="22" name="object 76"/>
            <p:cNvSpPr txBox="1"/>
            <p:nvPr/>
          </p:nvSpPr>
          <p:spPr>
            <a:xfrm>
              <a:off x="431990" y="6508094"/>
              <a:ext cx="728980" cy="162560"/>
            </a:xfrm>
            <a:prstGeom prst="rect">
              <a:avLst/>
            </a:prstGeom>
            <a:solidFill>
              <a:srgbClr val="D1D3D4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165735">
                <a:lnSpc>
                  <a:spcPct val="100000"/>
                </a:lnSpc>
                <a:spcBef>
                  <a:spcPts val="170"/>
                </a:spcBef>
              </a:pPr>
              <a:endParaRPr sz="75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  <p:sp>
          <p:nvSpPr>
            <p:cNvPr id="23" name="object 77"/>
            <p:cNvSpPr txBox="1"/>
            <p:nvPr/>
          </p:nvSpPr>
          <p:spPr>
            <a:xfrm>
              <a:off x="2865208" y="6508093"/>
              <a:ext cx="1058545" cy="162560"/>
            </a:xfrm>
            <a:prstGeom prst="rect">
              <a:avLst/>
            </a:prstGeom>
            <a:solidFill>
              <a:srgbClr val="D1D3D4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17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（3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</a:p>
            <a:p>
              <a:pPr marL="229870"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</a:t>
              </a:r>
              <a:r>
                <a:rPr lang="en-US" altLang="ja-JP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5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lang="zh-TW" altLang="en-US" sz="750" dirty="0" smtClean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  <p:sp>
          <p:nvSpPr>
            <p:cNvPr id="24" name="object 78"/>
            <p:cNvSpPr txBox="1"/>
            <p:nvPr/>
          </p:nvSpPr>
          <p:spPr>
            <a:xfrm>
              <a:off x="3931108" y="6508093"/>
              <a:ext cx="1045210" cy="162560"/>
            </a:xfrm>
            <a:prstGeom prst="rect">
              <a:avLst/>
            </a:prstGeom>
            <a:solidFill>
              <a:srgbClr val="D1D3D4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29870">
                <a:lnSpc>
                  <a:spcPct val="100000"/>
                </a:lnSpc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18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（2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spc="2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29870"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</a:t>
              </a:r>
              <a:r>
                <a:rPr lang="en-US" altLang="ja-JP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5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sz="75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  <p:sp>
          <p:nvSpPr>
            <p:cNvPr id="25" name="object 79"/>
            <p:cNvSpPr txBox="1"/>
            <p:nvPr/>
          </p:nvSpPr>
          <p:spPr>
            <a:xfrm>
              <a:off x="5010302" y="6508093"/>
              <a:ext cx="1031875" cy="162560"/>
            </a:xfrm>
            <a:prstGeom prst="rect">
              <a:avLst/>
            </a:prstGeom>
            <a:solidFill>
              <a:srgbClr val="D1D3D4"/>
            </a:solidFill>
          </p:spPr>
          <p:txBody>
            <a:bodyPr vert="horz" wrap="square" lIns="0" tIns="21590" rIns="0" bIns="0" rtlCol="0">
              <a:noAutofit/>
            </a:bodyPr>
            <a:lstStyle/>
            <a:p>
              <a:pPr marL="216535">
                <a:lnSpc>
                  <a:spcPct val="100000"/>
                </a:lnSpc>
                <a:spcBef>
                  <a:spcPts val="170"/>
                </a:spcBef>
              </a:pPr>
              <a:r>
                <a:rPr sz="750" spc="8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19</a:t>
              </a:r>
              <a:r>
                <a:rPr sz="750" spc="165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等</a:t>
              </a:r>
              <a:r>
                <a:rPr sz="750" spc="-36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級</a:t>
              </a:r>
              <a:r>
                <a:rPr sz="750" spc="4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（1</a:t>
              </a:r>
              <a:r>
                <a:rPr sz="750" spc="110" dirty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年</a:t>
              </a:r>
              <a:r>
                <a:rPr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）</a:t>
              </a:r>
              <a:endParaRPr lang="en-US" sz="750" spc="2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  <a:p>
              <a:pPr marL="216535">
                <a:spcBef>
                  <a:spcPts val="170"/>
                </a:spcBef>
              </a:pP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団体扱割引</a:t>
              </a:r>
              <a:r>
                <a:rPr lang="en-US" altLang="zh-TW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3</a:t>
              </a:r>
              <a:r>
                <a:rPr lang="en-US" altLang="ja-JP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5</a:t>
              </a:r>
              <a:r>
                <a:rPr lang="zh-TW" altLang="en-US" sz="750" spc="25" dirty="0" smtClean="0">
                  <a:solidFill>
                    <a:srgbClr val="231F2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SimSun"/>
                </a:rPr>
                <a:t>％</a:t>
              </a:r>
              <a:endParaRPr lang="zh-TW" altLang="en-US" sz="750" dirty="0" smtClean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endParaRPr>
            </a:p>
          </p:txBody>
        </p:sp>
      </p:grpSp>
      <p:sp>
        <p:nvSpPr>
          <p:cNvPr id="26" name="object 80"/>
          <p:cNvSpPr txBox="1"/>
          <p:nvPr/>
        </p:nvSpPr>
        <p:spPr>
          <a:xfrm>
            <a:off x="3162293" y="4941197"/>
            <a:ext cx="311785" cy="1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2</a:t>
            </a:r>
            <a:r>
              <a:rPr sz="850" spc="-1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年目</a:t>
            </a:r>
            <a:endParaRPr sz="85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27" name="object 81"/>
          <p:cNvSpPr txBox="1"/>
          <p:nvPr/>
        </p:nvSpPr>
        <p:spPr>
          <a:xfrm>
            <a:off x="4228140" y="4941197"/>
            <a:ext cx="311785" cy="1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3</a:t>
            </a:r>
            <a:r>
              <a:rPr sz="850" spc="-1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年目</a:t>
            </a:r>
            <a:endParaRPr sz="85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28" name="object 82"/>
          <p:cNvSpPr txBox="1"/>
          <p:nvPr/>
        </p:nvSpPr>
        <p:spPr>
          <a:xfrm>
            <a:off x="5131988" y="4941197"/>
            <a:ext cx="636905" cy="1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次契約1</a:t>
            </a:r>
            <a:r>
              <a:rPr sz="850" spc="-1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年</a:t>
            </a: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目</a:t>
            </a:r>
            <a:endParaRPr sz="85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29" name="object 83"/>
          <p:cNvSpPr txBox="1"/>
          <p:nvPr/>
        </p:nvSpPr>
        <p:spPr>
          <a:xfrm>
            <a:off x="703575" y="4432735"/>
            <a:ext cx="638175" cy="1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3年長期契約</a:t>
            </a:r>
            <a:endParaRPr sz="85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30" name="object 84"/>
          <p:cNvSpPr/>
          <p:nvPr/>
        </p:nvSpPr>
        <p:spPr>
          <a:xfrm>
            <a:off x="400542" y="4513458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7997" y="0"/>
                </a:lnTo>
              </a:path>
            </a:pathLst>
          </a:custGeom>
          <a:ln w="17995">
            <a:solidFill>
              <a:srgbClr val="EE47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85"/>
          <p:cNvSpPr txBox="1"/>
          <p:nvPr/>
        </p:nvSpPr>
        <p:spPr>
          <a:xfrm>
            <a:off x="678364" y="4114754"/>
            <a:ext cx="548640" cy="1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1年契約</a:t>
            </a:r>
            <a:r>
              <a:rPr sz="900" spc="-7" baseline="18518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※</a:t>
            </a:r>
            <a:endParaRPr sz="900" baseline="18518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grpSp>
        <p:nvGrpSpPr>
          <p:cNvPr id="32" name="object 86"/>
          <p:cNvGrpSpPr/>
          <p:nvPr/>
        </p:nvGrpSpPr>
        <p:grpSpPr>
          <a:xfrm>
            <a:off x="400542" y="3911839"/>
            <a:ext cx="5094400" cy="957310"/>
            <a:chOff x="476742" y="5289335"/>
            <a:chExt cx="5094400" cy="957310"/>
          </a:xfrm>
        </p:grpSpPr>
        <p:sp>
          <p:nvSpPr>
            <p:cNvPr id="33" name="object 87"/>
            <p:cNvSpPr/>
            <p:nvPr/>
          </p:nvSpPr>
          <p:spPr>
            <a:xfrm>
              <a:off x="476742" y="5575944"/>
              <a:ext cx="288290" cy="0"/>
            </a:xfrm>
            <a:custGeom>
              <a:avLst/>
              <a:gdLst/>
              <a:ahLst/>
              <a:cxnLst/>
              <a:rect l="l" t="t" r="r" b="b"/>
              <a:pathLst>
                <a:path w="288290">
                  <a:moveTo>
                    <a:pt x="0" y="0"/>
                  </a:moveTo>
                  <a:lnTo>
                    <a:pt x="287997" y="0"/>
                  </a:lnTo>
                </a:path>
              </a:pathLst>
            </a:custGeom>
            <a:ln w="17995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8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92735" y="6037309"/>
              <a:ext cx="90004" cy="89992"/>
            </a:xfrm>
            <a:prstGeom prst="rect">
              <a:avLst/>
            </a:prstGeom>
          </p:spPr>
        </p:pic>
        <p:pic>
          <p:nvPicPr>
            <p:cNvPr id="35" name="object 8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54473" y="6003255"/>
              <a:ext cx="90004" cy="89992"/>
            </a:xfrm>
            <a:prstGeom prst="rect">
              <a:avLst/>
            </a:prstGeom>
          </p:spPr>
        </p:pic>
        <p:sp>
          <p:nvSpPr>
            <p:cNvPr id="36" name="object 90"/>
            <p:cNvSpPr/>
            <p:nvPr/>
          </p:nvSpPr>
          <p:spPr>
            <a:xfrm>
              <a:off x="2079851" y="6037177"/>
              <a:ext cx="1320165" cy="11430"/>
            </a:xfrm>
            <a:custGeom>
              <a:avLst/>
              <a:gdLst/>
              <a:ahLst/>
              <a:cxnLst/>
              <a:rect l="l" t="t" r="r" b="b"/>
              <a:pathLst>
                <a:path w="1320164" h="11429">
                  <a:moveTo>
                    <a:pt x="1319644" y="11074"/>
                  </a:moveTo>
                  <a:lnTo>
                    <a:pt x="0" y="0"/>
                  </a:lnTo>
                </a:path>
              </a:pathLst>
            </a:custGeom>
            <a:ln w="17995">
              <a:solidFill>
                <a:srgbClr val="EE47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91"/>
            <p:cNvSpPr/>
            <p:nvPr/>
          </p:nvSpPr>
          <p:spPr>
            <a:xfrm rot="239800" flipV="1">
              <a:off x="3405551" y="6041985"/>
              <a:ext cx="1036405" cy="45719"/>
            </a:xfrm>
            <a:custGeom>
              <a:avLst/>
              <a:gdLst/>
              <a:ahLst/>
              <a:cxnLst/>
              <a:rect l="l" t="t" r="r" b="b"/>
              <a:pathLst>
                <a:path w="1058545" h="9525">
                  <a:moveTo>
                    <a:pt x="1057935" y="9232"/>
                  </a:moveTo>
                  <a:lnTo>
                    <a:pt x="0" y="0"/>
                  </a:lnTo>
                </a:path>
              </a:pathLst>
            </a:custGeom>
            <a:ln w="17995">
              <a:solidFill>
                <a:srgbClr val="EE47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92"/>
            <p:cNvSpPr/>
            <p:nvPr/>
          </p:nvSpPr>
          <p:spPr>
            <a:xfrm>
              <a:off x="4453034" y="5429675"/>
              <a:ext cx="1062932" cy="635353"/>
            </a:xfrm>
            <a:custGeom>
              <a:avLst/>
              <a:gdLst/>
              <a:ahLst/>
              <a:cxnLst/>
              <a:rect l="l" t="t" r="r" b="b"/>
              <a:pathLst>
                <a:path w="1058545" h="628014">
                  <a:moveTo>
                    <a:pt x="1057935" y="0"/>
                  </a:moveTo>
                  <a:lnTo>
                    <a:pt x="0" y="627811"/>
                  </a:lnTo>
                </a:path>
              </a:pathLst>
            </a:custGeom>
            <a:ln w="17995">
              <a:solidFill>
                <a:srgbClr val="EE47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93"/>
            <p:cNvSpPr/>
            <p:nvPr/>
          </p:nvSpPr>
          <p:spPr>
            <a:xfrm>
              <a:off x="2079851" y="5289341"/>
              <a:ext cx="1320165" cy="748030"/>
            </a:xfrm>
            <a:custGeom>
              <a:avLst/>
              <a:gdLst/>
              <a:ahLst/>
              <a:cxnLst/>
              <a:rect l="l" t="t" r="r" b="b"/>
              <a:pathLst>
                <a:path w="1320164" h="748029">
                  <a:moveTo>
                    <a:pt x="1319644" y="0"/>
                  </a:moveTo>
                  <a:lnTo>
                    <a:pt x="0" y="747826"/>
                  </a:lnTo>
                </a:path>
              </a:pathLst>
            </a:custGeom>
            <a:ln w="17995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4"/>
            <p:cNvSpPr/>
            <p:nvPr/>
          </p:nvSpPr>
          <p:spPr>
            <a:xfrm>
              <a:off x="3399490" y="5289335"/>
              <a:ext cx="1058545" cy="78105"/>
            </a:xfrm>
            <a:custGeom>
              <a:avLst/>
              <a:gdLst/>
              <a:ahLst/>
              <a:cxnLst/>
              <a:rect l="l" t="t" r="r" b="b"/>
              <a:pathLst>
                <a:path w="1058545" h="78104">
                  <a:moveTo>
                    <a:pt x="1057935" y="77558"/>
                  </a:moveTo>
                  <a:lnTo>
                    <a:pt x="0" y="0"/>
                  </a:lnTo>
                </a:path>
              </a:pathLst>
            </a:custGeom>
            <a:ln w="17995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95"/>
            <p:cNvSpPr/>
            <p:nvPr/>
          </p:nvSpPr>
          <p:spPr>
            <a:xfrm>
              <a:off x="4457420" y="5366899"/>
              <a:ext cx="1058545" cy="62865"/>
            </a:xfrm>
            <a:custGeom>
              <a:avLst/>
              <a:gdLst/>
              <a:ahLst/>
              <a:cxnLst/>
              <a:rect l="l" t="t" r="r" b="b"/>
              <a:pathLst>
                <a:path w="1058545" h="62864">
                  <a:moveTo>
                    <a:pt x="1057935" y="62776"/>
                  </a:moveTo>
                  <a:lnTo>
                    <a:pt x="0" y="0"/>
                  </a:lnTo>
                </a:path>
              </a:pathLst>
            </a:custGeom>
            <a:ln w="17995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9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21735" y="5992177"/>
              <a:ext cx="90004" cy="89992"/>
            </a:xfrm>
            <a:prstGeom prst="rect">
              <a:avLst/>
            </a:prstGeom>
          </p:spPr>
        </p:pic>
        <p:pic>
          <p:nvPicPr>
            <p:cNvPr id="43" name="object 9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81138" y="5384679"/>
              <a:ext cx="90004" cy="89992"/>
            </a:xfrm>
            <a:prstGeom prst="rect">
              <a:avLst/>
            </a:prstGeom>
          </p:spPr>
        </p:pic>
        <p:sp>
          <p:nvSpPr>
            <p:cNvPr id="44" name="object 98"/>
            <p:cNvSpPr/>
            <p:nvPr/>
          </p:nvSpPr>
          <p:spPr>
            <a:xfrm>
              <a:off x="2177643" y="5590055"/>
              <a:ext cx="653415" cy="656590"/>
            </a:xfrm>
            <a:custGeom>
              <a:avLst/>
              <a:gdLst/>
              <a:ahLst/>
              <a:cxnLst/>
              <a:rect l="l" t="t" r="r" b="b"/>
              <a:pathLst>
                <a:path w="653414" h="656589">
                  <a:moveTo>
                    <a:pt x="326504" y="0"/>
                  </a:moveTo>
                  <a:lnTo>
                    <a:pt x="274650" y="133781"/>
                  </a:lnTo>
                  <a:lnTo>
                    <a:pt x="163182" y="43942"/>
                  </a:lnTo>
                  <a:lnTo>
                    <a:pt x="185000" y="185877"/>
                  </a:lnTo>
                  <a:lnTo>
                    <a:pt x="43738" y="163957"/>
                  </a:lnTo>
                  <a:lnTo>
                    <a:pt x="133159" y="275958"/>
                  </a:lnTo>
                  <a:lnTo>
                    <a:pt x="0" y="328053"/>
                  </a:lnTo>
                  <a:lnTo>
                    <a:pt x="133159" y="380149"/>
                  </a:lnTo>
                  <a:lnTo>
                    <a:pt x="43738" y="492150"/>
                  </a:lnTo>
                  <a:lnTo>
                    <a:pt x="185000" y="470230"/>
                  </a:lnTo>
                  <a:lnTo>
                    <a:pt x="163182" y="612165"/>
                  </a:lnTo>
                  <a:lnTo>
                    <a:pt x="274650" y="522325"/>
                  </a:lnTo>
                  <a:lnTo>
                    <a:pt x="326504" y="656107"/>
                  </a:lnTo>
                  <a:lnTo>
                    <a:pt x="378345" y="522325"/>
                  </a:lnTo>
                  <a:lnTo>
                    <a:pt x="489813" y="612165"/>
                  </a:lnTo>
                  <a:lnTo>
                    <a:pt x="467995" y="470230"/>
                  </a:lnTo>
                  <a:lnTo>
                    <a:pt x="609257" y="492150"/>
                  </a:lnTo>
                  <a:lnTo>
                    <a:pt x="519849" y="380149"/>
                  </a:lnTo>
                  <a:lnTo>
                    <a:pt x="652995" y="328053"/>
                  </a:lnTo>
                  <a:lnTo>
                    <a:pt x="519849" y="275958"/>
                  </a:lnTo>
                  <a:lnTo>
                    <a:pt x="609269" y="163957"/>
                  </a:lnTo>
                  <a:lnTo>
                    <a:pt x="468007" y="185877"/>
                  </a:lnTo>
                  <a:lnTo>
                    <a:pt x="524840" y="16040"/>
                  </a:lnTo>
                  <a:lnTo>
                    <a:pt x="378345" y="133781"/>
                  </a:lnTo>
                  <a:lnTo>
                    <a:pt x="326504" y="0"/>
                  </a:lnTo>
                  <a:close/>
                </a:path>
              </a:pathLst>
            </a:custGeom>
            <a:solidFill>
              <a:srgbClr val="EF41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99"/>
          <p:cNvSpPr txBox="1"/>
          <p:nvPr/>
        </p:nvSpPr>
        <p:spPr>
          <a:xfrm>
            <a:off x="2246381" y="4359396"/>
            <a:ext cx="465069" cy="34226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26034" indent="33655">
              <a:lnSpc>
                <a:spcPts val="1220"/>
              </a:lnSpc>
              <a:spcBef>
                <a:spcPts val="185"/>
              </a:spcBef>
            </a:pPr>
            <a:r>
              <a:rPr sz="1050" spc="10" dirty="0">
                <a:solidFill>
                  <a:srgbClr val="FFFFFF"/>
                </a:solidFill>
                <a:latin typeface="UD デジタル 教科書体 NP-R"/>
                <a:cs typeface="UD デジタル 教科書体 NP-R"/>
              </a:rPr>
              <a:t>事故 発</a:t>
            </a:r>
            <a:r>
              <a:rPr sz="1050" spc="-260" dirty="0">
                <a:solidFill>
                  <a:srgbClr val="FFFFFF"/>
                </a:solidFill>
                <a:latin typeface="UD デジタル 教科書体 NP-R"/>
                <a:cs typeface="UD デジタル 教科書体 NP-R"/>
              </a:rPr>
              <a:t>生！</a:t>
            </a:r>
            <a:endParaRPr sz="1050" dirty="0">
              <a:latin typeface="UD デジタル 教科書体 NP-R"/>
              <a:cs typeface="UD デジタル 教科書体 NP-R"/>
            </a:endParaRPr>
          </a:p>
        </p:txBody>
      </p:sp>
      <p:sp>
        <p:nvSpPr>
          <p:cNvPr id="46" name="object 101"/>
          <p:cNvSpPr txBox="1"/>
          <p:nvPr/>
        </p:nvSpPr>
        <p:spPr>
          <a:xfrm>
            <a:off x="5188215" y="3867770"/>
            <a:ext cx="571235" cy="13208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¥</a:t>
            </a:r>
            <a:r>
              <a:rPr lang="en-US" sz="750" spc="12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123</a:t>
            </a:r>
            <a:r>
              <a:rPr sz="750" spc="12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,</a:t>
            </a:r>
            <a:r>
              <a:rPr lang="en-US" sz="750" spc="12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12</a:t>
            </a:r>
            <a:r>
              <a:rPr sz="750" spc="12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47" name="object 102"/>
          <p:cNvSpPr txBox="1"/>
          <p:nvPr/>
        </p:nvSpPr>
        <p:spPr>
          <a:xfrm>
            <a:off x="1762408" y="4703729"/>
            <a:ext cx="664845" cy="3930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0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¥</a:t>
            </a:r>
            <a:r>
              <a:rPr lang="en-US" sz="750" spc="10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92</a:t>
            </a:r>
            <a:r>
              <a:rPr sz="750" spc="10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,</a:t>
            </a:r>
            <a:r>
              <a:rPr lang="en-US" sz="750" spc="10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64</a:t>
            </a:r>
            <a:r>
              <a:rPr sz="750" spc="100" dirty="0" smtClean="0">
                <a:solidFill>
                  <a:srgbClr val="009EDB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0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  <a:p>
            <a:pPr marL="327660">
              <a:lnSpc>
                <a:spcPct val="100000"/>
              </a:lnSpc>
              <a:spcBef>
                <a:spcPts val="940"/>
              </a:spcBef>
            </a:pP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初年度</a:t>
            </a:r>
            <a:endParaRPr sz="85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grpSp>
        <p:nvGrpSpPr>
          <p:cNvPr id="48" name="object 103"/>
          <p:cNvGrpSpPr/>
          <p:nvPr/>
        </p:nvGrpSpPr>
        <p:grpSpPr>
          <a:xfrm>
            <a:off x="3278273" y="3866849"/>
            <a:ext cx="1148080" cy="167640"/>
            <a:chOff x="3354473" y="5244345"/>
            <a:chExt cx="1148080" cy="167640"/>
          </a:xfrm>
        </p:grpSpPr>
        <p:pic>
          <p:nvPicPr>
            <p:cNvPr id="49" name="object 10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4473" y="5244345"/>
              <a:ext cx="90004" cy="89992"/>
            </a:xfrm>
            <a:prstGeom prst="rect">
              <a:avLst/>
            </a:prstGeom>
          </p:spPr>
        </p:pic>
        <p:pic>
          <p:nvPicPr>
            <p:cNvPr id="50" name="object 10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12406" y="5321898"/>
              <a:ext cx="90004" cy="89992"/>
            </a:xfrm>
            <a:prstGeom prst="rect">
              <a:avLst/>
            </a:prstGeom>
          </p:spPr>
        </p:pic>
      </p:grpSp>
      <p:sp>
        <p:nvSpPr>
          <p:cNvPr id="51" name="object 106"/>
          <p:cNvSpPr txBox="1"/>
          <p:nvPr/>
        </p:nvSpPr>
        <p:spPr>
          <a:xfrm>
            <a:off x="1103876" y="5136785"/>
            <a:ext cx="594498" cy="671139"/>
          </a:xfrm>
          <a:prstGeom prst="rect">
            <a:avLst/>
          </a:prstGeom>
          <a:ln w="7620">
            <a:solidFill>
              <a:srgbClr val="231F20"/>
            </a:solidFill>
          </a:ln>
        </p:spPr>
        <p:txBody>
          <a:bodyPr vert="horz" wrap="square" lIns="0" tIns="24765" rIns="0" bIns="0" rtlCol="0">
            <a:noAutofit/>
          </a:bodyPr>
          <a:lstStyle/>
          <a:p>
            <a:pPr marL="80010" marR="73660" indent="116839">
              <a:lnSpc>
                <a:spcPts val="850"/>
              </a:lnSpc>
              <a:spcBef>
                <a:spcPts val="195"/>
              </a:spcBef>
            </a:pPr>
            <a:r>
              <a:rPr sz="850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等級</a:t>
            </a:r>
            <a:r>
              <a:rPr sz="85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 </a:t>
            </a:r>
            <a:r>
              <a:rPr sz="850" spc="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 </a:t>
            </a:r>
            <a:endParaRPr lang="en-US" sz="850" spc="5" dirty="0" smtClean="0">
              <a:solidFill>
                <a:srgbClr val="231F20"/>
              </a:solidFill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52" name="object 108"/>
          <p:cNvSpPr/>
          <p:nvPr/>
        </p:nvSpPr>
        <p:spPr>
          <a:xfrm>
            <a:off x="1140315" y="5458033"/>
            <a:ext cx="31750" cy="194945"/>
          </a:xfrm>
          <a:custGeom>
            <a:avLst/>
            <a:gdLst/>
            <a:ahLst/>
            <a:cxnLst/>
            <a:rect l="l" t="t" r="r" b="b"/>
            <a:pathLst>
              <a:path w="31750" h="194945">
                <a:moveTo>
                  <a:pt x="31546" y="0"/>
                </a:moveTo>
                <a:lnTo>
                  <a:pt x="16957" y="25461"/>
                </a:lnTo>
                <a:lnTo>
                  <a:pt x="7186" y="49101"/>
                </a:lnTo>
                <a:lnTo>
                  <a:pt x="1709" y="72498"/>
                </a:lnTo>
                <a:lnTo>
                  <a:pt x="0" y="97231"/>
                </a:lnTo>
                <a:lnTo>
                  <a:pt x="1709" y="121964"/>
                </a:lnTo>
                <a:lnTo>
                  <a:pt x="7186" y="145362"/>
                </a:lnTo>
                <a:lnTo>
                  <a:pt x="16957" y="169006"/>
                </a:lnTo>
                <a:lnTo>
                  <a:pt x="31546" y="194475"/>
                </a:lnTo>
              </a:path>
            </a:pathLst>
          </a:custGeom>
          <a:ln w="72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09"/>
          <p:cNvSpPr/>
          <p:nvPr/>
        </p:nvSpPr>
        <p:spPr>
          <a:xfrm>
            <a:off x="1645378" y="5458026"/>
            <a:ext cx="31750" cy="194945"/>
          </a:xfrm>
          <a:custGeom>
            <a:avLst/>
            <a:gdLst/>
            <a:ahLst/>
            <a:cxnLst/>
            <a:rect l="l" t="t" r="r" b="b"/>
            <a:pathLst>
              <a:path w="31750" h="194945">
                <a:moveTo>
                  <a:pt x="0" y="194475"/>
                </a:moveTo>
                <a:lnTo>
                  <a:pt x="14589" y="169011"/>
                </a:lnTo>
                <a:lnTo>
                  <a:pt x="24360" y="145368"/>
                </a:lnTo>
                <a:lnTo>
                  <a:pt x="29837" y="121971"/>
                </a:lnTo>
                <a:lnTo>
                  <a:pt x="31546" y="97243"/>
                </a:lnTo>
                <a:lnTo>
                  <a:pt x="29837" y="72505"/>
                </a:lnTo>
                <a:lnTo>
                  <a:pt x="24360" y="49107"/>
                </a:lnTo>
                <a:lnTo>
                  <a:pt x="14589" y="25467"/>
                </a:lnTo>
                <a:lnTo>
                  <a:pt x="0" y="0"/>
                </a:lnTo>
              </a:path>
            </a:pathLst>
          </a:custGeom>
          <a:ln w="72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10"/>
          <p:cNvSpPr/>
          <p:nvPr/>
        </p:nvSpPr>
        <p:spPr>
          <a:xfrm>
            <a:off x="5935802" y="4342635"/>
            <a:ext cx="1296035" cy="504190"/>
          </a:xfrm>
          <a:custGeom>
            <a:avLst/>
            <a:gdLst/>
            <a:ahLst/>
            <a:cxnLst/>
            <a:rect l="l" t="t" r="r" b="b"/>
            <a:pathLst>
              <a:path w="1296034" h="504189">
                <a:moveTo>
                  <a:pt x="1295996" y="0"/>
                </a:moveTo>
                <a:lnTo>
                  <a:pt x="0" y="0"/>
                </a:lnTo>
                <a:lnTo>
                  <a:pt x="0" y="503999"/>
                </a:lnTo>
                <a:lnTo>
                  <a:pt x="1295996" y="503999"/>
                </a:lnTo>
                <a:lnTo>
                  <a:pt x="1295996" y="0"/>
                </a:lnTo>
                <a:close/>
              </a:path>
            </a:pathLst>
          </a:custGeom>
          <a:solidFill>
            <a:srgbClr val="F26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11"/>
          <p:cNvSpPr/>
          <p:nvPr/>
        </p:nvSpPr>
        <p:spPr>
          <a:xfrm>
            <a:off x="5984397" y="3579565"/>
            <a:ext cx="1198880" cy="540385"/>
          </a:xfrm>
          <a:custGeom>
            <a:avLst/>
            <a:gdLst/>
            <a:ahLst/>
            <a:cxnLst/>
            <a:rect l="l" t="t" r="r" b="b"/>
            <a:pathLst>
              <a:path w="1198879" h="540385">
                <a:moveTo>
                  <a:pt x="599401" y="0"/>
                </a:moveTo>
                <a:lnTo>
                  <a:pt x="534090" y="1584"/>
                </a:lnTo>
                <a:lnTo>
                  <a:pt x="470816" y="6227"/>
                </a:lnTo>
                <a:lnTo>
                  <a:pt x="409945" y="13765"/>
                </a:lnTo>
                <a:lnTo>
                  <a:pt x="351842" y="24032"/>
                </a:lnTo>
                <a:lnTo>
                  <a:pt x="296873" y="36864"/>
                </a:lnTo>
                <a:lnTo>
                  <a:pt x="245403" y="52096"/>
                </a:lnTo>
                <a:lnTo>
                  <a:pt x="197799" y="69564"/>
                </a:lnTo>
                <a:lnTo>
                  <a:pt x="154426" y="89101"/>
                </a:lnTo>
                <a:lnTo>
                  <a:pt x="115650" y="110545"/>
                </a:lnTo>
                <a:lnTo>
                  <a:pt x="81836" y="133730"/>
                </a:lnTo>
                <a:lnTo>
                  <a:pt x="30558" y="184663"/>
                </a:lnTo>
                <a:lnTo>
                  <a:pt x="3517" y="240583"/>
                </a:lnTo>
                <a:lnTo>
                  <a:pt x="0" y="270001"/>
                </a:lnTo>
                <a:lnTo>
                  <a:pt x="3517" y="299420"/>
                </a:lnTo>
                <a:lnTo>
                  <a:pt x="30558" y="355340"/>
                </a:lnTo>
                <a:lnTo>
                  <a:pt x="81836" y="406273"/>
                </a:lnTo>
                <a:lnTo>
                  <a:pt x="115650" y="429458"/>
                </a:lnTo>
                <a:lnTo>
                  <a:pt x="154426" y="450902"/>
                </a:lnTo>
                <a:lnTo>
                  <a:pt x="197799" y="470439"/>
                </a:lnTo>
                <a:lnTo>
                  <a:pt x="245403" y="487907"/>
                </a:lnTo>
                <a:lnTo>
                  <a:pt x="296873" y="503139"/>
                </a:lnTo>
                <a:lnTo>
                  <a:pt x="351842" y="515971"/>
                </a:lnTo>
                <a:lnTo>
                  <a:pt x="409945" y="526238"/>
                </a:lnTo>
                <a:lnTo>
                  <a:pt x="470816" y="533776"/>
                </a:lnTo>
                <a:lnTo>
                  <a:pt x="534090" y="538419"/>
                </a:lnTo>
                <a:lnTo>
                  <a:pt x="599401" y="540004"/>
                </a:lnTo>
                <a:lnTo>
                  <a:pt x="664712" y="538419"/>
                </a:lnTo>
                <a:lnTo>
                  <a:pt x="727986" y="533776"/>
                </a:lnTo>
                <a:lnTo>
                  <a:pt x="788858" y="526238"/>
                </a:lnTo>
                <a:lnTo>
                  <a:pt x="846961" y="515971"/>
                </a:lnTo>
                <a:lnTo>
                  <a:pt x="901930" y="503139"/>
                </a:lnTo>
                <a:lnTo>
                  <a:pt x="953399" y="487907"/>
                </a:lnTo>
                <a:lnTo>
                  <a:pt x="1001003" y="470439"/>
                </a:lnTo>
                <a:lnTo>
                  <a:pt x="1044376" y="450902"/>
                </a:lnTo>
                <a:lnTo>
                  <a:pt x="1083153" y="429458"/>
                </a:lnTo>
                <a:lnTo>
                  <a:pt x="1116967" y="406273"/>
                </a:lnTo>
                <a:lnTo>
                  <a:pt x="1168245" y="355340"/>
                </a:lnTo>
                <a:lnTo>
                  <a:pt x="1195286" y="299420"/>
                </a:lnTo>
                <a:lnTo>
                  <a:pt x="1198803" y="270001"/>
                </a:lnTo>
                <a:lnTo>
                  <a:pt x="1195286" y="240583"/>
                </a:lnTo>
                <a:lnTo>
                  <a:pt x="1168245" y="184663"/>
                </a:lnTo>
                <a:lnTo>
                  <a:pt x="1116967" y="133730"/>
                </a:lnTo>
                <a:lnTo>
                  <a:pt x="1083153" y="110545"/>
                </a:lnTo>
                <a:lnTo>
                  <a:pt x="1044376" y="89101"/>
                </a:lnTo>
                <a:lnTo>
                  <a:pt x="1001003" y="69564"/>
                </a:lnTo>
                <a:lnTo>
                  <a:pt x="953399" y="52096"/>
                </a:lnTo>
                <a:lnTo>
                  <a:pt x="901930" y="36864"/>
                </a:lnTo>
                <a:lnTo>
                  <a:pt x="846961" y="24032"/>
                </a:lnTo>
                <a:lnTo>
                  <a:pt x="788858" y="13765"/>
                </a:lnTo>
                <a:lnTo>
                  <a:pt x="727986" y="6227"/>
                </a:lnTo>
                <a:lnTo>
                  <a:pt x="664712" y="1584"/>
                </a:lnTo>
                <a:lnTo>
                  <a:pt x="599401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112"/>
          <p:cNvSpPr txBox="1"/>
          <p:nvPr/>
        </p:nvSpPr>
        <p:spPr>
          <a:xfrm>
            <a:off x="6082496" y="3650765"/>
            <a:ext cx="991869" cy="40581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160" algn="ctr">
              <a:lnSpc>
                <a:spcPct val="118100"/>
              </a:lnSpc>
              <a:spcBef>
                <a:spcPts val="95"/>
              </a:spcBef>
            </a:pPr>
            <a:r>
              <a:rPr sz="750" spc="13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1</a:t>
            </a:r>
            <a:r>
              <a:rPr sz="750" spc="2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年</a:t>
            </a:r>
            <a:r>
              <a:rPr sz="750" spc="1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契</a:t>
            </a:r>
            <a:r>
              <a:rPr sz="750" spc="-1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約</a:t>
            </a:r>
            <a:r>
              <a:rPr sz="750" spc="-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を</a:t>
            </a:r>
            <a:r>
              <a:rPr sz="750" spc="14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3</a:t>
            </a:r>
            <a:r>
              <a:rPr sz="750" spc="1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年間継</a:t>
            </a:r>
            <a:r>
              <a:rPr sz="750" spc="2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続 </a:t>
            </a:r>
            <a:r>
              <a:rPr sz="750" spc="-60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し</a:t>
            </a:r>
            <a:r>
              <a:rPr sz="750" spc="-10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た</a:t>
            </a:r>
            <a:r>
              <a:rPr sz="750" spc="15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場</a:t>
            </a:r>
            <a:r>
              <a:rPr sz="750" spc="5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合の</a:t>
            </a:r>
            <a:r>
              <a:rPr sz="750" spc="15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総</a:t>
            </a:r>
            <a:r>
              <a:rPr sz="750" spc="20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額</a:t>
            </a:r>
            <a:r>
              <a:rPr sz="750" spc="10" dirty="0" err="1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保険料</a:t>
            </a:r>
            <a:r>
              <a:rPr sz="750" spc="1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  </a:t>
            </a:r>
            <a:r>
              <a:rPr lang="en-US" sz="750" spc="9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360</a:t>
            </a:r>
            <a:r>
              <a:rPr sz="750" spc="9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,</a:t>
            </a:r>
            <a:r>
              <a:rPr lang="en-US" sz="750" spc="9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60</a:t>
            </a:r>
            <a:r>
              <a:rPr sz="750" spc="95" dirty="0" smtClean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0</a:t>
            </a:r>
            <a:r>
              <a:rPr sz="750" spc="19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円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sp>
        <p:nvSpPr>
          <p:cNvPr id="57" name="object 113"/>
          <p:cNvSpPr/>
          <p:nvPr/>
        </p:nvSpPr>
        <p:spPr>
          <a:xfrm>
            <a:off x="6259792" y="4155576"/>
            <a:ext cx="648335" cy="878205"/>
          </a:xfrm>
          <a:custGeom>
            <a:avLst/>
            <a:gdLst/>
            <a:ahLst/>
            <a:cxnLst/>
            <a:rect l="l" t="t" r="r" b="b"/>
            <a:pathLst>
              <a:path w="648334" h="878204">
                <a:moveTo>
                  <a:pt x="647992" y="133070"/>
                </a:moveTo>
                <a:lnTo>
                  <a:pt x="324002" y="0"/>
                </a:lnTo>
                <a:lnTo>
                  <a:pt x="0" y="133070"/>
                </a:lnTo>
                <a:lnTo>
                  <a:pt x="127279" y="133070"/>
                </a:lnTo>
                <a:lnTo>
                  <a:pt x="127279" y="214071"/>
                </a:lnTo>
                <a:lnTo>
                  <a:pt x="520712" y="214071"/>
                </a:lnTo>
                <a:lnTo>
                  <a:pt x="520712" y="133070"/>
                </a:lnTo>
                <a:lnTo>
                  <a:pt x="647992" y="133070"/>
                </a:lnTo>
                <a:close/>
              </a:path>
              <a:path w="648334" h="878204">
                <a:moveTo>
                  <a:pt x="648004" y="745070"/>
                </a:moveTo>
                <a:lnTo>
                  <a:pt x="520725" y="745070"/>
                </a:lnTo>
                <a:lnTo>
                  <a:pt x="520725" y="664070"/>
                </a:lnTo>
                <a:lnTo>
                  <a:pt x="127292" y="664070"/>
                </a:lnTo>
                <a:lnTo>
                  <a:pt x="127292" y="745070"/>
                </a:lnTo>
                <a:lnTo>
                  <a:pt x="0" y="745070"/>
                </a:lnTo>
                <a:lnTo>
                  <a:pt x="324002" y="878141"/>
                </a:lnTo>
                <a:lnTo>
                  <a:pt x="648004" y="745070"/>
                </a:lnTo>
                <a:close/>
              </a:path>
            </a:pathLst>
          </a:custGeom>
          <a:solidFill>
            <a:srgbClr val="F26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14"/>
          <p:cNvSpPr txBox="1"/>
          <p:nvPr/>
        </p:nvSpPr>
        <p:spPr>
          <a:xfrm>
            <a:off x="5963145" y="4401653"/>
            <a:ext cx="124142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3年間の総保険料差額</a:t>
            </a:r>
            <a:endParaRPr sz="100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sp>
        <p:nvSpPr>
          <p:cNvPr id="59" name="object 115"/>
          <p:cNvSpPr/>
          <p:nvPr/>
        </p:nvSpPr>
        <p:spPr>
          <a:xfrm>
            <a:off x="5952003" y="5069708"/>
            <a:ext cx="1263650" cy="540385"/>
          </a:xfrm>
          <a:custGeom>
            <a:avLst/>
            <a:gdLst/>
            <a:ahLst/>
            <a:cxnLst/>
            <a:rect l="l" t="t" r="r" b="b"/>
            <a:pathLst>
              <a:path w="1263650" h="540384">
                <a:moveTo>
                  <a:pt x="631799" y="0"/>
                </a:moveTo>
                <a:lnTo>
                  <a:pt x="567201" y="1394"/>
                </a:lnTo>
                <a:lnTo>
                  <a:pt x="504470" y="5485"/>
                </a:lnTo>
                <a:lnTo>
                  <a:pt x="443922" y="12139"/>
                </a:lnTo>
                <a:lnTo>
                  <a:pt x="385875" y="21219"/>
                </a:lnTo>
                <a:lnTo>
                  <a:pt x="330646" y="32589"/>
                </a:lnTo>
                <a:lnTo>
                  <a:pt x="278554" y="46114"/>
                </a:lnTo>
                <a:lnTo>
                  <a:pt x="229916" y="61657"/>
                </a:lnTo>
                <a:lnTo>
                  <a:pt x="185050" y="79084"/>
                </a:lnTo>
                <a:lnTo>
                  <a:pt x="144272" y="98258"/>
                </a:lnTo>
                <a:lnTo>
                  <a:pt x="107901" y="119044"/>
                </a:lnTo>
                <a:lnTo>
                  <a:pt x="76254" y="141306"/>
                </a:lnTo>
                <a:lnTo>
                  <a:pt x="28404" y="189714"/>
                </a:lnTo>
                <a:lnTo>
                  <a:pt x="3261" y="242397"/>
                </a:lnTo>
                <a:lnTo>
                  <a:pt x="0" y="270001"/>
                </a:lnTo>
                <a:lnTo>
                  <a:pt x="3261" y="297606"/>
                </a:lnTo>
                <a:lnTo>
                  <a:pt x="28404" y="350289"/>
                </a:lnTo>
                <a:lnTo>
                  <a:pt x="76254" y="398697"/>
                </a:lnTo>
                <a:lnTo>
                  <a:pt x="107901" y="420959"/>
                </a:lnTo>
                <a:lnTo>
                  <a:pt x="144272" y="441745"/>
                </a:lnTo>
                <a:lnTo>
                  <a:pt x="185050" y="460919"/>
                </a:lnTo>
                <a:lnTo>
                  <a:pt x="229916" y="478346"/>
                </a:lnTo>
                <a:lnTo>
                  <a:pt x="278554" y="493889"/>
                </a:lnTo>
                <a:lnTo>
                  <a:pt x="330646" y="507414"/>
                </a:lnTo>
                <a:lnTo>
                  <a:pt x="385875" y="518784"/>
                </a:lnTo>
                <a:lnTo>
                  <a:pt x="443922" y="527864"/>
                </a:lnTo>
                <a:lnTo>
                  <a:pt x="504470" y="534518"/>
                </a:lnTo>
                <a:lnTo>
                  <a:pt x="567201" y="538609"/>
                </a:lnTo>
                <a:lnTo>
                  <a:pt x="631799" y="540004"/>
                </a:lnTo>
                <a:lnTo>
                  <a:pt x="696397" y="538609"/>
                </a:lnTo>
                <a:lnTo>
                  <a:pt x="759129" y="534518"/>
                </a:lnTo>
                <a:lnTo>
                  <a:pt x="819677" y="527864"/>
                </a:lnTo>
                <a:lnTo>
                  <a:pt x="877724" y="518784"/>
                </a:lnTo>
                <a:lnTo>
                  <a:pt x="932952" y="507414"/>
                </a:lnTo>
                <a:lnTo>
                  <a:pt x="985044" y="493889"/>
                </a:lnTo>
                <a:lnTo>
                  <a:pt x="1033682" y="478346"/>
                </a:lnTo>
                <a:lnTo>
                  <a:pt x="1078549" y="460919"/>
                </a:lnTo>
                <a:lnTo>
                  <a:pt x="1119326" y="441745"/>
                </a:lnTo>
                <a:lnTo>
                  <a:pt x="1155697" y="420959"/>
                </a:lnTo>
                <a:lnTo>
                  <a:pt x="1187344" y="398697"/>
                </a:lnTo>
                <a:lnTo>
                  <a:pt x="1235194" y="350289"/>
                </a:lnTo>
                <a:lnTo>
                  <a:pt x="1260337" y="297606"/>
                </a:lnTo>
                <a:lnTo>
                  <a:pt x="1263599" y="270001"/>
                </a:lnTo>
                <a:lnTo>
                  <a:pt x="1260337" y="242397"/>
                </a:lnTo>
                <a:lnTo>
                  <a:pt x="1235194" y="189714"/>
                </a:lnTo>
                <a:lnTo>
                  <a:pt x="1187344" y="141306"/>
                </a:lnTo>
                <a:lnTo>
                  <a:pt x="1155697" y="119044"/>
                </a:lnTo>
                <a:lnTo>
                  <a:pt x="1119326" y="98258"/>
                </a:lnTo>
                <a:lnTo>
                  <a:pt x="1078549" y="79084"/>
                </a:lnTo>
                <a:lnTo>
                  <a:pt x="1033682" y="61657"/>
                </a:lnTo>
                <a:lnTo>
                  <a:pt x="985044" y="46114"/>
                </a:lnTo>
                <a:lnTo>
                  <a:pt x="932952" y="32589"/>
                </a:lnTo>
                <a:lnTo>
                  <a:pt x="877724" y="21219"/>
                </a:lnTo>
                <a:lnTo>
                  <a:pt x="819677" y="12139"/>
                </a:lnTo>
                <a:lnTo>
                  <a:pt x="759129" y="5485"/>
                </a:lnTo>
                <a:lnTo>
                  <a:pt x="696397" y="1394"/>
                </a:lnTo>
                <a:lnTo>
                  <a:pt x="631799" y="0"/>
                </a:lnTo>
                <a:close/>
              </a:path>
            </a:pathLst>
          </a:custGeom>
          <a:solidFill>
            <a:srgbClr val="EE47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116"/>
          <p:cNvSpPr txBox="1"/>
          <p:nvPr/>
        </p:nvSpPr>
        <p:spPr>
          <a:xfrm>
            <a:off x="6092929" y="5136194"/>
            <a:ext cx="982980" cy="4207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8100"/>
              </a:lnSpc>
              <a:spcBef>
                <a:spcPts val="95"/>
              </a:spcBef>
            </a:pPr>
            <a:r>
              <a:rPr sz="750" spc="4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3年長期分割払契</a:t>
            </a:r>
            <a:r>
              <a:rPr sz="750" spc="3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約</a:t>
            </a:r>
            <a:r>
              <a:rPr sz="750" spc="2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の </a:t>
            </a:r>
            <a:r>
              <a:rPr sz="750" spc="25" dirty="0" err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総額保険料</a:t>
            </a:r>
            <a:r>
              <a:rPr sz="750" spc="2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 </a:t>
            </a:r>
            <a:r>
              <a:rPr sz="750" spc="3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 </a:t>
            </a:r>
            <a:r>
              <a:rPr sz="750" spc="95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2</a:t>
            </a:r>
            <a:r>
              <a:rPr lang="en-US" sz="750" spc="95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7</a:t>
            </a:r>
            <a:r>
              <a:rPr sz="750" spc="95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2,</a:t>
            </a:r>
            <a:r>
              <a:rPr lang="en-US" sz="750" spc="95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52</a:t>
            </a:r>
            <a:r>
              <a:rPr sz="750" spc="95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0</a:t>
            </a:r>
            <a:r>
              <a:rPr sz="750" spc="195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円</a:t>
            </a:r>
            <a:endParaRPr sz="75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sp>
        <p:nvSpPr>
          <p:cNvPr id="61" name="object 117"/>
          <p:cNvSpPr txBox="1"/>
          <p:nvPr/>
        </p:nvSpPr>
        <p:spPr>
          <a:xfrm>
            <a:off x="6120598" y="4540762"/>
            <a:ext cx="1086652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700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B"/>
              </a:rPr>
              <a:t>88</a:t>
            </a:r>
            <a:r>
              <a:rPr sz="1700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B"/>
              </a:rPr>
              <a:t>,</a:t>
            </a:r>
            <a:r>
              <a:rPr lang="en-US" sz="1700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B"/>
              </a:rPr>
              <a:t>08</a:t>
            </a:r>
            <a:r>
              <a:rPr sz="1700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B"/>
              </a:rPr>
              <a:t>0</a:t>
            </a:r>
            <a:r>
              <a:rPr sz="10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rPr>
              <a:t>円</a:t>
            </a:r>
            <a:endParaRPr sz="1000" dirty="0">
              <a:latin typeface="Meiryo UI" panose="020B0604030504040204" pitchFamily="50" charset="-128"/>
              <a:ea typeface="Meiryo UI" panose="020B0604030504040204" pitchFamily="50" charset="-128"/>
              <a:cs typeface="UD デジタル 教科書体 NP-R"/>
            </a:endParaRPr>
          </a:p>
        </p:txBody>
      </p:sp>
      <p:grpSp>
        <p:nvGrpSpPr>
          <p:cNvPr id="62" name="グループ化 61"/>
          <p:cNvGrpSpPr/>
          <p:nvPr/>
        </p:nvGrpSpPr>
        <p:grpSpPr>
          <a:xfrm>
            <a:off x="1764381" y="5836855"/>
            <a:ext cx="3690269" cy="295275"/>
            <a:chOff x="1812587" y="6921453"/>
            <a:chExt cx="3690269" cy="295275"/>
          </a:xfrm>
        </p:grpSpPr>
        <p:sp>
          <p:nvSpPr>
            <p:cNvPr id="63" name="object 57"/>
            <p:cNvSpPr/>
            <p:nvPr/>
          </p:nvSpPr>
          <p:spPr>
            <a:xfrm>
              <a:off x="1812587" y="6921453"/>
              <a:ext cx="3163570" cy="295275"/>
            </a:xfrm>
            <a:custGeom>
              <a:avLst/>
              <a:gdLst/>
              <a:ahLst/>
              <a:cxnLst/>
              <a:rect l="l" t="t" r="r" b="b"/>
              <a:pathLst>
                <a:path w="3163570" h="295275">
                  <a:moveTo>
                    <a:pt x="3023323" y="0"/>
                  </a:moveTo>
                  <a:lnTo>
                    <a:pt x="3023323" y="57607"/>
                  </a:lnTo>
                  <a:lnTo>
                    <a:pt x="140182" y="57607"/>
                  </a:lnTo>
                  <a:lnTo>
                    <a:pt x="140182" y="0"/>
                  </a:lnTo>
                  <a:lnTo>
                    <a:pt x="0" y="147624"/>
                  </a:lnTo>
                  <a:lnTo>
                    <a:pt x="140182" y="295211"/>
                  </a:lnTo>
                  <a:lnTo>
                    <a:pt x="140182" y="237617"/>
                  </a:lnTo>
                  <a:lnTo>
                    <a:pt x="3023323" y="237617"/>
                  </a:lnTo>
                  <a:lnTo>
                    <a:pt x="3023323" y="295211"/>
                  </a:lnTo>
                  <a:lnTo>
                    <a:pt x="3163506" y="147624"/>
                  </a:lnTo>
                  <a:lnTo>
                    <a:pt x="3023323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2041331" y="6946900"/>
              <a:ext cx="3461525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R="814705" lvl="0" algn="ctr">
                <a:spcBef>
                  <a:spcPts val="130"/>
                </a:spcBef>
              </a:pPr>
              <a:r>
                <a:rPr lang="ja-JP" altLang="en-US" sz="1100" b="1" spc="-20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年間</a:t>
              </a:r>
              <a:r>
                <a:rPr lang="en-US" altLang="ja-JP" sz="1100" b="1" spc="-15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20</a:t>
              </a:r>
              <a:r>
                <a:rPr lang="ja-JP" altLang="en-US" sz="1100" b="1" spc="-20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等</a:t>
              </a:r>
              <a:r>
                <a:rPr lang="ja-JP" altLang="en-US" sz="1100" b="1" spc="-55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級および団体扱割引</a:t>
              </a:r>
              <a:r>
                <a:rPr lang="en-US" altLang="ja-JP" sz="1100" b="1" spc="-55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37</a:t>
              </a:r>
              <a:r>
                <a:rPr lang="ja-JP" altLang="en-US" sz="1100" b="1" spc="-55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％</a:t>
              </a:r>
              <a:r>
                <a:rPr lang="ja-JP" altLang="en-US" sz="1100" b="1" spc="-50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を</a:t>
              </a:r>
              <a:r>
                <a:rPr lang="ja-JP" altLang="en-US" sz="1100" b="1" spc="-25" dirty="0">
                  <a:solidFill>
                    <a:srgbClr val="FFFFFF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UD デジタル 教科書体 NP-R"/>
                </a:rPr>
                <a:t>維持</a:t>
              </a:r>
              <a:endParaRPr lang="ja-JP" altLang="en-US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UD デジタル 教科書体 NP-R"/>
              </a:endParaRPr>
            </a:p>
          </p:txBody>
        </p:sp>
      </p:grpSp>
      <p:sp>
        <p:nvSpPr>
          <p:cNvPr id="65" name="object 63"/>
          <p:cNvSpPr/>
          <p:nvPr/>
        </p:nvSpPr>
        <p:spPr>
          <a:xfrm>
            <a:off x="3851097" y="3655506"/>
            <a:ext cx="45719" cy="2152418"/>
          </a:xfrm>
          <a:custGeom>
            <a:avLst/>
            <a:gdLst/>
            <a:ahLst/>
            <a:cxnLst/>
            <a:rect l="l" t="t" r="r" b="b"/>
            <a:pathLst>
              <a:path h="1809750">
                <a:moveTo>
                  <a:pt x="0" y="0"/>
                </a:moveTo>
                <a:lnTo>
                  <a:pt x="0" y="1809737"/>
                </a:lnTo>
              </a:path>
            </a:pathLst>
          </a:custGeom>
          <a:ln w="762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正方形/長方形 65"/>
          <p:cNvSpPr/>
          <p:nvPr/>
        </p:nvSpPr>
        <p:spPr>
          <a:xfrm>
            <a:off x="897398" y="5402256"/>
            <a:ext cx="909864" cy="335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0010" marR="73660" lvl="0" indent="116839" algn="ctr">
              <a:lnSpc>
                <a:spcPts val="850"/>
              </a:lnSpc>
              <a:spcBef>
                <a:spcPts val="195"/>
              </a:spcBef>
            </a:pPr>
            <a:r>
              <a:rPr lang="zh-TW" altLang="en-US" sz="700" spc="5" dirty="0">
                <a:solidFill>
                  <a:srgbClr val="231F20"/>
                </a:solidFill>
                <a:latin typeface="SimSun"/>
                <a:cs typeface="SimSun"/>
              </a:rPr>
              <a:t>事故有</a:t>
            </a:r>
            <a:r>
              <a:rPr lang="zh-TW" altLang="en-US" sz="700" spc="5" dirty="0" smtClean="0">
                <a:solidFill>
                  <a:srgbClr val="231F20"/>
                </a:solidFill>
                <a:latin typeface="SimSun"/>
                <a:cs typeface="SimSun"/>
              </a:rPr>
              <a:t>係数</a:t>
            </a:r>
            <a:endParaRPr lang="en-US" altLang="zh-TW" sz="700" spc="5" dirty="0" smtClean="0">
              <a:solidFill>
                <a:srgbClr val="231F20"/>
              </a:solidFill>
              <a:latin typeface="SimSun"/>
              <a:cs typeface="SimSun"/>
            </a:endParaRPr>
          </a:p>
          <a:p>
            <a:pPr marL="80010" marR="73660" lvl="0" indent="116839" algn="ctr">
              <a:lnSpc>
                <a:spcPts val="850"/>
              </a:lnSpc>
              <a:spcBef>
                <a:spcPts val="195"/>
              </a:spcBef>
            </a:pPr>
            <a:r>
              <a:rPr lang="zh-TW" altLang="en-US" sz="700" spc="5" dirty="0" smtClean="0">
                <a:solidFill>
                  <a:srgbClr val="231F20"/>
                </a:solidFill>
                <a:latin typeface="SimSun"/>
                <a:cs typeface="SimSun"/>
              </a:rPr>
              <a:t>適用</a:t>
            </a:r>
            <a:r>
              <a:rPr lang="zh-TW" altLang="en-US" sz="700" spc="5" dirty="0">
                <a:solidFill>
                  <a:srgbClr val="231F20"/>
                </a:solidFill>
                <a:latin typeface="SimSun"/>
                <a:cs typeface="SimSun"/>
              </a:rPr>
              <a:t>期間</a:t>
            </a:r>
            <a:endParaRPr lang="zh-TW" altLang="en-US" sz="700" dirty="0">
              <a:solidFill>
                <a:prstClr val="black"/>
              </a:solidFill>
              <a:latin typeface="SimSun"/>
              <a:cs typeface="SimSun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3050" y="5188404"/>
            <a:ext cx="728726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65735" lvl="0">
              <a:spcBef>
                <a:spcPts val="170"/>
              </a:spcBef>
            </a:pPr>
            <a:r>
              <a:rPr lang="en-US" altLang="ja-JP" sz="750" spc="30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1</a:t>
            </a:r>
            <a:r>
              <a:rPr lang="ja-JP" altLang="en-US" sz="750" spc="6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年契約</a:t>
            </a:r>
            <a:endParaRPr lang="ja-JP" altLang="en-US" sz="7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3050" y="5515326"/>
            <a:ext cx="830677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6675" lvl="0">
              <a:spcBef>
                <a:spcPts val="170"/>
              </a:spcBef>
            </a:pPr>
            <a:r>
              <a:rPr lang="en-US" altLang="ja-JP" sz="750" spc="2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3</a:t>
            </a:r>
            <a:r>
              <a:rPr lang="ja-JP" altLang="en-US" sz="750" spc="55" dirty="0">
                <a:solidFill>
                  <a:srgbClr val="231F2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年長期契約</a:t>
            </a:r>
            <a:endParaRPr lang="ja-JP" altLang="en-US" sz="7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  <p:sp>
        <p:nvSpPr>
          <p:cNvPr id="69" name="object 60"/>
          <p:cNvSpPr/>
          <p:nvPr/>
        </p:nvSpPr>
        <p:spPr>
          <a:xfrm flipH="1">
            <a:off x="2734253" y="3655642"/>
            <a:ext cx="45719" cy="2168156"/>
          </a:xfrm>
          <a:custGeom>
            <a:avLst/>
            <a:gdLst/>
            <a:ahLst/>
            <a:cxnLst/>
            <a:rect l="l" t="t" r="r" b="b"/>
            <a:pathLst>
              <a:path h="1809750">
                <a:moveTo>
                  <a:pt x="0" y="0"/>
                </a:moveTo>
                <a:lnTo>
                  <a:pt x="0" y="1809737"/>
                </a:lnTo>
              </a:path>
            </a:pathLst>
          </a:custGeom>
          <a:ln w="7620">
            <a:solidFill>
              <a:srgbClr val="231F2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357" y="0"/>
            <a:ext cx="3289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■漫画に挿入いただきたい資料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4232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</TotalTime>
  <Words>203</Words>
  <Application>Microsoft Office PowerPoint</Application>
  <PresentationFormat>ユーザー設定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Ｐゴシック</vt:lpstr>
      <vt:lpstr>新細明體</vt:lpstr>
      <vt:lpstr>SimSun</vt:lpstr>
      <vt:lpstr>UD デジタル 教科書体 NP-B</vt:lpstr>
      <vt:lpstr>UD デジタル 教科書体 NP-R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森久之</dc:creator>
  <cp:lastModifiedBy>FUJIBAYASHI KAORI（藤林　かおり）</cp:lastModifiedBy>
  <cp:revision>82</cp:revision>
  <cp:lastPrinted>2024-01-15T09:53:24Z</cp:lastPrinted>
  <dcterms:created xsi:type="dcterms:W3CDTF">2023-12-25T09:36:46Z</dcterms:created>
  <dcterms:modified xsi:type="dcterms:W3CDTF">2024-01-19T01:33:34Z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Adobe InDesign 17.4 (Macintosh)</vt:lpwstr>
  </property>
  <property fmtid="{D5CDD505-2E9C-101B-9397-08002B2CF9AE}" pid="4" name="LastSaved">
    <vt:filetime>2023-12-25T00:00:00Z</vt:filetime>
  </property>
</Properties>
</file>