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8288000" cy="10287000"/>
  <p:notesSz cx="6858000" cy="9144000"/>
  <p:embeddedFontLst>
    <p:embeddedFont>
      <p:font typeface="UD角ゴ_ラージ" panose="020B0600070205080204" charset="-128"/>
      <p:regular r:id="rId4"/>
    </p:embeddedFont>
    <p:embeddedFont>
      <p:font typeface="UD角ゴ_ラージ Bold" panose="020B0600070205080204" charset="-128"/>
      <p:regular r:id="rId5"/>
    </p:embeddedFont>
    <p:embeddedFont>
      <p:font typeface="游ゴシック" panose="020B0400000000000000" pitchFamily="50" charset="-128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8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9C354-AEFF-4AA9-A41A-11BF3677261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30E8-271A-4570-8132-EC06FD9E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0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72865" y="128017"/>
            <a:ext cx="1645920" cy="781812"/>
            <a:chOff x="0" y="0"/>
            <a:chExt cx="1463040" cy="6949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3040" cy="694944"/>
            </a:xfrm>
            <a:custGeom>
              <a:avLst/>
              <a:gdLst/>
              <a:ahLst/>
              <a:cxnLst/>
              <a:rect l="l" t="t" r="r" b="b"/>
              <a:pathLst>
                <a:path w="1463040" h="694944">
                  <a:moveTo>
                    <a:pt x="0" y="0"/>
                  </a:moveTo>
                  <a:lnTo>
                    <a:pt x="0" y="694944"/>
                  </a:lnTo>
                  <a:lnTo>
                    <a:pt x="1463040" y="694944"/>
                  </a:lnTo>
                  <a:lnTo>
                    <a:pt x="146304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501015" y="185547"/>
            <a:ext cx="303276" cy="648462"/>
          </a:xfrm>
          <a:custGeom>
            <a:avLst/>
            <a:gdLst/>
            <a:ahLst/>
            <a:cxnLst/>
            <a:rect l="l" t="t" r="r" b="b"/>
            <a:pathLst>
              <a:path w="303276" h="648462">
                <a:moveTo>
                  <a:pt x="0" y="0"/>
                </a:moveTo>
                <a:lnTo>
                  <a:pt x="303276" y="0"/>
                </a:lnTo>
                <a:lnTo>
                  <a:pt x="303276" y="648462"/>
                </a:lnTo>
                <a:lnTo>
                  <a:pt x="0" y="648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>
            <a:off x="557784" y="1019175"/>
            <a:ext cx="17170527" cy="19050"/>
          </a:xfrm>
          <a:custGeom>
            <a:avLst/>
            <a:gdLst/>
            <a:ahLst/>
            <a:cxnLst/>
            <a:rect l="l" t="t" r="r" b="b"/>
            <a:pathLst>
              <a:path w="17170527" h="19050">
                <a:moveTo>
                  <a:pt x="0" y="0"/>
                </a:moveTo>
                <a:lnTo>
                  <a:pt x="17170527" y="0"/>
                </a:lnTo>
                <a:lnTo>
                  <a:pt x="1717052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952805" y="141146"/>
            <a:ext cx="14556809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8086C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代理店施策における問題点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4712" y="1565543"/>
            <a:ext cx="17113089" cy="1215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1"/>
              </a:lnSpc>
            </a:pPr>
            <a:r>
              <a:rPr lang="en-US" sz="3399" b="1" spc="234">
                <a:solidFill>
                  <a:srgbClr val="000069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成果報酬という特性上、</a:t>
            </a:r>
          </a:p>
          <a:p>
            <a:pPr algn="ctr">
              <a:lnSpc>
                <a:spcPts val="4861"/>
              </a:lnSpc>
            </a:pPr>
            <a:r>
              <a:rPr lang="en-US" sz="3399" b="1" spc="234">
                <a:solidFill>
                  <a:srgbClr val="000069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“代理店まかせ”になってしまい、代理店をコントロールする事が困難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72296" y="3454556"/>
            <a:ext cx="5035112" cy="1801558"/>
            <a:chOff x="0" y="0"/>
            <a:chExt cx="1703235" cy="6094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3235" cy="609416"/>
            </a:xfrm>
            <a:custGeom>
              <a:avLst/>
              <a:gdLst/>
              <a:ahLst/>
              <a:cxnLst/>
              <a:rect l="l" t="t" r="r" b="b"/>
              <a:pathLst>
                <a:path w="1703235" h="609416">
                  <a:moveTo>
                    <a:pt x="0" y="0"/>
                  </a:moveTo>
                  <a:lnTo>
                    <a:pt x="1703235" y="0"/>
                  </a:lnTo>
                  <a:lnTo>
                    <a:pt x="1703235" y="609416"/>
                  </a:lnTo>
                  <a:lnTo>
                    <a:pt x="0" y="609416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6584" y="5678001"/>
            <a:ext cx="3086100" cy="600950"/>
            <a:chOff x="0" y="0"/>
            <a:chExt cx="812800" cy="1582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58275"/>
            </a:xfrm>
            <a:custGeom>
              <a:avLst/>
              <a:gdLst/>
              <a:ahLst/>
              <a:cxnLst/>
              <a:rect l="l" t="t" r="r" b="b"/>
              <a:pathLst>
                <a:path w="812800" h="158275">
                  <a:moveTo>
                    <a:pt x="406400" y="15827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58275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-36320"/>
              <a:ext cx="558800" cy="121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29734" y="6700837"/>
            <a:ext cx="4988155" cy="2733675"/>
            <a:chOff x="0" y="0"/>
            <a:chExt cx="1313753" cy="7199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13753" cy="719980"/>
            </a:xfrm>
            <a:custGeom>
              <a:avLst/>
              <a:gdLst/>
              <a:ahLst/>
              <a:cxnLst/>
              <a:rect l="l" t="t" r="r" b="b"/>
              <a:pathLst>
                <a:path w="1313753" h="719980">
                  <a:moveTo>
                    <a:pt x="0" y="0"/>
                  </a:moveTo>
                  <a:lnTo>
                    <a:pt x="1313753" y="0"/>
                  </a:lnTo>
                  <a:lnTo>
                    <a:pt x="1313753" y="719980"/>
                  </a:lnTo>
                  <a:lnTo>
                    <a:pt x="0" y="719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6BC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313753" cy="767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3344" y="4050535"/>
            <a:ext cx="487301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150">
                <a:solidFill>
                  <a:srgbClr val="FFFFFF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マネジメント上の問題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509785" y="3454556"/>
            <a:ext cx="5035112" cy="1801558"/>
            <a:chOff x="0" y="0"/>
            <a:chExt cx="1703235" cy="6094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235" cy="609416"/>
            </a:xfrm>
            <a:custGeom>
              <a:avLst/>
              <a:gdLst/>
              <a:ahLst/>
              <a:cxnLst/>
              <a:rect l="l" t="t" r="r" b="b"/>
              <a:pathLst>
                <a:path w="1703235" h="609416">
                  <a:moveTo>
                    <a:pt x="0" y="0"/>
                  </a:moveTo>
                  <a:lnTo>
                    <a:pt x="1703235" y="0"/>
                  </a:lnTo>
                  <a:lnTo>
                    <a:pt x="1703235" y="609416"/>
                  </a:lnTo>
                  <a:lnTo>
                    <a:pt x="0" y="609416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76447" y="5678001"/>
            <a:ext cx="3086100" cy="600950"/>
            <a:chOff x="0" y="0"/>
            <a:chExt cx="812800" cy="1582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158275"/>
            </a:xfrm>
            <a:custGeom>
              <a:avLst/>
              <a:gdLst/>
              <a:ahLst/>
              <a:cxnLst/>
              <a:rect l="l" t="t" r="r" b="b"/>
              <a:pathLst>
                <a:path w="812800" h="158275">
                  <a:moveTo>
                    <a:pt x="406400" y="15827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58275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-36320"/>
              <a:ext cx="558800" cy="121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648403" y="4050535"/>
            <a:ext cx="475787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150">
                <a:solidFill>
                  <a:srgbClr val="FFFFFF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営業品質の問題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627660" y="6700837"/>
            <a:ext cx="4988155" cy="2733675"/>
            <a:chOff x="0" y="0"/>
            <a:chExt cx="1313753" cy="7199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3753" cy="719980"/>
            </a:xfrm>
            <a:custGeom>
              <a:avLst/>
              <a:gdLst/>
              <a:ahLst/>
              <a:cxnLst/>
              <a:rect l="l" t="t" r="r" b="b"/>
              <a:pathLst>
                <a:path w="1313753" h="719980">
                  <a:moveTo>
                    <a:pt x="0" y="0"/>
                  </a:moveTo>
                  <a:lnTo>
                    <a:pt x="1313753" y="0"/>
                  </a:lnTo>
                  <a:lnTo>
                    <a:pt x="1313753" y="719980"/>
                  </a:lnTo>
                  <a:lnTo>
                    <a:pt x="0" y="719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6BC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313753" cy="767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607711" y="3454556"/>
            <a:ext cx="5035112" cy="1801558"/>
            <a:chOff x="0" y="0"/>
            <a:chExt cx="1703235" cy="60941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3235" cy="609416"/>
            </a:xfrm>
            <a:custGeom>
              <a:avLst/>
              <a:gdLst/>
              <a:ahLst/>
              <a:cxnLst/>
              <a:rect l="l" t="t" r="r" b="b"/>
              <a:pathLst>
                <a:path w="1703235" h="609416">
                  <a:moveTo>
                    <a:pt x="0" y="0"/>
                  </a:moveTo>
                  <a:lnTo>
                    <a:pt x="1703235" y="0"/>
                  </a:lnTo>
                  <a:lnTo>
                    <a:pt x="1703235" y="609416"/>
                  </a:lnTo>
                  <a:lnTo>
                    <a:pt x="0" y="609416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551999" y="5678001"/>
            <a:ext cx="3086100" cy="600950"/>
            <a:chOff x="0" y="0"/>
            <a:chExt cx="812800" cy="1582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158275"/>
            </a:xfrm>
            <a:custGeom>
              <a:avLst/>
              <a:gdLst/>
              <a:ahLst/>
              <a:cxnLst/>
              <a:rect l="l" t="t" r="r" b="b"/>
              <a:pathLst>
                <a:path w="812800" h="158275">
                  <a:moveTo>
                    <a:pt x="406400" y="158275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58275"/>
                  </a:lnTo>
                  <a:close/>
                </a:path>
              </a:pathLst>
            </a:custGeom>
            <a:solidFill>
              <a:srgbClr val="006BC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000" y="-36320"/>
              <a:ext cx="558800" cy="121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675247" y="4050535"/>
            <a:ext cx="489528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150">
                <a:solidFill>
                  <a:srgbClr val="FFFFFF"/>
                </a:solidFill>
                <a:latin typeface="UD角ゴ_ラージ Bold"/>
                <a:ea typeface="UD角ゴ_ラージ Bold"/>
                <a:cs typeface="UD角ゴ_ラージ Bold"/>
                <a:sym typeface="UD角ゴ_ラージ Bold"/>
              </a:rPr>
              <a:t>ブランド毀損の問題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618192" y="6700837"/>
            <a:ext cx="4988155" cy="2733675"/>
            <a:chOff x="0" y="0"/>
            <a:chExt cx="1313753" cy="7199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13753" cy="719980"/>
            </a:xfrm>
            <a:custGeom>
              <a:avLst/>
              <a:gdLst/>
              <a:ahLst/>
              <a:cxnLst/>
              <a:rect l="l" t="t" r="r" b="b"/>
              <a:pathLst>
                <a:path w="1313753" h="719980">
                  <a:moveTo>
                    <a:pt x="0" y="0"/>
                  </a:moveTo>
                  <a:lnTo>
                    <a:pt x="1313753" y="0"/>
                  </a:lnTo>
                  <a:lnTo>
                    <a:pt x="1313753" y="719980"/>
                  </a:lnTo>
                  <a:lnTo>
                    <a:pt x="0" y="719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6BC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313753" cy="767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76598" y="6891020"/>
            <a:ext cx="4673466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自社部隊のような営業組織のコントロールが出来ず、成果が安定しない。そもそも代理店は儲からなければ動いてくれない。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74524" y="6891020"/>
            <a:ext cx="4673466" cy="224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 dirty="0" err="1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多重下請けによる営業組織全体の品質担保が難しい</a:t>
            </a:r>
            <a:r>
              <a:rPr lang="en-US" sz="2599" spc="129" dirty="0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。</a:t>
            </a:r>
            <a:r>
              <a:rPr lang="ja-JP" altLang="en-US" sz="2599" spc="129" dirty="0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代理店は「契約が取れたら成果報酬」という性質上、無理な契約獲得をするケースが多い。</a:t>
            </a:r>
            <a:endParaRPr lang="en-US" sz="2599" spc="129" dirty="0">
              <a:solidFill>
                <a:srgbClr val="006BCB"/>
              </a:solidFill>
              <a:latin typeface="UD角ゴ_ラージ"/>
              <a:ea typeface="UD角ゴ_ラージ"/>
              <a:cs typeface="UD角ゴ_ラージ"/>
              <a:sym typeface="UD角ゴ_ラージ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758316" y="6891020"/>
            <a:ext cx="4673466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 dirty="0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代理店の乱暴な営業活動によって、</a:t>
            </a:r>
            <a:r>
              <a:rPr lang="en-US" altLang="ja-JP" sz="2599" spc="129" dirty="0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Coupang</a:t>
            </a:r>
            <a:r>
              <a:rPr lang="en-US" sz="2599" spc="129" dirty="0">
                <a:solidFill>
                  <a:srgbClr val="006BCB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ブランドを毀損するリスクがある。一度でも悪い印象を与えると2度と営業ができなくなるリスクがある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656023" y="9895161"/>
            <a:ext cx="56613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8086C"/>
                </a:solidFill>
                <a:latin typeface="UD角ゴ_ラージ"/>
                <a:ea typeface="UD角ゴ_ラージ"/>
                <a:cs typeface="UD角ゴ_ラージ"/>
                <a:sym typeface="UD角ゴ_ラージ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UD角ゴ_ラージ Bold</vt:lpstr>
      <vt:lpstr>游ゴシック</vt:lpstr>
      <vt:lpstr>UD角ゴ_ラージ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【メルカリ御中】貴社事業をスケールさせるパートナーセールスのご提案_20240916</dc:title>
  <dc:creator>minami-tep</dc:creator>
  <cp:lastModifiedBy>sakurada-ryo</cp:lastModifiedBy>
  <cp:revision>4</cp:revision>
  <dcterms:created xsi:type="dcterms:W3CDTF">2006-08-16T00:00:00Z</dcterms:created>
  <dcterms:modified xsi:type="dcterms:W3CDTF">2024-12-12T00:19:22Z</dcterms:modified>
  <dc:identifier>DAGQ9uAqvZQ</dc:identifier>
</cp:coreProperties>
</file>