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31A"/>
    <a:srgbClr val="FF66CC"/>
    <a:srgbClr val="FFCCCC"/>
    <a:srgbClr val="FF99FF"/>
    <a:srgbClr val="CEC080"/>
    <a:srgbClr val="CC6600"/>
    <a:srgbClr val="FB9F9D"/>
    <a:srgbClr val="FFCC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7" autoAdjust="0"/>
    <p:restoredTop sz="94660"/>
  </p:normalViewPr>
  <p:slideViewPr>
    <p:cSldViewPr snapToGrid="0">
      <p:cViewPr varScale="1">
        <p:scale>
          <a:sx n="66" d="100"/>
          <a:sy n="66" d="100"/>
        </p:scale>
        <p:origin x="3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504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59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135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23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696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440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71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45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103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70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186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E8748-9AE7-48FB-A805-6DAB36F007E1}" type="datetimeFigureOut">
              <a:rPr kumimoji="1" lang="ja-JP" altLang="en-US" smtClean="0"/>
              <a:t>2022/11/5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6E7B2-9DDE-4179-B9A0-7D8599ABC3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05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34FC511B-AB4F-4795-AD6B-129C5108C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019" y="6164969"/>
            <a:ext cx="1549778" cy="1119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1CD63A7-7326-48C6-8C30-8EFE7DD8F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109" y="-113405"/>
            <a:ext cx="4091292" cy="3068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波線 5">
            <a:extLst>
              <a:ext uri="{FF2B5EF4-FFF2-40B4-BE49-F238E27FC236}">
                <a16:creationId xmlns:a16="http://schemas.microsoft.com/office/drawing/2014/main" id="{49E49679-1262-4FA5-9559-8179A44606C8}"/>
              </a:ext>
            </a:extLst>
          </p:cNvPr>
          <p:cNvSpPr/>
          <p:nvPr/>
        </p:nvSpPr>
        <p:spPr>
          <a:xfrm>
            <a:off x="93205" y="19603"/>
            <a:ext cx="1537855" cy="836251"/>
          </a:xfrm>
          <a:prstGeom prst="wav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人気</a:t>
            </a:r>
            <a:r>
              <a:rPr kumimoji="1" lang="en-US" altLang="ja-JP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No.1</a:t>
            </a:r>
            <a:r>
              <a:rPr kumimoji="1" lang="ja-JP" altLang="en-US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 </a:t>
            </a:r>
          </a:p>
        </p:txBody>
      </p:sp>
      <p:sp>
        <p:nvSpPr>
          <p:cNvPr id="8" name="テキスト ボックス 2">
            <a:extLst>
              <a:ext uri="{FF2B5EF4-FFF2-40B4-BE49-F238E27FC236}">
                <a16:creationId xmlns:a16="http://schemas.microsoft.com/office/drawing/2014/main" id="{C2473EE2-36B4-4DBB-9C36-FC83C414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6" y="3051251"/>
            <a:ext cx="3601274" cy="74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ja-JP" alt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①</a:t>
            </a:r>
            <a:r>
              <a:rPr lang="en-US" altLang="ja-JP" sz="2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Wagyu</a:t>
            </a:r>
            <a:r>
              <a:rPr lang="ja-JP" altLang="en-US" sz="2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Sukiyaki </a:t>
            </a:r>
            <a:r>
              <a:rPr lang="en-US" altLang="ja-JP" sz="2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ja-JP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Sendai</a:t>
            </a:r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wagyu</a:t>
            </a:r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A5Class</a:t>
            </a:r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！</a:t>
            </a:r>
            <a:endParaRPr lang="en-US" altLang="ja-JP" sz="105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ja-JP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Sukiyaki</a:t>
            </a:r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Style. With raw egg yolk</a:t>
            </a:r>
            <a:endParaRPr lang="en-US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ja-JP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	</a:t>
            </a:r>
            <a:r>
              <a:rPr lang="ja-JP" altLang="en-US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　　　　</a:t>
            </a:r>
            <a:r>
              <a:rPr lang="en-US" altLang="ja-JP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Wagyu Beef   80g </a:t>
            </a:r>
            <a:r>
              <a:rPr lang="ja-JP" altLang="en-US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　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￥２０３０　　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		</a:t>
            </a:r>
            <a:r>
              <a:rPr lang="en-US" altLang="ja-JP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Wagyu Beef   120g 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￥３０３０　　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230">
            <a:extLst>
              <a:ext uri="{FF2B5EF4-FFF2-40B4-BE49-F238E27FC236}">
                <a16:creationId xmlns:a16="http://schemas.microsoft.com/office/drawing/2014/main" id="{7B58CE6F-FC39-423F-891A-CDB32E236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982" y="3638406"/>
            <a:ext cx="3510810" cy="7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132080" tIns="66040" rIns="132080" bIns="66040" anchor="t" anchorCtr="0">
            <a:noAutofit/>
          </a:bodyPr>
          <a:lstStyle/>
          <a:p>
            <a:pPr algn="ctr"/>
            <a:r>
              <a:rPr lang="ja-JP" altLang="en-US" sz="16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③</a:t>
            </a:r>
            <a:r>
              <a:rPr lang="en-US" altLang="ja-JP" sz="16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Pork with Grated Radish</a:t>
            </a:r>
            <a:endParaRPr lang="ja-JP" altLang="en-US" sz="2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517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n-US" sz="1517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en-US" sz="12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Iwate</a:t>
            </a:r>
            <a:r>
              <a:rPr lang="ja-JP" altLang="en-US" sz="12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2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Branded “</a:t>
            </a:r>
            <a:r>
              <a:rPr lang="en-US" altLang="ja-JP" sz="1200" kern="100" dirty="0" err="1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Iwachu</a:t>
            </a:r>
            <a:r>
              <a:rPr lang="en-US" altLang="ja-JP" sz="12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pork”</a:t>
            </a:r>
            <a:r>
              <a:rPr lang="ja-JP" altLang="en-US" sz="12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4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￥１４３０</a:t>
            </a:r>
            <a:endParaRPr lang="ja-JP" altLang="en-US" sz="1400" kern="100" dirty="0">
              <a:latin typeface="HGPｺﾞｼｯｸE" panose="020B0900000000000000" pitchFamily="50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sz="1517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517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A58527E1-3EAF-4E3D-AC34-22B4ECBF4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7" y="4344842"/>
            <a:ext cx="3624937" cy="1207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/>
            <a:r>
              <a:rPr lang="ja-JP" altLang="en-US" sz="32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ぶっかけうどん</a:t>
            </a:r>
            <a:endParaRPr lang="ja-JP" altLang="en-US" sz="3200" dirty="0">
              <a:solidFill>
                <a:prstClr val="black"/>
              </a:solidFill>
              <a:latin typeface="あんずもじ" panose="02000600000000000000" pitchFamily="2" charset="-128"/>
              <a:ea typeface="あんずもじ" panose="02000600000000000000" pitchFamily="2" charset="-128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④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Bukkake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￥６５０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⑤</a:t>
            </a:r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Fish Cake Tempura Bukkake	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￥８３０</a:t>
            </a:r>
            <a:endParaRPr lang="ja-JP" altLang="en-US" sz="14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⑥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Vegetable Tempura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Bukkake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￥１０４０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⑦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Chicken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Tempura Bukkake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￥１１３０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⑧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Conger eel Tempura Bukkake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￥１２４０</a:t>
            </a:r>
            <a:endParaRPr lang="en-US" altLang="ja-JP" sz="14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endParaRPr lang="ja-JP" altLang="en-US" sz="14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04">
            <a:extLst>
              <a:ext uri="{FF2B5EF4-FFF2-40B4-BE49-F238E27FC236}">
                <a16:creationId xmlns:a16="http://schemas.microsoft.com/office/drawing/2014/main" id="{D88F23A6-5309-4EE8-9E1F-B52213FA0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168" y="4279647"/>
            <a:ext cx="3649015" cy="89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　 かけうどん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⑨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Kake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(with Dashi Soup)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￥６５０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⑩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Kitsune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(Fried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Tofu)	   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￥８３０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⑪</a:t>
            </a:r>
            <a:r>
              <a:rPr lang="en-US" altLang="ja-JP" sz="1400" kern="100" dirty="0" err="1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Prawn&amp;Vege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Tempura </a:t>
            </a:r>
            <a:r>
              <a:rPr lang="en-US" altLang="ja-JP" sz="1400" kern="100" dirty="0" err="1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￥１６３０</a:t>
            </a:r>
            <a:endParaRPr lang="en-US" altLang="ja-JP" sz="14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endParaRPr lang="en-US" altLang="ja-JP" sz="14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endParaRPr lang="en-US" altLang="ja-JP" sz="14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04">
            <a:extLst>
              <a:ext uri="{FF2B5EF4-FFF2-40B4-BE49-F238E27FC236}">
                <a16:creationId xmlns:a16="http://schemas.microsoft.com/office/drawing/2014/main" id="{65B74A56-2799-4760-9B0E-E2BA0088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7" y="6295548"/>
            <a:ext cx="3284646" cy="722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 err="1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ざる</a:t>
            </a:r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うどん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⑫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Zaru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   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￥７３０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⑬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Zaru with Chicken Tempura 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￥１１３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1" name="テキスト ボックス 253">
            <a:extLst>
              <a:ext uri="{FF2B5EF4-FFF2-40B4-BE49-F238E27FC236}">
                <a16:creationId xmlns:a16="http://schemas.microsoft.com/office/drawing/2014/main" id="{03EAE82A-A828-4F0D-AA02-EEBD1CF72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4162" y="9547530"/>
            <a:ext cx="7853749" cy="48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＊</a:t>
            </a:r>
            <a:r>
              <a:rPr lang="en-US" altLang="ja-JP" sz="1400" kern="10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Tax included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A5ED496-67CE-4B2F-88FE-2D99059D3C49}"/>
              </a:ext>
            </a:extLst>
          </p:cNvPr>
          <p:cNvSpPr txBox="1"/>
          <p:nvPr/>
        </p:nvSpPr>
        <p:spPr>
          <a:xfrm>
            <a:off x="-444162" y="8873342"/>
            <a:ext cx="5257799" cy="452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茹でたてにこだわっております。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15</a:t>
            </a:r>
            <a:r>
              <a:rPr kumimoji="1" lang="ja-JP" altLang="en-US" dirty="0"/>
              <a:t>分ほどお時間がかかる事があります。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00A317A2-AC2F-4E14-AA22-498B9535304F}"/>
              </a:ext>
            </a:extLst>
          </p:cNvPr>
          <p:cNvSpPr/>
          <p:nvPr/>
        </p:nvSpPr>
        <p:spPr>
          <a:xfrm>
            <a:off x="3299463" y="4325080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129571F8-E2EE-45F8-9A70-5ECFB6934CEB}"/>
              </a:ext>
            </a:extLst>
          </p:cNvPr>
          <p:cNvSpPr/>
          <p:nvPr/>
        </p:nvSpPr>
        <p:spPr>
          <a:xfrm>
            <a:off x="5756191" y="4210608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147CAC2D-83F0-4BEB-A610-B584E66ADC73}"/>
              </a:ext>
            </a:extLst>
          </p:cNvPr>
          <p:cNvSpPr/>
          <p:nvPr/>
        </p:nvSpPr>
        <p:spPr>
          <a:xfrm>
            <a:off x="3161665" y="2668275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FE64684A-38A2-4642-A16E-005C20EA442D}"/>
              </a:ext>
            </a:extLst>
          </p:cNvPr>
          <p:cNvSpPr/>
          <p:nvPr/>
        </p:nvSpPr>
        <p:spPr>
          <a:xfrm>
            <a:off x="6264359" y="3387746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2CB72EFC-97A3-4694-8D12-1C6E24F75E36}"/>
              </a:ext>
            </a:extLst>
          </p:cNvPr>
          <p:cNvSpPr/>
          <p:nvPr/>
        </p:nvSpPr>
        <p:spPr>
          <a:xfrm>
            <a:off x="6246867" y="1320057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F19949F5-FBF6-492D-AC46-8474C102C6DF}"/>
              </a:ext>
            </a:extLst>
          </p:cNvPr>
          <p:cNvSpPr/>
          <p:nvPr/>
        </p:nvSpPr>
        <p:spPr>
          <a:xfrm>
            <a:off x="6217965" y="4220366"/>
            <a:ext cx="457200" cy="439420"/>
          </a:xfrm>
          <a:prstGeom prst="ellipse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冷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FA4AC699-FB4A-44AF-A7EB-C4918C22B0CE}"/>
              </a:ext>
            </a:extLst>
          </p:cNvPr>
          <p:cNvSpPr/>
          <p:nvPr/>
        </p:nvSpPr>
        <p:spPr>
          <a:xfrm>
            <a:off x="2883684" y="4349718"/>
            <a:ext cx="457200" cy="439420"/>
          </a:xfrm>
          <a:prstGeom prst="ellipse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冷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0" name="楕円 39">
            <a:extLst>
              <a:ext uri="{FF2B5EF4-FFF2-40B4-BE49-F238E27FC236}">
                <a16:creationId xmlns:a16="http://schemas.microsoft.com/office/drawing/2014/main" id="{599379AB-9DD2-4473-8E0C-81190ED7BFD1}"/>
              </a:ext>
            </a:extLst>
          </p:cNvPr>
          <p:cNvSpPr/>
          <p:nvPr/>
        </p:nvSpPr>
        <p:spPr>
          <a:xfrm>
            <a:off x="2655084" y="6392814"/>
            <a:ext cx="457200" cy="439420"/>
          </a:xfrm>
          <a:prstGeom prst="ellipse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冷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48C45A5C-FCA1-4290-A8F3-06F94E245540}"/>
              </a:ext>
            </a:extLst>
          </p:cNvPr>
          <p:cNvSpPr/>
          <p:nvPr/>
        </p:nvSpPr>
        <p:spPr>
          <a:xfrm>
            <a:off x="2695493" y="2700301"/>
            <a:ext cx="457200" cy="439420"/>
          </a:xfrm>
          <a:prstGeom prst="ellipse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冷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205">
            <a:extLst>
              <a:ext uri="{FF2B5EF4-FFF2-40B4-BE49-F238E27FC236}">
                <a16:creationId xmlns:a16="http://schemas.microsoft.com/office/drawing/2014/main" id="{4EADBEB9-1FC2-425F-9897-AEF7B6C12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2" y="7359882"/>
            <a:ext cx="3640707" cy="1139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釜揚げうどん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⑭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Kamatama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(with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Raw egg)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￥７３０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⑮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Kamaage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￥７３０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⑯</a:t>
            </a:r>
            <a:r>
              <a:rPr lang="en-US" altLang="ja-JP" sz="1400" kern="100" dirty="0" err="1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Kamatama</a:t>
            </a:r>
            <a:r>
              <a:rPr lang="en-US" altLang="ja-JP" sz="14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with Cod roe &amp; Butter</a:t>
            </a:r>
            <a:r>
              <a:rPr lang="ja-JP" altLang="en-US" sz="14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￥１２４０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257CDF57-8730-4239-865B-6554B4C32638}"/>
              </a:ext>
            </a:extLst>
          </p:cNvPr>
          <p:cNvSpPr/>
          <p:nvPr/>
        </p:nvSpPr>
        <p:spPr>
          <a:xfrm>
            <a:off x="3028939" y="7402826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204">
            <a:extLst>
              <a:ext uri="{FF2B5EF4-FFF2-40B4-BE49-F238E27FC236}">
                <a16:creationId xmlns:a16="http://schemas.microsoft.com/office/drawing/2014/main" id="{54DE0FB3-3086-4BEC-8954-2DEAC85FC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319" y="5379480"/>
            <a:ext cx="3135516" cy="133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カレーうどん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⑰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Curry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￥９３０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⑱</a:t>
            </a:r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Vege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Curry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￥１１３０</a:t>
            </a:r>
            <a:endParaRPr lang="en-US" altLang="ja-JP" sz="14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DEEF296F-0AA6-46FB-BDCB-4E82FA4EF229}"/>
              </a:ext>
            </a:extLst>
          </p:cNvPr>
          <p:cNvSpPr/>
          <p:nvPr/>
        </p:nvSpPr>
        <p:spPr>
          <a:xfrm>
            <a:off x="6134320" y="5474094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12">
            <a:extLst>
              <a:ext uri="{FF2B5EF4-FFF2-40B4-BE49-F238E27FC236}">
                <a16:creationId xmlns:a16="http://schemas.microsoft.com/office/drawing/2014/main" id="{074D7B12-795C-48EB-96E3-E82BCD80B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796" y="7011032"/>
            <a:ext cx="2774163" cy="1653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トッピング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Soft-boiled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Eggs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Branded Raw Egg	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￥１３０</a:t>
            </a:r>
            <a:endParaRPr lang="ja-JP" altLang="en-US" sz="14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Grated Yam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Potato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Salted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Plum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￥１３０</a:t>
            </a:r>
            <a:endParaRPr lang="en-US" altLang="ja-JP" sz="14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endParaRPr lang="ja-JP" altLang="en-US" sz="14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A02D5D14-E30E-46BA-8553-F1CD76D430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18"/>
          <a:stretch/>
        </p:blipFill>
        <p:spPr>
          <a:xfrm>
            <a:off x="4492185" y="2332383"/>
            <a:ext cx="1527717" cy="1456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5F27E76-013A-4CB2-B6EA-F6618BAC70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4" t="19415" r="22623" b="14221"/>
          <a:stretch/>
        </p:blipFill>
        <p:spPr>
          <a:xfrm>
            <a:off x="8447335" y="361859"/>
            <a:ext cx="2965107" cy="2147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8" name="タイトル 1">
            <a:extLst>
              <a:ext uri="{FF2B5EF4-FFF2-40B4-BE49-F238E27FC236}">
                <a16:creationId xmlns:a16="http://schemas.microsoft.com/office/drawing/2014/main" id="{39C29A78-7BD6-43D1-9ECE-71420C2FC0A4}"/>
              </a:ext>
            </a:extLst>
          </p:cNvPr>
          <p:cNvSpPr txBox="1">
            <a:spLocks/>
          </p:cNvSpPr>
          <p:nvPr/>
        </p:nvSpPr>
        <p:spPr>
          <a:xfrm>
            <a:off x="3832661" y="-1146693"/>
            <a:ext cx="3521035" cy="777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3200" dirty="0">
                <a:latin typeface="HGS行書体" panose="03000600000000000000" pitchFamily="66" charset="-128"/>
                <a:ea typeface="HGS行書体" panose="03000600000000000000" pitchFamily="66" charset="-128"/>
              </a:rPr>
              <a:t>一品料理</a:t>
            </a:r>
            <a:endParaRPr lang="en-US" altLang="ja-JP" sz="3200" dirty="0">
              <a:latin typeface="HGS行書体" panose="03000600000000000000" pitchFamily="66" charset="-128"/>
              <a:ea typeface="HGS行書体" panose="03000600000000000000" pitchFamily="66" charset="-128"/>
            </a:endParaRPr>
          </a:p>
        </p:txBody>
      </p:sp>
      <p:sp>
        <p:nvSpPr>
          <p:cNvPr id="70" name="テキスト ボックス 204">
            <a:extLst>
              <a:ext uri="{FF2B5EF4-FFF2-40B4-BE49-F238E27FC236}">
                <a16:creationId xmlns:a16="http://schemas.microsoft.com/office/drawing/2014/main" id="{E47A00A0-9DA5-414C-80B8-06A124FFB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3680" y="5584390"/>
            <a:ext cx="3119738" cy="184739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ja-JP" altLang="en-US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おこさまうどん</a:t>
            </a:r>
            <a:endParaRPr lang="en-US" altLang="ja-JP" kern="100" dirty="0">
              <a:solidFill>
                <a:schemeClr val="tx1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小学生以下限定メニュー　</a:t>
            </a:r>
            <a:endParaRPr lang="en-US" altLang="ja-JP" sz="1050" kern="1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オレンジジュースとミニデザート付き</a:t>
            </a:r>
          </a:p>
          <a:p>
            <a:pPr algn="just"/>
            <a:r>
              <a:rPr lang="ja-JP" alt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　かけうどん</a:t>
            </a:r>
            <a:r>
              <a:rPr 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￥４００</a:t>
            </a:r>
            <a:endParaRPr lang="ja-JP" altLang="en-US" sz="1400" kern="1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　ざるうどん</a:t>
            </a:r>
            <a:r>
              <a:rPr 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￥４００</a:t>
            </a:r>
            <a:endParaRPr lang="en-US" altLang="ja-JP" sz="14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endParaRPr lang="en-US" altLang="ja-JP" sz="1050" kern="100" dirty="0">
              <a:solidFill>
                <a:schemeClr val="tx1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おこさまうどん　きつねのせ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　＋￥１００　</a:t>
            </a:r>
            <a:endParaRPr lang="en-US" altLang="ja-JP" sz="1050" kern="100" dirty="0">
              <a:solidFill>
                <a:schemeClr val="tx1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おこさまうどん　和牛のせ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　＋￥４００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endParaRPr lang="en-US" altLang="ja-JP" sz="1400" kern="100" dirty="0">
              <a:solidFill>
                <a:schemeClr val="tx1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1" name="テキスト ボックス 207">
            <a:extLst>
              <a:ext uri="{FF2B5EF4-FFF2-40B4-BE49-F238E27FC236}">
                <a16:creationId xmlns:a16="http://schemas.microsoft.com/office/drawing/2014/main" id="{6218C3F2-A86D-4830-BA6F-8195A1105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6533" y="3684531"/>
            <a:ext cx="3190691" cy="818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一品料理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花は咲くサラダ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￥８００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花は咲くサラダ　ハーフ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￥５００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月見和牛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￥８００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わらびもち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１２０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アイスクリーム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￥１００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2" name="テキスト ボックス 209">
            <a:extLst>
              <a:ext uri="{FF2B5EF4-FFF2-40B4-BE49-F238E27FC236}">
                <a16:creationId xmlns:a16="http://schemas.microsoft.com/office/drawing/2014/main" id="{EF6D218B-1EC0-4504-935A-A9B86CDA8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788" y="7570268"/>
            <a:ext cx="2724693" cy="253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お土産に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生うどん麺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￥２００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ぶっかけ出汁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￥１５０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かけ出汁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￥２２０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生うどん麺と</a:t>
            </a:r>
            <a:endParaRPr lang="en-US" altLang="ja-JP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ぶっかけ出汁</a:t>
            </a:r>
            <a:endParaRPr lang="en-US" altLang="ja-JP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2</a:t>
            </a:r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人前セット　　￥７００</a:t>
            </a:r>
            <a:endParaRPr lang="ja-JP" altLang="en-US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1A43B1B-F29E-4FE6-B832-53119D1AE1D5}"/>
              </a:ext>
            </a:extLst>
          </p:cNvPr>
          <p:cNvSpPr txBox="1"/>
          <p:nvPr/>
        </p:nvSpPr>
        <p:spPr>
          <a:xfrm>
            <a:off x="7844833" y="9018723"/>
            <a:ext cx="5257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＊全てのメニューお持ち帰りできます。</a:t>
            </a:r>
            <a:endParaRPr kumimoji="1" lang="en-US" altLang="ja-JP" sz="2400" dirty="0">
              <a:latin typeface="あんずもじ" panose="02000600000000000000" pitchFamily="2" charset="-128"/>
              <a:ea typeface="あんずもじ" panose="02000600000000000000" pitchFamily="2" charset="-128"/>
            </a:endParaRPr>
          </a:p>
          <a:p>
            <a:pPr algn="ctr"/>
            <a:r>
              <a:rPr kumimoji="1" lang="ja-JP" altLang="en-US" sz="24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事前ご予約承ります。</a:t>
            </a:r>
          </a:p>
        </p:txBody>
      </p:sp>
      <p:pic>
        <p:nvPicPr>
          <p:cNvPr id="45" name="図 44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625A31FB-0015-40F0-B125-9E9A8B77DCF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5672" y="3385937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図 45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5C9C9377-8912-494B-B991-FD572AE24BF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8912" y="5807399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図 47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F0A1AD85-0EC4-4522-8DD7-E62B3A42CAA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2281" y="8805374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図 49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99A62830-B63B-4276-9592-02F155D2226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880" y="1426202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図 50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4F642FF9-7656-4F72-83B8-3A35F599F2F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306" y="137570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図 51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1B76DFA0-1F00-4B41-8A75-7D47BE73447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150" y="2405125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図 53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5D63994C-08B7-4F97-9589-335C0B609DB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579" y="4150879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図 56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BD6B4A5C-C02F-4D24-B5DA-2A0ECECB884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911" y="8872338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図 58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AF86AFFA-91D7-47EF-97C2-A94136EAD9A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068" y="2762228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図 59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248C338A-B2B4-4D12-B04D-2AC5B867885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280" y="7657981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図 60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821B27DE-2D32-4E12-9D83-DDD052B11D8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090" y="6300311"/>
            <a:ext cx="345162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図 63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C3F1A3C6-163E-4C17-867F-BA4B5FB9E6A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163" y="2955064"/>
            <a:ext cx="414344" cy="43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図 64" descr="C:\Users\kitada\AppData\Local\Microsoft\Windows\INetCache\Content.Word\092_さくら1.png">
            <a:extLst>
              <a:ext uri="{FF2B5EF4-FFF2-40B4-BE49-F238E27FC236}">
                <a16:creationId xmlns:a16="http://schemas.microsoft.com/office/drawing/2014/main" id="{BA23A71E-AAFD-463C-AD46-30FE2AAF12E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2967" y="7431780"/>
            <a:ext cx="345162" cy="43942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2F1DA54-B40E-4E33-A560-9185D4437828}"/>
              </a:ext>
            </a:extLst>
          </p:cNvPr>
          <p:cNvSpPr txBox="1"/>
          <p:nvPr/>
        </p:nvSpPr>
        <p:spPr>
          <a:xfrm>
            <a:off x="7137406" y="6104523"/>
            <a:ext cx="4430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＊おうどんとミニすき焼き丼の</a:t>
            </a:r>
            <a:endParaRPr kumimoji="1" lang="en-US" altLang="ja-JP" sz="2400" dirty="0">
              <a:latin typeface="あんずもじ" panose="02000600000000000000" pitchFamily="2" charset="-128"/>
              <a:ea typeface="あんずもじ" panose="02000600000000000000" pitchFamily="2" charset="-128"/>
            </a:endParaRPr>
          </a:p>
          <a:p>
            <a:pPr algn="ctr"/>
            <a:r>
              <a:rPr kumimoji="1" lang="ja-JP" altLang="en-US" sz="24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お得なセットメニュー裏面にあります。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F26C3BE-B259-4091-9222-5FB9D2447D3F}"/>
              </a:ext>
            </a:extLst>
          </p:cNvPr>
          <p:cNvSpPr txBox="1"/>
          <p:nvPr/>
        </p:nvSpPr>
        <p:spPr>
          <a:xfrm>
            <a:off x="2427601" y="8475503"/>
            <a:ext cx="5257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＊</a:t>
            </a:r>
            <a:r>
              <a:rPr kumimoji="1" lang="en-US" altLang="ja-JP" sz="2000" dirty="0" err="1">
                <a:latin typeface="あんずもじ" panose="02000600000000000000" pitchFamily="2" charset="-128"/>
                <a:ea typeface="あんずもじ" panose="02000600000000000000" pitchFamily="2" charset="-128"/>
              </a:rPr>
              <a:t>Udon</a:t>
            </a:r>
            <a:r>
              <a:rPr kumimoji="1"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 </a:t>
            </a:r>
            <a:r>
              <a:rPr kumimoji="1" lang="en-US" altLang="ja-JP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Large +</a:t>
            </a:r>
            <a:r>
              <a:rPr kumimoji="1"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￥１５０　</a:t>
            </a:r>
            <a:endParaRPr kumimoji="1" lang="en-US" altLang="ja-JP" sz="2000" dirty="0">
              <a:latin typeface="あんずもじ" panose="02000600000000000000" pitchFamily="2" charset="-128"/>
              <a:ea typeface="あんずもじ" panose="02000600000000000000" pitchFamily="2" charset="-128"/>
            </a:endParaRPr>
          </a:p>
          <a:p>
            <a:pPr algn="ctr"/>
            <a:r>
              <a:rPr kumimoji="1"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　</a:t>
            </a:r>
            <a:r>
              <a:rPr kumimoji="1" lang="en-US" altLang="ja-JP" sz="2000" dirty="0" err="1">
                <a:latin typeface="あんずもじ" panose="02000600000000000000" pitchFamily="2" charset="-128"/>
                <a:ea typeface="あんずもじ" panose="02000600000000000000" pitchFamily="2" charset="-128"/>
              </a:rPr>
              <a:t>Udon</a:t>
            </a:r>
            <a:r>
              <a:rPr kumimoji="1" lang="ja-JP" altLang="en-US" sz="2000">
                <a:latin typeface="あんずもじ" panose="02000600000000000000" pitchFamily="2" charset="-128"/>
                <a:ea typeface="あんずもじ" panose="02000600000000000000" pitchFamily="2" charset="-128"/>
              </a:rPr>
              <a:t> </a:t>
            </a:r>
            <a:r>
              <a:rPr kumimoji="1" lang="en-US" altLang="ja-JP" sz="2000">
                <a:latin typeface="あんずもじ" panose="02000600000000000000" pitchFamily="2" charset="-128"/>
                <a:ea typeface="あんずもじ" panose="02000600000000000000" pitchFamily="2" charset="-128"/>
              </a:rPr>
              <a:t>Small </a:t>
            </a:r>
            <a:r>
              <a:rPr kumimoji="1" lang="en-US" altLang="ja-JP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-</a:t>
            </a:r>
            <a:r>
              <a:rPr kumimoji="1"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￥５０</a:t>
            </a:r>
            <a:endParaRPr kumimoji="1" lang="en-US" altLang="ja-JP" sz="2000" dirty="0">
              <a:latin typeface="あんずもじ" panose="02000600000000000000" pitchFamily="2" charset="-128"/>
              <a:ea typeface="あんずもじ" panose="02000600000000000000" pitchFamily="2" charset="-128"/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4B4B9C1C-5B7C-4ACD-8478-5278F22D2C9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89"/>
          <a:stretch/>
        </p:blipFill>
        <p:spPr>
          <a:xfrm>
            <a:off x="4305305" y="248265"/>
            <a:ext cx="1969123" cy="1392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テキスト ボックス 2">
            <a:extLst>
              <a:ext uri="{FF2B5EF4-FFF2-40B4-BE49-F238E27FC236}">
                <a16:creationId xmlns:a16="http://schemas.microsoft.com/office/drawing/2014/main" id="{F73B7D4A-F04E-42D4-B060-F758B3B9E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837" y="1465152"/>
            <a:ext cx="3601274" cy="1207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ja-JP" altLang="en-US" sz="16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②</a:t>
            </a:r>
            <a:r>
              <a:rPr lang="en-US" altLang="ja-JP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Wagyu</a:t>
            </a:r>
            <a:r>
              <a:rPr lang="ja-JP" alt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Beef</a:t>
            </a:r>
            <a:r>
              <a:rPr lang="ja-JP" alt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endParaRPr lang="en-US" altLang="ja-JP" sz="20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ja-JP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with</a:t>
            </a:r>
            <a:r>
              <a:rPr lang="ja-JP" alt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Green</a:t>
            </a:r>
            <a:r>
              <a:rPr lang="ja-JP" alt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Onions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&amp;</a:t>
            </a:r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endParaRPr lang="en-US" altLang="ja-JP" sz="105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Dashi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　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Soup Stock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　￥２０３０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42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953514BE-8DE3-4140-BB71-86684ECDB864}"/>
              </a:ext>
            </a:extLst>
          </p:cNvPr>
          <p:cNvSpPr/>
          <p:nvPr/>
        </p:nvSpPr>
        <p:spPr>
          <a:xfrm>
            <a:off x="25502" y="61996"/>
            <a:ext cx="6614336" cy="3756640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12">
            <a:extLst>
              <a:ext uri="{FF2B5EF4-FFF2-40B4-BE49-F238E27FC236}">
                <a16:creationId xmlns:a16="http://schemas.microsoft.com/office/drawing/2014/main" id="{28DEEB0F-668C-48F4-8133-1E9698455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68" y="2306441"/>
            <a:ext cx="3764743" cy="169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/>
            <a:r>
              <a:rPr lang="ja-JP" altLang="en-US" sz="36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Profitable</a:t>
            </a:r>
            <a:r>
              <a:rPr lang="ja-JP" alt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Set</a:t>
            </a:r>
            <a:r>
              <a:rPr 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￥１５４０</a:t>
            </a:r>
            <a:endParaRPr lang="en-US" altLang="ja-JP" sz="1400" kern="100" dirty="0">
              <a:solidFill>
                <a:prstClr val="black"/>
              </a:solidFill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ja-JP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Mini Sukiyaki Bowl &amp;</a:t>
            </a:r>
          </a:p>
          <a:p>
            <a:pPr algn="ctr"/>
            <a:r>
              <a:rPr lang="en-US" altLang="ja-JP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Choose one</a:t>
            </a:r>
          </a:p>
          <a:p>
            <a:pPr algn="ctr"/>
            <a:r>
              <a:rPr lang="en-US" altLang="ja-JP" sz="2000" kern="100" dirty="0" err="1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Kake</a:t>
            </a:r>
            <a:r>
              <a:rPr lang="ja-JP" altLang="en-US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 err="1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Udon</a:t>
            </a:r>
            <a:r>
              <a:rPr lang="ja-JP" altLang="en-US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or</a:t>
            </a:r>
            <a:r>
              <a:rPr lang="ja-JP" altLang="en-US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Bukkake </a:t>
            </a:r>
            <a:r>
              <a:rPr lang="en-US" altLang="ja-JP" sz="2000" kern="100" dirty="0" err="1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Udon</a:t>
            </a:r>
            <a:endParaRPr lang="en-US" altLang="ja-JP" sz="1400" kern="100" dirty="0">
              <a:solidFill>
                <a:prstClr val="black"/>
              </a:solidFill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algn="ctr"/>
            <a:endParaRPr lang="en-US" altLang="ja-JP" sz="1400" kern="100" dirty="0">
              <a:solidFill>
                <a:prstClr val="black"/>
              </a:solidFill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BF0F7A-1BAC-41F1-8D66-19F819103C80}"/>
              </a:ext>
            </a:extLst>
          </p:cNvPr>
          <p:cNvSpPr txBox="1"/>
          <p:nvPr/>
        </p:nvSpPr>
        <p:spPr>
          <a:xfrm>
            <a:off x="125106" y="2361070"/>
            <a:ext cx="1521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02うつくし明朝体" panose="02000600000000000000" pitchFamily="50" charset="-128"/>
                <a:ea typeface="02うつくし明朝体" panose="02000600000000000000" pitchFamily="50" charset="-128"/>
              </a:rPr>
              <a:t>うどんが選べます</a:t>
            </a:r>
          </a:p>
        </p:txBody>
      </p:sp>
      <p:sp>
        <p:nvSpPr>
          <p:cNvPr id="10" name="テキスト ボックス 207">
            <a:extLst>
              <a:ext uri="{FF2B5EF4-FFF2-40B4-BE49-F238E27FC236}">
                <a16:creationId xmlns:a16="http://schemas.microsoft.com/office/drawing/2014/main" id="{8F8DAE7B-1F0E-4D5E-90BE-2E3D807B5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56" y="3741038"/>
            <a:ext cx="3261644" cy="121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揚げたて天ぷら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Fish Cake Tempura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Chicken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Tempura 2Pieces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￥４７０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Chicken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Tempura 1Piece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￥２８０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Vegetable Tempura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￥４７０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Squid Legs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Tempura	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４７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Eggplant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Tempura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１５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Burdock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Tempura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￥２５０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Onion Tempura		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３６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Green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Onions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Tempura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￥３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６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Large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Prawn Tempura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￥４７０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Conger eel Tempura	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６５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Prawn&amp;Vege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Tempura Platter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１５０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209">
            <a:extLst>
              <a:ext uri="{FF2B5EF4-FFF2-40B4-BE49-F238E27FC236}">
                <a16:creationId xmlns:a16="http://schemas.microsoft.com/office/drawing/2014/main" id="{F91EB77B-01C1-4987-AC77-72A2573B9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223" y="6878589"/>
            <a:ext cx="2796622" cy="287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ごはん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Cod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Roe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Rice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￥２８０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Egg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rice		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￥２８０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Chicken Tempura Bowl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６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５０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Mini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Chiken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Bowl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￥３５０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Curry and Rice	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６５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Mini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Curry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and Rice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￥３５０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Wagyu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Sukiyaki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Bowl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￥１７００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Mini  Sukiyaki Bowl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￥８００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Rice	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￥１６０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Mini Rice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￥１１０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4377BAB2-D3A9-44F4-A300-99201F290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184" y="2284923"/>
            <a:ext cx="3379338" cy="13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Wagyu Sukiyaki </a:t>
            </a:r>
            <a:r>
              <a:rPr lang="en-US" sz="20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Set</a:t>
            </a:r>
          </a:p>
          <a:p>
            <a:pPr algn="just"/>
            <a:r>
              <a:rPr lang="en-US" altLang="ja-JP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￥３０３０</a:t>
            </a:r>
            <a:endParaRPr lang="en-US" altLang="ja-JP" sz="1400" kern="100" dirty="0">
              <a:solidFill>
                <a:prstClr val="black"/>
              </a:solidFill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　</a:t>
            </a:r>
            <a:r>
              <a:rPr lang="en-US" altLang="ja-JP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Wagyu</a:t>
            </a:r>
            <a:r>
              <a:rPr lang="ja-JP" altLang="en-US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Sukiyaki</a:t>
            </a:r>
            <a:r>
              <a:rPr lang="ja-JP" altLang="en-US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 err="1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Udon</a:t>
            </a:r>
            <a:r>
              <a:rPr lang="ja-JP" altLang="en-US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 </a:t>
            </a:r>
            <a:r>
              <a:rPr lang="en-US" altLang="ja-JP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&amp;</a:t>
            </a:r>
          </a:p>
          <a:p>
            <a:pPr algn="just"/>
            <a:r>
              <a:rPr lang="en-US" altLang="ja-JP" sz="2000" kern="100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	Mini Sukiyaki Bowl</a:t>
            </a:r>
            <a:endParaRPr lang="en-US" altLang="ja-JP" sz="1400" kern="100" dirty="0">
              <a:solidFill>
                <a:prstClr val="black"/>
              </a:solidFill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207">
            <a:extLst>
              <a:ext uri="{FF2B5EF4-FFF2-40B4-BE49-F238E27FC236}">
                <a16:creationId xmlns:a16="http://schemas.microsoft.com/office/drawing/2014/main" id="{627C224D-227E-42D1-AAED-1BA70C76D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184" y="3685618"/>
            <a:ext cx="3190691" cy="818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一品料理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Vegetable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Salad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￥９３０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Half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Vegetable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salad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￥６００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Wagyu with Raw Egg Yolk 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￥１１３０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Bracken-Starch Dumpling	</a:t>
            </a:r>
            <a:r>
              <a:rPr lang="ja-JP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１６０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Ice Cream	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￥１３０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204">
            <a:extLst>
              <a:ext uri="{FF2B5EF4-FFF2-40B4-BE49-F238E27FC236}">
                <a16:creationId xmlns:a16="http://schemas.microsoft.com/office/drawing/2014/main" id="{1F3FDD0B-DD8F-482F-AFC1-6724640D4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0100" y="5294548"/>
            <a:ext cx="3119738" cy="162306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ja-JP" altLang="en-US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おこさまうどん</a:t>
            </a:r>
            <a:endParaRPr lang="en-US" altLang="ja-JP" kern="100" dirty="0">
              <a:solidFill>
                <a:schemeClr val="tx1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Limited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to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Elementary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school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students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and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below</a:t>
            </a:r>
            <a:endParaRPr lang="ja-JP" altLang="en-US" sz="1050" kern="1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Kids </a:t>
            </a:r>
            <a:r>
              <a:rPr lang="en-US" altLang="ja-JP" sz="1400" kern="100" dirty="0" err="1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Kake</a:t>
            </a:r>
            <a:r>
              <a:rPr lang="en-US" altLang="ja-JP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altLang="ja-JP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￥４９０</a:t>
            </a:r>
            <a:endParaRPr lang="ja-JP" altLang="en-US" sz="1400" kern="1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Kids </a:t>
            </a:r>
            <a:r>
              <a:rPr lang="en-US" sz="1400" kern="100" dirty="0" err="1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Zaru</a:t>
            </a:r>
            <a:r>
              <a:rPr 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￥４９０</a:t>
            </a:r>
            <a:endParaRPr lang="en-US" altLang="ja-JP" sz="1050" kern="100" dirty="0">
              <a:solidFill>
                <a:schemeClr val="tx1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+Add Kids </a:t>
            </a:r>
            <a:r>
              <a:rPr lang="en-US" altLang="ja-JP" sz="1050" kern="100" dirty="0" err="1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Kitune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(Fried Tofu)          </a:t>
            </a:r>
            <a:r>
              <a:rPr lang="ja-JP" altLang="en-US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＋￥１２０　</a:t>
            </a:r>
            <a:r>
              <a:rPr lang="en-US" altLang="ja-JP" sz="1050" kern="100" dirty="0">
                <a:solidFill>
                  <a:schemeClr val="tx1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endParaRPr lang="en-US" altLang="ja-JP" sz="1400" kern="100" dirty="0">
              <a:solidFill>
                <a:schemeClr val="tx1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kern="100" dirty="0" err="1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Orenge</a:t>
            </a:r>
            <a:r>
              <a:rPr lang="en-US" altLang="ja-JP" sz="1400" kern="1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Juice &amp; Dessert are included</a:t>
            </a:r>
            <a:endParaRPr lang="ja-JP" altLang="en-US" sz="1400" kern="1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209">
            <a:extLst>
              <a:ext uri="{FF2B5EF4-FFF2-40B4-BE49-F238E27FC236}">
                <a16:creationId xmlns:a16="http://schemas.microsoft.com/office/drawing/2014/main" id="{C9C5412A-6A5F-4AEB-BD2B-C46546106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890" y="6878589"/>
            <a:ext cx="2724693" cy="253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お土産に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Raw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Noodles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￥２５０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Bukkake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Dashi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Source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￥１９０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400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Kake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Dashi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Soup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Stock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￥２７０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Raw</a:t>
            </a:r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kern="100" dirty="0" err="1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Udon</a:t>
            </a:r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Noodles</a:t>
            </a:r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&amp;</a:t>
            </a:r>
          </a:p>
          <a:p>
            <a:pPr algn="just"/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Bukkake</a:t>
            </a:r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dashi Source</a:t>
            </a:r>
          </a:p>
          <a:p>
            <a:pPr algn="just"/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2</a:t>
            </a:r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Serving</a:t>
            </a:r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Set</a:t>
            </a:r>
            <a:r>
              <a:rPr lang="ja-JP" altLang="en-US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￥８８０</a:t>
            </a:r>
            <a:endParaRPr lang="ja-JP" altLang="en-US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C08FA5E-49D9-420F-9FEB-B4AC7E8EE84B}"/>
              </a:ext>
            </a:extLst>
          </p:cNvPr>
          <p:cNvSpPr/>
          <p:nvPr/>
        </p:nvSpPr>
        <p:spPr>
          <a:xfrm>
            <a:off x="-337088" y="114501"/>
            <a:ext cx="7559675" cy="8215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ED7D31">
                    <a:lumMod val="75000"/>
                  </a:srgbClr>
                </a:solidFill>
                <a:latin typeface="HGS行書体" panose="03000600000000000000" pitchFamily="66" charset="-128"/>
                <a:ea typeface="HGS行書体" panose="03000600000000000000" pitchFamily="66" charset="-128"/>
                <a:cs typeface="+mj-cs"/>
              </a:rPr>
              <a:t>ミニすき焼き丼とおうどんのお得なセット</a:t>
            </a:r>
            <a:br>
              <a:rPr kumimoji="1" lang="en-US" altLang="ja-JP" sz="6600" dirty="0">
                <a:solidFill>
                  <a:prstClr val="black"/>
                </a:solidFill>
                <a:latin typeface="藍原筆文字楷書" panose="02000600000000000000" pitchFamily="2" charset="-128"/>
                <a:ea typeface="藍原筆文字楷書" panose="02000600000000000000" pitchFamily="2" charset="-128"/>
                <a:cs typeface="+mj-cs"/>
              </a:rPr>
            </a:br>
            <a:r>
              <a:rPr kumimoji="1" lang="ja-JP" altLang="en-US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+mj-cs"/>
              </a:rPr>
              <a:t>極</a:t>
            </a:r>
            <a:r>
              <a:rPr kumimoji="1" lang="ja-JP" altLang="en-US" dirty="0">
                <a:solidFill>
                  <a:srgbClr val="FF0000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+mj-cs"/>
              </a:rPr>
              <a:t>上</a:t>
            </a:r>
            <a:r>
              <a:rPr kumimoji="1" lang="ja-JP" altLang="en-US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+mj-cs"/>
              </a:rPr>
              <a:t>の肉うどんと同じ</a:t>
            </a:r>
            <a:r>
              <a:rPr kumimoji="1" lang="en-US" altLang="ja-JP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+mj-cs"/>
              </a:rPr>
              <a:t>A5</a:t>
            </a:r>
            <a:r>
              <a:rPr kumimoji="1" lang="ja-JP" altLang="en-US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+mj-cs"/>
              </a:rPr>
              <a:t>ランクの黒毛和牛とこだわり卵を使用！</a:t>
            </a:r>
            <a:br>
              <a:rPr kumimoji="1" lang="en-US" altLang="ja-JP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+mj-cs"/>
              </a:rPr>
            </a:br>
            <a:r>
              <a:rPr kumimoji="1" lang="ja-JP" altLang="en-US" dirty="0">
                <a:solidFill>
                  <a:prstClr val="black"/>
                </a:solidFill>
                <a:latin typeface="あんずもじ" panose="02000600000000000000" pitchFamily="2" charset="-128"/>
                <a:ea typeface="あんずもじ" panose="02000600000000000000" pitchFamily="2" charset="-128"/>
                <a:cs typeface="+mj-cs"/>
              </a:rPr>
              <a:t>最上級ランクの贅沢をご堪能下さい！</a:t>
            </a:r>
            <a:endParaRPr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CEF172A-3E3F-4EC7-AA99-D3E467D1E97A}"/>
              </a:ext>
            </a:extLst>
          </p:cNvPr>
          <p:cNvSpPr txBox="1"/>
          <p:nvPr/>
        </p:nvSpPr>
        <p:spPr>
          <a:xfrm>
            <a:off x="2339336" y="8824807"/>
            <a:ext cx="5257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＊全てのメニューお持ち帰りできます。</a:t>
            </a:r>
            <a:endParaRPr kumimoji="1" lang="en-US" altLang="ja-JP" sz="2000" dirty="0">
              <a:latin typeface="あんずもじ" panose="02000600000000000000" pitchFamily="2" charset="-128"/>
              <a:ea typeface="あんずもじ" panose="02000600000000000000" pitchFamily="2" charset="-128"/>
            </a:endParaRPr>
          </a:p>
          <a:p>
            <a:pPr algn="ctr"/>
            <a:r>
              <a:rPr kumimoji="1"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事前ご予約承ります。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81B8E91-E481-0C21-AAE4-A1A4CE396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50" y="1033627"/>
            <a:ext cx="2300377" cy="1533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6FC8D1F-9CCE-66E5-01C7-70026AA16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359" y="958233"/>
            <a:ext cx="2473754" cy="1649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5330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5846</TotalTime>
  <Words>776</Words>
  <Application>Microsoft Office PowerPoint</Application>
  <PresentationFormat>A4 210 x 297 mm</PresentationFormat>
  <Paragraphs>150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02うつくし明朝体</vt:lpstr>
      <vt:lpstr>HGPｺﾞｼｯｸE</vt:lpstr>
      <vt:lpstr>HGS行書体</vt:lpstr>
      <vt:lpstr>HG創英角ﾎﾟｯﾌﾟ体</vt:lpstr>
      <vt:lpstr>あんずもじ</vt:lpstr>
      <vt:lpstr>藍原筆文字楷書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清 北田</dc:creator>
  <cp:lastModifiedBy>北田 清</cp:lastModifiedBy>
  <cp:revision>93</cp:revision>
  <cp:lastPrinted>2019-12-12T06:22:26Z</cp:lastPrinted>
  <dcterms:created xsi:type="dcterms:W3CDTF">2019-03-22T04:21:50Z</dcterms:created>
  <dcterms:modified xsi:type="dcterms:W3CDTF">2022-11-05T05:50:53Z</dcterms:modified>
</cp:coreProperties>
</file>