
<file path=[Content_Types].xml><?xml version="1.0" encoding="utf-8"?>
<Types xmlns="http://schemas.openxmlformats.org/package/2006/content-types">
  <Default Extension="jpeg" ContentType="image/jpeg"/>
  <Default Extension="jpg" ContentType="application/octet-stream"/>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703" r:id="rId3"/>
    <p:sldId id="699" r:id="rId4"/>
    <p:sldId id="300" r:id="rId5"/>
    <p:sldId id="301" r:id="rId6"/>
    <p:sldId id="683" r:id="rId7"/>
    <p:sldId id="307" r:id="rId8"/>
    <p:sldId id="691" r:id="rId9"/>
    <p:sldId id="692" r:id="rId10"/>
    <p:sldId id="704" r:id="rId11"/>
    <p:sldId id="690" r:id="rId12"/>
    <p:sldId id="693" r:id="rId13"/>
  </p:sldIdLst>
  <p:sldSz cx="20104100" cy="11309350"/>
  <p:notesSz cx="9866313" cy="67357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41" autoAdjust="0"/>
    <p:restoredTop sz="95031"/>
  </p:normalViewPr>
  <p:slideViewPr>
    <p:cSldViewPr>
      <p:cViewPr varScale="1">
        <p:scale>
          <a:sx n="62" d="100"/>
          <a:sy n="62" d="100"/>
        </p:scale>
        <p:origin x="704" y="2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275138" cy="33813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588000" y="0"/>
            <a:ext cx="4276725" cy="338138"/>
          </a:xfrm>
          <a:prstGeom prst="rect">
            <a:avLst/>
          </a:prstGeom>
        </p:spPr>
        <p:txBody>
          <a:bodyPr vert="horz" lIns="91440" tIns="45720" rIns="91440" bIns="45720" rtlCol="0"/>
          <a:lstStyle>
            <a:lvl1pPr algn="r">
              <a:defRPr sz="1200"/>
            </a:lvl1pPr>
          </a:lstStyle>
          <a:p>
            <a:fld id="{179A8E39-7406-4598-B3AE-BAFCE6751C51}" type="datetimeFigureOut">
              <a:rPr kumimoji="1" lang="ja-JP" altLang="en-US" smtClean="0"/>
              <a:t>2025/2/28</a:t>
            </a:fld>
            <a:endParaRPr kumimoji="1" lang="ja-JP" altLang="en-US"/>
          </a:p>
        </p:txBody>
      </p:sp>
      <p:sp>
        <p:nvSpPr>
          <p:cNvPr id="4" name="スライド イメージ プレースホルダー 3"/>
          <p:cNvSpPr>
            <a:spLocks noGrp="1" noRot="1" noChangeAspect="1"/>
          </p:cNvSpPr>
          <p:nvPr>
            <p:ph type="sldImg" idx="2"/>
          </p:nvPr>
        </p:nvSpPr>
        <p:spPr>
          <a:xfrm>
            <a:off x="2913063" y="841375"/>
            <a:ext cx="4041775" cy="22733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87425" y="3241675"/>
            <a:ext cx="7893050" cy="2652713"/>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397625"/>
            <a:ext cx="4275138" cy="33813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588000" y="6397625"/>
            <a:ext cx="4276725" cy="338138"/>
          </a:xfrm>
          <a:prstGeom prst="rect">
            <a:avLst/>
          </a:prstGeom>
        </p:spPr>
        <p:txBody>
          <a:bodyPr vert="horz" lIns="91440" tIns="45720" rIns="91440" bIns="45720" rtlCol="0" anchor="b"/>
          <a:lstStyle>
            <a:lvl1pPr algn="r">
              <a:defRPr sz="1200"/>
            </a:lvl1pPr>
          </a:lstStyle>
          <a:p>
            <a:fld id="{7B12C1B0-912C-44CF-A630-2E625B7AC865}" type="slidenum">
              <a:rPr kumimoji="1" lang="ja-JP" altLang="en-US" smtClean="0"/>
              <a:t>‹#›</a:t>
            </a:fld>
            <a:endParaRPr kumimoji="1" lang="ja-JP" altLang="en-US"/>
          </a:p>
        </p:txBody>
      </p:sp>
    </p:spTree>
    <p:extLst>
      <p:ext uri="{BB962C8B-B14F-4D97-AF65-F5344CB8AC3E}">
        <p14:creationId xmlns:p14="http://schemas.microsoft.com/office/powerpoint/2010/main" val="42764544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450" b="0" i="0">
                <a:solidFill>
                  <a:srgbClr val="777777"/>
                </a:solidFill>
                <a:latin typeface="Minion Pro"/>
                <a:cs typeface="Minion Pro"/>
              </a:defRPr>
            </a:lvl1pPr>
          </a:lstStyle>
          <a:p>
            <a:pPr marL="12700">
              <a:lnSpc>
                <a:spcPct val="100000"/>
              </a:lnSpc>
              <a:spcBef>
                <a:spcPts val="114"/>
              </a:spcBef>
            </a:pPr>
            <a:r>
              <a:rPr spc="10"/>
              <a:t>Copyright </a:t>
            </a:r>
            <a:r>
              <a:rPr spc="15"/>
              <a:t>(C) 2019 </a:t>
            </a:r>
            <a:r>
              <a:rPr spc="10"/>
              <a:t>CROIX </a:t>
            </a:r>
            <a:r>
              <a:rPr spc="5"/>
              <a:t>Co., </a:t>
            </a:r>
            <a:r>
              <a:t>Ltd </a:t>
            </a:r>
            <a:r>
              <a:rPr spc="15"/>
              <a:t>All </a:t>
            </a:r>
            <a:r>
              <a:rPr spc="10"/>
              <a:t>Rights</a:t>
            </a:r>
            <a:r>
              <a:rPr spc="-40"/>
              <a:t> </a:t>
            </a:r>
            <a:r>
              <a:rPr spc="15"/>
              <a:t>Reserved.</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2/28/25</a:t>
            </a:fld>
            <a:endParaRPr lang="en-US"/>
          </a:p>
        </p:txBody>
      </p:sp>
      <p:sp>
        <p:nvSpPr>
          <p:cNvPr id="6" name="Holder 6"/>
          <p:cNvSpPr>
            <a:spLocks noGrp="1"/>
          </p:cNvSpPr>
          <p:nvPr>
            <p:ph type="sldNum" sz="quarter" idx="7"/>
          </p:nvPr>
        </p:nvSpPr>
        <p:spPr/>
        <p:txBody>
          <a:bodyPr lIns="0" tIns="0" rIns="0" bIns="0"/>
          <a:lstStyle>
            <a:lvl1pPr>
              <a:defRPr sz="2050" b="0" i="0">
                <a:solidFill>
                  <a:schemeClr val="bg1"/>
                </a:solidFill>
                <a:latin typeface="Calibri"/>
                <a:cs typeface="Calibri"/>
              </a:defRPr>
            </a:lvl1pPr>
          </a:lstStyle>
          <a:p>
            <a:pPr marL="25400">
              <a:lnSpc>
                <a:spcPct val="100000"/>
              </a:lnSpc>
              <a:spcBef>
                <a:spcPts val="215"/>
              </a:spcBef>
            </a:pPr>
            <a:fld id="{81D60167-4931-47E6-BA6A-407CBD079E47}" type="slidenum">
              <a:rPr spc="15"/>
              <a:t>‹#›</a:t>
            </a:fld>
            <a:endParaRPr spc="15"/>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950" b="0" i="0">
                <a:solidFill>
                  <a:srgbClr val="1FB38C"/>
                </a:solidFill>
                <a:latin typeface="源ノ角ゴシック Regular"/>
                <a:cs typeface="源ノ角ゴシック Regular"/>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450" b="0" i="0">
                <a:solidFill>
                  <a:srgbClr val="777777"/>
                </a:solidFill>
                <a:latin typeface="Minion Pro"/>
                <a:cs typeface="Minion Pro"/>
              </a:defRPr>
            </a:lvl1pPr>
          </a:lstStyle>
          <a:p>
            <a:pPr marL="12700">
              <a:lnSpc>
                <a:spcPct val="100000"/>
              </a:lnSpc>
              <a:spcBef>
                <a:spcPts val="114"/>
              </a:spcBef>
            </a:pPr>
            <a:r>
              <a:rPr spc="10"/>
              <a:t>Copyright </a:t>
            </a:r>
            <a:r>
              <a:rPr spc="15"/>
              <a:t>(C) 2019 </a:t>
            </a:r>
            <a:r>
              <a:rPr spc="10"/>
              <a:t>CROIX </a:t>
            </a:r>
            <a:r>
              <a:rPr spc="5"/>
              <a:t>Co., </a:t>
            </a:r>
            <a:r>
              <a:t>Ltd </a:t>
            </a:r>
            <a:r>
              <a:rPr spc="15"/>
              <a:t>All </a:t>
            </a:r>
            <a:r>
              <a:rPr spc="10"/>
              <a:t>Rights</a:t>
            </a:r>
            <a:r>
              <a:rPr spc="-40"/>
              <a:t> </a:t>
            </a:r>
            <a:r>
              <a:rPr spc="15"/>
              <a:t>Reserved.</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2/28/25</a:t>
            </a:fld>
            <a:endParaRPr lang="en-US"/>
          </a:p>
        </p:txBody>
      </p:sp>
      <p:sp>
        <p:nvSpPr>
          <p:cNvPr id="6" name="Holder 6"/>
          <p:cNvSpPr>
            <a:spLocks noGrp="1"/>
          </p:cNvSpPr>
          <p:nvPr>
            <p:ph type="sldNum" sz="quarter" idx="7"/>
          </p:nvPr>
        </p:nvSpPr>
        <p:spPr/>
        <p:txBody>
          <a:bodyPr lIns="0" tIns="0" rIns="0" bIns="0"/>
          <a:lstStyle>
            <a:lvl1pPr>
              <a:defRPr sz="2050" b="0" i="0">
                <a:solidFill>
                  <a:schemeClr val="bg1"/>
                </a:solidFill>
                <a:latin typeface="Calibri"/>
                <a:cs typeface="Calibri"/>
              </a:defRPr>
            </a:lvl1pPr>
          </a:lstStyle>
          <a:p>
            <a:pPr marL="25400">
              <a:lnSpc>
                <a:spcPct val="100000"/>
              </a:lnSpc>
              <a:spcBef>
                <a:spcPts val="215"/>
              </a:spcBef>
            </a:pPr>
            <a:fld id="{81D60167-4931-47E6-BA6A-407CBD079E47}" type="slidenum">
              <a:rPr spc="15"/>
              <a:t>‹#›</a:t>
            </a:fld>
            <a:endParaRPr spc="15"/>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0048026" y="8521"/>
            <a:ext cx="0" cy="1398905"/>
          </a:xfrm>
          <a:custGeom>
            <a:avLst/>
            <a:gdLst/>
            <a:ahLst/>
            <a:cxnLst/>
            <a:rect l="l" t="t" r="r" b="b"/>
            <a:pathLst>
              <a:path h="1398905">
                <a:moveTo>
                  <a:pt x="0" y="0"/>
                </a:moveTo>
                <a:lnTo>
                  <a:pt x="0" y="1398512"/>
                </a:lnTo>
              </a:path>
            </a:pathLst>
          </a:custGeom>
          <a:ln w="25266">
            <a:solidFill>
              <a:srgbClr val="1FB38C"/>
            </a:solidFill>
          </a:ln>
        </p:spPr>
        <p:txBody>
          <a:bodyPr wrap="square" lIns="0" tIns="0" rIns="0" bIns="0" rtlCol="0"/>
          <a:lstStyle/>
          <a:p>
            <a:endParaRPr/>
          </a:p>
        </p:txBody>
      </p:sp>
      <p:sp>
        <p:nvSpPr>
          <p:cNvPr id="17" name="bk object 17"/>
          <p:cNvSpPr/>
          <p:nvPr/>
        </p:nvSpPr>
        <p:spPr>
          <a:xfrm>
            <a:off x="9779635" y="1774576"/>
            <a:ext cx="524510" cy="585470"/>
          </a:xfrm>
          <a:custGeom>
            <a:avLst/>
            <a:gdLst/>
            <a:ahLst/>
            <a:cxnLst/>
            <a:rect l="l" t="t" r="r" b="b"/>
            <a:pathLst>
              <a:path w="524509" h="585469">
                <a:moveTo>
                  <a:pt x="128006" y="0"/>
                </a:moveTo>
                <a:lnTo>
                  <a:pt x="395432" y="0"/>
                </a:lnTo>
                <a:lnTo>
                  <a:pt x="397644" y="19666"/>
                </a:lnTo>
                <a:lnTo>
                  <a:pt x="401888" y="40352"/>
                </a:lnTo>
                <a:lnTo>
                  <a:pt x="408770" y="60279"/>
                </a:lnTo>
                <a:lnTo>
                  <a:pt x="418898" y="77673"/>
                </a:lnTo>
                <a:lnTo>
                  <a:pt x="460938" y="138891"/>
                </a:lnTo>
                <a:lnTo>
                  <a:pt x="489974" y="196231"/>
                </a:lnTo>
                <a:lnTo>
                  <a:pt x="508398" y="246800"/>
                </a:lnTo>
                <a:lnTo>
                  <a:pt x="518598" y="287701"/>
                </a:lnTo>
                <a:lnTo>
                  <a:pt x="522965" y="316040"/>
                </a:lnTo>
                <a:lnTo>
                  <a:pt x="523889" y="328921"/>
                </a:lnTo>
                <a:lnTo>
                  <a:pt x="519670" y="375024"/>
                </a:lnTo>
                <a:lnTo>
                  <a:pt x="507505" y="418410"/>
                </a:lnTo>
                <a:lnTo>
                  <a:pt x="488134" y="458356"/>
                </a:lnTo>
                <a:lnTo>
                  <a:pt x="462294" y="494139"/>
                </a:lnTo>
                <a:lnTo>
                  <a:pt x="430725" y="525038"/>
                </a:lnTo>
                <a:lnTo>
                  <a:pt x="394167" y="550328"/>
                </a:lnTo>
                <a:lnTo>
                  <a:pt x="353357" y="569287"/>
                </a:lnTo>
                <a:lnTo>
                  <a:pt x="309035" y="581193"/>
                </a:lnTo>
                <a:lnTo>
                  <a:pt x="261939" y="585322"/>
                </a:lnTo>
                <a:lnTo>
                  <a:pt x="214841" y="581193"/>
                </a:lnTo>
                <a:lnTo>
                  <a:pt x="170519" y="569287"/>
                </a:lnTo>
                <a:lnTo>
                  <a:pt x="129710" y="550328"/>
                </a:lnTo>
                <a:lnTo>
                  <a:pt x="93153" y="525038"/>
                </a:lnTo>
                <a:lnTo>
                  <a:pt x="61587" y="494139"/>
                </a:lnTo>
                <a:lnTo>
                  <a:pt x="35750" y="458356"/>
                </a:lnTo>
                <a:lnTo>
                  <a:pt x="16381" y="418410"/>
                </a:lnTo>
                <a:lnTo>
                  <a:pt x="4218" y="375024"/>
                </a:lnTo>
                <a:lnTo>
                  <a:pt x="0" y="328921"/>
                </a:lnTo>
                <a:lnTo>
                  <a:pt x="912" y="316045"/>
                </a:lnTo>
                <a:lnTo>
                  <a:pt x="15422" y="246827"/>
                </a:lnTo>
                <a:lnTo>
                  <a:pt x="33824" y="196264"/>
                </a:lnTo>
                <a:lnTo>
                  <a:pt x="62862" y="138916"/>
                </a:lnTo>
                <a:lnTo>
                  <a:pt x="104939" y="77673"/>
                </a:lnTo>
                <a:lnTo>
                  <a:pt x="115006" y="60279"/>
                </a:lnTo>
                <a:lnTo>
                  <a:pt x="121793" y="40352"/>
                </a:lnTo>
                <a:lnTo>
                  <a:pt x="125920" y="19666"/>
                </a:lnTo>
                <a:lnTo>
                  <a:pt x="128006" y="0"/>
                </a:lnTo>
                <a:close/>
              </a:path>
            </a:pathLst>
          </a:custGeom>
          <a:ln w="25266">
            <a:solidFill>
              <a:srgbClr val="1FB38C"/>
            </a:solidFill>
          </a:ln>
        </p:spPr>
        <p:txBody>
          <a:bodyPr wrap="square" lIns="0" tIns="0" rIns="0" bIns="0" rtlCol="0"/>
          <a:lstStyle/>
          <a:p>
            <a:endParaRPr/>
          </a:p>
        </p:txBody>
      </p:sp>
      <p:sp>
        <p:nvSpPr>
          <p:cNvPr id="18" name="bk object 18"/>
          <p:cNvSpPr/>
          <p:nvPr/>
        </p:nvSpPr>
        <p:spPr>
          <a:xfrm>
            <a:off x="9841780" y="2084805"/>
            <a:ext cx="211197" cy="215019"/>
          </a:xfrm>
          <a:prstGeom prst="rect">
            <a:avLst/>
          </a:prstGeom>
          <a:blipFill>
            <a:blip r:embed="rId2" cstate="print"/>
            <a:stretch>
              <a:fillRect/>
            </a:stretch>
          </a:blipFill>
        </p:spPr>
        <p:txBody>
          <a:bodyPr wrap="square" lIns="0" tIns="0" rIns="0" bIns="0" rtlCol="0"/>
          <a:lstStyle/>
          <a:p>
            <a:endParaRPr/>
          </a:p>
        </p:txBody>
      </p:sp>
      <p:sp>
        <p:nvSpPr>
          <p:cNvPr id="19" name="bk object 19"/>
          <p:cNvSpPr/>
          <p:nvPr/>
        </p:nvSpPr>
        <p:spPr>
          <a:xfrm>
            <a:off x="9922967" y="1764160"/>
            <a:ext cx="50165" cy="285750"/>
          </a:xfrm>
          <a:custGeom>
            <a:avLst/>
            <a:gdLst/>
            <a:ahLst/>
            <a:cxnLst/>
            <a:rect l="l" t="t" r="r" b="b"/>
            <a:pathLst>
              <a:path w="50165" h="285750">
                <a:moveTo>
                  <a:pt x="50113" y="0"/>
                </a:moveTo>
                <a:lnTo>
                  <a:pt x="0" y="285300"/>
                </a:lnTo>
              </a:path>
            </a:pathLst>
          </a:custGeom>
          <a:ln w="25266">
            <a:solidFill>
              <a:srgbClr val="1FB38C"/>
            </a:solidFill>
          </a:ln>
        </p:spPr>
        <p:txBody>
          <a:bodyPr wrap="square" lIns="0" tIns="0" rIns="0" bIns="0" rtlCol="0"/>
          <a:lstStyle/>
          <a:p>
            <a:endParaRPr/>
          </a:p>
        </p:txBody>
      </p:sp>
      <p:sp>
        <p:nvSpPr>
          <p:cNvPr id="20" name="bk object 20"/>
          <p:cNvSpPr/>
          <p:nvPr/>
        </p:nvSpPr>
        <p:spPr>
          <a:xfrm>
            <a:off x="10107662" y="1764150"/>
            <a:ext cx="50165" cy="285750"/>
          </a:xfrm>
          <a:custGeom>
            <a:avLst/>
            <a:gdLst/>
            <a:ahLst/>
            <a:cxnLst/>
            <a:rect l="l" t="t" r="r" b="b"/>
            <a:pathLst>
              <a:path w="50165" h="285750">
                <a:moveTo>
                  <a:pt x="0" y="0"/>
                </a:moveTo>
                <a:lnTo>
                  <a:pt x="50092" y="285310"/>
                </a:lnTo>
              </a:path>
            </a:pathLst>
          </a:custGeom>
          <a:ln w="25266">
            <a:solidFill>
              <a:srgbClr val="1FB38C"/>
            </a:solidFill>
          </a:ln>
        </p:spPr>
        <p:txBody>
          <a:bodyPr wrap="square" lIns="0" tIns="0" rIns="0" bIns="0" rtlCol="0"/>
          <a:lstStyle/>
          <a:p>
            <a:endParaRPr/>
          </a:p>
        </p:txBody>
      </p:sp>
      <p:sp>
        <p:nvSpPr>
          <p:cNvPr id="21" name="bk object 21"/>
          <p:cNvSpPr/>
          <p:nvPr/>
        </p:nvSpPr>
        <p:spPr>
          <a:xfrm>
            <a:off x="9924527" y="2011588"/>
            <a:ext cx="231775" cy="19685"/>
          </a:xfrm>
          <a:custGeom>
            <a:avLst/>
            <a:gdLst/>
            <a:ahLst/>
            <a:cxnLst/>
            <a:rect l="l" t="t" r="r" b="b"/>
            <a:pathLst>
              <a:path w="231775" h="19685">
                <a:moveTo>
                  <a:pt x="0" y="19674"/>
                </a:moveTo>
                <a:lnTo>
                  <a:pt x="38595" y="0"/>
                </a:lnTo>
                <a:lnTo>
                  <a:pt x="77170" y="19674"/>
                </a:lnTo>
                <a:lnTo>
                  <a:pt x="115755" y="0"/>
                </a:lnTo>
                <a:lnTo>
                  <a:pt x="154351" y="19674"/>
                </a:lnTo>
                <a:lnTo>
                  <a:pt x="192999" y="0"/>
                </a:lnTo>
                <a:lnTo>
                  <a:pt x="231657" y="19674"/>
                </a:lnTo>
              </a:path>
            </a:pathLst>
          </a:custGeom>
          <a:ln w="25266">
            <a:solidFill>
              <a:srgbClr val="1FB38C"/>
            </a:solidFill>
          </a:ln>
        </p:spPr>
        <p:txBody>
          <a:bodyPr wrap="square" lIns="0" tIns="0" rIns="0" bIns="0" rtlCol="0"/>
          <a:lstStyle/>
          <a:p>
            <a:endParaRPr/>
          </a:p>
        </p:txBody>
      </p:sp>
      <p:sp>
        <p:nvSpPr>
          <p:cNvPr id="22" name="bk object 22"/>
          <p:cNvSpPr/>
          <p:nvPr/>
        </p:nvSpPr>
        <p:spPr>
          <a:xfrm>
            <a:off x="9875816" y="1760391"/>
            <a:ext cx="329565" cy="0"/>
          </a:xfrm>
          <a:custGeom>
            <a:avLst/>
            <a:gdLst/>
            <a:ahLst/>
            <a:cxnLst/>
            <a:rect l="l" t="t" r="r" b="b"/>
            <a:pathLst>
              <a:path w="329565">
                <a:moveTo>
                  <a:pt x="0" y="0"/>
                </a:moveTo>
                <a:lnTo>
                  <a:pt x="329089" y="0"/>
                </a:lnTo>
              </a:path>
            </a:pathLst>
          </a:custGeom>
          <a:ln w="25266">
            <a:solidFill>
              <a:srgbClr val="1FB38C"/>
            </a:solidFill>
          </a:ln>
        </p:spPr>
        <p:txBody>
          <a:bodyPr wrap="square" lIns="0" tIns="0" rIns="0" bIns="0" rtlCol="0"/>
          <a:lstStyle/>
          <a:p>
            <a:endParaRPr/>
          </a:p>
        </p:txBody>
      </p:sp>
      <p:sp>
        <p:nvSpPr>
          <p:cNvPr id="23" name="bk object 23"/>
          <p:cNvSpPr/>
          <p:nvPr/>
        </p:nvSpPr>
        <p:spPr>
          <a:xfrm>
            <a:off x="9875816" y="1694812"/>
            <a:ext cx="329565" cy="0"/>
          </a:xfrm>
          <a:custGeom>
            <a:avLst/>
            <a:gdLst/>
            <a:ahLst/>
            <a:cxnLst/>
            <a:rect l="l" t="t" r="r" b="b"/>
            <a:pathLst>
              <a:path w="329565">
                <a:moveTo>
                  <a:pt x="0" y="0"/>
                </a:moveTo>
                <a:lnTo>
                  <a:pt x="329089" y="0"/>
                </a:lnTo>
              </a:path>
            </a:pathLst>
          </a:custGeom>
          <a:ln w="25266">
            <a:solidFill>
              <a:srgbClr val="1FB38C"/>
            </a:solidFill>
          </a:ln>
        </p:spPr>
        <p:txBody>
          <a:bodyPr wrap="square" lIns="0" tIns="0" rIns="0" bIns="0" rtlCol="0"/>
          <a:lstStyle/>
          <a:p>
            <a:endParaRPr/>
          </a:p>
        </p:txBody>
      </p:sp>
      <p:sp>
        <p:nvSpPr>
          <p:cNvPr id="24" name="bk object 24"/>
          <p:cNvSpPr/>
          <p:nvPr/>
        </p:nvSpPr>
        <p:spPr>
          <a:xfrm>
            <a:off x="9875816" y="1629222"/>
            <a:ext cx="329565" cy="0"/>
          </a:xfrm>
          <a:custGeom>
            <a:avLst/>
            <a:gdLst/>
            <a:ahLst/>
            <a:cxnLst/>
            <a:rect l="l" t="t" r="r" b="b"/>
            <a:pathLst>
              <a:path w="329565">
                <a:moveTo>
                  <a:pt x="0" y="0"/>
                </a:moveTo>
                <a:lnTo>
                  <a:pt x="329089" y="0"/>
                </a:lnTo>
              </a:path>
            </a:pathLst>
          </a:custGeom>
          <a:ln w="25266">
            <a:solidFill>
              <a:srgbClr val="1FB38C"/>
            </a:solidFill>
          </a:ln>
        </p:spPr>
        <p:txBody>
          <a:bodyPr wrap="square" lIns="0" tIns="0" rIns="0" bIns="0" rtlCol="0"/>
          <a:lstStyle/>
          <a:p>
            <a:endParaRPr/>
          </a:p>
        </p:txBody>
      </p:sp>
      <p:sp>
        <p:nvSpPr>
          <p:cNvPr id="25" name="bk object 25"/>
          <p:cNvSpPr/>
          <p:nvPr/>
        </p:nvSpPr>
        <p:spPr>
          <a:xfrm>
            <a:off x="9920568" y="1563643"/>
            <a:ext cx="240029" cy="0"/>
          </a:xfrm>
          <a:custGeom>
            <a:avLst/>
            <a:gdLst/>
            <a:ahLst/>
            <a:cxnLst/>
            <a:rect l="l" t="t" r="r" b="b"/>
            <a:pathLst>
              <a:path w="240029">
                <a:moveTo>
                  <a:pt x="0" y="0"/>
                </a:moveTo>
                <a:lnTo>
                  <a:pt x="239584" y="0"/>
                </a:lnTo>
              </a:path>
            </a:pathLst>
          </a:custGeom>
          <a:ln w="25266">
            <a:solidFill>
              <a:srgbClr val="1FB38C"/>
            </a:solidFill>
          </a:ln>
        </p:spPr>
        <p:txBody>
          <a:bodyPr wrap="square" lIns="0" tIns="0" rIns="0" bIns="0" rtlCol="0"/>
          <a:lstStyle/>
          <a:p>
            <a:endParaRPr/>
          </a:p>
        </p:txBody>
      </p:sp>
      <p:sp>
        <p:nvSpPr>
          <p:cNvPr id="26" name="bk object 26"/>
          <p:cNvSpPr/>
          <p:nvPr/>
        </p:nvSpPr>
        <p:spPr>
          <a:xfrm>
            <a:off x="9914004" y="1632290"/>
            <a:ext cx="0" cy="125095"/>
          </a:xfrm>
          <a:custGeom>
            <a:avLst/>
            <a:gdLst/>
            <a:ahLst/>
            <a:cxnLst/>
            <a:rect l="l" t="t" r="r" b="b"/>
            <a:pathLst>
              <a:path h="125094">
                <a:moveTo>
                  <a:pt x="0" y="0"/>
                </a:moveTo>
                <a:lnTo>
                  <a:pt x="0" y="124614"/>
                </a:lnTo>
              </a:path>
            </a:pathLst>
          </a:custGeom>
          <a:ln w="25266">
            <a:solidFill>
              <a:srgbClr val="1FB38C"/>
            </a:solidFill>
          </a:ln>
        </p:spPr>
        <p:txBody>
          <a:bodyPr wrap="square" lIns="0" tIns="0" rIns="0" bIns="0" rtlCol="0"/>
          <a:lstStyle/>
          <a:p>
            <a:endParaRPr/>
          </a:p>
        </p:txBody>
      </p:sp>
      <p:sp>
        <p:nvSpPr>
          <p:cNvPr id="27" name="bk object 27"/>
          <p:cNvSpPr/>
          <p:nvPr/>
        </p:nvSpPr>
        <p:spPr>
          <a:xfrm>
            <a:off x="1549691" y="10457305"/>
            <a:ext cx="2136060" cy="550703"/>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8" name="bk object 28"/>
          <p:cNvSpPr/>
          <p:nvPr/>
        </p:nvSpPr>
        <p:spPr>
          <a:xfrm>
            <a:off x="0" y="10491827"/>
            <a:ext cx="1199515" cy="431800"/>
          </a:xfrm>
          <a:custGeom>
            <a:avLst/>
            <a:gdLst/>
            <a:ahLst/>
            <a:cxnLst/>
            <a:rect l="l" t="t" r="r" b="b"/>
            <a:pathLst>
              <a:path w="1199515" h="431800">
                <a:moveTo>
                  <a:pt x="0" y="431588"/>
                </a:moveTo>
                <a:lnTo>
                  <a:pt x="1198958" y="431588"/>
                </a:lnTo>
                <a:lnTo>
                  <a:pt x="1198958" y="0"/>
                </a:lnTo>
                <a:lnTo>
                  <a:pt x="0" y="0"/>
                </a:lnTo>
                <a:lnTo>
                  <a:pt x="0" y="431588"/>
                </a:lnTo>
                <a:close/>
              </a:path>
            </a:pathLst>
          </a:custGeom>
          <a:solidFill>
            <a:srgbClr val="1FB38C"/>
          </a:solidFill>
        </p:spPr>
        <p:txBody>
          <a:bodyPr wrap="square" lIns="0" tIns="0" rIns="0" bIns="0" rtlCol="0"/>
          <a:lstStyle/>
          <a:p>
            <a:endParaRPr/>
          </a:p>
        </p:txBody>
      </p:sp>
      <p:sp>
        <p:nvSpPr>
          <p:cNvPr id="29" name="bk object 29"/>
          <p:cNvSpPr/>
          <p:nvPr/>
        </p:nvSpPr>
        <p:spPr>
          <a:xfrm>
            <a:off x="5235" y="1324568"/>
            <a:ext cx="20093628" cy="219888"/>
          </a:xfrm>
          <a:prstGeom prst="rect">
            <a:avLst/>
          </a:prstGeom>
          <a:blipFill>
            <a:blip r:embed="rId4"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950" b="0" i="0">
                <a:solidFill>
                  <a:srgbClr val="1FB38C"/>
                </a:solidFill>
                <a:latin typeface="源ノ角ゴシック Regular"/>
                <a:cs typeface="源ノ角ゴシック Regular"/>
              </a:defRPr>
            </a:lvl1pPr>
          </a:lstStyle>
          <a:p>
            <a:endParaRPr/>
          </a:p>
        </p:txBody>
      </p:sp>
      <p:sp>
        <p:nvSpPr>
          <p:cNvPr id="3" name="Holder 3"/>
          <p:cNvSpPr>
            <a:spLocks noGrp="1"/>
          </p:cNvSpPr>
          <p:nvPr>
            <p:ph sz="half" idx="2"/>
          </p:nvPr>
        </p:nvSpPr>
        <p:spPr>
          <a:xfrm>
            <a:off x="1585989" y="3739735"/>
            <a:ext cx="8251190" cy="6193155"/>
          </a:xfrm>
          <a:prstGeom prst="rect">
            <a:avLst/>
          </a:prstGeom>
        </p:spPr>
        <p:txBody>
          <a:bodyPr wrap="square" lIns="0" tIns="0" rIns="0" bIns="0">
            <a:spAutoFit/>
          </a:bodyPr>
          <a:lstStyle>
            <a:lvl1pPr>
              <a:defRPr sz="2850" b="0" i="0">
                <a:solidFill>
                  <a:schemeClr val="tx1"/>
                </a:solidFill>
                <a:latin typeface="源ノ角ゴシック Light"/>
                <a:cs typeface="源ノ角ゴシック Light"/>
              </a:defRPr>
            </a:lvl1pPr>
          </a:lstStyle>
          <a:p>
            <a:endParaRPr/>
          </a:p>
        </p:txBody>
      </p:sp>
      <p:sp>
        <p:nvSpPr>
          <p:cNvPr id="4" name="Holder 4"/>
          <p:cNvSpPr>
            <a:spLocks noGrp="1"/>
          </p:cNvSpPr>
          <p:nvPr>
            <p:ph sz="half" idx="3"/>
          </p:nvPr>
        </p:nvSpPr>
        <p:spPr>
          <a:xfrm>
            <a:off x="10728585" y="1912048"/>
            <a:ext cx="6983730" cy="7131050"/>
          </a:xfrm>
          <a:prstGeom prst="rect">
            <a:avLst/>
          </a:prstGeom>
        </p:spPr>
        <p:txBody>
          <a:bodyPr wrap="square" lIns="0" tIns="0" rIns="0" bIns="0">
            <a:spAutoFit/>
          </a:bodyPr>
          <a:lstStyle>
            <a:lvl1pPr>
              <a:defRPr sz="2850" b="0" i="0">
                <a:solidFill>
                  <a:schemeClr val="tx1"/>
                </a:solidFill>
                <a:latin typeface="源ノ角ゴシック Light"/>
                <a:cs typeface="源ノ角ゴシック Light"/>
              </a:defRPr>
            </a:lvl1pPr>
          </a:lstStyle>
          <a:p>
            <a:endParaRPr/>
          </a:p>
        </p:txBody>
      </p:sp>
      <p:sp>
        <p:nvSpPr>
          <p:cNvPr id="5" name="Holder 5"/>
          <p:cNvSpPr>
            <a:spLocks noGrp="1"/>
          </p:cNvSpPr>
          <p:nvPr>
            <p:ph type="ftr" sz="quarter" idx="5"/>
          </p:nvPr>
        </p:nvSpPr>
        <p:spPr/>
        <p:txBody>
          <a:bodyPr lIns="0" tIns="0" rIns="0" bIns="0"/>
          <a:lstStyle>
            <a:lvl1pPr>
              <a:defRPr sz="1450" b="0" i="0">
                <a:solidFill>
                  <a:srgbClr val="777777"/>
                </a:solidFill>
                <a:latin typeface="Minion Pro"/>
                <a:cs typeface="Minion Pro"/>
              </a:defRPr>
            </a:lvl1pPr>
          </a:lstStyle>
          <a:p>
            <a:pPr marL="12700">
              <a:lnSpc>
                <a:spcPct val="100000"/>
              </a:lnSpc>
              <a:spcBef>
                <a:spcPts val="114"/>
              </a:spcBef>
            </a:pPr>
            <a:r>
              <a:rPr spc="10"/>
              <a:t>Copyright </a:t>
            </a:r>
            <a:r>
              <a:rPr spc="15"/>
              <a:t>(C) 2019 </a:t>
            </a:r>
            <a:r>
              <a:rPr spc="10"/>
              <a:t>CROIX </a:t>
            </a:r>
            <a:r>
              <a:rPr spc="5"/>
              <a:t>Co., </a:t>
            </a:r>
            <a:r>
              <a:t>Ltd </a:t>
            </a:r>
            <a:r>
              <a:rPr spc="15"/>
              <a:t>All </a:t>
            </a:r>
            <a:r>
              <a:rPr spc="10"/>
              <a:t>Rights</a:t>
            </a:r>
            <a:r>
              <a:rPr spc="-40"/>
              <a:t> </a:t>
            </a:r>
            <a:r>
              <a:rPr spc="15"/>
              <a:t>Reserved.</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2/28/25</a:t>
            </a:fld>
            <a:endParaRPr lang="en-US"/>
          </a:p>
        </p:txBody>
      </p:sp>
      <p:sp>
        <p:nvSpPr>
          <p:cNvPr id="7" name="Holder 7"/>
          <p:cNvSpPr>
            <a:spLocks noGrp="1"/>
          </p:cNvSpPr>
          <p:nvPr>
            <p:ph type="sldNum" sz="quarter" idx="7"/>
          </p:nvPr>
        </p:nvSpPr>
        <p:spPr/>
        <p:txBody>
          <a:bodyPr lIns="0" tIns="0" rIns="0" bIns="0"/>
          <a:lstStyle>
            <a:lvl1pPr>
              <a:defRPr sz="2050" b="0" i="0">
                <a:solidFill>
                  <a:schemeClr val="bg1"/>
                </a:solidFill>
                <a:latin typeface="Calibri"/>
                <a:cs typeface="Calibri"/>
              </a:defRPr>
            </a:lvl1pPr>
          </a:lstStyle>
          <a:p>
            <a:pPr marL="25400">
              <a:lnSpc>
                <a:spcPct val="100000"/>
              </a:lnSpc>
              <a:spcBef>
                <a:spcPts val="215"/>
              </a:spcBef>
            </a:pPr>
            <a:fld id="{81D60167-4931-47E6-BA6A-407CBD079E47}" type="slidenum">
              <a:rPr spc="15"/>
              <a:t>‹#›</a:t>
            </a:fld>
            <a:endParaRPr spc="15"/>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950" b="0" i="0">
                <a:solidFill>
                  <a:srgbClr val="1FB38C"/>
                </a:solidFill>
                <a:latin typeface="源ノ角ゴシック Regular"/>
                <a:cs typeface="源ノ角ゴシック Regular"/>
              </a:defRPr>
            </a:lvl1pPr>
          </a:lstStyle>
          <a:p>
            <a:endParaRPr/>
          </a:p>
        </p:txBody>
      </p:sp>
      <p:sp>
        <p:nvSpPr>
          <p:cNvPr id="3" name="Holder 3"/>
          <p:cNvSpPr>
            <a:spLocks noGrp="1"/>
          </p:cNvSpPr>
          <p:nvPr>
            <p:ph type="ftr" sz="quarter" idx="5"/>
          </p:nvPr>
        </p:nvSpPr>
        <p:spPr/>
        <p:txBody>
          <a:bodyPr lIns="0" tIns="0" rIns="0" bIns="0"/>
          <a:lstStyle>
            <a:lvl1pPr>
              <a:defRPr sz="1450" b="0" i="0">
                <a:solidFill>
                  <a:srgbClr val="777777"/>
                </a:solidFill>
                <a:latin typeface="Minion Pro"/>
                <a:cs typeface="Minion Pro"/>
              </a:defRPr>
            </a:lvl1pPr>
          </a:lstStyle>
          <a:p>
            <a:pPr marL="12700">
              <a:lnSpc>
                <a:spcPct val="100000"/>
              </a:lnSpc>
              <a:spcBef>
                <a:spcPts val="114"/>
              </a:spcBef>
            </a:pPr>
            <a:r>
              <a:rPr spc="10"/>
              <a:t>Copyright </a:t>
            </a:r>
            <a:r>
              <a:rPr spc="15"/>
              <a:t>(C) 2019 </a:t>
            </a:r>
            <a:r>
              <a:rPr spc="10"/>
              <a:t>CROIX </a:t>
            </a:r>
            <a:r>
              <a:rPr spc="5"/>
              <a:t>Co., </a:t>
            </a:r>
            <a:r>
              <a:t>Ltd </a:t>
            </a:r>
            <a:r>
              <a:rPr spc="15"/>
              <a:t>All </a:t>
            </a:r>
            <a:r>
              <a:rPr spc="10"/>
              <a:t>Rights</a:t>
            </a:r>
            <a:r>
              <a:rPr spc="-40"/>
              <a:t> </a:t>
            </a:r>
            <a:r>
              <a:rPr spc="15"/>
              <a:t>Reserved.</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2/28/25</a:t>
            </a:fld>
            <a:endParaRPr lang="en-US"/>
          </a:p>
        </p:txBody>
      </p:sp>
      <p:sp>
        <p:nvSpPr>
          <p:cNvPr id="5" name="Holder 5"/>
          <p:cNvSpPr>
            <a:spLocks noGrp="1"/>
          </p:cNvSpPr>
          <p:nvPr>
            <p:ph type="sldNum" sz="quarter" idx="7"/>
          </p:nvPr>
        </p:nvSpPr>
        <p:spPr/>
        <p:txBody>
          <a:bodyPr lIns="0" tIns="0" rIns="0" bIns="0"/>
          <a:lstStyle>
            <a:lvl1pPr>
              <a:defRPr sz="2050" b="0" i="0">
                <a:solidFill>
                  <a:schemeClr val="bg1"/>
                </a:solidFill>
                <a:latin typeface="Calibri"/>
                <a:cs typeface="Calibri"/>
              </a:defRPr>
            </a:lvl1pPr>
          </a:lstStyle>
          <a:p>
            <a:pPr marL="25400">
              <a:lnSpc>
                <a:spcPct val="100000"/>
              </a:lnSpc>
              <a:spcBef>
                <a:spcPts val="215"/>
              </a:spcBef>
            </a:pPr>
            <a:fld id="{81D60167-4931-47E6-BA6A-407CBD079E47}" type="slidenum">
              <a:rPr spc="15"/>
              <a:t>‹#›</a:t>
            </a:fld>
            <a:endParaRPr spc="15"/>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450" b="0" i="0">
                <a:solidFill>
                  <a:srgbClr val="777777"/>
                </a:solidFill>
                <a:latin typeface="Minion Pro"/>
                <a:cs typeface="Minion Pro"/>
              </a:defRPr>
            </a:lvl1pPr>
          </a:lstStyle>
          <a:p>
            <a:pPr marL="12700">
              <a:lnSpc>
                <a:spcPct val="100000"/>
              </a:lnSpc>
              <a:spcBef>
                <a:spcPts val="114"/>
              </a:spcBef>
            </a:pPr>
            <a:r>
              <a:rPr spc="10"/>
              <a:t>Copyright </a:t>
            </a:r>
            <a:r>
              <a:rPr spc="15"/>
              <a:t>(C) 2019 </a:t>
            </a:r>
            <a:r>
              <a:rPr spc="10"/>
              <a:t>CROIX </a:t>
            </a:r>
            <a:r>
              <a:rPr spc="5"/>
              <a:t>Co., </a:t>
            </a:r>
            <a:r>
              <a:t>Ltd </a:t>
            </a:r>
            <a:r>
              <a:rPr spc="15"/>
              <a:t>All </a:t>
            </a:r>
            <a:r>
              <a:rPr spc="10"/>
              <a:t>Rights</a:t>
            </a:r>
            <a:r>
              <a:rPr spc="-40"/>
              <a:t> </a:t>
            </a:r>
            <a:r>
              <a:rPr spc="15"/>
              <a:t>Reserved.</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2/28/25</a:t>
            </a:fld>
            <a:endParaRPr lang="en-US"/>
          </a:p>
        </p:txBody>
      </p:sp>
      <p:sp>
        <p:nvSpPr>
          <p:cNvPr id="4" name="Holder 4"/>
          <p:cNvSpPr>
            <a:spLocks noGrp="1"/>
          </p:cNvSpPr>
          <p:nvPr>
            <p:ph type="sldNum" sz="quarter" idx="7"/>
          </p:nvPr>
        </p:nvSpPr>
        <p:spPr/>
        <p:txBody>
          <a:bodyPr lIns="0" tIns="0" rIns="0" bIns="0"/>
          <a:lstStyle>
            <a:lvl1pPr>
              <a:defRPr sz="2050" b="0" i="0">
                <a:solidFill>
                  <a:schemeClr val="bg1"/>
                </a:solidFill>
                <a:latin typeface="Calibri"/>
                <a:cs typeface="Calibri"/>
              </a:defRPr>
            </a:lvl1pPr>
          </a:lstStyle>
          <a:p>
            <a:pPr marL="25400">
              <a:lnSpc>
                <a:spcPct val="100000"/>
              </a:lnSpc>
              <a:spcBef>
                <a:spcPts val="215"/>
              </a:spcBef>
            </a:pPr>
            <a:fld id="{81D60167-4931-47E6-BA6A-407CBD079E47}" type="slidenum">
              <a:rPr spc="15"/>
              <a:t>‹#›</a:t>
            </a:fld>
            <a:endParaRPr spc="15"/>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565428" y="1756615"/>
            <a:ext cx="6408182" cy="1523494"/>
          </a:xfrm>
        </p:spPr>
        <p:txBody>
          <a:bodyPr/>
          <a:lstStyle/>
          <a:p>
            <a:r>
              <a:rPr lang="zh-CN" altLang="en-US"/>
              <a:t>单击此处编辑母版标题样式</a:t>
            </a:r>
          </a:p>
        </p:txBody>
      </p:sp>
      <p:sp>
        <p:nvSpPr>
          <p:cNvPr id="3" name="副标题 2"/>
          <p:cNvSpPr>
            <a:spLocks noGrp="1"/>
          </p:cNvSpPr>
          <p:nvPr>
            <p:ph type="subTitle" idx="1"/>
          </p:nvPr>
        </p:nvSpPr>
        <p:spPr>
          <a:xfrm>
            <a:off x="1130856" y="3204316"/>
            <a:ext cx="5277326" cy="276999"/>
          </a:xfrm>
        </p:spPr>
        <p:txBody>
          <a:bodyPr/>
          <a:lstStyle>
            <a:lvl1pPr marL="0" indent="0" algn="ctr">
              <a:buNone/>
              <a:defRPr>
                <a:solidFill>
                  <a:schemeClr val="tx1">
                    <a:tint val="75000"/>
                  </a:schemeClr>
                </a:solidFill>
              </a:defRPr>
            </a:lvl1pPr>
            <a:lvl2pPr marL="376961" indent="0" algn="ctr">
              <a:buNone/>
              <a:defRPr>
                <a:solidFill>
                  <a:schemeClr val="tx1">
                    <a:tint val="75000"/>
                  </a:schemeClr>
                </a:solidFill>
              </a:defRPr>
            </a:lvl2pPr>
            <a:lvl3pPr marL="753923" indent="0" algn="ctr">
              <a:buNone/>
              <a:defRPr>
                <a:solidFill>
                  <a:schemeClr val="tx1">
                    <a:tint val="75000"/>
                  </a:schemeClr>
                </a:solidFill>
              </a:defRPr>
            </a:lvl3pPr>
            <a:lvl4pPr marL="1130884" indent="0" algn="ctr">
              <a:buNone/>
              <a:defRPr>
                <a:solidFill>
                  <a:schemeClr val="tx1">
                    <a:tint val="75000"/>
                  </a:schemeClr>
                </a:solidFill>
              </a:defRPr>
            </a:lvl4pPr>
            <a:lvl5pPr marL="1507846" indent="0" algn="ctr">
              <a:buNone/>
              <a:defRPr>
                <a:solidFill>
                  <a:schemeClr val="tx1">
                    <a:tint val="75000"/>
                  </a:schemeClr>
                </a:solidFill>
              </a:defRPr>
            </a:lvl5pPr>
            <a:lvl6pPr marL="1884807" indent="0" algn="ctr">
              <a:buNone/>
              <a:defRPr>
                <a:solidFill>
                  <a:schemeClr val="tx1">
                    <a:tint val="75000"/>
                  </a:schemeClr>
                </a:solidFill>
              </a:defRPr>
            </a:lvl6pPr>
            <a:lvl7pPr marL="2261768" indent="0" algn="ctr">
              <a:buNone/>
              <a:defRPr>
                <a:solidFill>
                  <a:schemeClr val="tx1">
                    <a:tint val="75000"/>
                  </a:schemeClr>
                </a:solidFill>
              </a:defRPr>
            </a:lvl7pPr>
            <a:lvl8pPr marL="2638730" indent="0" algn="ctr">
              <a:buNone/>
              <a:defRPr>
                <a:solidFill>
                  <a:schemeClr val="tx1">
                    <a:tint val="75000"/>
                  </a:schemeClr>
                </a:solidFill>
              </a:defRPr>
            </a:lvl8pPr>
            <a:lvl9pPr marL="3015691"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1005205" y="10517696"/>
            <a:ext cx="4623943" cy="276999"/>
          </a:xfrm>
        </p:spPr>
        <p:txBody>
          <a:bodyPr/>
          <a:lstStyle/>
          <a:p>
            <a:fld id="{530820CF-B880-4189-942D-D702A7CBA730}" type="datetimeFigureOut">
              <a:rPr lang="zh-CN" altLang="en-US" smtClean="0"/>
              <a:t>2025/2/28</a:t>
            </a:fld>
            <a:endParaRPr lang="zh-CN" altLang="en-US"/>
          </a:p>
        </p:txBody>
      </p:sp>
      <p:sp>
        <p:nvSpPr>
          <p:cNvPr id="5" name="页脚占位符 4"/>
          <p:cNvSpPr>
            <a:spLocks noGrp="1"/>
          </p:cNvSpPr>
          <p:nvPr>
            <p:ph type="ftr" sz="quarter" idx="11"/>
          </p:nvPr>
        </p:nvSpPr>
        <p:spPr>
          <a:xfrm>
            <a:off x="8121315" y="10670575"/>
            <a:ext cx="4322445" cy="223138"/>
          </a:xfrm>
        </p:spPr>
        <p:txBody>
          <a:bodyPr/>
          <a:lstStyle/>
          <a:p>
            <a:endParaRPr lang="zh-CN" altLang="en-US"/>
          </a:p>
        </p:txBody>
      </p:sp>
      <p:sp>
        <p:nvSpPr>
          <p:cNvPr id="6" name="灯片编号占位符 5"/>
          <p:cNvSpPr>
            <a:spLocks noGrp="1"/>
          </p:cNvSpPr>
          <p:nvPr>
            <p:ph type="sldNum" sz="quarter" idx="12"/>
          </p:nvPr>
        </p:nvSpPr>
        <p:spPr>
          <a:xfrm>
            <a:off x="591639" y="10510501"/>
            <a:ext cx="318769" cy="315471"/>
          </a:xfr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81747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49691" y="10457305"/>
            <a:ext cx="2136060" cy="550703"/>
          </a:xfrm>
          <a:prstGeom prst="rect">
            <a:avLst/>
          </a:prstGeom>
          <a:blipFill>
            <a:blip r:embed="rId8"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bk object 17"/>
          <p:cNvSpPr/>
          <p:nvPr/>
        </p:nvSpPr>
        <p:spPr>
          <a:xfrm>
            <a:off x="0" y="10491827"/>
            <a:ext cx="1199515" cy="431800"/>
          </a:xfrm>
          <a:custGeom>
            <a:avLst/>
            <a:gdLst/>
            <a:ahLst/>
            <a:cxnLst/>
            <a:rect l="l" t="t" r="r" b="b"/>
            <a:pathLst>
              <a:path w="1199515" h="431800">
                <a:moveTo>
                  <a:pt x="0" y="431588"/>
                </a:moveTo>
                <a:lnTo>
                  <a:pt x="1198958" y="431588"/>
                </a:lnTo>
                <a:lnTo>
                  <a:pt x="1198958" y="0"/>
                </a:lnTo>
                <a:lnTo>
                  <a:pt x="0" y="0"/>
                </a:lnTo>
                <a:lnTo>
                  <a:pt x="0" y="431588"/>
                </a:lnTo>
                <a:close/>
              </a:path>
            </a:pathLst>
          </a:custGeom>
          <a:solidFill>
            <a:srgbClr val="1FB38C"/>
          </a:solidFill>
        </p:spPr>
        <p:txBody>
          <a:bodyPr wrap="square" lIns="0" tIns="0" rIns="0" bIns="0" rtlCol="0"/>
          <a:lstStyle/>
          <a:p>
            <a:endParaRPr/>
          </a:p>
        </p:txBody>
      </p:sp>
      <p:sp>
        <p:nvSpPr>
          <p:cNvPr id="18" name="bk object 18"/>
          <p:cNvSpPr/>
          <p:nvPr/>
        </p:nvSpPr>
        <p:spPr>
          <a:xfrm>
            <a:off x="5235" y="1324568"/>
            <a:ext cx="20093628" cy="219888"/>
          </a:xfrm>
          <a:prstGeom prst="rect">
            <a:avLst/>
          </a:prstGeom>
          <a:blipFill>
            <a:blip r:embed="rId9" cstate="print"/>
            <a:stretch>
              <a:fillRect/>
            </a:stretch>
          </a:blipFill>
        </p:spPr>
        <p:txBody>
          <a:bodyPr wrap="square" lIns="0" tIns="0" rIns="0" bIns="0" rtlCol="0"/>
          <a:lstStyle/>
          <a:p>
            <a:endParaRPr/>
          </a:p>
        </p:txBody>
      </p:sp>
      <p:sp>
        <p:nvSpPr>
          <p:cNvPr id="2" name="Holder 2"/>
          <p:cNvSpPr>
            <a:spLocks noGrp="1"/>
          </p:cNvSpPr>
          <p:nvPr>
            <p:ph type="title"/>
          </p:nvPr>
        </p:nvSpPr>
        <p:spPr>
          <a:xfrm>
            <a:off x="1557932" y="529899"/>
            <a:ext cx="16988234" cy="779780"/>
          </a:xfrm>
          <a:prstGeom prst="rect">
            <a:avLst/>
          </a:prstGeom>
        </p:spPr>
        <p:txBody>
          <a:bodyPr wrap="square" lIns="0" tIns="0" rIns="0" bIns="0">
            <a:spAutoFit/>
          </a:bodyPr>
          <a:lstStyle>
            <a:lvl1pPr>
              <a:defRPr sz="4950" b="0" i="0">
                <a:solidFill>
                  <a:srgbClr val="1FB38C"/>
                </a:solidFill>
                <a:latin typeface="源ノ角ゴシック Regular"/>
                <a:cs typeface="源ノ角ゴシック Regular"/>
              </a:defRPr>
            </a:lvl1pPr>
          </a:lstStyle>
          <a:p>
            <a:endParaRPr/>
          </a:p>
        </p:txBody>
      </p:sp>
      <p:sp>
        <p:nvSpPr>
          <p:cNvPr id="3" name="Holder 3"/>
          <p:cNvSpPr>
            <a:spLocks noGrp="1"/>
          </p:cNvSpPr>
          <p:nvPr>
            <p:ph type="body" idx="1"/>
          </p:nvPr>
        </p:nvSpPr>
        <p:spPr>
          <a:xfrm>
            <a:off x="1565397" y="3047027"/>
            <a:ext cx="9759315" cy="702627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8121315" y="10670575"/>
            <a:ext cx="4322445" cy="280034"/>
          </a:xfrm>
          <a:prstGeom prst="rect">
            <a:avLst/>
          </a:prstGeom>
        </p:spPr>
        <p:txBody>
          <a:bodyPr wrap="square" lIns="0" tIns="0" rIns="0" bIns="0">
            <a:spAutoFit/>
          </a:bodyPr>
          <a:lstStyle>
            <a:lvl1pPr>
              <a:defRPr sz="1450" b="0" i="0">
                <a:solidFill>
                  <a:srgbClr val="777777"/>
                </a:solidFill>
                <a:latin typeface="Minion Pro"/>
                <a:cs typeface="Minion Pro"/>
              </a:defRPr>
            </a:lvl1pPr>
          </a:lstStyle>
          <a:p>
            <a:pPr marL="12700">
              <a:lnSpc>
                <a:spcPct val="100000"/>
              </a:lnSpc>
              <a:spcBef>
                <a:spcPts val="114"/>
              </a:spcBef>
            </a:pPr>
            <a:r>
              <a:rPr spc="10"/>
              <a:t>Copyright </a:t>
            </a:r>
            <a:r>
              <a:rPr spc="15"/>
              <a:t>(C) 2019 </a:t>
            </a:r>
            <a:r>
              <a:rPr spc="10"/>
              <a:t>CROIX </a:t>
            </a:r>
            <a:r>
              <a:rPr spc="5"/>
              <a:t>Co., </a:t>
            </a:r>
            <a:r>
              <a:t>Ltd </a:t>
            </a:r>
            <a:r>
              <a:rPr spc="15"/>
              <a:t>All </a:t>
            </a:r>
            <a:r>
              <a:rPr spc="10"/>
              <a:t>Rights</a:t>
            </a:r>
            <a:r>
              <a:rPr spc="-40"/>
              <a:t> </a:t>
            </a:r>
            <a:r>
              <a:rPr spc="15"/>
              <a:t>Reserved.</a:t>
            </a: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2/28/25</a:t>
            </a:fld>
            <a:endParaRPr lang="en-US"/>
          </a:p>
        </p:txBody>
      </p:sp>
      <p:sp>
        <p:nvSpPr>
          <p:cNvPr id="6" name="Holder 6"/>
          <p:cNvSpPr>
            <a:spLocks noGrp="1"/>
          </p:cNvSpPr>
          <p:nvPr>
            <p:ph type="sldNum" sz="quarter" idx="7"/>
          </p:nvPr>
        </p:nvSpPr>
        <p:spPr>
          <a:xfrm>
            <a:off x="591639" y="10510501"/>
            <a:ext cx="318769" cy="392429"/>
          </a:xfrm>
          <a:prstGeom prst="rect">
            <a:avLst/>
          </a:prstGeom>
        </p:spPr>
        <p:txBody>
          <a:bodyPr wrap="square" lIns="0" tIns="0" rIns="0" bIns="0">
            <a:spAutoFit/>
          </a:bodyPr>
          <a:lstStyle>
            <a:lvl1pPr>
              <a:defRPr sz="2050" b="0" i="0">
                <a:solidFill>
                  <a:schemeClr val="bg1"/>
                </a:solidFill>
                <a:latin typeface="Calibri"/>
                <a:cs typeface="Calibri"/>
              </a:defRPr>
            </a:lvl1pPr>
          </a:lstStyle>
          <a:p>
            <a:pPr marL="25400">
              <a:lnSpc>
                <a:spcPct val="100000"/>
              </a:lnSpc>
              <a:spcBef>
                <a:spcPts val="215"/>
              </a:spcBef>
            </a:pPr>
            <a:fld id="{81D60167-4931-47E6-BA6A-407CBD079E47}" type="slidenum">
              <a:rPr spc="15"/>
              <a:t>‹#›</a:t>
            </a:fld>
            <a:endParaRPr spc="15"/>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6.jp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hyperlink" Target="https://croix.asia/contact/" TargetMode="External"/><Relationship Id="rId2" Type="http://schemas.openxmlformats.org/officeDocument/2006/relationships/hyperlink" Target="mailto:contact-us@croix.asia"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6.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118261" y="0"/>
            <a:ext cx="4992189" cy="11308556"/>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3" name="object 3"/>
          <p:cNvSpPr/>
          <p:nvPr/>
        </p:nvSpPr>
        <p:spPr>
          <a:xfrm>
            <a:off x="5558773" y="8016875"/>
            <a:ext cx="4645677" cy="1197713"/>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5"/>
          <p:cNvSpPr txBox="1"/>
          <p:nvPr/>
        </p:nvSpPr>
        <p:spPr>
          <a:xfrm>
            <a:off x="5861050" y="10607675"/>
            <a:ext cx="432244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77777"/>
                </a:solidFill>
                <a:latin typeface="Minion Pro"/>
                <a:cs typeface="Minion Pro"/>
              </a:rPr>
              <a:t>Copyright </a:t>
            </a:r>
            <a:r>
              <a:rPr sz="1450" spc="15" dirty="0">
                <a:solidFill>
                  <a:srgbClr val="777777"/>
                </a:solidFill>
                <a:latin typeface="Minion Pro"/>
                <a:cs typeface="Minion Pro"/>
              </a:rPr>
              <a:t>(C) 20</a:t>
            </a:r>
            <a:r>
              <a:rPr lang="en-US" sz="1450" spc="15" dirty="0">
                <a:solidFill>
                  <a:srgbClr val="777777"/>
                </a:solidFill>
                <a:latin typeface="Minion Pro"/>
                <a:cs typeface="Minion Pro"/>
              </a:rPr>
              <a:t>24</a:t>
            </a:r>
            <a:r>
              <a:rPr sz="1450" spc="15" dirty="0">
                <a:solidFill>
                  <a:srgbClr val="777777"/>
                </a:solidFill>
                <a:latin typeface="Minion Pro"/>
                <a:cs typeface="Minion Pro"/>
              </a:rPr>
              <a:t> </a:t>
            </a:r>
            <a:r>
              <a:rPr sz="1450" spc="10" dirty="0">
                <a:solidFill>
                  <a:srgbClr val="777777"/>
                </a:solidFill>
                <a:latin typeface="Minion Pro"/>
                <a:cs typeface="Minion Pro"/>
              </a:rPr>
              <a:t>CROIX </a:t>
            </a:r>
            <a:r>
              <a:rPr sz="1450" spc="5" dirty="0">
                <a:solidFill>
                  <a:srgbClr val="777777"/>
                </a:solidFill>
                <a:latin typeface="Minion Pro"/>
                <a:cs typeface="Minion Pro"/>
              </a:rPr>
              <a:t>Co., </a:t>
            </a:r>
            <a:r>
              <a:rPr sz="1450" dirty="0">
                <a:solidFill>
                  <a:srgbClr val="777777"/>
                </a:solidFill>
                <a:latin typeface="Minion Pro"/>
                <a:cs typeface="Minion Pro"/>
              </a:rPr>
              <a:t>Ltd </a:t>
            </a:r>
            <a:r>
              <a:rPr sz="1450" spc="15" dirty="0">
                <a:solidFill>
                  <a:srgbClr val="777777"/>
                </a:solidFill>
                <a:latin typeface="Minion Pro"/>
                <a:cs typeface="Minion Pro"/>
              </a:rPr>
              <a:t>All </a:t>
            </a:r>
            <a:r>
              <a:rPr sz="1450" spc="10" dirty="0">
                <a:solidFill>
                  <a:srgbClr val="777777"/>
                </a:solidFill>
                <a:latin typeface="Minion Pro"/>
                <a:cs typeface="Minion Pro"/>
              </a:rPr>
              <a:t>Rights</a:t>
            </a:r>
            <a:r>
              <a:rPr sz="1450" spc="-40" dirty="0">
                <a:solidFill>
                  <a:srgbClr val="777777"/>
                </a:solidFill>
                <a:latin typeface="Minion Pro"/>
                <a:cs typeface="Minion Pro"/>
              </a:rPr>
              <a:t> </a:t>
            </a:r>
            <a:r>
              <a:rPr sz="1450" spc="15" dirty="0">
                <a:solidFill>
                  <a:srgbClr val="777777"/>
                </a:solidFill>
                <a:latin typeface="Minion Pro"/>
                <a:cs typeface="Minion Pro"/>
              </a:rPr>
              <a:t>Reserved.</a:t>
            </a:r>
            <a:endParaRPr sz="1450" dirty="0">
              <a:latin typeface="Minion Pro"/>
              <a:cs typeface="Minion Pro"/>
            </a:endParaRPr>
          </a:p>
        </p:txBody>
      </p:sp>
      <p:sp>
        <p:nvSpPr>
          <p:cNvPr id="6" name="object 6"/>
          <p:cNvSpPr txBox="1">
            <a:spLocks noGrp="1"/>
          </p:cNvSpPr>
          <p:nvPr>
            <p:ph type="title"/>
          </p:nvPr>
        </p:nvSpPr>
        <p:spPr>
          <a:xfrm>
            <a:off x="2552204" y="4130675"/>
            <a:ext cx="10395446" cy="1367041"/>
          </a:xfrm>
          <a:prstGeom prst="rect">
            <a:avLst/>
          </a:prstGeom>
        </p:spPr>
        <p:txBody>
          <a:bodyPr vert="horz" wrap="square" lIns="0" tIns="12700" rIns="0" bIns="0" rtlCol="0">
            <a:spAutoFit/>
          </a:bodyPr>
          <a:lstStyle/>
          <a:p>
            <a:pPr marL="12700" algn="ctr">
              <a:lnSpc>
                <a:spcPct val="100000"/>
              </a:lnSpc>
              <a:spcBef>
                <a:spcPts val="100"/>
              </a:spcBef>
            </a:pPr>
            <a:r>
              <a:rPr lang="ja-JP" altLang="en-US" sz="8800">
                <a:latin typeface="Source Han Code JP R" panose="020B0500000000000000" pitchFamily="34" charset="-128"/>
                <a:ea typeface="Source Han Code JP R" panose="020B0500000000000000" pitchFamily="34" charset="-128"/>
              </a:rPr>
              <a:t>サービス説明資料</a:t>
            </a:r>
            <a:endParaRPr sz="8800" dirty="0">
              <a:latin typeface="Source Han Code JP R" panose="020B0500000000000000" pitchFamily="34" charset="-128"/>
              <a:ea typeface="Source Han Code JP R" panose="020B0500000000000000"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Image366"/>
          <p:cNvPicPr>
            <a:picLocks noChangeAspect="1"/>
          </p:cNvPicPr>
          <p:nvPr/>
        </p:nvPicPr>
        <p:blipFill>
          <a:blip r:embed="rId2"/>
          <a:stretch>
            <a:fillRect/>
          </a:stretch>
        </p:blipFill>
        <p:spPr>
          <a:xfrm>
            <a:off x="5236" y="1324964"/>
            <a:ext cx="20093629" cy="219889"/>
          </a:xfrm>
          <a:prstGeom prst="rect">
            <a:avLst/>
          </a:prstGeom>
          <a:noFill/>
        </p:spPr>
      </p:pic>
      <p:sp>
        <p:nvSpPr>
          <p:cNvPr id="381" name="Text Box381"/>
          <p:cNvSpPr txBox="1"/>
          <p:nvPr/>
        </p:nvSpPr>
        <p:spPr>
          <a:xfrm>
            <a:off x="1" y="10492225"/>
            <a:ext cx="1198958" cy="429605"/>
          </a:xfrm>
          <a:prstGeom prst="rect">
            <a:avLst/>
          </a:prstGeom>
          <a:solidFill>
            <a:srgbClr val="1FB38C"/>
          </a:solidFill>
        </p:spPr>
        <p:txBody>
          <a:bodyPr wrap="square" lIns="0" tIns="0" rIns="0" rtlCol="0">
            <a:spAutoFit/>
          </a:bodyPr>
          <a:lstStyle/>
          <a:p>
            <a:pPr>
              <a:lnSpc>
                <a:spcPts val="247"/>
              </a:lnSpc>
            </a:pPr>
            <a:endParaRPr sz="1484" dirty="0"/>
          </a:p>
          <a:p>
            <a:pPr marL="751347">
              <a:lnSpc>
                <a:spcPts val="2886"/>
              </a:lnSpc>
            </a:pPr>
            <a:r>
              <a:rPr lang="en-US" altLang="zh-CN" sz="2061" dirty="0">
                <a:solidFill>
                  <a:schemeClr val="bg1"/>
                </a:solidFill>
                <a:latin typeface="Fira Sans Medium"/>
                <a:ea typeface="Fira Sans Medium"/>
                <a:cs typeface="Fira Sans Medium"/>
              </a:rPr>
              <a:t>26</a:t>
            </a:r>
          </a:p>
        </p:txBody>
      </p:sp>
      <p:sp>
        <p:nvSpPr>
          <p:cNvPr id="382" name="Text Box382"/>
          <p:cNvSpPr txBox="1"/>
          <p:nvPr/>
        </p:nvSpPr>
        <p:spPr>
          <a:xfrm>
            <a:off x="1570633" y="574432"/>
            <a:ext cx="17549217" cy="840551"/>
          </a:xfrm>
          <a:prstGeom prst="rect">
            <a:avLst/>
          </a:prstGeom>
        </p:spPr>
        <p:txBody>
          <a:bodyPr wrap="square" lIns="0" tIns="0" rIns="0" rtlCol="0">
            <a:spAutoFit/>
          </a:bodyPr>
          <a:lstStyle/>
          <a:p>
            <a:pPr>
              <a:lnSpc>
                <a:spcPts val="0"/>
              </a:lnSpc>
            </a:pPr>
            <a:endParaRPr lang="ja-JP" altLang="en-US" sz="1484">
              <a:latin typeface="メイリオ" panose="020B0604030504040204" pitchFamily="50" charset="-128"/>
              <a:ea typeface="メイリオ" panose="020B0604030504040204" pitchFamily="50" charset="-128"/>
            </a:endParaRPr>
          </a:p>
          <a:p>
            <a:pPr>
              <a:lnSpc>
                <a:spcPts val="6431"/>
              </a:lnSpc>
            </a:pP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事例</a:t>
            </a:r>
            <a:r>
              <a:rPr lang="en-US" altLang="ja-JP" sz="4947" spc="-134" dirty="0">
                <a:solidFill>
                  <a:srgbClr val="1FB38C"/>
                </a:solidFill>
                <a:latin typeface="Source Han Code JP R" panose="020B0500000000000000" pitchFamily="34" charset="-128"/>
                <a:ea typeface="Source Han Code JP R" panose="020B0500000000000000" pitchFamily="34" charset="-128"/>
                <a:cs typeface="源ノ角ゴシック Medium"/>
              </a:rPr>
              <a:t>④</a:t>
            </a: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：株式会社星野リゾート</a:t>
            </a:r>
            <a:endParaRPr lang="en-US" altLang="ja-JP" sz="4947" spc="-134" dirty="0">
              <a:solidFill>
                <a:srgbClr val="1FB38C"/>
              </a:solidFill>
              <a:latin typeface="Source Han Code JP R" panose="020B0500000000000000" pitchFamily="34" charset="-128"/>
              <a:ea typeface="Source Han Code JP R" panose="020B0500000000000000" pitchFamily="34" charset="-128"/>
              <a:cs typeface="源ノ角ゴシック Medium"/>
            </a:endParaRPr>
          </a:p>
        </p:txBody>
      </p:sp>
      <p:sp>
        <p:nvSpPr>
          <p:cNvPr id="392" name="Text Box392"/>
          <p:cNvSpPr txBox="1"/>
          <p:nvPr/>
        </p:nvSpPr>
        <p:spPr>
          <a:xfrm>
            <a:off x="8134017" y="10683671"/>
            <a:ext cx="4328192" cy="288862"/>
          </a:xfrm>
          <a:prstGeom prst="rect">
            <a:avLst/>
          </a:prstGeom>
        </p:spPr>
        <p:txBody>
          <a:bodyPr wrap="square" lIns="0" tIns="0" rIns="0" rtlCol="0">
            <a:spAutoFit/>
          </a:bodyPr>
          <a:lstStyle/>
          <a:p>
            <a:pPr>
              <a:lnSpc>
                <a:spcPts val="0"/>
              </a:lnSpc>
            </a:pPr>
            <a:endParaRPr sz="1484" dirty="0"/>
          </a:p>
          <a:p>
            <a:pPr>
              <a:lnSpc>
                <a:spcPts val="2002"/>
              </a:lnSpc>
            </a:pPr>
            <a:r>
              <a:rPr lang="en-US" altLang="zh-CN" sz="1484" spc="-2" dirty="0">
                <a:solidFill>
                  <a:srgbClr val="777777"/>
                </a:solidFill>
                <a:latin typeface="Minion Pro"/>
                <a:ea typeface="Minion Pro"/>
                <a:cs typeface="Minion Pro"/>
              </a:rPr>
              <a:t>Copyright</a:t>
            </a:r>
            <a:r>
              <a:rPr lang="en-US" altLang="zh-CN" sz="1484" dirty="0">
                <a:solidFill>
                  <a:srgbClr val="777777"/>
                </a:solidFill>
                <a:latin typeface="Minion Pro"/>
                <a:ea typeface="Minion Pro"/>
                <a:cs typeface="Minion Pro"/>
              </a:rPr>
              <a:t> (C) 2024 </a:t>
            </a:r>
            <a:r>
              <a:rPr lang="en-US" altLang="zh-CN" sz="1484" spc="-5" dirty="0">
                <a:solidFill>
                  <a:srgbClr val="777777"/>
                </a:solidFill>
                <a:latin typeface="Minion Pro"/>
                <a:ea typeface="Minion Pro"/>
                <a:cs typeface="Minion Pro"/>
              </a:rPr>
              <a:t>CROIX</a:t>
            </a:r>
            <a:r>
              <a:rPr lang="en-US" altLang="zh-CN" sz="1484" dirty="0">
                <a:solidFill>
                  <a:srgbClr val="777777"/>
                </a:solidFill>
                <a:latin typeface="Minion Pro"/>
                <a:ea typeface="Minion Pro"/>
                <a:cs typeface="Minion Pro"/>
              </a:rPr>
              <a:t> </a:t>
            </a:r>
            <a:r>
              <a:rPr lang="en-US" altLang="zh-CN" sz="1484" spc="-6" dirty="0">
                <a:solidFill>
                  <a:srgbClr val="777777"/>
                </a:solidFill>
                <a:latin typeface="Minion Pro"/>
                <a:ea typeface="Minion Pro"/>
                <a:cs typeface="Minion Pro"/>
              </a:rPr>
              <a:t>Co.,</a:t>
            </a:r>
            <a:r>
              <a:rPr lang="en-US" altLang="zh-CN" sz="1484" dirty="0">
                <a:solidFill>
                  <a:srgbClr val="777777"/>
                </a:solidFill>
                <a:latin typeface="Minion Pro"/>
                <a:ea typeface="Minion Pro"/>
                <a:cs typeface="Minion Pro"/>
              </a:rPr>
              <a:t> </a:t>
            </a:r>
            <a:r>
              <a:rPr lang="en-US" altLang="zh-CN" sz="1484" spc="-13" dirty="0">
                <a:solidFill>
                  <a:srgbClr val="777777"/>
                </a:solidFill>
                <a:latin typeface="Minion Pro"/>
                <a:ea typeface="Minion Pro"/>
                <a:cs typeface="Minion Pro"/>
              </a:rPr>
              <a:t>Ltd</a:t>
            </a:r>
            <a:r>
              <a:rPr lang="en-US" altLang="zh-CN" sz="1484" dirty="0">
                <a:solidFill>
                  <a:srgbClr val="777777"/>
                </a:solidFill>
                <a:latin typeface="Minion Pro"/>
                <a:ea typeface="Minion Pro"/>
                <a:cs typeface="Minion Pro"/>
              </a:rPr>
              <a:t> </a:t>
            </a:r>
            <a:r>
              <a:rPr lang="en-US" altLang="zh-CN" sz="1484" spc="4" dirty="0">
                <a:solidFill>
                  <a:srgbClr val="777777"/>
                </a:solidFill>
                <a:latin typeface="Minion Pro"/>
                <a:ea typeface="Minion Pro"/>
                <a:cs typeface="Minion Pro"/>
              </a:rPr>
              <a:t>All</a:t>
            </a:r>
            <a:r>
              <a:rPr lang="en-US" altLang="zh-CN" sz="1484" dirty="0">
                <a:solidFill>
                  <a:srgbClr val="777777"/>
                </a:solidFill>
                <a:latin typeface="Minion Pro"/>
                <a:ea typeface="Minion Pro"/>
                <a:cs typeface="Minion Pro"/>
              </a:rPr>
              <a:t> </a:t>
            </a:r>
            <a:r>
              <a:rPr lang="en-US" altLang="zh-CN" sz="1484" spc="-2" dirty="0">
                <a:solidFill>
                  <a:srgbClr val="777777"/>
                </a:solidFill>
                <a:latin typeface="Minion Pro"/>
                <a:ea typeface="Minion Pro"/>
                <a:cs typeface="Minion Pro"/>
              </a:rPr>
              <a:t>Rights</a:t>
            </a:r>
            <a:r>
              <a:rPr lang="en-US" altLang="zh-CN" sz="1484" dirty="0">
                <a:solidFill>
                  <a:srgbClr val="777777"/>
                </a:solidFill>
                <a:latin typeface="Minion Pro"/>
                <a:ea typeface="Minion Pro"/>
                <a:cs typeface="Minion Pro"/>
              </a:rPr>
              <a:t> </a:t>
            </a:r>
            <a:r>
              <a:rPr lang="en-US" altLang="zh-CN" sz="1484" spc="5" dirty="0">
                <a:solidFill>
                  <a:srgbClr val="777777"/>
                </a:solidFill>
                <a:latin typeface="Minion Pro"/>
                <a:ea typeface="Minion Pro"/>
                <a:cs typeface="Minion Pro"/>
              </a:rPr>
              <a:t>Reserved.</a:t>
            </a:r>
            <a:endParaRPr lang="en-US" altLang="zh-CN" sz="1484" dirty="0">
              <a:latin typeface="Minion Pro"/>
              <a:ea typeface="Minion Pro"/>
              <a:cs typeface="Minion Pro"/>
            </a:endParaRPr>
          </a:p>
        </p:txBody>
      </p:sp>
      <p:sp>
        <p:nvSpPr>
          <p:cNvPr id="10" name="正方形/長方形 9">
            <a:extLst>
              <a:ext uri="{FF2B5EF4-FFF2-40B4-BE49-F238E27FC236}">
                <a16:creationId xmlns:a16="http://schemas.microsoft.com/office/drawing/2014/main" id="{7E285377-1C57-FEE0-A551-38C0D10CA87E}"/>
              </a:ext>
            </a:extLst>
          </p:cNvPr>
          <p:cNvSpPr/>
          <p:nvPr/>
        </p:nvSpPr>
        <p:spPr>
          <a:xfrm>
            <a:off x="3346450" y="1925649"/>
            <a:ext cx="13411200" cy="1524000"/>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a:solidFill>
                  <a:schemeClr val="tx1"/>
                </a:solidFill>
              </a:rPr>
              <a:t>支援内容：星野リゾートが全国に展開する温泉旅館ブランド「界」向けに</a:t>
            </a:r>
            <a:endParaRPr kumimoji="1" lang="en-US" altLang="ja-JP" sz="3200" dirty="0">
              <a:solidFill>
                <a:schemeClr val="tx1"/>
              </a:solidFill>
            </a:endParaRPr>
          </a:p>
          <a:p>
            <a:pPr algn="ctr"/>
            <a:r>
              <a:rPr kumimoji="1" lang="ja-JP" altLang="en-US" sz="3200">
                <a:solidFill>
                  <a:schemeClr val="tx1"/>
                </a:solidFill>
              </a:rPr>
              <a:t>様々なシーンに合わせた音源を提供 </a:t>
            </a:r>
          </a:p>
        </p:txBody>
      </p:sp>
      <p:pic>
        <p:nvPicPr>
          <p:cNvPr id="3" name="Image163">
            <a:extLst>
              <a:ext uri="{FF2B5EF4-FFF2-40B4-BE49-F238E27FC236}">
                <a16:creationId xmlns:a16="http://schemas.microsoft.com/office/drawing/2014/main" id="{6CA41404-F18A-F0D2-F63C-B2575885E4F6}"/>
              </a:ext>
            </a:extLst>
          </p:cNvPr>
          <p:cNvPicPr>
            <a:picLocks noChangeAspect="1"/>
          </p:cNvPicPr>
          <p:nvPr/>
        </p:nvPicPr>
        <p:blipFill>
          <a:blip r:embed="rId3"/>
          <a:stretch>
            <a:fillRect/>
          </a:stretch>
        </p:blipFill>
        <p:spPr>
          <a:xfrm>
            <a:off x="10356850" y="3898423"/>
            <a:ext cx="6207087" cy="4118452"/>
          </a:xfrm>
          <a:prstGeom prst="rect">
            <a:avLst/>
          </a:prstGeom>
          <a:noFill/>
        </p:spPr>
      </p:pic>
      <p:pic>
        <p:nvPicPr>
          <p:cNvPr id="7" name="Image164">
            <a:extLst>
              <a:ext uri="{FF2B5EF4-FFF2-40B4-BE49-F238E27FC236}">
                <a16:creationId xmlns:a16="http://schemas.microsoft.com/office/drawing/2014/main" id="{A5CDE66C-13A3-97A6-E919-AADE58A03E64}"/>
              </a:ext>
            </a:extLst>
          </p:cNvPr>
          <p:cNvPicPr>
            <a:picLocks noChangeAspect="1"/>
          </p:cNvPicPr>
          <p:nvPr/>
        </p:nvPicPr>
        <p:blipFill>
          <a:blip r:embed="rId4"/>
          <a:stretch>
            <a:fillRect/>
          </a:stretch>
        </p:blipFill>
        <p:spPr>
          <a:xfrm>
            <a:off x="10356849" y="8297358"/>
            <a:ext cx="3445209" cy="1929316"/>
          </a:xfrm>
          <a:prstGeom prst="rect">
            <a:avLst/>
          </a:prstGeom>
          <a:noFill/>
        </p:spPr>
      </p:pic>
      <p:pic>
        <p:nvPicPr>
          <p:cNvPr id="8" name="Image165">
            <a:extLst>
              <a:ext uri="{FF2B5EF4-FFF2-40B4-BE49-F238E27FC236}">
                <a16:creationId xmlns:a16="http://schemas.microsoft.com/office/drawing/2014/main" id="{E4914D7E-A0FC-9174-0D2B-F3C7C83F7621}"/>
              </a:ext>
            </a:extLst>
          </p:cNvPr>
          <p:cNvPicPr>
            <a:picLocks noChangeAspect="1"/>
          </p:cNvPicPr>
          <p:nvPr/>
        </p:nvPicPr>
        <p:blipFill>
          <a:blip r:embed="rId5"/>
          <a:stretch>
            <a:fillRect/>
          </a:stretch>
        </p:blipFill>
        <p:spPr>
          <a:xfrm>
            <a:off x="13994882" y="8297358"/>
            <a:ext cx="2565997" cy="1931396"/>
          </a:xfrm>
          <a:prstGeom prst="rect">
            <a:avLst/>
          </a:prstGeom>
          <a:noFill/>
        </p:spPr>
      </p:pic>
      <p:pic>
        <p:nvPicPr>
          <p:cNvPr id="9" name="図 8">
            <a:extLst>
              <a:ext uri="{FF2B5EF4-FFF2-40B4-BE49-F238E27FC236}">
                <a16:creationId xmlns:a16="http://schemas.microsoft.com/office/drawing/2014/main" id="{480C9629-46B1-FC6D-D0AC-E4563E7B2C91}"/>
              </a:ext>
            </a:extLst>
          </p:cNvPr>
          <p:cNvPicPr>
            <a:picLocks noChangeAspect="1"/>
          </p:cNvPicPr>
          <p:nvPr/>
        </p:nvPicPr>
        <p:blipFill>
          <a:blip r:embed="rId6"/>
          <a:stretch>
            <a:fillRect/>
          </a:stretch>
        </p:blipFill>
        <p:spPr>
          <a:xfrm>
            <a:off x="3555482" y="3898423"/>
            <a:ext cx="6384753" cy="6328251"/>
          </a:xfrm>
          <a:prstGeom prst="rect">
            <a:avLst/>
          </a:prstGeom>
        </p:spPr>
      </p:pic>
    </p:spTree>
    <p:extLst>
      <p:ext uri="{BB962C8B-B14F-4D97-AF65-F5344CB8AC3E}">
        <p14:creationId xmlns:p14="http://schemas.microsoft.com/office/powerpoint/2010/main" val="3168062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76FB2-C278-372D-9E9E-95C1C317518F}"/>
            </a:ext>
          </a:extLst>
        </p:cNvPr>
        <p:cNvGrpSpPr/>
        <p:nvPr/>
      </p:nvGrpSpPr>
      <p:grpSpPr>
        <a:xfrm>
          <a:off x="0" y="0"/>
          <a:ext cx="0" cy="0"/>
          <a:chOff x="0" y="0"/>
          <a:chExt cx="0" cy="0"/>
        </a:xfrm>
      </p:grpSpPr>
      <p:sp>
        <p:nvSpPr>
          <p:cNvPr id="2" name="Text Box382">
            <a:extLst>
              <a:ext uri="{FF2B5EF4-FFF2-40B4-BE49-F238E27FC236}">
                <a16:creationId xmlns:a16="http://schemas.microsoft.com/office/drawing/2014/main" id="{2D45324F-B19D-AB43-4169-B49767EDBB21}"/>
              </a:ext>
            </a:extLst>
          </p:cNvPr>
          <p:cNvSpPr txBox="1"/>
          <p:nvPr/>
        </p:nvSpPr>
        <p:spPr>
          <a:xfrm>
            <a:off x="1570633" y="574432"/>
            <a:ext cx="16634817" cy="840551"/>
          </a:xfrm>
          <a:prstGeom prst="rect">
            <a:avLst/>
          </a:prstGeom>
        </p:spPr>
        <p:txBody>
          <a:bodyPr wrap="square" lIns="0" tIns="0" rIns="0" rtlCol="0">
            <a:spAutoFit/>
          </a:bodyPr>
          <a:lstStyle/>
          <a:p>
            <a:pPr>
              <a:lnSpc>
                <a:spcPts val="6431"/>
              </a:lnSpc>
            </a:pP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お問い合わせ先</a:t>
            </a:r>
            <a:endParaRPr lang="en-US" altLang="ja-JP" sz="4947" spc="-134" dirty="0">
              <a:solidFill>
                <a:srgbClr val="1FB38C"/>
              </a:solidFill>
              <a:latin typeface="Source Han Code JP R" panose="020B0500000000000000" pitchFamily="34" charset="-128"/>
              <a:ea typeface="Source Han Code JP R" panose="020B0500000000000000" pitchFamily="34" charset="-128"/>
              <a:cs typeface="源ノ角ゴシック Medium"/>
            </a:endParaRPr>
          </a:p>
        </p:txBody>
      </p:sp>
      <p:sp>
        <p:nvSpPr>
          <p:cNvPr id="5" name="正方形/長方形 4">
            <a:extLst>
              <a:ext uri="{FF2B5EF4-FFF2-40B4-BE49-F238E27FC236}">
                <a16:creationId xmlns:a16="http://schemas.microsoft.com/office/drawing/2014/main" id="{8B0B10A2-A8BC-CD97-0DF3-EA974B148A5F}"/>
              </a:ext>
            </a:extLst>
          </p:cNvPr>
          <p:cNvSpPr/>
          <p:nvPr/>
        </p:nvSpPr>
        <p:spPr>
          <a:xfrm>
            <a:off x="1898650" y="3152480"/>
            <a:ext cx="5486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4000" b="1">
                <a:solidFill>
                  <a:srgbClr val="1FB38C"/>
                </a:solidFill>
                <a:ea typeface="Source Han Code JP R" panose="020B0500000000000000" pitchFamily="34" charset="-128"/>
              </a:rPr>
              <a:t>■コンタクトフォーム</a:t>
            </a:r>
          </a:p>
        </p:txBody>
      </p:sp>
      <p:sp>
        <p:nvSpPr>
          <p:cNvPr id="6" name="正方形/長方形 5">
            <a:extLst>
              <a:ext uri="{FF2B5EF4-FFF2-40B4-BE49-F238E27FC236}">
                <a16:creationId xmlns:a16="http://schemas.microsoft.com/office/drawing/2014/main" id="{E0D02AA4-AFA0-F012-EACA-B48CFED7A997}"/>
              </a:ext>
            </a:extLst>
          </p:cNvPr>
          <p:cNvSpPr/>
          <p:nvPr/>
        </p:nvSpPr>
        <p:spPr>
          <a:xfrm>
            <a:off x="9442450" y="5045075"/>
            <a:ext cx="72390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 altLang="ja-JP" sz="4000" b="1" dirty="0">
                <a:solidFill>
                  <a:srgbClr val="00B050"/>
                </a:solidFill>
                <a:ea typeface="Source Han Code JP R" panose="020B0500000000000000" pitchFamily="34" charset="-128"/>
                <a:hlinkClick r:id="rId2">
                  <a:extLst>
                    <a:ext uri="{A12FA001-AC4F-418D-AE19-62706E023703}">
                      <ahyp:hlinkClr xmlns:ahyp="http://schemas.microsoft.com/office/drawing/2018/hyperlinkcolor" val="tx"/>
                    </a:ext>
                  </a:extLst>
                </a:hlinkClick>
              </a:rPr>
              <a:t>contact-us@croix.asia</a:t>
            </a:r>
            <a:endParaRPr lang="ja-JP" altLang="en-US" sz="4000" b="1">
              <a:solidFill>
                <a:srgbClr val="00B050"/>
              </a:solidFill>
              <a:ea typeface="Source Han Code JP R" panose="020B0500000000000000" pitchFamily="34" charset="-128"/>
            </a:endParaRPr>
          </a:p>
        </p:txBody>
      </p:sp>
      <p:sp>
        <p:nvSpPr>
          <p:cNvPr id="8" name="正方形/長方形 7">
            <a:extLst>
              <a:ext uri="{FF2B5EF4-FFF2-40B4-BE49-F238E27FC236}">
                <a16:creationId xmlns:a16="http://schemas.microsoft.com/office/drawing/2014/main" id="{B370A343-5C94-67D5-BA12-D39C2981EDDE}"/>
              </a:ext>
            </a:extLst>
          </p:cNvPr>
          <p:cNvSpPr/>
          <p:nvPr/>
        </p:nvSpPr>
        <p:spPr>
          <a:xfrm>
            <a:off x="1898650" y="5045075"/>
            <a:ext cx="5486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4000" b="1">
                <a:solidFill>
                  <a:srgbClr val="1FB38C"/>
                </a:solidFill>
                <a:ea typeface="Source Han Code JP R" panose="020B0500000000000000" pitchFamily="34" charset="-128"/>
              </a:rPr>
              <a:t>■メールアドレス</a:t>
            </a:r>
          </a:p>
        </p:txBody>
      </p:sp>
      <p:sp>
        <p:nvSpPr>
          <p:cNvPr id="12" name="正方形/長方形 11">
            <a:extLst>
              <a:ext uri="{FF2B5EF4-FFF2-40B4-BE49-F238E27FC236}">
                <a16:creationId xmlns:a16="http://schemas.microsoft.com/office/drawing/2014/main" id="{68A6E38E-477D-B3EF-8E9C-5FA0AC3BB3D9}"/>
              </a:ext>
            </a:extLst>
          </p:cNvPr>
          <p:cNvSpPr/>
          <p:nvPr/>
        </p:nvSpPr>
        <p:spPr>
          <a:xfrm>
            <a:off x="9442450" y="3152480"/>
            <a:ext cx="72390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 altLang="ja-JP" sz="4000" b="1" dirty="0">
                <a:solidFill>
                  <a:srgbClr val="00B050"/>
                </a:solidFill>
                <a:ea typeface="Source Han Code JP R" panose="020B0500000000000000" pitchFamily="34" charset="-128"/>
                <a:hlinkClick r:id="rId3">
                  <a:extLst>
                    <a:ext uri="{A12FA001-AC4F-418D-AE19-62706E023703}">
                      <ahyp:hlinkClr xmlns:ahyp="http://schemas.microsoft.com/office/drawing/2018/hyperlinkcolor" val="tx"/>
                    </a:ext>
                  </a:extLst>
                </a:hlinkClick>
              </a:rPr>
              <a:t>https://</a:t>
            </a:r>
            <a:r>
              <a:rPr lang="en" altLang="ja-JP" sz="4000" b="1" dirty="0" err="1">
                <a:solidFill>
                  <a:srgbClr val="00B050"/>
                </a:solidFill>
                <a:ea typeface="Source Han Code JP R" panose="020B0500000000000000" pitchFamily="34" charset="-128"/>
                <a:hlinkClick r:id="rId3">
                  <a:extLst>
                    <a:ext uri="{A12FA001-AC4F-418D-AE19-62706E023703}">
                      <ahyp:hlinkClr xmlns:ahyp="http://schemas.microsoft.com/office/drawing/2018/hyperlinkcolor" val="tx"/>
                    </a:ext>
                  </a:extLst>
                </a:hlinkClick>
              </a:rPr>
              <a:t>croix.asia</a:t>
            </a:r>
            <a:r>
              <a:rPr lang="en" altLang="ja-JP" sz="4000" b="1" dirty="0">
                <a:solidFill>
                  <a:srgbClr val="00B050"/>
                </a:solidFill>
                <a:ea typeface="Source Han Code JP R" panose="020B0500000000000000" pitchFamily="34" charset="-128"/>
                <a:hlinkClick r:id="rId3">
                  <a:extLst>
                    <a:ext uri="{A12FA001-AC4F-418D-AE19-62706E023703}">
                      <ahyp:hlinkClr xmlns:ahyp="http://schemas.microsoft.com/office/drawing/2018/hyperlinkcolor" val="tx"/>
                    </a:ext>
                  </a:extLst>
                </a:hlinkClick>
              </a:rPr>
              <a:t>/contact/</a:t>
            </a:r>
            <a:endParaRPr lang="ja-JP" altLang="en-US" sz="4000" b="1">
              <a:solidFill>
                <a:srgbClr val="00B050"/>
              </a:solidFill>
              <a:ea typeface="Source Han Code JP R" panose="020B0500000000000000" pitchFamily="34" charset="-128"/>
            </a:endParaRPr>
          </a:p>
        </p:txBody>
      </p:sp>
      <p:sp>
        <p:nvSpPr>
          <p:cNvPr id="13" name="テキスト ボックス 12">
            <a:extLst>
              <a:ext uri="{FF2B5EF4-FFF2-40B4-BE49-F238E27FC236}">
                <a16:creationId xmlns:a16="http://schemas.microsoft.com/office/drawing/2014/main" id="{6A72BBDD-1F45-6D8D-2E90-41A6505A677E}"/>
              </a:ext>
            </a:extLst>
          </p:cNvPr>
          <p:cNvSpPr txBox="1"/>
          <p:nvPr/>
        </p:nvSpPr>
        <p:spPr>
          <a:xfrm>
            <a:off x="1365250" y="8321675"/>
            <a:ext cx="17373600" cy="1659493"/>
          </a:xfrm>
          <a:prstGeom prst="rect">
            <a:avLst/>
          </a:prstGeom>
          <a:noFill/>
        </p:spPr>
        <p:txBody>
          <a:bodyPr wrap="square" rtlCol="0">
            <a:spAutoFit/>
          </a:bodyPr>
          <a:lstStyle/>
          <a:p>
            <a:pPr algn="ctr">
              <a:lnSpc>
                <a:spcPct val="150000"/>
              </a:lnSpc>
            </a:pPr>
            <a:r>
              <a:rPr kumimoji="1" lang="ja-JP" altLang="en-US" sz="3600">
                <a:solidFill>
                  <a:schemeClr val="bg1">
                    <a:lumMod val="65000"/>
                  </a:schemeClr>
                </a:solidFill>
              </a:rPr>
              <a:t>担当者から折り返しご連絡させていただきますので、</a:t>
            </a:r>
            <a:endParaRPr kumimoji="1" lang="en-US" altLang="ja-JP" sz="3600">
              <a:solidFill>
                <a:schemeClr val="bg1">
                  <a:lumMod val="65000"/>
                </a:schemeClr>
              </a:solidFill>
            </a:endParaRPr>
          </a:p>
          <a:p>
            <a:pPr algn="ctr">
              <a:lnSpc>
                <a:spcPct val="150000"/>
              </a:lnSpc>
            </a:pPr>
            <a:r>
              <a:rPr kumimoji="1" lang="ja-JP" altLang="en-US" sz="3600">
                <a:solidFill>
                  <a:schemeClr val="bg1">
                    <a:lumMod val="65000"/>
                  </a:schemeClr>
                </a:solidFill>
              </a:rPr>
              <a:t>どうぞお気軽にお問い合わせください。</a:t>
            </a:r>
          </a:p>
        </p:txBody>
      </p:sp>
      <p:sp>
        <p:nvSpPr>
          <p:cNvPr id="14" name="Text Box381">
            <a:extLst>
              <a:ext uri="{FF2B5EF4-FFF2-40B4-BE49-F238E27FC236}">
                <a16:creationId xmlns:a16="http://schemas.microsoft.com/office/drawing/2014/main" id="{D3DB52D3-7166-98C7-B1AF-839D432DC276}"/>
              </a:ext>
            </a:extLst>
          </p:cNvPr>
          <p:cNvSpPr txBox="1"/>
          <p:nvPr/>
        </p:nvSpPr>
        <p:spPr>
          <a:xfrm>
            <a:off x="1" y="10492225"/>
            <a:ext cx="1198958" cy="420756"/>
          </a:xfrm>
          <a:prstGeom prst="rect">
            <a:avLst/>
          </a:prstGeom>
          <a:solidFill>
            <a:srgbClr val="1FB38C"/>
          </a:solidFill>
        </p:spPr>
        <p:txBody>
          <a:bodyPr wrap="square" lIns="0" tIns="0" rIns="0" rtlCol="0">
            <a:spAutoFit/>
          </a:bodyPr>
          <a:lstStyle/>
          <a:p>
            <a:pPr>
              <a:lnSpc>
                <a:spcPts val="247"/>
              </a:lnSpc>
            </a:pPr>
            <a:endParaRPr lang="ja-JP" altLang="en-US" sz="1484"/>
          </a:p>
          <a:p>
            <a:pPr marL="751347">
              <a:lnSpc>
                <a:spcPts val="2886"/>
              </a:lnSpc>
            </a:pPr>
            <a:r>
              <a:rPr lang="en-US" altLang="zh-CN" sz="2061">
                <a:solidFill>
                  <a:schemeClr val="bg1"/>
                </a:solidFill>
                <a:latin typeface="Fira Sans Medium"/>
                <a:ea typeface="Fira Sans Medium"/>
                <a:cs typeface="Fira Sans Medium"/>
              </a:rPr>
              <a:t>32</a:t>
            </a:r>
          </a:p>
        </p:txBody>
      </p:sp>
      <p:sp>
        <p:nvSpPr>
          <p:cNvPr id="15" name="Text Box392">
            <a:extLst>
              <a:ext uri="{FF2B5EF4-FFF2-40B4-BE49-F238E27FC236}">
                <a16:creationId xmlns:a16="http://schemas.microsoft.com/office/drawing/2014/main" id="{CAC6E0BA-448C-F398-A2D7-EC1CC4CD3C5E}"/>
              </a:ext>
            </a:extLst>
          </p:cNvPr>
          <p:cNvSpPr txBox="1"/>
          <p:nvPr/>
        </p:nvSpPr>
        <p:spPr>
          <a:xfrm>
            <a:off x="8134017" y="10683671"/>
            <a:ext cx="4328192" cy="288862"/>
          </a:xfrm>
          <a:prstGeom prst="rect">
            <a:avLst/>
          </a:prstGeom>
        </p:spPr>
        <p:txBody>
          <a:bodyPr wrap="square" lIns="0" tIns="0" rIns="0" rtlCol="0">
            <a:spAutoFit/>
          </a:bodyPr>
          <a:lstStyle/>
          <a:p>
            <a:pPr>
              <a:lnSpc>
                <a:spcPts val="0"/>
              </a:lnSpc>
            </a:pPr>
            <a:endParaRPr sz="1484"/>
          </a:p>
          <a:p>
            <a:pPr>
              <a:lnSpc>
                <a:spcPts val="2002"/>
              </a:lnSpc>
            </a:pPr>
            <a:r>
              <a:rPr lang="en-US" altLang="zh-CN" sz="1484" spc="-2">
                <a:solidFill>
                  <a:srgbClr val="777777"/>
                </a:solidFill>
                <a:latin typeface="Minion Pro"/>
                <a:ea typeface="Minion Pro"/>
                <a:cs typeface="Minion Pro"/>
              </a:rPr>
              <a:t>Copyright</a:t>
            </a:r>
            <a:r>
              <a:rPr lang="en-US" altLang="zh-CN" sz="1484">
                <a:solidFill>
                  <a:srgbClr val="777777"/>
                </a:solidFill>
                <a:latin typeface="Minion Pro"/>
                <a:ea typeface="Minion Pro"/>
                <a:cs typeface="Minion Pro"/>
              </a:rPr>
              <a:t> (C) 2024 </a:t>
            </a:r>
            <a:r>
              <a:rPr lang="en-US" altLang="zh-CN" sz="1484" spc="-5">
                <a:solidFill>
                  <a:srgbClr val="777777"/>
                </a:solidFill>
                <a:latin typeface="Minion Pro"/>
                <a:ea typeface="Minion Pro"/>
                <a:cs typeface="Minion Pro"/>
              </a:rPr>
              <a:t>CROIX</a:t>
            </a:r>
            <a:r>
              <a:rPr lang="en-US" altLang="zh-CN" sz="1484">
                <a:solidFill>
                  <a:srgbClr val="777777"/>
                </a:solidFill>
                <a:latin typeface="Minion Pro"/>
                <a:ea typeface="Minion Pro"/>
                <a:cs typeface="Minion Pro"/>
              </a:rPr>
              <a:t> </a:t>
            </a:r>
            <a:r>
              <a:rPr lang="en-US" altLang="zh-CN" sz="1484" spc="-6">
                <a:solidFill>
                  <a:srgbClr val="777777"/>
                </a:solidFill>
                <a:latin typeface="Minion Pro"/>
                <a:ea typeface="Minion Pro"/>
                <a:cs typeface="Minion Pro"/>
              </a:rPr>
              <a:t>Co.,</a:t>
            </a:r>
            <a:r>
              <a:rPr lang="en-US" altLang="zh-CN" sz="1484">
                <a:solidFill>
                  <a:srgbClr val="777777"/>
                </a:solidFill>
                <a:latin typeface="Minion Pro"/>
                <a:ea typeface="Minion Pro"/>
                <a:cs typeface="Minion Pro"/>
              </a:rPr>
              <a:t> </a:t>
            </a:r>
            <a:r>
              <a:rPr lang="en-US" altLang="zh-CN" sz="1484" spc="-13">
                <a:solidFill>
                  <a:srgbClr val="777777"/>
                </a:solidFill>
                <a:latin typeface="Minion Pro"/>
                <a:ea typeface="Minion Pro"/>
                <a:cs typeface="Minion Pro"/>
              </a:rPr>
              <a:t>Ltd</a:t>
            </a:r>
            <a:r>
              <a:rPr lang="en-US" altLang="zh-CN" sz="1484">
                <a:solidFill>
                  <a:srgbClr val="777777"/>
                </a:solidFill>
                <a:latin typeface="Minion Pro"/>
                <a:ea typeface="Minion Pro"/>
                <a:cs typeface="Minion Pro"/>
              </a:rPr>
              <a:t> </a:t>
            </a:r>
            <a:r>
              <a:rPr lang="en-US" altLang="zh-CN" sz="1484" spc="4">
                <a:solidFill>
                  <a:srgbClr val="777777"/>
                </a:solidFill>
                <a:latin typeface="Minion Pro"/>
                <a:ea typeface="Minion Pro"/>
                <a:cs typeface="Minion Pro"/>
              </a:rPr>
              <a:t>All</a:t>
            </a:r>
            <a:r>
              <a:rPr lang="en-US" altLang="zh-CN" sz="1484">
                <a:solidFill>
                  <a:srgbClr val="777777"/>
                </a:solidFill>
                <a:latin typeface="Minion Pro"/>
                <a:ea typeface="Minion Pro"/>
                <a:cs typeface="Minion Pro"/>
              </a:rPr>
              <a:t> </a:t>
            </a:r>
            <a:r>
              <a:rPr lang="en-US" altLang="zh-CN" sz="1484" spc="-2">
                <a:solidFill>
                  <a:srgbClr val="777777"/>
                </a:solidFill>
                <a:latin typeface="Minion Pro"/>
                <a:ea typeface="Minion Pro"/>
                <a:cs typeface="Minion Pro"/>
              </a:rPr>
              <a:t>Rights</a:t>
            </a:r>
            <a:r>
              <a:rPr lang="en-US" altLang="zh-CN" sz="1484">
                <a:solidFill>
                  <a:srgbClr val="777777"/>
                </a:solidFill>
                <a:latin typeface="Minion Pro"/>
                <a:ea typeface="Minion Pro"/>
                <a:cs typeface="Minion Pro"/>
              </a:rPr>
              <a:t> </a:t>
            </a:r>
            <a:r>
              <a:rPr lang="en-US" altLang="zh-CN" sz="1484" spc="5">
                <a:solidFill>
                  <a:srgbClr val="777777"/>
                </a:solidFill>
                <a:latin typeface="Minion Pro"/>
                <a:ea typeface="Minion Pro"/>
                <a:cs typeface="Minion Pro"/>
              </a:rPr>
              <a:t>Reserved.</a:t>
            </a:r>
            <a:endParaRPr lang="en-US" altLang="zh-CN" sz="1484">
              <a:latin typeface="Minion Pro"/>
              <a:ea typeface="Minion Pro"/>
              <a:cs typeface="Minion Pro"/>
            </a:endParaRPr>
          </a:p>
        </p:txBody>
      </p:sp>
    </p:spTree>
    <p:extLst>
      <p:ext uri="{BB962C8B-B14F-4D97-AF65-F5344CB8AC3E}">
        <p14:creationId xmlns:p14="http://schemas.microsoft.com/office/powerpoint/2010/main" val="649761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Image366"/>
          <p:cNvPicPr>
            <a:picLocks noChangeAspect="1"/>
          </p:cNvPicPr>
          <p:nvPr/>
        </p:nvPicPr>
        <p:blipFill>
          <a:blip r:embed="rId2"/>
          <a:stretch>
            <a:fillRect/>
          </a:stretch>
        </p:blipFill>
        <p:spPr>
          <a:xfrm>
            <a:off x="5236" y="1324964"/>
            <a:ext cx="20093629" cy="219889"/>
          </a:xfrm>
          <a:prstGeom prst="rect">
            <a:avLst/>
          </a:prstGeom>
          <a:noFill/>
        </p:spPr>
      </p:pic>
      <p:sp>
        <p:nvSpPr>
          <p:cNvPr id="381" name="Text Box381"/>
          <p:cNvSpPr txBox="1"/>
          <p:nvPr/>
        </p:nvSpPr>
        <p:spPr>
          <a:xfrm>
            <a:off x="1" y="10492225"/>
            <a:ext cx="1198958" cy="429605"/>
          </a:xfrm>
          <a:prstGeom prst="rect">
            <a:avLst/>
          </a:prstGeom>
          <a:solidFill>
            <a:srgbClr val="1FB38C"/>
          </a:solidFill>
        </p:spPr>
        <p:txBody>
          <a:bodyPr wrap="square" lIns="0" tIns="0" rIns="0" rtlCol="0">
            <a:spAutoFit/>
          </a:bodyPr>
          <a:lstStyle/>
          <a:p>
            <a:pPr>
              <a:lnSpc>
                <a:spcPts val="247"/>
              </a:lnSpc>
            </a:pPr>
            <a:endParaRPr sz="1484" dirty="0"/>
          </a:p>
          <a:p>
            <a:pPr marL="751347">
              <a:lnSpc>
                <a:spcPts val="2886"/>
              </a:lnSpc>
            </a:pPr>
            <a:r>
              <a:rPr lang="en-US" altLang="zh-CN" sz="2061" dirty="0">
                <a:solidFill>
                  <a:schemeClr val="bg1"/>
                </a:solidFill>
                <a:latin typeface="Fira Sans Medium"/>
                <a:ea typeface="Fira Sans Medium"/>
                <a:cs typeface="Fira Sans Medium"/>
              </a:rPr>
              <a:t>4</a:t>
            </a:r>
          </a:p>
        </p:txBody>
      </p:sp>
      <p:sp>
        <p:nvSpPr>
          <p:cNvPr id="382" name="Text Box382"/>
          <p:cNvSpPr txBox="1"/>
          <p:nvPr/>
        </p:nvSpPr>
        <p:spPr>
          <a:xfrm>
            <a:off x="1570633" y="574432"/>
            <a:ext cx="8806287" cy="829458"/>
          </a:xfrm>
          <a:prstGeom prst="rect">
            <a:avLst/>
          </a:prstGeom>
        </p:spPr>
        <p:txBody>
          <a:bodyPr wrap="square" lIns="0" tIns="0" rIns="0" rtlCol="0">
            <a:spAutoFit/>
          </a:bodyPr>
          <a:lstStyle/>
          <a:p>
            <a:pPr>
              <a:lnSpc>
                <a:spcPts val="0"/>
              </a:lnSpc>
            </a:pPr>
            <a:endParaRPr sz="1484" dirty="0">
              <a:latin typeface="メイリオ" panose="020B0604030504040204" pitchFamily="50" charset="-128"/>
              <a:ea typeface="メイリオ" panose="020B0604030504040204" pitchFamily="50" charset="-128"/>
            </a:endParaRPr>
          </a:p>
          <a:p>
            <a:pPr>
              <a:lnSpc>
                <a:spcPts val="6431"/>
              </a:lnSpc>
            </a:pP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会社概要</a:t>
            </a:r>
            <a:endParaRPr lang="en-US" altLang="zh-CN" sz="4947" dirty="0">
              <a:latin typeface="Source Han Code JP R" panose="020B0500000000000000" pitchFamily="34" charset="-128"/>
              <a:ea typeface="Source Han Code JP R" panose="020B0500000000000000" pitchFamily="34" charset="-128"/>
              <a:cs typeface="源ノ角ゴシック Medium"/>
            </a:endParaRPr>
          </a:p>
        </p:txBody>
      </p:sp>
      <p:sp>
        <p:nvSpPr>
          <p:cNvPr id="392" name="Text Box392"/>
          <p:cNvSpPr txBox="1"/>
          <p:nvPr/>
        </p:nvSpPr>
        <p:spPr>
          <a:xfrm>
            <a:off x="8134017" y="10683671"/>
            <a:ext cx="4328192" cy="288862"/>
          </a:xfrm>
          <a:prstGeom prst="rect">
            <a:avLst/>
          </a:prstGeom>
        </p:spPr>
        <p:txBody>
          <a:bodyPr wrap="square" lIns="0" tIns="0" rIns="0" rtlCol="0">
            <a:spAutoFit/>
          </a:bodyPr>
          <a:lstStyle/>
          <a:p>
            <a:pPr>
              <a:lnSpc>
                <a:spcPts val="0"/>
              </a:lnSpc>
            </a:pPr>
            <a:endParaRPr sz="1484"/>
          </a:p>
          <a:p>
            <a:pPr>
              <a:lnSpc>
                <a:spcPts val="2002"/>
              </a:lnSpc>
            </a:pPr>
            <a:r>
              <a:rPr lang="en-US" altLang="zh-CN" sz="1484" spc="-2">
                <a:solidFill>
                  <a:srgbClr val="777777"/>
                </a:solidFill>
                <a:latin typeface="Minion Pro"/>
                <a:ea typeface="Minion Pro"/>
                <a:cs typeface="Minion Pro"/>
              </a:rPr>
              <a:t>Copyright</a:t>
            </a:r>
            <a:r>
              <a:rPr lang="en-US" altLang="zh-CN" sz="1484">
                <a:solidFill>
                  <a:srgbClr val="777777"/>
                </a:solidFill>
                <a:latin typeface="Minion Pro"/>
                <a:ea typeface="Minion Pro"/>
                <a:cs typeface="Minion Pro"/>
              </a:rPr>
              <a:t> (C) 2024 </a:t>
            </a:r>
            <a:r>
              <a:rPr lang="en-US" altLang="zh-CN" sz="1484" spc="-5">
                <a:solidFill>
                  <a:srgbClr val="777777"/>
                </a:solidFill>
                <a:latin typeface="Minion Pro"/>
                <a:ea typeface="Minion Pro"/>
                <a:cs typeface="Minion Pro"/>
              </a:rPr>
              <a:t>CROIX</a:t>
            </a:r>
            <a:r>
              <a:rPr lang="en-US" altLang="zh-CN" sz="1484">
                <a:solidFill>
                  <a:srgbClr val="777777"/>
                </a:solidFill>
                <a:latin typeface="Minion Pro"/>
                <a:ea typeface="Minion Pro"/>
                <a:cs typeface="Minion Pro"/>
              </a:rPr>
              <a:t> </a:t>
            </a:r>
            <a:r>
              <a:rPr lang="en-US" altLang="zh-CN" sz="1484" spc="-6">
                <a:solidFill>
                  <a:srgbClr val="777777"/>
                </a:solidFill>
                <a:latin typeface="Minion Pro"/>
                <a:ea typeface="Minion Pro"/>
                <a:cs typeface="Minion Pro"/>
              </a:rPr>
              <a:t>Co.,</a:t>
            </a:r>
            <a:r>
              <a:rPr lang="en-US" altLang="zh-CN" sz="1484">
                <a:solidFill>
                  <a:srgbClr val="777777"/>
                </a:solidFill>
                <a:latin typeface="Minion Pro"/>
                <a:ea typeface="Minion Pro"/>
                <a:cs typeface="Minion Pro"/>
              </a:rPr>
              <a:t> </a:t>
            </a:r>
            <a:r>
              <a:rPr lang="en-US" altLang="zh-CN" sz="1484" spc="-13">
                <a:solidFill>
                  <a:srgbClr val="777777"/>
                </a:solidFill>
                <a:latin typeface="Minion Pro"/>
                <a:ea typeface="Minion Pro"/>
                <a:cs typeface="Minion Pro"/>
              </a:rPr>
              <a:t>Ltd</a:t>
            </a:r>
            <a:r>
              <a:rPr lang="en-US" altLang="zh-CN" sz="1484">
                <a:solidFill>
                  <a:srgbClr val="777777"/>
                </a:solidFill>
                <a:latin typeface="Minion Pro"/>
                <a:ea typeface="Minion Pro"/>
                <a:cs typeface="Minion Pro"/>
              </a:rPr>
              <a:t> </a:t>
            </a:r>
            <a:r>
              <a:rPr lang="en-US" altLang="zh-CN" sz="1484" spc="4">
                <a:solidFill>
                  <a:srgbClr val="777777"/>
                </a:solidFill>
                <a:latin typeface="Minion Pro"/>
                <a:ea typeface="Minion Pro"/>
                <a:cs typeface="Minion Pro"/>
              </a:rPr>
              <a:t>All</a:t>
            </a:r>
            <a:r>
              <a:rPr lang="en-US" altLang="zh-CN" sz="1484">
                <a:solidFill>
                  <a:srgbClr val="777777"/>
                </a:solidFill>
                <a:latin typeface="Minion Pro"/>
                <a:ea typeface="Minion Pro"/>
                <a:cs typeface="Minion Pro"/>
              </a:rPr>
              <a:t> </a:t>
            </a:r>
            <a:r>
              <a:rPr lang="en-US" altLang="zh-CN" sz="1484" spc="-2">
                <a:solidFill>
                  <a:srgbClr val="777777"/>
                </a:solidFill>
                <a:latin typeface="Minion Pro"/>
                <a:ea typeface="Minion Pro"/>
                <a:cs typeface="Minion Pro"/>
              </a:rPr>
              <a:t>Rights</a:t>
            </a:r>
            <a:r>
              <a:rPr lang="en-US" altLang="zh-CN" sz="1484">
                <a:solidFill>
                  <a:srgbClr val="777777"/>
                </a:solidFill>
                <a:latin typeface="Minion Pro"/>
                <a:ea typeface="Minion Pro"/>
                <a:cs typeface="Minion Pro"/>
              </a:rPr>
              <a:t> </a:t>
            </a:r>
            <a:r>
              <a:rPr lang="en-US" altLang="zh-CN" sz="1484" spc="5">
                <a:solidFill>
                  <a:srgbClr val="777777"/>
                </a:solidFill>
                <a:latin typeface="Minion Pro"/>
                <a:ea typeface="Minion Pro"/>
                <a:cs typeface="Minion Pro"/>
              </a:rPr>
              <a:t>Reserved.</a:t>
            </a:r>
            <a:endParaRPr lang="en-US" altLang="zh-CN" sz="1484">
              <a:latin typeface="Minion Pro"/>
              <a:ea typeface="Minion Pro"/>
              <a:cs typeface="Minion Pro"/>
            </a:endParaRPr>
          </a:p>
        </p:txBody>
      </p:sp>
      <p:sp>
        <p:nvSpPr>
          <p:cNvPr id="2" name="テキスト ボックス 1">
            <a:extLst>
              <a:ext uri="{FF2B5EF4-FFF2-40B4-BE49-F238E27FC236}">
                <a16:creationId xmlns:a16="http://schemas.microsoft.com/office/drawing/2014/main" id="{0A1E0B21-76F3-40E3-36DE-85AFD685B36B}"/>
              </a:ext>
            </a:extLst>
          </p:cNvPr>
          <p:cNvSpPr txBox="1"/>
          <p:nvPr/>
        </p:nvSpPr>
        <p:spPr>
          <a:xfrm>
            <a:off x="1570632" y="2987675"/>
            <a:ext cx="17244418" cy="5109091"/>
          </a:xfrm>
          <a:prstGeom prst="rect">
            <a:avLst/>
          </a:prstGeom>
          <a:noFill/>
        </p:spPr>
        <p:txBody>
          <a:bodyPr wrap="square" rtlCol="0">
            <a:spAutoFit/>
          </a:bodyPr>
          <a:lstStyle/>
          <a:p>
            <a:r>
              <a:rPr kumimoji="1" lang="ja-JP" altLang="en-US" sz="2800"/>
              <a:t>会社名</a:t>
            </a:r>
            <a:r>
              <a:rPr kumimoji="1" lang="en-US" altLang="ja-JP" sz="2800" dirty="0"/>
              <a:t>			</a:t>
            </a:r>
            <a:r>
              <a:rPr kumimoji="1" lang="ja-JP" altLang="en-US" sz="2800"/>
              <a:t>株式会社クロア</a:t>
            </a:r>
            <a:endParaRPr kumimoji="1" lang="en-US" altLang="ja-JP" sz="2800" dirty="0"/>
          </a:p>
          <a:p>
            <a:endParaRPr kumimoji="1" lang="en-US" altLang="ja-JP" sz="2800" dirty="0"/>
          </a:p>
          <a:p>
            <a:r>
              <a:rPr lang="ja-JP" altLang="en-US" sz="2800"/>
              <a:t>代表取締役</a:t>
            </a:r>
            <a:r>
              <a:rPr lang="en-US" altLang="ja-JP" sz="2800" dirty="0"/>
              <a:t>			</a:t>
            </a:r>
            <a:r>
              <a:rPr lang="ja-JP" altLang="en-US" sz="2800"/>
              <a:t>戸部田　馬準</a:t>
            </a:r>
            <a:endParaRPr lang="en-US" altLang="ja-JP" sz="2800" dirty="0"/>
          </a:p>
          <a:p>
            <a:endParaRPr lang="en-US" altLang="ja-JP" sz="2800" dirty="0"/>
          </a:p>
          <a:p>
            <a:r>
              <a:rPr kumimoji="1" lang="ja-JP" altLang="en-US" sz="2800"/>
              <a:t>事業内容</a:t>
            </a:r>
            <a:r>
              <a:rPr kumimoji="1" lang="en-US" altLang="ja-JP" sz="2800" dirty="0"/>
              <a:t>			</a:t>
            </a:r>
            <a:r>
              <a:rPr kumimoji="1" lang="ja-JP" altLang="en-US" sz="2800"/>
              <a:t>ヒーリングコンテンツ事業、機能性</a:t>
            </a:r>
            <a:r>
              <a:rPr kumimoji="1" lang="en-US" altLang="ja-JP" sz="2800" dirty="0"/>
              <a:t>BGM</a:t>
            </a:r>
            <a:r>
              <a:rPr kumimoji="1" lang="ja-JP" altLang="en-US" sz="2800"/>
              <a:t>制作・コンサルティング事業等</a:t>
            </a:r>
            <a:endParaRPr kumimoji="1" lang="en-US" altLang="ja-JP" sz="2800" dirty="0"/>
          </a:p>
          <a:p>
            <a:endParaRPr kumimoji="1" lang="en-US" altLang="ja-JP" sz="2800" dirty="0"/>
          </a:p>
          <a:p>
            <a:r>
              <a:rPr kumimoji="1" lang="ja-JP" altLang="en-US" sz="2800"/>
              <a:t>資本金</a:t>
            </a:r>
            <a:r>
              <a:rPr kumimoji="1" lang="en-US" altLang="ja-JP" sz="2800" dirty="0"/>
              <a:t>			13,020,930</a:t>
            </a:r>
            <a:r>
              <a:rPr kumimoji="1" lang="ja-JP" altLang="en-US" sz="2800"/>
              <a:t>円（資本準備金含む）</a:t>
            </a:r>
            <a:endParaRPr kumimoji="1" lang="en-US" altLang="ja-JP" sz="2800" dirty="0"/>
          </a:p>
          <a:p>
            <a:endParaRPr kumimoji="1" lang="en-US" altLang="ja-JP" sz="2800" dirty="0"/>
          </a:p>
          <a:p>
            <a:r>
              <a:rPr lang="ja-JP" altLang="en-US" sz="2800"/>
              <a:t>設立</a:t>
            </a:r>
            <a:r>
              <a:rPr lang="en-US" altLang="ja-JP" sz="2800" dirty="0"/>
              <a:t>				2009</a:t>
            </a:r>
            <a:r>
              <a:rPr lang="ja-JP" altLang="en-US" sz="2800"/>
              <a:t>年</a:t>
            </a:r>
            <a:r>
              <a:rPr lang="en-US" altLang="ja-JP" sz="2800" dirty="0"/>
              <a:t>6</a:t>
            </a:r>
            <a:r>
              <a:rPr lang="ja-JP" altLang="en-US" sz="2800"/>
              <a:t>月</a:t>
            </a:r>
            <a:r>
              <a:rPr lang="en-US" altLang="ja-JP" sz="2800" dirty="0"/>
              <a:t>29</a:t>
            </a:r>
            <a:r>
              <a:rPr lang="ja-JP" altLang="en-US" sz="2800"/>
              <a:t>日</a:t>
            </a:r>
            <a:endParaRPr lang="en-US" altLang="ja-JP" sz="2800" dirty="0"/>
          </a:p>
          <a:p>
            <a:endParaRPr kumimoji="1" lang="en-US" altLang="ja-JP" sz="2800" dirty="0"/>
          </a:p>
          <a:p>
            <a:r>
              <a:rPr kumimoji="1" lang="ja-JP" altLang="en-US" sz="2800"/>
              <a:t>所在地</a:t>
            </a:r>
            <a:r>
              <a:rPr kumimoji="1" lang="en-US" altLang="ja-JP" sz="2800" dirty="0"/>
              <a:t>			</a:t>
            </a:r>
            <a:r>
              <a:rPr kumimoji="1" lang="ja-JP" altLang="en-US" sz="2800"/>
              <a:t>〒</a:t>
            </a:r>
            <a:r>
              <a:rPr kumimoji="1" lang="en-US" altLang="ja-JP" sz="2800" dirty="0"/>
              <a:t>153-0064</a:t>
            </a:r>
            <a:r>
              <a:rPr lang="ja-JP" altLang="en-US" sz="2800"/>
              <a:t>　東京都目黒区下目黒</a:t>
            </a:r>
            <a:r>
              <a:rPr lang="en-US" altLang="ja-JP" sz="2800" dirty="0"/>
              <a:t>3</a:t>
            </a:r>
            <a:r>
              <a:rPr kumimoji="1" lang="en-US" altLang="ja-JP" sz="2800" dirty="0"/>
              <a:t>-</a:t>
            </a:r>
            <a:r>
              <a:rPr lang="en-US" altLang="ja-JP" sz="2800" dirty="0"/>
              <a:t>7</a:t>
            </a:r>
            <a:r>
              <a:rPr kumimoji="1" lang="en-US" altLang="ja-JP" sz="2800" dirty="0"/>
              <a:t>-</a:t>
            </a:r>
            <a:r>
              <a:rPr lang="en-US" altLang="ja-JP" sz="2800" dirty="0"/>
              <a:t>2</a:t>
            </a:r>
            <a:r>
              <a:rPr kumimoji="1" lang="en-US" altLang="ja-JP" sz="2800" dirty="0"/>
              <a:t>-7F</a:t>
            </a:r>
          </a:p>
          <a:p>
            <a:endParaRPr kumimoji="1" lang="ja-JP" altLang="en-US"/>
          </a:p>
        </p:txBody>
      </p:sp>
    </p:spTree>
    <p:extLst>
      <p:ext uri="{BB962C8B-B14F-4D97-AF65-F5344CB8AC3E}">
        <p14:creationId xmlns:p14="http://schemas.microsoft.com/office/powerpoint/2010/main" val="106580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Image366"/>
          <p:cNvPicPr>
            <a:picLocks noChangeAspect="1"/>
          </p:cNvPicPr>
          <p:nvPr/>
        </p:nvPicPr>
        <p:blipFill>
          <a:blip r:embed="rId2"/>
          <a:stretch>
            <a:fillRect/>
          </a:stretch>
        </p:blipFill>
        <p:spPr>
          <a:xfrm>
            <a:off x="5236" y="1324964"/>
            <a:ext cx="20093629" cy="219889"/>
          </a:xfrm>
          <a:prstGeom prst="rect">
            <a:avLst/>
          </a:prstGeom>
          <a:noFill/>
        </p:spPr>
      </p:pic>
      <p:sp>
        <p:nvSpPr>
          <p:cNvPr id="381" name="Text Box381"/>
          <p:cNvSpPr txBox="1"/>
          <p:nvPr/>
        </p:nvSpPr>
        <p:spPr>
          <a:xfrm>
            <a:off x="1" y="10492225"/>
            <a:ext cx="1198958" cy="429605"/>
          </a:xfrm>
          <a:prstGeom prst="rect">
            <a:avLst/>
          </a:prstGeom>
          <a:solidFill>
            <a:srgbClr val="1FB38C"/>
          </a:solidFill>
        </p:spPr>
        <p:txBody>
          <a:bodyPr wrap="square" lIns="0" tIns="0" rIns="0" rtlCol="0">
            <a:spAutoFit/>
          </a:bodyPr>
          <a:lstStyle/>
          <a:p>
            <a:pPr>
              <a:lnSpc>
                <a:spcPts val="247"/>
              </a:lnSpc>
            </a:pPr>
            <a:endParaRPr sz="1484" dirty="0"/>
          </a:p>
          <a:p>
            <a:pPr marL="751347">
              <a:lnSpc>
                <a:spcPts val="2886"/>
              </a:lnSpc>
            </a:pPr>
            <a:r>
              <a:rPr lang="en-US" altLang="zh-CN" sz="2061" dirty="0">
                <a:solidFill>
                  <a:schemeClr val="bg1"/>
                </a:solidFill>
                <a:latin typeface="Fira Sans Medium"/>
                <a:ea typeface="Fira Sans Medium"/>
                <a:cs typeface="Fira Sans Medium"/>
              </a:rPr>
              <a:t>4</a:t>
            </a:r>
          </a:p>
        </p:txBody>
      </p:sp>
      <p:sp>
        <p:nvSpPr>
          <p:cNvPr id="392" name="Text Box392"/>
          <p:cNvSpPr txBox="1"/>
          <p:nvPr/>
        </p:nvSpPr>
        <p:spPr>
          <a:xfrm>
            <a:off x="8134017" y="10683671"/>
            <a:ext cx="4328192" cy="288862"/>
          </a:xfrm>
          <a:prstGeom prst="rect">
            <a:avLst/>
          </a:prstGeom>
        </p:spPr>
        <p:txBody>
          <a:bodyPr wrap="square" lIns="0" tIns="0" rIns="0" rtlCol="0">
            <a:spAutoFit/>
          </a:bodyPr>
          <a:lstStyle/>
          <a:p>
            <a:pPr>
              <a:lnSpc>
                <a:spcPts val="0"/>
              </a:lnSpc>
            </a:pPr>
            <a:endParaRPr sz="1484"/>
          </a:p>
          <a:p>
            <a:pPr>
              <a:lnSpc>
                <a:spcPts val="2002"/>
              </a:lnSpc>
            </a:pPr>
            <a:r>
              <a:rPr lang="en-US" altLang="zh-CN" sz="1484" spc="-2">
                <a:solidFill>
                  <a:srgbClr val="777777"/>
                </a:solidFill>
                <a:latin typeface="Minion Pro"/>
                <a:ea typeface="Minion Pro"/>
                <a:cs typeface="Minion Pro"/>
              </a:rPr>
              <a:t>Copyright</a:t>
            </a:r>
            <a:r>
              <a:rPr lang="en-US" altLang="zh-CN" sz="1484">
                <a:solidFill>
                  <a:srgbClr val="777777"/>
                </a:solidFill>
                <a:latin typeface="Minion Pro"/>
                <a:ea typeface="Minion Pro"/>
                <a:cs typeface="Minion Pro"/>
              </a:rPr>
              <a:t> (C) 2024 </a:t>
            </a:r>
            <a:r>
              <a:rPr lang="en-US" altLang="zh-CN" sz="1484" spc="-5">
                <a:solidFill>
                  <a:srgbClr val="777777"/>
                </a:solidFill>
                <a:latin typeface="Minion Pro"/>
                <a:ea typeface="Minion Pro"/>
                <a:cs typeface="Minion Pro"/>
              </a:rPr>
              <a:t>CROIX</a:t>
            </a:r>
            <a:r>
              <a:rPr lang="en-US" altLang="zh-CN" sz="1484">
                <a:solidFill>
                  <a:srgbClr val="777777"/>
                </a:solidFill>
                <a:latin typeface="Minion Pro"/>
                <a:ea typeface="Minion Pro"/>
                <a:cs typeface="Minion Pro"/>
              </a:rPr>
              <a:t> </a:t>
            </a:r>
            <a:r>
              <a:rPr lang="en-US" altLang="zh-CN" sz="1484" spc="-6">
                <a:solidFill>
                  <a:srgbClr val="777777"/>
                </a:solidFill>
                <a:latin typeface="Minion Pro"/>
                <a:ea typeface="Minion Pro"/>
                <a:cs typeface="Minion Pro"/>
              </a:rPr>
              <a:t>Co.,</a:t>
            </a:r>
            <a:r>
              <a:rPr lang="en-US" altLang="zh-CN" sz="1484">
                <a:solidFill>
                  <a:srgbClr val="777777"/>
                </a:solidFill>
                <a:latin typeface="Minion Pro"/>
                <a:ea typeface="Minion Pro"/>
                <a:cs typeface="Minion Pro"/>
              </a:rPr>
              <a:t> </a:t>
            </a:r>
            <a:r>
              <a:rPr lang="en-US" altLang="zh-CN" sz="1484" spc="-13">
                <a:solidFill>
                  <a:srgbClr val="777777"/>
                </a:solidFill>
                <a:latin typeface="Minion Pro"/>
                <a:ea typeface="Minion Pro"/>
                <a:cs typeface="Minion Pro"/>
              </a:rPr>
              <a:t>Ltd</a:t>
            </a:r>
            <a:r>
              <a:rPr lang="en-US" altLang="zh-CN" sz="1484">
                <a:solidFill>
                  <a:srgbClr val="777777"/>
                </a:solidFill>
                <a:latin typeface="Minion Pro"/>
                <a:ea typeface="Minion Pro"/>
                <a:cs typeface="Minion Pro"/>
              </a:rPr>
              <a:t> </a:t>
            </a:r>
            <a:r>
              <a:rPr lang="en-US" altLang="zh-CN" sz="1484" spc="4">
                <a:solidFill>
                  <a:srgbClr val="777777"/>
                </a:solidFill>
                <a:latin typeface="Minion Pro"/>
                <a:ea typeface="Minion Pro"/>
                <a:cs typeface="Minion Pro"/>
              </a:rPr>
              <a:t>All</a:t>
            </a:r>
            <a:r>
              <a:rPr lang="en-US" altLang="zh-CN" sz="1484">
                <a:solidFill>
                  <a:srgbClr val="777777"/>
                </a:solidFill>
                <a:latin typeface="Minion Pro"/>
                <a:ea typeface="Minion Pro"/>
                <a:cs typeface="Minion Pro"/>
              </a:rPr>
              <a:t> </a:t>
            </a:r>
            <a:r>
              <a:rPr lang="en-US" altLang="zh-CN" sz="1484" spc="-2">
                <a:solidFill>
                  <a:srgbClr val="777777"/>
                </a:solidFill>
                <a:latin typeface="Minion Pro"/>
                <a:ea typeface="Minion Pro"/>
                <a:cs typeface="Minion Pro"/>
              </a:rPr>
              <a:t>Rights</a:t>
            </a:r>
            <a:r>
              <a:rPr lang="en-US" altLang="zh-CN" sz="1484">
                <a:solidFill>
                  <a:srgbClr val="777777"/>
                </a:solidFill>
                <a:latin typeface="Minion Pro"/>
                <a:ea typeface="Minion Pro"/>
                <a:cs typeface="Minion Pro"/>
              </a:rPr>
              <a:t> </a:t>
            </a:r>
            <a:r>
              <a:rPr lang="en-US" altLang="zh-CN" sz="1484" spc="5">
                <a:solidFill>
                  <a:srgbClr val="777777"/>
                </a:solidFill>
                <a:latin typeface="Minion Pro"/>
                <a:ea typeface="Minion Pro"/>
                <a:cs typeface="Minion Pro"/>
              </a:rPr>
              <a:t>Reserved.</a:t>
            </a:r>
            <a:endParaRPr lang="en-US" altLang="zh-CN" sz="1484">
              <a:latin typeface="Minion Pro"/>
              <a:ea typeface="Minion Pro"/>
              <a:cs typeface="Minion Pro"/>
            </a:endParaRPr>
          </a:p>
        </p:txBody>
      </p:sp>
      <p:sp>
        <p:nvSpPr>
          <p:cNvPr id="4" name="テキスト ボックス 3">
            <a:extLst>
              <a:ext uri="{FF2B5EF4-FFF2-40B4-BE49-F238E27FC236}">
                <a16:creationId xmlns:a16="http://schemas.microsoft.com/office/drawing/2014/main" id="{22018BA5-2C33-A898-D6E2-1709142B74E3}"/>
              </a:ext>
            </a:extLst>
          </p:cNvPr>
          <p:cNvSpPr txBox="1"/>
          <p:nvPr/>
        </p:nvSpPr>
        <p:spPr>
          <a:xfrm>
            <a:off x="1048840" y="3585204"/>
            <a:ext cx="18006418" cy="900000"/>
          </a:xfrm>
          <a:prstGeom prst="rect">
            <a:avLst/>
          </a:prstGeom>
          <a:solidFill>
            <a:schemeClr val="bg1">
              <a:lumMod val="75000"/>
              <a:alpha val="41398"/>
            </a:schemeClr>
          </a:solidFill>
          <a:ln>
            <a:solidFill>
              <a:schemeClr val="bg1">
                <a:lumMod val="75000"/>
              </a:schemeClr>
            </a:solidFill>
          </a:ln>
        </p:spPr>
        <p:txBody>
          <a:bodyPr wrap="square" rtlCol="0" anchor="ctr">
            <a:spAutoFit/>
          </a:bodyPr>
          <a:lstStyle/>
          <a:p>
            <a:r>
              <a:rPr lang="en-US" altLang="ja-JP" sz="3600" dirty="0"/>
              <a:t>✔️</a:t>
            </a:r>
            <a:r>
              <a:rPr lang="ja-JP" altLang="en-US" sz="3600"/>
              <a:t>　</a:t>
            </a:r>
            <a:r>
              <a:rPr lang="ja-JP" altLang="en-US" sz="3600">
                <a:latin typeface="Hiragino Sans" panose="020B0400000000000000" pitchFamily="34" charset="-128"/>
                <a:ea typeface="Hiragino Sans" panose="020B0400000000000000" pitchFamily="34" charset="-128"/>
              </a:rPr>
              <a:t>音楽や映像をつくりたいけど、どうすればいいか分からない</a:t>
            </a:r>
            <a:endParaRPr lang="ja-JP" altLang="en-US" sz="3600">
              <a:effectLst/>
              <a:latin typeface="Hiragino Sans" panose="020B0400000000000000" pitchFamily="34" charset="-128"/>
              <a:ea typeface="Hiragino Sans" panose="020B0400000000000000" pitchFamily="34" charset="-128"/>
            </a:endParaRPr>
          </a:p>
        </p:txBody>
      </p:sp>
      <p:sp>
        <p:nvSpPr>
          <p:cNvPr id="5" name="テキスト ボックス 4">
            <a:extLst>
              <a:ext uri="{FF2B5EF4-FFF2-40B4-BE49-F238E27FC236}">
                <a16:creationId xmlns:a16="http://schemas.microsoft.com/office/drawing/2014/main" id="{50D369DE-250B-5476-D2AB-F1537C6318D9}"/>
              </a:ext>
            </a:extLst>
          </p:cNvPr>
          <p:cNvSpPr txBox="1"/>
          <p:nvPr/>
        </p:nvSpPr>
        <p:spPr>
          <a:xfrm>
            <a:off x="1048840" y="4926167"/>
            <a:ext cx="18006418" cy="900000"/>
          </a:xfrm>
          <a:prstGeom prst="rect">
            <a:avLst/>
          </a:prstGeom>
          <a:solidFill>
            <a:schemeClr val="bg1">
              <a:lumMod val="75000"/>
              <a:alpha val="41398"/>
            </a:schemeClr>
          </a:solidFill>
          <a:ln>
            <a:solidFill>
              <a:schemeClr val="bg1">
                <a:lumMod val="75000"/>
              </a:schemeClr>
            </a:solidFill>
          </a:ln>
        </p:spPr>
        <p:txBody>
          <a:bodyPr wrap="square" tIns="46800" rtlCol="0" anchor="ctr">
            <a:spAutoFit/>
          </a:bodyPr>
          <a:lstStyle/>
          <a:p>
            <a:r>
              <a:rPr lang="en-US" altLang="ja-JP" sz="3600" dirty="0"/>
              <a:t>✔️</a:t>
            </a:r>
            <a:r>
              <a:rPr lang="ja-JP" altLang="en-US" sz="3600"/>
              <a:t>　</a:t>
            </a:r>
            <a:r>
              <a:rPr lang="ja-JP" altLang="en-US" sz="3600">
                <a:latin typeface="Helvetica Neue" panose="02000503000000020004" pitchFamily="2" charset="0"/>
                <a:ea typeface="Hiragino Sans" panose="020B0400000000000000" pitchFamily="34" charset="-128"/>
              </a:rPr>
              <a:t>現在発注している音楽・映像制作会社が、何も提案してくれない</a:t>
            </a:r>
            <a:endParaRPr lang="ja-JP" altLang="en-US" sz="3600">
              <a:effectLst/>
              <a:latin typeface="Hiragino Sans" panose="020B0400000000000000" pitchFamily="34" charset="-128"/>
              <a:ea typeface="Hiragino Sans" panose="020B0400000000000000" pitchFamily="34" charset="-128"/>
            </a:endParaRPr>
          </a:p>
        </p:txBody>
      </p:sp>
      <p:sp>
        <p:nvSpPr>
          <p:cNvPr id="6" name="テキスト ボックス 5">
            <a:extLst>
              <a:ext uri="{FF2B5EF4-FFF2-40B4-BE49-F238E27FC236}">
                <a16:creationId xmlns:a16="http://schemas.microsoft.com/office/drawing/2014/main" id="{64F3CBD2-2024-4781-61C8-AA746BA6BA69}"/>
              </a:ext>
            </a:extLst>
          </p:cNvPr>
          <p:cNvSpPr txBox="1"/>
          <p:nvPr/>
        </p:nvSpPr>
        <p:spPr>
          <a:xfrm>
            <a:off x="1042490" y="7734381"/>
            <a:ext cx="18006418" cy="900000"/>
          </a:xfrm>
          <a:prstGeom prst="rect">
            <a:avLst/>
          </a:prstGeom>
          <a:solidFill>
            <a:schemeClr val="bg1">
              <a:lumMod val="75000"/>
              <a:alpha val="41398"/>
            </a:schemeClr>
          </a:solidFill>
          <a:ln>
            <a:solidFill>
              <a:schemeClr val="bg1">
                <a:lumMod val="75000"/>
              </a:schemeClr>
            </a:solidFill>
          </a:ln>
        </p:spPr>
        <p:txBody>
          <a:bodyPr wrap="square" tIns="46800" rtlCol="0" anchor="ctr">
            <a:spAutoFit/>
          </a:bodyPr>
          <a:lstStyle/>
          <a:p>
            <a:r>
              <a:rPr lang="en-US" altLang="ja-JP" sz="3600" dirty="0"/>
              <a:t>✔️</a:t>
            </a:r>
            <a:r>
              <a:rPr lang="ja-JP" altLang="en-US" sz="3600"/>
              <a:t>　</a:t>
            </a:r>
            <a:r>
              <a:rPr lang="ja-JP" altLang="en-US" sz="3600">
                <a:latin typeface="Hiragino Sans" panose="020B0400000000000000" pitchFamily="34" charset="-128"/>
                <a:ea typeface="Hiragino Sans" panose="020B0400000000000000" pitchFamily="34" charset="-128"/>
              </a:rPr>
              <a:t>ウェルビーイング領域の商品</a:t>
            </a:r>
            <a:r>
              <a:rPr lang="en-US" altLang="ja-JP" sz="3600" dirty="0">
                <a:latin typeface="Hiragino Sans" panose="020B0400000000000000" pitchFamily="34" charset="-128"/>
                <a:ea typeface="Hiragino Sans" panose="020B0400000000000000" pitchFamily="34" charset="-128"/>
              </a:rPr>
              <a:t>/</a:t>
            </a:r>
            <a:r>
              <a:rPr lang="ja-JP" altLang="en-US" sz="3600">
                <a:latin typeface="Hiragino Sans" panose="020B0400000000000000" pitchFamily="34" charset="-128"/>
                <a:ea typeface="Hiragino Sans" panose="020B0400000000000000" pitchFamily="34" charset="-128"/>
              </a:rPr>
              <a:t>サービス開発を進めたいが、社内に知見がない</a:t>
            </a:r>
            <a:endParaRPr lang="en-US" altLang="ja-JP" sz="3600" dirty="0">
              <a:latin typeface="Hiragino Sans" panose="020B0400000000000000" pitchFamily="34" charset="-128"/>
              <a:ea typeface="Hiragino Sans" panose="020B0400000000000000" pitchFamily="34" charset="-128"/>
            </a:endParaRPr>
          </a:p>
        </p:txBody>
      </p:sp>
      <p:sp>
        <p:nvSpPr>
          <p:cNvPr id="7" name="テキスト ボックス 6">
            <a:extLst>
              <a:ext uri="{FF2B5EF4-FFF2-40B4-BE49-F238E27FC236}">
                <a16:creationId xmlns:a16="http://schemas.microsoft.com/office/drawing/2014/main" id="{5D8530C8-FB1B-24E5-3350-5E71A58D09E3}"/>
              </a:ext>
            </a:extLst>
          </p:cNvPr>
          <p:cNvSpPr txBox="1"/>
          <p:nvPr/>
        </p:nvSpPr>
        <p:spPr>
          <a:xfrm>
            <a:off x="1048841" y="8949055"/>
            <a:ext cx="18006417" cy="1440000"/>
          </a:xfrm>
          <a:prstGeom prst="rect">
            <a:avLst/>
          </a:prstGeom>
          <a:solidFill>
            <a:schemeClr val="bg1">
              <a:lumMod val="75000"/>
              <a:alpha val="41398"/>
            </a:schemeClr>
          </a:solidFill>
          <a:ln>
            <a:solidFill>
              <a:schemeClr val="bg1">
                <a:lumMod val="75000"/>
              </a:schemeClr>
            </a:solidFill>
          </a:ln>
        </p:spPr>
        <p:txBody>
          <a:bodyPr wrap="square" tIns="46800" rtlCol="0" anchor="ctr">
            <a:spAutoFit/>
          </a:bodyPr>
          <a:lstStyle>
            <a:defPPr>
              <a:defRPr lang="ja-JP"/>
            </a:defPPr>
            <a:lvl1pPr>
              <a:defRPr sz="3600">
                <a:effectLst/>
                <a:latin typeface="Hiragino Sans" panose="020B0400000000000000" pitchFamily="34" charset="-128"/>
                <a:ea typeface="Hiragino Sans" panose="020B0400000000000000" pitchFamily="34" charset="-128"/>
              </a:defRPr>
            </a:lvl1pPr>
          </a:lstStyle>
          <a:p>
            <a:r>
              <a:rPr kumimoji="1" lang="en-US" altLang="ja-JP"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a:t>
            </a:r>
            <a:r>
              <a:rPr kumimoji="1" lang="ja-JP" altLang="en-US" b="0" i="0" u="none" strike="noStrike" kern="1200" cap="none" spc="0" normalizeH="0" baseline="0" noProof="0">
                <a:ln>
                  <a:noFill/>
                </a:ln>
                <a:solidFill>
                  <a:prstClr val="black"/>
                </a:solidFill>
                <a:effectLst/>
                <a:uLnTx/>
                <a:uFillTx/>
                <a:latin typeface="Calibri"/>
                <a:ea typeface="ＭＳ Ｐゴシック" panose="020B0600070205080204" pitchFamily="34" charset="-128"/>
                <a:cs typeface="+mn-cs"/>
              </a:rPr>
              <a:t>　</a:t>
            </a:r>
            <a:r>
              <a:rPr kumimoji="1" lang="ja-JP" altLang="en-US" b="0" i="0" u="none" strike="noStrike" kern="1200" cap="none" spc="0" normalizeH="0" baseline="0" noProof="0">
                <a:ln>
                  <a:noFill/>
                </a:ln>
                <a:solidFill>
                  <a:prstClr val="black"/>
                </a:solidFill>
                <a:uLnTx/>
                <a:uFillTx/>
                <a:cs typeface="+mn-cs"/>
              </a:rPr>
              <a:t>サービスの新規立ち上げからリリース、リリース後の運用まで一気通貫で協力してくれる会社を探している</a:t>
            </a:r>
            <a:endParaRPr lang="ja-JP" altLang="en-US">
              <a:effectLst/>
              <a:latin typeface="Hiragino Sans" panose="020B0400000000000000" pitchFamily="34" charset="-128"/>
              <a:ea typeface="Hiragino Sans" panose="020B0400000000000000" pitchFamily="34" charset="-128"/>
            </a:endParaRPr>
          </a:p>
        </p:txBody>
      </p:sp>
      <p:sp>
        <p:nvSpPr>
          <p:cNvPr id="8" name="テキスト ボックス 7">
            <a:extLst>
              <a:ext uri="{FF2B5EF4-FFF2-40B4-BE49-F238E27FC236}">
                <a16:creationId xmlns:a16="http://schemas.microsoft.com/office/drawing/2014/main" id="{2931EBFB-4732-9A54-9D1B-9D6E70A3BD47}"/>
              </a:ext>
            </a:extLst>
          </p:cNvPr>
          <p:cNvSpPr txBox="1"/>
          <p:nvPr/>
        </p:nvSpPr>
        <p:spPr>
          <a:xfrm>
            <a:off x="1048841" y="6393418"/>
            <a:ext cx="18006417" cy="900000"/>
          </a:xfrm>
          <a:prstGeom prst="rect">
            <a:avLst/>
          </a:prstGeom>
          <a:solidFill>
            <a:schemeClr val="bg1">
              <a:lumMod val="75000"/>
              <a:alpha val="41398"/>
            </a:schemeClr>
          </a:solidFill>
          <a:ln>
            <a:solidFill>
              <a:schemeClr val="bg1">
                <a:lumMod val="75000"/>
              </a:schemeClr>
            </a:solidFill>
          </a:ln>
        </p:spPr>
        <p:txBody>
          <a:bodyPr wrap="square" tIns="46800" rtlCol="0" anchor="ctr">
            <a:spAutoFit/>
          </a:bodyPr>
          <a:lstStyle>
            <a:defPPr>
              <a:defRPr lang="ja-JP"/>
            </a:defPPr>
            <a:lvl1pPr>
              <a:defRPr sz="3600">
                <a:effectLst/>
                <a:latin typeface="Hiragino Sans" panose="020B0400000000000000" pitchFamily="34" charset="-128"/>
                <a:ea typeface="Hiragino Sans" panose="020B0400000000000000" pitchFamily="34" charset="-128"/>
              </a:defRPr>
            </a:lvl1pPr>
          </a:lstStyle>
          <a:p>
            <a:r>
              <a:rPr kumimoji="1" lang="en-US" altLang="ja-JP"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rPr>
              <a:t>✔️</a:t>
            </a:r>
            <a:r>
              <a:rPr kumimoji="1" lang="ja-JP" altLang="en-US" b="0" i="0" u="none" strike="noStrike" kern="1200" cap="none" spc="0" normalizeH="0" baseline="0" noProof="0">
                <a:ln>
                  <a:noFill/>
                </a:ln>
                <a:solidFill>
                  <a:prstClr val="black"/>
                </a:solidFill>
                <a:effectLst/>
                <a:uLnTx/>
                <a:uFillTx/>
                <a:latin typeface="Calibri"/>
                <a:ea typeface="ＭＳ Ｐゴシック" panose="020B0600070205080204" pitchFamily="34" charset="-128"/>
              </a:rPr>
              <a:t>　</a:t>
            </a:r>
            <a:r>
              <a:rPr lang="ja-JP" altLang="en-US"/>
              <a:t>顧客満足度を高める空間演出を行ないたいが、誰に相談すればいいか分からない</a:t>
            </a:r>
          </a:p>
        </p:txBody>
      </p:sp>
      <p:sp>
        <p:nvSpPr>
          <p:cNvPr id="9" name="Text Box382">
            <a:extLst>
              <a:ext uri="{FF2B5EF4-FFF2-40B4-BE49-F238E27FC236}">
                <a16:creationId xmlns:a16="http://schemas.microsoft.com/office/drawing/2014/main" id="{772BE852-213F-DCEB-F5A4-2FA469988709}"/>
              </a:ext>
            </a:extLst>
          </p:cNvPr>
          <p:cNvSpPr txBox="1"/>
          <p:nvPr/>
        </p:nvSpPr>
        <p:spPr>
          <a:xfrm>
            <a:off x="1570633" y="574432"/>
            <a:ext cx="10615017" cy="840551"/>
          </a:xfrm>
          <a:prstGeom prst="rect">
            <a:avLst/>
          </a:prstGeom>
        </p:spPr>
        <p:txBody>
          <a:bodyPr wrap="square" lIns="0" tIns="0" rIns="0" rtlCol="0">
            <a:spAutoFit/>
          </a:bodyPr>
          <a:lstStyle/>
          <a:p>
            <a:pPr>
              <a:lnSpc>
                <a:spcPts val="0"/>
              </a:lnSpc>
            </a:pPr>
            <a:endParaRPr sz="1484" dirty="0">
              <a:latin typeface="メイリオ" panose="020B0604030504040204" pitchFamily="50" charset="-128"/>
              <a:ea typeface="メイリオ" panose="020B0604030504040204" pitchFamily="50" charset="-128"/>
            </a:endParaRPr>
          </a:p>
          <a:p>
            <a:pPr>
              <a:lnSpc>
                <a:spcPts val="6431"/>
              </a:lnSpc>
            </a:pP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クロアが解決できる事業課題（例）</a:t>
            </a:r>
            <a:endParaRPr lang="en-US" altLang="zh-CN" sz="4947" dirty="0">
              <a:latin typeface="Source Han Code JP R" panose="020B0500000000000000" pitchFamily="34" charset="-128"/>
              <a:ea typeface="Source Han Code JP R" panose="020B0500000000000000" pitchFamily="34" charset="-128"/>
              <a:cs typeface="源ノ角ゴシック Medium"/>
            </a:endParaRPr>
          </a:p>
        </p:txBody>
      </p:sp>
      <p:sp>
        <p:nvSpPr>
          <p:cNvPr id="2" name="正方形/長方形 1">
            <a:extLst>
              <a:ext uri="{FF2B5EF4-FFF2-40B4-BE49-F238E27FC236}">
                <a16:creationId xmlns:a16="http://schemas.microsoft.com/office/drawing/2014/main" id="{9C7AA209-CF60-E499-1AAC-CBAF82C16150}"/>
              </a:ext>
            </a:extLst>
          </p:cNvPr>
          <p:cNvSpPr/>
          <p:nvPr/>
        </p:nvSpPr>
        <p:spPr>
          <a:xfrm>
            <a:off x="1048840" y="1920875"/>
            <a:ext cx="18000068" cy="1223366"/>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a:solidFill>
                  <a:schemeClr val="tx1"/>
                </a:solidFill>
              </a:rPr>
              <a:t>クロアは、お客様のウェルビーイング領域の事業課題を</a:t>
            </a:r>
          </a:p>
          <a:p>
            <a:pPr algn="ctr"/>
            <a:r>
              <a:rPr kumimoji="1" lang="ja-JP" altLang="en-US" sz="3200">
                <a:solidFill>
                  <a:schemeClr val="tx1"/>
                </a:solidFill>
              </a:rPr>
              <a:t>上流から下流まで一気通貫で解決します。</a:t>
            </a:r>
          </a:p>
        </p:txBody>
      </p:sp>
    </p:spTree>
    <p:extLst>
      <p:ext uri="{BB962C8B-B14F-4D97-AF65-F5344CB8AC3E}">
        <p14:creationId xmlns:p14="http://schemas.microsoft.com/office/powerpoint/2010/main" val="228325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Image366"/>
          <p:cNvPicPr>
            <a:picLocks noChangeAspect="1"/>
          </p:cNvPicPr>
          <p:nvPr/>
        </p:nvPicPr>
        <p:blipFill>
          <a:blip r:embed="rId2"/>
          <a:stretch>
            <a:fillRect/>
          </a:stretch>
        </p:blipFill>
        <p:spPr>
          <a:xfrm>
            <a:off x="5236" y="1324964"/>
            <a:ext cx="20093629" cy="219889"/>
          </a:xfrm>
          <a:prstGeom prst="rect">
            <a:avLst/>
          </a:prstGeom>
          <a:noFill/>
        </p:spPr>
      </p:pic>
      <p:sp>
        <p:nvSpPr>
          <p:cNvPr id="381" name="Text Box381"/>
          <p:cNvSpPr txBox="1"/>
          <p:nvPr/>
        </p:nvSpPr>
        <p:spPr>
          <a:xfrm>
            <a:off x="1" y="10492225"/>
            <a:ext cx="1198958" cy="429605"/>
          </a:xfrm>
          <a:prstGeom prst="rect">
            <a:avLst/>
          </a:prstGeom>
          <a:solidFill>
            <a:srgbClr val="1FB38C"/>
          </a:solidFill>
        </p:spPr>
        <p:txBody>
          <a:bodyPr wrap="square" lIns="0" tIns="0" rIns="0" rtlCol="0">
            <a:spAutoFit/>
          </a:bodyPr>
          <a:lstStyle/>
          <a:p>
            <a:pPr>
              <a:lnSpc>
                <a:spcPts val="247"/>
              </a:lnSpc>
            </a:pPr>
            <a:endParaRPr sz="1484" dirty="0"/>
          </a:p>
          <a:p>
            <a:pPr marL="751347">
              <a:lnSpc>
                <a:spcPts val="2886"/>
              </a:lnSpc>
            </a:pPr>
            <a:r>
              <a:rPr lang="en-US" altLang="zh-CN" sz="2061" dirty="0">
                <a:solidFill>
                  <a:schemeClr val="bg1"/>
                </a:solidFill>
                <a:latin typeface="Fira Sans Medium"/>
                <a:ea typeface="Fira Sans Medium"/>
                <a:cs typeface="Fira Sans Medium"/>
              </a:rPr>
              <a:t>4</a:t>
            </a:r>
          </a:p>
        </p:txBody>
      </p:sp>
      <p:sp>
        <p:nvSpPr>
          <p:cNvPr id="382" name="Text Box382"/>
          <p:cNvSpPr txBox="1"/>
          <p:nvPr/>
        </p:nvSpPr>
        <p:spPr>
          <a:xfrm>
            <a:off x="1570633" y="574432"/>
            <a:ext cx="8806287" cy="840551"/>
          </a:xfrm>
          <a:prstGeom prst="rect">
            <a:avLst/>
          </a:prstGeom>
        </p:spPr>
        <p:txBody>
          <a:bodyPr wrap="square" lIns="0" tIns="0" rIns="0" rtlCol="0">
            <a:spAutoFit/>
          </a:bodyPr>
          <a:lstStyle/>
          <a:p>
            <a:pPr>
              <a:lnSpc>
                <a:spcPts val="0"/>
              </a:lnSpc>
            </a:pPr>
            <a:endParaRPr sz="1484" dirty="0">
              <a:latin typeface="メイリオ" panose="020B0604030504040204" pitchFamily="50" charset="-128"/>
              <a:ea typeface="メイリオ" panose="020B0604030504040204" pitchFamily="50" charset="-128"/>
            </a:endParaRPr>
          </a:p>
          <a:p>
            <a:pPr>
              <a:lnSpc>
                <a:spcPts val="6431"/>
              </a:lnSpc>
            </a:pP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クロアの主な強み</a:t>
            </a:r>
            <a:endParaRPr lang="en-US" altLang="zh-CN" sz="4947" dirty="0">
              <a:latin typeface="Source Han Code JP R" panose="020B0500000000000000" pitchFamily="34" charset="-128"/>
              <a:ea typeface="Source Han Code JP R" panose="020B0500000000000000" pitchFamily="34" charset="-128"/>
              <a:cs typeface="源ノ角ゴシック Medium"/>
            </a:endParaRPr>
          </a:p>
        </p:txBody>
      </p:sp>
      <p:sp>
        <p:nvSpPr>
          <p:cNvPr id="392" name="Text Box392"/>
          <p:cNvSpPr txBox="1"/>
          <p:nvPr/>
        </p:nvSpPr>
        <p:spPr>
          <a:xfrm>
            <a:off x="8134017" y="10683671"/>
            <a:ext cx="4328192" cy="288862"/>
          </a:xfrm>
          <a:prstGeom prst="rect">
            <a:avLst/>
          </a:prstGeom>
        </p:spPr>
        <p:txBody>
          <a:bodyPr wrap="square" lIns="0" tIns="0" rIns="0" rtlCol="0">
            <a:spAutoFit/>
          </a:bodyPr>
          <a:lstStyle/>
          <a:p>
            <a:pPr>
              <a:lnSpc>
                <a:spcPts val="0"/>
              </a:lnSpc>
            </a:pPr>
            <a:endParaRPr sz="1484"/>
          </a:p>
          <a:p>
            <a:pPr>
              <a:lnSpc>
                <a:spcPts val="2002"/>
              </a:lnSpc>
            </a:pPr>
            <a:r>
              <a:rPr lang="en-US" altLang="zh-CN" sz="1484" spc="-2">
                <a:solidFill>
                  <a:srgbClr val="777777"/>
                </a:solidFill>
                <a:latin typeface="Minion Pro"/>
                <a:ea typeface="Minion Pro"/>
                <a:cs typeface="Minion Pro"/>
              </a:rPr>
              <a:t>Copyright</a:t>
            </a:r>
            <a:r>
              <a:rPr lang="en-US" altLang="zh-CN" sz="1484">
                <a:solidFill>
                  <a:srgbClr val="777777"/>
                </a:solidFill>
                <a:latin typeface="Minion Pro"/>
                <a:ea typeface="Minion Pro"/>
                <a:cs typeface="Minion Pro"/>
              </a:rPr>
              <a:t> (C) 2024 </a:t>
            </a:r>
            <a:r>
              <a:rPr lang="en-US" altLang="zh-CN" sz="1484" spc="-5">
                <a:solidFill>
                  <a:srgbClr val="777777"/>
                </a:solidFill>
                <a:latin typeface="Minion Pro"/>
                <a:ea typeface="Minion Pro"/>
                <a:cs typeface="Minion Pro"/>
              </a:rPr>
              <a:t>CROIX</a:t>
            </a:r>
            <a:r>
              <a:rPr lang="en-US" altLang="zh-CN" sz="1484">
                <a:solidFill>
                  <a:srgbClr val="777777"/>
                </a:solidFill>
                <a:latin typeface="Minion Pro"/>
                <a:ea typeface="Minion Pro"/>
                <a:cs typeface="Minion Pro"/>
              </a:rPr>
              <a:t> </a:t>
            </a:r>
            <a:r>
              <a:rPr lang="en-US" altLang="zh-CN" sz="1484" spc="-6">
                <a:solidFill>
                  <a:srgbClr val="777777"/>
                </a:solidFill>
                <a:latin typeface="Minion Pro"/>
                <a:ea typeface="Minion Pro"/>
                <a:cs typeface="Minion Pro"/>
              </a:rPr>
              <a:t>Co.,</a:t>
            </a:r>
            <a:r>
              <a:rPr lang="en-US" altLang="zh-CN" sz="1484">
                <a:solidFill>
                  <a:srgbClr val="777777"/>
                </a:solidFill>
                <a:latin typeface="Minion Pro"/>
                <a:ea typeface="Minion Pro"/>
                <a:cs typeface="Minion Pro"/>
              </a:rPr>
              <a:t> </a:t>
            </a:r>
            <a:r>
              <a:rPr lang="en-US" altLang="zh-CN" sz="1484" spc="-13">
                <a:solidFill>
                  <a:srgbClr val="777777"/>
                </a:solidFill>
                <a:latin typeface="Minion Pro"/>
                <a:ea typeface="Minion Pro"/>
                <a:cs typeface="Minion Pro"/>
              </a:rPr>
              <a:t>Ltd</a:t>
            </a:r>
            <a:r>
              <a:rPr lang="en-US" altLang="zh-CN" sz="1484">
                <a:solidFill>
                  <a:srgbClr val="777777"/>
                </a:solidFill>
                <a:latin typeface="Minion Pro"/>
                <a:ea typeface="Minion Pro"/>
                <a:cs typeface="Minion Pro"/>
              </a:rPr>
              <a:t> </a:t>
            </a:r>
            <a:r>
              <a:rPr lang="en-US" altLang="zh-CN" sz="1484" spc="4">
                <a:solidFill>
                  <a:srgbClr val="777777"/>
                </a:solidFill>
                <a:latin typeface="Minion Pro"/>
                <a:ea typeface="Minion Pro"/>
                <a:cs typeface="Minion Pro"/>
              </a:rPr>
              <a:t>All</a:t>
            </a:r>
            <a:r>
              <a:rPr lang="en-US" altLang="zh-CN" sz="1484">
                <a:solidFill>
                  <a:srgbClr val="777777"/>
                </a:solidFill>
                <a:latin typeface="Minion Pro"/>
                <a:ea typeface="Minion Pro"/>
                <a:cs typeface="Minion Pro"/>
              </a:rPr>
              <a:t> </a:t>
            </a:r>
            <a:r>
              <a:rPr lang="en-US" altLang="zh-CN" sz="1484" spc="-2">
                <a:solidFill>
                  <a:srgbClr val="777777"/>
                </a:solidFill>
                <a:latin typeface="Minion Pro"/>
                <a:ea typeface="Minion Pro"/>
                <a:cs typeface="Minion Pro"/>
              </a:rPr>
              <a:t>Rights</a:t>
            </a:r>
            <a:r>
              <a:rPr lang="en-US" altLang="zh-CN" sz="1484">
                <a:solidFill>
                  <a:srgbClr val="777777"/>
                </a:solidFill>
                <a:latin typeface="Minion Pro"/>
                <a:ea typeface="Minion Pro"/>
                <a:cs typeface="Minion Pro"/>
              </a:rPr>
              <a:t> </a:t>
            </a:r>
            <a:r>
              <a:rPr lang="en-US" altLang="zh-CN" sz="1484" spc="5">
                <a:solidFill>
                  <a:srgbClr val="777777"/>
                </a:solidFill>
                <a:latin typeface="Minion Pro"/>
                <a:ea typeface="Minion Pro"/>
                <a:cs typeface="Minion Pro"/>
              </a:rPr>
              <a:t>Reserved.</a:t>
            </a:r>
            <a:endParaRPr lang="en-US" altLang="zh-CN" sz="1484">
              <a:latin typeface="Minion Pro"/>
              <a:ea typeface="Minion Pro"/>
              <a:cs typeface="Minion Pro"/>
            </a:endParaRPr>
          </a:p>
        </p:txBody>
      </p:sp>
      <p:sp>
        <p:nvSpPr>
          <p:cNvPr id="3" name="テキスト ボックス 2">
            <a:extLst>
              <a:ext uri="{FF2B5EF4-FFF2-40B4-BE49-F238E27FC236}">
                <a16:creationId xmlns:a16="http://schemas.microsoft.com/office/drawing/2014/main" id="{2909A17C-7FA9-E515-C799-2F2626DF8CE3}"/>
              </a:ext>
            </a:extLst>
          </p:cNvPr>
          <p:cNvSpPr txBox="1"/>
          <p:nvPr/>
        </p:nvSpPr>
        <p:spPr>
          <a:xfrm>
            <a:off x="1048841" y="2329379"/>
            <a:ext cx="18006417" cy="900000"/>
          </a:xfrm>
          <a:prstGeom prst="rect">
            <a:avLst/>
          </a:prstGeom>
          <a:solidFill>
            <a:schemeClr val="bg1">
              <a:lumMod val="75000"/>
              <a:alpha val="41398"/>
            </a:schemeClr>
          </a:solidFill>
          <a:ln>
            <a:solidFill>
              <a:schemeClr val="bg1">
                <a:lumMod val="75000"/>
              </a:schemeClr>
            </a:solidFill>
          </a:ln>
        </p:spPr>
        <p:txBody>
          <a:bodyPr wrap="square" rtlCol="0" anchor="ctr">
            <a:spAutoFit/>
          </a:bodyPr>
          <a:lstStyle>
            <a:defPPr>
              <a:defRPr lang="ja-JP"/>
            </a:defPPr>
            <a:lvl1pPr>
              <a:defRPr sz="3600">
                <a:effectLst/>
                <a:latin typeface="Hiragino Sans" panose="020B0400000000000000" pitchFamily="34" charset="-128"/>
                <a:ea typeface="Hiragino Sans" panose="020B0400000000000000" pitchFamily="34" charset="-128"/>
              </a:defRPr>
            </a:lvl1pPr>
          </a:lstStyle>
          <a:p>
            <a:r>
              <a:rPr kumimoji="1" lang="en-US" altLang="ja-JP" sz="3600"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a:t>
            </a:r>
            <a:r>
              <a:rPr kumimoji="1" lang="ja-JP" altLang="en-US" sz="3600" b="0" i="0" u="none" strike="noStrike" kern="1200" cap="none" spc="0" normalizeH="0" baseline="0" noProof="0">
                <a:ln>
                  <a:noFill/>
                </a:ln>
                <a:solidFill>
                  <a:prstClr val="black"/>
                </a:solidFill>
                <a:effectLst/>
                <a:uLnTx/>
                <a:uFillTx/>
                <a:latin typeface="Calibri"/>
                <a:ea typeface="ＭＳ Ｐゴシック" panose="020B0600070205080204" pitchFamily="34" charset="-128"/>
                <a:cs typeface="+mn-cs"/>
              </a:rPr>
              <a:t>　</a:t>
            </a:r>
            <a:r>
              <a:rPr lang="ja-JP" altLang="en-US"/>
              <a:t>自然音含むリラクゼーション分野における楽曲制作の豊富な実績に基づく知見</a:t>
            </a:r>
          </a:p>
        </p:txBody>
      </p:sp>
      <p:sp>
        <p:nvSpPr>
          <p:cNvPr id="4" name="テキスト ボックス 3">
            <a:extLst>
              <a:ext uri="{FF2B5EF4-FFF2-40B4-BE49-F238E27FC236}">
                <a16:creationId xmlns:a16="http://schemas.microsoft.com/office/drawing/2014/main" id="{1A32AFAB-F418-B170-04BD-6A6D2DF7D537}"/>
              </a:ext>
            </a:extLst>
          </p:cNvPr>
          <p:cNvSpPr txBox="1"/>
          <p:nvPr/>
        </p:nvSpPr>
        <p:spPr>
          <a:xfrm>
            <a:off x="1048840" y="3597503"/>
            <a:ext cx="18006418" cy="900000"/>
          </a:xfrm>
          <a:prstGeom prst="rect">
            <a:avLst/>
          </a:prstGeom>
          <a:solidFill>
            <a:schemeClr val="bg1">
              <a:lumMod val="75000"/>
              <a:alpha val="41398"/>
            </a:schemeClr>
          </a:solidFill>
          <a:ln>
            <a:solidFill>
              <a:schemeClr val="bg1">
                <a:lumMod val="75000"/>
              </a:schemeClr>
            </a:solidFill>
          </a:ln>
        </p:spPr>
        <p:txBody>
          <a:bodyPr wrap="square" rtlCol="0" anchor="ctr">
            <a:spAutoFit/>
          </a:bodyPr>
          <a:lstStyle/>
          <a:p>
            <a:r>
              <a:rPr lang="en-US" altLang="ja-JP" sz="3600" dirty="0"/>
              <a:t>✔️</a:t>
            </a:r>
            <a:r>
              <a:rPr lang="ja-JP" altLang="en-US" sz="3600"/>
              <a:t>　</a:t>
            </a:r>
            <a:r>
              <a:rPr lang="ja-JP" altLang="en-US" sz="3600">
                <a:effectLst/>
                <a:latin typeface="Hiragino Sans" panose="020B0400000000000000" pitchFamily="34" charset="-128"/>
                <a:ea typeface="Hiragino Sans" panose="020B0400000000000000" pitchFamily="34" charset="-128"/>
              </a:rPr>
              <a:t>リラクゼーション</a:t>
            </a:r>
            <a:r>
              <a:rPr lang="en-US" altLang="ja-JP" sz="3600" dirty="0">
                <a:effectLst/>
                <a:latin typeface="Helvetica Neue" panose="02000503000000020004" pitchFamily="2" charset="0"/>
                <a:ea typeface="Hiragino Sans" panose="020B0400000000000000" pitchFamily="34" charset="-128"/>
              </a:rPr>
              <a:t>4</a:t>
            </a:r>
            <a:r>
              <a:rPr lang="en" altLang="ja-JP" sz="3600" dirty="0">
                <a:effectLst/>
                <a:latin typeface="Helvetica Neue" panose="02000503000000020004" pitchFamily="2" charset="0"/>
                <a:ea typeface="Hiragino Sans" panose="020B0400000000000000" pitchFamily="34" charset="-128"/>
              </a:rPr>
              <a:t>K</a:t>
            </a:r>
            <a:r>
              <a:rPr lang="ja-JP" altLang="en-US" sz="3600">
                <a:effectLst/>
                <a:latin typeface="Hiragino Sans" panose="020B0400000000000000" pitchFamily="34" charset="-128"/>
                <a:ea typeface="Hiragino Sans" panose="020B0400000000000000" pitchFamily="34" charset="-128"/>
              </a:rPr>
              <a:t>映像制作の豊富な知見</a:t>
            </a:r>
          </a:p>
        </p:txBody>
      </p:sp>
      <p:sp>
        <p:nvSpPr>
          <p:cNvPr id="5" name="テキスト ボックス 4">
            <a:extLst>
              <a:ext uri="{FF2B5EF4-FFF2-40B4-BE49-F238E27FC236}">
                <a16:creationId xmlns:a16="http://schemas.microsoft.com/office/drawing/2014/main" id="{79EF7614-89CF-196A-77AE-4F3336BA89BC}"/>
              </a:ext>
            </a:extLst>
          </p:cNvPr>
          <p:cNvSpPr txBox="1"/>
          <p:nvPr/>
        </p:nvSpPr>
        <p:spPr>
          <a:xfrm>
            <a:off x="1048840" y="4865627"/>
            <a:ext cx="18006418" cy="1440000"/>
          </a:xfrm>
          <a:prstGeom prst="rect">
            <a:avLst/>
          </a:prstGeom>
          <a:solidFill>
            <a:schemeClr val="bg1">
              <a:lumMod val="75000"/>
              <a:alpha val="41398"/>
            </a:schemeClr>
          </a:solidFill>
          <a:ln>
            <a:solidFill>
              <a:schemeClr val="bg1">
                <a:lumMod val="75000"/>
              </a:schemeClr>
            </a:solidFill>
          </a:ln>
        </p:spPr>
        <p:txBody>
          <a:bodyPr wrap="square" tIns="46800" rtlCol="0" anchor="ctr">
            <a:spAutoFit/>
          </a:bodyPr>
          <a:lstStyle/>
          <a:p>
            <a:r>
              <a:rPr lang="en-US" altLang="ja-JP" sz="3600" dirty="0"/>
              <a:t>✔️</a:t>
            </a:r>
            <a:r>
              <a:rPr lang="ja-JP" altLang="en-US" sz="3600"/>
              <a:t>　</a:t>
            </a:r>
            <a:r>
              <a:rPr lang="en" altLang="ja-JP" sz="3600" dirty="0">
                <a:effectLst/>
                <a:latin typeface="Helvetica Neue" panose="02000503000000020004" pitchFamily="2" charset="0"/>
                <a:ea typeface="Hiragino Sans" panose="020B0400000000000000" pitchFamily="34" charset="-128"/>
              </a:rPr>
              <a:t>Dolby Atmos</a:t>
            </a:r>
            <a:r>
              <a:rPr lang="ja-JP" altLang="en" sz="3600">
                <a:effectLst/>
                <a:latin typeface="Hiragino Sans" panose="020B0400000000000000" pitchFamily="34" charset="-128"/>
                <a:ea typeface="Hiragino Sans" panose="020B0400000000000000" pitchFamily="34" charset="-128"/>
              </a:rPr>
              <a:t>、</a:t>
            </a:r>
            <a:r>
              <a:rPr lang="en" altLang="ja-JP" sz="3600" dirty="0">
                <a:effectLst/>
                <a:latin typeface="Helvetica Neue" panose="02000503000000020004" pitchFamily="2" charset="0"/>
                <a:ea typeface="Hiragino Sans" panose="020B0400000000000000" pitchFamily="34" charset="-128"/>
              </a:rPr>
              <a:t>360RA</a:t>
            </a:r>
            <a:r>
              <a:rPr lang="ja-JP" altLang="en-US" sz="3600">
                <a:effectLst/>
                <a:latin typeface="Hiragino Sans" panose="020B0400000000000000" pitchFamily="34" charset="-128"/>
                <a:ea typeface="Hiragino Sans" panose="020B0400000000000000" pitchFamily="34" charset="-128"/>
              </a:rPr>
              <a:t>等、立体音響による音楽配信サービスへの実績と制作技術（</a:t>
            </a:r>
            <a:r>
              <a:rPr lang="en-US" altLang="ja-JP" sz="3600" dirty="0">
                <a:effectLst/>
                <a:latin typeface="Hiragino Sans" panose="020B0400000000000000" pitchFamily="34" charset="-128"/>
                <a:ea typeface="Hiragino Sans" panose="020B0400000000000000" pitchFamily="34" charset="-128"/>
              </a:rPr>
              <a:t>Dolby</a:t>
            </a:r>
            <a:r>
              <a:rPr lang="ja-JP" altLang="en-US" sz="3600">
                <a:effectLst/>
                <a:latin typeface="Hiragino Sans" panose="020B0400000000000000" pitchFamily="34" charset="-128"/>
                <a:ea typeface="Hiragino Sans" panose="020B0400000000000000" pitchFamily="34" charset="-128"/>
              </a:rPr>
              <a:t>や</a:t>
            </a:r>
            <a:r>
              <a:rPr lang="en-US" altLang="ja-JP" sz="3600" dirty="0">
                <a:effectLst/>
                <a:latin typeface="Hiragino Sans" panose="020B0400000000000000" pitchFamily="34" charset="-128"/>
                <a:ea typeface="Hiragino Sans" panose="020B0400000000000000" pitchFamily="34" charset="-128"/>
              </a:rPr>
              <a:t>Apple</a:t>
            </a:r>
            <a:r>
              <a:rPr lang="ja-JP" altLang="en-US" sz="3600">
                <a:effectLst/>
                <a:latin typeface="Hiragino Sans" panose="020B0400000000000000" pitchFamily="34" charset="-128"/>
                <a:ea typeface="Hiragino Sans" panose="020B0400000000000000" pitchFamily="34" charset="-128"/>
              </a:rPr>
              <a:t>からも認定されている基準を満たしたスタジオを保有）</a:t>
            </a:r>
          </a:p>
        </p:txBody>
      </p:sp>
      <p:sp>
        <p:nvSpPr>
          <p:cNvPr id="7" name="テキスト ボックス 6">
            <a:extLst>
              <a:ext uri="{FF2B5EF4-FFF2-40B4-BE49-F238E27FC236}">
                <a16:creationId xmlns:a16="http://schemas.microsoft.com/office/drawing/2014/main" id="{265C1A90-1173-8E05-1241-C97BC51473F9}"/>
              </a:ext>
            </a:extLst>
          </p:cNvPr>
          <p:cNvSpPr txBox="1"/>
          <p:nvPr/>
        </p:nvSpPr>
        <p:spPr>
          <a:xfrm>
            <a:off x="1048840" y="6673751"/>
            <a:ext cx="18006418" cy="1440000"/>
          </a:xfrm>
          <a:prstGeom prst="rect">
            <a:avLst/>
          </a:prstGeom>
          <a:solidFill>
            <a:schemeClr val="bg1">
              <a:lumMod val="75000"/>
              <a:alpha val="41398"/>
            </a:schemeClr>
          </a:solidFill>
          <a:ln>
            <a:solidFill>
              <a:schemeClr val="bg1">
                <a:lumMod val="75000"/>
              </a:schemeClr>
            </a:solidFill>
          </a:ln>
        </p:spPr>
        <p:txBody>
          <a:bodyPr wrap="square" tIns="46800" rtlCol="0" anchor="ctr">
            <a:spAutoFit/>
          </a:bodyPr>
          <a:lstStyle/>
          <a:p>
            <a:r>
              <a:rPr lang="en-US" altLang="ja-JP" sz="3600" dirty="0"/>
              <a:t>✔️</a:t>
            </a:r>
            <a:r>
              <a:rPr lang="ja-JP" altLang="en-US" sz="3600"/>
              <a:t>　</a:t>
            </a:r>
            <a:r>
              <a:rPr lang="ja-JP" altLang="en-US" sz="3600">
                <a:effectLst/>
                <a:latin typeface="Hiragino Sans" panose="020B0400000000000000" pitchFamily="34" charset="-128"/>
                <a:ea typeface="Hiragino Sans" panose="020B0400000000000000" pitchFamily="34" charset="-128"/>
              </a:rPr>
              <a:t>エビデンスデータに基づく機能性音楽制作体制の充実</a:t>
            </a:r>
            <a:endParaRPr lang="en-US" altLang="ja-JP" sz="3600" dirty="0">
              <a:effectLst/>
              <a:latin typeface="Hiragino Sans" panose="020B0400000000000000" pitchFamily="34" charset="-128"/>
              <a:ea typeface="Hiragino Sans" panose="020B0400000000000000" pitchFamily="34" charset="-128"/>
            </a:endParaRPr>
          </a:p>
          <a:p>
            <a:r>
              <a:rPr lang="en-US" altLang="ja-JP" sz="3600" dirty="0">
                <a:effectLst/>
                <a:latin typeface="Hiragino Sans" panose="020B0400000000000000" pitchFamily="34" charset="-128"/>
                <a:ea typeface="Hiragino Sans" panose="020B0400000000000000" pitchFamily="34" charset="-128"/>
              </a:rPr>
              <a:t>〜</a:t>
            </a:r>
            <a:r>
              <a:rPr lang="ja-JP" altLang="en-US" sz="3600">
                <a:effectLst/>
                <a:latin typeface="Hiragino Sans" panose="020B0400000000000000" pitchFamily="34" charset="-128"/>
                <a:ea typeface="Hiragino Sans" panose="020B0400000000000000" pitchFamily="34" charset="-128"/>
              </a:rPr>
              <a:t>博士や専門家</a:t>
            </a:r>
            <a:r>
              <a:rPr lang="ja-JP" altLang="en-US" sz="3600">
                <a:latin typeface="Helvetica Neue" panose="02000503000000020004" pitchFamily="2" charset="0"/>
                <a:ea typeface="Hiragino Sans" panose="020B0400000000000000" pitchFamily="34" charset="-128"/>
              </a:rPr>
              <a:t>などスペシャリスト</a:t>
            </a:r>
            <a:r>
              <a:rPr lang="ja-JP" altLang="en-US" sz="3600">
                <a:effectLst/>
                <a:latin typeface="Hiragino Sans" panose="020B0400000000000000" pitchFamily="34" charset="-128"/>
                <a:ea typeface="Hiragino Sans" panose="020B0400000000000000" pitchFamily="34" charset="-128"/>
              </a:rPr>
              <a:t>との連携・監修</a:t>
            </a:r>
          </a:p>
        </p:txBody>
      </p:sp>
      <p:sp>
        <p:nvSpPr>
          <p:cNvPr id="17" name="テキスト ボックス 16">
            <a:extLst>
              <a:ext uri="{FF2B5EF4-FFF2-40B4-BE49-F238E27FC236}">
                <a16:creationId xmlns:a16="http://schemas.microsoft.com/office/drawing/2014/main" id="{7F652749-B275-6506-2FB0-4114EAD76286}"/>
              </a:ext>
            </a:extLst>
          </p:cNvPr>
          <p:cNvSpPr txBox="1"/>
          <p:nvPr/>
        </p:nvSpPr>
        <p:spPr>
          <a:xfrm>
            <a:off x="1048841" y="8601165"/>
            <a:ext cx="18006417" cy="1440000"/>
          </a:xfrm>
          <a:prstGeom prst="rect">
            <a:avLst/>
          </a:prstGeom>
          <a:solidFill>
            <a:schemeClr val="bg1">
              <a:lumMod val="75000"/>
              <a:alpha val="41398"/>
            </a:schemeClr>
          </a:solidFill>
          <a:ln>
            <a:solidFill>
              <a:schemeClr val="bg1">
                <a:lumMod val="75000"/>
              </a:schemeClr>
            </a:solidFill>
          </a:ln>
        </p:spPr>
        <p:txBody>
          <a:bodyPr wrap="square" tIns="46800" rtlCol="0" anchor="ctr">
            <a:spAutoFit/>
          </a:bodyPr>
          <a:lstStyle>
            <a:defPPr>
              <a:defRPr lang="ja-JP"/>
            </a:defPPr>
            <a:lvl1pPr>
              <a:defRPr sz="3600">
                <a:effectLst/>
                <a:latin typeface="Hiragino Sans" panose="020B0400000000000000" pitchFamily="34" charset="-128"/>
                <a:ea typeface="Hiragino Sans" panose="020B0400000000000000" pitchFamily="34" charset="-128"/>
              </a:defRPr>
            </a:lvl1pPr>
          </a:lstStyle>
          <a:p>
            <a:r>
              <a:rPr kumimoji="1" lang="en-US" altLang="ja-JP" sz="3600"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a:t>
            </a:r>
            <a:r>
              <a:rPr kumimoji="1" lang="ja-JP" altLang="en-US" sz="3600" b="0" i="0" u="none" strike="noStrike" kern="1200" cap="none" spc="0" normalizeH="0" baseline="0" noProof="0">
                <a:ln>
                  <a:noFill/>
                </a:ln>
                <a:solidFill>
                  <a:prstClr val="black"/>
                </a:solidFill>
                <a:effectLst/>
                <a:uLnTx/>
                <a:uFillTx/>
                <a:latin typeface="Calibri"/>
                <a:ea typeface="ＭＳ Ｐゴシック" panose="020B0600070205080204" pitchFamily="34" charset="-128"/>
                <a:cs typeface="+mn-cs"/>
              </a:rPr>
              <a:t>　</a:t>
            </a:r>
            <a:r>
              <a:rPr lang="ja-JP" altLang="en-US">
                <a:effectLst/>
                <a:latin typeface="Hiragino Sans" panose="020B0400000000000000" pitchFamily="34" charset="-128"/>
                <a:ea typeface="Hiragino Sans" panose="020B0400000000000000" pitchFamily="34" charset="-128"/>
              </a:rPr>
              <a:t>コンサルからコンテンツ制作まで一気通貫のクライアントサポートが可能</a:t>
            </a:r>
            <a:br>
              <a:rPr lang="en-US" altLang="ja-JP" dirty="0">
                <a:effectLst/>
                <a:latin typeface="Hiragino Sans" panose="020B0400000000000000" pitchFamily="34" charset="-128"/>
                <a:ea typeface="Hiragino Sans" panose="020B0400000000000000" pitchFamily="34" charset="-128"/>
              </a:rPr>
            </a:br>
            <a:r>
              <a:rPr lang="en-US" altLang="ja-JP" sz="3600" dirty="0">
                <a:effectLst/>
                <a:latin typeface="Hiragino Sans" panose="020B0400000000000000" pitchFamily="34" charset="-128"/>
                <a:ea typeface="Hiragino Sans" panose="020B0400000000000000" pitchFamily="34" charset="-128"/>
              </a:rPr>
              <a:t>〜</a:t>
            </a:r>
            <a:r>
              <a:rPr lang="ja-JP" altLang="en-US">
                <a:effectLst/>
                <a:latin typeface="Hiragino Sans" panose="020B0400000000000000" pitchFamily="34" charset="-128"/>
                <a:ea typeface="Hiragino Sans" panose="020B0400000000000000" pitchFamily="34" charset="-128"/>
              </a:rPr>
              <a:t>効率的推進による</a:t>
            </a:r>
            <a:r>
              <a:rPr lang="ja-JP" altLang="en-US"/>
              <a:t>スケジュール・経済面の</a:t>
            </a:r>
            <a:r>
              <a:rPr lang="ja-JP" altLang="en-US">
                <a:effectLst/>
                <a:latin typeface="Hiragino Sans" panose="020B0400000000000000" pitchFamily="34" charset="-128"/>
                <a:ea typeface="Hiragino Sans" panose="020B0400000000000000" pitchFamily="34" charset="-128"/>
              </a:rPr>
              <a:t>工数削減の実現</a:t>
            </a:r>
          </a:p>
        </p:txBody>
      </p:sp>
    </p:spTree>
    <p:extLst>
      <p:ext uri="{BB962C8B-B14F-4D97-AF65-F5344CB8AC3E}">
        <p14:creationId xmlns:p14="http://schemas.microsoft.com/office/powerpoint/2010/main" val="3587104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Image366"/>
          <p:cNvPicPr>
            <a:picLocks noChangeAspect="1"/>
          </p:cNvPicPr>
          <p:nvPr/>
        </p:nvPicPr>
        <p:blipFill>
          <a:blip r:embed="rId2"/>
          <a:stretch>
            <a:fillRect/>
          </a:stretch>
        </p:blipFill>
        <p:spPr>
          <a:xfrm>
            <a:off x="5236" y="1324964"/>
            <a:ext cx="20093629" cy="219889"/>
          </a:xfrm>
          <a:prstGeom prst="rect">
            <a:avLst/>
          </a:prstGeom>
          <a:noFill/>
        </p:spPr>
      </p:pic>
      <p:sp>
        <p:nvSpPr>
          <p:cNvPr id="381" name="Text Box381"/>
          <p:cNvSpPr txBox="1"/>
          <p:nvPr/>
        </p:nvSpPr>
        <p:spPr>
          <a:xfrm>
            <a:off x="1" y="10492225"/>
            <a:ext cx="1198958" cy="429605"/>
          </a:xfrm>
          <a:prstGeom prst="rect">
            <a:avLst/>
          </a:prstGeom>
          <a:solidFill>
            <a:srgbClr val="1FB38C"/>
          </a:solidFill>
        </p:spPr>
        <p:txBody>
          <a:bodyPr wrap="square" lIns="0" tIns="0" rIns="0" rtlCol="0">
            <a:spAutoFit/>
          </a:bodyPr>
          <a:lstStyle/>
          <a:p>
            <a:pPr>
              <a:lnSpc>
                <a:spcPts val="247"/>
              </a:lnSpc>
            </a:pPr>
            <a:endParaRPr sz="1484" dirty="0"/>
          </a:p>
          <a:p>
            <a:pPr marL="751347">
              <a:lnSpc>
                <a:spcPts val="2886"/>
              </a:lnSpc>
            </a:pPr>
            <a:r>
              <a:rPr lang="en-US" altLang="zh-CN" sz="2061" dirty="0">
                <a:solidFill>
                  <a:schemeClr val="bg1"/>
                </a:solidFill>
                <a:latin typeface="Fira Sans Medium"/>
                <a:ea typeface="Fira Sans Medium"/>
                <a:cs typeface="Fira Sans Medium"/>
              </a:rPr>
              <a:t>20</a:t>
            </a:r>
          </a:p>
        </p:txBody>
      </p:sp>
      <p:sp>
        <p:nvSpPr>
          <p:cNvPr id="382" name="Text Box382"/>
          <p:cNvSpPr txBox="1"/>
          <p:nvPr/>
        </p:nvSpPr>
        <p:spPr>
          <a:xfrm>
            <a:off x="1570633" y="574432"/>
            <a:ext cx="8806287" cy="840551"/>
          </a:xfrm>
          <a:prstGeom prst="rect">
            <a:avLst/>
          </a:prstGeom>
        </p:spPr>
        <p:txBody>
          <a:bodyPr wrap="square" lIns="0" tIns="0" rIns="0" rtlCol="0">
            <a:spAutoFit/>
          </a:bodyPr>
          <a:lstStyle/>
          <a:p>
            <a:pPr>
              <a:lnSpc>
                <a:spcPts val="0"/>
              </a:lnSpc>
            </a:pPr>
            <a:endParaRPr sz="1484" dirty="0">
              <a:latin typeface="メイリオ" panose="020B0604030504040204" pitchFamily="50" charset="-128"/>
              <a:ea typeface="メイリオ" panose="020B0604030504040204" pitchFamily="50" charset="-128"/>
            </a:endParaRPr>
          </a:p>
          <a:p>
            <a:pPr>
              <a:lnSpc>
                <a:spcPts val="6431"/>
              </a:lnSpc>
            </a:pP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法人向けご提供サービス</a:t>
            </a:r>
            <a:endParaRPr lang="en-US" altLang="zh-CN" sz="4947" dirty="0">
              <a:latin typeface="Source Han Code JP R" panose="020B0500000000000000" pitchFamily="34" charset="-128"/>
              <a:ea typeface="Source Han Code JP R" panose="020B0500000000000000" pitchFamily="34" charset="-128"/>
              <a:cs typeface="源ノ角ゴシック Medium"/>
            </a:endParaRPr>
          </a:p>
        </p:txBody>
      </p:sp>
      <p:sp>
        <p:nvSpPr>
          <p:cNvPr id="392" name="Text Box392"/>
          <p:cNvSpPr txBox="1"/>
          <p:nvPr/>
        </p:nvSpPr>
        <p:spPr>
          <a:xfrm>
            <a:off x="8134017" y="10683671"/>
            <a:ext cx="4328192" cy="288862"/>
          </a:xfrm>
          <a:prstGeom prst="rect">
            <a:avLst/>
          </a:prstGeom>
        </p:spPr>
        <p:txBody>
          <a:bodyPr wrap="square" lIns="0" tIns="0" rIns="0" rtlCol="0">
            <a:spAutoFit/>
          </a:bodyPr>
          <a:lstStyle/>
          <a:p>
            <a:pPr>
              <a:lnSpc>
                <a:spcPts val="0"/>
              </a:lnSpc>
            </a:pPr>
            <a:endParaRPr sz="1484" dirty="0"/>
          </a:p>
          <a:p>
            <a:pPr>
              <a:lnSpc>
                <a:spcPts val="2002"/>
              </a:lnSpc>
            </a:pPr>
            <a:r>
              <a:rPr lang="en-US" altLang="zh-CN" sz="1484" spc="-2" dirty="0">
                <a:solidFill>
                  <a:srgbClr val="777777"/>
                </a:solidFill>
                <a:latin typeface="Minion Pro"/>
                <a:ea typeface="Minion Pro"/>
                <a:cs typeface="Minion Pro"/>
              </a:rPr>
              <a:t>Copyright</a:t>
            </a:r>
            <a:r>
              <a:rPr lang="en-US" altLang="zh-CN" sz="1484" dirty="0">
                <a:solidFill>
                  <a:srgbClr val="777777"/>
                </a:solidFill>
                <a:latin typeface="Minion Pro"/>
                <a:ea typeface="Minion Pro"/>
                <a:cs typeface="Minion Pro"/>
              </a:rPr>
              <a:t> (C) 2024 </a:t>
            </a:r>
            <a:r>
              <a:rPr lang="en-US" altLang="zh-CN" sz="1484" spc="-5" dirty="0">
                <a:solidFill>
                  <a:srgbClr val="777777"/>
                </a:solidFill>
                <a:latin typeface="Minion Pro"/>
                <a:ea typeface="Minion Pro"/>
                <a:cs typeface="Minion Pro"/>
              </a:rPr>
              <a:t>CROIX</a:t>
            </a:r>
            <a:r>
              <a:rPr lang="en-US" altLang="zh-CN" sz="1484" dirty="0">
                <a:solidFill>
                  <a:srgbClr val="777777"/>
                </a:solidFill>
                <a:latin typeface="Minion Pro"/>
                <a:ea typeface="Minion Pro"/>
                <a:cs typeface="Minion Pro"/>
              </a:rPr>
              <a:t> </a:t>
            </a:r>
            <a:r>
              <a:rPr lang="en-US" altLang="zh-CN" sz="1484" spc="-6" dirty="0">
                <a:solidFill>
                  <a:srgbClr val="777777"/>
                </a:solidFill>
                <a:latin typeface="Minion Pro"/>
                <a:ea typeface="Minion Pro"/>
                <a:cs typeface="Minion Pro"/>
              </a:rPr>
              <a:t>Co.,</a:t>
            </a:r>
            <a:r>
              <a:rPr lang="en-US" altLang="zh-CN" sz="1484" dirty="0">
                <a:solidFill>
                  <a:srgbClr val="777777"/>
                </a:solidFill>
                <a:latin typeface="Minion Pro"/>
                <a:ea typeface="Minion Pro"/>
                <a:cs typeface="Minion Pro"/>
              </a:rPr>
              <a:t> </a:t>
            </a:r>
            <a:r>
              <a:rPr lang="en-US" altLang="zh-CN" sz="1484" spc="-13" dirty="0">
                <a:solidFill>
                  <a:srgbClr val="777777"/>
                </a:solidFill>
                <a:latin typeface="Minion Pro"/>
                <a:ea typeface="Minion Pro"/>
                <a:cs typeface="Minion Pro"/>
              </a:rPr>
              <a:t>Ltd</a:t>
            </a:r>
            <a:r>
              <a:rPr lang="en-US" altLang="zh-CN" sz="1484" dirty="0">
                <a:solidFill>
                  <a:srgbClr val="777777"/>
                </a:solidFill>
                <a:latin typeface="Minion Pro"/>
                <a:ea typeface="Minion Pro"/>
                <a:cs typeface="Minion Pro"/>
              </a:rPr>
              <a:t> </a:t>
            </a:r>
            <a:r>
              <a:rPr lang="en-US" altLang="zh-CN" sz="1484" spc="4" dirty="0">
                <a:solidFill>
                  <a:srgbClr val="777777"/>
                </a:solidFill>
                <a:latin typeface="Minion Pro"/>
                <a:ea typeface="Minion Pro"/>
                <a:cs typeface="Minion Pro"/>
              </a:rPr>
              <a:t>All</a:t>
            </a:r>
            <a:r>
              <a:rPr lang="en-US" altLang="zh-CN" sz="1484" dirty="0">
                <a:solidFill>
                  <a:srgbClr val="777777"/>
                </a:solidFill>
                <a:latin typeface="Minion Pro"/>
                <a:ea typeface="Minion Pro"/>
                <a:cs typeface="Minion Pro"/>
              </a:rPr>
              <a:t> </a:t>
            </a:r>
            <a:r>
              <a:rPr lang="en-US" altLang="zh-CN" sz="1484" spc="-2" dirty="0">
                <a:solidFill>
                  <a:srgbClr val="777777"/>
                </a:solidFill>
                <a:latin typeface="Minion Pro"/>
                <a:ea typeface="Minion Pro"/>
                <a:cs typeface="Minion Pro"/>
              </a:rPr>
              <a:t>Rights</a:t>
            </a:r>
            <a:r>
              <a:rPr lang="en-US" altLang="zh-CN" sz="1484" dirty="0">
                <a:solidFill>
                  <a:srgbClr val="777777"/>
                </a:solidFill>
                <a:latin typeface="Minion Pro"/>
                <a:ea typeface="Minion Pro"/>
                <a:cs typeface="Minion Pro"/>
              </a:rPr>
              <a:t> </a:t>
            </a:r>
            <a:r>
              <a:rPr lang="en-US" altLang="zh-CN" sz="1484" spc="5" dirty="0">
                <a:solidFill>
                  <a:srgbClr val="777777"/>
                </a:solidFill>
                <a:latin typeface="Minion Pro"/>
                <a:ea typeface="Minion Pro"/>
                <a:cs typeface="Minion Pro"/>
              </a:rPr>
              <a:t>Reserved.</a:t>
            </a:r>
            <a:endParaRPr lang="en-US" altLang="zh-CN" sz="1484" dirty="0">
              <a:latin typeface="Minion Pro"/>
              <a:ea typeface="Minion Pro"/>
              <a:cs typeface="Minion Pro"/>
            </a:endParaRPr>
          </a:p>
        </p:txBody>
      </p:sp>
      <p:sp>
        <p:nvSpPr>
          <p:cNvPr id="3" name="正方形/長方形 2">
            <a:extLst>
              <a:ext uri="{FF2B5EF4-FFF2-40B4-BE49-F238E27FC236}">
                <a16:creationId xmlns:a16="http://schemas.microsoft.com/office/drawing/2014/main" id="{3012044C-3E8F-835A-DE96-6F07875D12FE}"/>
              </a:ext>
            </a:extLst>
          </p:cNvPr>
          <p:cNvSpPr/>
          <p:nvPr/>
        </p:nvSpPr>
        <p:spPr>
          <a:xfrm>
            <a:off x="2976336" y="5553650"/>
            <a:ext cx="3733800" cy="268018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a:solidFill>
                  <a:schemeClr val="tx1"/>
                </a:solidFill>
              </a:rPr>
              <a:t>制作</a:t>
            </a:r>
            <a:endParaRPr kumimoji="1" lang="en-US" altLang="ja-JP" sz="3200" dirty="0">
              <a:solidFill>
                <a:schemeClr val="tx1"/>
              </a:solidFill>
            </a:endParaRPr>
          </a:p>
          <a:p>
            <a:pPr algn="ctr"/>
            <a:r>
              <a:rPr lang="ja-JP" altLang="en-US" sz="3200">
                <a:solidFill>
                  <a:schemeClr val="tx1"/>
                </a:solidFill>
              </a:rPr>
              <a:t>（編集・貸出もあり）</a:t>
            </a:r>
            <a:endParaRPr kumimoji="1" lang="ja-JP" altLang="en-US" sz="3200">
              <a:solidFill>
                <a:schemeClr val="tx1"/>
              </a:solidFill>
            </a:endParaRPr>
          </a:p>
        </p:txBody>
      </p:sp>
      <p:sp>
        <p:nvSpPr>
          <p:cNvPr id="5" name="正方形/長方形 4">
            <a:extLst>
              <a:ext uri="{FF2B5EF4-FFF2-40B4-BE49-F238E27FC236}">
                <a16:creationId xmlns:a16="http://schemas.microsoft.com/office/drawing/2014/main" id="{FCFB2F0B-F962-F685-774E-16C01F386636}"/>
              </a:ext>
            </a:extLst>
          </p:cNvPr>
          <p:cNvSpPr/>
          <p:nvPr/>
        </p:nvSpPr>
        <p:spPr>
          <a:xfrm>
            <a:off x="7923893" y="5553650"/>
            <a:ext cx="3733800" cy="268018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a:solidFill>
                  <a:schemeClr val="tx1"/>
                </a:solidFill>
              </a:rPr>
              <a:t>コンサルティング</a:t>
            </a:r>
            <a:endParaRPr kumimoji="1" lang="en-US" altLang="ja-JP" sz="3200" dirty="0">
              <a:solidFill>
                <a:schemeClr val="tx1"/>
              </a:solidFill>
            </a:endParaRPr>
          </a:p>
          <a:p>
            <a:pPr algn="ctr"/>
            <a:r>
              <a:rPr lang="ja-JP" altLang="en-US" sz="3200">
                <a:solidFill>
                  <a:schemeClr val="tx1"/>
                </a:solidFill>
              </a:rPr>
              <a:t>（技術サポート）</a:t>
            </a:r>
            <a:endParaRPr kumimoji="1" lang="ja-JP" altLang="en-US" sz="3200">
              <a:solidFill>
                <a:schemeClr val="tx1"/>
              </a:solidFill>
            </a:endParaRPr>
          </a:p>
        </p:txBody>
      </p:sp>
      <p:sp>
        <p:nvSpPr>
          <p:cNvPr id="6" name="正方形/長方形 5">
            <a:extLst>
              <a:ext uri="{FF2B5EF4-FFF2-40B4-BE49-F238E27FC236}">
                <a16:creationId xmlns:a16="http://schemas.microsoft.com/office/drawing/2014/main" id="{19DC32BE-2389-DA95-D964-C86E5A171013}"/>
              </a:ext>
            </a:extLst>
          </p:cNvPr>
          <p:cNvSpPr/>
          <p:nvPr/>
        </p:nvSpPr>
        <p:spPr>
          <a:xfrm>
            <a:off x="12871450" y="5553650"/>
            <a:ext cx="3733800" cy="268018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a:solidFill>
                  <a:schemeClr val="tx1"/>
                </a:solidFill>
              </a:rPr>
              <a:t>ハイブリッド</a:t>
            </a:r>
            <a:endParaRPr kumimoji="1" lang="en-US" altLang="ja-JP" sz="3200" dirty="0">
              <a:solidFill>
                <a:schemeClr val="tx1"/>
              </a:solidFill>
            </a:endParaRPr>
          </a:p>
          <a:p>
            <a:pPr algn="ctr"/>
            <a:r>
              <a:rPr lang="ja-JP" altLang="en-US" sz="3200">
                <a:solidFill>
                  <a:schemeClr val="tx1"/>
                </a:solidFill>
              </a:rPr>
              <a:t>（制作＋コンサル）</a:t>
            </a:r>
            <a:endParaRPr kumimoji="1" lang="ja-JP" altLang="en-US" sz="3200">
              <a:solidFill>
                <a:schemeClr val="tx1"/>
              </a:solidFill>
            </a:endParaRPr>
          </a:p>
        </p:txBody>
      </p:sp>
      <p:sp>
        <p:nvSpPr>
          <p:cNvPr id="7" name="テキスト ボックス 6">
            <a:extLst>
              <a:ext uri="{FF2B5EF4-FFF2-40B4-BE49-F238E27FC236}">
                <a16:creationId xmlns:a16="http://schemas.microsoft.com/office/drawing/2014/main" id="{840E75DB-DEF6-E456-A66A-4A892495421F}"/>
              </a:ext>
            </a:extLst>
          </p:cNvPr>
          <p:cNvSpPr txBox="1"/>
          <p:nvPr/>
        </p:nvSpPr>
        <p:spPr>
          <a:xfrm>
            <a:off x="1533532" y="2240973"/>
            <a:ext cx="17037036" cy="523220"/>
          </a:xfrm>
          <a:prstGeom prst="rect">
            <a:avLst/>
          </a:prstGeom>
          <a:noFill/>
        </p:spPr>
        <p:txBody>
          <a:bodyPr wrap="none" rtlCol="0">
            <a:spAutoFit/>
          </a:bodyPr>
          <a:lstStyle/>
          <a:p>
            <a:r>
              <a:rPr lang="ja-JP" altLang="en-US" sz="2800"/>
              <a:t>弊社がこれまで培ってきたヒーリング領域での知見を活用し、以下の領域でサービスを提供することが可能です。</a:t>
            </a:r>
            <a:endParaRPr kumimoji="1" lang="ja-JP" altLang="en-US" sz="2800"/>
          </a:p>
        </p:txBody>
      </p:sp>
      <p:cxnSp>
        <p:nvCxnSpPr>
          <p:cNvPr id="8" name="直線コネクタ 7">
            <a:extLst>
              <a:ext uri="{FF2B5EF4-FFF2-40B4-BE49-F238E27FC236}">
                <a16:creationId xmlns:a16="http://schemas.microsoft.com/office/drawing/2014/main" id="{31B34E7C-6BFC-8450-4EFB-9974FABFF615}"/>
              </a:ext>
            </a:extLst>
          </p:cNvPr>
          <p:cNvCxnSpPr>
            <a:cxnSpLocks/>
          </p:cNvCxnSpPr>
          <p:nvPr/>
        </p:nvCxnSpPr>
        <p:spPr>
          <a:xfrm>
            <a:off x="2964543" y="5096450"/>
            <a:ext cx="1364070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C26E1623-ED68-D9CC-E769-4F3DF27D53B3}"/>
              </a:ext>
            </a:extLst>
          </p:cNvPr>
          <p:cNvSpPr txBox="1"/>
          <p:nvPr/>
        </p:nvSpPr>
        <p:spPr>
          <a:xfrm>
            <a:off x="7130684" y="4130675"/>
            <a:ext cx="5308423" cy="584775"/>
          </a:xfrm>
          <a:prstGeom prst="rect">
            <a:avLst/>
          </a:prstGeom>
          <a:noFill/>
        </p:spPr>
        <p:txBody>
          <a:bodyPr wrap="square" rtlCol="0">
            <a:spAutoFit/>
          </a:bodyPr>
          <a:lstStyle/>
          <a:p>
            <a:pPr algn="ctr"/>
            <a:r>
              <a:rPr lang="ja-JP" altLang="en-US" sz="3200"/>
              <a:t>法人向けご提供サービス</a:t>
            </a:r>
            <a:endParaRPr kumimoji="1" lang="ja-JP" altLang="en-US" sz="3200"/>
          </a:p>
        </p:txBody>
      </p:sp>
    </p:spTree>
    <p:extLst>
      <p:ext uri="{BB962C8B-B14F-4D97-AF65-F5344CB8AC3E}">
        <p14:creationId xmlns:p14="http://schemas.microsoft.com/office/powerpoint/2010/main" val="2069022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Image366"/>
          <p:cNvPicPr>
            <a:picLocks noChangeAspect="1"/>
          </p:cNvPicPr>
          <p:nvPr/>
        </p:nvPicPr>
        <p:blipFill>
          <a:blip r:embed="rId2"/>
          <a:stretch>
            <a:fillRect/>
          </a:stretch>
        </p:blipFill>
        <p:spPr>
          <a:xfrm>
            <a:off x="5236" y="1324964"/>
            <a:ext cx="20093629" cy="219889"/>
          </a:xfrm>
          <a:prstGeom prst="rect">
            <a:avLst/>
          </a:prstGeom>
          <a:noFill/>
        </p:spPr>
      </p:pic>
      <p:sp>
        <p:nvSpPr>
          <p:cNvPr id="382" name="Text Box382"/>
          <p:cNvSpPr txBox="1"/>
          <p:nvPr/>
        </p:nvSpPr>
        <p:spPr>
          <a:xfrm>
            <a:off x="1570633" y="574432"/>
            <a:ext cx="16406217" cy="840551"/>
          </a:xfrm>
          <a:prstGeom prst="rect">
            <a:avLst/>
          </a:prstGeom>
        </p:spPr>
        <p:txBody>
          <a:bodyPr wrap="square" lIns="0" tIns="0" rIns="0" rtlCol="0">
            <a:spAutoFit/>
          </a:bodyPr>
          <a:lstStyle/>
          <a:p>
            <a:pPr>
              <a:lnSpc>
                <a:spcPts val="0"/>
              </a:lnSpc>
            </a:pPr>
            <a:endParaRPr lang="ja-JP" altLang="en-US" sz="1484">
              <a:latin typeface="メイリオ" panose="020B0604030504040204" pitchFamily="50" charset="-128"/>
              <a:ea typeface="メイリオ" panose="020B0604030504040204" pitchFamily="50" charset="-128"/>
            </a:endParaRPr>
          </a:p>
          <a:p>
            <a:pPr>
              <a:lnSpc>
                <a:spcPts val="6431"/>
              </a:lnSpc>
            </a:pP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提供サービス</a:t>
            </a:r>
            <a:r>
              <a:rPr lang="en-US" altLang="ja-JP" sz="4947" spc="-134" dirty="0">
                <a:solidFill>
                  <a:srgbClr val="1FB38C"/>
                </a:solidFill>
                <a:latin typeface="Source Han Code JP R" panose="020B0500000000000000" pitchFamily="34" charset="-128"/>
                <a:ea typeface="Source Han Code JP R" panose="020B0500000000000000" pitchFamily="34" charset="-128"/>
                <a:cs typeface="源ノ角ゴシック Medium"/>
              </a:rPr>
              <a:t>①</a:t>
            </a: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：制作（音源・映像）</a:t>
            </a:r>
            <a:endParaRPr lang="en-US" altLang="zh-CN" sz="4947" dirty="0">
              <a:latin typeface="Source Han Code JP R" panose="020B0500000000000000" pitchFamily="34" charset="-128"/>
              <a:ea typeface="Source Han Code JP R" panose="020B0500000000000000" pitchFamily="34" charset="-128"/>
              <a:cs typeface="源ノ角ゴシック Medium"/>
            </a:endParaRPr>
          </a:p>
        </p:txBody>
      </p:sp>
      <p:sp>
        <p:nvSpPr>
          <p:cNvPr id="392" name="Text Box392"/>
          <p:cNvSpPr txBox="1"/>
          <p:nvPr/>
        </p:nvSpPr>
        <p:spPr>
          <a:xfrm>
            <a:off x="8134017" y="10852213"/>
            <a:ext cx="4328192" cy="288862"/>
          </a:xfrm>
          <a:prstGeom prst="rect">
            <a:avLst/>
          </a:prstGeom>
        </p:spPr>
        <p:txBody>
          <a:bodyPr wrap="square" lIns="0" tIns="0" rIns="0" rtlCol="0">
            <a:spAutoFit/>
          </a:bodyPr>
          <a:lstStyle/>
          <a:p>
            <a:pPr>
              <a:lnSpc>
                <a:spcPts val="0"/>
              </a:lnSpc>
            </a:pPr>
            <a:endParaRPr sz="1484" dirty="0"/>
          </a:p>
          <a:p>
            <a:pPr>
              <a:lnSpc>
                <a:spcPts val="2002"/>
              </a:lnSpc>
            </a:pPr>
            <a:r>
              <a:rPr lang="en-US" altLang="zh-CN" sz="1484" spc="-2" dirty="0">
                <a:solidFill>
                  <a:srgbClr val="777777"/>
                </a:solidFill>
                <a:latin typeface="Minion Pro"/>
                <a:ea typeface="Minion Pro"/>
                <a:cs typeface="Minion Pro"/>
              </a:rPr>
              <a:t>Copyright</a:t>
            </a:r>
            <a:r>
              <a:rPr lang="en-US" altLang="zh-CN" sz="1484" dirty="0">
                <a:solidFill>
                  <a:srgbClr val="777777"/>
                </a:solidFill>
                <a:latin typeface="Minion Pro"/>
                <a:ea typeface="Minion Pro"/>
                <a:cs typeface="Minion Pro"/>
              </a:rPr>
              <a:t> (C) 2024 </a:t>
            </a:r>
            <a:r>
              <a:rPr lang="en-US" altLang="zh-CN" sz="1484" spc="-5" dirty="0">
                <a:solidFill>
                  <a:srgbClr val="777777"/>
                </a:solidFill>
                <a:latin typeface="Minion Pro"/>
                <a:ea typeface="Minion Pro"/>
                <a:cs typeface="Minion Pro"/>
              </a:rPr>
              <a:t>CROIX</a:t>
            </a:r>
            <a:r>
              <a:rPr lang="en-US" altLang="zh-CN" sz="1484" dirty="0">
                <a:solidFill>
                  <a:srgbClr val="777777"/>
                </a:solidFill>
                <a:latin typeface="Minion Pro"/>
                <a:ea typeface="Minion Pro"/>
                <a:cs typeface="Minion Pro"/>
              </a:rPr>
              <a:t> </a:t>
            </a:r>
            <a:r>
              <a:rPr lang="en-US" altLang="zh-CN" sz="1484" spc="-6" dirty="0">
                <a:solidFill>
                  <a:srgbClr val="777777"/>
                </a:solidFill>
                <a:latin typeface="Minion Pro"/>
                <a:ea typeface="Minion Pro"/>
                <a:cs typeface="Minion Pro"/>
              </a:rPr>
              <a:t>Co.,</a:t>
            </a:r>
            <a:r>
              <a:rPr lang="en-US" altLang="zh-CN" sz="1484" dirty="0">
                <a:solidFill>
                  <a:srgbClr val="777777"/>
                </a:solidFill>
                <a:latin typeface="Minion Pro"/>
                <a:ea typeface="Minion Pro"/>
                <a:cs typeface="Minion Pro"/>
              </a:rPr>
              <a:t> </a:t>
            </a:r>
            <a:r>
              <a:rPr lang="en-US" altLang="zh-CN" sz="1484" spc="-13" dirty="0">
                <a:solidFill>
                  <a:srgbClr val="777777"/>
                </a:solidFill>
                <a:latin typeface="Minion Pro"/>
                <a:ea typeface="Minion Pro"/>
                <a:cs typeface="Minion Pro"/>
              </a:rPr>
              <a:t>Ltd</a:t>
            </a:r>
            <a:r>
              <a:rPr lang="en-US" altLang="zh-CN" sz="1484" dirty="0">
                <a:solidFill>
                  <a:srgbClr val="777777"/>
                </a:solidFill>
                <a:latin typeface="Minion Pro"/>
                <a:ea typeface="Minion Pro"/>
                <a:cs typeface="Minion Pro"/>
              </a:rPr>
              <a:t> </a:t>
            </a:r>
            <a:r>
              <a:rPr lang="en-US" altLang="zh-CN" sz="1484" spc="4" dirty="0">
                <a:solidFill>
                  <a:srgbClr val="777777"/>
                </a:solidFill>
                <a:latin typeface="Minion Pro"/>
                <a:ea typeface="Minion Pro"/>
                <a:cs typeface="Minion Pro"/>
              </a:rPr>
              <a:t>All</a:t>
            </a:r>
            <a:r>
              <a:rPr lang="en-US" altLang="zh-CN" sz="1484" dirty="0">
                <a:solidFill>
                  <a:srgbClr val="777777"/>
                </a:solidFill>
                <a:latin typeface="Minion Pro"/>
                <a:ea typeface="Minion Pro"/>
                <a:cs typeface="Minion Pro"/>
              </a:rPr>
              <a:t> </a:t>
            </a:r>
            <a:r>
              <a:rPr lang="en-US" altLang="zh-CN" sz="1484" spc="-2" dirty="0">
                <a:solidFill>
                  <a:srgbClr val="777777"/>
                </a:solidFill>
                <a:latin typeface="Minion Pro"/>
                <a:ea typeface="Minion Pro"/>
                <a:cs typeface="Minion Pro"/>
              </a:rPr>
              <a:t>Rights</a:t>
            </a:r>
            <a:r>
              <a:rPr lang="en-US" altLang="zh-CN" sz="1484" dirty="0">
                <a:solidFill>
                  <a:srgbClr val="777777"/>
                </a:solidFill>
                <a:latin typeface="Minion Pro"/>
                <a:ea typeface="Minion Pro"/>
                <a:cs typeface="Minion Pro"/>
              </a:rPr>
              <a:t> </a:t>
            </a:r>
            <a:r>
              <a:rPr lang="en-US" altLang="zh-CN" sz="1484" spc="5" dirty="0">
                <a:solidFill>
                  <a:srgbClr val="777777"/>
                </a:solidFill>
                <a:latin typeface="Minion Pro"/>
                <a:ea typeface="Minion Pro"/>
                <a:cs typeface="Minion Pro"/>
              </a:rPr>
              <a:t>Reserved.</a:t>
            </a:r>
            <a:endParaRPr lang="en-US" altLang="zh-CN" sz="1484" dirty="0">
              <a:latin typeface="Minion Pro"/>
              <a:ea typeface="Minion Pro"/>
              <a:cs typeface="Minion Pro"/>
            </a:endParaRPr>
          </a:p>
        </p:txBody>
      </p:sp>
      <p:grpSp>
        <p:nvGrpSpPr>
          <p:cNvPr id="2" name="グループ化 1">
            <a:extLst>
              <a:ext uri="{FF2B5EF4-FFF2-40B4-BE49-F238E27FC236}">
                <a16:creationId xmlns:a16="http://schemas.microsoft.com/office/drawing/2014/main" id="{36D6DEBF-F8BB-B677-D862-0F9AE30B4D9D}"/>
              </a:ext>
            </a:extLst>
          </p:cNvPr>
          <p:cNvGrpSpPr/>
          <p:nvPr/>
        </p:nvGrpSpPr>
        <p:grpSpPr>
          <a:xfrm>
            <a:off x="1914979" y="2292873"/>
            <a:ext cx="16519071" cy="2371203"/>
            <a:chOff x="1914979" y="2292873"/>
            <a:chExt cx="16519071" cy="2371203"/>
          </a:xfrm>
        </p:grpSpPr>
        <p:sp>
          <p:nvSpPr>
            <p:cNvPr id="5" name="正方形/長方形 4">
              <a:extLst>
                <a:ext uri="{FF2B5EF4-FFF2-40B4-BE49-F238E27FC236}">
                  <a16:creationId xmlns:a16="http://schemas.microsoft.com/office/drawing/2014/main" id="{52D2A22A-5362-453B-470E-FEA74F4F7C37}"/>
                </a:ext>
              </a:extLst>
            </p:cNvPr>
            <p:cNvSpPr/>
            <p:nvPr/>
          </p:nvSpPr>
          <p:spPr>
            <a:xfrm>
              <a:off x="1914979" y="2292874"/>
              <a:ext cx="2156817" cy="237120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a:solidFill>
                    <a:schemeClr val="tx1"/>
                  </a:solidFill>
                </a:rPr>
                <a:t>音源制作</a:t>
              </a:r>
            </a:p>
          </p:txBody>
        </p:sp>
        <p:sp>
          <p:nvSpPr>
            <p:cNvPr id="6" name="正方形/長方形 5">
              <a:extLst>
                <a:ext uri="{FF2B5EF4-FFF2-40B4-BE49-F238E27FC236}">
                  <a16:creationId xmlns:a16="http://schemas.microsoft.com/office/drawing/2014/main" id="{395658EC-0A66-4652-E23F-FADD2AE8B662}"/>
                </a:ext>
              </a:extLst>
            </p:cNvPr>
            <p:cNvSpPr/>
            <p:nvPr/>
          </p:nvSpPr>
          <p:spPr>
            <a:xfrm>
              <a:off x="4870451" y="2292873"/>
              <a:ext cx="8305800" cy="23712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2000">
                  <a:solidFill>
                    <a:schemeClr val="tx1"/>
                  </a:solidFill>
                </a:rPr>
                <a:t>■</a:t>
              </a:r>
              <a:r>
                <a:rPr lang="ja-JP" altLang="en-US" sz="2000">
                  <a:solidFill>
                    <a:schemeClr val="tx1"/>
                  </a:solidFill>
                  <a:effectLst/>
                </a:rPr>
                <a:t>新規音源制作・編集</a:t>
              </a:r>
              <a:endParaRPr lang="en-US" altLang="ja-JP" sz="2000" dirty="0">
                <a:solidFill>
                  <a:schemeClr val="tx1"/>
                </a:solidFill>
                <a:effectLst/>
              </a:endParaRPr>
            </a:p>
            <a:p>
              <a:pPr>
                <a:lnSpc>
                  <a:spcPct val="150000"/>
                </a:lnSpc>
              </a:pPr>
              <a:r>
                <a:rPr lang="en-US" altLang="ja-JP" sz="2000" dirty="0">
                  <a:solidFill>
                    <a:schemeClr val="tx1"/>
                  </a:solidFill>
                </a:rPr>
                <a:t>①</a:t>
              </a:r>
              <a:r>
                <a:rPr lang="ja-JP" altLang="en-US" sz="2000">
                  <a:solidFill>
                    <a:schemeClr val="tx1"/>
                  </a:solidFill>
                  <a:effectLst/>
                </a:rPr>
                <a:t>オリジナル音源制作（</a:t>
              </a:r>
              <a:r>
                <a:rPr lang="en-US" altLang="ja-JP" sz="2000" dirty="0">
                  <a:solidFill>
                    <a:schemeClr val="tx1"/>
                  </a:solidFill>
                </a:rPr>
                <a:t>1</a:t>
              </a:r>
              <a:r>
                <a:rPr lang="ja-JP" altLang="en-US" sz="2000">
                  <a:solidFill>
                    <a:schemeClr val="tx1"/>
                  </a:solidFill>
                </a:rPr>
                <a:t>音源</a:t>
              </a:r>
              <a:r>
                <a:rPr lang="en-US" altLang="ja-JP" sz="2000" dirty="0">
                  <a:solidFill>
                    <a:schemeClr val="tx1"/>
                  </a:solidFill>
                </a:rPr>
                <a:t> </a:t>
              </a:r>
              <a:r>
                <a:rPr lang="en-US" altLang="ja-JP" sz="2000" dirty="0">
                  <a:solidFill>
                    <a:schemeClr val="tx1"/>
                  </a:solidFill>
                  <a:effectLst/>
                </a:rPr>
                <a:t>5</a:t>
              </a:r>
              <a:r>
                <a:rPr lang="ja-JP" altLang="en-US" sz="2000">
                  <a:solidFill>
                    <a:schemeClr val="tx1"/>
                  </a:solidFill>
                  <a:effectLst/>
                </a:rPr>
                <a:t>分</a:t>
              </a:r>
              <a:r>
                <a:rPr lang="en-US" altLang="ja-JP" sz="2000" dirty="0">
                  <a:solidFill>
                    <a:schemeClr val="tx1"/>
                  </a:solidFill>
                  <a:effectLst/>
                </a:rPr>
                <a:t>〜</a:t>
              </a:r>
              <a:r>
                <a:rPr lang="ja-JP" altLang="en-US" sz="2000">
                  <a:solidFill>
                    <a:schemeClr val="tx1"/>
                  </a:solidFill>
                  <a:effectLst/>
                </a:rPr>
                <a:t>）</a:t>
              </a:r>
              <a:endParaRPr lang="en-US" altLang="ja-JP" sz="2000" dirty="0">
                <a:solidFill>
                  <a:schemeClr val="tx1"/>
                </a:solidFill>
                <a:effectLst/>
              </a:endParaRPr>
            </a:p>
            <a:p>
              <a:pPr>
                <a:lnSpc>
                  <a:spcPct val="150000"/>
                </a:lnSpc>
              </a:pPr>
              <a:r>
                <a:rPr lang="en-US" altLang="ja-JP" sz="2000" dirty="0">
                  <a:solidFill>
                    <a:schemeClr val="tx1"/>
                  </a:solidFill>
                </a:rPr>
                <a:t>②</a:t>
              </a:r>
              <a:r>
                <a:rPr lang="ja-JP" altLang="en-US" sz="2000">
                  <a:solidFill>
                    <a:schemeClr val="tx1"/>
                  </a:solidFill>
                </a:rPr>
                <a:t>専門家監修・立体音響作品（</a:t>
              </a:r>
              <a:r>
                <a:rPr lang="en-US" altLang="ja-JP" sz="2000" dirty="0">
                  <a:solidFill>
                    <a:schemeClr val="tx1"/>
                  </a:solidFill>
                </a:rPr>
                <a:t>Dolby Atmos,360RA</a:t>
              </a:r>
              <a:r>
                <a:rPr lang="ja-JP" altLang="en-US" sz="2000">
                  <a:solidFill>
                    <a:schemeClr val="tx1"/>
                  </a:solidFill>
                </a:rPr>
                <a:t> ）</a:t>
              </a:r>
              <a:endParaRPr lang="en-US" altLang="ja-JP" sz="2000" dirty="0">
                <a:solidFill>
                  <a:schemeClr val="tx1"/>
                </a:solidFill>
              </a:endParaRPr>
            </a:p>
            <a:p>
              <a:pPr>
                <a:lnSpc>
                  <a:spcPct val="150000"/>
                </a:lnSpc>
              </a:pPr>
              <a:r>
                <a:rPr lang="en-US" altLang="ja-JP" sz="2000" dirty="0">
                  <a:solidFill>
                    <a:schemeClr val="tx1"/>
                  </a:solidFill>
                  <a:effectLst/>
                </a:rPr>
                <a:t>※ </a:t>
              </a:r>
              <a:r>
                <a:rPr lang="ja-JP" altLang="en-US" sz="2000">
                  <a:solidFill>
                    <a:schemeClr val="tx1"/>
                  </a:solidFill>
                </a:rPr>
                <a:t>フィードバック対応（内容により対応回数制限有）</a:t>
              </a:r>
              <a:endParaRPr lang="en-US" altLang="ja-JP" sz="2000" dirty="0">
                <a:solidFill>
                  <a:schemeClr val="tx1"/>
                </a:solidFill>
              </a:endParaRPr>
            </a:p>
            <a:p>
              <a:pPr>
                <a:lnSpc>
                  <a:spcPct val="150000"/>
                </a:lnSpc>
              </a:pPr>
              <a:r>
                <a:rPr lang="en-US" altLang="ja-JP" sz="2000" dirty="0">
                  <a:solidFill>
                    <a:schemeClr val="tx1"/>
                  </a:solidFill>
                  <a:effectLst/>
                </a:rPr>
                <a:t>※</a:t>
              </a:r>
              <a:r>
                <a:rPr lang="ja-JP" altLang="en-US" sz="2000">
                  <a:solidFill>
                    <a:schemeClr val="tx1"/>
                  </a:solidFill>
                  <a:effectLst/>
                </a:rPr>
                <a:t>既存音源の編集も可能です</a:t>
              </a:r>
              <a:endParaRPr lang="en-US" altLang="ja-JP" sz="2000" dirty="0">
                <a:solidFill>
                  <a:schemeClr val="tx1"/>
                </a:solidFill>
                <a:effectLst/>
              </a:endParaRPr>
            </a:p>
          </p:txBody>
        </p:sp>
        <p:sp>
          <p:nvSpPr>
            <p:cNvPr id="9" name="正方形/長方形 8">
              <a:extLst>
                <a:ext uri="{FF2B5EF4-FFF2-40B4-BE49-F238E27FC236}">
                  <a16:creationId xmlns:a16="http://schemas.microsoft.com/office/drawing/2014/main" id="{B453BF8B-A979-06C6-0C52-92C82536F7BE}"/>
                </a:ext>
              </a:extLst>
            </p:cNvPr>
            <p:cNvSpPr/>
            <p:nvPr/>
          </p:nvSpPr>
          <p:spPr>
            <a:xfrm>
              <a:off x="13932808" y="2292874"/>
              <a:ext cx="4501242" cy="237120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3200" dirty="0">
                  <a:solidFill>
                    <a:schemeClr val="tx1"/>
                  </a:solidFill>
                </a:rPr>
                <a:t>50</a:t>
              </a:r>
              <a:r>
                <a:rPr kumimoji="1" lang="ja-JP" altLang="en-US" sz="3200">
                  <a:solidFill>
                    <a:schemeClr val="tx1"/>
                  </a:solidFill>
                </a:rPr>
                <a:t>万円</a:t>
              </a:r>
              <a:r>
                <a:rPr kumimoji="1" lang="en-US" altLang="ja-JP" sz="3200" dirty="0">
                  <a:solidFill>
                    <a:schemeClr val="tx1"/>
                  </a:solidFill>
                </a:rPr>
                <a:t>〜</a:t>
              </a:r>
            </a:p>
            <a:p>
              <a:endParaRPr kumimoji="1" lang="en-US" altLang="ja-JP" sz="2000" dirty="0">
                <a:solidFill>
                  <a:schemeClr val="tx1"/>
                </a:solidFill>
              </a:endParaRPr>
            </a:p>
            <a:p>
              <a:r>
                <a:rPr lang="en-US" altLang="ja-JP" dirty="0">
                  <a:solidFill>
                    <a:schemeClr val="tx1"/>
                  </a:solidFill>
                </a:rPr>
                <a:t>※5</a:t>
              </a:r>
              <a:r>
                <a:rPr lang="ja-JP" altLang="en-US">
                  <a:solidFill>
                    <a:schemeClr val="tx1"/>
                  </a:solidFill>
                </a:rPr>
                <a:t>分</a:t>
              </a:r>
              <a:endParaRPr lang="en-US" altLang="ja-JP" dirty="0">
                <a:solidFill>
                  <a:schemeClr val="tx1"/>
                </a:solidFill>
              </a:endParaRPr>
            </a:p>
            <a:p>
              <a:r>
                <a:rPr lang="en-US" altLang="ja-JP" dirty="0">
                  <a:solidFill>
                    <a:schemeClr val="tx1"/>
                  </a:solidFill>
                </a:rPr>
                <a:t>※</a:t>
              </a:r>
              <a:r>
                <a:rPr lang="ja-JP" altLang="en-US">
                  <a:solidFill>
                    <a:schemeClr val="tx1"/>
                  </a:solidFill>
                </a:rPr>
                <a:t>ご相談内容によって変動します</a:t>
              </a:r>
              <a:endParaRPr lang="en-US" altLang="ja-JP" dirty="0">
                <a:solidFill>
                  <a:schemeClr val="tx1"/>
                </a:solidFill>
              </a:endParaRPr>
            </a:p>
            <a:p>
              <a:r>
                <a:rPr kumimoji="1" lang="en-US" altLang="ja-JP" dirty="0">
                  <a:solidFill>
                    <a:schemeClr val="tx1"/>
                  </a:solidFill>
                </a:rPr>
                <a:t>※</a:t>
              </a:r>
              <a:r>
                <a:rPr kumimoji="1" lang="ja-JP" altLang="en-US">
                  <a:solidFill>
                    <a:schemeClr val="tx1"/>
                  </a:solidFill>
                </a:rPr>
                <a:t>各種お値引きあり</a:t>
              </a:r>
              <a:endParaRPr kumimoji="1" lang="en-US" altLang="ja-JP" dirty="0">
                <a:solidFill>
                  <a:schemeClr val="tx1"/>
                </a:solidFill>
              </a:endParaRPr>
            </a:p>
            <a:p>
              <a:r>
                <a:rPr lang="en-US" altLang="ja-JP" dirty="0">
                  <a:solidFill>
                    <a:schemeClr val="tx1"/>
                  </a:solidFill>
                </a:rPr>
                <a:t>※②</a:t>
              </a:r>
              <a:r>
                <a:rPr lang="ja-JP" altLang="en-US">
                  <a:solidFill>
                    <a:schemeClr val="tx1"/>
                  </a:solidFill>
                </a:rPr>
                <a:t>は別途ご相談</a:t>
              </a:r>
              <a:endParaRPr kumimoji="1" lang="ja-JP" altLang="en-US">
                <a:solidFill>
                  <a:schemeClr val="tx1"/>
                </a:solidFill>
              </a:endParaRPr>
            </a:p>
          </p:txBody>
        </p:sp>
      </p:grpSp>
      <p:cxnSp>
        <p:nvCxnSpPr>
          <p:cNvPr id="12" name="直線コネクタ 11">
            <a:extLst>
              <a:ext uri="{FF2B5EF4-FFF2-40B4-BE49-F238E27FC236}">
                <a16:creationId xmlns:a16="http://schemas.microsoft.com/office/drawing/2014/main" id="{EFD4093A-6930-02E8-E542-DD8C94DC719A}"/>
              </a:ext>
            </a:extLst>
          </p:cNvPr>
          <p:cNvCxnSpPr/>
          <p:nvPr/>
        </p:nvCxnSpPr>
        <p:spPr>
          <a:xfrm>
            <a:off x="4870451" y="2053386"/>
            <a:ext cx="83058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C2E1856C-9536-F33E-4D68-D6349F369A66}"/>
              </a:ext>
            </a:extLst>
          </p:cNvPr>
          <p:cNvSpPr txBox="1"/>
          <p:nvPr/>
        </p:nvSpPr>
        <p:spPr>
          <a:xfrm>
            <a:off x="4870451" y="1656160"/>
            <a:ext cx="1653017" cy="400110"/>
          </a:xfrm>
          <a:prstGeom prst="rect">
            <a:avLst/>
          </a:prstGeom>
          <a:noFill/>
        </p:spPr>
        <p:txBody>
          <a:bodyPr wrap="none" rtlCol="0">
            <a:spAutoFit/>
          </a:bodyPr>
          <a:lstStyle/>
          <a:p>
            <a:r>
              <a:rPr kumimoji="1" lang="ja-JP" altLang="en-US" sz="2000"/>
              <a:t>サービス内容</a:t>
            </a:r>
          </a:p>
        </p:txBody>
      </p:sp>
      <p:sp>
        <p:nvSpPr>
          <p:cNvPr id="14" name="テキスト ボックス 13">
            <a:extLst>
              <a:ext uri="{FF2B5EF4-FFF2-40B4-BE49-F238E27FC236}">
                <a16:creationId xmlns:a16="http://schemas.microsoft.com/office/drawing/2014/main" id="{C59ACAD7-FF08-A200-4B38-0BA27737771D}"/>
              </a:ext>
            </a:extLst>
          </p:cNvPr>
          <p:cNvSpPr txBox="1"/>
          <p:nvPr/>
        </p:nvSpPr>
        <p:spPr>
          <a:xfrm>
            <a:off x="13916479" y="1712809"/>
            <a:ext cx="1571264" cy="400110"/>
          </a:xfrm>
          <a:prstGeom prst="rect">
            <a:avLst/>
          </a:prstGeom>
          <a:noFill/>
        </p:spPr>
        <p:txBody>
          <a:bodyPr wrap="none" rtlCol="0">
            <a:spAutoFit/>
          </a:bodyPr>
          <a:lstStyle/>
          <a:p>
            <a:r>
              <a:rPr lang="ja-JP" altLang="en-US" sz="2000"/>
              <a:t>料金イメージ</a:t>
            </a:r>
            <a:endParaRPr kumimoji="1" lang="ja-JP" altLang="en-US" sz="2000"/>
          </a:p>
        </p:txBody>
      </p:sp>
      <p:cxnSp>
        <p:nvCxnSpPr>
          <p:cNvPr id="15" name="直線コネクタ 14">
            <a:extLst>
              <a:ext uri="{FF2B5EF4-FFF2-40B4-BE49-F238E27FC236}">
                <a16:creationId xmlns:a16="http://schemas.microsoft.com/office/drawing/2014/main" id="{68CC7E98-9F3F-20E1-4A27-5577D0B515B1}"/>
              </a:ext>
            </a:extLst>
          </p:cNvPr>
          <p:cNvCxnSpPr>
            <a:cxnSpLocks/>
          </p:cNvCxnSpPr>
          <p:nvPr/>
        </p:nvCxnSpPr>
        <p:spPr>
          <a:xfrm>
            <a:off x="13916479" y="2082141"/>
            <a:ext cx="451757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F201E299-6B09-648F-0193-E69D1D09C392}"/>
              </a:ext>
            </a:extLst>
          </p:cNvPr>
          <p:cNvSpPr txBox="1"/>
          <p:nvPr/>
        </p:nvSpPr>
        <p:spPr>
          <a:xfrm>
            <a:off x="1914979" y="1712809"/>
            <a:ext cx="2156816" cy="400110"/>
          </a:xfrm>
          <a:prstGeom prst="rect">
            <a:avLst/>
          </a:prstGeom>
          <a:noFill/>
        </p:spPr>
        <p:txBody>
          <a:bodyPr wrap="square" rtlCol="0">
            <a:spAutoFit/>
          </a:bodyPr>
          <a:lstStyle/>
          <a:p>
            <a:r>
              <a:rPr kumimoji="1" lang="ja-JP" altLang="en-US" sz="2000"/>
              <a:t>サービス種別</a:t>
            </a:r>
          </a:p>
        </p:txBody>
      </p:sp>
      <p:cxnSp>
        <p:nvCxnSpPr>
          <p:cNvPr id="21" name="直線コネクタ 20">
            <a:extLst>
              <a:ext uri="{FF2B5EF4-FFF2-40B4-BE49-F238E27FC236}">
                <a16:creationId xmlns:a16="http://schemas.microsoft.com/office/drawing/2014/main" id="{8FBD5AAA-E408-AA80-FBE3-E4B0F5CD7FC2}"/>
              </a:ext>
            </a:extLst>
          </p:cNvPr>
          <p:cNvCxnSpPr>
            <a:cxnSpLocks/>
          </p:cNvCxnSpPr>
          <p:nvPr/>
        </p:nvCxnSpPr>
        <p:spPr>
          <a:xfrm>
            <a:off x="1914979" y="2082141"/>
            <a:ext cx="215681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グループ化 2">
            <a:extLst>
              <a:ext uri="{FF2B5EF4-FFF2-40B4-BE49-F238E27FC236}">
                <a16:creationId xmlns:a16="http://schemas.microsoft.com/office/drawing/2014/main" id="{B4C908B5-F157-45C6-3622-003319D38DEC}"/>
              </a:ext>
            </a:extLst>
          </p:cNvPr>
          <p:cNvGrpSpPr/>
          <p:nvPr/>
        </p:nvGrpSpPr>
        <p:grpSpPr>
          <a:xfrm>
            <a:off x="1914979" y="4888174"/>
            <a:ext cx="16519071" cy="2371202"/>
            <a:chOff x="1914979" y="4968875"/>
            <a:chExt cx="16519071" cy="2371202"/>
          </a:xfrm>
        </p:grpSpPr>
        <p:sp>
          <p:nvSpPr>
            <p:cNvPr id="7" name="正方形/長方形 6">
              <a:extLst>
                <a:ext uri="{FF2B5EF4-FFF2-40B4-BE49-F238E27FC236}">
                  <a16:creationId xmlns:a16="http://schemas.microsoft.com/office/drawing/2014/main" id="{21C66B4E-F178-A4C9-44F2-2E3D6DD17648}"/>
                </a:ext>
              </a:extLst>
            </p:cNvPr>
            <p:cNvSpPr/>
            <p:nvPr/>
          </p:nvSpPr>
          <p:spPr>
            <a:xfrm>
              <a:off x="1914979" y="4968875"/>
              <a:ext cx="2156817" cy="237120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a:solidFill>
                    <a:schemeClr val="tx1"/>
                  </a:solidFill>
                </a:rPr>
                <a:t>映像制作</a:t>
              </a:r>
            </a:p>
          </p:txBody>
        </p:sp>
        <p:sp>
          <p:nvSpPr>
            <p:cNvPr id="8" name="正方形/長方形 7">
              <a:extLst>
                <a:ext uri="{FF2B5EF4-FFF2-40B4-BE49-F238E27FC236}">
                  <a16:creationId xmlns:a16="http://schemas.microsoft.com/office/drawing/2014/main" id="{A7409A0D-0BD7-D1D2-7F96-B49C1E4CD3DB}"/>
                </a:ext>
              </a:extLst>
            </p:cNvPr>
            <p:cNvSpPr/>
            <p:nvPr/>
          </p:nvSpPr>
          <p:spPr>
            <a:xfrm>
              <a:off x="4870451" y="4968875"/>
              <a:ext cx="8305800" cy="237120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2000">
                  <a:solidFill>
                    <a:schemeClr val="tx1"/>
                  </a:solidFill>
                </a:rPr>
                <a:t>■</a:t>
              </a:r>
              <a:r>
                <a:rPr lang="ja-JP" altLang="en-US" sz="2000">
                  <a:solidFill>
                    <a:schemeClr val="tx1"/>
                  </a:solidFill>
                  <a:effectLst/>
                </a:rPr>
                <a:t>新規高画質映像制作・編集 </a:t>
              </a:r>
            </a:p>
            <a:p>
              <a:pPr>
                <a:lnSpc>
                  <a:spcPct val="150000"/>
                </a:lnSpc>
              </a:pPr>
              <a:r>
                <a:rPr lang="en-US" altLang="ja-JP" sz="2000" dirty="0">
                  <a:solidFill>
                    <a:schemeClr val="tx1"/>
                  </a:solidFill>
                  <a:effectLst/>
                </a:rPr>
                <a:t>①</a:t>
              </a:r>
              <a:r>
                <a:rPr lang="ja-JP" altLang="en-US" sz="2000">
                  <a:solidFill>
                    <a:schemeClr val="tx1"/>
                  </a:solidFill>
                  <a:effectLst/>
                </a:rPr>
                <a:t>オリジナル</a:t>
              </a:r>
              <a:r>
                <a:rPr lang="en-US" altLang="ja-JP" sz="2000" dirty="0">
                  <a:solidFill>
                    <a:schemeClr val="tx1"/>
                  </a:solidFill>
                  <a:effectLst/>
                </a:rPr>
                <a:t>HD</a:t>
              </a:r>
              <a:r>
                <a:rPr lang="ja-JP" altLang="en-US" sz="2000">
                  <a:solidFill>
                    <a:schemeClr val="tx1"/>
                  </a:solidFill>
                  <a:effectLst/>
                </a:rPr>
                <a:t>映像（</a:t>
              </a:r>
              <a:r>
                <a:rPr lang="en-US" altLang="ja-JP" sz="2000" dirty="0">
                  <a:solidFill>
                    <a:schemeClr val="tx1"/>
                  </a:solidFill>
                  <a:effectLst/>
                </a:rPr>
                <a:t>HD / FHD / 4K / 6K / 8K</a:t>
              </a:r>
              <a:r>
                <a:rPr lang="ja-JP" altLang="en-US" sz="2000">
                  <a:solidFill>
                    <a:schemeClr val="tx1"/>
                  </a:solidFill>
                  <a:effectLst/>
                </a:rPr>
                <a:t>） （</a:t>
              </a:r>
              <a:r>
                <a:rPr lang="en-US" altLang="ja-JP" sz="2000" dirty="0">
                  <a:solidFill>
                    <a:schemeClr val="tx1"/>
                  </a:solidFill>
                  <a:effectLst/>
                </a:rPr>
                <a:t>1</a:t>
              </a:r>
              <a:r>
                <a:rPr lang="ja-JP" altLang="en-US" sz="2000">
                  <a:solidFill>
                    <a:schemeClr val="tx1"/>
                  </a:solidFill>
                </a:rPr>
                <a:t>映像</a:t>
              </a:r>
              <a:r>
                <a:rPr lang="en-US" altLang="ja-JP" sz="2000" dirty="0">
                  <a:solidFill>
                    <a:schemeClr val="tx1"/>
                  </a:solidFill>
                </a:rPr>
                <a:t> 1</a:t>
              </a:r>
              <a:r>
                <a:rPr lang="ja-JP" altLang="en-US" sz="2000">
                  <a:solidFill>
                    <a:schemeClr val="tx1"/>
                  </a:solidFill>
                </a:rPr>
                <a:t>分</a:t>
              </a:r>
              <a:r>
                <a:rPr lang="en-US" altLang="ja-JP" sz="2000" dirty="0">
                  <a:solidFill>
                    <a:schemeClr val="tx1"/>
                  </a:solidFill>
                </a:rPr>
                <a:t>〜</a:t>
              </a:r>
              <a:r>
                <a:rPr lang="ja-JP" altLang="en-US" sz="2000">
                  <a:solidFill>
                    <a:schemeClr val="tx1"/>
                  </a:solidFill>
                </a:rPr>
                <a:t>）</a:t>
              </a:r>
              <a:endParaRPr lang="ja-JP" altLang="en-US" sz="2000">
                <a:solidFill>
                  <a:schemeClr val="tx1"/>
                </a:solidFill>
                <a:effectLst/>
              </a:endParaRPr>
            </a:p>
            <a:p>
              <a:pPr>
                <a:lnSpc>
                  <a:spcPct val="150000"/>
                </a:lnSpc>
              </a:pPr>
              <a:r>
                <a:rPr lang="en-US" altLang="ja-JP" sz="2000" dirty="0">
                  <a:solidFill>
                    <a:schemeClr val="tx1"/>
                  </a:solidFill>
                </a:rPr>
                <a:t>②</a:t>
              </a:r>
              <a:r>
                <a:rPr lang="ja-JP" altLang="en-US" sz="2000">
                  <a:solidFill>
                    <a:schemeClr val="tx1"/>
                  </a:solidFill>
                  <a:effectLst/>
                </a:rPr>
                <a:t>専門家監修</a:t>
              </a:r>
              <a:endParaRPr lang="en-US" altLang="ja-JP" sz="2000" dirty="0">
                <a:solidFill>
                  <a:schemeClr val="tx1"/>
                </a:solidFill>
                <a:effectLst/>
              </a:endParaRPr>
            </a:p>
            <a:p>
              <a:pPr>
                <a:lnSpc>
                  <a:spcPct val="150000"/>
                </a:lnSpc>
              </a:pPr>
              <a:r>
                <a:rPr lang="en-US" altLang="ja-JP" sz="2000" dirty="0">
                  <a:solidFill>
                    <a:schemeClr val="tx1"/>
                  </a:solidFill>
                  <a:effectLst/>
                </a:rPr>
                <a:t>※ </a:t>
              </a:r>
              <a:r>
                <a:rPr lang="ja-JP" altLang="en-US" sz="2000">
                  <a:solidFill>
                    <a:schemeClr val="tx1"/>
                  </a:solidFill>
                </a:rPr>
                <a:t>フィードバック対応（内容により対応回数制限有）</a:t>
              </a:r>
              <a:endParaRPr lang="en-US" altLang="ja-JP" sz="2000" dirty="0">
                <a:solidFill>
                  <a:schemeClr val="tx1"/>
                </a:solidFill>
              </a:endParaRPr>
            </a:p>
            <a:p>
              <a:pPr>
                <a:lnSpc>
                  <a:spcPct val="150000"/>
                </a:lnSpc>
              </a:pPr>
              <a:r>
                <a:rPr lang="en-US" altLang="ja-JP" sz="2000" dirty="0">
                  <a:solidFill>
                    <a:schemeClr val="tx1"/>
                  </a:solidFill>
                  <a:effectLst/>
                </a:rPr>
                <a:t>※</a:t>
              </a:r>
              <a:r>
                <a:rPr lang="ja-JP" altLang="en-US" sz="2000">
                  <a:solidFill>
                    <a:schemeClr val="tx1"/>
                  </a:solidFill>
                  <a:effectLst/>
                </a:rPr>
                <a:t>既存映像の編集も可能です</a:t>
              </a:r>
              <a:endParaRPr lang="en-US" altLang="ja-JP" sz="2000" dirty="0">
                <a:solidFill>
                  <a:schemeClr val="tx1"/>
                </a:solidFill>
                <a:effectLst/>
              </a:endParaRPr>
            </a:p>
            <a:p>
              <a:pPr>
                <a:lnSpc>
                  <a:spcPct val="150000"/>
                </a:lnSpc>
              </a:pPr>
              <a:endParaRPr lang="en-US" altLang="ja-JP" sz="2000" dirty="0">
                <a:solidFill>
                  <a:schemeClr val="tx1"/>
                </a:solidFill>
                <a:effectLst/>
              </a:endParaRPr>
            </a:p>
          </p:txBody>
        </p:sp>
        <p:sp>
          <p:nvSpPr>
            <p:cNvPr id="26" name="正方形/長方形 25">
              <a:extLst>
                <a:ext uri="{FF2B5EF4-FFF2-40B4-BE49-F238E27FC236}">
                  <a16:creationId xmlns:a16="http://schemas.microsoft.com/office/drawing/2014/main" id="{40B08354-1E52-E089-30F9-65C8902196AF}"/>
                </a:ext>
              </a:extLst>
            </p:cNvPr>
            <p:cNvSpPr/>
            <p:nvPr/>
          </p:nvSpPr>
          <p:spPr>
            <a:xfrm>
              <a:off x="13932808" y="4968875"/>
              <a:ext cx="4501242" cy="237120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3200" dirty="0">
                  <a:solidFill>
                    <a:schemeClr val="tx1"/>
                  </a:solidFill>
                </a:rPr>
                <a:t>40</a:t>
              </a:r>
              <a:r>
                <a:rPr kumimoji="1" lang="ja-JP" altLang="en-US" sz="3200">
                  <a:solidFill>
                    <a:schemeClr val="tx1"/>
                  </a:solidFill>
                </a:rPr>
                <a:t>万円</a:t>
              </a:r>
              <a:r>
                <a:rPr kumimoji="1" lang="en-US" altLang="ja-JP" sz="3200" dirty="0">
                  <a:solidFill>
                    <a:schemeClr val="tx1"/>
                  </a:solidFill>
                </a:rPr>
                <a:t>〜</a:t>
              </a:r>
            </a:p>
            <a:p>
              <a:endParaRPr kumimoji="1" lang="en-US" altLang="ja-JP" sz="2000" dirty="0">
                <a:solidFill>
                  <a:schemeClr val="tx1"/>
                </a:solidFill>
              </a:endParaRPr>
            </a:p>
            <a:p>
              <a:r>
                <a:rPr lang="en-US" altLang="ja-JP" dirty="0">
                  <a:solidFill>
                    <a:schemeClr val="tx1"/>
                  </a:solidFill>
                </a:rPr>
                <a:t>※1</a:t>
              </a:r>
              <a:r>
                <a:rPr lang="ja-JP" altLang="en-US">
                  <a:solidFill>
                    <a:schemeClr val="tx1"/>
                  </a:solidFill>
                </a:rPr>
                <a:t>分</a:t>
              </a:r>
              <a:endParaRPr lang="en-US" altLang="ja-JP" dirty="0">
                <a:solidFill>
                  <a:schemeClr val="tx1"/>
                </a:solidFill>
              </a:endParaRPr>
            </a:p>
            <a:p>
              <a:r>
                <a:rPr lang="en-US" altLang="ja-JP" dirty="0">
                  <a:solidFill>
                    <a:schemeClr val="tx1"/>
                  </a:solidFill>
                </a:rPr>
                <a:t>※FHD</a:t>
              </a:r>
              <a:r>
                <a:rPr lang="ja-JP" altLang="en-US">
                  <a:solidFill>
                    <a:schemeClr val="tx1"/>
                  </a:solidFill>
                </a:rPr>
                <a:t>制作の場合</a:t>
              </a:r>
              <a:endParaRPr lang="en-US" altLang="ja-JP" dirty="0">
                <a:solidFill>
                  <a:schemeClr val="tx1"/>
                </a:solidFill>
              </a:endParaRPr>
            </a:p>
            <a:p>
              <a:r>
                <a:rPr lang="en-US" altLang="ja-JP" dirty="0">
                  <a:solidFill>
                    <a:schemeClr val="tx1"/>
                  </a:solidFill>
                </a:rPr>
                <a:t>※</a:t>
              </a:r>
              <a:r>
                <a:rPr lang="ja-JP" altLang="en-US">
                  <a:solidFill>
                    <a:schemeClr val="tx1"/>
                  </a:solidFill>
                </a:rPr>
                <a:t>ご相談内容によって変動します</a:t>
              </a:r>
              <a:endParaRPr lang="en-US" altLang="ja-JP" dirty="0">
                <a:solidFill>
                  <a:schemeClr val="tx1"/>
                </a:solidFill>
              </a:endParaRPr>
            </a:p>
            <a:p>
              <a:r>
                <a:rPr kumimoji="1" lang="en-US" altLang="ja-JP" dirty="0">
                  <a:solidFill>
                    <a:schemeClr val="tx1"/>
                  </a:solidFill>
                </a:rPr>
                <a:t>※</a:t>
              </a:r>
              <a:r>
                <a:rPr kumimoji="1" lang="ja-JP" altLang="en-US">
                  <a:solidFill>
                    <a:schemeClr val="tx1"/>
                  </a:solidFill>
                </a:rPr>
                <a:t>各種お値引きあり</a:t>
              </a:r>
              <a:endParaRPr kumimoji="1" lang="en-US" altLang="ja-JP" dirty="0">
                <a:solidFill>
                  <a:schemeClr val="tx1"/>
                </a:solidFill>
              </a:endParaRPr>
            </a:p>
            <a:p>
              <a:r>
                <a:rPr lang="en-US" altLang="ja-JP" dirty="0">
                  <a:solidFill>
                    <a:schemeClr val="tx1"/>
                  </a:solidFill>
                </a:rPr>
                <a:t>※②</a:t>
              </a:r>
              <a:r>
                <a:rPr lang="ja-JP" altLang="en-US">
                  <a:solidFill>
                    <a:schemeClr val="tx1"/>
                  </a:solidFill>
                </a:rPr>
                <a:t>は別途ご相談</a:t>
              </a:r>
              <a:endParaRPr kumimoji="1" lang="ja-JP" altLang="en-US">
                <a:solidFill>
                  <a:schemeClr val="tx1"/>
                </a:solidFill>
              </a:endParaRPr>
            </a:p>
          </p:txBody>
        </p:sp>
      </p:grpSp>
      <p:grpSp>
        <p:nvGrpSpPr>
          <p:cNvPr id="4" name="グループ化 3">
            <a:extLst>
              <a:ext uri="{FF2B5EF4-FFF2-40B4-BE49-F238E27FC236}">
                <a16:creationId xmlns:a16="http://schemas.microsoft.com/office/drawing/2014/main" id="{62DC415D-5333-2B8B-73A2-999D3D47ED89}"/>
              </a:ext>
            </a:extLst>
          </p:cNvPr>
          <p:cNvGrpSpPr/>
          <p:nvPr/>
        </p:nvGrpSpPr>
        <p:grpSpPr>
          <a:xfrm>
            <a:off x="1914979" y="7483475"/>
            <a:ext cx="16519071" cy="2898250"/>
            <a:chOff x="1914979" y="7483475"/>
            <a:chExt cx="16519071" cy="2898250"/>
          </a:xfrm>
        </p:grpSpPr>
        <p:sp>
          <p:nvSpPr>
            <p:cNvPr id="23" name="正方形/長方形 22">
              <a:extLst>
                <a:ext uri="{FF2B5EF4-FFF2-40B4-BE49-F238E27FC236}">
                  <a16:creationId xmlns:a16="http://schemas.microsoft.com/office/drawing/2014/main" id="{4655DA6E-61CC-0F68-2295-0CB65E58DBDB}"/>
                </a:ext>
              </a:extLst>
            </p:cNvPr>
            <p:cNvSpPr/>
            <p:nvPr/>
          </p:nvSpPr>
          <p:spPr>
            <a:xfrm>
              <a:off x="1914979" y="7483476"/>
              <a:ext cx="2156817" cy="289824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a:solidFill>
                    <a:schemeClr val="tx1"/>
                  </a:solidFill>
                </a:rPr>
                <a:t>貸し出し</a:t>
              </a:r>
              <a:endParaRPr kumimoji="1" lang="ja-JP" altLang="en-US" sz="3200">
                <a:solidFill>
                  <a:schemeClr val="tx1"/>
                </a:solidFill>
              </a:endParaRPr>
            </a:p>
          </p:txBody>
        </p:sp>
        <p:sp>
          <p:nvSpPr>
            <p:cNvPr id="24" name="正方形/長方形 23">
              <a:extLst>
                <a:ext uri="{FF2B5EF4-FFF2-40B4-BE49-F238E27FC236}">
                  <a16:creationId xmlns:a16="http://schemas.microsoft.com/office/drawing/2014/main" id="{16285C2F-1F7A-8626-46E1-1EE59F334A9A}"/>
                </a:ext>
              </a:extLst>
            </p:cNvPr>
            <p:cNvSpPr/>
            <p:nvPr/>
          </p:nvSpPr>
          <p:spPr>
            <a:xfrm>
              <a:off x="4870451" y="7483475"/>
              <a:ext cx="8305800" cy="289824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2000">
                  <a:solidFill>
                    <a:schemeClr val="tx1"/>
                  </a:solidFill>
                </a:rPr>
                <a:t>■弊社音源及び映像作品の貸し出し</a:t>
              </a:r>
              <a:endParaRPr lang="en-US" altLang="ja-JP" sz="2000" dirty="0">
                <a:solidFill>
                  <a:schemeClr val="tx1"/>
                </a:solidFill>
              </a:endParaRPr>
            </a:p>
            <a:p>
              <a:pPr>
                <a:lnSpc>
                  <a:spcPct val="150000"/>
                </a:lnSpc>
              </a:pPr>
              <a:r>
                <a:rPr lang="ja-JP" altLang="en-US" sz="2000">
                  <a:solidFill>
                    <a:schemeClr val="tx1"/>
                  </a:solidFill>
                  <a:effectLst/>
                </a:rPr>
                <a:t>・弊社の既存の音源及び映像作品の貸し出しも行なっています</a:t>
              </a:r>
              <a:endParaRPr lang="en-US" altLang="ja-JP" sz="2000" dirty="0">
                <a:solidFill>
                  <a:schemeClr val="tx1"/>
                </a:solidFill>
                <a:effectLst/>
              </a:endParaRPr>
            </a:p>
            <a:p>
              <a:pPr>
                <a:lnSpc>
                  <a:spcPct val="150000"/>
                </a:lnSpc>
              </a:pPr>
              <a:endParaRPr lang="en-US" altLang="ja-JP" sz="2000" dirty="0">
                <a:solidFill>
                  <a:schemeClr val="tx1"/>
                </a:solidFill>
              </a:endParaRPr>
            </a:p>
            <a:p>
              <a:pPr>
                <a:lnSpc>
                  <a:spcPct val="150000"/>
                </a:lnSpc>
              </a:pPr>
              <a:r>
                <a:rPr lang="en-US" altLang="ja-JP" sz="2000" dirty="0">
                  <a:solidFill>
                    <a:schemeClr val="tx1"/>
                  </a:solidFill>
                </a:rPr>
                <a:t>※</a:t>
              </a:r>
              <a:r>
                <a:rPr lang="ja-JP" altLang="en-US" sz="2000">
                  <a:solidFill>
                    <a:schemeClr val="tx1"/>
                  </a:solidFill>
                </a:rPr>
                <a:t>貸し出した映像作品には弊社クレジットを入れさせていただきます</a:t>
              </a:r>
              <a:endParaRPr lang="en-US" altLang="ja-JP" sz="2000" dirty="0">
                <a:solidFill>
                  <a:schemeClr val="tx1"/>
                </a:solidFill>
              </a:endParaRPr>
            </a:p>
            <a:p>
              <a:pPr>
                <a:lnSpc>
                  <a:spcPct val="150000"/>
                </a:lnSpc>
              </a:pPr>
              <a:r>
                <a:rPr lang="en-US" altLang="ja-JP" sz="2000" dirty="0">
                  <a:solidFill>
                    <a:schemeClr val="tx1"/>
                  </a:solidFill>
                  <a:effectLst/>
                </a:rPr>
                <a:t>※</a:t>
              </a:r>
              <a:r>
                <a:rPr lang="ja-JP" altLang="en-US" sz="2000">
                  <a:solidFill>
                    <a:schemeClr val="tx1"/>
                  </a:solidFill>
                  <a:effectLst/>
                </a:rPr>
                <a:t>貸し出し後、使用しなかった場合でも料金はかかります</a:t>
              </a:r>
            </a:p>
          </p:txBody>
        </p:sp>
        <p:sp>
          <p:nvSpPr>
            <p:cNvPr id="27" name="正方形/長方形 26">
              <a:extLst>
                <a:ext uri="{FF2B5EF4-FFF2-40B4-BE49-F238E27FC236}">
                  <a16:creationId xmlns:a16="http://schemas.microsoft.com/office/drawing/2014/main" id="{AE7BCA4B-7F33-0BB7-B8ED-6F1502530639}"/>
                </a:ext>
              </a:extLst>
            </p:cNvPr>
            <p:cNvSpPr/>
            <p:nvPr/>
          </p:nvSpPr>
          <p:spPr>
            <a:xfrm>
              <a:off x="13932808" y="7483477"/>
              <a:ext cx="4501242" cy="289824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3000">
                  <a:solidFill>
                    <a:schemeClr val="tx1"/>
                  </a:solidFill>
                </a:rPr>
                <a:t>基本料金</a:t>
              </a:r>
              <a:r>
                <a:rPr kumimoji="1" lang="en-US" altLang="ja-JP" sz="3000" dirty="0">
                  <a:solidFill>
                    <a:schemeClr val="tx1"/>
                  </a:solidFill>
                </a:rPr>
                <a:t>1</a:t>
              </a:r>
              <a:r>
                <a:rPr kumimoji="1" lang="ja-JP" altLang="en-US" sz="3000">
                  <a:solidFill>
                    <a:schemeClr val="tx1"/>
                  </a:solidFill>
                </a:rPr>
                <a:t>万円</a:t>
              </a:r>
              <a:r>
                <a:rPr kumimoji="1" lang="en-US" altLang="ja-JP" sz="2500" baseline="30000" dirty="0">
                  <a:solidFill>
                    <a:schemeClr val="tx1"/>
                  </a:solidFill>
                </a:rPr>
                <a:t>※1</a:t>
              </a:r>
            </a:p>
            <a:p>
              <a:r>
                <a:rPr kumimoji="1" lang="ja-JP" altLang="en-US" sz="3000">
                  <a:solidFill>
                    <a:schemeClr val="tx1"/>
                  </a:solidFill>
                </a:rPr>
                <a:t>＋使用料</a:t>
              </a:r>
              <a:r>
                <a:rPr kumimoji="1" lang="en-US" altLang="ja-JP" sz="3000" dirty="0">
                  <a:solidFill>
                    <a:schemeClr val="tx1"/>
                  </a:solidFill>
                </a:rPr>
                <a:t>5,000</a:t>
              </a:r>
              <a:r>
                <a:rPr kumimoji="1" lang="ja-JP" altLang="en-US" sz="3000">
                  <a:solidFill>
                    <a:schemeClr val="tx1"/>
                  </a:solidFill>
                </a:rPr>
                <a:t>円</a:t>
              </a:r>
              <a:r>
                <a:rPr kumimoji="1" lang="en-US" altLang="ja-JP" sz="3000" dirty="0">
                  <a:solidFill>
                    <a:schemeClr val="tx1"/>
                  </a:solidFill>
                </a:rPr>
                <a:t>/</a:t>
              </a:r>
              <a:r>
                <a:rPr kumimoji="1" lang="ja-JP" altLang="en-US" sz="3000">
                  <a:solidFill>
                    <a:schemeClr val="tx1"/>
                  </a:solidFill>
                </a:rPr>
                <a:t>秒</a:t>
              </a:r>
              <a:r>
                <a:rPr kumimoji="1" lang="en-US" altLang="ja-JP" sz="2500" baseline="30000" dirty="0">
                  <a:solidFill>
                    <a:schemeClr val="tx1"/>
                  </a:solidFill>
                </a:rPr>
                <a:t>※2</a:t>
              </a:r>
              <a:endParaRPr kumimoji="1" lang="en-US" altLang="ja-JP" sz="2500" dirty="0">
                <a:solidFill>
                  <a:schemeClr val="tx1"/>
                </a:solidFill>
              </a:endParaRPr>
            </a:p>
            <a:p>
              <a:endParaRPr kumimoji="1" lang="en-US" altLang="ja-JP" sz="2400" dirty="0">
                <a:solidFill>
                  <a:schemeClr val="tx1"/>
                </a:solidFill>
              </a:endParaRPr>
            </a:p>
            <a:p>
              <a:r>
                <a:rPr lang="en-US" altLang="ja-JP" dirty="0">
                  <a:solidFill>
                    <a:schemeClr val="tx1"/>
                  </a:solidFill>
                </a:rPr>
                <a:t>※1: </a:t>
              </a:r>
              <a:r>
                <a:rPr lang="en-US" altLang="ja-JP" sz="1800" dirty="0">
                  <a:solidFill>
                    <a:schemeClr val="tx1"/>
                  </a:solidFill>
                  <a:effectLst/>
                </a:rPr>
                <a:t>1</a:t>
              </a:r>
              <a:r>
                <a:rPr lang="ja-JP" altLang="en-US" sz="1800">
                  <a:solidFill>
                    <a:schemeClr val="tx1"/>
                  </a:solidFill>
                  <a:effectLst/>
                </a:rPr>
                <a:t>番組 </a:t>
              </a:r>
              <a:r>
                <a:rPr lang="en-US" altLang="ja-JP" sz="1800" dirty="0">
                  <a:solidFill>
                    <a:schemeClr val="tx1"/>
                  </a:solidFill>
                  <a:effectLst/>
                </a:rPr>
                <a:t>5</a:t>
              </a:r>
              <a:r>
                <a:rPr lang="ja-JP" altLang="en-US" sz="1800">
                  <a:solidFill>
                    <a:schemeClr val="tx1"/>
                  </a:solidFill>
                  <a:effectLst/>
                </a:rPr>
                <a:t>分以内（以下</a:t>
              </a:r>
              <a:r>
                <a:rPr lang="en-US" altLang="ja-JP" sz="1800" dirty="0">
                  <a:solidFill>
                    <a:schemeClr val="tx1"/>
                  </a:solidFill>
                  <a:effectLst/>
                </a:rPr>
                <a:t> 5</a:t>
              </a:r>
              <a:r>
                <a:rPr lang="ja-JP" altLang="en-US" sz="1800">
                  <a:solidFill>
                    <a:schemeClr val="tx1"/>
                  </a:solidFill>
                  <a:effectLst/>
                </a:rPr>
                <a:t>分ごとに加算）</a:t>
              </a:r>
              <a:endParaRPr lang="en-US" altLang="ja-JP" sz="1800" dirty="0">
                <a:solidFill>
                  <a:schemeClr val="tx1"/>
                </a:solidFill>
                <a:effectLst/>
              </a:endParaRPr>
            </a:p>
            <a:p>
              <a:r>
                <a:rPr lang="en-US" altLang="ja-JP" dirty="0">
                  <a:solidFill>
                    <a:schemeClr val="tx1"/>
                  </a:solidFill>
                </a:rPr>
                <a:t>※2: TV</a:t>
              </a:r>
              <a:r>
                <a:rPr lang="ja-JP" altLang="en-US">
                  <a:solidFill>
                    <a:schemeClr val="tx1"/>
                  </a:solidFill>
                </a:rPr>
                <a:t>番組使用時の再放送分については、</a:t>
              </a:r>
              <a:r>
                <a:rPr lang="en-US" altLang="ja-JP" dirty="0">
                  <a:solidFill>
                    <a:schemeClr val="tx1"/>
                  </a:solidFill>
                </a:rPr>
                <a:t>1</a:t>
              </a:r>
              <a:r>
                <a:rPr lang="ja-JP" altLang="en-US">
                  <a:solidFill>
                    <a:schemeClr val="tx1"/>
                  </a:solidFill>
                </a:rPr>
                <a:t>秒につき</a:t>
              </a:r>
              <a:r>
                <a:rPr lang="en-US" altLang="ja-JP" dirty="0">
                  <a:solidFill>
                    <a:schemeClr val="tx1"/>
                  </a:solidFill>
                </a:rPr>
                <a:t> 3,000</a:t>
              </a:r>
              <a:r>
                <a:rPr lang="ja-JP" altLang="en-US">
                  <a:solidFill>
                    <a:schemeClr val="tx1"/>
                  </a:solidFill>
                </a:rPr>
                <a:t>円</a:t>
              </a:r>
              <a:endParaRPr kumimoji="1" lang="en-US" altLang="ja-JP" sz="3200" dirty="0">
                <a:solidFill>
                  <a:schemeClr val="tx1"/>
                </a:solidFill>
              </a:endParaRPr>
            </a:p>
            <a:p>
              <a:r>
                <a:rPr lang="en-US" altLang="ja-JP" dirty="0">
                  <a:solidFill>
                    <a:schemeClr val="tx1"/>
                  </a:solidFill>
                </a:rPr>
                <a:t>※</a:t>
              </a:r>
              <a:r>
                <a:rPr lang="ja-JP" altLang="en-US">
                  <a:solidFill>
                    <a:schemeClr val="tx1"/>
                  </a:solidFill>
                </a:rPr>
                <a:t>ご相談内容によって変動します</a:t>
              </a:r>
              <a:endParaRPr lang="en-US" altLang="ja-JP" dirty="0">
                <a:solidFill>
                  <a:schemeClr val="tx1"/>
                </a:solidFill>
              </a:endParaRPr>
            </a:p>
            <a:p>
              <a:r>
                <a:rPr kumimoji="1" lang="en-US" altLang="ja-JP" dirty="0">
                  <a:solidFill>
                    <a:schemeClr val="tx1"/>
                  </a:solidFill>
                </a:rPr>
                <a:t>※</a:t>
              </a:r>
              <a:r>
                <a:rPr kumimoji="1" lang="ja-JP" altLang="en-US">
                  <a:solidFill>
                    <a:schemeClr val="tx1"/>
                  </a:solidFill>
                </a:rPr>
                <a:t>各種お値引きあり</a:t>
              </a:r>
            </a:p>
          </p:txBody>
        </p:sp>
      </p:grpSp>
      <p:sp>
        <p:nvSpPr>
          <p:cNvPr id="31" name="Text Box381">
            <a:extLst>
              <a:ext uri="{FF2B5EF4-FFF2-40B4-BE49-F238E27FC236}">
                <a16:creationId xmlns:a16="http://schemas.microsoft.com/office/drawing/2014/main" id="{22C1B205-9439-1186-FD24-9F8F35035044}"/>
              </a:ext>
            </a:extLst>
          </p:cNvPr>
          <p:cNvSpPr txBox="1"/>
          <p:nvPr/>
        </p:nvSpPr>
        <p:spPr>
          <a:xfrm>
            <a:off x="1" y="10492225"/>
            <a:ext cx="1198958" cy="429605"/>
          </a:xfrm>
          <a:prstGeom prst="rect">
            <a:avLst/>
          </a:prstGeom>
          <a:solidFill>
            <a:srgbClr val="1FB38C"/>
          </a:solidFill>
        </p:spPr>
        <p:txBody>
          <a:bodyPr wrap="square" lIns="0" tIns="0" rIns="0" rtlCol="0">
            <a:spAutoFit/>
          </a:bodyPr>
          <a:lstStyle/>
          <a:p>
            <a:pPr>
              <a:lnSpc>
                <a:spcPts val="247"/>
              </a:lnSpc>
            </a:pPr>
            <a:endParaRPr sz="1484" dirty="0"/>
          </a:p>
          <a:p>
            <a:pPr marL="751347">
              <a:lnSpc>
                <a:spcPts val="2886"/>
              </a:lnSpc>
            </a:pPr>
            <a:r>
              <a:rPr lang="en-US" altLang="zh-CN" sz="2061" dirty="0">
                <a:solidFill>
                  <a:schemeClr val="bg1"/>
                </a:solidFill>
                <a:latin typeface="Fira Sans Medium"/>
                <a:ea typeface="Fira Sans Medium"/>
                <a:cs typeface="Fira Sans Medium"/>
              </a:rPr>
              <a:t>21</a:t>
            </a:r>
          </a:p>
        </p:txBody>
      </p:sp>
    </p:spTree>
    <p:extLst>
      <p:ext uri="{BB962C8B-B14F-4D97-AF65-F5344CB8AC3E}">
        <p14:creationId xmlns:p14="http://schemas.microsoft.com/office/powerpoint/2010/main" val="4254666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Image366"/>
          <p:cNvPicPr>
            <a:picLocks noChangeAspect="1"/>
          </p:cNvPicPr>
          <p:nvPr/>
        </p:nvPicPr>
        <p:blipFill>
          <a:blip r:embed="rId2"/>
          <a:stretch>
            <a:fillRect/>
          </a:stretch>
        </p:blipFill>
        <p:spPr>
          <a:xfrm>
            <a:off x="5236" y="1324964"/>
            <a:ext cx="20093629" cy="219889"/>
          </a:xfrm>
          <a:prstGeom prst="rect">
            <a:avLst/>
          </a:prstGeom>
          <a:noFill/>
        </p:spPr>
      </p:pic>
      <p:sp>
        <p:nvSpPr>
          <p:cNvPr id="381" name="Text Box381"/>
          <p:cNvSpPr txBox="1"/>
          <p:nvPr/>
        </p:nvSpPr>
        <p:spPr>
          <a:xfrm>
            <a:off x="1" y="10492225"/>
            <a:ext cx="1198958" cy="429605"/>
          </a:xfrm>
          <a:prstGeom prst="rect">
            <a:avLst/>
          </a:prstGeom>
          <a:solidFill>
            <a:srgbClr val="1FB38C"/>
          </a:solidFill>
        </p:spPr>
        <p:txBody>
          <a:bodyPr wrap="square" lIns="0" tIns="0" rIns="0" rtlCol="0">
            <a:spAutoFit/>
          </a:bodyPr>
          <a:lstStyle/>
          <a:p>
            <a:pPr>
              <a:lnSpc>
                <a:spcPts val="247"/>
              </a:lnSpc>
            </a:pPr>
            <a:endParaRPr sz="1484" dirty="0"/>
          </a:p>
          <a:p>
            <a:pPr marL="751347">
              <a:lnSpc>
                <a:spcPts val="2886"/>
              </a:lnSpc>
            </a:pPr>
            <a:r>
              <a:rPr lang="en-US" altLang="zh-CN" sz="2061" dirty="0">
                <a:solidFill>
                  <a:schemeClr val="bg1"/>
                </a:solidFill>
                <a:latin typeface="Fira Sans Medium"/>
                <a:ea typeface="Fira Sans Medium"/>
                <a:cs typeface="Fira Sans Medium"/>
              </a:rPr>
              <a:t>22</a:t>
            </a:r>
          </a:p>
        </p:txBody>
      </p:sp>
      <p:sp>
        <p:nvSpPr>
          <p:cNvPr id="382" name="Text Box382"/>
          <p:cNvSpPr txBox="1"/>
          <p:nvPr/>
        </p:nvSpPr>
        <p:spPr>
          <a:xfrm>
            <a:off x="1570633" y="574432"/>
            <a:ext cx="16406217" cy="840551"/>
          </a:xfrm>
          <a:prstGeom prst="rect">
            <a:avLst/>
          </a:prstGeom>
        </p:spPr>
        <p:txBody>
          <a:bodyPr wrap="square" lIns="0" tIns="0" rIns="0" rtlCol="0">
            <a:spAutoFit/>
          </a:bodyPr>
          <a:lstStyle/>
          <a:p>
            <a:pPr>
              <a:lnSpc>
                <a:spcPts val="0"/>
              </a:lnSpc>
            </a:pPr>
            <a:endParaRPr lang="ja-JP" altLang="en-US" sz="1484">
              <a:latin typeface="メイリオ" panose="020B0604030504040204" pitchFamily="50" charset="-128"/>
              <a:ea typeface="メイリオ" panose="020B0604030504040204" pitchFamily="50" charset="-128"/>
            </a:endParaRPr>
          </a:p>
          <a:p>
            <a:pPr>
              <a:lnSpc>
                <a:spcPts val="6431"/>
              </a:lnSpc>
            </a:pP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提供サービス②：コンサルティング</a:t>
            </a:r>
            <a:endParaRPr lang="en-US" altLang="zh-CN" sz="4947" dirty="0">
              <a:latin typeface="Source Han Code JP R" panose="020B0500000000000000" pitchFamily="34" charset="-128"/>
              <a:ea typeface="Source Han Code JP R" panose="020B0500000000000000" pitchFamily="34" charset="-128"/>
              <a:cs typeface="源ノ角ゴシック Medium"/>
            </a:endParaRPr>
          </a:p>
        </p:txBody>
      </p:sp>
      <p:sp>
        <p:nvSpPr>
          <p:cNvPr id="392" name="Text Box392"/>
          <p:cNvSpPr txBox="1"/>
          <p:nvPr/>
        </p:nvSpPr>
        <p:spPr>
          <a:xfrm>
            <a:off x="8134017" y="10683671"/>
            <a:ext cx="4328192" cy="288862"/>
          </a:xfrm>
          <a:prstGeom prst="rect">
            <a:avLst/>
          </a:prstGeom>
        </p:spPr>
        <p:txBody>
          <a:bodyPr wrap="square" lIns="0" tIns="0" rIns="0" rtlCol="0">
            <a:spAutoFit/>
          </a:bodyPr>
          <a:lstStyle/>
          <a:p>
            <a:pPr>
              <a:lnSpc>
                <a:spcPts val="0"/>
              </a:lnSpc>
            </a:pPr>
            <a:endParaRPr sz="1484" dirty="0"/>
          </a:p>
          <a:p>
            <a:pPr>
              <a:lnSpc>
                <a:spcPts val="2002"/>
              </a:lnSpc>
            </a:pPr>
            <a:r>
              <a:rPr lang="en-US" altLang="zh-CN" sz="1484" spc="-2" dirty="0">
                <a:solidFill>
                  <a:srgbClr val="777777"/>
                </a:solidFill>
                <a:latin typeface="Minion Pro"/>
                <a:ea typeface="Minion Pro"/>
                <a:cs typeface="Minion Pro"/>
              </a:rPr>
              <a:t>Copyright</a:t>
            </a:r>
            <a:r>
              <a:rPr lang="en-US" altLang="zh-CN" sz="1484" dirty="0">
                <a:solidFill>
                  <a:srgbClr val="777777"/>
                </a:solidFill>
                <a:latin typeface="Minion Pro"/>
                <a:ea typeface="Minion Pro"/>
                <a:cs typeface="Minion Pro"/>
              </a:rPr>
              <a:t> (C) 2024 </a:t>
            </a:r>
            <a:r>
              <a:rPr lang="en-US" altLang="zh-CN" sz="1484" spc="-5" dirty="0">
                <a:solidFill>
                  <a:srgbClr val="777777"/>
                </a:solidFill>
                <a:latin typeface="Minion Pro"/>
                <a:ea typeface="Minion Pro"/>
                <a:cs typeface="Minion Pro"/>
              </a:rPr>
              <a:t>CROIX</a:t>
            </a:r>
            <a:r>
              <a:rPr lang="en-US" altLang="zh-CN" sz="1484" dirty="0">
                <a:solidFill>
                  <a:srgbClr val="777777"/>
                </a:solidFill>
                <a:latin typeface="Minion Pro"/>
                <a:ea typeface="Minion Pro"/>
                <a:cs typeface="Minion Pro"/>
              </a:rPr>
              <a:t> </a:t>
            </a:r>
            <a:r>
              <a:rPr lang="en-US" altLang="zh-CN" sz="1484" spc="-6" dirty="0">
                <a:solidFill>
                  <a:srgbClr val="777777"/>
                </a:solidFill>
                <a:latin typeface="Minion Pro"/>
                <a:ea typeface="Minion Pro"/>
                <a:cs typeface="Minion Pro"/>
              </a:rPr>
              <a:t>Co.,</a:t>
            </a:r>
            <a:r>
              <a:rPr lang="en-US" altLang="zh-CN" sz="1484" dirty="0">
                <a:solidFill>
                  <a:srgbClr val="777777"/>
                </a:solidFill>
                <a:latin typeface="Minion Pro"/>
                <a:ea typeface="Minion Pro"/>
                <a:cs typeface="Minion Pro"/>
              </a:rPr>
              <a:t> </a:t>
            </a:r>
            <a:r>
              <a:rPr lang="en-US" altLang="zh-CN" sz="1484" spc="-13" dirty="0">
                <a:solidFill>
                  <a:srgbClr val="777777"/>
                </a:solidFill>
                <a:latin typeface="Minion Pro"/>
                <a:ea typeface="Minion Pro"/>
                <a:cs typeface="Minion Pro"/>
              </a:rPr>
              <a:t>Ltd</a:t>
            </a:r>
            <a:r>
              <a:rPr lang="en-US" altLang="zh-CN" sz="1484" dirty="0">
                <a:solidFill>
                  <a:srgbClr val="777777"/>
                </a:solidFill>
                <a:latin typeface="Minion Pro"/>
                <a:ea typeface="Minion Pro"/>
                <a:cs typeface="Minion Pro"/>
              </a:rPr>
              <a:t> </a:t>
            </a:r>
            <a:r>
              <a:rPr lang="en-US" altLang="zh-CN" sz="1484" spc="4" dirty="0">
                <a:solidFill>
                  <a:srgbClr val="777777"/>
                </a:solidFill>
                <a:latin typeface="Minion Pro"/>
                <a:ea typeface="Minion Pro"/>
                <a:cs typeface="Minion Pro"/>
              </a:rPr>
              <a:t>All</a:t>
            </a:r>
            <a:r>
              <a:rPr lang="en-US" altLang="zh-CN" sz="1484" dirty="0">
                <a:solidFill>
                  <a:srgbClr val="777777"/>
                </a:solidFill>
                <a:latin typeface="Minion Pro"/>
                <a:ea typeface="Minion Pro"/>
                <a:cs typeface="Minion Pro"/>
              </a:rPr>
              <a:t> </a:t>
            </a:r>
            <a:r>
              <a:rPr lang="en-US" altLang="zh-CN" sz="1484" spc="-2" dirty="0">
                <a:solidFill>
                  <a:srgbClr val="777777"/>
                </a:solidFill>
                <a:latin typeface="Minion Pro"/>
                <a:ea typeface="Minion Pro"/>
                <a:cs typeface="Minion Pro"/>
              </a:rPr>
              <a:t>Rights</a:t>
            </a:r>
            <a:r>
              <a:rPr lang="en-US" altLang="zh-CN" sz="1484" dirty="0">
                <a:solidFill>
                  <a:srgbClr val="777777"/>
                </a:solidFill>
                <a:latin typeface="Minion Pro"/>
                <a:ea typeface="Minion Pro"/>
                <a:cs typeface="Minion Pro"/>
              </a:rPr>
              <a:t> </a:t>
            </a:r>
            <a:r>
              <a:rPr lang="en-US" altLang="zh-CN" sz="1484" spc="5" dirty="0">
                <a:solidFill>
                  <a:srgbClr val="777777"/>
                </a:solidFill>
                <a:latin typeface="Minion Pro"/>
                <a:ea typeface="Minion Pro"/>
                <a:cs typeface="Minion Pro"/>
              </a:rPr>
              <a:t>Reserved.</a:t>
            </a:r>
            <a:endParaRPr lang="en-US" altLang="zh-CN" sz="1484" dirty="0">
              <a:latin typeface="Minion Pro"/>
              <a:ea typeface="Minion Pro"/>
              <a:cs typeface="Minion Pro"/>
            </a:endParaRPr>
          </a:p>
        </p:txBody>
      </p:sp>
      <p:sp>
        <p:nvSpPr>
          <p:cNvPr id="5" name="正方形/長方形 4">
            <a:extLst>
              <a:ext uri="{FF2B5EF4-FFF2-40B4-BE49-F238E27FC236}">
                <a16:creationId xmlns:a16="http://schemas.microsoft.com/office/drawing/2014/main" id="{52D2A22A-5362-453B-470E-FEA74F4F7C37}"/>
              </a:ext>
            </a:extLst>
          </p:cNvPr>
          <p:cNvSpPr/>
          <p:nvPr/>
        </p:nvSpPr>
        <p:spPr>
          <a:xfrm>
            <a:off x="1914979" y="2769962"/>
            <a:ext cx="2156817" cy="52469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a:solidFill>
                  <a:schemeClr val="tx1"/>
                </a:solidFill>
              </a:rPr>
              <a:t>コンサルティング</a:t>
            </a:r>
          </a:p>
        </p:txBody>
      </p:sp>
      <p:sp>
        <p:nvSpPr>
          <p:cNvPr id="6" name="正方形/長方形 5">
            <a:extLst>
              <a:ext uri="{FF2B5EF4-FFF2-40B4-BE49-F238E27FC236}">
                <a16:creationId xmlns:a16="http://schemas.microsoft.com/office/drawing/2014/main" id="{395658EC-0A66-4652-E23F-FADD2AE8B662}"/>
              </a:ext>
            </a:extLst>
          </p:cNvPr>
          <p:cNvSpPr/>
          <p:nvPr/>
        </p:nvSpPr>
        <p:spPr>
          <a:xfrm>
            <a:off x="4870451" y="2769961"/>
            <a:ext cx="8305800" cy="524691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2000">
                <a:solidFill>
                  <a:schemeClr val="tx1"/>
                </a:solidFill>
              </a:rPr>
              <a:t>■コンサルティング稼働例</a:t>
            </a:r>
            <a:endParaRPr lang="en-US" altLang="ja-JP" sz="2000" dirty="0">
              <a:solidFill>
                <a:schemeClr val="tx1"/>
              </a:solidFill>
            </a:endParaRPr>
          </a:p>
          <a:p>
            <a:pPr>
              <a:lnSpc>
                <a:spcPct val="150000"/>
              </a:lnSpc>
            </a:pPr>
            <a:r>
              <a:rPr lang="ja-JP" altLang="en-US" sz="2000">
                <a:solidFill>
                  <a:schemeClr val="tx1"/>
                </a:solidFill>
              </a:rPr>
              <a:t>・コンサルタント</a:t>
            </a:r>
            <a:r>
              <a:rPr lang="en-US" altLang="ja-JP" sz="2000" dirty="0">
                <a:solidFill>
                  <a:schemeClr val="tx1"/>
                </a:solidFill>
              </a:rPr>
              <a:t> 1</a:t>
            </a:r>
            <a:r>
              <a:rPr lang="ja-JP" altLang="en-US" sz="2000">
                <a:solidFill>
                  <a:schemeClr val="tx1"/>
                </a:solidFill>
              </a:rPr>
              <a:t>名をアサイン</a:t>
            </a:r>
            <a:endParaRPr lang="en-US" altLang="ja-JP" sz="2000" dirty="0">
              <a:solidFill>
                <a:schemeClr val="tx1"/>
              </a:solidFill>
            </a:endParaRPr>
          </a:p>
          <a:p>
            <a:pPr>
              <a:lnSpc>
                <a:spcPct val="150000"/>
              </a:lnSpc>
            </a:pPr>
            <a:r>
              <a:rPr lang="ja-JP" altLang="en-US" sz="2000">
                <a:solidFill>
                  <a:schemeClr val="tx1"/>
                </a:solidFill>
              </a:rPr>
              <a:t>・月間参加会議</a:t>
            </a:r>
            <a:r>
              <a:rPr lang="en-US" altLang="ja-JP" sz="2000" dirty="0">
                <a:solidFill>
                  <a:schemeClr val="tx1"/>
                </a:solidFill>
              </a:rPr>
              <a:t> 2 </a:t>
            </a:r>
            <a:r>
              <a:rPr lang="ja-JP" altLang="en-US" sz="2000">
                <a:solidFill>
                  <a:schemeClr val="tx1"/>
                </a:solidFill>
              </a:rPr>
              <a:t>回（</a:t>
            </a:r>
            <a:r>
              <a:rPr lang="en-US" altLang="ja-JP" sz="2000" dirty="0">
                <a:solidFill>
                  <a:schemeClr val="tx1"/>
                </a:solidFill>
              </a:rPr>
              <a:t>1</a:t>
            </a:r>
            <a:r>
              <a:rPr lang="ja-JP" altLang="en-US" sz="2000">
                <a:solidFill>
                  <a:schemeClr val="tx1"/>
                </a:solidFill>
              </a:rPr>
              <a:t>～</a:t>
            </a:r>
            <a:r>
              <a:rPr lang="en-US" altLang="ja-JP" sz="2000" dirty="0">
                <a:solidFill>
                  <a:schemeClr val="tx1"/>
                </a:solidFill>
              </a:rPr>
              <a:t>2</a:t>
            </a:r>
            <a:r>
              <a:rPr lang="ja-JP" altLang="en-US" sz="2000">
                <a:solidFill>
                  <a:schemeClr val="tx1"/>
                </a:solidFill>
              </a:rPr>
              <a:t>時間の会議を想定 ）</a:t>
            </a:r>
            <a:endParaRPr lang="en-US" altLang="ja-JP" sz="2000" dirty="0">
              <a:solidFill>
                <a:schemeClr val="tx1"/>
              </a:solidFill>
            </a:endParaRPr>
          </a:p>
          <a:p>
            <a:pPr>
              <a:lnSpc>
                <a:spcPct val="150000"/>
              </a:lnSpc>
            </a:pPr>
            <a:r>
              <a:rPr lang="ja-JP" altLang="en-US" sz="2000">
                <a:solidFill>
                  <a:schemeClr val="tx1"/>
                </a:solidFill>
              </a:rPr>
              <a:t>・最低契約期間：</a:t>
            </a:r>
            <a:r>
              <a:rPr lang="en-US" altLang="ja-JP" sz="2000" dirty="0">
                <a:solidFill>
                  <a:schemeClr val="tx1"/>
                </a:solidFill>
              </a:rPr>
              <a:t>3</a:t>
            </a:r>
            <a:r>
              <a:rPr lang="ja-JP" altLang="en-US" sz="2000">
                <a:solidFill>
                  <a:schemeClr val="tx1"/>
                </a:solidFill>
              </a:rPr>
              <a:t>ヶ月～</a:t>
            </a:r>
            <a:endParaRPr lang="en-US" altLang="ja-JP" sz="2000" dirty="0">
              <a:solidFill>
                <a:schemeClr val="tx1"/>
              </a:solidFill>
            </a:endParaRPr>
          </a:p>
          <a:p>
            <a:pPr>
              <a:lnSpc>
                <a:spcPct val="150000"/>
              </a:lnSpc>
            </a:pPr>
            <a:endParaRPr lang="en-US" altLang="ja-JP" sz="2000" dirty="0">
              <a:solidFill>
                <a:schemeClr val="tx1"/>
              </a:solidFill>
            </a:endParaRPr>
          </a:p>
          <a:p>
            <a:pPr>
              <a:lnSpc>
                <a:spcPct val="150000"/>
              </a:lnSpc>
            </a:pPr>
            <a:r>
              <a:rPr lang="en-US" altLang="ja-JP" sz="2000" dirty="0">
                <a:solidFill>
                  <a:schemeClr val="tx1"/>
                </a:solidFill>
              </a:rPr>
              <a:t>※</a:t>
            </a:r>
            <a:r>
              <a:rPr lang="ja-JP" altLang="en-US" sz="2000">
                <a:solidFill>
                  <a:schemeClr val="tx1"/>
                </a:solidFill>
              </a:rPr>
              <a:t>貴社のご希望する内容を踏まえ、最も効果的なコンサルティングプランを提示させていただきます</a:t>
            </a:r>
            <a:endParaRPr lang="en-US" altLang="ja-JP" sz="2000" dirty="0">
              <a:solidFill>
                <a:schemeClr val="tx1"/>
              </a:solidFill>
            </a:endParaRPr>
          </a:p>
          <a:p>
            <a:pPr>
              <a:lnSpc>
                <a:spcPct val="150000"/>
              </a:lnSpc>
            </a:pPr>
            <a:r>
              <a:rPr lang="en-US" altLang="ja-JP" sz="2000" dirty="0">
                <a:solidFill>
                  <a:schemeClr val="tx1"/>
                </a:solidFill>
              </a:rPr>
              <a:t>※</a:t>
            </a:r>
            <a:r>
              <a:rPr lang="ja-JP" altLang="en-US" sz="2000">
                <a:solidFill>
                  <a:schemeClr val="tx1"/>
                </a:solidFill>
              </a:rPr>
              <a:t>定例会議への参加以外でもお電話やメールによるサポートあり</a:t>
            </a:r>
            <a:endParaRPr lang="en-US" altLang="ja-JP" sz="2000" dirty="0">
              <a:solidFill>
                <a:schemeClr val="tx1"/>
              </a:solidFill>
            </a:endParaRPr>
          </a:p>
        </p:txBody>
      </p:sp>
      <p:sp>
        <p:nvSpPr>
          <p:cNvPr id="9" name="正方形/長方形 8">
            <a:extLst>
              <a:ext uri="{FF2B5EF4-FFF2-40B4-BE49-F238E27FC236}">
                <a16:creationId xmlns:a16="http://schemas.microsoft.com/office/drawing/2014/main" id="{B453BF8B-A979-06C6-0C52-92C82536F7BE}"/>
              </a:ext>
            </a:extLst>
          </p:cNvPr>
          <p:cNvSpPr/>
          <p:nvPr/>
        </p:nvSpPr>
        <p:spPr>
          <a:xfrm>
            <a:off x="13932808" y="2769962"/>
            <a:ext cx="3586842" cy="52469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3200">
                <a:solidFill>
                  <a:schemeClr val="tx1"/>
                </a:solidFill>
              </a:rPr>
              <a:t>月額</a:t>
            </a:r>
            <a:r>
              <a:rPr lang="en-US" altLang="ja-JP" sz="3200" dirty="0">
                <a:solidFill>
                  <a:schemeClr val="tx1"/>
                </a:solidFill>
              </a:rPr>
              <a:t>2</a:t>
            </a:r>
            <a:r>
              <a:rPr kumimoji="1" lang="en-US" altLang="ja-JP" sz="3200" dirty="0">
                <a:solidFill>
                  <a:schemeClr val="tx1"/>
                </a:solidFill>
              </a:rPr>
              <a:t>0</a:t>
            </a:r>
            <a:r>
              <a:rPr kumimoji="1" lang="ja-JP" altLang="en-US" sz="3200">
                <a:solidFill>
                  <a:schemeClr val="tx1"/>
                </a:solidFill>
              </a:rPr>
              <a:t>万円</a:t>
            </a:r>
            <a:r>
              <a:rPr kumimoji="1" lang="en-US" altLang="ja-JP" sz="3200" dirty="0">
                <a:solidFill>
                  <a:schemeClr val="tx1"/>
                </a:solidFill>
              </a:rPr>
              <a:t>〜</a:t>
            </a:r>
          </a:p>
          <a:p>
            <a:endParaRPr kumimoji="1" lang="en-US" altLang="ja-JP" sz="3200" dirty="0">
              <a:solidFill>
                <a:schemeClr val="tx1"/>
              </a:solidFill>
            </a:endParaRPr>
          </a:p>
          <a:p>
            <a:r>
              <a:rPr lang="en-US" altLang="ja-JP" dirty="0">
                <a:solidFill>
                  <a:schemeClr val="tx1"/>
                </a:solidFill>
              </a:rPr>
              <a:t>※</a:t>
            </a:r>
            <a:r>
              <a:rPr lang="ja-JP" altLang="en-US">
                <a:solidFill>
                  <a:schemeClr val="tx1"/>
                </a:solidFill>
              </a:rPr>
              <a:t>ご相談内容によって変動します</a:t>
            </a:r>
            <a:endParaRPr lang="en-US" altLang="ja-JP" dirty="0">
              <a:solidFill>
                <a:schemeClr val="tx1"/>
              </a:solidFill>
            </a:endParaRPr>
          </a:p>
          <a:p>
            <a:r>
              <a:rPr kumimoji="1" lang="en-US" altLang="ja-JP" dirty="0">
                <a:solidFill>
                  <a:schemeClr val="tx1"/>
                </a:solidFill>
              </a:rPr>
              <a:t>※</a:t>
            </a:r>
            <a:r>
              <a:rPr kumimoji="1" lang="ja-JP" altLang="en-US">
                <a:solidFill>
                  <a:schemeClr val="tx1"/>
                </a:solidFill>
              </a:rPr>
              <a:t>各種お値引きあり</a:t>
            </a:r>
          </a:p>
        </p:txBody>
      </p:sp>
      <p:cxnSp>
        <p:nvCxnSpPr>
          <p:cNvPr id="12" name="直線コネクタ 11">
            <a:extLst>
              <a:ext uri="{FF2B5EF4-FFF2-40B4-BE49-F238E27FC236}">
                <a16:creationId xmlns:a16="http://schemas.microsoft.com/office/drawing/2014/main" id="{EFD4093A-6930-02E8-E542-DD8C94DC719A}"/>
              </a:ext>
            </a:extLst>
          </p:cNvPr>
          <p:cNvCxnSpPr/>
          <p:nvPr/>
        </p:nvCxnSpPr>
        <p:spPr>
          <a:xfrm>
            <a:off x="4870451" y="2378075"/>
            <a:ext cx="83058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C2E1856C-9536-F33E-4D68-D6349F369A66}"/>
              </a:ext>
            </a:extLst>
          </p:cNvPr>
          <p:cNvSpPr txBox="1"/>
          <p:nvPr/>
        </p:nvSpPr>
        <p:spPr>
          <a:xfrm>
            <a:off x="4870451" y="1980849"/>
            <a:ext cx="1653017" cy="400110"/>
          </a:xfrm>
          <a:prstGeom prst="rect">
            <a:avLst/>
          </a:prstGeom>
          <a:noFill/>
        </p:spPr>
        <p:txBody>
          <a:bodyPr wrap="none" rtlCol="0">
            <a:spAutoFit/>
          </a:bodyPr>
          <a:lstStyle/>
          <a:p>
            <a:r>
              <a:rPr kumimoji="1" lang="ja-JP" altLang="en-US" sz="2000"/>
              <a:t>サービス内容</a:t>
            </a:r>
          </a:p>
        </p:txBody>
      </p:sp>
      <p:sp>
        <p:nvSpPr>
          <p:cNvPr id="14" name="テキスト ボックス 13">
            <a:extLst>
              <a:ext uri="{FF2B5EF4-FFF2-40B4-BE49-F238E27FC236}">
                <a16:creationId xmlns:a16="http://schemas.microsoft.com/office/drawing/2014/main" id="{C59ACAD7-FF08-A200-4B38-0BA27737771D}"/>
              </a:ext>
            </a:extLst>
          </p:cNvPr>
          <p:cNvSpPr txBox="1"/>
          <p:nvPr/>
        </p:nvSpPr>
        <p:spPr>
          <a:xfrm>
            <a:off x="13916479" y="2037498"/>
            <a:ext cx="1571264" cy="400110"/>
          </a:xfrm>
          <a:prstGeom prst="rect">
            <a:avLst/>
          </a:prstGeom>
          <a:noFill/>
        </p:spPr>
        <p:txBody>
          <a:bodyPr wrap="none" rtlCol="0">
            <a:spAutoFit/>
          </a:bodyPr>
          <a:lstStyle/>
          <a:p>
            <a:r>
              <a:rPr lang="ja-JP" altLang="en-US" sz="2000"/>
              <a:t>料金イメージ</a:t>
            </a:r>
            <a:endParaRPr kumimoji="1" lang="ja-JP" altLang="en-US" sz="2000"/>
          </a:p>
        </p:txBody>
      </p:sp>
      <p:cxnSp>
        <p:nvCxnSpPr>
          <p:cNvPr id="15" name="直線コネクタ 14">
            <a:extLst>
              <a:ext uri="{FF2B5EF4-FFF2-40B4-BE49-F238E27FC236}">
                <a16:creationId xmlns:a16="http://schemas.microsoft.com/office/drawing/2014/main" id="{68CC7E98-9F3F-20E1-4A27-5577D0B515B1}"/>
              </a:ext>
            </a:extLst>
          </p:cNvPr>
          <p:cNvCxnSpPr>
            <a:cxnSpLocks/>
          </p:cNvCxnSpPr>
          <p:nvPr/>
        </p:nvCxnSpPr>
        <p:spPr>
          <a:xfrm>
            <a:off x="13916479" y="2406830"/>
            <a:ext cx="360317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F201E299-6B09-648F-0193-E69D1D09C392}"/>
              </a:ext>
            </a:extLst>
          </p:cNvPr>
          <p:cNvSpPr txBox="1"/>
          <p:nvPr/>
        </p:nvSpPr>
        <p:spPr>
          <a:xfrm>
            <a:off x="1914979" y="2037498"/>
            <a:ext cx="2156816" cy="400110"/>
          </a:xfrm>
          <a:prstGeom prst="rect">
            <a:avLst/>
          </a:prstGeom>
          <a:noFill/>
        </p:spPr>
        <p:txBody>
          <a:bodyPr wrap="square" rtlCol="0">
            <a:spAutoFit/>
          </a:bodyPr>
          <a:lstStyle/>
          <a:p>
            <a:r>
              <a:rPr kumimoji="1" lang="ja-JP" altLang="en-US" sz="2000"/>
              <a:t>サービス種別</a:t>
            </a:r>
          </a:p>
        </p:txBody>
      </p:sp>
      <p:cxnSp>
        <p:nvCxnSpPr>
          <p:cNvPr id="21" name="直線コネクタ 20">
            <a:extLst>
              <a:ext uri="{FF2B5EF4-FFF2-40B4-BE49-F238E27FC236}">
                <a16:creationId xmlns:a16="http://schemas.microsoft.com/office/drawing/2014/main" id="{8FBD5AAA-E408-AA80-FBE3-E4B0F5CD7FC2}"/>
              </a:ext>
            </a:extLst>
          </p:cNvPr>
          <p:cNvCxnSpPr>
            <a:cxnSpLocks/>
          </p:cNvCxnSpPr>
          <p:nvPr/>
        </p:nvCxnSpPr>
        <p:spPr>
          <a:xfrm>
            <a:off x="1914979" y="2406830"/>
            <a:ext cx="215681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3292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Image366"/>
          <p:cNvPicPr>
            <a:picLocks noChangeAspect="1"/>
          </p:cNvPicPr>
          <p:nvPr/>
        </p:nvPicPr>
        <p:blipFill>
          <a:blip r:embed="rId2"/>
          <a:stretch>
            <a:fillRect/>
          </a:stretch>
        </p:blipFill>
        <p:spPr>
          <a:xfrm>
            <a:off x="5236" y="1324964"/>
            <a:ext cx="20093629" cy="219889"/>
          </a:xfrm>
          <a:prstGeom prst="rect">
            <a:avLst/>
          </a:prstGeom>
          <a:noFill/>
        </p:spPr>
      </p:pic>
      <p:sp>
        <p:nvSpPr>
          <p:cNvPr id="381" name="Text Box381"/>
          <p:cNvSpPr txBox="1"/>
          <p:nvPr/>
        </p:nvSpPr>
        <p:spPr>
          <a:xfrm>
            <a:off x="1" y="10492225"/>
            <a:ext cx="1198958" cy="429605"/>
          </a:xfrm>
          <a:prstGeom prst="rect">
            <a:avLst/>
          </a:prstGeom>
          <a:solidFill>
            <a:srgbClr val="1FB38C"/>
          </a:solidFill>
        </p:spPr>
        <p:txBody>
          <a:bodyPr wrap="square" lIns="0" tIns="0" rIns="0" rtlCol="0">
            <a:spAutoFit/>
          </a:bodyPr>
          <a:lstStyle/>
          <a:p>
            <a:pPr>
              <a:lnSpc>
                <a:spcPts val="247"/>
              </a:lnSpc>
            </a:pPr>
            <a:endParaRPr sz="1484" dirty="0"/>
          </a:p>
          <a:p>
            <a:pPr marL="751347">
              <a:lnSpc>
                <a:spcPts val="2886"/>
              </a:lnSpc>
            </a:pPr>
            <a:r>
              <a:rPr lang="en-US" altLang="zh-CN" sz="2061" dirty="0">
                <a:solidFill>
                  <a:schemeClr val="bg1"/>
                </a:solidFill>
                <a:latin typeface="Fira Sans Medium"/>
                <a:ea typeface="Fira Sans Medium"/>
                <a:cs typeface="Fira Sans Medium"/>
              </a:rPr>
              <a:t>24</a:t>
            </a:r>
          </a:p>
        </p:txBody>
      </p:sp>
      <p:sp>
        <p:nvSpPr>
          <p:cNvPr id="382" name="Text Box382"/>
          <p:cNvSpPr txBox="1"/>
          <p:nvPr/>
        </p:nvSpPr>
        <p:spPr>
          <a:xfrm>
            <a:off x="1570633" y="574432"/>
            <a:ext cx="16634817" cy="840551"/>
          </a:xfrm>
          <a:prstGeom prst="rect">
            <a:avLst/>
          </a:prstGeom>
        </p:spPr>
        <p:txBody>
          <a:bodyPr wrap="square" lIns="0" tIns="0" rIns="0" rtlCol="0">
            <a:spAutoFit/>
          </a:bodyPr>
          <a:lstStyle/>
          <a:p>
            <a:pPr>
              <a:lnSpc>
                <a:spcPts val="0"/>
              </a:lnSpc>
            </a:pPr>
            <a:endParaRPr lang="ja-JP" altLang="en-US" sz="1484">
              <a:latin typeface="メイリオ" panose="020B0604030504040204" pitchFamily="50" charset="-128"/>
              <a:ea typeface="メイリオ" panose="020B0604030504040204" pitchFamily="50" charset="-128"/>
            </a:endParaRPr>
          </a:p>
          <a:p>
            <a:pPr>
              <a:lnSpc>
                <a:spcPts val="6431"/>
              </a:lnSpc>
            </a:pP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事例</a:t>
            </a:r>
            <a:r>
              <a:rPr lang="en-US" altLang="ja-JP" sz="4947" spc="-134" dirty="0">
                <a:solidFill>
                  <a:srgbClr val="1FB38C"/>
                </a:solidFill>
                <a:latin typeface="Source Han Code JP R" panose="020B0500000000000000" pitchFamily="34" charset="-128"/>
                <a:ea typeface="Source Han Code JP R" panose="020B0500000000000000" pitchFamily="34" charset="-128"/>
                <a:cs typeface="源ノ角ゴシック Medium"/>
              </a:rPr>
              <a:t>①</a:t>
            </a: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：サッポロビール株式会社</a:t>
            </a:r>
            <a:endParaRPr lang="en-US" altLang="zh-CN" sz="4947" dirty="0">
              <a:latin typeface="Source Han Code JP R" panose="020B0500000000000000" pitchFamily="34" charset="-128"/>
              <a:ea typeface="Source Han Code JP R" panose="020B0500000000000000" pitchFamily="34" charset="-128"/>
              <a:cs typeface="源ノ角ゴシック Medium"/>
            </a:endParaRPr>
          </a:p>
        </p:txBody>
      </p:sp>
      <p:sp>
        <p:nvSpPr>
          <p:cNvPr id="392" name="Text Box392"/>
          <p:cNvSpPr txBox="1"/>
          <p:nvPr/>
        </p:nvSpPr>
        <p:spPr>
          <a:xfrm>
            <a:off x="8134017" y="10683671"/>
            <a:ext cx="4328192" cy="288862"/>
          </a:xfrm>
          <a:prstGeom prst="rect">
            <a:avLst/>
          </a:prstGeom>
        </p:spPr>
        <p:txBody>
          <a:bodyPr wrap="square" lIns="0" tIns="0" rIns="0" rtlCol="0">
            <a:spAutoFit/>
          </a:bodyPr>
          <a:lstStyle/>
          <a:p>
            <a:pPr>
              <a:lnSpc>
                <a:spcPts val="0"/>
              </a:lnSpc>
            </a:pPr>
            <a:endParaRPr sz="1484" dirty="0"/>
          </a:p>
          <a:p>
            <a:pPr>
              <a:lnSpc>
                <a:spcPts val="2002"/>
              </a:lnSpc>
            </a:pPr>
            <a:r>
              <a:rPr lang="en-US" altLang="zh-CN" sz="1484" spc="-2" dirty="0">
                <a:solidFill>
                  <a:srgbClr val="777777"/>
                </a:solidFill>
                <a:latin typeface="Minion Pro"/>
                <a:ea typeface="Minion Pro"/>
                <a:cs typeface="Minion Pro"/>
              </a:rPr>
              <a:t>Copyright</a:t>
            </a:r>
            <a:r>
              <a:rPr lang="en-US" altLang="zh-CN" sz="1484" dirty="0">
                <a:solidFill>
                  <a:srgbClr val="777777"/>
                </a:solidFill>
                <a:latin typeface="Minion Pro"/>
                <a:ea typeface="Minion Pro"/>
                <a:cs typeface="Minion Pro"/>
              </a:rPr>
              <a:t> (C) 2024 </a:t>
            </a:r>
            <a:r>
              <a:rPr lang="en-US" altLang="zh-CN" sz="1484" spc="-5" dirty="0">
                <a:solidFill>
                  <a:srgbClr val="777777"/>
                </a:solidFill>
                <a:latin typeface="Minion Pro"/>
                <a:ea typeface="Minion Pro"/>
                <a:cs typeface="Minion Pro"/>
              </a:rPr>
              <a:t>CROIX</a:t>
            </a:r>
            <a:r>
              <a:rPr lang="en-US" altLang="zh-CN" sz="1484" dirty="0">
                <a:solidFill>
                  <a:srgbClr val="777777"/>
                </a:solidFill>
                <a:latin typeface="Minion Pro"/>
                <a:ea typeface="Minion Pro"/>
                <a:cs typeface="Minion Pro"/>
              </a:rPr>
              <a:t> </a:t>
            </a:r>
            <a:r>
              <a:rPr lang="en-US" altLang="zh-CN" sz="1484" spc="-6" dirty="0">
                <a:solidFill>
                  <a:srgbClr val="777777"/>
                </a:solidFill>
                <a:latin typeface="Minion Pro"/>
                <a:ea typeface="Minion Pro"/>
                <a:cs typeface="Minion Pro"/>
              </a:rPr>
              <a:t>Co.,</a:t>
            </a:r>
            <a:r>
              <a:rPr lang="en-US" altLang="zh-CN" sz="1484" dirty="0">
                <a:solidFill>
                  <a:srgbClr val="777777"/>
                </a:solidFill>
                <a:latin typeface="Minion Pro"/>
                <a:ea typeface="Minion Pro"/>
                <a:cs typeface="Minion Pro"/>
              </a:rPr>
              <a:t> </a:t>
            </a:r>
            <a:r>
              <a:rPr lang="en-US" altLang="zh-CN" sz="1484" spc="-13" dirty="0">
                <a:solidFill>
                  <a:srgbClr val="777777"/>
                </a:solidFill>
                <a:latin typeface="Minion Pro"/>
                <a:ea typeface="Minion Pro"/>
                <a:cs typeface="Minion Pro"/>
              </a:rPr>
              <a:t>Ltd</a:t>
            </a:r>
            <a:r>
              <a:rPr lang="en-US" altLang="zh-CN" sz="1484" dirty="0">
                <a:solidFill>
                  <a:srgbClr val="777777"/>
                </a:solidFill>
                <a:latin typeface="Minion Pro"/>
                <a:ea typeface="Minion Pro"/>
                <a:cs typeface="Minion Pro"/>
              </a:rPr>
              <a:t> </a:t>
            </a:r>
            <a:r>
              <a:rPr lang="en-US" altLang="zh-CN" sz="1484" spc="4" dirty="0">
                <a:solidFill>
                  <a:srgbClr val="777777"/>
                </a:solidFill>
                <a:latin typeface="Minion Pro"/>
                <a:ea typeface="Minion Pro"/>
                <a:cs typeface="Minion Pro"/>
              </a:rPr>
              <a:t>All</a:t>
            </a:r>
            <a:r>
              <a:rPr lang="en-US" altLang="zh-CN" sz="1484" dirty="0">
                <a:solidFill>
                  <a:srgbClr val="777777"/>
                </a:solidFill>
                <a:latin typeface="Minion Pro"/>
                <a:ea typeface="Minion Pro"/>
                <a:cs typeface="Minion Pro"/>
              </a:rPr>
              <a:t> </a:t>
            </a:r>
            <a:r>
              <a:rPr lang="en-US" altLang="zh-CN" sz="1484" spc="-2" dirty="0">
                <a:solidFill>
                  <a:srgbClr val="777777"/>
                </a:solidFill>
                <a:latin typeface="Minion Pro"/>
                <a:ea typeface="Minion Pro"/>
                <a:cs typeface="Minion Pro"/>
              </a:rPr>
              <a:t>Rights</a:t>
            </a:r>
            <a:r>
              <a:rPr lang="en-US" altLang="zh-CN" sz="1484" dirty="0">
                <a:solidFill>
                  <a:srgbClr val="777777"/>
                </a:solidFill>
                <a:latin typeface="Minion Pro"/>
                <a:ea typeface="Minion Pro"/>
                <a:cs typeface="Minion Pro"/>
              </a:rPr>
              <a:t> </a:t>
            </a:r>
            <a:r>
              <a:rPr lang="en-US" altLang="zh-CN" sz="1484" spc="5" dirty="0">
                <a:solidFill>
                  <a:srgbClr val="777777"/>
                </a:solidFill>
                <a:latin typeface="Minion Pro"/>
                <a:ea typeface="Minion Pro"/>
                <a:cs typeface="Minion Pro"/>
              </a:rPr>
              <a:t>Reserved.</a:t>
            </a:r>
            <a:endParaRPr lang="en-US" altLang="zh-CN" sz="1484" dirty="0">
              <a:latin typeface="Minion Pro"/>
              <a:ea typeface="Minion Pro"/>
              <a:cs typeface="Minion Pro"/>
            </a:endParaRPr>
          </a:p>
        </p:txBody>
      </p:sp>
      <p:sp>
        <p:nvSpPr>
          <p:cNvPr id="2" name="正方形/長方形 1">
            <a:extLst>
              <a:ext uri="{FF2B5EF4-FFF2-40B4-BE49-F238E27FC236}">
                <a16:creationId xmlns:a16="http://schemas.microsoft.com/office/drawing/2014/main" id="{5D1097DD-AE90-559E-A980-6C5ED5EC35CB}"/>
              </a:ext>
            </a:extLst>
          </p:cNvPr>
          <p:cNvSpPr/>
          <p:nvPr/>
        </p:nvSpPr>
        <p:spPr>
          <a:xfrm>
            <a:off x="3961493" y="1920875"/>
            <a:ext cx="12181114" cy="1524000"/>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a:solidFill>
                  <a:schemeClr val="tx1"/>
                </a:solidFill>
              </a:rPr>
              <a:t>支援内容：</a:t>
            </a:r>
            <a:r>
              <a:rPr kumimoji="1" lang="en-US" altLang="ja-JP" sz="3200" dirty="0">
                <a:solidFill>
                  <a:schemeClr val="tx1"/>
                </a:solidFill>
              </a:rPr>
              <a:t> </a:t>
            </a:r>
            <a:r>
              <a:rPr kumimoji="1" lang="ja-JP" altLang="en-US" sz="3200">
                <a:solidFill>
                  <a:schemeClr val="tx1"/>
                </a:solidFill>
              </a:rPr>
              <a:t>新商品開発に合わせた瞑想関連コンテンツ制作及び監修</a:t>
            </a:r>
          </a:p>
        </p:txBody>
      </p:sp>
      <p:pic>
        <p:nvPicPr>
          <p:cNvPr id="3" name="図 2">
            <a:extLst>
              <a:ext uri="{FF2B5EF4-FFF2-40B4-BE49-F238E27FC236}">
                <a16:creationId xmlns:a16="http://schemas.microsoft.com/office/drawing/2014/main" id="{45D454CB-A002-4B2C-6277-99DB2871CAB9}"/>
              </a:ext>
            </a:extLst>
          </p:cNvPr>
          <p:cNvPicPr>
            <a:picLocks noChangeAspect="1"/>
          </p:cNvPicPr>
          <p:nvPr/>
        </p:nvPicPr>
        <p:blipFill>
          <a:blip r:embed="rId3"/>
          <a:stretch>
            <a:fillRect/>
          </a:stretch>
        </p:blipFill>
        <p:spPr>
          <a:xfrm>
            <a:off x="11728450" y="3858037"/>
            <a:ext cx="7244481" cy="6251647"/>
          </a:xfrm>
          <a:prstGeom prst="rect">
            <a:avLst/>
          </a:prstGeom>
        </p:spPr>
      </p:pic>
      <p:pic>
        <p:nvPicPr>
          <p:cNvPr id="6" name="図 5">
            <a:extLst>
              <a:ext uri="{FF2B5EF4-FFF2-40B4-BE49-F238E27FC236}">
                <a16:creationId xmlns:a16="http://schemas.microsoft.com/office/drawing/2014/main" id="{E2547FFD-C547-499C-80CF-2D2BBBBC8944}"/>
              </a:ext>
            </a:extLst>
          </p:cNvPr>
          <p:cNvPicPr>
            <a:picLocks noChangeAspect="1"/>
          </p:cNvPicPr>
          <p:nvPr/>
        </p:nvPicPr>
        <p:blipFill>
          <a:blip r:embed="rId4"/>
          <a:stretch>
            <a:fillRect/>
          </a:stretch>
        </p:blipFill>
        <p:spPr>
          <a:xfrm>
            <a:off x="599480" y="3858037"/>
            <a:ext cx="10290324" cy="6251647"/>
          </a:xfrm>
          <a:prstGeom prst="rect">
            <a:avLst/>
          </a:prstGeom>
        </p:spPr>
      </p:pic>
    </p:spTree>
    <p:extLst>
      <p:ext uri="{BB962C8B-B14F-4D97-AF65-F5344CB8AC3E}">
        <p14:creationId xmlns:p14="http://schemas.microsoft.com/office/powerpoint/2010/main" val="3140685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Image366"/>
          <p:cNvPicPr>
            <a:picLocks noChangeAspect="1"/>
          </p:cNvPicPr>
          <p:nvPr/>
        </p:nvPicPr>
        <p:blipFill>
          <a:blip r:embed="rId2"/>
          <a:stretch>
            <a:fillRect/>
          </a:stretch>
        </p:blipFill>
        <p:spPr>
          <a:xfrm>
            <a:off x="5236" y="1324964"/>
            <a:ext cx="20093629" cy="219889"/>
          </a:xfrm>
          <a:prstGeom prst="rect">
            <a:avLst/>
          </a:prstGeom>
          <a:noFill/>
        </p:spPr>
      </p:pic>
      <p:sp>
        <p:nvSpPr>
          <p:cNvPr id="381" name="Text Box381"/>
          <p:cNvSpPr txBox="1"/>
          <p:nvPr/>
        </p:nvSpPr>
        <p:spPr>
          <a:xfrm>
            <a:off x="1" y="10492225"/>
            <a:ext cx="1198958" cy="429605"/>
          </a:xfrm>
          <a:prstGeom prst="rect">
            <a:avLst/>
          </a:prstGeom>
          <a:solidFill>
            <a:srgbClr val="1FB38C"/>
          </a:solidFill>
        </p:spPr>
        <p:txBody>
          <a:bodyPr wrap="square" lIns="0" tIns="0" rIns="0" rtlCol="0">
            <a:spAutoFit/>
          </a:bodyPr>
          <a:lstStyle/>
          <a:p>
            <a:pPr>
              <a:lnSpc>
                <a:spcPts val="247"/>
              </a:lnSpc>
            </a:pPr>
            <a:endParaRPr sz="1484" dirty="0"/>
          </a:p>
          <a:p>
            <a:pPr marL="751347">
              <a:lnSpc>
                <a:spcPts val="2886"/>
              </a:lnSpc>
            </a:pPr>
            <a:r>
              <a:rPr lang="en-US" altLang="zh-CN" sz="2061" dirty="0">
                <a:solidFill>
                  <a:schemeClr val="bg1"/>
                </a:solidFill>
                <a:latin typeface="Fira Sans Medium"/>
                <a:ea typeface="Fira Sans Medium"/>
                <a:cs typeface="Fira Sans Medium"/>
              </a:rPr>
              <a:t>25</a:t>
            </a:r>
          </a:p>
        </p:txBody>
      </p:sp>
      <p:sp>
        <p:nvSpPr>
          <p:cNvPr id="382" name="Text Box382"/>
          <p:cNvSpPr txBox="1"/>
          <p:nvPr/>
        </p:nvSpPr>
        <p:spPr>
          <a:xfrm>
            <a:off x="1570633" y="574432"/>
            <a:ext cx="16634817" cy="840551"/>
          </a:xfrm>
          <a:prstGeom prst="rect">
            <a:avLst/>
          </a:prstGeom>
        </p:spPr>
        <p:txBody>
          <a:bodyPr wrap="square" lIns="0" tIns="0" rIns="0" rtlCol="0">
            <a:spAutoFit/>
          </a:bodyPr>
          <a:lstStyle/>
          <a:p>
            <a:pPr>
              <a:lnSpc>
                <a:spcPts val="0"/>
              </a:lnSpc>
            </a:pPr>
            <a:endParaRPr lang="ja-JP" altLang="en-US" sz="1484">
              <a:latin typeface="メイリオ" panose="020B0604030504040204" pitchFamily="50" charset="-128"/>
              <a:ea typeface="メイリオ" panose="020B0604030504040204" pitchFamily="50" charset="-128"/>
            </a:endParaRPr>
          </a:p>
          <a:p>
            <a:pPr>
              <a:lnSpc>
                <a:spcPts val="6431"/>
              </a:lnSpc>
            </a:pP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事例</a:t>
            </a:r>
            <a:r>
              <a:rPr lang="en-US" altLang="ja-JP" sz="4947" spc="-134" dirty="0">
                <a:solidFill>
                  <a:srgbClr val="1FB38C"/>
                </a:solidFill>
                <a:latin typeface="Source Han Code JP R" panose="020B0500000000000000" pitchFamily="34" charset="-128"/>
                <a:ea typeface="Source Han Code JP R" panose="020B0500000000000000" pitchFamily="34" charset="-128"/>
                <a:cs typeface="源ノ角ゴシック Medium"/>
              </a:rPr>
              <a:t>②</a:t>
            </a: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：江崎グリコ株式会社</a:t>
            </a:r>
            <a:endParaRPr lang="en-US" altLang="zh-CN" sz="4947" dirty="0">
              <a:latin typeface="Source Han Code JP R" panose="020B0500000000000000" pitchFamily="34" charset="-128"/>
              <a:ea typeface="Source Han Code JP R" panose="020B0500000000000000" pitchFamily="34" charset="-128"/>
              <a:cs typeface="源ノ角ゴシック Medium"/>
            </a:endParaRPr>
          </a:p>
        </p:txBody>
      </p:sp>
      <p:sp>
        <p:nvSpPr>
          <p:cNvPr id="392" name="Text Box392"/>
          <p:cNvSpPr txBox="1"/>
          <p:nvPr/>
        </p:nvSpPr>
        <p:spPr>
          <a:xfrm>
            <a:off x="8134017" y="10683671"/>
            <a:ext cx="4328192" cy="288862"/>
          </a:xfrm>
          <a:prstGeom prst="rect">
            <a:avLst/>
          </a:prstGeom>
        </p:spPr>
        <p:txBody>
          <a:bodyPr wrap="square" lIns="0" tIns="0" rIns="0" rtlCol="0">
            <a:spAutoFit/>
          </a:bodyPr>
          <a:lstStyle/>
          <a:p>
            <a:pPr>
              <a:lnSpc>
                <a:spcPts val="0"/>
              </a:lnSpc>
            </a:pPr>
            <a:endParaRPr sz="1484" dirty="0"/>
          </a:p>
          <a:p>
            <a:pPr>
              <a:lnSpc>
                <a:spcPts val="2002"/>
              </a:lnSpc>
            </a:pPr>
            <a:r>
              <a:rPr lang="en-US" altLang="zh-CN" sz="1484" spc="-2" dirty="0">
                <a:solidFill>
                  <a:srgbClr val="777777"/>
                </a:solidFill>
                <a:latin typeface="Minion Pro"/>
                <a:ea typeface="Minion Pro"/>
                <a:cs typeface="Minion Pro"/>
              </a:rPr>
              <a:t>Copyright</a:t>
            </a:r>
            <a:r>
              <a:rPr lang="en-US" altLang="zh-CN" sz="1484" dirty="0">
                <a:solidFill>
                  <a:srgbClr val="777777"/>
                </a:solidFill>
                <a:latin typeface="Minion Pro"/>
                <a:ea typeface="Minion Pro"/>
                <a:cs typeface="Minion Pro"/>
              </a:rPr>
              <a:t> (C) 2024 </a:t>
            </a:r>
            <a:r>
              <a:rPr lang="en-US" altLang="zh-CN" sz="1484" spc="-5" dirty="0">
                <a:solidFill>
                  <a:srgbClr val="777777"/>
                </a:solidFill>
                <a:latin typeface="Minion Pro"/>
                <a:ea typeface="Minion Pro"/>
                <a:cs typeface="Minion Pro"/>
              </a:rPr>
              <a:t>CROIX</a:t>
            </a:r>
            <a:r>
              <a:rPr lang="en-US" altLang="zh-CN" sz="1484" dirty="0">
                <a:solidFill>
                  <a:srgbClr val="777777"/>
                </a:solidFill>
                <a:latin typeface="Minion Pro"/>
                <a:ea typeface="Minion Pro"/>
                <a:cs typeface="Minion Pro"/>
              </a:rPr>
              <a:t> </a:t>
            </a:r>
            <a:r>
              <a:rPr lang="en-US" altLang="zh-CN" sz="1484" spc="-6" dirty="0">
                <a:solidFill>
                  <a:srgbClr val="777777"/>
                </a:solidFill>
                <a:latin typeface="Minion Pro"/>
                <a:ea typeface="Minion Pro"/>
                <a:cs typeface="Minion Pro"/>
              </a:rPr>
              <a:t>Co.,</a:t>
            </a:r>
            <a:r>
              <a:rPr lang="en-US" altLang="zh-CN" sz="1484" dirty="0">
                <a:solidFill>
                  <a:srgbClr val="777777"/>
                </a:solidFill>
                <a:latin typeface="Minion Pro"/>
                <a:ea typeface="Minion Pro"/>
                <a:cs typeface="Minion Pro"/>
              </a:rPr>
              <a:t> </a:t>
            </a:r>
            <a:r>
              <a:rPr lang="en-US" altLang="zh-CN" sz="1484" spc="-13" dirty="0">
                <a:solidFill>
                  <a:srgbClr val="777777"/>
                </a:solidFill>
                <a:latin typeface="Minion Pro"/>
                <a:ea typeface="Minion Pro"/>
                <a:cs typeface="Minion Pro"/>
              </a:rPr>
              <a:t>Ltd</a:t>
            </a:r>
            <a:r>
              <a:rPr lang="en-US" altLang="zh-CN" sz="1484" dirty="0">
                <a:solidFill>
                  <a:srgbClr val="777777"/>
                </a:solidFill>
                <a:latin typeface="Minion Pro"/>
                <a:ea typeface="Minion Pro"/>
                <a:cs typeface="Minion Pro"/>
              </a:rPr>
              <a:t> </a:t>
            </a:r>
            <a:r>
              <a:rPr lang="en-US" altLang="zh-CN" sz="1484" spc="4" dirty="0">
                <a:solidFill>
                  <a:srgbClr val="777777"/>
                </a:solidFill>
                <a:latin typeface="Minion Pro"/>
                <a:ea typeface="Minion Pro"/>
                <a:cs typeface="Minion Pro"/>
              </a:rPr>
              <a:t>All</a:t>
            </a:r>
            <a:r>
              <a:rPr lang="en-US" altLang="zh-CN" sz="1484" dirty="0">
                <a:solidFill>
                  <a:srgbClr val="777777"/>
                </a:solidFill>
                <a:latin typeface="Minion Pro"/>
                <a:ea typeface="Minion Pro"/>
                <a:cs typeface="Minion Pro"/>
              </a:rPr>
              <a:t> </a:t>
            </a:r>
            <a:r>
              <a:rPr lang="en-US" altLang="zh-CN" sz="1484" spc="-2" dirty="0">
                <a:solidFill>
                  <a:srgbClr val="777777"/>
                </a:solidFill>
                <a:latin typeface="Minion Pro"/>
                <a:ea typeface="Minion Pro"/>
                <a:cs typeface="Minion Pro"/>
              </a:rPr>
              <a:t>Rights</a:t>
            </a:r>
            <a:r>
              <a:rPr lang="en-US" altLang="zh-CN" sz="1484" dirty="0">
                <a:solidFill>
                  <a:srgbClr val="777777"/>
                </a:solidFill>
                <a:latin typeface="Minion Pro"/>
                <a:ea typeface="Minion Pro"/>
                <a:cs typeface="Minion Pro"/>
              </a:rPr>
              <a:t> </a:t>
            </a:r>
            <a:r>
              <a:rPr lang="en-US" altLang="zh-CN" sz="1484" spc="5" dirty="0">
                <a:solidFill>
                  <a:srgbClr val="777777"/>
                </a:solidFill>
                <a:latin typeface="Minion Pro"/>
                <a:ea typeface="Minion Pro"/>
                <a:cs typeface="Minion Pro"/>
              </a:rPr>
              <a:t>Reserved.</a:t>
            </a:r>
            <a:endParaRPr lang="en-US" altLang="zh-CN" sz="1484" dirty="0">
              <a:latin typeface="Minion Pro"/>
              <a:ea typeface="Minion Pro"/>
              <a:cs typeface="Minion Pro"/>
            </a:endParaRPr>
          </a:p>
        </p:txBody>
      </p:sp>
      <p:pic>
        <p:nvPicPr>
          <p:cNvPr id="7" name="図 6">
            <a:extLst>
              <a:ext uri="{FF2B5EF4-FFF2-40B4-BE49-F238E27FC236}">
                <a16:creationId xmlns:a16="http://schemas.microsoft.com/office/drawing/2014/main" id="{383EC0AB-51CD-74E1-EEF4-CDAB8729EE6F}"/>
              </a:ext>
            </a:extLst>
          </p:cNvPr>
          <p:cNvPicPr>
            <a:picLocks noChangeAspect="1"/>
          </p:cNvPicPr>
          <p:nvPr/>
        </p:nvPicPr>
        <p:blipFill>
          <a:blip r:embed="rId3"/>
          <a:stretch>
            <a:fillRect/>
          </a:stretch>
        </p:blipFill>
        <p:spPr>
          <a:xfrm>
            <a:off x="2584450" y="3889586"/>
            <a:ext cx="5827303" cy="6633946"/>
          </a:xfrm>
          <a:prstGeom prst="rect">
            <a:avLst/>
          </a:prstGeom>
          <a:ln w="12700">
            <a:solidFill>
              <a:schemeClr val="bg1">
                <a:lumMod val="65000"/>
              </a:schemeClr>
            </a:solidFill>
          </a:ln>
        </p:spPr>
      </p:pic>
      <p:sp>
        <p:nvSpPr>
          <p:cNvPr id="8" name="正方形/長方形 7">
            <a:extLst>
              <a:ext uri="{FF2B5EF4-FFF2-40B4-BE49-F238E27FC236}">
                <a16:creationId xmlns:a16="http://schemas.microsoft.com/office/drawing/2014/main" id="{76D99450-4C93-E4E2-34D6-C4BF3AFCB4B5}"/>
              </a:ext>
            </a:extLst>
          </p:cNvPr>
          <p:cNvSpPr/>
          <p:nvPr/>
        </p:nvSpPr>
        <p:spPr>
          <a:xfrm>
            <a:off x="6903789" y="7397161"/>
            <a:ext cx="1507964" cy="609600"/>
          </a:xfrm>
          <a:prstGeom prst="rect">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23FA9B1E-6044-5F00-20CD-73714D5DAD25}"/>
              </a:ext>
            </a:extLst>
          </p:cNvPr>
          <p:cNvPicPr>
            <a:picLocks noChangeAspect="1"/>
          </p:cNvPicPr>
          <p:nvPr/>
        </p:nvPicPr>
        <p:blipFill>
          <a:blip r:embed="rId4"/>
          <a:stretch>
            <a:fillRect/>
          </a:stretch>
        </p:blipFill>
        <p:spPr>
          <a:xfrm>
            <a:off x="9137650" y="3889586"/>
            <a:ext cx="9982200" cy="6648920"/>
          </a:xfrm>
          <a:prstGeom prst="rect">
            <a:avLst/>
          </a:prstGeom>
        </p:spPr>
      </p:pic>
      <p:sp>
        <p:nvSpPr>
          <p:cNvPr id="10" name="正方形/長方形 9">
            <a:extLst>
              <a:ext uri="{FF2B5EF4-FFF2-40B4-BE49-F238E27FC236}">
                <a16:creationId xmlns:a16="http://schemas.microsoft.com/office/drawing/2014/main" id="{7E285377-1C57-FEE0-A551-38C0D10CA87E}"/>
              </a:ext>
            </a:extLst>
          </p:cNvPr>
          <p:cNvSpPr/>
          <p:nvPr/>
        </p:nvSpPr>
        <p:spPr>
          <a:xfrm>
            <a:off x="3961493" y="1920875"/>
            <a:ext cx="12181114" cy="1524000"/>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a:solidFill>
                  <a:schemeClr val="tx1"/>
                </a:solidFill>
              </a:rPr>
              <a:t>支援内容：</a:t>
            </a:r>
            <a:r>
              <a:rPr kumimoji="1" lang="en-US" altLang="ja-JP" sz="3200" dirty="0">
                <a:solidFill>
                  <a:schemeClr val="tx1"/>
                </a:solidFill>
              </a:rPr>
              <a:t> </a:t>
            </a:r>
            <a:r>
              <a:rPr kumimoji="1" lang="ja-JP" altLang="en-US" sz="3200">
                <a:solidFill>
                  <a:schemeClr val="tx1"/>
                </a:solidFill>
              </a:rPr>
              <a:t>睡眠及び癒やし関連企画への協力、既存音源提供</a:t>
            </a:r>
          </a:p>
        </p:txBody>
      </p:sp>
    </p:spTree>
    <p:extLst>
      <p:ext uri="{BB962C8B-B14F-4D97-AF65-F5344CB8AC3E}">
        <p14:creationId xmlns:p14="http://schemas.microsoft.com/office/powerpoint/2010/main" val="3619265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Image366"/>
          <p:cNvPicPr>
            <a:picLocks noChangeAspect="1"/>
          </p:cNvPicPr>
          <p:nvPr/>
        </p:nvPicPr>
        <p:blipFill>
          <a:blip r:embed="rId2"/>
          <a:stretch>
            <a:fillRect/>
          </a:stretch>
        </p:blipFill>
        <p:spPr>
          <a:xfrm>
            <a:off x="5236" y="1324964"/>
            <a:ext cx="20093629" cy="219889"/>
          </a:xfrm>
          <a:prstGeom prst="rect">
            <a:avLst/>
          </a:prstGeom>
          <a:noFill/>
        </p:spPr>
      </p:pic>
      <p:sp>
        <p:nvSpPr>
          <p:cNvPr id="381" name="Text Box381"/>
          <p:cNvSpPr txBox="1"/>
          <p:nvPr/>
        </p:nvSpPr>
        <p:spPr>
          <a:xfrm>
            <a:off x="1" y="10492225"/>
            <a:ext cx="1198958" cy="429605"/>
          </a:xfrm>
          <a:prstGeom prst="rect">
            <a:avLst/>
          </a:prstGeom>
          <a:solidFill>
            <a:srgbClr val="1FB38C"/>
          </a:solidFill>
        </p:spPr>
        <p:txBody>
          <a:bodyPr wrap="square" lIns="0" tIns="0" rIns="0" rtlCol="0">
            <a:spAutoFit/>
          </a:bodyPr>
          <a:lstStyle/>
          <a:p>
            <a:pPr>
              <a:lnSpc>
                <a:spcPts val="247"/>
              </a:lnSpc>
            </a:pPr>
            <a:endParaRPr sz="1484" dirty="0"/>
          </a:p>
          <a:p>
            <a:pPr marL="751347">
              <a:lnSpc>
                <a:spcPts val="2886"/>
              </a:lnSpc>
            </a:pPr>
            <a:r>
              <a:rPr lang="en-US" altLang="zh-CN" sz="2061" dirty="0">
                <a:solidFill>
                  <a:schemeClr val="bg1"/>
                </a:solidFill>
                <a:latin typeface="Fira Sans Medium"/>
                <a:ea typeface="Fira Sans Medium"/>
                <a:cs typeface="Fira Sans Medium"/>
              </a:rPr>
              <a:t>26</a:t>
            </a:r>
          </a:p>
        </p:txBody>
      </p:sp>
      <p:sp>
        <p:nvSpPr>
          <p:cNvPr id="382" name="Text Box382"/>
          <p:cNvSpPr txBox="1"/>
          <p:nvPr/>
        </p:nvSpPr>
        <p:spPr>
          <a:xfrm>
            <a:off x="1570633" y="574432"/>
            <a:ext cx="17549217" cy="840551"/>
          </a:xfrm>
          <a:prstGeom prst="rect">
            <a:avLst/>
          </a:prstGeom>
        </p:spPr>
        <p:txBody>
          <a:bodyPr wrap="square" lIns="0" tIns="0" rIns="0" rtlCol="0">
            <a:spAutoFit/>
          </a:bodyPr>
          <a:lstStyle/>
          <a:p>
            <a:pPr>
              <a:lnSpc>
                <a:spcPts val="0"/>
              </a:lnSpc>
            </a:pPr>
            <a:endParaRPr lang="ja-JP" altLang="en-US" sz="1484">
              <a:latin typeface="メイリオ" panose="020B0604030504040204" pitchFamily="50" charset="-128"/>
              <a:ea typeface="メイリオ" panose="020B0604030504040204" pitchFamily="50" charset="-128"/>
            </a:endParaRPr>
          </a:p>
          <a:p>
            <a:pPr>
              <a:lnSpc>
                <a:spcPts val="6431"/>
              </a:lnSpc>
            </a:pP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事例</a:t>
            </a:r>
            <a:r>
              <a:rPr lang="en-US" altLang="ja-JP" sz="4947" spc="-134" dirty="0">
                <a:solidFill>
                  <a:srgbClr val="1FB38C"/>
                </a:solidFill>
                <a:latin typeface="Source Han Code JP R" panose="020B0500000000000000" pitchFamily="34" charset="-128"/>
                <a:ea typeface="Source Han Code JP R" panose="020B0500000000000000" pitchFamily="34" charset="-128"/>
                <a:cs typeface="源ノ角ゴシック Medium"/>
              </a:rPr>
              <a:t>③</a:t>
            </a: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：クルマの先端技術展</a:t>
            </a:r>
            <a:r>
              <a:rPr lang="en-US" altLang="ja-JP" sz="4947" spc="-134" dirty="0">
                <a:solidFill>
                  <a:srgbClr val="1FB38C"/>
                </a:solidFill>
                <a:latin typeface="Source Han Code JP R" panose="020B0500000000000000" pitchFamily="34" charset="-128"/>
                <a:ea typeface="Source Han Code JP R" panose="020B0500000000000000" pitchFamily="34" charset="-128"/>
                <a:cs typeface="源ノ角ゴシック Medium"/>
              </a:rPr>
              <a:t>【</a:t>
            </a:r>
            <a:r>
              <a:rPr lang="ja-JP" altLang="en-US" sz="4947" spc="-134">
                <a:solidFill>
                  <a:srgbClr val="1FB38C"/>
                </a:solidFill>
                <a:latin typeface="Source Han Code JP R" panose="020B0500000000000000" pitchFamily="34" charset="-128"/>
                <a:ea typeface="Source Han Code JP R" panose="020B0500000000000000" pitchFamily="34" charset="-128"/>
                <a:cs typeface="源ノ角ゴシック Medium"/>
              </a:rPr>
              <a:t>オートモーティブ ワールド</a:t>
            </a:r>
            <a:r>
              <a:rPr lang="en-US" altLang="ja-JP" sz="4947" spc="-134" dirty="0">
                <a:solidFill>
                  <a:srgbClr val="1FB38C"/>
                </a:solidFill>
                <a:latin typeface="Source Han Code JP R" panose="020B0500000000000000" pitchFamily="34" charset="-128"/>
                <a:ea typeface="Source Han Code JP R" panose="020B0500000000000000" pitchFamily="34" charset="-128"/>
                <a:cs typeface="源ノ角ゴシック Medium"/>
              </a:rPr>
              <a:t>】</a:t>
            </a:r>
          </a:p>
        </p:txBody>
      </p:sp>
      <p:sp>
        <p:nvSpPr>
          <p:cNvPr id="392" name="Text Box392"/>
          <p:cNvSpPr txBox="1"/>
          <p:nvPr/>
        </p:nvSpPr>
        <p:spPr>
          <a:xfrm>
            <a:off x="8134017" y="10683671"/>
            <a:ext cx="4328192" cy="288862"/>
          </a:xfrm>
          <a:prstGeom prst="rect">
            <a:avLst/>
          </a:prstGeom>
        </p:spPr>
        <p:txBody>
          <a:bodyPr wrap="square" lIns="0" tIns="0" rIns="0" rtlCol="0">
            <a:spAutoFit/>
          </a:bodyPr>
          <a:lstStyle/>
          <a:p>
            <a:pPr>
              <a:lnSpc>
                <a:spcPts val="0"/>
              </a:lnSpc>
            </a:pPr>
            <a:endParaRPr sz="1484" dirty="0"/>
          </a:p>
          <a:p>
            <a:pPr>
              <a:lnSpc>
                <a:spcPts val="2002"/>
              </a:lnSpc>
            </a:pPr>
            <a:r>
              <a:rPr lang="en-US" altLang="zh-CN" sz="1484" spc="-2" dirty="0">
                <a:solidFill>
                  <a:srgbClr val="777777"/>
                </a:solidFill>
                <a:latin typeface="Minion Pro"/>
                <a:ea typeface="Minion Pro"/>
                <a:cs typeface="Minion Pro"/>
              </a:rPr>
              <a:t>Copyright</a:t>
            </a:r>
            <a:r>
              <a:rPr lang="en-US" altLang="zh-CN" sz="1484" dirty="0">
                <a:solidFill>
                  <a:srgbClr val="777777"/>
                </a:solidFill>
                <a:latin typeface="Minion Pro"/>
                <a:ea typeface="Minion Pro"/>
                <a:cs typeface="Minion Pro"/>
              </a:rPr>
              <a:t> (C) 2024 </a:t>
            </a:r>
            <a:r>
              <a:rPr lang="en-US" altLang="zh-CN" sz="1484" spc="-5" dirty="0">
                <a:solidFill>
                  <a:srgbClr val="777777"/>
                </a:solidFill>
                <a:latin typeface="Minion Pro"/>
                <a:ea typeface="Minion Pro"/>
                <a:cs typeface="Minion Pro"/>
              </a:rPr>
              <a:t>CROIX</a:t>
            </a:r>
            <a:r>
              <a:rPr lang="en-US" altLang="zh-CN" sz="1484" dirty="0">
                <a:solidFill>
                  <a:srgbClr val="777777"/>
                </a:solidFill>
                <a:latin typeface="Minion Pro"/>
                <a:ea typeface="Minion Pro"/>
                <a:cs typeface="Minion Pro"/>
              </a:rPr>
              <a:t> </a:t>
            </a:r>
            <a:r>
              <a:rPr lang="en-US" altLang="zh-CN" sz="1484" spc="-6" dirty="0">
                <a:solidFill>
                  <a:srgbClr val="777777"/>
                </a:solidFill>
                <a:latin typeface="Minion Pro"/>
                <a:ea typeface="Minion Pro"/>
                <a:cs typeface="Minion Pro"/>
              </a:rPr>
              <a:t>Co.,</a:t>
            </a:r>
            <a:r>
              <a:rPr lang="en-US" altLang="zh-CN" sz="1484" dirty="0">
                <a:solidFill>
                  <a:srgbClr val="777777"/>
                </a:solidFill>
                <a:latin typeface="Minion Pro"/>
                <a:ea typeface="Minion Pro"/>
                <a:cs typeface="Minion Pro"/>
              </a:rPr>
              <a:t> </a:t>
            </a:r>
            <a:r>
              <a:rPr lang="en-US" altLang="zh-CN" sz="1484" spc="-13" dirty="0">
                <a:solidFill>
                  <a:srgbClr val="777777"/>
                </a:solidFill>
                <a:latin typeface="Minion Pro"/>
                <a:ea typeface="Minion Pro"/>
                <a:cs typeface="Minion Pro"/>
              </a:rPr>
              <a:t>Ltd</a:t>
            </a:r>
            <a:r>
              <a:rPr lang="en-US" altLang="zh-CN" sz="1484" dirty="0">
                <a:solidFill>
                  <a:srgbClr val="777777"/>
                </a:solidFill>
                <a:latin typeface="Minion Pro"/>
                <a:ea typeface="Minion Pro"/>
                <a:cs typeface="Minion Pro"/>
              </a:rPr>
              <a:t> </a:t>
            </a:r>
            <a:r>
              <a:rPr lang="en-US" altLang="zh-CN" sz="1484" spc="4" dirty="0">
                <a:solidFill>
                  <a:srgbClr val="777777"/>
                </a:solidFill>
                <a:latin typeface="Minion Pro"/>
                <a:ea typeface="Minion Pro"/>
                <a:cs typeface="Minion Pro"/>
              </a:rPr>
              <a:t>All</a:t>
            </a:r>
            <a:r>
              <a:rPr lang="en-US" altLang="zh-CN" sz="1484" dirty="0">
                <a:solidFill>
                  <a:srgbClr val="777777"/>
                </a:solidFill>
                <a:latin typeface="Minion Pro"/>
                <a:ea typeface="Minion Pro"/>
                <a:cs typeface="Minion Pro"/>
              </a:rPr>
              <a:t> </a:t>
            </a:r>
            <a:r>
              <a:rPr lang="en-US" altLang="zh-CN" sz="1484" spc="-2" dirty="0">
                <a:solidFill>
                  <a:srgbClr val="777777"/>
                </a:solidFill>
                <a:latin typeface="Minion Pro"/>
                <a:ea typeface="Minion Pro"/>
                <a:cs typeface="Minion Pro"/>
              </a:rPr>
              <a:t>Rights</a:t>
            </a:r>
            <a:r>
              <a:rPr lang="en-US" altLang="zh-CN" sz="1484" dirty="0">
                <a:solidFill>
                  <a:srgbClr val="777777"/>
                </a:solidFill>
                <a:latin typeface="Minion Pro"/>
                <a:ea typeface="Minion Pro"/>
                <a:cs typeface="Minion Pro"/>
              </a:rPr>
              <a:t> </a:t>
            </a:r>
            <a:r>
              <a:rPr lang="en-US" altLang="zh-CN" sz="1484" spc="5" dirty="0">
                <a:solidFill>
                  <a:srgbClr val="777777"/>
                </a:solidFill>
                <a:latin typeface="Minion Pro"/>
                <a:ea typeface="Minion Pro"/>
                <a:cs typeface="Minion Pro"/>
              </a:rPr>
              <a:t>Reserved.</a:t>
            </a:r>
            <a:endParaRPr lang="en-US" altLang="zh-CN" sz="1484" dirty="0">
              <a:latin typeface="Minion Pro"/>
              <a:ea typeface="Minion Pro"/>
              <a:cs typeface="Minion Pro"/>
            </a:endParaRPr>
          </a:p>
        </p:txBody>
      </p:sp>
      <p:sp>
        <p:nvSpPr>
          <p:cNvPr id="10" name="正方形/長方形 9">
            <a:extLst>
              <a:ext uri="{FF2B5EF4-FFF2-40B4-BE49-F238E27FC236}">
                <a16:creationId xmlns:a16="http://schemas.microsoft.com/office/drawing/2014/main" id="{7E285377-1C57-FEE0-A551-38C0D10CA87E}"/>
              </a:ext>
            </a:extLst>
          </p:cNvPr>
          <p:cNvSpPr/>
          <p:nvPr/>
        </p:nvSpPr>
        <p:spPr>
          <a:xfrm>
            <a:off x="3346450" y="1925649"/>
            <a:ext cx="13411200" cy="1524000"/>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a:solidFill>
                  <a:schemeClr val="tx1"/>
                </a:solidFill>
              </a:rPr>
              <a:t>支援内容：</a:t>
            </a:r>
            <a:r>
              <a:rPr kumimoji="1" lang="en-US" altLang="ja-JP" sz="3200" dirty="0">
                <a:solidFill>
                  <a:schemeClr val="tx1"/>
                </a:solidFill>
              </a:rPr>
              <a:t> </a:t>
            </a:r>
            <a:r>
              <a:rPr kumimoji="1" lang="en" altLang="ja-JP" sz="3200" dirty="0">
                <a:solidFill>
                  <a:schemeClr val="tx1"/>
                </a:solidFill>
              </a:rPr>
              <a:t>VIP</a:t>
            </a:r>
            <a:r>
              <a:rPr kumimoji="1" lang="ja-JP" altLang="en-US" sz="3200">
                <a:solidFill>
                  <a:schemeClr val="tx1"/>
                </a:solidFill>
              </a:rPr>
              <a:t>ラウンジを</a:t>
            </a:r>
            <a:r>
              <a:rPr kumimoji="1" lang="en" altLang="ja-JP" sz="3200" dirty="0">
                <a:solidFill>
                  <a:schemeClr val="tx1"/>
                </a:solidFill>
              </a:rPr>
              <a:t>Dolby Atmos®︎</a:t>
            </a:r>
            <a:r>
              <a:rPr kumimoji="1" lang="ja-JP" altLang="en-US" sz="3200">
                <a:solidFill>
                  <a:schemeClr val="tx1"/>
                </a:solidFill>
              </a:rPr>
              <a:t>による立体音楽と高画質</a:t>
            </a:r>
            <a:r>
              <a:rPr kumimoji="1" lang="en-US" altLang="ja-JP" sz="3200" dirty="0">
                <a:solidFill>
                  <a:schemeClr val="tx1"/>
                </a:solidFill>
              </a:rPr>
              <a:t>4</a:t>
            </a:r>
            <a:r>
              <a:rPr kumimoji="1" lang="en" altLang="ja-JP" sz="3200" dirty="0">
                <a:solidFill>
                  <a:schemeClr val="tx1"/>
                </a:solidFill>
              </a:rPr>
              <a:t>K</a:t>
            </a:r>
            <a:r>
              <a:rPr kumimoji="1" lang="ja-JP" altLang="en-US" sz="3200">
                <a:solidFill>
                  <a:schemeClr val="tx1"/>
                </a:solidFill>
              </a:rPr>
              <a:t>自然映像、フローラルウッドの香りを加えた特別な癒やし空間として演出</a:t>
            </a:r>
          </a:p>
        </p:txBody>
      </p:sp>
      <p:pic>
        <p:nvPicPr>
          <p:cNvPr id="2" name="図 1">
            <a:extLst>
              <a:ext uri="{FF2B5EF4-FFF2-40B4-BE49-F238E27FC236}">
                <a16:creationId xmlns:a16="http://schemas.microsoft.com/office/drawing/2014/main" id="{1120B5C0-3DA5-9112-8DDA-BB910674F2A1}"/>
              </a:ext>
            </a:extLst>
          </p:cNvPr>
          <p:cNvPicPr>
            <a:picLocks noChangeAspect="1"/>
          </p:cNvPicPr>
          <p:nvPr/>
        </p:nvPicPr>
        <p:blipFill>
          <a:blip r:embed="rId3"/>
          <a:stretch>
            <a:fillRect/>
          </a:stretch>
        </p:blipFill>
        <p:spPr>
          <a:xfrm>
            <a:off x="599480" y="3884366"/>
            <a:ext cx="8385770" cy="6331679"/>
          </a:xfrm>
          <a:prstGeom prst="rect">
            <a:avLst/>
          </a:prstGeom>
          <a:ln w="12700">
            <a:solidFill>
              <a:schemeClr val="bg1">
                <a:lumMod val="65000"/>
              </a:schemeClr>
            </a:solidFill>
          </a:ln>
        </p:spPr>
      </p:pic>
      <p:pic>
        <p:nvPicPr>
          <p:cNvPr id="3" name="図 2">
            <a:extLst>
              <a:ext uri="{FF2B5EF4-FFF2-40B4-BE49-F238E27FC236}">
                <a16:creationId xmlns:a16="http://schemas.microsoft.com/office/drawing/2014/main" id="{E4ACE0D1-BF54-88F4-B21D-DEAC6FF73524}"/>
              </a:ext>
            </a:extLst>
          </p:cNvPr>
          <p:cNvPicPr>
            <a:picLocks noChangeAspect="1"/>
          </p:cNvPicPr>
          <p:nvPr/>
        </p:nvPicPr>
        <p:blipFill>
          <a:blip r:embed="rId4"/>
          <a:stretch>
            <a:fillRect/>
          </a:stretch>
        </p:blipFill>
        <p:spPr>
          <a:xfrm>
            <a:off x="9272464" y="4417766"/>
            <a:ext cx="10380786" cy="5123109"/>
          </a:xfrm>
          <a:prstGeom prst="rect">
            <a:avLst/>
          </a:prstGeom>
        </p:spPr>
      </p:pic>
    </p:spTree>
    <p:extLst>
      <p:ext uri="{BB962C8B-B14F-4D97-AF65-F5344CB8AC3E}">
        <p14:creationId xmlns:p14="http://schemas.microsoft.com/office/powerpoint/2010/main" val="20968586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CDCECE"/>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74294</TotalTime>
  <Words>1048</Words>
  <Application>Microsoft Macintosh PowerPoint</Application>
  <PresentationFormat>ユーザー設定</PresentationFormat>
  <Paragraphs>166</Paragraphs>
  <Slides>12</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12</vt:i4>
      </vt:variant>
    </vt:vector>
  </HeadingPairs>
  <TitlesOfParts>
    <vt:vector size="23" baseType="lpstr">
      <vt:lpstr>Hiragino Sans</vt:lpstr>
      <vt:lpstr>Minion Pro</vt:lpstr>
      <vt:lpstr>Source Han Code JP R</vt:lpstr>
      <vt:lpstr>メイリオ</vt:lpstr>
      <vt:lpstr>源ノ角ゴシック Light</vt:lpstr>
      <vt:lpstr>源ノ角ゴシック Regular</vt:lpstr>
      <vt:lpstr>游ゴシック</vt:lpstr>
      <vt:lpstr>Calibri</vt:lpstr>
      <vt:lpstr>Fira Sans Medium</vt:lpstr>
      <vt:lpstr>Helvetica Neue</vt:lpstr>
      <vt:lpstr>Office Theme</vt:lpstr>
      <vt:lpstr>サービス説明資料</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中長期事業計画と増資計画</dc:title>
  <dc:creator>YUKI-pc</dc:creator>
  <cp:lastModifiedBy>Fuse Motoi</cp:lastModifiedBy>
  <cp:revision>307</cp:revision>
  <cp:lastPrinted>2024-09-20T02:13:44Z</cp:lastPrinted>
  <dcterms:created xsi:type="dcterms:W3CDTF">2019-09-11T01:26:37Z</dcterms:created>
  <dcterms:modified xsi:type="dcterms:W3CDTF">2025-03-01T07:54:10Z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2019-09-06T00:00:00Z</vt:filetime>
  </property>
  <property fmtid="{D5CDD505-2E9C-101B-9397-08002B2CF9AE}" pid="3" name="Creator">
    <vt:lpwstr>Adobe InDesign 14.0 (Windows)</vt:lpwstr>
  </property>
  <property fmtid="{D5CDD505-2E9C-101B-9397-08002B2CF9AE}" pid="4" name="LastSaved">
    <vt:filetime>2019-09-11T00:00:00Z</vt:filetime>
  </property>
</Properties>
</file>