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68" d="100"/>
          <a:sy n="68" d="100"/>
        </p:scale>
        <p:origin x="28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2829495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178061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160384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2429124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117875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4229622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4215845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4095136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3818564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62614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A29B2F-F044-4F3A-837C-AE8883E1EAF6}" type="datetimeFigureOut">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345463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27A29B2F-F044-4F3A-837C-AE8883E1EAF6}" type="datetimeFigureOut">
              <a:rPr kumimoji="1" lang="ja-JP" altLang="en-US" smtClean="0"/>
              <a:t>2025/9/29</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ADB380D-0EF6-4277-8636-11E615464FDB}" type="slidenum">
              <a:rPr kumimoji="1" lang="ja-JP" altLang="en-US" smtClean="0"/>
              <a:t>‹#›</a:t>
            </a:fld>
            <a:endParaRPr kumimoji="1" lang="ja-JP" altLang="en-US"/>
          </a:p>
        </p:txBody>
      </p:sp>
    </p:spTree>
    <p:extLst>
      <p:ext uri="{BB962C8B-B14F-4D97-AF65-F5344CB8AC3E}">
        <p14:creationId xmlns:p14="http://schemas.microsoft.com/office/powerpoint/2010/main" val="4663104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CB3F14-B2FA-D953-4B84-866239C1887E}"/>
              </a:ext>
            </a:extLst>
          </p:cNvPr>
          <p:cNvSpPr>
            <a:spLocks noGrp="1"/>
          </p:cNvSpPr>
          <p:nvPr>
            <p:ph type="ctrTitle"/>
          </p:nvPr>
        </p:nvSpPr>
        <p:spPr>
          <a:xfrm>
            <a:off x="0" y="97031"/>
            <a:ext cx="6858000" cy="609600"/>
          </a:xfrm>
        </p:spPr>
        <p:txBody>
          <a:bodyPr>
            <a:normAutofit/>
          </a:bodyPr>
          <a:lstStyle/>
          <a:p>
            <a:r>
              <a:rPr lang="ja-JP" altLang="en-US" sz="3600" b="1" dirty="0">
                <a:solidFill>
                  <a:srgbClr val="FF0000"/>
                </a:solidFill>
                <a:latin typeface="HGPｺﾞｼｯｸE" panose="020B0900000000000000" pitchFamily="50" charset="-128"/>
                <a:ea typeface="HGPｺﾞｼｯｸE" panose="020B0900000000000000" pitchFamily="50" charset="-128"/>
              </a:rPr>
              <a:t>リース満了のお知らせ</a:t>
            </a:r>
          </a:p>
        </p:txBody>
      </p:sp>
      <p:pic>
        <p:nvPicPr>
          <p:cNvPr id="5" name="図 4">
            <a:extLst>
              <a:ext uri="{FF2B5EF4-FFF2-40B4-BE49-F238E27FC236}">
                <a16:creationId xmlns:a16="http://schemas.microsoft.com/office/drawing/2014/main" id="{F711FF35-BE6A-0293-2408-0F4ECF4545F6}"/>
              </a:ext>
            </a:extLst>
          </p:cNvPr>
          <p:cNvPicPr>
            <a:picLocks noChangeAspect="1"/>
          </p:cNvPicPr>
          <p:nvPr/>
        </p:nvPicPr>
        <p:blipFill>
          <a:blip r:embed="rId2"/>
          <a:stretch>
            <a:fillRect/>
          </a:stretch>
        </p:blipFill>
        <p:spPr>
          <a:xfrm>
            <a:off x="747391" y="4112853"/>
            <a:ext cx="5363216" cy="3162272"/>
          </a:xfrm>
          <a:prstGeom prst="rect">
            <a:avLst/>
          </a:prstGeom>
        </p:spPr>
      </p:pic>
      <p:sp>
        <p:nvSpPr>
          <p:cNvPr id="6" name="タイトル 1">
            <a:extLst>
              <a:ext uri="{FF2B5EF4-FFF2-40B4-BE49-F238E27FC236}">
                <a16:creationId xmlns:a16="http://schemas.microsoft.com/office/drawing/2014/main" id="{5FE0391F-F5DE-A0B0-6E8E-312CC122841E}"/>
              </a:ext>
            </a:extLst>
          </p:cNvPr>
          <p:cNvSpPr txBox="1">
            <a:spLocks/>
          </p:cNvSpPr>
          <p:nvPr/>
        </p:nvSpPr>
        <p:spPr>
          <a:xfrm>
            <a:off x="-1" y="706631"/>
            <a:ext cx="6858000" cy="330919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1600" b="1" dirty="0">
                <a:latin typeface="HGPｺﾞｼｯｸE" panose="020B0900000000000000" pitchFamily="50" charset="-128"/>
                <a:ea typeface="HGPｺﾞｼｯｸE" panose="020B0900000000000000" pitchFamily="50" charset="-128"/>
              </a:rPr>
              <a:t>平素より弊社をご利用いただき誠にありがとうございます。</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ご契約いただいておりますオートリースが、まもなく満了日を迎えます。</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これまで大切にお乗りいただいたお車に感謝申し上げるとともに、</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今後のご利用についてご案内いたします。リース満了後は</a:t>
            </a:r>
            <a:endParaRPr lang="en-US" altLang="ja-JP" sz="1600" b="1" dirty="0">
              <a:latin typeface="HGPｺﾞｼｯｸE" panose="020B0900000000000000" pitchFamily="50" charset="-128"/>
              <a:ea typeface="HGPｺﾞｼｯｸE" panose="020B0900000000000000" pitchFamily="50" charset="-128"/>
            </a:endParaRPr>
          </a:p>
          <a:p>
            <a:endParaRPr lang="en-US" altLang="ja-JP" sz="1400" b="1" dirty="0">
              <a:latin typeface="HGPｺﾞｼｯｸE" panose="020B0900000000000000" pitchFamily="50" charset="-128"/>
              <a:ea typeface="HGPｺﾞｼｯｸE" panose="020B0900000000000000" pitchFamily="50" charset="-128"/>
            </a:endParaRPr>
          </a:p>
          <a:p>
            <a:r>
              <a:rPr lang="ja-JP" altLang="en-US" sz="2000" b="1" dirty="0">
                <a:solidFill>
                  <a:schemeClr val="accent1"/>
                </a:solidFill>
                <a:latin typeface="HGPｺﾞｼｯｸE" panose="020B0900000000000000" pitchFamily="50" charset="-128"/>
                <a:ea typeface="HGPｺﾞｼｯｸE" panose="020B0900000000000000" pitchFamily="50" charset="-128"/>
              </a:rPr>
              <a:t>①お乗換え　②リース期間延長　③ご購入　④ご返却</a:t>
            </a:r>
            <a:endParaRPr lang="en-US" altLang="ja-JP" sz="2000" b="1" dirty="0">
              <a:solidFill>
                <a:schemeClr val="accent1"/>
              </a:solidFill>
              <a:latin typeface="HGPｺﾞｼｯｸE" panose="020B0900000000000000" pitchFamily="50" charset="-128"/>
              <a:ea typeface="HGPｺﾞｼｯｸE" panose="020B0900000000000000" pitchFamily="50" charset="-128"/>
            </a:endParaRPr>
          </a:p>
          <a:p>
            <a:endParaRPr lang="en-US" altLang="ja-JP" sz="14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と幅広い選択肢をご用意しております。</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特にお乗換えをご検討のお客様には、最新の安全装備や燃費性能を備えた</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新車・高年式車を多数ご用意しており、ライフスタイルに合わせた</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最適なプランをご提案可能です。</a:t>
            </a:r>
            <a:endParaRPr lang="en-US" altLang="ja-JP" sz="1600" b="1" dirty="0">
              <a:latin typeface="HGPｺﾞｼｯｸE" panose="020B0900000000000000" pitchFamily="50" charset="-128"/>
              <a:ea typeface="HGPｺﾞｼｯｸE" panose="020B0900000000000000" pitchFamily="50" charset="-128"/>
            </a:endParaRPr>
          </a:p>
          <a:p>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ぜひこの機会に、新しいカーライフをご検討ください。</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ご不明な点やご相談は弊社スタッフまでお気軽にお問合せください。</a:t>
            </a:r>
            <a:endParaRPr lang="en-US" altLang="ja-JP" sz="1600" b="1" dirty="0">
              <a:latin typeface="HGPｺﾞｼｯｸE" panose="020B0900000000000000" pitchFamily="50" charset="-128"/>
              <a:ea typeface="HGPｺﾞｼｯｸE" panose="020B0900000000000000" pitchFamily="50" charset="-128"/>
            </a:endParaRPr>
          </a:p>
        </p:txBody>
      </p:sp>
      <p:sp>
        <p:nvSpPr>
          <p:cNvPr id="11" name="タイトル 1">
            <a:extLst>
              <a:ext uri="{FF2B5EF4-FFF2-40B4-BE49-F238E27FC236}">
                <a16:creationId xmlns:a16="http://schemas.microsoft.com/office/drawing/2014/main" id="{41979E58-B8BD-3943-D0F4-FF29E29AA4C8}"/>
              </a:ext>
            </a:extLst>
          </p:cNvPr>
          <p:cNvSpPr txBox="1">
            <a:spLocks/>
          </p:cNvSpPr>
          <p:nvPr/>
        </p:nvSpPr>
        <p:spPr>
          <a:xfrm>
            <a:off x="-1" y="7438523"/>
            <a:ext cx="6858000" cy="998846"/>
          </a:xfrm>
          <a:prstGeom prst="rect">
            <a:avLst/>
          </a:prstGeom>
        </p:spPr>
        <p:txBody>
          <a:bodyPr vert="horz" lIns="91440" tIns="45720" rIns="91440" bIns="45720" rtlCol="0" anchor="b">
            <a:normAutofit lnSpcReduction="100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1600" b="1" dirty="0">
                <a:latin typeface="HGPｺﾞｼｯｸE" panose="020B0900000000000000" pitchFamily="50" charset="-128"/>
                <a:ea typeface="HGPｺﾞｼｯｸE" panose="020B0900000000000000" pitchFamily="50" charset="-128"/>
              </a:rPr>
              <a:t>株式会社　インディオ富山</a:t>
            </a:r>
            <a:endParaRPr lang="en-US" altLang="ja-JP" sz="1600" b="1" dirty="0">
              <a:latin typeface="HGPｺﾞｼｯｸE" panose="020B0900000000000000" pitchFamily="50" charset="-128"/>
              <a:ea typeface="HGPｺﾞｼｯｸE" panose="020B0900000000000000" pitchFamily="50" charset="-128"/>
            </a:endParaRPr>
          </a:p>
          <a:p>
            <a:r>
              <a:rPr lang="ja-JP" altLang="en-US" sz="1600" b="1" dirty="0">
                <a:latin typeface="HGPｺﾞｼｯｸE" panose="020B0900000000000000" pitchFamily="50" charset="-128"/>
                <a:ea typeface="HGPｺﾞｼｯｸE" panose="020B0900000000000000" pitchFamily="50" charset="-128"/>
              </a:rPr>
              <a:t>〒</a:t>
            </a:r>
            <a:r>
              <a:rPr lang="en-US" altLang="ja-JP" sz="1600" b="1" dirty="0">
                <a:latin typeface="HGPｺﾞｼｯｸE" panose="020B0900000000000000" pitchFamily="50" charset="-128"/>
                <a:ea typeface="HGPｺﾞｼｯｸE" panose="020B0900000000000000" pitchFamily="50" charset="-128"/>
              </a:rPr>
              <a:t>939-8073</a:t>
            </a:r>
            <a:r>
              <a:rPr lang="ja-JP" altLang="en-US" sz="1600" b="1" dirty="0">
                <a:latin typeface="HGPｺﾞｼｯｸE" panose="020B0900000000000000" pitchFamily="50" charset="-128"/>
                <a:ea typeface="HGPｺﾞｼｯｸE" panose="020B0900000000000000" pitchFamily="50" charset="-128"/>
              </a:rPr>
              <a:t>　富山県富山市大町</a:t>
            </a:r>
            <a:r>
              <a:rPr lang="en-US" altLang="ja-JP" sz="1600" b="1" dirty="0">
                <a:latin typeface="HGPｺﾞｼｯｸE" panose="020B0900000000000000" pitchFamily="50" charset="-128"/>
                <a:ea typeface="HGPｺﾞｼｯｸE" panose="020B0900000000000000" pitchFamily="50" charset="-128"/>
              </a:rPr>
              <a:t>64-1</a:t>
            </a:r>
          </a:p>
          <a:p>
            <a:r>
              <a:rPr lang="ja-JP" altLang="en-US" sz="2000" b="1" dirty="0">
                <a:solidFill>
                  <a:schemeClr val="accent1"/>
                </a:solidFill>
                <a:latin typeface="HGPｺﾞｼｯｸE" panose="020B0900000000000000" pitchFamily="50" charset="-128"/>
                <a:ea typeface="HGPｺﾞｼｯｸE" panose="020B0900000000000000" pitchFamily="50" charset="-128"/>
              </a:rPr>
              <a:t>フリーダイヤル　</a:t>
            </a:r>
            <a:r>
              <a:rPr lang="en-US" altLang="ja-JP" sz="2000" b="1" dirty="0">
                <a:solidFill>
                  <a:schemeClr val="accent1"/>
                </a:solidFill>
                <a:latin typeface="HGPｺﾞｼｯｸE" panose="020B0900000000000000" pitchFamily="50" charset="-128"/>
                <a:ea typeface="HGPｺﾞｼｯｸE" panose="020B0900000000000000" pitchFamily="50" charset="-128"/>
              </a:rPr>
              <a:t>0120-218-007</a:t>
            </a:r>
          </a:p>
          <a:p>
            <a:r>
              <a:rPr lang="ja-JP" altLang="en-US" sz="1600" b="1" dirty="0">
                <a:latin typeface="HGPｺﾞｼｯｸE" panose="020B0900000000000000" pitchFamily="50" charset="-128"/>
                <a:ea typeface="HGPｺﾞｼｯｸE" panose="020B0900000000000000" pitchFamily="50" charset="-128"/>
              </a:rPr>
              <a:t>営業時間</a:t>
            </a:r>
            <a:r>
              <a:rPr lang="en-US" altLang="ja-JP" sz="1600" b="1" dirty="0">
                <a:latin typeface="HGPｺﾞｼｯｸE" panose="020B0900000000000000" pitchFamily="50" charset="-128"/>
                <a:ea typeface="HGPｺﾞｼｯｸE" panose="020B0900000000000000" pitchFamily="50" charset="-128"/>
              </a:rPr>
              <a:t>/10:00</a:t>
            </a:r>
            <a:r>
              <a:rPr lang="ja-JP" altLang="en-US" sz="1600" b="1" dirty="0">
                <a:latin typeface="HGPｺﾞｼｯｸE" panose="020B0900000000000000" pitchFamily="50" charset="-128"/>
                <a:ea typeface="HGPｺﾞｼｯｸE" panose="020B0900000000000000" pitchFamily="50" charset="-128"/>
              </a:rPr>
              <a:t>～</a:t>
            </a:r>
            <a:r>
              <a:rPr lang="en-US" altLang="ja-JP" sz="1600" b="1" dirty="0">
                <a:latin typeface="HGPｺﾞｼｯｸE" panose="020B0900000000000000" pitchFamily="50" charset="-128"/>
                <a:ea typeface="HGPｺﾞｼｯｸE" panose="020B0900000000000000" pitchFamily="50" charset="-128"/>
              </a:rPr>
              <a:t>19:00</a:t>
            </a:r>
            <a:r>
              <a:rPr lang="ja-JP" altLang="en-US" sz="1600" b="1" dirty="0">
                <a:latin typeface="HGPｺﾞｼｯｸE" panose="020B0900000000000000" pitchFamily="50" charset="-128"/>
                <a:ea typeface="HGPｺﾞｼｯｸE" panose="020B0900000000000000" pitchFamily="50" charset="-128"/>
              </a:rPr>
              <a:t>　定休日</a:t>
            </a:r>
            <a:r>
              <a:rPr lang="en-US" altLang="ja-JP" sz="1600" b="1" dirty="0">
                <a:latin typeface="HGPｺﾞｼｯｸE" panose="020B0900000000000000" pitchFamily="50" charset="-128"/>
                <a:ea typeface="HGPｺﾞｼｯｸE" panose="020B0900000000000000" pitchFamily="50" charset="-128"/>
              </a:rPr>
              <a:t>/</a:t>
            </a:r>
            <a:r>
              <a:rPr lang="ja-JP" altLang="en-US" sz="1600" b="1" dirty="0">
                <a:latin typeface="HGPｺﾞｼｯｸE" panose="020B0900000000000000" pitchFamily="50" charset="-128"/>
                <a:ea typeface="HGPｺﾞｼｯｸE" panose="020B0900000000000000" pitchFamily="50" charset="-128"/>
              </a:rPr>
              <a:t>第</a:t>
            </a:r>
            <a:r>
              <a:rPr lang="en-US" altLang="ja-JP" sz="1600" b="1" dirty="0">
                <a:latin typeface="HGPｺﾞｼｯｸE" panose="020B0900000000000000" pitchFamily="50" charset="-128"/>
                <a:ea typeface="HGPｺﾞｼｯｸE" panose="020B0900000000000000" pitchFamily="50" charset="-128"/>
              </a:rPr>
              <a:t>1</a:t>
            </a:r>
            <a:r>
              <a:rPr lang="ja-JP" altLang="en-US" sz="1600" b="1" dirty="0">
                <a:latin typeface="HGPｺﾞｼｯｸE" panose="020B0900000000000000" pitchFamily="50" charset="-128"/>
                <a:ea typeface="HGPｺﾞｼｯｸE" panose="020B0900000000000000" pitchFamily="50" charset="-128"/>
              </a:rPr>
              <a:t>・第</a:t>
            </a:r>
            <a:r>
              <a:rPr lang="en-US" altLang="ja-JP" sz="1600" b="1" dirty="0">
                <a:latin typeface="HGPｺﾞｼｯｸE" panose="020B0900000000000000" pitchFamily="50" charset="-128"/>
                <a:ea typeface="HGPｺﾞｼｯｸE" panose="020B0900000000000000" pitchFamily="50" charset="-128"/>
              </a:rPr>
              <a:t>3</a:t>
            </a:r>
            <a:r>
              <a:rPr lang="ja-JP" altLang="en-US" sz="1600" b="1" dirty="0">
                <a:latin typeface="HGPｺﾞｼｯｸE" panose="020B0900000000000000" pitchFamily="50" charset="-128"/>
                <a:ea typeface="HGPｺﾞｼｯｸE" panose="020B0900000000000000" pitchFamily="50" charset="-128"/>
              </a:rPr>
              <a:t>月曜日　毎週火曜日</a:t>
            </a:r>
          </a:p>
        </p:txBody>
      </p:sp>
      <p:pic>
        <p:nvPicPr>
          <p:cNvPr id="13" name="図 12">
            <a:extLst>
              <a:ext uri="{FF2B5EF4-FFF2-40B4-BE49-F238E27FC236}">
                <a16:creationId xmlns:a16="http://schemas.microsoft.com/office/drawing/2014/main" id="{F3BC9000-9CB6-2A61-C65D-617A999DF2C4}"/>
              </a:ext>
            </a:extLst>
          </p:cNvPr>
          <p:cNvPicPr>
            <a:picLocks noChangeAspect="1"/>
          </p:cNvPicPr>
          <p:nvPr/>
        </p:nvPicPr>
        <p:blipFill>
          <a:blip r:embed="rId3"/>
          <a:stretch>
            <a:fillRect/>
          </a:stretch>
        </p:blipFill>
        <p:spPr>
          <a:xfrm>
            <a:off x="1034591" y="8524757"/>
            <a:ext cx="4788817" cy="619243"/>
          </a:xfrm>
          <a:prstGeom prst="rect">
            <a:avLst/>
          </a:prstGeom>
        </p:spPr>
      </p:pic>
    </p:spTree>
    <p:extLst>
      <p:ext uri="{BB962C8B-B14F-4D97-AF65-F5344CB8AC3E}">
        <p14:creationId xmlns:p14="http://schemas.microsoft.com/office/powerpoint/2010/main" val="16629937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TotalTime>
  <Words>160</Words>
  <Application>Microsoft Office PowerPoint</Application>
  <PresentationFormat>画面に合わせる (4:3)</PresentationFormat>
  <Paragraphs>19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HGPｺﾞｼｯｸE</vt:lpstr>
      <vt:lpstr>Arial</vt:lpstr>
      <vt:lpstr>Calibri</vt:lpstr>
      <vt:lpstr>Calibri Light</vt:lpstr>
      <vt:lpstr>Office テーマ</vt:lpstr>
      <vt:lpstr>リース満了のお知らせ</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インディオ インディオ</dc:creator>
  <cp:lastModifiedBy>インディオ インディオ</cp:lastModifiedBy>
  <cp:revision>4</cp:revision>
  <dcterms:created xsi:type="dcterms:W3CDTF">2025-09-29T10:18:50Z</dcterms:created>
  <dcterms:modified xsi:type="dcterms:W3CDTF">2025-09-29T10:59:00Z</dcterms:modified>
</cp:coreProperties>
</file>