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62" r:id="rId5"/>
    <p:sldId id="259" r:id="rId6"/>
    <p:sldId id="261" r:id="rId7"/>
    <p:sldId id="260" r:id="rId8"/>
    <p:sldId id="266" r:id="rId9"/>
    <p:sldId id="268" r:id="rId10"/>
    <p:sldId id="269" r:id="rId11"/>
    <p:sldId id="272" r:id="rId12"/>
    <p:sldId id="274" r:id="rId13"/>
    <p:sldId id="263" r:id="rId14"/>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99CCFF"/>
    <a:srgbClr val="E7F5FF"/>
    <a:srgbClr val="2DBDBA"/>
    <a:srgbClr val="33CCCC"/>
    <a:srgbClr val="FF6161"/>
    <a:srgbClr val="25A2FF"/>
    <a:srgbClr val="FFF3F3"/>
    <a:srgbClr val="FFEBEB"/>
    <a:srgbClr val="FF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260" y="3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DFB212CB-1D7F-4A5D-9CFD-60EE97376BD0}" type="datetimeFigureOut">
              <a:rPr kumimoji="1" lang="ja-JP" altLang="en-US" smtClean="0"/>
              <a:t>2023/4/18</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596D2202-F81A-433D-BE22-AC76A6ED2318}" type="slidenum">
              <a:rPr kumimoji="1" lang="ja-JP" altLang="en-US" smtClean="0"/>
              <a:t>‹#›</a:t>
            </a:fld>
            <a:endParaRPr kumimoji="1" lang="ja-JP" altLang="en-US"/>
          </a:p>
        </p:txBody>
      </p:sp>
    </p:spTree>
    <p:extLst>
      <p:ext uri="{BB962C8B-B14F-4D97-AF65-F5344CB8AC3E}">
        <p14:creationId xmlns:p14="http://schemas.microsoft.com/office/powerpoint/2010/main" val="8126795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4F7D27-FA74-D024-C74A-16830C22075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17F8475-7308-23D8-BD40-DCFDD11200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C593B76-3154-58F5-59D9-56AD937F10B5}"/>
              </a:ext>
            </a:extLst>
          </p:cNvPr>
          <p:cNvSpPr>
            <a:spLocks noGrp="1"/>
          </p:cNvSpPr>
          <p:nvPr>
            <p:ph type="dt" sz="half" idx="10"/>
          </p:nvPr>
        </p:nvSpPr>
        <p:spPr/>
        <p:txBody>
          <a:bodyPr/>
          <a:lstStyle/>
          <a:p>
            <a:fld id="{32B34AAE-6B85-47F5-BD3A-560ECB1775A5}" type="datetimeFigureOut">
              <a:rPr kumimoji="1" lang="ja-JP" altLang="en-US" smtClean="0"/>
              <a:t>2023/4/18</a:t>
            </a:fld>
            <a:endParaRPr kumimoji="1" lang="ja-JP" altLang="en-US"/>
          </a:p>
        </p:txBody>
      </p:sp>
      <p:sp>
        <p:nvSpPr>
          <p:cNvPr id="5" name="フッター プレースホルダー 4">
            <a:extLst>
              <a:ext uri="{FF2B5EF4-FFF2-40B4-BE49-F238E27FC236}">
                <a16:creationId xmlns:a16="http://schemas.microsoft.com/office/drawing/2014/main" id="{0EBFB302-E2A0-F32C-C150-C698E475C07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CE891D8-1178-E4E1-8795-291530AF81A5}"/>
              </a:ext>
            </a:extLst>
          </p:cNvPr>
          <p:cNvSpPr>
            <a:spLocks noGrp="1"/>
          </p:cNvSpPr>
          <p:nvPr>
            <p:ph type="sldNum" sz="quarter" idx="12"/>
          </p:nvPr>
        </p:nvSpPr>
        <p:spPr/>
        <p:txBody>
          <a:bodyPr/>
          <a:lstStyle/>
          <a:p>
            <a:fld id="{373A736F-E6F2-47AA-B7B6-F8893AE1E3E5}" type="slidenum">
              <a:rPr kumimoji="1" lang="ja-JP" altLang="en-US" smtClean="0"/>
              <a:t>‹#›</a:t>
            </a:fld>
            <a:endParaRPr kumimoji="1" lang="ja-JP" altLang="en-US"/>
          </a:p>
        </p:txBody>
      </p:sp>
    </p:spTree>
    <p:extLst>
      <p:ext uri="{BB962C8B-B14F-4D97-AF65-F5344CB8AC3E}">
        <p14:creationId xmlns:p14="http://schemas.microsoft.com/office/powerpoint/2010/main" val="568146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86B76D-83E3-DB78-CE22-172AF622D68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E46388F-FEF8-F462-E303-5DA22DE3D88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479528B-DC35-A993-2FD4-55760DCD6AF3}"/>
              </a:ext>
            </a:extLst>
          </p:cNvPr>
          <p:cNvSpPr>
            <a:spLocks noGrp="1"/>
          </p:cNvSpPr>
          <p:nvPr>
            <p:ph type="dt" sz="half" idx="10"/>
          </p:nvPr>
        </p:nvSpPr>
        <p:spPr/>
        <p:txBody>
          <a:bodyPr/>
          <a:lstStyle/>
          <a:p>
            <a:fld id="{32B34AAE-6B85-47F5-BD3A-560ECB1775A5}" type="datetimeFigureOut">
              <a:rPr kumimoji="1" lang="ja-JP" altLang="en-US" smtClean="0"/>
              <a:t>2023/4/18</a:t>
            </a:fld>
            <a:endParaRPr kumimoji="1" lang="ja-JP" altLang="en-US"/>
          </a:p>
        </p:txBody>
      </p:sp>
      <p:sp>
        <p:nvSpPr>
          <p:cNvPr id="5" name="フッター プレースホルダー 4">
            <a:extLst>
              <a:ext uri="{FF2B5EF4-FFF2-40B4-BE49-F238E27FC236}">
                <a16:creationId xmlns:a16="http://schemas.microsoft.com/office/drawing/2014/main" id="{26404334-FB28-1985-E845-5066893C703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BA45750-3456-FA1D-167A-AD4F08156EA5}"/>
              </a:ext>
            </a:extLst>
          </p:cNvPr>
          <p:cNvSpPr>
            <a:spLocks noGrp="1"/>
          </p:cNvSpPr>
          <p:nvPr>
            <p:ph type="sldNum" sz="quarter" idx="12"/>
          </p:nvPr>
        </p:nvSpPr>
        <p:spPr/>
        <p:txBody>
          <a:bodyPr/>
          <a:lstStyle/>
          <a:p>
            <a:fld id="{373A736F-E6F2-47AA-B7B6-F8893AE1E3E5}" type="slidenum">
              <a:rPr kumimoji="1" lang="ja-JP" altLang="en-US" smtClean="0"/>
              <a:t>‹#›</a:t>
            </a:fld>
            <a:endParaRPr kumimoji="1" lang="ja-JP" altLang="en-US"/>
          </a:p>
        </p:txBody>
      </p:sp>
    </p:spTree>
    <p:extLst>
      <p:ext uri="{BB962C8B-B14F-4D97-AF65-F5344CB8AC3E}">
        <p14:creationId xmlns:p14="http://schemas.microsoft.com/office/powerpoint/2010/main" val="18019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8D71C21-2799-5CD2-467B-8A1EF9209CE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1FFA3D7-236A-BE45-9489-915DA7DE087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6D6E09D-BCC6-3BB7-4F88-45E60C943A94}"/>
              </a:ext>
            </a:extLst>
          </p:cNvPr>
          <p:cNvSpPr>
            <a:spLocks noGrp="1"/>
          </p:cNvSpPr>
          <p:nvPr>
            <p:ph type="dt" sz="half" idx="10"/>
          </p:nvPr>
        </p:nvSpPr>
        <p:spPr/>
        <p:txBody>
          <a:bodyPr/>
          <a:lstStyle/>
          <a:p>
            <a:fld id="{32B34AAE-6B85-47F5-BD3A-560ECB1775A5}" type="datetimeFigureOut">
              <a:rPr kumimoji="1" lang="ja-JP" altLang="en-US" smtClean="0"/>
              <a:t>2023/4/18</a:t>
            </a:fld>
            <a:endParaRPr kumimoji="1" lang="ja-JP" altLang="en-US"/>
          </a:p>
        </p:txBody>
      </p:sp>
      <p:sp>
        <p:nvSpPr>
          <p:cNvPr id="5" name="フッター プレースホルダー 4">
            <a:extLst>
              <a:ext uri="{FF2B5EF4-FFF2-40B4-BE49-F238E27FC236}">
                <a16:creationId xmlns:a16="http://schemas.microsoft.com/office/drawing/2014/main" id="{C8DB6958-8FCC-9641-4706-2CB4748F92C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09BA91C-C9A7-737E-A4D3-0115B691519D}"/>
              </a:ext>
            </a:extLst>
          </p:cNvPr>
          <p:cNvSpPr>
            <a:spLocks noGrp="1"/>
          </p:cNvSpPr>
          <p:nvPr>
            <p:ph type="sldNum" sz="quarter" idx="12"/>
          </p:nvPr>
        </p:nvSpPr>
        <p:spPr/>
        <p:txBody>
          <a:bodyPr/>
          <a:lstStyle/>
          <a:p>
            <a:fld id="{373A736F-E6F2-47AA-B7B6-F8893AE1E3E5}" type="slidenum">
              <a:rPr kumimoji="1" lang="ja-JP" altLang="en-US" smtClean="0"/>
              <a:t>‹#›</a:t>
            </a:fld>
            <a:endParaRPr kumimoji="1" lang="ja-JP" altLang="en-US"/>
          </a:p>
        </p:txBody>
      </p:sp>
    </p:spTree>
    <p:extLst>
      <p:ext uri="{BB962C8B-B14F-4D97-AF65-F5344CB8AC3E}">
        <p14:creationId xmlns:p14="http://schemas.microsoft.com/office/powerpoint/2010/main" val="1894941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8B1D66-9AD4-B4E6-94B0-BD03FA41F81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41CC366-927B-680D-92B4-9B71A87E4EC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F699129-016D-18EB-A2A7-AC961B390DF5}"/>
              </a:ext>
            </a:extLst>
          </p:cNvPr>
          <p:cNvSpPr>
            <a:spLocks noGrp="1"/>
          </p:cNvSpPr>
          <p:nvPr>
            <p:ph type="dt" sz="half" idx="10"/>
          </p:nvPr>
        </p:nvSpPr>
        <p:spPr/>
        <p:txBody>
          <a:bodyPr/>
          <a:lstStyle/>
          <a:p>
            <a:fld id="{32B34AAE-6B85-47F5-BD3A-560ECB1775A5}" type="datetimeFigureOut">
              <a:rPr kumimoji="1" lang="ja-JP" altLang="en-US" smtClean="0"/>
              <a:t>2023/4/18</a:t>
            </a:fld>
            <a:endParaRPr kumimoji="1" lang="ja-JP" altLang="en-US"/>
          </a:p>
        </p:txBody>
      </p:sp>
      <p:sp>
        <p:nvSpPr>
          <p:cNvPr id="5" name="フッター プレースホルダー 4">
            <a:extLst>
              <a:ext uri="{FF2B5EF4-FFF2-40B4-BE49-F238E27FC236}">
                <a16:creationId xmlns:a16="http://schemas.microsoft.com/office/drawing/2014/main" id="{53654FD4-B084-B5EE-BE10-D3971DB0815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AA6F13C-30FD-96E2-2DA8-B946F5347EDF}"/>
              </a:ext>
            </a:extLst>
          </p:cNvPr>
          <p:cNvSpPr>
            <a:spLocks noGrp="1"/>
          </p:cNvSpPr>
          <p:nvPr>
            <p:ph type="sldNum" sz="quarter" idx="12"/>
          </p:nvPr>
        </p:nvSpPr>
        <p:spPr/>
        <p:txBody>
          <a:bodyPr/>
          <a:lstStyle/>
          <a:p>
            <a:fld id="{373A736F-E6F2-47AA-B7B6-F8893AE1E3E5}" type="slidenum">
              <a:rPr kumimoji="1" lang="ja-JP" altLang="en-US" smtClean="0"/>
              <a:t>‹#›</a:t>
            </a:fld>
            <a:endParaRPr kumimoji="1" lang="ja-JP" altLang="en-US"/>
          </a:p>
        </p:txBody>
      </p:sp>
    </p:spTree>
    <p:extLst>
      <p:ext uri="{BB962C8B-B14F-4D97-AF65-F5344CB8AC3E}">
        <p14:creationId xmlns:p14="http://schemas.microsoft.com/office/powerpoint/2010/main" val="2058097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CF4EA5-96DB-3A0E-01E6-47D3E1460CF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5CFC8FF-62D9-2341-0098-E867875C18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3204A3E-3545-D889-2846-F26210BBF193}"/>
              </a:ext>
            </a:extLst>
          </p:cNvPr>
          <p:cNvSpPr>
            <a:spLocks noGrp="1"/>
          </p:cNvSpPr>
          <p:nvPr>
            <p:ph type="dt" sz="half" idx="10"/>
          </p:nvPr>
        </p:nvSpPr>
        <p:spPr/>
        <p:txBody>
          <a:bodyPr/>
          <a:lstStyle/>
          <a:p>
            <a:fld id="{32B34AAE-6B85-47F5-BD3A-560ECB1775A5}" type="datetimeFigureOut">
              <a:rPr kumimoji="1" lang="ja-JP" altLang="en-US" smtClean="0"/>
              <a:t>2023/4/18</a:t>
            </a:fld>
            <a:endParaRPr kumimoji="1" lang="ja-JP" altLang="en-US"/>
          </a:p>
        </p:txBody>
      </p:sp>
      <p:sp>
        <p:nvSpPr>
          <p:cNvPr id="5" name="フッター プレースホルダー 4">
            <a:extLst>
              <a:ext uri="{FF2B5EF4-FFF2-40B4-BE49-F238E27FC236}">
                <a16:creationId xmlns:a16="http://schemas.microsoft.com/office/drawing/2014/main" id="{3AC05034-46F3-85F3-0CF7-CA3B2A75430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4C85D2-75BB-FDF7-A50D-05C146FF576F}"/>
              </a:ext>
            </a:extLst>
          </p:cNvPr>
          <p:cNvSpPr>
            <a:spLocks noGrp="1"/>
          </p:cNvSpPr>
          <p:nvPr>
            <p:ph type="sldNum" sz="quarter" idx="12"/>
          </p:nvPr>
        </p:nvSpPr>
        <p:spPr/>
        <p:txBody>
          <a:bodyPr/>
          <a:lstStyle/>
          <a:p>
            <a:fld id="{373A736F-E6F2-47AA-B7B6-F8893AE1E3E5}" type="slidenum">
              <a:rPr kumimoji="1" lang="ja-JP" altLang="en-US" smtClean="0"/>
              <a:t>‹#›</a:t>
            </a:fld>
            <a:endParaRPr kumimoji="1" lang="ja-JP" altLang="en-US"/>
          </a:p>
        </p:txBody>
      </p:sp>
    </p:spTree>
    <p:extLst>
      <p:ext uri="{BB962C8B-B14F-4D97-AF65-F5344CB8AC3E}">
        <p14:creationId xmlns:p14="http://schemas.microsoft.com/office/powerpoint/2010/main" val="3449117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E0C370-7BFB-8DC5-AB8F-002DD8BEA2E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DB20BAD-E303-2642-2581-B661FE7DEE9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89D3E47-E12E-D164-2E55-94095E83444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1090DA8-1941-218B-305D-1D5C94E1B690}"/>
              </a:ext>
            </a:extLst>
          </p:cNvPr>
          <p:cNvSpPr>
            <a:spLocks noGrp="1"/>
          </p:cNvSpPr>
          <p:nvPr>
            <p:ph type="dt" sz="half" idx="10"/>
          </p:nvPr>
        </p:nvSpPr>
        <p:spPr/>
        <p:txBody>
          <a:bodyPr/>
          <a:lstStyle/>
          <a:p>
            <a:fld id="{32B34AAE-6B85-47F5-BD3A-560ECB1775A5}" type="datetimeFigureOut">
              <a:rPr kumimoji="1" lang="ja-JP" altLang="en-US" smtClean="0"/>
              <a:t>2023/4/18</a:t>
            </a:fld>
            <a:endParaRPr kumimoji="1" lang="ja-JP" altLang="en-US"/>
          </a:p>
        </p:txBody>
      </p:sp>
      <p:sp>
        <p:nvSpPr>
          <p:cNvPr id="6" name="フッター プレースホルダー 5">
            <a:extLst>
              <a:ext uri="{FF2B5EF4-FFF2-40B4-BE49-F238E27FC236}">
                <a16:creationId xmlns:a16="http://schemas.microsoft.com/office/drawing/2014/main" id="{425BBDDD-F199-BAF5-5472-C7AD4849B01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FCCD1F1-E394-8664-FF38-AFA7B71C3199}"/>
              </a:ext>
            </a:extLst>
          </p:cNvPr>
          <p:cNvSpPr>
            <a:spLocks noGrp="1"/>
          </p:cNvSpPr>
          <p:nvPr>
            <p:ph type="sldNum" sz="quarter" idx="12"/>
          </p:nvPr>
        </p:nvSpPr>
        <p:spPr/>
        <p:txBody>
          <a:bodyPr/>
          <a:lstStyle/>
          <a:p>
            <a:fld id="{373A736F-E6F2-47AA-B7B6-F8893AE1E3E5}" type="slidenum">
              <a:rPr kumimoji="1" lang="ja-JP" altLang="en-US" smtClean="0"/>
              <a:t>‹#›</a:t>
            </a:fld>
            <a:endParaRPr kumimoji="1" lang="ja-JP" altLang="en-US"/>
          </a:p>
        </p:txBody>
      </p:sp>
    </p:spTree>
    <p:extLst>
      <p:ext uri="{BB962C8B-B14F-4D97-AF65-F5344CB8AC3E}">
        <p14:creationId xmlns:p14="http://schemas.microsoft.com/office/powerpoint/2010/main" val="59378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E5D2A7-0DF5-FC0F-938F-5FCE886AF0B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B672EF2-FF25-C80F-D159-0F7CC02DC7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31B6728-0AB3-0D09-B2B6-22F306D4F4C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1EFCBB2-4F90-BDDD-9C3A-7AB7DE3B78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3784F87-061D-C970-4DCD-B4B825244AA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0D9C322-6150-6980-942E-EACBFC1220F1}"/>
              </a:ext>
            </a:extLst>
          </p:cNvPr>
          <p:cNvSpPr>
            <a:spLocks noGrp="1"/>
          </p:cNvSpPr>
          <p:nvPr>
            <p:ph type="dt" sz="half" idx="10"/>
          </p:nvPr>
        </p:nvSpPr>
        <p:spPr/>
        <p:txBody>
          <a:bodyPr/>
          <a:lstStyle/>
          <a:p>
            <a:fld id="{32B34AAE-6B85-47F5-BD3A-560ECB1775A5}" type="datetimeFigureOut">
              <a:rPr kumimoji="1" lang="ja-JP" altLang="en-US" smtClean="0"/>
              <a:t>2023/4/18</a:t>
            </a:fld>
            <a:endParaRPr kumimoji="1" lang="ja-JP" altLang="en-US"/>
          </a:p>
        </p:txBody>
      </p:sp>
      <p:sp>
        <p:nvSpPr>
          <p:cNvPr id="8" name="フッター プレースホルダー 7">
            <a:extLst>
              <a:ext uri="{FF2B5EF4-FFF2-40B4-BE49-F238E27FC236}">
                <a16:creationId xmlns:a16="http://schemas.microsoft.com/office/drawing/2014/main" id="{9BDAC714-1CD0-FA9C-956D-B5756173ABE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2EAA374-003F-836B-CC5B-1C38D3A7791C}"/>
              </a:ext>
            </a:extLst>
          </p:cNvPr>
          <p:cNvSpPr>
            <a:spLocks noGrp="1"/>
          </p:cNvSpPr>
          <p:nvPr>
            <p:ph type="sldNum" sz="quarter" idx="12"/>
          </p:nvPr>
        </p:nvSpPr>
        <p:spPr/>
        <p:txBody>
          <a:bodyPr/>
          <a:lstStyle/>
          <a:p>
            <a:fld id="{373A736F-E6F2-47AA-B7B6-F8893AE1E3E5}" type="slidenum">
              <a:rPr kumimoji="1" lang="ja-JP" altLang="en-US" smtClean="0"/>
              <a:t>‹#›</a:t>
            </a:fld>
            <a:endParaRPr kumimoji="1" lang="ja-JP" altLang="en-US"/>
          </a:p>
        </p:txBody>
      </p:sp>
    </p:spTree>
    <p:extLst>
      <p:ext uri="{BB962C8B-B14F-4D97-AF65-F5344CB8AC3E}">
        <p14:creationId xmlns:p14="http://schemas.microsoft.com/office/powerpoint/2010/main" val="1543725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949B3A-C14D-B351-4585-36098220FAD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F2580D1-88F4-E9CD-911B-9F1201960CD7}"/>
              </a:ext>
            </a:extLst>
          </p:cNvPr>
          <p:cNvSpPr>
            <a:spLocks noGrp="1"/>
          </p:cNvSpPr>
          <p:nvPr>
            <p:ph type="dt" sz="half" idx="10"/>
          </p:nvPr>
        </p:nvSpPr>
        <p:spPr/>
        <p:txBody>
          <a:bodyPr/>
          <a:lstStyle/>
          <a:p>
            <a:fld id="{32B34AAE-6B85-47F5-BD3A-560ECB1775A5}" type="datetimeFigureOut">
              <a:rPr kumimoji="1" lang="ja-JP" altLang="en-US" smtClean="0"/>
              <a:t>2023/4/18</a:t>
            </a:fld>
            <a:endParaRPr kumimoji="1" lang="ja-JP" altLang="en-US"/>
          </a:p>
        </p:txBody>
      </p:sp>
      <p:sp>
        <p:nvSpPr>
          <p:cNvPr id="4" name="フッター プレースホルダー 3">
            <a:extLst>
              <a:ext uri="{FF2B5EF4-FFF2-40B4-BE49-F238E27FC236}">
                <a16:creationId xmlns:a16="http://schemas.microsoft.com/office/drawing/2014/main" id="{7A8C4FC4-84B9-C655-5DEB-6B38E3CFD88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B24E589-005A-E723-C0C1-576B035CAFA4}"/>
              </a:ext>
            </a:extLst>
          </p:cNvPr>
          <p:cNvSpPr>
            <a:spLocks noGrp="1"/>
          </p:cNvSpPr>
          <p:nvPr>
            <p:ph type="sldNum" sz="quarter" idx="12"/>
          </p:nvPr>
        </p:nvSpPr>
        <p:spPr/>
        <p:txBody>
          <a:bodyPr/>
          <a:lstStyle/>
          <a:p>
            <a:fld id="{373A736F-E6F2-47AA-B7B6-F8893AE1E3E5}" type="slidenum">
              <a:rPr kumimoji="1" lang="ja-JP" altLang="en-US" smtClean="0"/>
              <a:t>‹#›</a:t>
            </a:fld>
            <a:endParaRPr kumimoji="1" lang="ja-JP" altLang="en-US"/>
          </a:p>
        </p:txBody>
      </p:sp>
    </p:spTree>
    <p:extLst>
      <p:ext uri="{BB962C8B-B14F-4D97-AF65-F5344CB8AC3E}">
        <p14:creationId xmlns:p14="http://schemas.microsoft.com/office/powerpoint/2010/main" val="1262420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FD4A835-431B-E8AA-FD0A-CE693BB4276A}"/>
              </a:ext>
            </a:extLst>
          </p:cNvPr>
          <p:cNvSpPr>
            <a:spLocks noGrp="1"/>
          </p:cNvSpPr>
          <p:nvPr>
            <p:ph type="dt" sz="half" idx="10"/>
          </p:nvPr>
        </p:nvSpPr>
        <p:spPr/>
        <p:txBody>
          <a:bodyPr/>
          <a:lstStyle/>
          <a:p>
            <a:fld id="{32B34AAE-6B85-47F5-BD3A-560ECB1775A5}" type="datetimeFigureOut">
              <a:rPr kumimoji="1" lang="ja-JP" altLang="en-US" smtClean="0"/>
              <a:t>2023/4/18</a:t>
            </a:fld>
            <a:endParaRPr kumimoji="1" lang="ja-JP" altLang="en-US"/>
          </a:p>
        </p:txBody>
      </p:sp>
      <p:sp>
        <p:nvSpPr>
          <p:cNvPr id="3" name="フッター プレースホルダー 2">
            <a:extLst>
              <a:ext uri="{FF2B5EF4-FFF2-40B4-BE49-F238E27FC236}">
                <a16:creationId xmlns:a16="http://schemas.microsoft.com/office/drawing/2014/main" id="{8A0ADA28-04F2-214F-3AFC-3287F3FF408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3B62B07-38B8-2827-892E-F0D538C87FA5}"/>
              </a:ext>
            </a:extLst>
          </p:cNvPr>
          <p:cNvSpPr>
            <a:spLocks noGrp="1"/>
          </p:cNvSpPr>
          <p:nvPr>
            <p:ph type="sldNum" sz="quarter" idx="12"/>
          </p:nvPr>
        </p:nvSpPr>
        <p:spPr/>
        <p:txBody>
          <a:bodyPr/>
          <a:lstStyle/>
          <a:p>
            <a:fld id="{373A736F-E6F2-47AA-B7B6-F8893AE1E3E5}" type="slidenum">
              <a:rPr kumimoji="1" lang="ja-JP" altLang="en-US" smtClean="0"/>
              <a:t>‹#›</a:t>
            </a:fld>
            <a:endParaRPr kumimoji="1" lang="ja-JP" altLang="en-US"/>
          </a:p>
        </p:txBody>
      </p:sp>
    </p:spTree>
    <p:extLst>
      <p:ext uri="{BB962C8B-B14F-4D97-AF65-F5344CB8AC3E}">
        <p14:creationId xmlns:p14="http://schemas.microsoft.com/office/powerpoint/2010/main" val="2110170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E02D10-5E77-D6C0-5B15-4FBC61FDCB6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695F4A4-0106-8B44-6544-FD22F4D935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D7A6FAF-5989-CD83-C72F-4130D07794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8C8F73E-87E7-034E-CDAC-6D5C8646835C}"/>
              </a:ext>
            </a:extLst>
          </p:cNvPr>
          <p:cNvSpPr>
            <a:spLocks noGrp="1"/>
          </p:cNvSpPr>
          <p:nvPr>
            <p:ph type="dt" sz="half" idx="10"/>
          </p:nvPr>
        </p:nvSpPr>
        <p:spPr/>
        <p:txBody>
          <a:bodyPr/>
          <a:lstStyle/>
          <a:p>
            <a:fld id="{32B34AAE-6B85-47F5-BD3A-560ECB1775A5}" type="datetimeFigureOut">
              <a:rPr kumimoji="1" lang="ja-JP" altLang="en-US" smtClean="0"/>
              <a:t>2023/4/18</a:t>
            </a:fld>
            <a:endParaRPr kumimoji="1" lang="ja-JP" altLang="en-US"/>
          </a:p>
        </p:txBody>
      </p:sp>
      <p:sp>
        <p:nvSpPr>
          <p:cNvPr id="6" name="フッター プレースホルダー 5">
            <a:extLst>
              <a:ext uri="{FF2B5EF4-FFF2-40B4-BE49-F238E27FC236}">
                <a16:creationId xmlns:a16="http://schemas.microsoft.com/office/drawing/2014/main" id="{EF1F0ACD-730F-F126-9766-1872A6593F5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3C7F7F9-7B51-478F-D29C-7CC022551A4E}"/>
              </a:ext>
            </a:extLst>
          </p:cNvPr>
          <p:cNvSpPr>
            <a:spLocks noGrp="1"/>
          </p:cNvSpPr>
          <p:nvPr>
            <p:ph type="sldNum" sz="quarter" idx="12"/>
          </p:nvPr>
        </p:nvSpPr>
        <p:spPr/>
        <p:txBody>
          <a:bodyPr/>
          <a:lstStyle/>
          <a:p>
            <a:fld id="{373A736F-E6F2-47AA-B7B6-F8893AE1E3E5}" type="slidenum">
              <a:rPr kumimoji="1" lang="ja-JP" altLang="en-US" smtClean="0"/>
              <a:t>‹#›</a:t>
            </a:fld>
            <a:endParaRPr kumimoji="1" lang="ja-JP" altLang="en-US"/>
          </a:p>
        </p:txBody>
      </p:sp>
    </p:spTree>
    <p:extLst>
      <p:ext uri="{BB962C8B-B14F-4D97-AF65-F5344CB8AC3E}">
        <p14:creationId xmlns:p14="http://schemas.microsoft.com/office/powerpoint/2010/main" val="1957540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AB7147-0950-3D13-A65B-5F44E71DF11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B38C859-B6F5-CF3F-1251-1ACDBA9314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F3338DD-08BB-FB27-9CE2-A4AA20AE29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FECED94-6F93-5F65-337A-0E2A44FF890F}"/>
              </a:ext>
            </a:extLst>
          </p:cNvPr>
          <p:cNvSpPr>
            <a:spLocks noGrp="1"/>
          </p:cNvSpPr>
          <p:nvPr>
            <p:ph type="dt" sz="half" idx="10"/>
          </p:nvPr>
        </p:nvSpPr>
        <p:spPr/>
        <p:txBody>
          <a:bodyPr/>
          <a:lstStyle/>
          <a:p>
            <a:fld id="{32B34AAE-6B85-47F5-BD3A-560ECB1775A5}" type="datetimeFigureOut">
              <a:rPr kumimoji="1" lang="ja-JP" altLang="en-US" smtClean="0"/>
              <a:t>2023/4/18</a:t>
            </a:fld>
            <a:endParaRPr kumimoji="1" lang="ja-JP" altLang="en-US"/>
          </a:p>
        </p:txBody>
      </p:sp>
      <p:sp>
        <p:nvSpPr>
          <p:cNvPr id="6" name="フッター プレースホルダー 5">
            <a:extLst>
              <a:ext uri="{FF2B5EF4-FFF2-40B4-BE49-F238E27FC236}">
                <a16:creationId xmlns:a16="http://schemas.microsoft.com/office/drawing/2014/main" id="{115441E6-CF0C-86C1-DA80-442A36FBC86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54A6ABB-DBB2-F90E-13D5-C77001DB6C48}"/>
              </a:ext>
            </a:extLst>
          </p:cNvPr>
          <p:cNvSpPr>
            <a:spLocks noGrp="1"/>
          </p:cNvSpPr>
          <p:nvPr>
            <p:ph type="sldNum" sz="quarter" idx="12"/>
          </p:nvPr>
        </p:nvSpPr>
        <p:spPr/>
        <p:txBody>
          <a:bodyPr/>
          <a:lstStyle/>
          <a:p>
            <a:fld id="{373A736F-E6F2-47AA-B7B6-F8893AE1E3E5}" type="slidenum">
              <a:rPr kumimoji="1" lang="ja-JP" altLang="en-US" smtClean="0"/>
              <a:t>‹#›</a:t>
            </a:fld>
            <a:endParaRPr kumimoji="1" lang="ja-JP" altLang="en-US"/>
          </a:p>
        </p:txBody>
      </p:sp>
    </p:spTree>
    <p:extLst>
      <p:ext uri="{BB962C8B-B14F-4D97-AF65-F5344CB8AC3E}">
        <p14:creationId xmlns:p14="http://schemas.microsoft.com/office/powerpoint/2010/main" val="1924985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4C8D00C-C83E-0719-1477-8EB1599C99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33F0241-13A2-FB78-5E01-1D50EBB3F7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753CC60-43E6-027D-850A-86FB4C68ED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34AAE-6B85-47F5-BD3A-560ECB1775A5}" type="datetimeFigureOut">
              <a:rPr kumimoji="1" lang="ja-JP" altLang="en-US" smtClean="0"/>
              <a:t>2023/4/18</a:t>
            </a:fld>
            <a:endParaRPr kumimoji="1" lang="ja-JP" altLang="en-US"/>
          </a:p>
        </p:txBody>
      </p:sp>
      <p:sp>
        <p:nvSpPr>
          <p:cNvPr id="5" name="フッター プレースホルダー 4">
            <a:extLst>
              <a:ext uri="{FF2B5EF4-FFF2-40B4-BE49-F238E27FC236}">
                <a16:creationId xmlns:a16="http://schemas.microsoft.com/office/drawing/2014/main" id="{005ECFEE-65E1-DEF6-4D86-8FA7744228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505388D-3E4D-929B-6D66-D39441E58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A736F-E6F2-47AA-B7B6-F8893AE1E3E5}" type="slidenum">
              <a:rPr kumimoji="1" lang="ja-JP" altLang="en-US" smtClean="0"/>
              <a:t>‹#›</a:t>
            </a:fld>
            <a:endParaRPr kumimoji="1" lang="ja-JP" altLang="en-US"/>
          </a:p>
        </p:txBody>
      </p:sp>
    </p:spTree>
    <p:extLst>
      <p:ext uri="{BB962C8B-B14F-4D97-AF65-F5344CB8AC3E}">
        <p14:creationId xmlns:p14="http://schemas.microsoft.com/office/powerpoint/2010/main" val="1281414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image" Target="../media/image10.pn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3.png"/><Relationship Id="rId4" Type="http://schemas.microsoft.com/office/2007/relationships/hdphoto" Target="../media/hdphoto6.wdp"/></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13.wdp"/><Relationship Id="rId3" Type="http://schemas.microsoft.com/office/2007/relationships/hdphoto" Target="../media/hdphoto8.wdp"/><Relationship Id="rId7" Type="http://schemas.microsoft.com/office/2007/relationships/hdphoto" Target="../media/hdphoto10.wdp"/><Relationship Id="rId12" Type="http://schemas.openxmlformats.org/officeDocument/2006/relationships/image" Target="../media/image19.png"/><Relationship Id="rId17" Type="http://schemas.microsoft.com/office/2007/relationships/hdphoto" Target="../media/hdphoto15.wdp"/><Relationship Id="rId2" Type="http://schemas.openxmlformats.org/officeDocument/2006/relationships/image" Target="../media/image14.pn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6.png"/><Relationship Id="rId11" Type="http://schemas.microsoft.com/office/2007/relationships/hdphoto" Target="../media/hdphoto12.wdp"/><Relationship Id="rId5" Type="http://schemas.microsoft.com/office/2007/relationships/hdphoto" Target="../media/hdphoto9.wdp"/><Relationship Id="rId15" Type="http://schemas.microsoft.com/office/2007/relationships/hdphoto" Target="../media/hdphoto14.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11.wdp"/><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2.xml"/><Relationship Id="rId4" Type="http://schemas.microsoft.com/office/2007/relationships/hdphoto" Target="../media/hdphoto10.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3512AB58-B32E-B09A-26A7-749A269F52A3}"/>
              </a:ext>
            </a:extLst>
          </p:cNvPr>
          <p:cNvPicPr>
            <a:picLocks noChangeAspect="1"/>
          </p:cNvPicPr>
          <p:nvPr/>
        </p:nvPicPr>
        <p:blipFill rotWithShape="1">
          <a:blip r:embed="rId2"/>
          <a:srcRect l="5556" r="5556"/>
          <a:stretch/>
        </p:blipFill>
        <p:spPr>
          <a:xfrm>
            <a:off x="0" y="0"/>
            <a:ext cx="12192000" cy="6858000"/>
          </a:xfrm>
          <a:prstGeom prst="rect">
            <a:avLst/>
          </a:prstGeom>
        </p:spPr>
      </p:pic>
      <p:sp>
        <p:nvSpPr>
          <p:cNvPr id="11" name="正方形/長方形 10">
            <a:extLst>
              <a:ext uri="{FF2B5EF4-FFF2-40B4-BE49-F238E27FC236}">
                <a16:creationId xmlns:a16="http://schemas.microsoft.com/office/drawing/2014/main" id="{623CD988-E4CC-F138-5BF0-4C800CD17519}"/>
              </a:ext>
            </a:extLst>
          </p:cNvPr>
          <p:cNvSpPr/>
          <p:nvPr/>
        </p:nvSpPr>
        <p:spPr>
          <a:xfrm>
            <a:off x="4440025" y="3429000"/>
            <a:ext cx="3327662" cy="221765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latin typeface="BIZ UDゴシック" panose="020B0400000000000000" pitchFamily="49" charset="-128"/>
                <a:ea typeface="BIZ UDゴシック" panose="020B0400000000000000" pitchFamily="49" charset="-128"/>
              </a:rPr>
              <a:t>副業制度について</a:t>
            </a:r>
            <a:endParaRPr kumimoji="1" lang="en-US" altLang="ja-JP" sz="2800" b="1" dirty="0">
              <a:solidFill>
                <a:schemeClr val="bg1"/>
              </a:solidFill>
              <a:latin typeface="BIZ UDゴシック" panose="020B0400000000000000" pitchFamily="49" charset="-128"/>
              <a:ea typeface="BIZ UDゴシック" panose="020B0400000000000000" pitchFamily="49" charset="-128"/>
            </a:endParaRPr>
          </a:p>
          <a:p>
            <a:pPr algn="ctr"/>
            <a:endParaRPr kumimoji="1" lang="en-US" altLang="ja-JP" sz="2800" b="1" dirty="0">
              <a:solidFill>
                <a:schemeClr val="bg1"/>
              </a:solidFill>
              <a:latin typeface="BIZ UDゴシック" panose="020B0400000000000000" pitchFamily="49" charset="-128"/>
              <a:ea typeface="BIZ UDゴシック" panose="020B0400000000000000" pitchFamily="49" charset="-128"/>
            </a:endParaRPr>
          </a:p>
          <a:p>
            <a:pPr algn="ctr"/>
            <a:endParaRPr kumimoji="1" lang="ja-JP" altLang="en-US" sz="2800" b="1" dirty="0">
              <a:solidFill>
                <a:schemeClr val="bg1"/>
              </a:solidFill>
              <a:latin typeface="BIZ UDゴシック" panose="020B0400000000000000" pitchFamily="49" charset="-128"/>
              <a:ea typeface="BIZ UDゴシック" panose="020B0400000000000000" pitchFamily="49" charset="-128"/>
            </a:endParaRPr>
          </a:p>
        </p:txBody>
      </p:sp>
      <p:cxnSp>
        <p:nvCxnSpPr>
          <p:cNvPr id="13" name="直線コネクタ 12">
            <a:extLst>
              <a:ext uri="{FF2B5EF4-FFF2-40B4-BE49-F238E27FC236}">
                <a16:creationId xmlns:a16="http://schemas.microsoft.com/office/drawing/2014/main" id="{44EF6BC5-8BF1-77D0-8382-2F39696DDD96}"/>
              </a:ext>
            </a:extLst>
          </p:cNvPr>
          <p:cNvCxnSpPr/>
          <p:nvPr/>
        </p:nvCxnSpPr>
        <p:spPr>
          <a:xfrm>
            <a:off x="4656841" y="4496585"/>
            <a:ext cx="29034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81B20A3D-A2EF-003C-42F3-B39B49DABEDB}"/>
              </a:ext>
            </a:extLst>
          </p:cNvPr>
          <p:cNvSpPr txBox="1"/>
          <p:nvPr/>
        </p:nvSpPr>
        <p:spPr>
          <a:xfrm>
            <a:off x="4675693" y="4647415"/>
            <a:ext cx="2903456" cy="369332"/>
          </a:xfrm>
          <a:prstGeom prst="rect">
            <a:avLst/>
          </a:prstGeom>
          <a:noFill/>
        </p:spPr>
        <p:txBody>
          <a:bodyPr wrap="square" rtlCol="0">
            <a:spAutoFit/>
          </a:bodyPr>
          <a:lstStyle/>
          <a:p>
            <a:pPr algn="ctr"/>
            <a:r>
              <a:rPr lang="ja-JP" altLang="en-US" dirty="0">
                <a:solidFill>
                  <a:schemeClr val="bg1"/>
                </a:solidFill>
                <a:latin typeface="BIZ UDゴシック" panose="020B0400000000000000" pitchFamily="49" charset="-128"/>
                <a:ea typeface="BIZ UDゴシック" panose="020B0400000000000000" pitchFamily="49" charset="-128"/>
              </a:rPr>
              <a:t>事業推進部</a:t>
            </a:r>
            <a:endParaRPr kumimoji="1" lang="ja-JP" altLang="en-US" dirty="0">
              <a:solidFill>
                <a:schemeClr val="bg1"/>
              </a:solidFill>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E521F944-155F-50BB-F53B-5FED6E8D335A}"/>
              </a:ext>
            </a:extLst>
          </p:cNvPr>
          <p:cNvSpPr txBox="1"/>
          <p:nvPr/>
        </p:nvSpPr>
        <p:spPr>
          <a:xfrm>
            <a:off x="75700" y="6457554"/>
            <a:ext cx="3731189" cy="276999"/>
          </a:xfrm>
          <a:prstGeom prst="rect">
            <a:avLst/>
          </a:prstGeom>
          <a:noFill/>
        </p:spPr>
        <p:txBody>
          <a:bodyPr wrap="square" rtlCol="0">
            <a:spAutoFit/>
          </a:bodyPr>
          <a:lstStyle/>
          <a:p>
            <a:r>
              <a:rPr lang="en-US" altLang="ja-JP" sz="1200" dirty="0">
                <a:solidFill>
                  <a:schemeClr val="bg1"/>
                </a:solidFill>
                <a:latin typeface="BIZ UDゴシック" panose="020B0400000000000000" pitchFamily="49" charset="-128"/>
                <a:ea typeface="BIZ UDゴシック" panose="020B0400000000000000" pitchFamily="49" charset="-128"/>
              </a:rPr>
              <a:t>※</a:t>
            </a:r>
            <a:r>
              <a:rPr lang="ja-JP" altLang="en-US" sz="1200" dirty="0">
                <a:solidFill>
                  <a:schemeClr val="bg1"/>
                </a:solidFill>
                <a:latin typeface="BIZ UDゴシック" panose="020B0400000000000000" pitchFamily="49" charset="-128"/>
                <a:ea typeface="BIZ UDゴシック" panose="020B0400000000000000" pitchFamily="49" charset="-128"/>
              </a:rPr>
              <a:t>画像・イラストはすべてイメージです。</a:t>
            </a:r>
            <a:endParaRPr kumimoji="1" lang="ja-JP" altLang="en-US" sz="1200" dirty="0">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63462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407B40D-2127-1C18-E401-EE103B325E83}"/>
              </a:ext>
            </a:extLst>
          </p:cNvPr>
          <p:cNvSpPr/>
          <p:nvPr/>
        </p:nvSpPr>
        <p:spPr>
          <a:xfrm>
            <a:off x="0" y="0"/>
            <a:ext cx="12192000" cy="999241"/>
          </a:xfrm>
          <a:prstGeom prst="rect">
            <a:avLst/>
          </a:prstGeom>
          <a:solidFill>
            <a:srgbClr val="2D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Contents</a:t>
            </a:r>
            <a:endParaRPr kumimoji="1" lang="ja-JP" altLang="en-US"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5" name="正方形/長方形 4">
            <a:extLst>
              <a:ext uri="{FF2B5EF4-FFF2-40B4-BE49-F238E27FC236}">
                <a16:creationId xmlns:a16="http://schemas.microsoft.com/office/drawing/2014/main" id="{625BC4A1-E5BA-E398-F3DE-EF2FEED48210}"/>
              </a:ext>
            </a:extLst>
          </p:cNvPr>
          <p:cNvSpPr/>
          <p:nvPr/>
        </p:nvSpPr>
        <p:spPr>
          <a:xfrm>
            <a:off x="0" y="6579909"/>
            <a:ext cx="12192000" cy="278091"/>
          </a:xfrm>
          <a:prstGeom prst="rect">
            <a:avLst/>
          </a:prstGeom>
          <a:solidFill>
            <a:srgbClr val="2D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-8-</a:t>
            </a:r>
            <a:endParaRPr kumimoji="1" lang="ja-JP" altLang="en-US"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graphicFrame>
        <p:nvGraphicFramePr>
          <p:cNvPr id="6" name="表 6">
            <a:extLst>
              <a:ext uri="{FF2B5EF4-FFF2-40B4-BE49-F238E27FC236}">
                <a16:creationId xmlns:a16="http://schemas.microsoft.com/office/drawing/2014/main" id="{B977A552-3AE7-B7C7-6622-6FDEB1A23AE9}"/>
              </a:ext>
            </a:extLst>
          </p:cNvPr>
          <p:cNvGraphicFramePr>
            <a:graphicFrameLocks noGrp="1"/>
          </p:cNvGraphicFramePr>
          <p:nvPr/>
        </p:nvGraphicFramePr>
        <p:xfrm>
          <a:off x="-2" y="-1"/>
          <a:ext cx="12192000" cy="99924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53417678"/>
                    </a:ext>
                  </a:extLst>
                </a:gridCol>
                <a:gridCol w="3048000">
                  <a:extLst>
                    <a:ext uri="{9D8B030D-6E8A-4147-A177-3AD203B41FA5}">
                      <a16:colId xmlns:a16="http://schemas.microsoft.com/office/drawing/2014/main" val="448320496"/>
                    </a:ext>
                  </a:extLst>
                </a:gridCol>
                <a:gridCol w="3048000">
                  <a:extLst>
                    <a:ext uri="{9D8B030D-6E8A-4147-A177-3AD203B41FA5}">
                      <a16:colId xmlns:a16="http://schemas.microsoft.com/office/drawing/2014/main" val="2601226601"/>
                    </a:ext>
                  </a:extLst>
                </a:gridCol>
                <a:gridCol w="3048000">
                  <a:extLst>
                    <a:ext uri="{9D8B030D-6E8A-4147-A177-3AD203B41FA5}">
                      <a16:colId xmlns:a16="http://schemas.microsoft.com/office/drawing/2014/main" val="261271497"/>
                    </a:ext>
                  </a:extLst>
                </a:gridCol>
              </a:tblGrid>
              <a:tr h="999241">
                <a:tc>
                  <a:txBody>
                    <a:bodyPr/>
                    <a:lstStyle/>
                    <a:p>
                      <a:pPr algn="l"/>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01</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┃副業に関する各種情報</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l"/>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02</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┃副業制度メリット</a:t>
                      </a:r>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デメリット</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l"/>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03</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┃他社副業制度の事例</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l"/>
                      <a:r>
                        <a:rPr kumimoji="1" lang="en-US" altLang="ja-JP" sz="1400" dirty="0">
                          <a:solidFill>
                            <a:schemeClr val="bg1"/>
                          </a:solidFill>
                          <a:latin typeface="BIZ UDゴシック" panose="020B0400000000000000" pitchFamily="49" charset="-128"/>
                          <a:ea typeface="BIZ UDゴシック" panose="020B0400000000000000" pitchFamily="49" charset="-128"/>
                        </a:rPr>
                        <a:t>04</a:t>
                      </a:r>
                      <a:r>
                        <a:rPr kumimoji="1" lang="ja-JP" altLang="en-US" sz="1400" dirty="0">
                          <a:solidFill>
                            <a:schemeClr val="bg1"/>
                          </a:solidFill>
                          <a:latin typeface="BIZ UDゴシック" panose="020B0400000000000000" pitchFamily="49" charset="-128"/>
                          <a:ea typeface="BIZ UDゴシック" panose="020B0400000000000000" pitchFamily="49" charset="-128"/>
                        </a:rPr>
                        <a:t>┃当社での導入に関して</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3500665982"/>
                  </a:ext>
                </a:extLst>
              </a:tr>
            </a:tbl>
          </a:graphicData>
        </a:graphic>
      </p:graphicFrame>
      <p:sp>
        <p:nvSpPr>
          <p:cNvPr id="16" name="正方形/長方形 15">
            <a:extLst>
              <a:ext uri="{FF2B5EF4-FFF2-40B4-BE49-F238E27FC236}">
                <a16:creationId xmlns:a16="http://schemas.microsoft.com/office/drawing/2014/main" id="{8080B236-6F99-17ED-D5E4-A1CC9CFED22C}"/>
              </a:ext>
            </a:extLst>
          </p:cNvPr>
          <p:cNvSpPr/>
          <p:nvPr/>
        </p:nvSpPr>
        <p:spPr>
          <a:xfrm>
            <a:off x="7325153" y="5825636"/>
            <a:ext cx="346364" cy="194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4B1C9652-AF41-D488-CB6D-B4833F4911C8}"/>
              </a:ext>
            </a:extLst>
          </p:cNvPr>
          <p:cNvSpPr/>
          <p:nvPr/>
        </p:nvSpPr>
        <p:spPr>
          <a:xfrm>
            <a:off x="263951" y="1289814"/>
            <a:ext cx="11735215" cy="5290094"/>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四角形: 角を丸くする 2">
            <a:extLst>
              <a:ext uri="{FF2B5EF4-FFF2-40B4-BE49-F238E27FC236}">
                <a16:creationId xmlns:a16="http://schemas.microsoft.com/office/drawing/2014/main" id="{C8F10C20-0DDD-9618-F8C1-6388554514C1}"/>
              </a:ext>
            </a:extLst>
          </p:cNvPr>
          <p:cNvSpPr/>
          <p:nvPr/>
        </p:nvSpPr>
        <p:spPr>
          <a:xfrm>
            <a:off x="367648" y="1879761"/>
            <a:ext cx="5529299" cy="302695"/>
          </a:xfrm>
          <a:prstGeom prst="roundRect">
            <a:avLst/>
          </a:prstGeom>
          <a:solidFill>
            <a:srgbClr val="C5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┃目的</a:t>
            </a:r>
          </a:p>
        </p:txBody>
      </p:sp>
      <p:cxnSp>
        <p:nvCxnSpPr>
          <p:cNvPr id="7" name="直線コネクタ 6">
            <a:extLst>
              <a:ext uri="{FF2B5EF4-FFF2-40B4-BE49-F238E27FC236}">
                <a16:creationId xmlns:a16="http://schemas.microsoft.com/office/drawing/2014/main" id="{AC8627D6-7D09-43EB-56D6-93F5F67AE4D2}"/>
              </a:ext>
            </a:extLst>
          </p:cNvPr>
          <p:cNvCxnSpPr>
            <a:cxnSpLocks/>
          </p:cNvCxnSpPr>
          <p:nvPr/>
        </p:nvCxnSpPr>
        <p:spPr>
          <a:xfrm>
            <a:off x="367648" y="1838228"/>
            <a:ext cx="11538213"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F38FD0FF-3C83-1ED0-1F1D-ECBD9A65CF4E}"/>
              </a:ext>
            </a:extLst>
          </p:cNvPr>
          <p:cNvSpPr txBox="1"/>
          <p:nvPr/>
        </p:nvSpPr>
        <p:spPr>
          <a:xfrm>
            <a:off x="367648" y="1366887"/>
            <a:ext cx="1163151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DBDBA"/>
                </a:solidFill>
                <a:effectLst/>
                <a:uLnTx/>
                <a:uFillTx/>
                <a:latin typeface="BIZ UDゴシック" panose="020B0400000000000000" pitchFamily="49" charset="-128"/>
                <a:ea typeface="BIZ UDゴシック" panose="020B0400000000000000" pitchFamily="49" charset="-128"/>
                <a:cs typeface="+mn-cs"/>
              </a:rPr>
              <a:t>┃</a:t>
            </a:r>
            <a:r>
              <a:rPr lang="ja-JP" altLang="en-US" sz="1600" b="1" dirty="0">
                <a:solidFill>
                  <a:prstClr val="black"/>
                </a:solidFill>
                <a:latin typeface="BIZ UDゴシック" panose="020B0400000000000000" pitchFamily="49" charset="-128"/>
                <a:ea typeface="BIZ UDゴシック" panose="020B0400000000000000" pitchFamily="49" charset="-128"/>
              </a:rPr>
              <a:t>社内副業制度・アルバイト型（案）</a:t>
            </a:r>
            <a:endPar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9" name="四角形: 角を丸くする 8">
            <a:extLst>
              <a:ext uri="{FF2B5EF4-FFF2-40B4-BE49-F238E27FC236}">
                <a16:creationId xmlns:a16="http://schemas.microsoft.com/office/drawing/2014/main" id="{666E9BAA-D6ED-5F7D-319B-C658883F36E0}"/>
              </a:ext>
            </a:extLst>
          </p:cNvPr>
          <p:cNvSpPr/>
          <p:nvPr/>
        </p:nvSpPr>
        <p:spPr>
          <a:xfrm>
            <a:off x="404787" y="3487816"/>
            <a:ext cx="5529299" cy="302695"/>
          </a:xfrm>
          <a:prstGeom prst="roundRect">
            <a:avLst/>
          </a:prstGeom>
          <a:solidFill>
            <a:srgbClr val="C5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┃スケジュール</a:t>
            </a:r>
          </a:p>
        </p:txBody>
      </p:sp>
      <p:sp>
        <p:nvSpPr>
          <p:cNvPr id="13" name="四角形: 角を丸くする 12">
            <a:extLst>
              <a:ext uri="{FF2B5EF4-FFF2-40B4-BE49-F238E27FC236}">
                <a16:creationId xmlns:a16="http://schemas.microsoft.com/office/drawing/2014/main" id="{891B9AF5-9DC9-3780-C35B-424F110F7B5C}"/>
              </a:ext>
            </a:extLst>
          </p:cNvPr>
          <p:cNvSpPr/>
          <p:nvPr/>
        </p:nvSpPr>
        <p:spPr>
          <a:xfrm>
            <a:off x="416073" y="5274504"/>
            <a:ext cx="5529299" cy="302695"/>
          </a:xfrm>
          <a:prstGeom prst="roundRect">
            <a:avLst/>
          </a:prstGeom>
          <a:solidFill>
            <a:srgbClr val="C5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┃対象部署</a:t>
            </a:r>
          </a:p>
        </p:txBody>
      </p:sp>
      <p:sp>
        <p:nvSpPr>
          <p:cNvPr id="15" name="四角形: 角を丸くする 14">
            <a:extLst>
              <a:ext uri="{FF2B5EF4-FFF2-40B4-BE49-F238E27FC236}">
                <a16:creationId xmlns:a16="http://schemas.microsoft.com/office/drawing/2014/main" id="{58EAFA73-AA76-B631-5B8A-461360F3F12D}"/>
              </a:ext>
            </a:extLst>
          </p:cNvPr>
          <p:cNvSpPr/>
          <p:nvPr/>
        </p:nvSpPr>
        <p:spPr>
          <a:xfrm>
            <a:off x="6295053" y="1879761"/>
            <a:ext cx="5529299" cy="302695"/>
          </a:xfrm>
          <a:prstGeom prst="roundRect">
            <a:avLst/>
          </a:prstGeom>
          <a:solidFill>
            <a:srgbClr val="C5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┃概要</a:t>
            </a:r>
          </a:p>
        </p:txBody>
      </p:sp>
      <p:sp>
        <p:nvSpPr>
          <p:cNvPr id="20" name="テキスト ボックス 19">
            <a:extLst>
              <a:ext uri="{FF2B5EF4-FFF2-40B4-BE49-F238E27FC236}">
                <a16:creationId xmlns:a16="http://schemas.microsoft.com/office/drawing/2014/main" id="{2651E573-1D35-E5E7-9473-E04D04E4272F}"/>
              </a:ext>
            </a:extLst>
          </p:cNvPr>
          <p:cNvSpPr txBox="1"/>
          <p:nvPr/>
        </p:nvSpPr>
        <p:spPr>
          <a:xfrm>
            <a:off x="621876" y="5784469"/>
            <a:ext cx="3802735" cy="276999"/>
          </a:xfrm>
          <a:prstGeom prst="rect">
            <a:avLst/>
          </a:prstGeom>
          <a:noFill/>
        </p:spPr>
        <p:txBody>
          <a:bodyPr wrap="square" rtlCol="0">
            <a:spAutoFit/>
          </a:bodyPr>
          <a:lstStyle/>
          <a:p>
            <a:r>
              <a:rPr kumimoji="1" lang="ja-JP" altLang="en-US" sz="1200" dirty="0">
                <a:latin typeface="BIZ UDゴシック" panose="020B0400000000000000" pitchFamily="49" charset="-128"/>
                <a:ea typeface="BIZ UDゴシック" panose="020B0400000000000000" pitchFamily="49" charset="-128"/>
              </a:rPr>
              <a:t>事業部門</a:t>
            </a:r>
          </a:p>
        </p:txBody>
      </p:sp>
      <p:sp>
        <p:nvSpPr>
          <p:cNvPr id="22" name="テキスト ボックス 21">
            <a:extLst>
              <a:ext uri="{FF2B5EF4-FFF2-40B4-BE49-F238E27FC236}">
                <a16:creationId xmlns:a16="http://schemas.microsoft.com/office/drawing/2014/main" id="{7BB0580D-12ED-0431-7357-58147C02B4C3}"/>
              </a:ext>
            </a:extLst>
          </p:cNvPr>
          <p:cNvSpPr txBox="1"/>
          <p:nvPr/>
        </p:nvSpPr>
        <p:spPr>
          <a:xfrm>
            <a:off x="486956" y="3839764"/>
            <a:ext cx="5625334" cy="1384995"/>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☆まずは、</a:t>
            </a:r>
            <a:r>
              <a:rPr lang="en-US" altLang="ja-JP" sz="1200" dirty="0">
                <a:latin typeface="BIZ UDゴシック" panose="020B0400000000000000" pitchFamily="49" charset="-128"/>
                <a:ea typeface="BIZ UDゴシック" panose="020B0400000000000000" pitchFamily="49" charset="-128"/>
              </a:rPr>
              <a:t>14</a:t>
            </a:r>
            <a:r>
              <a:rPr lang="ja-JP" altLang="en-US" sz="1200" dirty="0">
                <a:latin typeface="BIZ UDゴシック" panose="020B0400000000000000" pitchFamily="49" charset="-128"/>
                <a:ea typeface="BIZ UDゴシック" panose="020B0400000000000000" pitchFamily="49" charset="-128"/>
              </a:rPr>
              <a:t>期上期に試験運用により、課題・効果等の検証。</a:t>
            </a:r>
            <a:endParaRPr lang="en-US" altLang="ja-JP" sz="1200" dirty="0">
              <a:latin typeface="BIZ UDゴシック" panose="020B0400000000000000" pitchFamily="49" charset="-128"/>
              <a:ea typeface="BIZ UDゴシック" panose="020B0400000000000000" pitchFamily="49" charset="-128"/>
            </a:endParaRPr>
          </a:p>
          <a:p>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参加希望人数・本業で成果が落ちないか・納品品質・発注側</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受託側双方の感想・業績貢献・業務時間</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労務管理等</a:t>
            </a:r>
            <a:r>
              <a:rPr lang="en-US" altLang="ja-JP" sz="1200" dirty="0">
                <a:latin typeface="BIZ UDゴシック" panose="020B0400000000000000" pitchFamily="49" charset="-128"/>
                <a:ea typeface="BIZ UDゴシック" panose="020B0400000000000000" pitchFamily="49" charset="-128"/>
              </a:rPr>
              <a:t>)</a:t>
            </a:r>
          </a:p>
          <a:p>
            <a:r>
              <a:rPr lang="en-US" altLang="ja-JP" sz="1200" dirty="0">
                <a:latin typeface="BIZ UDゴシック" panose="020B0400000000000000" pitchFamily="49" charset="-128"/>
                <a:ea typeface="BIZ UDゴシック" panose="020B0400000000000000" pitchFamily="49" charset="-128"/>
              </a:rPr>
              <a:t>2023</a:t>
            </a:r>
            <a:r>
              <a:rPr lang="ja-JP" altLang="en-US" sz="1200" dirty="0">
                <a:latin typeface="BIZ UDゴシック" panose="020B0400000000000000" pitchFamily="49" charset="-128"/>
                <a:ea typeface="BIZ UDゴシック" panose="020B0400000000000000" pitchFamily="49" charset="-128"/>
              </a:rPr>
              <a:t>年</a:t>
            </a:r>
            <a:r>
              <a:rPr lang="en-US" altLang="ja-JP" sz="1200" dirty="0">
                <a:latin typeface="BIZ UDゴシック" panose="020B0400000000000000" pitchFamily="49" charset="-128"/>
                <a:ea typeface="BIZ UDゴシック" panose="020B0400000000000000" pitchFamily="49" charset="-128"/>
              </a:rPr>
              <a:t>8</a:t>
            </a:r>
            <a:r>
              <a:rPr lang="ja-JP" altLang="en-US" sz="1200" dirty="0">
                <a:latin typeface="BIZ UDゴシック" panose="020B0400000000000000" pitchFamily="49" charset="-128"/>
                <a:ea typeface="BIZ UDゴシック" panose="020B0400000000000000" pitchFamily="49" charset="-128"/>
              </a:rPr>
              <a:t>月上旬　公募（対象期間：</a:t>
            </a:r>
            <a:r>
              <a:rPr lang="en-US" altLang="ja-JP" sz="1200" dirty="0">
                <a:latin typeface="BIZ UDゴシック" panose="020B0400000000000000" pitchFamily="49" charset="-128"/>
                <a:ea typeface="BIZ UDゴシック" panose="020B0400000000000000" pitchFamily="49" charset="-128"/>
              </a:rPr>
              <a:t>23</a:t>
            </a:r>
            <a:r>
              <a:rPr lang="ja-JP" altLang="en-US" sz="1200" dirty="0">
                <a:latin typeface="BIZ UDゴシック" panose="020B0400000000000000" pitchFamily="49" charset="-128"/>
                <a:ea typeface="BIZ UDゴシック" panose="020B0400000000000000" pitchFamily="49" charset="-128"/>
              </a:rPr>
              <a:t>年</a:t>
            </a:r>
            <a:r>
              <a:rPr lang="en-US" altLang="ja-JP" sz="1200" dirty="0">
                <a:latin typeface="BIZ UDゴシック" panose="020B0400000000000000" pitchFamily="49" charset="-128"/>
                <a:ea typeface="BIZ UDゴシック" panose="020B0400000000000000" pitchFamily="49" charset="-128"/>
              </a:rPr>
              <a:t>9-11</a:t>
            </a:r>
            <a:r>
              <a:rPr lang="ja-JP" altLang="en-US" sz="1200" dirty="0">
                <a:latin typeface="BIZ UDゴシック" panose="020B0400000000000000" pitchFamily="49" charset="-128"/>
                <a:ea typeface="BIZ UDゴシック" panose="020B0400000000000000" pitchFamily="49" charset="-128"/>
              </a:rPr>
              <a:t>月）</a:t>
            </a:r>
            <a:endParaRPr lang="en-US" altLang="ja-JP" sz="1200" dirty="0">
              <a:latin typeface="BIZ UDゴシック" panose="020B0400000000000000" pitchFamily="49" charset="-128"/>
              <a:ea typeface="BIZ UDゴシック" panose="020B0400000000000000" pitchFamily="49" charset="-128"/>
            </a:endParaRPr>
          </a:p>
          <a:p>
            <a:r>
              <a:rPr lang="en-US" altLang="ja-JP" sz="1200" dirty="0">
                <a:latin typeface="BIZ UDゴシック" panose="020B0400000000000000" pitchFamily="49" charset="-128"/>
                <a:ea typeface="BIZ UDゴシック" panose="020B0400000000000000" pitchFamily="49" charset="-128"/>
              </a:rPr>
              <a:t>2023</a:t>
            </a:r>
            <a:r>
              <a:rPr lang="ja-JP" altLang="en-US" sz="1200" dirty="0">
                <a:latin typeface="BIZ UDゴシック" panose="020B0400000000000000" pitchFamily="49" charset="-128"/>
                <a:ea typeface="BIZ UDゴシック" panose="020B0400000000000000" pitchFamily="49" charset="-128"/>
              </a:rPr>
              <a:t>年</a:t>
            </a:r>
            <a:r>
              <a:rPr lang="en-US" altLang="ja-JP" sz="1200" dirty="0">
                <a:latin typeface="BIZ UDゴシック" panose="020B0400000000000000" pitchFamily="49" charset="-128"/>
                <a:ea typeface="BIZ UDゴシック" panose="020B0400000000000000" pitchFamily="49" charset="-128"/>
              </a:rPr>
              <a:t>8</a:t>
            </a:r>
            <a:r>
              <a:rPr lang="ja-JP" altLang="en-US" sz="1200" dirty="0">
                <a:latin typeface="BIZ UDゴシック" panose="020B0400000000000000" pitchFamily="49" charset="-128"/>
                <a:ea typeface="BIZ UDゴシック" panose="020B0400000000000000" pitchFamily="49" charset="-128"/>
              </a:rPr>
              <a:t>月中旬　選考・準備（委託料支払い含めて）</a:t>
            </a:r>
            <a:endParaRPr lang="en-US" altLang="ja-JP" sz="1200" dirty="0">
              <a:latin typeface="BIZ UDゴシック" panose="020B0400000000000000" pitchFamily="49" charset="-128"/>
              <a:ea typeface="BIZ UDゴシック" panose="020B0400000000000000" pitchFamily="49" charset="-128"/>
            </a:endParaRPr>
          </a:p>
          <a:p>
            <a:r>
              <a:rPr kumimoji="1" lang="en-US" altLang="ja-JP" sz="1200" dirty="0">
                <a:latin typeface="BIZ UDゴシック" panose="020B0400000000000000" pitchFamily="49" charset="-128"/>
                <a:ea typeface="BIZ UDゴシック" panose="020B0400000000000000" pitchFamily="49" charset="-128"/>
              </a:rPr>
              <a:t>2023</a:t>
            </a:r>
            <a:r>
              <a:rPr kumimoji="1" lang="ja-JP" altLang="en-US" sz="1200" dirty="0">
                <a:latin typeface="BIZ UDゴシック" panose="020B0400000000000000" pitchFamily="49" charset="-128"/>
                <a:ea typeface="BIZ UDゴシック" panose="020B0400000000000000" pitchFamily="49" charset="-128"/>
              </a:rPr>
              <a:t>年</a:t>
            </a:r>
            <a:r>
              <a:rPr kumimoji="1" lang="en-US" altLang="ja-JP" sz="1200" dirty="0">
                <a:latin typeface="BIZ UDゴシック" panose="020B0400000000000000" pitchFamily="49" charset="-128"/>
                <a:ea typeface="BIZ UDゴシック" panose="020B0400000000000000" pitchFamily="49" charset="-128"/>
              </a:rPr>
              <a:t>9</a:t>
            </a:r>
            <a:r>
              <a:rPr kumimoji="1" lang="ja-JP" altLang="en-US" sz="1200" dirty="0">
                <a:latin typeface="BIZ UDゴシック" panose="020B0400000000000000" pitchFamily="49" charset="-128"/>
                <a:ea typeface="BIZ UDゴシック" panose="020B0400000000000000" pitchFamily="49" charset="-128"/>
              </a:rPr>
              <a:t>月上旬　稼働開始</a:t>
            </a:r>
            <a:endParaRPr kumimoji="1" lang="en-US" altLang="ja-JP" sz="1200" dirty="0">
              <a:latin typeface="BIZ UDゴシック" panose="020B0400000000000000" pitchFamily="49" charset="-128"/>
              <a:ea typeface="BIZ UDゴシック" panose="020B0400000000000000" pitchFamily="49" charset="-128"/>
            </a:endParaRPr>
          </a:p>
          <a:p>
            <a:r>
              <a:rPr lang="en-US" altLang="ja-JP" sz="1200" dirty="0">
                <a:latin typeface="BIZ UDゴシック" panose="020B0400000000000000" pitchFamily="49" charset="-128"/>
                <a:ea typeface="BIZ UDゴシック" panose="020B0400000000000000" pitchFamily="49" charset="-128"/>
              </a:rPr>
              <a:t>2023</a:t>
            </a:r>
            <a:r>
              <a:rPr lang="ja-JP" altLang="en-US" sz="1200" dirty="0">
                <a:latin typeface="BIZ UDゴシック" panose="020B0400000000000000" pitchFamily="49" charset="-128"/>
                <a:ea typeface="BIZ UDゴシック" panose="020B0400000000000000" pitchFamily="49" charset="-128"/>
              </a:rPr>
              <a:t>年</a:t>
            </a:r>
            <a:r>
              <a:rPr lang="en-US" altLang="ja-JP" sz="1200" dirty="0">
                <a:latin typeface="BIZ UDゴシック" panose="020B0400000000000000" pitchFamily="49" charset="-128"/>
                <a:ea typeface="BIZ UDゴシック" panose="020B0400000000000000" pitchFamily="49" charset="-128"/>
              </a:rPr>
              <a:t>12</a:t>
            </a:r>
            <a:r>
              <a:rPr lang="ja-JP" altLang="en-US" sz="1200" dirty="0">
                <a:latin typeface="BIZ UDゴシック" panose="020B0400000000000000" pitchFamily="49" charset="-128"/>
                <a:ea typeface="BIZ UDゴシック" panose="020B0400000000000000" pitchFamily="49" charset="-128"/>
              </a:rPr>
              <a:t>月　振り返り⇒</a:t>
            </a:r>
            <a:r>
              <a:rPr lang="en-US" altLang="ja-JP" sz="1200" dirty="0">
                <a:latin typeface="BIZ UDゴシック" panose="020B0400000000000000" pitchFamily="49" charset="-128"/>
                <a:ea typeface="BIZ UDゴシック" panose="020B0400000000000000" pitchFamily="49" charset="-128"/>
              </a:rPr>
              <a:t>2024</a:t>
            </a:r>
            <a:r>
              <a:rPr lang="ja-JP" altLang="en-US" sz="1200" dirty="0">
                <a:latin typeface="BIZ UDゴシック" panose="020B0400000000000000" pitchFamily="49" charset="-128"/>
                <a:ea typeface="BIZ UDゴシック" panose="020B0400000000000000" pitchFamily="49" charset="-128"/>
              </a:rPr>
              <a:t>年以降へつなげる</a:t>
            </a:r>
            <a:endParaRPr kumimoji="1" lang="ja-JP" altLang="en-US" sz="1200" dirty="0">
              <a:latin typeface="BIZ UDゴシック" panose="020B0400000000000000" pitchFamily="49" charset="-128"/>
              <a:ea typeface="BIZ UDゴシック" panose="020B0400000000000000" pitchFamily="49" charset="-128"/>
            </a:endParaRPr>
          </a:p>
        </p:txBody>
      </p:sp>
      <p:sp>
        <p:nvSpPr>
          <p:cNvPr id="25" name="四角形: 角を丸くする 24">
            <a:extLst>
              <a:ext uri="{FF2B5EF4-FFF2-40B4-BE49-F238E27FC236}">
                <a16:creationId xmlns:a16="http://schemas.microsoft.com/office/drawing/2014/main" id="{8132CBF2-E326-49D8-1E9C-65A137063AAF}"/>
              </a:ext>
            </a:extLst>
          </p:cNvPr>
          <p:cNvSpPr/>
          <p:nvPr/>
        </p:nvSpPr>
        <p:spPr>
          <a:xfrm>
            <a:off x="6343694" y="4366762"/>
            <a:ext cx="5529299" cy="302695"/>
          </a:xfrm>
          <a:prstGeom prst="roundRect">
            <a:avLst/>
          </a:prstGeom>
          <a:solidFill>
            <a:srgbClr val="C5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┃想定されるリスク・対応</a:t>
            </a:r>
          </a:p>
        </p:txBody>
      </p:sp>
      <p:sp>
        <p:nvSpPr>
          <p:cNvPr id="27" name="テキスト ボックス 26">
            <a:extLst>
              <a:ext uri="{FF2B5EF4-FFF2-40B4-BE49-F238E27FC236}">
                <a16:creationId xmlns:a16="http://schemas.microsoft.com/office/drawing/2014/main" id="{C9497BEF-EF8F-05A1-4477-F70846C7FB90}"/>
              </a:ext>
            </a:extLst>
          </p:cNvPr>
          <p:cNvSpPr txBox="1"/>
          <p:nvPr/>
        </p:nvSpPr>
        <p:spPr>
          <a:xfrm>
            <a:off x="6344004" y="4664059"/>
            <a:ext cx="2390137" cy="276999"/>
          </a:xfrm>
          <a:prstGeom prst="rect">
            <a:avLst/>
          </a:prstGeom>
          <a:noFill/>
        </p:spPr>
        <p:txBody>
          <a:bodyPr wrap="square" rtlCol="0">
            <a:spAutoFit/>
          </a:bodyPr>
          <a:lstStyle/>
          <a:p>
            <a:r>
              <a:rPr kumimoji="1" lang="ja-JP" altLang="en-US" sz="1200" dirty="0">
                <a:latin typeface="BIZ UDゴシック" panose="020B0400000000000000" pitchFamily="49" charset="-128"/>
                <a:ea typeface="BIZ UDゴシック" panose="020B0400000000000000" pitchFamily="49" charset="-128"/>
              </a:rPr>
              <a:t>①：本業</a:t>
            </a:r>
            <a:r>
              <a:rPr lang="ja-JP" altLang="en-US" sz="1200" dirty="0">
                <a:latin typeface="BIZ UDゴシック" panose="020B0400000000000000" pitchFamily="49" charset="-128"/>
                <a:ea typeface="BIZ UDゴシック" panose="020B0400000000000000" pitchFamily="49" charset="-128"/>
              </a:rPr>
              <a:t>へ</a:t>
            </a:r>
            <a:r>
              <a:rPr kumimoji="1" lang="ja-JP" altLang="en-US" sz="1200" dirty="0">
                <a:latin typeface="BIZ UDゴシック" panose="020B0400000000000000" pitchFamily="49" charset="-128"/>
                <a:ea typeface="BIZ UDゴシック" panose="020B0400000000000000" pitchFamily="49" charset="-128"/>
              </a:rPr>
              <a:t>支障。働きすぎ</a:t>
            </a:r>
            <a:endParaRPr kumimoji="1" lang="en-US" altLang="ja-JP" sz="1200" dirty="0">
              <a:latin typeface="BIZ UDゴシック" panose="020B0400000000000000" pitchFamily="49" charset="-128"/>
              <a:ea typeface="BIZ UDゴシック" panose="020B0400000000000000" pitchFamily="49" charset="-128"/>
            </a:endParaRPr>
          </a:p>
        </p:txBody>
      </p:sp>
      <p:sp>
        <p:nvSpPr>
          <p:cNvPr id="28" name="テキスト ボックス 27">
            <a:extLst>
              <a:ext uri="{FF2B5EF4-FFF2-40B4-BE49-F238E27FC236}">
                <a16:creationId xmlns:a16="http://schemas.microsoft.com/office/drawing/2014/main" id="{E7BCA7FA-6280-00AF-DFEF-9E388644CB2E}"/>
              </a:ext>
            </a:extLst>
          </p:cNvPr>
          <p:cNvSpPr txBox="1"/>
          <p:nvPr/>
        </p:nvSpPr>
        <p:spPr>
          <a:xfrm>
            <a:off x="417168" y="2223988"/>
            <a:ext cx="5504539" cy="1200329"/>
          </a:xfrm>
          <a:prstGeom prst="rect">
            <a:avLst/>
          </a:prstGeom>
          <a:noFill/>
        </p:spPr>
        <p:txBody>
          <a:bodyPr wrap="square" rtlCol="0">
            <a:spAutoFit/>
          </a:bodyPr>
          <a:lstStyle/>
          <a:p>
            <a:r>
              <a:rPr kumimoji="1" lang="ja-JP" altLang="en-US" sz="1200" dirty="0">
                <a:latin typeface="BIZ UDゴシック" panose="020B0400000000000000" pitchFamily="49" charset="-128"/>
                <a:ea typeface="BIZ UDゴシック" panose="020B0400000000000000" pitchFamily="49" charset="-128"/>
              </a:rPr>
              <a:t>主目的：</a:t>
            </a:r>
            <a:r>
              <a:rPr kumimoji="1" lang="ja-JP" altLang="en-US" sz="1200" b="1" u="sng" dirty="0">
                <a:latin typeface="BIZ UDゴシック" panose="020B0400000000000000" pitchFamily="49" charset="-128"/>
                <a:ea typeface="BIZ UDゴシック" panose="020B0400000000000000" pitchFamily="49" charset="-128"/>
              </a:rPr>
              <a:t>自己成長ｘ収入アップ　</a:t>
            </a:r>
            <a:endParaRPr kumimoji="1" lang="en-US" altLang="ja-JP" sz="1200" b="1" u="sng"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・社内の人材を</a:t>
            </a:r>
            <a:r>
              <a:rPr lang="ja-JP" altLang="en-US" sz="1200" dirty="0">
                <a:latin typeface="BIZ UDゴシック" panose="020B0400000000000000" pitchFamily="49" charset="-128"/>
                <a:ea typeface="BIZ UDゴシック" panose="020B0400000000000000" pitchFamily="49" charset="-128"/>
              </a:rPr>
              <a:t>営業活動に</a:t>
            </a:r>
            <a:r>
              <a:rPr kumimoji="1" lang="ja-JP" altLang="en-US" sz="1200" dirty="0">
                <a:latin typeface="BIZ UDゴシック" panose="020B0400000000000000" pitchFamily="49" charset="-128"/>
                <a:ea typeface="BIZ UDゴシック" panose="020B0400000000000000" pitchFamily="49" charset="-128"/>
              </a:rPr>
              <a:t>活かし、会社の売上貢献と本人の成長</a:t>
            </a:r>
            <a:r>
              <a:rPr kumimoji="1" lang="en-US" altLang="ja-JP" sz="1200" dirty="0">
                <a:latin typeface="BIZ UDゴシック" panose="020B0400000000000000" pitchFamily="49" charset="-128"/>
                <a:ea typeface="BIZ UDゴシック" panose="020B0400000000000000" pitchFamily="49" charset="-128"/>
              </a:rPr>
              <a:t>/</a:t>
            </a:r>
            <a:r>
              <a:rPr kumimoji="1" lang="ja-JP" altLang="en-US" sz="1200" dirty="0">
                <a:latin typeface="BIZ UDゴシック" panose="020B0400000000000000" pitchFamily="49" charset="-128"/>
                <a:ea typeface="BIZ UDゴシック" panose="020B0400000000000000" pitchFamily="49" charset="-128"/>
              </a:rPr>
              <a:t>収入増を</a:t>
            </a:r>
            <a:endParaRPr kumimoji="1"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直線的につなげる</a:t>
            </a:r>
            <a:endParaRPr kumimoji="1"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・外部委託、別人材採用によるコストを社内人材に支払い可能</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・金銭的報酬が発生するからこそ、納品義務が生まれ、納品基準も高まる</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・賃金アップに寄与する一つの手段とする</a:t>
            </a:r>
            <a:endParaRPr lang="en-US" altLang="ja-JP" sz="1200" dirty="0">
              <a:latin typeface="BIZ UDゴシック" panose="020B0400000000000000" pitchFamily="49" charset="-128"/>
              <a:ea typeface="BIZ UDゴシック" panose="020B0400000000000000" pitchFamily="49" charset="-128"/>
            </a:endParaRPr>
          </a:p>
        </p:txBody>
      </p:sp>
      <p:sp>
        <p:nvSpPr>
          <p:cNvPr id="29" name="矢印: 右 28">
            <a:extLst>
              <a:ext uri="{FF2B5EF4-FFF2-40B4-BE49-F238E27FC236}">
                <a16:creationId xmlns:a16="http://schemas.microsoft.com/office/drawing/2014/main" id="{1D9FC7FA-794F-50E3-1DCF-B1AE55AB31B4}"/>
              </a:ext>
            </a:extLst>
          </p:cNvPr>
          <p:cNvSpPr/>
          <p:nvPr/>
        </p:nvSpPr>
        <p:spPr>
          <a:xfrm>
            <a:off x="8863717" y="4671719"/>
            <a:ext cx="745311" cy="302695"/>
          </a:xfrm>
          <a:prstGeom prst="rightArrow">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0D1F7889-4214-2DBF-0115-1F7452EE6A1C}"/>
              </a:ext>
            </a:extLst>
          </p:cNvPr>
          <p:cNvSpPr txBox="1"/>
          <p:nvPr/>
        </p:nvSpPr>
        <p:spPr>
          <a:xfrm>
            <a:off x="9670523" y="4699192"/>
            <a:ext cx="2116829" cy="461665"/>
          </a:xfrm>
          <a:prstGeom prst="rect">
            <a:avLst/>
          </a:prstGeom>
          <a:noFill/>
          <a:ln>
            <a:solidFill>
              <a:schemeClr val="bg1">
                <a:lumMod val="75000"/>
              </a:schemeClr>
            </a:solidFill>
          </a:ln>
        </p:spPr>
        <p:txBody>
          <a:bodyPr wrap="square" rtlCol="0">
            <a:spAutoFit/>
          </a:bodyPr>
          <a:lstStyle/>
          <a:p>
            <a:pPr algn="ctr"/>
            <a:r>
              <a:rPr lang="ja-JP" altLang="en-US" sz="1200" dirty="0">
                <a:latin typeface="BIZ UDゴシック" panose="020B0400000000000000" pitchFamily="49" charset="-128"/>
                <a:ea typeface="BIZ UDゴシック" panose="020B0400000000000000" pitchFamily="49" charset="-128"/>
              </a:rPr>
              <a:t>業務時間の可視化。支障が出ている</a:t>
            </a:r>
            <a:r>
              <a:rPr kumimoji="1" lang="ja-JP" altLang="en-US" sz="1200" dirty="0">
                <a:latin typeface="BIZ UDゴシック" panose="020B0400000000000000" pitchFamily="49" charset="-128"/>
                <a:ea typeface="BIZ UDゴシック" panose="020B0400000000000000" pitchFamily="49" charset="-128"/>
              </a:rPr>
              <a:t>場合、</a:t>
            </a:r>
            <a:r>
              <a:rPr lang="ja-JP" altLang="en-US" sz="1200" dirty="0">
                <a:latin typeface="BIZ UDゴシック" panose="020B0400000000000000" pitchFamily="49" charset="-128"/>
                <a:ea typeface="BIZ UDゴシック" panose="020B0400000000000000" pitchFamily="49" charset="-128"/>
              </a:rPr>
              <a:t>副業停止。</a:t>
            </a:r>
            <a:endParaRPr kumimoji="1" lang="en-US" altLang="ja-JP" sz="1200" dirty="0">
              <a:latin typeface="BIZ UDゴシック" panose="020B0400000000000000" pitchFamily="49" charset="-128"/>
              <a:ea typeface="BIZ UDゴシック" panose="020B0400000000000000" pitchFamily="49" charset="-128"/>
            </a:endParaRPr>
          </a:p>
        </p:txBody>
      </p:sp>
      <p:sp>
        <p:nvSpPr>
          <p:cNvPr id="32" name="テキスト ボックス 31">
            <a:extLst>
              <a:ext uri="{FF2B5EF4-FFF2-40B4-BE49-F238E27FC236}">
                <a16:creationId xmlns:a16="http://schemas.microsoft.com/office/drawing/2014/main" id="{3CCB9F86-FE4D-6504-4704-69B39E97D06E}"/>
              </a:ext>
            </a:extLst>
          </p:cNvPr>
          <p:cNvSpPr txBox="1"/>
          <p:nvPr/>
        </p:nvSpPr>
        <p:spPr>
          <a:xfrm>
            <a:off x="6343694" y="5536733"/>
            <a:ext cx="2535865" cy="27699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③：働く動機が金銭に偏るリスク</a:t>
            </a:r>
            <a:endParaRPr kumimoji="1" lang="en-US" altLang="ja-JP" sz="1200" dirty="0">
              <a:latin typeface="BIZ UDゴシック" panose="020B0400000000000000" pitchFamily="49" charset="-128"/>
              <a:ea typeface="BIZ UDゴシック" panose="020B0400000000000000" pitchFamily="49" charset="-128"/>
            </a:endParaRPr>
          </a:p>
        </p:txBody>
      </p:sp>
      <p:sp>
        <p:nvSpPr>
          <p:cNvPr id="33" name="矢印: 右 32">
            <a:extLst>
              <a:ext uri="{FF2B5EF4-FFF2-40B4-BE49-F238E27FC236}">
                <a16:creationId xmlns:a16="http://schemas.microsoft.com/office/drawing/2014/main" id="{36741493-3E92-DB39-B97E-FE0F17491AD2}"/>
              </a:ext>
            </a:extLst>
          </p:cNvPr>
          <p:cNvSpPr/>
          <p:nvPr/>
        </p:nvSpPr>
        <p:spPr>
          <a:xfrm>
            <a:off x="8841522" y="5501889"/>
            <a:ext cx="745311" cy="302695"/>
          </a:xfrm>
          <a:prstGeom prst="rightArrow">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04D07176-AB4C-3045-B434-0A2BF65210E0}"/>
              </a:ext>
            </a:extLst>
          </p:cNvPr>
          <p:cNvSpPr txBox="1"/>
          <p:nvPr/>
        </p:nvSpPr>
        <p:spPr>
          <a:xfrm>
            <a:off x="9670522" y="5620761"/>
            <a:ext cx="2116830" cy="461665"/>
          </a:xfrm>
          <a:prstGeom prst="rect">
            <a:avLst/>
          </a:prstGeom>
          <a:noFill/>
          <a:ln>
            <a:solidFill>
              <a:schemeClr val="bg1">
                <a:lumMod val="75000"/>
              </a:schemeClr>
            </a:solidFill>
          </a:ln>
        </p:spPr>
        <p:txBody>
          <a:bodyPr wrap="square" rtlCol="0">
            <a:spAutoFit/>
          </a:bodyPr>
          <a:lstStyle/>
          <a:p>
            <a:pPr algn="ctr"/>
            <a:r>
              <a:rPr lang="ja-JP" altLang="en-US" sz="1200" dirty="0">
                <a:latin typeface="BIZ UDゴシック" panose="020B0400000000000000" pitchFamily="49" charset="-128"/>
                <a:ea typeface="BIZ UDゴシック" panose="020B0400000000000000" pitchFamily="49" charset="-128"/>
              </a:rPr>
              <a:t>あくまでも「成長ｘ収入」</a:t>
            </a:r>
            <a:endParaRPr lang="en-US" altLang="ja-JP" sz="1200" dirty="0">
              <a:latin typeface="BIZ UDゴシック" panose="020B0400000000000000" pitchFamily="49" charset="-128"/>
              <a:ea typeface="BIZ UDゴシック" panose="020B0400000000000000" pitchFamily="49" charset="-128"/>
            </a:endParaRPr>
          </a:p>
          <a:p>
            <a:pPr algn="ctr"/>
            <a:r>
              <a:rPr kumimoji="1" lang="ja-JP" altLang="en-US" sz="1200" dirty="0">
                <a:latin typeface="BIZ UDゴシック" panose="020B0400000000000000" pitchFamily="49" charset="-128"/>
                <a:ea typeface="BIZ UDゴシック" panose="020B0400000000000000" pitchFamily="49" charset="-128"/>
              </a:rPr>
              <a:t>という落とし込み</a:t>
            </a:r>
            <a:endParaRPr kumimoji="1" lang="en-US" altLang="ja-JP" sz="1200" dirty="0">
              <a:latin typeface="BIZ UDゴシック" panose="020B0400000000000000" pitchFamily="49" charset="-128"/>
              <a:ea typeface="BIZ UDゴシック" panose="020B0400000000000000" pitchFamily="49" charset="-128"/>
            </a:endParaRPr>
          </a:p>
        </p:txBody>
      </p:sp>
      <p:sp>
        <p:nvSpPr>
          <p:cNvPr id="35" name="テキスト ボックス 34">
            <a:extLst>
              <a:ext uri="{FF2B5EF4-FFF2-40B4-BE49-F238E27FC236}">
                <a16:creationId xmlns:a16="http://schemas.microsoft.com/office/drawing/2014/main" id="{7FCB3FF2-79EE-77B4-D0A7-32B577595362}"/>
              </a:ext>
            </a:extLst>
          </p:cNvPr>
          <p:cNvSpPr txBox="1"/>
          <p:nvPr/>
        </p:nvSpPr>
        <p:spPr>
          <a:xfrm>
            <a:off x="6371879" y="5932903"/>
            <a:ext cx="2390137" cy="27699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④：不健全な指揮命令</a:t>
            </a:r>
            <a:endParaRPr kumimoji="1" lang="en-US" altLang="ja-JP" sz="1200" dirty="0">
              <a:latin typeface="BIZ UDゴシック" panose="020B0400000000000000" pitchFamily="49" charset="-128"/>
              <a:ea typeface="BIZ UDゴシック" panose="020B0400000000000000" pitchFamily="49" charset="-128"/>
            </a:endParaRPr>
          </a:p>
        </p:txBody>
      </p:sp>
      <p:sp>
        <p:nvSpPr>
          <p:cNvPr id="36" name="矢印: 右 35">
            <a:extLst>
              <a:ext uri="{FF2B5EF4-FFF2-40B4-BE49-F238E27FC236}">
                <a16:creationId xmlns:a16="http://schemas.microsoft.com/office/drawing/2014/main" id="{D2F00654-D8DD-D0A0-8448-E989E13E5B92}"/>
              </a:ext>
            </a:extLst>
          </p:cNvPr>
          <p:cNvSpPr/>
          <p:nvPr/>
        </p:nvSpPr>
        <p:spPr>
          <a:xfrm>
            <a:off x="8845705" y="5983075"/>
            <a:ext cx="745311" cy="302695"/>
          </a:xfrm>
          <a:prstGeom prst="rightArrow">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4321F620-2C4D-BA2A-01D8-90B5C9589AE5}"/>
              </a:ext>
            </a:extLst>
          </p:cNvPr>
          <p:cNvSpPr txBox="1"/>
          <p:nvPr/>
        </p:nvSpPr>
        <p:spPr>
          <a:xfrm>
            <a:off x="9670522" y="6082764"/>
            <a:ext cx="2116830" cy="461665"/>
          </a:xfrm>
          <a:prstGeom prst="rect">
            <a:avLst/>
          </a:prstGeom>
          <a:noFill/>
          <a:ln>
            <a:solidFill>
              <a:schemeClr val="bg1">
                <a:lumMod val="75000"/>
              </a:schemeClr>
            </a:solidFill>
          </a:ln>
        </p:spPr>
        <p:txBody>
          <a:bodyPr wrap="square" rtlCol="0">
            <a:spAutoFit/>
          </a:bodyPr>
          <a:lstStyle/>
          <a:p>
            <a:pPr algn="ctr"/>
            <a:r>
              <a:rPr lang="ja-JP" altLang="en-US" sz="1200" dirty="0">
                <a:latin typeface="BIZ UDゴシック" panose="020B0400000000000000" pitchFamily="49" charset="-128"/>
                <a:ea typeface="BIZ UDゴシック" panose="020B0400000000000000" pitchFamily="49" charset="-128"/>
              </a:rPr>
              <a:t>あくまで「イチ個人事業主」として扱う</a:t>
            </a:r>
            <a:endParaRPr kumimoji="1" lang="en-US" altLang="ja-JP" sz="1200" dirty="0">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7C3D5E49-A403-CA30-2854-CBEB65020B27}"/>
              </a:ext>
            </a:extLst>
          </p:cNvPr>
          <p:cNvSpPr txBox="1"/>
          <p:nvPr/>
        </p:nvSpPr>
        <p:spPr>
          <a:xfrm>
            <a:off x="6343694" y="5078673"/>
            <a:ext cx="2390137" cy="27699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②：副業で得た競合情報の利用</a:t>
            </a:r>
            <a:endParaRPr kumimoji="1" lang="en-US" altLang="ja-JP" sz="1200" dirty="0">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935C22BF-3B95-08EB-8C58-B6DFAAEB1C40}"/>
              </a:ext>
            </a:extLst>
          </p:cNvPr>
          <p:cNvSpPr txBox="1"/>
          <p:nvPr/>
        </p:nvSpPr>
        <p:spPr>
          <a:xfrm>
            <a:off x="9659098" y="5152525"/>
            <a:ext cx="2116829" cy="461665"/>
          </a:xfrm>
          <a:prstGeom prst="rect">
            <a:avLst/>
          </a:prstGeom>
          <a:noFill/>
          <a:ln>
            <a:solidFill>
              <a:schemeClr val="bg1">
                <a:lumMod val="75000"/>
              </a:schemeClr>
            </a:solidFill>
          </a:ln>
        </p:spPr>
        <p:txBody>
          <a:bodyPr wrap="square" rtlCol="0">
            <a:spAutoFit/>
          </a:bodyPr>
          <a:lstStyle/>
          <a:p>
            <a:pPr algn="ctr"/>
            <a:r>
              <a:rPr kumimoji="1" lang="ja-JP" altLang="en-US" sz="1200" dirty="0">
                <a:latin typeface="BIZ UDゴシック" panose="020B0400000000000000" pitchFamily="49" charset="-128"/>
                <a:ea typeface="BIZ UDゴシック" panose="020B0400000000000000" pitchFamily="49" charset="-128"/>
              </a:rPr>
              <a:t>案件の精査。本業での業務における競合との副業禁止</a:t>
            </a:r>
            <a:endParaRPr kumimoji="1" lang="en-US" altLang="ja-JP" sz="1200" dirty="0">
              <a:latin typeface="BIZ UDゴシック" panose="020B0400000000000000" pitchFamily="49" charset="-128"/>
              <a:ea typeface="BIZ UDゴシック" panose="020B0400000000000000" pitchFamily="49" charset="-128"/>
            </a:endParaRPr>
          </a:p>
        </p:txBody>
      </p:sp>
      <p:sp>
        <p:nvSpPr>
          <p:cNvPr id="14" name="矢印: 右 13">
            <a:extLst>
              <a:ext uri="{FF2B5EF4-FFF2-40B4-BE49-F238E27FC236}">
                <a16:creationId xmlns:a16="http://schemas.microsoft.com/office/drawing/2014/main" id="{25E9CC59-AA38-5E2E-3E00-24D5767D0937}"/>
              </a:ext>
            </a:extLst>
          </p:cNvPr>
          <p:cNvSpPr/>
          <p:nvPr/>
        </p:nvSpPr>
        <p:spPr>
          <a:xfrm>
            <a:off x="8841523" y="5086804"/>
            <a:ext cx="745311" cy="302695"/>
          </a:xfrm>
          <a:prstGeom prst="rightArrow">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D1F0C122-B4B3-2DA2-4ECF-A908C1EB1662}"/>
              </a:ext>
            </a:extLst>
          </p:cNvPr>
          <p:cNvSpPr txBox="1"/>
          <p:nvPr/>
        </p:nvSpPr>
        <p:spPr>
          <a:xfrm>
            <a:off x="6371879" y="2408348"/>
            <a:ext cx="5504539" cy="1754326"/>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・募集方法：案件を公募の形で募集</a:t>
            </a:r>
            <a:r>
              <a:rPr lang="en-US" altLang="ja-JP" sz="1200" dirty="0">
                <a:latin typeface="BIZ UDゴシック" panose="020B0400000000000000" pitchFamily="49" charset="-128"/>
                <a:ea typeface="BIZ UDゴシック" panose="020B0400000000000000" pitchFamily="49" charset="-128"/>
              </a:rPr>
              <a:t>(Notion</a:t>
            </a:r>
            <a:r>
              <a:rPr lang="ja-JP" altLang="en-US" sz="1200" dirty="0">
                <a:latin typeface="BIZ UDゴシック" panose="020B0400000000000000" pitchFamily="49" charset="-128"/>
                <a:ea typeface="BIZ UDゴシック" panose="020B0400000000000000" pitchFamily="49" charset="-128"/>
              </a:rPr>
              <a:t>・デスクネッツ・</a:t>
            </a:r>
            <a:r>
              <a:rPr lang="en-US" altLang="ja-JP" sz="1200" dirty="0">
                <a:latin typeface="BIZ UDゴシック" panose="020B0400000000000000" pitchFamily="49" charset="-128"/>
                <a:ea typeface="BIZ UDゴシック" panose="020B0400000000000000" pitchFamily="49" charset="-128"/>
              </a:rPr>
              <a:t>G</a:t>
            </a:r>
            <a:r>
              <a:rPr lang="ja-JP" altLang="en-US" sz="1200" dirty="0">
                <a:latin typeface="BIZ UDゴシック" panose="020B0400000000000000" pitchFamily="49" charset="-128"/>
                <a:ea typeface="BIZ UDゴシック" panose="020B0400000000000000" pitchFamily="49" charset="-128"/>
              </a:rPr>
              <a:t>フォーム活用</a:t>
            </a:r>
            <a:r>
              <a:rPr lang="en-US" altLang="ja-JP" sz="1200" dirty="0">
                <a:latin typeface="BIZ UDゴシック" panose="020B0400000000000000" pitchFamily="49" charset="-128"/>
                <a:ea typeface="BIZ UDゴシック" panose="020B0400000000000000" pitchFamily="49" charset="-128"/>
              </a:rPr>
              <a:t>)</a:t>
            </a:r>
          </a:p>
          <a:p>
            <a:r>
              <a:rPr lang="ja-JP" altLang="en-US" sz="1200" dirty="0">
                <a:latin typeface="BIZ UDゴシック" panose="020B0400000000000000" pitchFamily="49" charset="-128"/>
                <a:ea typeface="BIZ UDゴシック" panose="020B0400000000000000" pitchFamily="49" charset="-128"/>
              </a:rPr>
              <a:t>・選考方法：</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①応募。応募があったことを「所属部」「応募先」において通知、検討</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②</a:t>
            </a:r>
            <a:r>
              <a:rPr kumimoji="1" lang="ja-JP" altLang="en-US" sz="1200" dirty="0">
                <a:latin typeface="BIZ UDゴシック" panose="020B0400000000000000" pitchFamily="49" charset="-128"/>
                <a:ea typeface="BIZ UDゴシック" panose="020B0400000000000000" pitchFamily="49" charset="-128"/>
              </a:rPr>
              <a:t>結果を上長・本人にお伝え</a:t>
            </a:r>
            <a:endParaRPr kumimoji="1"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③</a:t>
            </a:r>
            <a:r>
              <a:rPr kumimoji="1" lang="ja-JP" altLang="en-US" sz="1200" dirty="0">
                <a:latin typeface="BIZ UDゴシック" panose="020B0400000000000000" pitchFamily="49" charset="-128"/>
                <a:ea typeface="BIZ UDゴシック" panose="020B0400000000000000" pitchFamily="49" charset="-128"/>
              </a:rPr>
              <a:t>契約等整備し、稼働開始</a:t>
            </a:r>
            <a:endParaRPr kumimoji="1"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・契約形態：</a:t>
            </a:r>
            <a:r>
              <a:rPr kumimoji="1" lang="ja-JP" altLang="en-US" sz="1200" dirty="0">
                <a:latin typeface="BIZ UDゴシック" panose="020B0400000000000000" pitchFamily="49" charset="-128"/>
                <a:ea typeface="BIZ UDゴシック" panose="020B0400000000000000" pitchFamily="49" charset="-128"/>
              </a:rPr>
              <a:t>業務委託契約　</a:t>
            </a:r>
            <a:r>
              <a:rPr kumimoji="1" lang="en-US" altLang="ja-JP" sz="1200" dirty="0">
                <a:latin typeface="BIZ UDゴシック" panose="020B0400000000000000" pitchFamily="49" charset="-128"/>
                <a:ea typeface="BIZ UDゴシック" panose="020B0400000000000000" pitchFamily="49" charset="-128"/>
              </a:rPr>
              <a:t>※</a:t>
            </a:r>
            <a:r>
              <a:rPr kumimoji="1" lang="ja-JP" altLang="en-US" sz="1200" dirty="0">
                <a:latin typeface="BIZ UDゴシック" panose="020B0400000000000000" pitchFamily="49" charset="-128"/>
                <a:ea typeface="BIZ UDゴシック" panose="020B0400000000000000" pitchFamily="49" charset="-128"/>
              </a:rPr>
              <a:t>副業概算時間</a:t>
            </a:r>
            <a:r>
              <a:rPr lang="ja-JP" altLang="en-US" sz="1200" dirty="0">
                <a:latin typeface="BIZ UDゴシック" panose="020B0400000000000000" pitchFamily="49" charset="-128"/>
                <a:ea typeface="BIZ UDゴシック" panose="020B0400000000000000" pitchFamily="49" charset="-128"/>
              </a:rPr>
              <a:t>を</a:t>
            </a:r>
            <a:r>
              <a:rPr kumimoji="1" lang="ja-JP" altLang="en-US" sz="1200" dirty="0">
                <a:latin typeface="BIZ UDゴシック" panose="020B0400000000000000" pitchFamily="49" charset="-128"/>
                <a:ea typeface="BIZ UDゴシック" panose="020B0400000000000000" pitchFamily="49" charset="-128"/>
              </a:rPr>
              <a:t>把握できている前提</a:t>
            </a:r>
            <a:endParaRPr kumimoji="1" lang="en-US" altLang="ja-JP" sz="1200" dirty="0">
              <a:latin typeface="BIZ UDゴシック" panose="020B0400000000000000" pitchFamily="49" charset="-128"/>
              <a:ea typeface="BIZ UDゴシック" panose="020B0400000000000000" pitchFamily="49" charset="-128"/>
            </a:endParaRPr>
          </a:p>
          <a:p>
            <a:r>
              <a:rPr kumimoji="1" lang="en-US" altLang="ja-JP" sz="1200" dirty="0">
                <a:latin typeface="BIZ UDゴシック" panose="020B0400000000000000" pitchFamily="49" charset="-128"/>
                <a:ea typeface="BIZ UDゴシック" panose="020B0400000000000000" pitchFamily="49" charset="-128"/>
              </a:rPr>
              <a:t>(</a:t>
            </a:r>
            <a:r>
              <a:rPr kumimoji="1" lang="ja-JP" altLang="en-US" sz="1200" dirty="0">
                <a:latin typeface="BIZ UDゴシック" panose="020B0400000000000000" pitchFamily="49" charset="-128"/>
                <a:ea typeface="BIZ UDゴシック" panose="020B0400000000000000" pitchFamily="49" charset="-128"/>
              </a:rPr>
              <a:t>＋</a:t>
            </a:r>
            <a:r>
              <a:rPr kumimoji="1" lang="en-US" altLang="ja-JP" sz="1200" dirty="0">
                <a:latin typeface="BIZ UDゴシック" panose="020B0400000000000000" pitchFamily="49" charset="-128"/>
                <a:ea typeface="BIZ UDゴシック" panose="020B0400000000000000" pitchFamily="49" charset="-128"/>
              </a:rPr>
              <a:t>)</a:t>
            </a:r>
            <a:r>
              <a:rPr kumimoji="1" lang="ja-JP" altLang="en-US" sz="1200" dirty="0">
                <a:latin typeface="BIZ UDゴシック" panose="020B0400000000000000" pitchFamily="49" charset="-128"/>
                <a:ea typeface="BIZ UDゴシック" panose="020B0400000000000000" pitchFamily="49" charset="-128"/>
              </a:rPr>
              <a:t>勤務時間管理</a:t>
            </a:r>
            <a:r>
              <a:rPr kumimoji="1" lang="en-US" altLang="ja-JP" sz="1200" dirty="0">
                <a:latin typeface="BIZ UDゴシック" panose="020B0400000000000000" pitchFamily="49" charset="-128"/>
                <a:ea typeface="BIZ UDゴシック" panose="020B0400000000000000" pitchFamily="49" charset="-128"/>
              </a:rPr>
              <a:t>/</a:t>
            </a:r>
            <a:r>
              <a:rPr kumimoji="1" lang="ja-JP" altLang="en-US" sz="1200" dirty="0">
                <a:latin typeface="BIZ UDゴシック" panose="020B0400000000000000" pitchFamily="49" charset="-128"/>
                <a:ea typeface="BIZ UDゴシック" panose="020B0400000000000000" pitchFamily="49" charset="-128"/>
              </a:rPr>
              <a:t>給与支払手続きの簡素化・業務委託に関する理解向上・業務内容で報酬を決定。支払時期も</a:t>
            </a:r>
            <a:r>
              <a:rPr kumimoji="1" lang="en-US" altLang="ja-JP" sz="1200" dirty="0">
                <a:latin typeface="BIZ UDゴシック" panose="020B0400000000000000" pitchFamily="49" charset="-128"/>
                <a:ea typeface="BIZ UDゴシック" panose="020B0400000000000000" pitchFamily="49" charset="-128"/>
              </a:rPr>
              <a:t>10</a:t>
            </a:r>
            <a:r>
              <a:rPr kumimoji="1" lang="ja-JP" altLang="en-US" sz="1200" dirty="0">
                <a:latin typeface="BIZ UDゴシック" panose="020B0400000000000000" pitchFamily="49" charset="-128"/>
                <a:ea typeface="BIZ UDゴシック" panose="020B0400000000000000" pitchFamily="49" charset="-128"/>
              </a:rPr>
              <a:t>日払⇒末払</a:t>
            </a:r>
            <a:endParaRPr kumimoji="1" lang="en-US" altLang="ja-JP" sz="1200" dirty="0">
              <a:latin typeface="BIZ UDゴシック" panose="020B0400000000000000" pitchFamily="49" charset="-128"/>
              <a:ea typeface="BIZ UDゴシック" panose="020B0400000000000000" pitchFamily="49" charset="-128"/>
            </a:endParaRPr>
          </a:p>
          <a:p>
            <a:r>
              <a:rPr kumimoji="1" lang="en-US" altLang="ja-JP" sz="1200" dirty="0">
                <a:latin typeface="BIZ UDゴシック" panose="020B0400000000000000" pitchFamily="49" charset="-128"/>
                <a:ea typeface="BIZ UDゴシック" panose="020B0400000000000000" pitchFamily="49" charset="-128"/>
              </a:rPr>
              <a:t>(</a:t>
            </a:r>
            <a:r>
              <a:rPr kumimoji="1" lang="ja-JP" altLang="en-US" sz="1200" dirty="0">
                <a:latin typeface="BIZ UDゴシック" panose="020B0400000000000000" pitchFamily="49" charset="-128"/>
                <a:ea typeface="BIZ UDゴシック" panose="020B0400000000000000" pitchFamily="49" charset="-128"/>
              </a:rPr>
              <a:t>－</a:t>
            </a:r>
            <a:r>
              <a:rPr kumimoji="1" lang="en-US" altLang="ja-JP" sz="1200" dirty="0">
                <a:latin typeface="BIZ UDゴシック" panose="020B0400000000000000" pitchFamily="49" charset="-128"/>
                <a:ea typeface="BIZ UDゴシック" panose="020B0400000000000000" pitchFamily="49" charset="-128"/>
              </a:rPr>
              <a:t>)</a:t>
            </a:r>
            <a:r>
              <a:rPr kumimoji="1" lang="ja-JP" altLang="en-US" sz="1200" dirty="0">
                <a:latin typeface="BIZ UDゴシック" panose="020B0400000000000000" pitchFamily="49" charset="-128"/>
                <a:ea typeface="BIZ UDゴシック" panose="020B0400000000000000" pitchFamily="49" charset="-128"/>
              </a:rPr>
              <a:t>指揮命令に注意・残業時間の隠れ蓑にならないように</a:t>
            </a:r>
            <a:endParaRPr kumimoji="1" lang="en-US" altLang="ja-JP" sz="12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686329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407B40D-2127-1C18-E401-EE103B325E83}"/>
              </a:ext>
            </a:extLst>
          </p:cNvPr>
          <p:cNvSpPr/>
          <p:nvPr/>
        </p:nvSpPr>
        <p:spPr>
          <a:xfrm>
            <a:off x="0" y="0"/>
            <a:ext cx="12192000" cy="999241"/>
          </a:xfrm>
          <a:prstGeom prst="rect">
            <a:avLst/>
          </a:prstGeom>
          <a:solidFill>
            <a:srgbClr val="2D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Contents</a:t>
            </a:r>
            <a:endParaRPr kumimoji="1" lang="ja-JP" altLang="en-US"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5" name="正方形/長方形 4">
            <a:extLst>
              <a:ext uri="{FF2B5EF4-FFF2-40B4-BE49-F238E27FC236}">
                <a16:creationId xmlns:a16="http://schemas.microsoft.com/office/drawing/2014/main" id="{625BC4A1-E5BA-E398-F3DE-EF2FEED48210}"/>
              </a:ext>
            </a:extLst>
          </p:cNvPr>
          <p:cNvSpPr/>
          <p:nvPr/>
        </p:nvSpPr>
        <p:spPr>
          <a:xfrm>
            <a:off x="0" y="6579909"/>
            <a:ext cx="12192000" cy="278091"/>
          </a:xfrm>
          <a:prstGeom prst="rect">
            <a:avLst/>
          </a:prstGeom>
          <a:solidFill>
            <a:srgbClr val="2D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lang="en-US" altLang="ja-JP" sz="1100" b="1" dirty="0">
                <a:solidFill>
                  <a:prstClr val="white"/>
                </a:solidFill>
                <a:latin typeface="BIZ UDゴシック" panose="020B0400000000000000" pitchFamily="49" charset="-128"/>
                <a:ea typeface="BIZ UDゴシック" panose="020B0400000000000000" pitchFamily="49" charset="-128"/>
              </a:rPr>
              <a:t>9</a:t>
            </a:r>
            <a:r>
              <a:rPr kumimoji="1" lang="en-US" altLang="ja-JP"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endParaRPr kumimoji="1" lang="ja-JP" altLang="en-US"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graphicFrame>
        <p:nvGraphicFramePr>
          <p:cNvPr id="6" name="表 6">
            <a:extLst>
              <a:ext uri="{FF2B5EF4-FFF2-40B4-BE49-F238E27FC236}">
                <a16:creationId xmlns:a16="http://schemas.microsoft.com/office/drawing/2014/main" id="{B977A552-3AE7-B7C7-6622-6FDEB1A23AE9}"/>
              </a:ext>
            </a:extLst>
          </p:cNvPr>
          <p:cNvGraphicFramePr>
            <a:graphicFrameLocks noGrp="1"/>
          </p:cNvGraphicFramePr>
          <p:nvPr/>
        </p:nvGraphicFramePr>
        <p:xfrm>
          <a:off x="-2" y="-1"/>
          <a:ext cx="12192000" cy="99924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53417678"/>
                    </a:ext>
                  </a:extLst>
                </a:gridCol>
                <a:gridCol w="3048000">
                  <a:extLst>
                    <a:ext uri="{9D8B030D-6E8A-4147-A177-3AD203B41FA5}">
                      <a16:colId xmlns:a16="http://schemas.microsoft.com/office/drawing/2014/main" val="448320496"/>
                    </a:ext>
                  </a:extLst>
                </a:gridCol>
                <a:gridCol w="3048000">
                  <a:extLst>
                    <a:ext uri="{9D8B030D-6E8A-4147-A177-3AD203B41FA5}">
                      <a16:colId xmlns:a16="http://schemas.microsoft.com/office/drawing/2014/main" val="2601226601"/>
                    </a:ext>
                  </a:extLst>
                </a:gridCol>
                <a:gridCol w="3048000">
                  <a:extLst>
                    <a:ext uri="{9D8B030D-6E8A-4147-A177-3AD203B41FA5}">
                      <a16:colId xmlns:a16="http://schemas.microsoft.com/office/drawing/2014/main" val="261271497"/>
                    </a:ext>
                  </a:extLst>
                </a:gridCol>
              </a:tblGrid>
              <a:tr h="999241">
                <a:tc>
                  <a:txBody>
                    <a:bodyPr/>
                    <a:lstStyle/>
                    <a:p>
                      <a:pPr algn="l"/>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01</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┃副業に関する各種情報</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l"/>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02</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┃副業制度メリット</a:t>
                      </a:r>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デメリット</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l"/>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03</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┃他社副業制度の事例</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l"/>
                      <a:r>
                        <a:rPr kumimoji="1" lang="en-US" altLang="ja-JP" sz="1400" dirty="0">
                          <a:solidFill>
                            <a:schemeClr val="bg1"/>
                          </a:solidFill>
                          <a:latin typeface="BIZ UDゴシック" panose="020B0400000000000000" pitchFamily="49" charset="-128"/>
                          <a:ea typeface="BIZ UDゴシック" panose="020B0400000000000000" pitchFamily="49" charset="-128"/>
                        </a:rPr>
                        <a:t>04</a:t>
                      </a:r>
                      <a:r>
                        <a:rPr kumimoji="1" lang="ja-JP" altLang="en-US" sz="1400" dirty="0">
                          <a:solidFill>
                            <a:schemeClr val="bg1"/>
                          </a:solidFill>
                          <a:latin typeface="BIZ UDゴシック" panose="020B0400000000000000" pitchFamily="49" charset="-128"/>
                          <a:ea typeface="BIZ UDゴシック" panose="020B0400000000000000" pitchFamily="49" charset="-128"/>
                        </a:rPr>
                        <a:t>┃当社での導入に関して</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3500665982"/>
                  </a:ext>
                </a:extLst>
              </a:tr>
            </a:tbl>
          </a:graphicData>
        </a:graphic>
      </p:graphicFrame>
      <p:sp>
        <p:nvSpPr>
          <p:cNvPr id="16" name="正方形/長方形 15">
            <a:extLst>
              <a:ext uri="{FF2B5EF4-FFF2-40B4-BE49-F238E27FC236}">
                <a16:creationId xmlns:a16="http://schemas.microsoft.com/office/drawing/2014/main" id="{8080B236-6F99-17ED-D5E4-A1CC9CFED22C}"/>
              </a:ext>
            </a:extLst>
          </p:cNvPr>
          <p:cNvSpPr/>
          <p:nvPr/>
        </p:nvSpPr>
        <p:spPr>
          <a:xfrm>
            <a:off x="7325153" y="5825636"/>
            <a:ext cx="346364" cy="194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4B1C9652-AF41-D488-CB6D-B4833F4911C8}"/>
              </a:ext>
            </a:extLst>
          </p:cNvPr>
          <p:cNvSpPr/>
          <p:nvPr/>
        </p:nvSpPr>
        <p:spPr>
          <a:xfrm>
            <a:off x="263951" y="1289814"/>
            <a:ext cx="11735215" cy="5099901"/>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7" name="直線コネクタ 6">
            <a:extLst>
              <a:ext uri="{FF2B5EF4-FFF2-40B4-BE49-F238E27FC236}">
                <a16:creationId xmlns:a16="http://schemas.microsoft.com/office/drawing/2014/main" id="{AC8627D6-7D09-43EB-56D6-93F5F67AE4D2}"/>
              </a:ext>
            </a:extLst>
          </p:cNvPr>
          <p:cNvCxnSpPr>
            <a:cxnSpLocks/>
          </p:cNvCxnSpPr>
          <p:nvPr/>
        </p:nvCxnSpPr>
        <p:spPr>
          <a:xfrm>
            <a:off x="367648" y="1838228"/>
            <a:ext cx="11538213"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F38FD0FF-3C83-1ED0-1F1D-ECBD9A65CF4E}"/>
              </a:ext>
            </a:extLst>
          </p:cNvPr>
          <p:cNvSpPr txBox="1"/>
          <p:nvPr/>
        </p:nvSpPr>
        <p:spPr>
          <a:xfrm>
            <a:off x="367648" y="1366887"/>
            <a:ext cx="1163151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DBDBA"/>
                </a:solidFill>
                <a:effectLst/>
                <a:uLnTx/>
                <a:uFillTx/>
                <a:latin typeface="BIZ UDゴシック" panose="020B0400000000000000" pitchFamily="49" charset="-128"/>
                <a:ea typeface="BIZ UDゴシック" panose="020B0400000000000000" pitchFamily="49" charset="-128"/>
                <a:cs typeface="+mn-cs"/>
              </a:rPr>
              <a:t>┃</a:t>
            </a:r>
            <a:r>
              <a:rPr lang="ja-JP" altLang="en-US" sz="1600" b="1" dirty="0">
                <a:solidFill>
                  <a:prstClr val="black"/>
                </a:solidFill>
                <a:latin typeface="BIZ UDゴシック" panose="020B0400000000000000" pitchFamily="49" charset="-128"/>
                <a:ea typeface="BIZ UDゴシック" panose="020B0400000000000000" pitchFamily="49" charset="-128"/>
              </a:rPr>
              <a:t>想定される案件</a:t>
            </a:r>
            <a:endPar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4" name="四角形: 角を丸くする 13">
            <a:extLst>
              <a:ext uri="{FF2B5EF4-FFF2-40B4-BE49-F238E27FC236}">
                <a16:creationId xmlns:a16="http://schemas.microsoft.com/office/drawing/2014/main" id="{830B874D-032D-8F96-47C7-73161837DD30}"/>
              </a:ext>
            </a:extLst>
          </p:cNvPr>
          <p:cNvSpPr/>
          <p:nvPr/>
        </p:nvSpPr>
        <p:spPr>
          <a:xfrm>
            <a:off x="1494889" y="2253671"/>
            <a:ext cx="2721431" cy="1766852"/>
          </a:xfrm>
          <a:prstGeom prst="roundRect">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u="sng" dirty="0">
                <a:solidFill>
                  <a:schemeClr val="bg1"/>
                </a:solidFill>
                <a:latin typeface="BIZ UDゴシック" panose="020B0400000000000000" pitchFamily="49" charset="-128"/>
                <a:ea typeface="BIZ UDゴシック" panose="020B0400000000000000" pitchFamily="49" charset="-128"/>
              </a:rPr>
              <a:t>SNS</a:t>
            </a:r>
            <a:r>
              <a:rPr lang="ja-JP" altLang="en-US" sz="1200" b="1" u="sng" dirty="0">
                <a:solidFill>
                  <a:schemeClr val="bg1"/>
                </a:solidFill>
                <a:latin typeface="BIZ UDゴシック" panose="020B0400000000000000" pitchFamily="49" charset="-128"/>
                <a:ea typeface="BIZ UDゴシック" panose="020B0400000000000000" pitchFamily="49" charset="-128"/>
              </a:rPr>
              <a:t>での広報活動</a:t>
            </a:r>
            <a:endParaRPr lang="en-US" altLang="ja-JP" sz="1200" b="1" u="sng" dirty="0">
              <a:solidFill>
                <a:schemeClr val="bg1"/>
              </a:solidFill>
              <a:latin typeface="BIZ UDゴシック" panose="020B0400000000000000" pitchFamily="49" charset="-128"/>
              <a:ea typeface="BIZ UDゴシック" panose="020B0400000000000000" pitchFamily="49" charset="-128"/>
            </a:endParaRPr>
          </a:p>
          <a:p>
            <a:pPr algn="ctr"/>
            <a:r>
              <a:rPr lang="ja-JP" altLang="en-US" sz="1200" dirty="0">
                <a:solidFill>
                  <a:schemeClr val="bg1"/>
                </a:solidFill>
                <a:latin typeface="BIZ UDゴシック" panose="020B0400000000000000" pitchFamily="49" charset="-128"/>
                <a:ea typeface="BIZ UDゴシック" panose="020B0400000000000000" pitchFamily="49" charset="-128"/>
              </a:rPr>
              <a:t>インスタグラム</a:t>
            </a:r>
            <a:endParaRPr lang="en-US" altLang="ja-JP" sz="1200" dirty="0">
              <a:solidFill>
                <a:schemeClr val="bg1"/>
              </a:solidFill>
              <a:latin typeface="BIZ UDゴシック" panose="020B0400000000000000" pitchFamily="49" charset="-128"/>
              <a:ea typeface="BIZ UDゴシック" panose="020B0400000000000000" pitchFamily="49" charset="-128"/>
            </a:endParaRPr>
          </a:p>
          <a:p>
            <a:pPr algn="ctr"/>
            <a:r>
              <a:rPr lang="en-US" altLang="ja-JP" sz="1200" dirty="0" err="1">
                <a:solidFill>
                  <a:schemeClr val="bg1"/>
                </a:solidFill>
                <a:latin typeface="BIZ UDゴシック" panose="020B0400000000000000" pitchFamily="49" charset="-128"/>
                <a:ea typeface="BIZ UDゴシック" panose="020B0400000000000000" pitchFamily="49" charset="-128"/>
              </a:rPr>
              <a:t>Tiktok</a:t>
            </a:r>
            <a:endParaRPr lang="en-US" altLang="ja-JP" sz="1200" dirty="0">
              <a:solidFill>
                <a:schemeClr val="bg1"/>
              </a:solidFill>
              <a:latin typeface="BIZ UDゴシック" panose="020B0400000000000000" pitchFamily="49" charset="-128"/>
              <a:ea typeface="BIZ UDゴシック" panose="020B0400000000000000" pitchFamily="49" charset="-128"/>
            </a:endParaRPr>
          </a:p>
          <a:p>
            <a:pPr algn="ctr"/>
            <a:r>
              <a:rPr lang="en-US" altLang="ja-JP" sz="1200" dirty="0">
                <a:solidFill>
                  <a:schemeClr val="bg1"/>
                </a:solidFill>
                <a:latin typeface="BIZ UDゴシック" panose="020B0400000000000000" pitchFamily="49" charset="-128"/>
                <a:ea typeface="BIZ UDゴシック" panose="020B0400000000000000" pitchFamily="49" charset="-128"/>
              </a:rPr>
              <a:t>YouTube</a:t>
            </a:r>
          </a:p>
          <a:p>
            <a:pPr algn="ctr"/>
            <a:r>
              <a:rPr lang="ja-JP" altLang="en-US" sz="1200" dirty="0">
                <a:solidFill>
                  <a:schemeClr val="bg1"/>
                </a:solidFill>
                <a:latin typeface="BIZ UDゴシック" panose="020B0400000000000000" pitchFamily="49" charset="-128"/>
                <a:ea typeface="BIZ UDゴシック" panose="020B0400000000000000" pitchFamily="49" charset="-128"/>
              </a:rPr>
              <a:t>を活用した会社広報活動</a:t>
            </a:r>
            <a:endParaRPr lang="en-US" altLang="ja-JP" sz="1200" dirty="0">
              <a:solidFill>
                <a:schemeClr val="bg1"/>
              </a:solidFill>
              <a:latin typeface="BIZ UDゴシック" panose="020B0400000000000000" pitchFamily="49" charset="-128"/>
              <a:ea typeface="BIZ UDゴシック" panose="020B0400000000000000" pitchFamily="49" charset="-128"/>
            </a:endParaRPr>
          </a:p>
        </p:txBody>
      </p:sp>
      <p:sp>
        <p:nvSpPr>
          <p:cNvPr id="17" name="四角形: 角を丸くする 16">
            <a:extLst>
              <a:ext uri="{FF2B5EF4-FFF2-40B4-BE49-F238E27FC236}">
                <a16:creationId xmlns:a16="http://schemas.microsoft.com/office/drawing/2014/main" id="{70D09A52-DEB5-6357-9C7C-54033B6594DC}"/>
              </a:ext>
            </a:extLst>
          </p:cNvPr>
          <p:cNvSpPr/>
          <p:nvPr/>
        </p:nvSpPr>
        <p:spPr>
          <a:xfrm>
            <a:off x="4871363" y="2253671"/>
            <a:ext cx="2721431" cy="1766857"/>
          </a:xfrm>
          <a:prstGeom prst="roundRect">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u="sng" dirty="0">
                <a:solidFill>
                  <a:schemeClr val="bg1"/>
                </a:solidFill>
                <a:latin typeface="BIZ UDゴシック" panose="020B0400000000000000" pitchFamily="49" charset="-128"/>
                <a:ea typeface="BIZ UDゴシック" panose="020B0400000000000000" pitchFamily="49" charset="-128"/>
              </a:rPr>
              <a:t>PJ</a:t>
            </a:r>
            <a:r>
              <a:rPr lang="ja-JP" altLang="en-US" sz="1200" b="1" u="sng" dirty="0">
                <a:solidFill>
                  <a:schemeClr val="bg1"/>
                </a:solidFill>
                <a:latin typeface="BIZ UDゴシック" panose="020B0400000000000000" pitchFamily="49" charset="-128"/>
                <a:ea typeface="BIZ UDゴシック" panose="020B0400000000000000" pitchFamily="49" charset="-128"/>
              </a:rPr>
              <a:t>営業活動</a:t>
            </a:r>
            <a:endParaRPr lang="en-US" altLang="ja-JP" sz="1200" b="1" u="sng" dirty="0">
              <a:solidFill>
                <a:schemeClr val="bg1"/>
              </a:solidFill>
              <a:latin typeface="BIZ UDゴシック" panose="020B0400000000000000" pitchFamily="49" charset="-128"/>
              <a:ea typeface="BIZ UDゴシック" panose="020B0400000000000000" pitchFamily="49" charset="-128"/>
            </a:endParaRPr>
          </a:p>
          <a:p>
            <a:pPr algn="ctr"/>
            <a:r>
              <a:rPr lang="en-US" altLang="ja-JP" sz="1200" dirty="0">
                <a:solidFill>
                  <a:schemeClr val="bg1"/>
                </a:solidFill>
                <a:latin typeface="BIZ UDゴシック" panose="020B0400000000000000" pitchFamily="49" charset="-128"/>
                <a:ea typeface="BIZ UDゴシック" panose="020B0400000000000000" pitchFamily="49" charset="-128"/>
              </a:rPr>
              <a:t>IC</a:t>
            </a:r>
            <a:r>
              <a:rPr lang="ja-JP" altLang="en-US" sz="1200" dirty="0">
                <a:solidFill>
                  <a:schemeClr val="bg1"/>
                </a:solidFill>
                <a:latin typeface="BIZ UDゴシック" panose="020B0400000000000000" pitchFamily="49" charset="-128"/>
                <a:ea typeface="BIZ UDゴシック" panose="020B0400000000000000" pitchFamily="49" charset="-128"/>
              </a:rPr>
              <a:t>受託営業代行</a:t>
            </a:r>
            <a:endParaRPr lang="en-US" altLang="ja-JP" sz="1200" dirty="0">
              <a:solidFill>
                <a:schemeClr val="bg1"/>
              </a:solidFill>
              <a:latin typeface="BIZ UDゴシック" panose="020B0400000000000000" pitchFamily="49" charset="-128"/>
              <a:ea typeface="BIZ UDゴシック" panose="020B0400000000000000" pitchFamily="49" charset="-128"/>
            </a:endParaRPr>
          </a:p>
          <a:p>
            <a:pPr algn="ctr"/>
            <a:r>
              <a:rPr lang="ja-JP" altLang="en-US" sz="1200" dirty="0">
                <a:solidFill>
                  <a:schemeClr val="bg1"/>
                </a:solidFill>
                <a:latin typeface="BIZ UDゴシック" panose="020B0400000000000000" pitchFamily="49" charset="-128"/>
                <a:ea typeface="BIZ UDゴシック" panose="020B0400000000000000" pitchFamily="49" charset="-128"/>
              </a:rPr>
              <a:t>（成果報酬案件）</a:t>
            </a:r>
            <a:endParaRPr lang="en-US" altLang="ja-JP" sz="1200" dirty="0">
              <a:solidFill>
                <a:schemeClr val="bg1"/>
              </a:solidFill>
              <a:latin typeface="BIZ UDゴシック" panose="020B0400000000000000" pitchFamily="49" charset="-128"/>
              <a:ea typeface="BIZ UDゴシック" panose="020B0400000000000000" pitchFamily="49" charset="-128"/>
            </a:endParaRPr>
          </a:p>
        </p:txBody>
      </p:sp>
      <p:sp>
        <p:nvSpPr>
          <p:cNvPr id="18" name="四角形: 角を丸くする 17">
            <a:extLst>
              <a:ext uri="{FF2B5EF4-FFF2-40B4-BE49-F238E27FC236}">
                <a16:creationId xmlns:a16="http://schemas.microsoft.com/office/drawing/2014/main" id="{3136C70B-8154-4E57-7643-7AFB7C7BBC03}"/>
              </a:ext>
            </a:extLst>
          </p:cNvPr>
          <p:cNvSpPr/>
          <p:nvPr/>
        </p:nvSpPr>
        <p:spPr>
          <a:xfrm>
            <a:off x="1471356" y="4176258"/>
            <a:ext cx="2721431" cy="1766852"/>
          </a:xfrm>
          <a:prstGeom prst="roundRect">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u="sng" dirty="0">
                <a:solidFill>
                  <a:schemeClr val="bg1"/>
                </a:solidFill>
                <a:latin typeface="BIZ UDゴシック" panose="020B0400000000000000" pitchFamily="49" charset="-128"/>
                <a:ea typeface="BIZ UDゴシック" panose="020B0400000000000000" pitchFamily="49" charset="-128"/>
              </a:rPr>
              <a:t>IC</a:t>
            </a:r>
            <a:r>
              <a:rPr lang="ja-JP" altLang="en-US" sz="1200" b="1" u="sng" dirty="0">
                <a:solidFill>
                  <a:schemeClr val="bg1"/>
                </a:solidFill>
                <a:latin typeface="BIZ UDゴシック" panose="020B0400000000000000" pitchFamily="49" charset="-128"/>
                <a:ea typeface="BIZ UDゴシック" panose="020B0400000000000000" pitchFamily="49" charset="-128"/>
              </a:rPr>
              <a:t>新規営業</a:t>
            </a:r>
            <a:endParaRPr lang="en-US" altLang="ja-JP" sz="1200" b="1" u="sng" dirty="0">
              <a:solidFill>
                <a:schemeClr val="bg1"/>
              </a:solidFill>
              <a:latin typeface="BIZ UDゴシック" panose="020B0400000000000000" pitchFamily="49" charset="-128"/>
              <a:ea typeface="BIZ UDゴシック" panose="020B0400000000000000" pitchFamily="49" charset="-128"/>
            </a:endParaRPr>
          </a:p>
          <a:p>
            <a:pPr algn="ctr"/>
            <a:r>
              <a:rPr lang="ja-JP" altLang="en-US" sz="1200" dirty="0">
                <a:solidFill>
                  <a:schemeClr val="bg1"/>
                </a:solidFill>
                <a:latin typeface="BIZ UDゴシック" panose="020B0400000000000000" pitchFamily="49" charset="-128"/>
                <a:ea typeface="BIZ UDゴシック" panose="020B0400000000000000" pitchFamily="49" charset="-128"/>
              </a:rPr>
              <a:t>・</a:t>
            </a:r>
            <a:r>
              <a:rPr lang="en-US" altLang="ja-JP" sz="1200" dirty="0">
                <a:solidFill>
                  <a:schemeClr val="bg1"/>
                </a:solidFill>
                <a:latin typeface="BIZ UDゴシック" panose="020B0400000000000000" pitchFamily="49" charset="-128"/>
                <a:ea typeface="BIZ UDゴシック" panose="020B0400000000000000" pitchFamily="49" charset="-128"/>
              </a:rPr>
              <a:t>IC</a:t>
            </a:r>
            <a:r>
              <a:rPr lang="ja-JP" altLang="en-US" sz="1200" dirty="0">
                <a:solidFill>
                  <a:schemeClr val="bg1"/>
                </a:solidFill>
                <a:latin typeface="BIZ UDゴシック" panose="020B0400000000000000" pitchFamily="49" charset="-128"/>
                <a:ea typeface="BIZ UDゴシック" panose="020B0400000000000000" pitchFamily="49" charset="-128"/>
              </a:rPr>
              <a:t>としての新規開拓におけるリード獲得</a:t>
            </a:r>
            <a:endParaRPr lang="en-US" altLang="ja-JP" sz="1200" dirty="0">
              <a:solidFill>
                <a:schemeClr val="bg1"/>
              </a:solidFill>
              <a:latin typeface="BIZ UDゴシック" panose="020B0400000000000000" pitchFamily="49" charset="-128"/>
              <a:ea typeface="BIZ UDゴシック" panose="020B0400000000000000" pitchFamily="49" charset="-128"/>
            </a:endParaRPr>
          </a:p>
        </p:txBody>
      </p:sp>
      <p:sp>
        <p:nvSpPr>
          <p:cNvPr id="23" name="四角形: 角を丸くする 22">
            <a:extLst>
              <a:ext uri="{FF2B5EF4-FFF2-40B4-BE49-F238E27FC236}">
                <a16:creationId xmlns:a16="http://schemas.microsoft.com/office/drawing/2014/main" id="{52F81A49-54FE-41B1-1E95-9873BA91FAC7}"/>
              </a:ext>
            </a:extLst>
          </p:cNvPr>
          <p:cNvSpPr/>
          <p:nvPr/>
        </p:nvSpPr>
        <p:spPr>
          <a:xfrm>
            <a:off x="4822691" y="4136346"/>
            <a:ext cx="2721431" cy="1766852"/>
          </a:xfrm>
          <a:prstGeom prst="roundRect">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u="sng" dirty="0">
                <a:solidFill>
                  <a:schemeClr val="bg1"/>
                </a:solidFill>
                <a:latin typeface="BIZ UDゴシック" panose="020B0400000000000000" pitchFamily="49" charset="-128"/>
                <a:ea typeface="BIZ UDゴシック" panose="020B0400000000000000" pitchFamily="49" charset="-128"/>
              </a:rPr>
              <a:t>〇〇</a:t>
            </a:r>
            <a:endParaRPr lang="en-US" altLang="ja-JP" sz="1200" b="1" u="sng" dirty="0">
              <a:solidFill>
                <a:schemeClr val="bg1"/>
              </a:solidFill>
              <a:latin typeface="BIZ UDゴシック" panose="020B0400000000000000" pitchFamily="49" charset="-128"/>
              <a:ea typeface="BIZ UDゴシック" panose="020B0400000000000000" pitchFamily="49" charset="-128"/>
            </a:endParaRPr>
          </a:p>
          <a:p>
            <a:pPr algn="ctr"/>
            <a:endParaRPr lang="en-US" altLang="ja-JP" sz="1200" dirty="0">
              <a:solidFill>
                <a:schemeClr val="bg1"/>
              </a:solidFill>
              <a:latin typeface="BIZ UDゴシック" panose="020B0400000000000000" pitchFamily="49" charset="-128"/>
              <a:ea typeface="BIZ UDゴシック" panose="020B0400000000000000" pitchFamily="49" charset="-128"/>
            </a:endParaRPr>
          </a:p>
        </p:txBody>
      </p:sp>
      <p:sp>
        <p:nvSpPr>
          <p:cNvPr id="24" name="四角形: 角を丸くする 23">
            <a:extLst>
              <a:ext uri="{FF2B5EF4-FFF2-40B4-BE49-F238E27FC236}">
                <a16:creationId xmlns:a16="http://schemas.microsoft.com/office/drawing/2014/main" id="{A6E7302E-2776-3334-FBC8-1BE1B7C7550B}"/>
              </a:ext>
            </a:extLst>
          </p:cNvPr>
          <p:cNvSpPr/>
          <p:nvPr/>
        </p:nvSpPr>
        <p:spPr>
          <a:xfrm>
            <a:off x="8244541" y="2214314"/>
            <a:ext cx="2721431" cy="1766869"/>
          </a:xfrm>
          <a:prstGeom prst="roundRect">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u="sng" dirty="0">
                <a:solidFill>
                  <a:schemeClr val="bg1"/>
                </a:solidFill>
                <a:latin typeface="BIZ UDゴシック" panose="020B0400000000000000" pitchFamily="49" charset="-128"/>
                <a:ea typeface="BIZ UDゴシック" panose="020B0400000000000000" pitchFamily="49" charset="-128"/>
              </a:rPr>
              <a:t>PJ</a:t>
            </a:r>
            <a:r>
              <a:rPr lang="ja-JP" altLang="en-US" sz="1200" b="1" u="sng" dirty="0">
                <a:solidFill>
                  <a:schemeClr val="bg1"/>
                </a:solidFill>
                <a:latin typeface="BIZ UDゴシック" panose="020B0400000000000000" pitchFamily="49" charset="-128"/>
                <a:ea typeface="BIZ UDゴシック" panose="020B0400000000000000" pitchFamily="49" charset="-128"/>
              </a:rPr>
              <a:t>営業活動</a:t>
            </a:r>
            <a:endParaRPr lang="en-US" altLang="ja-JP" sz="1200" b="1" u="sng" dirty="0">
              <a:solidFill>
                <a:schemeClr val="bg1"/>
              </a:solidFill>
              <a:latin typeface="BIZ UDゴシック" panose="020B0400000000000000" pitchFamily="49" charset="-128"/>
              <a:ea typeface="BIZ UDゴシック" panose="020B0400000000000000" pitchFamily="49" charset="-128"/>
            </a:endParaRPr>
          </a:p>
          <a:p>
            <a:pPr algn="ctr"/>
            <a:r>
              <a:rPr lang="en-US" altLang="ja-JP" sz="1200" dirty="0">
                <a:solidFill>
                  <a:schemeClr val="bg1"/>
                </a:solidFill>
                <a:latin typeface="BIZ UDゴシック" panose="020B0400000000000000" pitchFamily="49" charset="-128"/>
                <a:ea typeface="BIZ UDゴシック" panose="020B0400000000000000" pitchFamily="49" charset="-128"/>
              </a:rPr>
              <a:t>IC</a:t>
            </a:r>
            <a:r>
              <a:rPr lang="ja-JP" altLang="en-US" sz="1200" dirty="0">
                <a:solidFill>
                  <a:schemeClr val="bg1"/>
                </a:solidFill>
                <a:latin typeface="BIZ UDゴシック" panose="020B0400000000000000" pitchFamily="49" charset="-128"/>
                <a:ea typeface="BIZ UDゴシック" panose="020B0400000000000000" pitchFamily="49" charset="-128"/>
              </a:rPr>
              <a:t>受託営業代行</a:t>
            </a:r>
            <a:endParaRPr lang="en-US" altLang="ja-JP" sz="1200" dirty="0">
              <a:solidFill>
                <a:schemeClr val="bg1"/>
              </a:solidFill>
              <a:latin typeface="BIZ UDゴシック" panose="020B0400000000000000" pitchFamily="49" charset="-128"/>
              <a:ea typeface="BIZ UDゴシック" panose="020B0400000000000000" pitchFamily="49" charset="-128"/>
            </a:endParaRPr>
          </a:p>
          <a:p>
            <a:pPr algn="ctr"/>
            <a:r>
              <a:rPr lang="ja-JP" altLang="en-US" sz="1200" dirty="0">
                <a:solidFill>
                  <a:schemeClr val="bg1"/>
                </a:solidFill>
                <a:latin typeface="BIZ UDゴシック" panose="020B0400000000000000" pitchFamily="49" charset="-128"/>
                <a:ea typeface="BIZ UDゴシック" panose="020B0400000000000000" pitchFamily="49" charset="-128"/>
              </a:rPr>
              <a:t>（固定報酬案件）</a:t>
            </a:r>
            <a:endParaRPr lang="en-US" altLang="ja-JP" sz="1200" dirty="0">
              <a:solidFill>
                <a:schemeClr val="bg1"/>
              </a:solidFill>
              <a:latin typeface="BIZ UDゴシック" panose="020B0400000000000000" pitchFamily="49" charset="-128"/>
              <a:ea typeface="BIZ UDゴシック" panose="020B0400000000000000" pitchFamily="49" charset="-128"/>
            </a:endParaRPr>
          </a:p>
          <a:p>
            <a:pPr algn="ctr"/>
            <a:r>
              <a:rPr lang="en-US" altLang="ja-JP" sz="1200" dirty="0">
                <a:solidFill>
                  <a:schemeClr val="bg1"/>
                </a:solidFill>
                <a:latin typeface="BIZ UDゴシック" panose="020B0400000000000000" pitchFamily="49" charset="-128"/>
                <a:ea typeface="BIZ UDゴシック" panose="020B0400000000000000" pitchFamily="49" charset="-128"/>
              </a:rPr>
              <a:t>※</a:t>
            </a:r>
            <a:r>
              <a:rPr lang="ja-JP" altLang="en-US" sz="1200" dirty="0">
                <a:solidFill>
                  <a:schemeClr val="bg1"/>
                </a:solidFill>
                <a:latin typeface="BIZ UDゴシック" panose="020B0400000000000000" pitchFamily="49" charset="-128"/>
                <a:ea typeface="BIZ UDゴシック" panose="020B0400000000000000" pitchFamily="49" charset="-128"/>
              </a:rPr>
              <a:t>例</a:t>
            </a:r>
            <a:r>
              <a:rPr lang="en-US" altLang="ja-JP" sz="1200" dirty="0">
                <a:solidFill>
                  <a:schemeClr val="bg1"/>
                </a:solidFill>
                <a:latin typeface="BIZ UDゴシック" panose="020B0400000000000000" pitchFamily="49" charset="-128"/>
                <a:ea typeface="BIZ UDゴシック" panose="020B0400000000000000" pitchFamily="49" charset="-128"/>
              </a:rPr>
              <a:t>:</a:t>
            </a:r>
            <a:r>
              <a:rPr lang="ja-JP" altLang="en-US" sz="1200" dirty="0">
                <a:solidFill>
                  <a:schemeClr val="bg1"/>
                </a:solidFill>
                <a:latin typeface="BIZ UDゴシック" panose="020B0400000000000000" pitchFamily="49" charset="-128"/>
                <a:ea typeface="BIZ UDゴシック" panose="020B0400000000000000" pitchFamily="49" charset="-128"/>
              </a:rPr>
              <a:t>携帯ｼｮｯﾌﾟでの週末稼働等</a:t>
            </a:r>
            <a:endParaRPr lang="en-US" altLang="ja-JP" sz="1200" dirty="0">
              <a:solidFill>
                <a:schemeClr val="bg1"/>
              </a:solidFill>
              <a:latin typeface="BIZ UDゴシック" panose="020B0400000000000000" pitchFamily="49" charset="-128"/>
              <a:ea typeface="BIZ UDゴシック" panose="020B0400000000000000" pitchFamily="49" charset="-128"/>
            </a:endParaRPr>
          </a:p>
        </p:txBody>
      </p:sp>
      <p:sp>
        <p:nvSpPr>
          <p:cNvPr id="3" name="四角形: 角を丸くする 2">
            <a:extLst>
              <a:ext uri="{FF2B5EF4-FFF2-40B4-BE49-F238E27FC236}">
                <a16:creationId xmlns:a16="http://schemas.microsoft.com/office/drawing/2014/main" id="{A042C959-BF3B-E182-0490-87F2AB7719D3}"/>
              </a:ext>
            </a:extLst>
          </p:cNvPr>
          <p:cNvSpPr/>
          <p:nvPr/>
        </p:nvSpPr>
        <p:spPr>
          <a:xfrm>
            <a:off x="8244541" y="4171377"/>
            <a:ext cx="2721431" cy="1766852"/>
          </a:xfrm>
          <a:prstGeom prst="roundRect">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u="sng" dirty="0">
                <a:solidFill>
                  <a:schemeClr val="bg1"/>
                </a:solidFill>
                <a:latin typeface="BIZ UDゴシック" panose="020B0400000000000000" pitchFamily="49" charset="-128"/>
                <a:ea typeface="BIZ UDゴシック" panose="020B0400000000000000" pitchFamily="49" charset="-128"/>
              </a:rPr>
              <a:t>副業制度運営業務</a:t>
            </a:r>
            <a:endParaRPr lang="en-US" altLang="ja-JP" sz="1200" b="1" u="sng" dirty="0">
              <a:solidFill>
                <a:schemeClr val="bg1"/>
              </a:solidFill>
              <a:latin typeface="BIZ UDゴシック" panose="020B0400000000000000" pitchFamily="49" charset="-128"/>
              <a:ea typeface="BIZ UDゴシック" panose="020B0400000000000000" pitchFamily="49" charset="-128"/>
            </a:endParaRPr>
          </a:p>
          <a:p>
            <a:pPr algn="ctr"/>
            <a:endParaRPr lang="en-US" altLang="ja-JP" sz="1200" dirty="0">
              <a:solidFill>
                <a:schemeClr val="bg1"/>
              </a:solidFill>
              <a:latin typeface="BIZ UDゴシック" panose="020B0400000000000000" pitchFamily="49" charset="-128"/>
              <a:ea typeface="BIZ UDゴシック" panose="020B0400000000000000" pitchFamily="49" charset="-128"/>
            </a:endParaRPr>
          </a:p>
        </p:txBody>
      </p:sp>
      <p:sp>
        <p:nvSpPr>
          <p:cNvPr id="9" name="正方形/長方形 8">
            <a:extLst>
              <a:ext uri="{FF2B5EF4-FFF2-40B4-BE49-F238E27FC236}">
                <a16:creationId xmlns:a16="http://schemas.microsoft.com/office/drawing/2014/main" id="{3587DD48-C589-0ABF-7E44-2A642C54CBB8}"/>
              </a:ext>
            </a:extLst>
          </p:cNvPr>
          <p:cNvSpPr/>
          <p:nvPr/>
        </p:nvSpPr>
        <p:spPr>
          <a:xfrm>
            <a:off x="3030876" y="1119883"/>
            <a:ext cx="2753475" cy="528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案件ヒアリングし、</a:t>
            </a:r>
            <a:endParaRPr lang="en-US" altLang="ja-JP" dirty="0"/>
          </a:p>
          <a:p>
            <a:pPr algn="ctr"/>
            <a:r>
              <a:rPr lang="ja-JP" altLang="en-US" dirty="0"/>
              <a:t>追記</a:t>
            </a:r>
            <a:endParaRPr kumimoji="1" lang="ja-JP" altLang="en-US" dirty="0"/>
          </a:p>
        </p:txBody>
      </p:sp>
    </p:spTree>
    <p:extLst>
      <p:ext uri="{BB962C8B-B14F-4D97-AF65-F5344CB8AC3E}">
        <p14:creationId xmlns:p14="http://schemas.microsoft.com/office/powerpoint/2010/main" val="1901755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407B40D-2127-1C18-E401-EE103B325E83}"/>
              </a:ext>
            </a:extLst>
          </p:cNvPr>
          <p:cNvSpPr/>
          <p:nvPr/>
        </p:nvSpPr>
        <p:spPr>
          <a:xfrm>
            <a:off x="0" y="0"/>
            <a:ext cx="12192000" cy="999241"/>
          </a:xfrm>
          <a:prstGeom prst="rect">
            <a:avLst/>
          </a:prstGeom>
          <a:solidFill>
            <a:srgbClr val="2D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Contents</a:t>
            </a:r>
            <a:endParaRPr kumimoji="1" lang="ja-JP" altLang="en-US"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5" name="正方形/長方形 4">
            <a:extLst>
              <a:ext uri="{FF2B5EF4-FFF2-40B4-BE49-F238E27FC236}">
                <a16:creationId xmlns:a16="http://schemas.microsoft.com/office/drawing/2014/main" id="{625BC4A1-E5BA-E398-F3DE-EF2FEED48210}"/>
              </a:ext>
            </a:extLst>
          </p:cNvPr>
          <p:cNvSpPr/>
          <p:nvPr/>
        </p:nvSpPr>
        <p:spPr>
          <a:xfrm>
            <a:off x="0" y="6579909"/>
            <a:ext cx="12192000" cy="278091"/>
          </a:xfrm>
          <a:prstGeom prst="rect">
            <a:avLst/>
          </a:prstGeom>
          <a:solidFill>
            <a:srgbClr val="2D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-10-</a:t>
            </a:r>
            <a:endParaRPr kumimoji="1" lang="ja-JP" altLang="en-US"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graphicFrame>
        <p:nvGraphicFramePr>
          <p:cNvPr id="6" name="表 6">
            <a:extLst>
              <a:ext uri="{FF2B5EF4-FFF2-40B4-BE49-F238E27FC236}">
                <a16:creationId xmlns:a16="http://schemas.microsoft.com/office/drawing/2014/main" id="{B977A552-3AE7-B7C7-6622-6FDEB1A23AE9}"/>
              </a:ext>
            </a:extLst>
          </p:cNvPr>
          <p:cNvGraphicFramePr>
            <a:graphicFrameLocks noGrp="1"/>
          </p:cNvGraphicFramePr>
          <p:nvPr/>
        </p:nvGraphicFramePr>
        <p:xfrm>
          <a:off x="-2" y="-1"/>
          <a:ext cx="12192000" cy="99924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53417678"/>
                    </a:ext>
                  </a:extLst>
                </a:gridCol>
                <a:gridCol w="3048000">
                  <a:extLst>
                    <a:ext uri="{9D8B030D-6E8A-4147-A177-3AD203B41FA5}">
                      <a16:colId xmlns:a16="http://schemas.microsoft.com/office/drawing/2014/main" val="448320496"/>
                    </a:ext>
                  </a:extLst>
                </a:gridCol>
                <a:gridCol w="3048000">
                  <a:extLst>
                    <a:ext uri="{9D8B030D-6E8A-4147-A177-3AD203B41FA5}">
                      <a16:colId xmlns:a16="http://schemas.microsoft.com/office/drawing/2014/main" val="2601226601"/>
                    </a:ext>
                  </a:extLst>
                </a:gridCol>
                <a:gridCol w="3048000">
                  <a:extLst>
                    <a:ext uri="{9D8B030D-6E8A-4147-A177-3AD203B41FA5}">
                      <a16:colId xmlns:a16="http://schemas.microsoft.com/office/drawing/2014/main" val="261271497"/>
                    </a:ext>
                  </a:extLst>
                </a:gridCol>
              </a:tblGrid>
              <a:tr h="999241">
                <a:tc>
                  <a:txBody>
                    <a:bodyPr/>
                    <a:lstStyle/>
                    <a:p>
                      <a:pPr algn="l"/>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01</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┃副業に関する各種情報</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l"/>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02</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┃副業制度メリット</a:t>
                      </a:r>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デメリット</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l"/>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03</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┃他社副業制度の事例</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l"/>
                      <a:r>
                        <a:rPr kumimoji="1" lang="en-US" altLang="ja-JP" sz="1400" dirty="0">
                          <a:solidFill>
                            <a:schemeClr val="bg1"/>
                          </a:solidFill>
                          <a:latin typeface="BIZ UDゴシック" panose="020B0400000000000000" pitchFamily="49" charset="-128"/>
                          <a:ea typeface="BIZ UDゴシック" panose="020B0400000000000000" pitchFamily="49" charset="-128"/>
                        </a:rPr>
                        <a:t>04</a:t>
                      </a:r>
                      <a:r>
                        <a:rPr kumimoji="1" lang="ja-JP" altLang="en-US" sz="1400" dirty="0">
                          <a:solidFill>
                            <a:schemeClr val="bg1"/>
                          </a:solidFill>
                          <a:latin typeface="BIZ UDゴシック" panose="020B0400000000000000" pitchFamily="49" charset="-128"/>
                          <a:ea typeface="BIZ UDゴシック" panose="020B0400000000000000" pitchFamily="49" charset="-128"/>
                        </a:rPr>
                        <a:t>┃当社での導入に関して</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3500665982"/>
                  </a:ext>
                </a:extLst>
              </a:tr>
            </a:tbl>
          </a:graphicData>
        </a:graphic>
      </p:graphicFrame>
      <p:sp>
        <p:nvSpPr>
          <p:cNvPr id="16" name="正方形/長方形 15">
            <a:extLst>
              <a:ext uri="{FF2B5EF4-FFF2-40B4-BE49-F238E27FC236}">
                <a16:creationId xmlns:a16="http://schemas.microsoft.com/office/drawing/2014/main" id="{8080B236-6F99-17ED-D5E4-A1CC9CFED22C}"/>
              </a:ext>
            </a:extLst>
          </p:cNvPr>
          <p:cNvSpPr/>
          <p:nvPr/>
        </p:nvSpPr>
        <p:spPr>
          <a:xfrm>
            <a:off x="7147353" y="5143843"/>
            <a:ext cx="346364" cy="194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4B1C9652-AF41-D488-CB6D-B4833F4911C8}"/>
              </a:ext>
            </a:extLst>
          </p:cNvPr>
          <p:cNvSpPr/>
          <p:nvPr/>
        </p:nvSpPr>
        <p:spPr>
          <a:xfrm>
            <a:off x="263951" y="1289814"/>
            <a:ext cx="11735215" cy="5099901"/>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7" name="直線コネクタ 6">
            <a:extLst>
              <a:ext uri="{FF2B5EF4-FFF2-40B4-BE49-F238E27FC236}">
                <a16:creationId xmlns:a16="http://schemas.microsoft.com/office/drawing/2014/main" id="{AC8627D6-7D09-43EB-56D6-93F5F67AE4D2}"/>
              </a:ext>
            </a:extLst>
          </p:cNvPr>
          <p:cNvCxnSpPr>
            <a:cxnSpLocks/>
          </p:cNvCxnSpPr>
          <p:nvPr/>
        </p:nvCxnSpPr>
        <p:spPr>
          <a:xfrm>
            <a:off x="367648" y="1838228"/>
            <a:ext cx="11538213"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F38FD0FF-3C83-1ED0-1F1D-ECBD9A65CF4E}"/>
              </a:ext>
            </a:extLst>
          </p:cNvPr>
          <p:cNvSpPr txBox="1"/>
          <p:nvPr/>
        </p:nvSpPr>
        <p:spPr>
          <a:xfrm>
            <a:off x="367648" y="1366887"/>
            <a:ext cx="1163151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DBDBA"/>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スケジュール</a:t>
            </a:r>
          </a:p>
        </p:txBody>
      </p:sp>
      <p:sp>
        <p:nvSpPr>
          <p:cNvPr id="12" name="Google Shape;411;p11">
            <a:extLst>
              <a:ext uri="{FF2B5EF4-FFF2-40B4-BE49-F238E27FC236}">
                <a16:creationId xmlns:a16="http://schemas.microsoft.com/office/drawing/2014/main" id="{A0F9F539-1DCC-B431-0556-B3B45BF4021E}"/>
              </a:ext>
            </a:extLst>
          </p:cNvPr>
          <p:cNvSpPr/>
          <p:nvPr/>
        </p:nvSpPr>
        <p:spPr>
          <a:xfrm rot="-5400000">
            <a:off x="1281304" y="1801917"/>
            <a:ext cx="743694" cy="1951498"/>
          </a:xfrm>
          <a:custGeom>
            <a:avLst/>
            <a:gdLst/>
            <a:ahLst/>
            <a:cxnLst/>
            <a:rect l="l" t="t" r="r" b="b"/>
            <a:pathLst>
              <a:path w="4975860" h="7364473" extrusionOk="0">
                <a:moveTo>
                  <a:pt x="4975860" y="0"/>
                </a:moveTo>
                <a:lnTo>
                  <a:pt x="4975860" y="6493253"/>
                </a:lnTo>
                <a:lnTo>
                  <a:pt x="2486660" y="7364473"/>
                </a:lnTo>
                <a:lnTo>
                  <a:pt x="0" y="6493253"/>
                </a:lnTo>
                <a:lnTo>
                  <a:pt x="1270" y="5644304"/>
                </a:lnTo>
                <a:lnTo>
                  <a:pt x="6350" y="1826992"/>
                </a:lnTo>
                <a:lnTo>
                  <a:pt x="0" y="0"/>
                </a:lnTo>
                <a:lnTo>
                  <a:pt x="4975860" y="0"/>
                </a:lnTo>
                <a:close/>
              </a:path>
            </a:pathLst>
          </a:custGeom>
          <a:solidFill>
            <a:srgbClr val="13538A"/>
          </a:solidFill>
          <a:ln>
            <a:noFill/>
          </a:ln>
        </p:spPr>
      </p:sp>
      <p:grpSp>
        <p:nvGrpSpPr>
          <p:cNvPr id="13" name="Google Shape;412;p11">
            <a:extLst>
              <a:ext uri="{FF2B5EF4-FFF2-40B4-BE49-F238E27FC236}">
                <a16:creationId xmlns:a16="http://schemas.microsoft.com/office/drawing/2014/main" id="{B753D868-6E56-8719-C6B4-91AE504E8265}"/>
              </a:ext>
            </a:extLst>
          </p:cNvPr>
          <p:cNvGrpSpPr/>
          <p:nvPr/>
        </p:nvGrpSpPr>
        <p:grpSpPr>
          <a:xfrm>
            <a:off x="2529773" y="2404566"/>
            <a:ext cx="2198056" cy="744946"/>
            <a:chOff x="0" y="0"/>
            <a:chExt cx="5061671" cy="3314930"/>
          </a:xfrm>
        </p:grpSpPr>
        <p:sp>
          <p:nvSpPr>
            <p:cNvPr id="14" name="Google Shape;413;p11">
              <a:extLst>
                <a:ext uri="{FF2B5EF4-FFF2-40B4-BE49-F238E27FC236}">
                  <a16:creationId xmlns:a16="http://schemas.microsoft.com/office/drawing/2014/main" id="{8C5ADD8B-C738-FE1D-0CBB-C5B74E776FD5}"/>
                </a:ext>
              </a:extLst>
            </p:cNvPr>
            <p:cNvSpPr/>
            <p:nvPr/>
          </p:nvSpPr>
          <p:spPr>
            <a:xfrm rot="5400000">
              <a:off x="-1205413" y="1205413"/>
              <a:ext cx="3314930" cy="904104"/>
            </a:xfrm>
            <a:custGeom>
              <a:avLst/>
              <a:gdLst/>
              <a:ahLst/>
              <a:cxnLst/>
              <a:rect l="l" t="t" r="r" b="b"/>
              <a:pathLst>
                <a:path w="5765800" h="1572547" extrusionOk="0">
                  <a:moveTo>
                    <a:pt x="5765800" y="0"/>
                  </a:moveTo>
                  <a:lnTo>
                    <a:pt x="5765800" y="1572547"/>
                  </a:lnTo>
                  <a:lnTo>
                    <a:pt x="2881630" y="584487"/>
                  </a:lnTo>
                  <a:lnTo>
                    <a:pt x="0" y="1572547"/>
                  </a:lnTo>
                  <a:lnTo>
                    <a:pt x="3810" y="410304"/>
                  </a:lnTo>
                  <a:lnTo>
                    <a:pt x="8890" y="174000"/>
                  </a:lnTo>
                  <a:lnTo>
                    <a:pt x="10160" y="0"/>
                  </a:lnTo>
                  <a:lnTo>
                    <a:pt x="5765800" y="0"/>
                  </a:lnTo>
                  <a:close/>
                </a:path>
              </a:pathLst>
            </a:custGeom>
            <a:solidFill>
              <a:srgbClr val="2C92D5">
                <a:alpha val="94901"/>
              </a:srgbClr>
            </a:solidFill>
            <a:ln>
              <a:noFill/>
            </a:ln>
          </p:spPr>
        </p:sp>
        <p:sp>
          <p:nvSpPr>
            <p:cNvPr id="15" name="Google Shape;414;p11">
              <a:extLst>
                <a:ext uri="{FF2B5EF4-FFF2-40B4-BE49-F238E27FC236}">
                  <a16:creationId xmlns:a16="http://schemas.microsoft.com/office/drawing/2014/main" id="{D54C6C29-0611-94FC-EF58-7F4C467702D4}"/>
                </a:ext>
              </a:extLst>
            </p:cNvPr>
            <p:cNvSpPr/>
            <p:nvPr/>
          </p:nvSpPr>
          <p:spPr>
            <a:xfrm rot="-5400000">
              <a:off x="1230061" y="-516681"/>
              <a:ext cx="3309358" cy="4353862"/>
            </a:xfrm>
            <a:custGeom>
              <a:avLst/>
              <a:gdLst/>
              <a:ahLst/>
              <a:cxnLst/>
              <a:rect l="l" t="t" r="r" b="b"/>
              <a:pathLst>
                <a:path w="4975860" h="6546349" extrusionOk="0">
                  <a:moveTo>
                    <a:pt x="4975860" y="0"/>
                  </a:moveTo>
                  <a:lnTo>
                    <a:pt x="4975860" y="5675130"/>
                  </a:lnTo>
                  <a:lnTo>
                    <a:pt x="2486660" y="6546349"/>
                  </a:lnTo>
                  <a:lnTo>
                    <a:pt x="0" y="5675130"/>
                  </a:lnTo>
                  <a:lnTo>
                    <a:pt x="1270" y="4933172"/>
                  </a:lnTo>
                  <a:lnTo>
                    <a:pt x="6350" y="1603127"/>
                  </a:lnTo>
                  <a:lnTo>
                    <a:pt x="0" y="0"/>
                  </a:lnTo>
                  <a:lnTo>
                    <a:pt x="4975860" y="0"/>
                  </a:lnTo>
                  <a:close/>
                </a:path>
              </a:pathLst>
            </a:custGeom>
            <a:solidFill>
              <a:srgbClr val="2C92D5">
                <a:alpha val="94901"/>
              </a:srgbClr>
            </a:solidFill>
            <a:ln>
              <a:noFill/>
            </a:ln>
          </p:spPr>
        </p:sp>
      </p:grpSp>
      <p:grpSp>
        <p:nvGrpSpPr>
          <p:cNvPr id="17" name="Google Shape;415;p11">
            <a:extLst>
              <a:ext uri="{FF2B5EF4-FFF2-40B4-BE49-F238E27FC236}">
                <a16:creationId xmlns:a16="http://schemas.microsoft.com/office/drawing/2014/main" id="{E82D1678-EA15-0631-C4B3-671054DF543A}"/>
              </a:ext>
            </a:extLst>
          </p:cNvPr>
          <p:cNvGrpSpPr/>
          <p:nvPr/>
        </p:nvGrpSpPr>
        <p:grpSpPr>
          <a:xfrm>
            <a:off x="4588827" y="2404566"/>
            <a:ext cx="2198056" cy="744946"/>
            <a:chOff x="0" y="0"/>
            <a:chExt cx="5061671" cy="3314930"/>
          </a:xfrm>
        </p:grpSpPr>
        <p:sp>
          <p:nvSpPr>
            <p:cNvPr id="18" name="Google Shape;416;p11">
              <a:extLst>
                <a:ext uri="{FF2B5EF4-FFF2-40B4-BE49-F238E27FC236}">
                  <a16:creationId xmlns:a16="http://schemas.microsoft.com/office/drawing/2014/main" id="{B119A646-0231-C84D-74C1-F29DAF4ACACE}"/>
                </a:ext>
              </a:extLst>
            </p:cNvPr>
            <p:cNvSpPr/>
            <p:nvPr/>
          </p:nvSpPr>
          <p:spPr>
            <a:xfrm rot="5400000">
              <a:off x="-1205413" y="1205413"/>
              <a:ext cx="3314930" cy="904104"/>
            </a:xfrm>
            <a:custGeom>
              <a:avLst/>
              <a:gdLst/>
              <a:ahLst/>
              <a:cxnLst/>
              <a:rect l="l" t="t" r="r" b="b"/>
              <a:pathLst>
                <a:path w="5765800" h="1572547" extrusionOk="0">
                  <a:moveTo>
                    <a:pt x="5765800" y="0"/>
                  </a:moveTo>
                  <a:lnTo>
                    <a:pt x="5765800" y="1572547"/>
                  </a:lnTo>
                  <a:lnTo>
                    <a:pt x="2881630" y="584487"/>
                  </a:lnTo>
                  <a:lnTo>
                    <a:pt x="0" y="1572547"/>
                  </a:lnTo>
                  <a:lnTo>
                    <a:pt x="3810" y="410304"/>
                  </a:lnTo>
                  <a:lnTo>
                    <a:pt x="8890" y="174000"/>
                  </a:lnTo>
                  <a:lnTo>
                    <a:pt x="10160" y="0"/>
                  </a:lnTo>
                  <a:lnTo>
                    <a:pt x="5765800" y="0"/>
                  </a:lnTo>
                  <a:close/>
                </a:path>
              </a:pathLst>
            </a:custGeom>
            <a:solidFill>
              <a:srgbClr val="37C9EF">
                <a:alpha val="89803"/>
              </a:srgbClr>
            </a:solidFill>
            <a:ln>
              <a:noFill/>
            </a:ln>
          </p:spPr>
        </p:sp>
        <p:sp>
          <p:nvSpPr>
            <p:cNvPr id="19" name="Google Shape;417;p11">
              <a:extLst>
                <a:ext uri="{FF2B5EF4-FFF2-40B4-BE49-F238E27FC236}">
                  <a16:creationId xmlns:a16="http://schemas.microsoft.com/office/drawing/2014/main" id="{610C56BB-C631-DBEA-E838-94D2E9C4E639}"/>
                </a:ext>
              </a:extLst>
            </p:cNvPr>
            <p:cNvSpPr/>
            <p:nvPr/>
          </p:nvSpPr>
          <p:spPr>
            <a:xfrm rot="-5400000">
              <a:off x="1230061" y="-516681"/>
              <a:ext cx="3309358" cy="4353862"/>
            </a:xfrm>
            <a:custGeom>
              <a:avLst/>
              <a:gdLst/>
              <a:ahLst/>
              <a:cxnLst/>
              <a:rect l="l" t="t" r="r" b="b"/>
              <a:pathLst>
                <a:path w="4975860" h="6546349" extrusionOk="0">
                  <a:moveTo>
                    <a:pt x="4975860" y="0"/>
                  </a:moveTo>
                  <a:lnTo>
                    <a:pt x="4975860" y="5675130"/>
                  </a:lnTo>
                  <a:lnTo>
                    <a:pt x="2486660" y="6546349"/>
                  </a:lnTo>
                  <a:lnTo>
                    <a:pt x="0" y="5675130"/>
                  </a:lnTo>
                  <a:lnTo>
                    <a:pt x="1270" y="4933172"/>
                  </a:lnTo>
                  <a:lnTo>
                    <a:pt x="6350" y="1603127"/>
                  </a:lnTo>
                  <a:lnTo>
                    <a:pt x="0" y="0"/>
                  </a:lnTo>
                  <a:lnTo>
                    <a:pt x="4975860" y="0"/>
                  </a:lnTo>
                  <a:close/>
                </a:path>
              </a:pathLst>
            </a:custGeom>
            <a:solidFill>
              <a:srgbClr val="37C9EF">
                <a:alpha val="89803"/>
              </a:srgbClr>
            </a:solidFill>
            <a:ln>
              <a:noFill/>
            </a:ln>
          </p:spPr>
        </p:sp>
      </p:grpSp>
      <p:grpSp>
        <p:nvGrpSpPr>
          <p:cNvPr id="20" name="Google Shape;418;p11">
            <a:extLst>
              <a:ext uri="{FF2B5EF4-FFF2-40B4-BE49-F238E27FC236}">
                <a16:creationId xmlns:a16="http://schemas.microsoft.com/office/drawing/2014/main" id="{0E1E2E27-1D7A-4E98-F2BA-DA58FC0AA54F}"/>
              </a:ext>
            </a:extLst>
          </p:cNvPr>
          <p:cNvGrpSpPr/>
          <p:nvPr/>
        </p:nvGrpSpPr>
        <p:grpSpPr>
          <a:xfrm>
            <a:off x="6674303" y="2404566"/>
            <a:ext cx="2196505" cy="744946"/>
            <a:chOff x="0" y="0"/>
            <a:chExt cx="5061671" cy="3314930"/>
          </a:xfrm>
        </p:grpSpPr>
        <p:sp>
          <p:nvSpPr>
            <p:cNvPr id="21" name="Google Shape;419;p11">
              <a:extLst>
                <a:ext uri="{FF2B5EF4-FFF2-40B4-BE49-F238E27FC236}">
                  <a16:creationId xmlns:a16="http://schemas.microsoft.com/office/drawing/2014/main" id="{2C63D294-1B27-F42C-E5A6-112B1B9578E9}"/>
                </a:ext>
              </a:extLst>
            </p:cNvPr>
            <p:cNvSpPr/>
            <p:nvPr/>
          </p:nvSpPr>
          <p:spPr>
            <a:xfrm rot="5400000">
              <a:off x="-1205413" y="1205413"/>
              <a:ext cx="3314930" cy="904104"/>
            </a:xfrm>
            <a:custGeom>
              <a:avLst/>
              <a:gdLst/>
              <a:ahLst/>
              <a:cxnLst/>
              <a:rect l="l" t="t" r="r" b="b"/>
              <a:pathLst>
                <a:path w="5765800" h="1572547" extrusionOk="0">
                  <a:moveTo>
                    <a:pt x="5765800" y="0"/>
                  </a:moveTo>
                  <a:lnTo>
                    <a:pt x="5765800" y="1572547"/>
                  </a:lnTo>
                  <a:lnTo>
                    <a:pt x="2881630" y="584487"/>
                  </a:lnTo>
                  <a:lnTo>
                    <a:pt x="0" y="1572547"/>
                  </a:lnTo>
                  <a:lnTo>
                    <a:pt x="3810" y="410304"/>
                  </a:lnTo>
                  <a:lnTo>
                    <a:pt x="8890" y="174000"/>
                  </a:lnTo>
                  <a:lnTo>
                    <a:pt x="10160" y="0"/>
                  </a:lnTo>
                  <a:lnTo>
                    <a:pt x="5765800" y="0"/>
                  </a:lnTo>
                  <a:close/>
                </a:path>
              </a:pathLst>
            </a:custGeom>
            <a:solidFill>
              <a:srgbClr val="3EDAD8">
                <a:alpha val="84705"/>
              </a:srgbClr>
            </a:solidFill>
            <a:ln>
              <a:noFill/>
            </a:ln>
          </p:spPr>
        </p:sp>
        <p:sp>
          <p:nvSpPr>
            <p:cNvPr id="22" name="Google Shape;420;p11">
              <a:extLst>
                <a:ext uri="{FF2B5EF4-FFF2-40B4-BE49-F238E27FC236}">
                  <a16:creationId xmlns:a16="http://schemas.microsoft.com/office/drawing/2014/main" id="{0309F551-AC5A-0FA8-A7EE-26D617F5EFC2}"/>
                </a:ext>
              </a:extLst>
            </p:cNvPr>
            <p:cNvSpPr/>
            <p:nvPr/>
          </p:nvSpPr>
          <p:spPr>
            <a:xfrm rot="-5400000">
              <a:off x="1230061" y="-516681"/>
              <a:ext cx="3309358" cy="4353862"/>
            </a:xfrm>
            <a:custGeom>
              <a:avLst/>
              <a:gdLst/>
              <a:ahLst/>
              <a:cxnLst/>
              <a:rect l="l" t="t" r="r" b="b"/>
              <a:pathLst>
                <a:path w="4975860" h="6546349" extrusionOk="0">
                  <a:moveTo>
                    <a:pt x="4975860" y="0"/>
                  </a:moveTo>
                  <a:lnTo>
                    <a:pt x="4975860" y="5675130"/>
                  </a:lnTo>
                  <a:lnTo>
                    <a:pt x="2486660" y="6546349"/>
                  </a:lnTo>
                  <a:lnTo>
                    <a:pt x="0" y="5675130"/>
                  </a:lnTo>
                  <a:lnTo>
                    <a:pt x="1270" y="4933172"/>
                  </a:lnTo>
                  <a:lnTo>
                    <a:pt x="6350" y="1603127"/>
                  </a:lnTo>
                  <a:lnTo>
                    <a:pt x="0" y="0"/>
                  </a:lnTo>
                  <a:lnTo>
                    <a:pt x="4975860" y="0"/>
                  </a:lnTo>
                  <a:close/>
                </a:path>
              </a:pathLst>
            </a:custGeom>
            <a:solidFill>
              <a:srgbClr val="3EDAD8">
                <a:alpha val="84705"/>
              </a:srgbClr>
            </a:solidFill>
            <a:ln>
              <a:noFill/>
            </a:ln>
          </p:spPr>
        </p:sp>
      </p:grpSp>
      <p:grpSp>
        <p:nvGrpSpPr>
          <p:cNvPr id="23" name="Google Shape;421;p11">
            <a:extLst>
              <a:ext uri="{FF2B5EF4-FFF2-40B4-BE49-F238E27FC236}">
                <a16:creationId xmlns:a16="http://schemas.microsoft.com/office/drawing/2014/main" id="{C23C8AA9-7BD0-7254-ADFF-8FE180EA98B1}"/>
              </a:ext>
            </a:extLst>
          </p:cNvPr>
          <p:cNvGrpSpPr/>
          <p:nvPr/>
        </p:nvGrpSpPr>
        <p:grpSpPr>
          <a:xfrm>
            <a:off x="8733356" y="2404566"/>
            <a:ext cx="2239444" cy="744946"/>
            <a:chOff x="0" y="0"/>
            <a:chExt cx="5061671" cy="3314930"/>
          </a:xfrm>
        </p:grpSpPr>
        <p:sp>
          <p:nvSpPr>
            <p:cNvPr id="24" name="Google Shape;422;p11">
              <a:extLst>
                <a:ext uri="{FF2B5EF4-FFF2-40B4-BE49-F238E27FC236}">
                  <a16:creationId xmlns:a16="http://schemas.microsoft.com/office/drawing/2014/main" id="{C5BDE3E3-68BA-94CB-98A7-43A842A43640}"/>
                </a:ext>
              </a:extLst>
            </p:cNvPr>
            <p:cNvSpPr/>
            <p:nvPr/>
          </p:nvSpPr>
          <p:spPr>
            <a:xfrm rot="5400000">
              <a:off x="-1205413" y="1205413"/>
              <a:ext cx="3314930" cy="904104"/>
            </a:xfrm>
            <a:custGeom>
              <a:avLst/>
              <a:gdLst/>
              <a:ahLst/>
              <a:cxnLst/>
              <a:rect l="l" t="t" r="r" b="b"/>
              <a:pathLst>
                <a:path w="5765800" h="1572547" extrusionOk="0">
                  <a:moveTo>
                    <a:pt x="5765800" y="0"/>
                  </a:moveTo>
                  <a:lnTo>
                    <a:pt x="5765800" y="1572547"/>
                  </a:lnTo>
                  <a:lnTo>
                    <a:pt x="2881630" y="584487"/>
                  </a:lnTo>
                  <a:lnTo>
                    <a:pt x="0" y="1572547"/>
                  </a:lnTo>
                  <a:lnTo>
                    <a:pt x="3810" y="410304"/>
                  </a:lnTo>
                  <a:lnTo>
                    <a:pt x="8890" y="174000"/>
                  </a:lnTo>
                  <a:lnTo>
                    <a:pt x="10160" y="0"/>
                  </a:lnTo>
                  <a:lnTo>
                    <a:pt x="5765800" y="0"/>
                  </a:lnTo>
                  <a:close/>
                </a:path>
              </a:pathLst>
            </a:custGeom>
            <a:solidFill>
              <a:srgbClr val="86EAE9">
                <a:alpha val="80000"/>
              </a:srgbClr>
            </a:solidFill>
            <a:ln>
              <a:noFill/>
            </a:ln>
          </p:spPr>
        </p:sp>
        <p:sp>
          <p:nvSpPr>
            <p:cNvPr id="25" name="Google Shape;423;p11">
              <a:extLst>
                <a:ext uri="{FF2B5EF4-FFF2-40B4-BE49-F238E27FC236}">
                  <a16:creationId xmlns:a16="http://schemas.microsoft.com/office/drawing/2014/main" id="{FA175771-8D28-7141-E037-3FAF6A4DC341}"/>
                </a:ext>
              </a:extLst>
            </p:cNvPr>
            <p:cNvSpPr/>
            <p:nvPr/>
          </p:nvSpPr>
          <p:spPr>
            <a:xfrm rot="-5400000">
              <a:off x="1230061" y="-516681"/>
              <a:ext cx="3309358" cy="4353862"/>
            </a:xfrm>
            <a:custGeom>
              <a:avLst/>
              <a:gdLst/>
              <a:ahLst/>
              <a:cxnLst/>
              <a:rect l="l" t="t" r="r" b="b"/>
              <a:pathLst>
                <a:path w="4975860" h="6546349" extrusionOk="0">
                  <a:moveTo>
                    <a:pt x="4975860" y="0"/>
                  </a:moveTo>
                  <a:lnTo>
                    <a:pt x="4975860" y="5675130"/>
                  </a:lnTo>
                  <a:lnTo>
                    <a:pt x="2486660" y="6546349"/>
                  </a:lnTo>
                  <a:lnTo>
                    <a:pt x="0" y="5675130"/>
                  </a:lnTo>
                  <a:lnTo>
                    <a:pt x="1270" y="4933172"/>
                  </a:lnTo>
                  <a:lnTo>
                    <a:pt x="6350" y="1603127"/>
                  </a:lnTo>
                  <a:lnTo>
                    <a:pt x="0" y="0"/>
                  </a:lnTo>
                  <a:lnTo>
                    <a:pt x="4975860" y="0"/>
                  </a:lnTo>
                  <a:close/>
                </a:path>
              </a:pathLst>
            </a:custGeom>
            <a:solidFill>
              <a:srgbClr val="86EAE9">
                <a:alpha val="80000"/>
              </a:srgbClr>
            </a:solidFill>
            <a:ln>
              <a:noFill/>
            </a:ln>
          </p:spPr>
        </p:sp>
      </p:grpSp>
      <p:sp>
        <p:nvSpPr>
          <p:cNvPr id="26" name="テキスト ボックス 25">
            <a:extLst>
              <a:ext uri="{FF2B5EF4-FFF2-40B4-BE49-F238E27FC236}">
                <a16:creationId xmlns:a16="http://schemas.microsoft.com/office/drawing/2014/main" id="{36CB94F1-39AC-D3F9-7830-1DF28F656C9C}"/>
              </a:ext>
            </a:extLst>
          </p:cNvPr>
          <p:cNvSpPr txBox="1"/>
          <p:nvPr/>
        </p:nvSpPr>
        <p:spPr>
          <a:xfrm>
            <a:off x="836910" y="2446239"/>
            <a:ext cx="1517860" cy="615553"/>
          </a:xfrm>
          <a:prstGeom prst="rect">
            <a:avLst/>
          </a:prstGeom>
          <a:noFill/>
        </p:spPr>
        <p:txBody>
          <a:bodyPr wrap="square" rtlCol="0">
            <a:spAutoFit/>
          </a:bodyPr>
          <a:lstStyle/>
          <a:p>
            <a:pPr algn="ctr"/>
            <a:r>
              <a:rPr lang="ja-JP" altLang="en-US" sz="1700" b="1" dirty="0">
                <a:solidFill>
                  <a:schemeClr val="bg1"/>
                </a:solidFill>
                <a:latin typeface="BIZ UDゴシック" panose="020B0400000000000000" pitchFamily="49" charset="-128"/>
                <a:ea typeface="BIZ UDゴシック" panose="020B0400000000000000" pitchFamily="49" charset="-128"/>
              </a:rPr>
              <a:t>事前準備</a:t>
            </a:r>
            <a:endParaRPr lang="en-US" altLang="ja-JP" sz="17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700" b="1" dirty="0">
                <a:solidFill>
                  <a:schemeClr val="bg1"/>
                </a:solidFill>
                <a:latin typeface="BIZ UDゴシック" panose="020B0400000000000000" pitchFamily="49" charset="-128"/>
                <a:ea typeface="BIZ UDゴシック" panose="020B0400000000000000" pitchFamily="49" charset="-128"/>
              </a:rPr>
              <a:t>社労士確認</a:t>
            </a:r>
          </a:p>
        </p:txBody>
      </p:sp>
      <p:sp>
        <p:nvSpPr>
          <p:cNvPr id="27" name="テキスト ボックス 26">
            <a:extLst>
              <a:ext uri="{FF2B5EF4-FFF2-40B4-BE49-F238E27FC236}">
                <a16:creationId xmlns:a16="http://schemas.microsoft.com/office/drawing/2014/main" id="{FAD23944-008F-40B5-5206-FFFDF37A5EEA}"/>
              </a:ext>
            </a:extLst>
          </p:cNvPr>
          <p:cNvSpPr txBox="1"/>
          <p:nvPr/>
        </p:nvSpPr>
        <p:spPr>
          <a:xfrm>
            <a:off x="2863085" y="2308625"/>
            <a:ext cx="1517860" cy="877163"/>
          </a:xfrm>
          <a:prstGeom prst="rect">
            <a:avLst/>
          </a:prstGeom>
          <a:noFill/>
        </p:spPr>
        <p:txBody>
          <a:bodyPr wrap="square" rtlCol="0">
            <a:spAutoFit/>
          </a:bodyPr>
          <a:lstStyle/>
          <a:p>
            <a:pPr algn="ctr"/>
            <a:r>
              <a:rPr lang="ja-JP" altLang="en-US" sz="1700" b="1" dirty="0">
                <a:solidFill>
                  <a:schemeClr val="bg1"/>
                </a:solidFill>
                <a:latin typeface="BIZ UDゴシック" panose="020B0400000000000000" pitchFamily="49" charset="-128"/>
                <a:ea typeface="BIZ UDゴシック" panose="020B0400000000000000" pitchFamily="49" charset="-128"/>
              </a:rPr>
              <a:t>承認</a:t>
            </a:r>
            <a:endParaRPr lang="en-US" altLang="ja-JP" sz="17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700" b="1" dirty="0">
                <a:solidFill>
                  <a:schemeClr val="bg1"/>
                </a:solidFill>
                <a:latin typeface="BIZ UDゴシック" panose="020B0400000000000000" pitchFamily="49" charset="-128"/>
                <a:ea typeface="BIZ UDゴシック" panose="020B0400000000000000" pitchFamily="49" charset="-128"/>
              </a:rPr>
              <a:t>（経営会議・稟議）</a:t>
            </a:r>
          </a:p>
        </p:txBody>
      </p:sp>
      <p:sp>
        <p:nvSpPr>
          <p:cNvPr id="28" name="テキスト ボックス 27">
            <a:extLst>
              <a:ext uri="{FF2B5EF4-FFF2-40B4-BE49-F238E27FC236}">
                <a16:creationId xmlns:a16="http://schemas.microsoft.com/office/drawing/2014/main" id="{11E7FB3E-39BD-3A0B-A604-278D3D2122D0}"/>
              </a:ext>
            </a:extLst>
          </p:cNvPr>
          <p:cNvSpPr txBox="1"/>
          <p:nvPr/>
        </p:nvSpPr>
        <p:spPr>
          <a:xfrm>
            <a:off x="4944599" y="2469260"/>
            <a:ext cx="1517860" cy="615553"/>
          </a:xfrm>
          <a:prstGeom prst="rect">
            <a:avLst/>
          </a:prstGeom>
          <a:noFill/>
        </p:spPr>
        <p:txBody>
          <a:bodyPr wrap="square" rtlCol="0">
            <a:spAutoFit/>
          </a:bodyPr>
          <a:lstStyle/>
          <a:p>
            <a:pPr algn="ctr"/>
            <a:r>
              <a:rPr lang="ja-JP" altLang="en-US" sz="1700" b="1" dirty="0">
                <a:solidFill>
                  <a:schemeClr val="bg1"/>
                </a:solidFill>
                <a:latin typeface="BIZ UDゴシック" panose="020B0400000000000000" pitchFamily="49" charset="-128"/>
                <a:ea typeface="BIZ UDゴシック" panose="020B0400000000000000" pitchFamily="49" charset="-128"/>
              </a:rPr>
              <a:t>案件募集</a:t>
            </a:r>
            <a:endParaRPr lang="en-US" altLang="ja-JP" sz="17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700" b="1" dirty="0">
                <a:solidFill>
                  <a:schemeClr val="bg1"/>
                </a:solidFill>
                <a:latin typeface="BIZ UDゴシック" panose="020B0400000000000000" pitchFamily="49" charset="-128"/>
                <a:ea typeface="BIZ UDゴシック" panose="020B0400000000000000" pitchFamily="49" charset="-128"/>
              </a:rPr>
              <a:t>運営</a:t>
            </a:r>
            <a:r>
              <a:rPr lang="ja-JP" altLang="en-US" sz="1700" b="1" dirty="0">
                <a:solidFill>
                  <a:schemeClr val="bg1"/>
                </a:solidFill>
                <a:latin typeface="BIZ UDゴシック" panose="020B0400000000000000" pitchFamily="49" charset="-128"/>
                <a:ea typeface="BIZ UDゴシック" panose="020B0400000000000000" pitchFamily="49" charset="-128"/>
              </a:rPr>
              <a:t>委員設置</a:t>
            </a:r>
            <a:endParaRPr kumimoji="1" lang="en-US" altLang="ja-JP" sz="1700" b="1" dirty="0">
              <a:solidFill>
                <a:schemeClr val="bg1"/>
              </a:solidFill>
              <a:latin typeface="BIZ UDゴシック" panose="020B0400000000000000" pitchFamily="49" charset="-128"/>
              <a:ea typeface="BIZ UDゴシック" panose="020B0400000000000000" pitchFamily="49" charset="-128"/>
            </a:endParaRPr>
          </a:p>
        </p:txBody>
      </p:sp>
      <p:sp>
        <p:nvSpPr>
          <p:cNvPr id="29" name="テキスト ボックス 28">
            <a:extLst>
              <a:ext uri="{FF2B5EF4-FFF2-40B4-BE49-F238E27FC236}">
                <a16:creationId xmlns:a16="http://schemas.microsoft.com/office/drawing/2014/main" id="{61837683-4594-0325-D8F9-319AEB8A1FF7}"/>
              </a:ext>
            </a:extLst>
          </p:cNvPr>
          <p:cNvSpPr txBox="1"/>
          <p:nvPr/>
        </p:nvSpPr>
        <p:spPr>
          <a:xfrm>
            <a:off x="7035934" y="2511099"/>
            <a:ext cx="1517860" cy="615553"/>
          </a:xfrm>
          <a:prstGeom prst="rect">
            <a:avLst/>
          </a:prstGeom>
          <a:noFill/>
        </p:spPr>
        <p:txBody>
          <a:bodyPr wrap="square" rtlCol="0">
            <a:spAutoFit/>
          </a:bodyPr>
          <a:lstStyle/>
          <a:p>
            <a:pPr algn="ctr"/>
            <a:r>
              <a:rPr kumimoji="1" lang="ja-JP" altLang="en-US" sz="1700" b="1" dirty="0">
                <a:solidFill>
                  <a:schemeClr val="bg1"/>
                </a:solidFill>
                <a:latin typeface="BIZ UDゴシック" panose="020B0400000000000000" pitchFamily="49" charset="-128"/>
                <a:ea typeface="BIZ UDゴシック" panose="020B0400000000000000" pitchFamily="49" charset="-128"/>
              </a:rPr>
              <a:t>応募</a:t>
            </a:r>
            <a:r>
              <a:rPr lang="ja-JP" altLang="en-US" sz="1700" b="1" dirty="0">
                <a:solidFill>
                  <a:schemeClr val="bg1"/>
                </a:solidFill>
                <a:latin typeface="BIZ UDゴシック" panose="020B0400000000000000" pitchFamily="49" charset="-128"/>
                <a:ea typeface="BIZ UDゴシック" panose="020B0400000000000000" pitchFamily="49" charset="-128"/>
              </a:rPr>
              <a:t>・選定</a:t>
            </a:r>
            <a:endParaRPr lang="en-US" altLang="ja-JP" sz="1700" b="1" dirty="0">
              <a:solidFill>
                <a:schemeClr val="bg1"/>
              </a:solidFill>
              <a:latin typeface="BIZ UDゴシック" panose="020B0400000000000000" pitchFamily="49" charset="-128"/>
              <a:ea typeface="BIZ UDゴシック" panose="020B0400000000000000" pitchFamily="49" charset="-128"/>
            </a:endParaRPr>
          </a:p>
          <a:p>
            <a:pPr algn="ctr"/>
            <a:r>
              <a:rPr lang="ja-JP" altLang="en-US" sz="1700" b="1" dirty="0">
                <a:solidFill>
                  <a:schemeClr val="bg1"/>
                </a:solidFill>
                <a:latin typeface="BIZ UDゴシック" panose="020B0400000000000000" pitchFamily="49" charset="-128"/>
                <a:ea typeface="BIZ UDゴシック" panose="020B0400000000000000" pitchFamily="49" charset="-128"/>
              </a:rPr>
              <a:t>手続き</a:t>
            </a:r>
            <a:endParaRPr kumimoji="1" lang="en-US" altLang="ja-JP" sz="1700" b="1" dirty="0">
              <a:solidFill>
                <a:schemeClr val="bg1"/>
              </a:solidFill>
              <a:latin typeface="BIZ UDゴシック" panose="020B0400000000000000" pitchFamily="49" charset="-128"/>
              <a:ea typeface="BIZ UDゴシック" panose="020B0400000000000000" pitchFamily="49" charset="-128"/>
            </a:endParaRPr>
          </a:p>
        </p:txBody>
      </p:sp>
      <p:sp>
        <p:nvSpPr>
          <p:cNvPr id="30" name="テキスト ボックス 29">
            <a:extLst>
              <a:ext uri="{FF2B5EF4-FFF2-40B4-BE49-F238E27FC236}">
                <a16:creationId xmlns:a16="http://schemas.microsoft.com/office/drawing/2014/main" id="{0B0E3DC4-68AB-EC16-F02C-F26FB4FE5962}"/>
              </a:ext>
            </a:extLst>
          </p:cNvPr>
          <p:cNvSpPr txBox="1"/>
          <p:nvPr/>
        </p:nvSpPr>
        <p:spPr>
          <a:xfrm>
            <a:off x="9107134" y="2600066"/>
            <a:ext cx="1517860" cy="353943"/>
          </a:xfrm>
          <a:prstGeom prst="rect">
            <a:avLst/>
          </a:prstGeom>
          <a:noFill/>
        </p:spPr>
        <p:txBody>
          <a:bodyPr wrap="square" rtlCol="0">
            <a:spAutoFit/>
          </a:bodyPr>
          <a:lstStyle/>
          <a:p>
            <a:pPr algn="ctr"/>
            <a:r>
              <a:rPr kumimoji="1" lang="ja-JP" altLang="en-US" sz="1700" b="1" dirty="0">
                <a:solidFill>
                  <a:schemeClr val="bg1"/>
                </a:solidFill>
                <a:latin typeface="BIZ UDゴシック" panose="020B0400000000000000" pitchFamily="49" charset="-128"/>
                <a:ea typeface="BIZ UDゴシック" panose="020B0400000000000000" pitchFamily="49" charset="-128"/>
              </a:rPr>
              <a:t>開始</a:t>
            </a:r>
            <a:endParaRPr kumimoji="1" lang="en-US" altLang="ja-JP" sz="1700" b="1" dirty="0">
              <a:solidFill>
                <a:schemeClr val="bg1"/>
              </a:solidFill>
              <a:latin typeface="BIZ UDゴシック" panose="020B0400000000000000" pitchFamily="49" charset="-128"/>
              <a:ea typeface="BIZ UDゴシック" panose="020B0400000000000000" pitchFamily="49" charset="-128"/>
            </a:endParaRPr>
          </a:p>
        </p:txBody>
      </p:sp>
      <p:sp>
        <p:nvSpPr>
          <p:cNvPr id="31" name="テキスト ボックス 30">
            <a:extLst>
              <a:ext uri="{FF2B5EF4-FFF2-40B4-BE49-F238E27FC236}">
                <a16:creationId xmlns:a16="http://schemas.microsoft.com/office/drawing/2014/main" id="{562C3B69-7B6B-DEC6-0D56-31032418782D}"/>
              </a:ext>
            </a:extLst>
          </p:cNvPr>
          <p:cNvSpPr txBox="1"/>
          <p:nvPr/>
        </p:nvSpPr>
        <p:spPr>
          <a:xfrm>
            <a:off x="513083" y="3900781"/>
            <a:ext cx="2182507" cy="2446824"/>
          </a:xfrm>
          <a:prstGeom prst="rect">
            <a:avLst/>
          </a:prstGeom>
          <a:noFill/>
        </p:spPr>
        <p:txBody>
          <a:bodyPr wrap="square" rtlCol="0">
            <a:spAutoFit/>
          </a:bodyPr>
          <a:lstStyle/>
          <a:p>
            <a:r>
              <a:rPr lang="ja-JP" altLang="en-US" sz="1700" dirty="0">
                <a:latin typeface="BIZ UDゴシック" panose="020B0400000000000000" pitchFamily="49" charset="-128"/>
                <a:ea typeface="BIZ UDゴシック" panose="020B0400000000000000" pitchFamily="49" charset="-128"/>
              </a:rPr>
              <a:t>・規程の準備</a:t>
            </a:r>
            <a:endParaRPr lang="en-US" altLang="ja-JP" sz="1700" dirty="0">
              <a:latin typeface="BIZ UDゴシック" panose="020B0400000000000000" pitchFamily="49" charset="-128"/>
              <a:ea typeface="BIZ UDゴシック" panose="020B0400000000000000" pitchFamily="49" charset="-128"/>
            </a:endParaRPr>
          </a:p>
          <a:p>
            <a:r>
              <a:rPr kumimoji="1" lang="ja-JP" altLang="en-US" sz="1700" dirty="0">
                <a:latin typeface="BIZ UDゴシック" panose="020B0400000000000000" pitchFamily="49" charset="-128"/>
                <a:ea typeface="BIZ UDゴシック" panose="020B0400000000000000" pitchFamily="49" charset="-128"/>
              </a:rPr>
              <a:t>・運用方法整備</a:t>
            </a:r>
            <a:endParaRPr kumimoji="1" lang="en-US" altLang="ja-JP" sz="1700" dirty="0">
              <a:latin typeface="BIZ UDゴシック" panose="020B0400000000000000" pitchFamily="49" charset="-128"/>
              <a:ea typeface="BIZ UDゴシック" panose="020B0400000000000000" pitchFamily="49" charset="-128"/>
            </a:endParaRPr>
          </a:p>
          <a:p>
            <a:r>
              <a:rPr lang="ja-JP" altLang="en-US" sz="1700" dirty="0">
                <a:latin typeface="BIZ UDゴシック" panose="020B0400000000000000" pitchFamily="49" charset="-128"/>
                <a:ea typeface="BIZ UDゴシック" panose="020B0400000000000000" pitchFamily="49" charset="-128"/>
              </a:rPr>
              <a:t>・過重労働の</a:t>
            </a:r>
            <a:r>
              <a:rPr kumimoji="1" lang="ja-JP" altLang="en-US" sz="1700" dirty="0">
                <a:latin typeface="BIZ UDゴシック" panose="020B0400000000000000" pitchFamily="49" charset="-128"/>
                <a:ea typeface="BIZ UDゴシック" panose="020B0400000000000000" pitchFamily="49" charset="-128"/>
              </a:rPr>
              <a:t>温床とならない設計</a:t>
            </a:r>
            <a:endParaRPr kumimoji="1" lang="en-US" altLang="ja-JP" sz="1700" dirty="0">
              <a:latin typeface="BIZ UDゴシック" panose="020B0400000000000000" pitchFamily="49" charset="-128"/>
              <a:ea typeface="BIZ UDゴシック" panose="020B0400000000000000" pitchFamily="49" charset="-128"/>
            </a:endParaRPr>
          </a:p>
          <a:p>
            <a:r>
              <a:rPr lang="ja-JP" altLang="en-US" sz="1700" dirty="0">
                <a:latin typeface="BIZ UDゴシック" panose="020B0400000000000000" pitchFamily="49" charset="-128"/>
                <a:ea typeface="BIZ UDゴシック" panose="020B0400000000000000" pitchFamily="49" charset="-128"/>
              </a:rPr>
              <a:t>・社員への周知方法</a:t>
            </a:r>
            <a:endParaRPr lang="en-US" altLang="ja-JP" sz="1700" dirty="0">
              <a:latin typeface="BIZ UDゴシック" panose="020B0400000000000000" pitchFamily="49" charset="-128"/>
              <a:ea typeface="BIZ UDゴシック" panose="020B0400000000000000" pitchFamily="49" charset="-128"/>
            </a:endParaRPr>
          </a:p>
          <a:p>
            <a:r>
              <a:rPr kumimoji="1" lang="ja-JP" altLang="en-US" sz="1700" dirty="0">
                <a:latin typeface="BIZ UDゴシック" panose="020B0400000000000000" pitchFamily="49" charset="-128"/>
                <a:ea typeface="BIZ UDゴシック" panose="020B0400000000000000" pitchFamily="49" charset="-128"/>
              </a:rPr>
              <a:t>・社内教育内容</a:t>
            </a:r>
            <a:endParaRPr kumimoji="1" lang="en-US" altLang="ja-JP" sz="1700" dirty="0">
              <a:latin typeface="BIZ UDゴシック" panose="020B0400000000000000" pitchFamily="49" charset="-128"/>
              <a:ea typeface="BIZ UDゴシック" panose="020B0400000000000000" pitchFamily="49" charset="-128"/>
            </a:endParaRPr>
          </a:p>
          <a:p>
            <a:r>
              <a:rPr lang="ja-JP" altLang="en-US" sz="1700" dirty="0">
                <a:latin typeface="BIZ UDゴシック" panose="020B0400000000000000" pitchFamily="49" charset="-128"/>
                <a:ea typeface="BIZ UDゴシック" panose="020B0400000000000000" pitchFamily="49" charset="-128"/>
              </a:rPr>
              <a:t>・契約書整備</a:t>
            </a:r>
            <a:r>
              <a:rPr lang="en-US" altLang="ja-JP" sz="1700" dirty="0">
                <a:latin typeface="BIZ UDゴシック" panose="020B0400000000000000" pitchFamily="49" charset="-128"/>
                <a:ea typeface="BIZ UDゴシック" panose="020B0400000000000000" pitchFamily="49" charset="-128"/>
              </a:rPr>
              <a:t>/</a:t>
            </a:r>
            <a:r>
              <a:rPr lang="ja-JP" altLang="en-US" sz="1700" dirty="0">
                <a:latin typeface="BIZ UDゴシック" panose="020B0400000000000000" pitchFamily="49" charset="-128"/>
                <a:ea typeface="BIZ UDゴシック" panose="020B0400000000000000" pitchFamily="49" charset="-128"/>
              </a:rPr>
              <a:t>運用</a:t>
            </a:r>
            <a:endParaRPr lang="en-US" altLang="ja-JP" sz="1700" dirty="0">
              <a:latin typeface="BIZ UDゴシック" panose="020B0400000000000000" pitchFamily="49" charset="-128"/>
              <a:ea typeface="BIZ UDゴシック" panose="020B0400000000000000" pitchFamily="49" charset="-128"/>
            </a:endParaRPr>
          </a:p>
          <a:p>
            <a:r>
              <a:rPr kumimoji="1" lang="ja-JP" altLang="en-US" sz="1700" dirty="0">
                <a:latin typeface="BIZ UDゴシック" panose="020B0400000000000000" pitchFamily="49" charset="-128"/>
                <a:ea typeface="BIZ UDゴシック" panose="020B0400000000000000" pitchFamily="49" charset="-128"/>
              </a:rPr>
              <a:t>・支払い流れ</a:t>
            </a:r>
            <a:endParaRPr kumimoji="1" lang="en-US" altLang="ja-JP" sz="1700" dirty="0">
              <a:latin typeface="BIZ UDゴシック" panose="020B0400000000000000" pitchFamily="49" charset="-128"/>
              <a:ea typeface="BIZ UDゴシック" panose="020B0400000000000000" pitchFamily="49" charset="-128"/>
            </a:endParaRPr>
          </a:p>
          <a:p>
            <a:r>
              <a:rPr lang="ja-JP" altLang="en-US" sz="1700" dirty="0">
                <a:latin typeface="BIZ UDゴシック" panose="020B0400000000000000" pitchFamily="49" charset="-128"/>
                <a:ea typeface="BIZ UDゴシック" panose="020B0400000000000000" pitchFamily="49" charset="-128"/>
              </a:rPr>
              <a:t>・公募決裁者</a:t>
            </a:r>
            <a:endParaRPr kumimoji="1" lang="ja-JP" altLang="en-US" sz="1700" dirty="0">
              <a:latin typeface="BIZ UDゴシック" panose="020B0400000000000000" pitchFamily="49" charset="-128"/>
              <a:ea typeface="BIZ UDゴシック" panose="020B0400000000000000" pitchFamily="49" charset="-128"/>
            </a:endParaRPr>
          </a:p>
        </p:txBody>
      </p:sp>
      <p:sp>
        <p:nvSpPr>
          <p:cNvPr id="32" name="テキスト ボックス 31">
            <a:extLst>
              <a:ext uri="{FF2B5EF4-FFF2-40B4-BE49-F238E27FC236}">
                <a16:creationId xmlns:a16="http://schemas.microsoft.com/office/drawing/2014/main" id="{C710B782-E1BF-3E92-A850-84A3CF568389}"/>
              </a:ext>
            </a:extLst>
          </p:cNvPr>
          <p:cNvSpPr txBox="1"/>
          <p:nvPr/>
        </p:nvSpPr>
        <p:spPr>
          <a:xfrm>
            <a:off x="724939" y="3329256"/>
            <a:ext cx="1804834" cy="353943"/>
          </a:xfrm>
          <a:prstGeom prst="rect">
            <a:avLst/>
          </a:prstGeom>
          <a:noFill/>
        </p:spPr>
        <p:txBody>
          <a:bodyPr wrap="square" rtlCol="0">
            <a:spAutoFit/>
          </a:bodyPr>
          <a:lstStyle/>
          <a:p>
            <a:r>
              <a:rPr lang="en-US" altLang="ja-JP" sz="1700" b="1" dirty="0">
                <a:latin typeface="BIZ UDゴシック" panose="020B0400000000000000" pitchFamily="49" charset="-128"/>
                <a:ea typeface="BIZ UDゴシック" panose="020B0400000000000000" pitchFamily="49" charset="-128"/>
              </a:rPr>
              <a:t>【</a:t>
            </a:r>
            <a:r>
              <a:rPr lang="ja-JP" altLang="en-US" sz="1700" b="1" dirty="0">
                <a:latin typeface="BIZ UDゴシック" panose="020B0400000000000000" pitchFamily="49" charset="-128"/>
                <a:ea typeface="BIZ UDゴシック" panose="020B0400000000000000" pitchFamily="49" charset="-128"/>
              </a:rPr>
              <a:t>４月～５月</a:t>
            </a:r>
            <a:r>
              <a:rPr lang="en-US" altLang="ja-JP" sz="1700" b="1" dirty="0">
                <a:latin typeface="BIZ UDゴシック" panose="020B0400000000000000" pitchFamily="49" charset="-128"/>
                <a:ea typeface="BIZ UDゴシック" panose="020B0400000000000000" pitchFamily="49" charset="-128"/>
              </a:rPr>
              <a:t>】</a:t>
            </a:r>
            <a:endParaRPr kumimoji="1" lang="ja-JP" altLang="en-US" sz="1700" b="1" dirty="0">
              <a:latin typeface="BIZ UDゴシック" panose="020B0400000000000000" pitchFamily="49" charset="-128"/>
              <a:ea typeface="BIZ UDゴシック" panose="020B0400000000000000" pitchFamily="49" charset="-128"/>
            </a:endParaRPr>
          </a:p>
        </p:txBody>
      </p:sp>
      <p:sp>
        <p:nvSpPr>
          <p:cNvPr id="33" name="テキスト ボックス 32">
            <a:extLst>
              <a:ext uri="{FF2B5EF4-FFF2-40B4-BE49-F238E27FC236}">
                <a16:creationId xmlns:a16="http://schemas.microsoft.com/office/drawing/2014/main" id="{896A4FF5-DA72-5C5B-5EA6-6B83E5E98DC5}"/>
              </a:ext>
            </a:extLst>
          </p:cNvPr>
          <p:cNvSpPr txBox="1"/>
          <p:nvPr/>
        </p:nvSpPr>
        <p:spPr>
          <a:xfrm>
            <a:off x="2719598" y="3302330"/>
            <a:ext cx="1804834" cy="353943"/>
          </a:xfrm>
          <a:prstGeom prst="rect">
            <a:avLst/>
          </a:prstGeom>
          <a:noFill/>
        </p:spPr>
        <p:txBody>
          <a:bodyPr wrap="square" rtlCol="0">
            <a:spAutoFit/>
          </a:bodyPr>
          <a:lstStyle/>
          <a:p>
            <a:pPr algn="ctr"/>
            <a:r>
              <a:rPr lang="en-US" altLang="ja-JP" sz="1700" b="1" dirty="0">
                <a:latin typeface="BIZ UDゴシック" panose="020B0400000000000000" pitchFamily="49" charset="-128"/>
                <a:ea typeface="BIZ UDゴシック" panose="020B0400000000000000" pitchFamily="49" charset="-128"/>
              </a:rPr>
              <a:t>【</a:t>
            </a:r>
            <a:r>
              <a:rPr lang="ja-JP" altLang="en-US" sz="1700" b="1" dirty="0">
                <a:latin typeface="BIZ UDゴシック" panose="020B0400000000000000" pitchFamily="49" charset="-128"/>
                <a:ea typeface="BIZ UDゴシック" panose="020B0400000000000000" pitchFamily="49" charset="-128"/>
              </a:rPr>
              <a:t>６月</a:t>
            </a:r>
            <a:r>
              <a:rPr lang="en-US" altLang="ja-JP" sz="1700" b="1" dirty="0">
                <a:latin typeface="BIZ UDゴシック" panose="020B0400000000000000" pitchFamily="49" charset="-128"/>
                <a:ea typeface="BIZ UDゴシック" panose="020B0400000000000000" pitchFamily="49" charset="-128"/>
              </a:rPr>
              <a:t>】</a:t>
            </a:r>
            <a:endParaRPr kumimoji="1" lang="ja-JP" altLang="en-US" sz="1700" b="1" dirty="0">
              <a:latin typeface="BIZ UDゴシック" panose="020B0400000000000000" pitchFamily="49" charset="-128"/>
              <a:ea typeface="BIZ UDゴシック" panose="020B0400000000000000" pitchFamily="49" charset="-128"/>
            </a:endParaRPr>
          </a:p>
        </p:txBody>
      </p:sp>
      <p:sp>
        <p:nvSpPr>
          <p:cNvPr id="34" name="テキスト ボックス 33">
            <a:extLst>
              <a:ext uri="{FF2B5EF4-FFF2-40B4-BE49-F238E27FC236}">
                <a16:creationId xmlns:a16="http://schemas.microsoft.com/office/drawing/2014/main" id="{D517A9B7-CDD4-4C81-0BB1-9142CD712305}"/>
              </a:ext>
            </a:extLst>
          </p:cNvPr>
          <p:cNvSpPr txBox="1"/>
          <p:nvPr/>
        </p:nvSpPr>
        <p:spPr>
          <a:xfrm>
            <a:off x="4727829" y="3317005"/>
            <a:ext cx="1804834" cy="353943"/>
          </a:xfrm>
          <a:prstGeom prst="rect">
            <a:avLst/>
          </a:prstGeom>
          <a:noFill/>
        </p:spPr>
        <p:txBody>
          <a:bodyPr wrap="square" rtlCol="0">
            <a:spAutoFit/>
          </a:bodyPr>
          <a:lstStyle/>
          <a:p>
            <a:pPr algn="ctr"/>
            <a:r>
              <a:rPr lang="en-US" altLang="ja-JP" sz="1700" b="1" dirty="0">
                <a:latin typeface="BIZ UDゴシック" panose="020B0400000000000000" pitchFamily="49" charset="-128"/>
                <a:ea typeface="BIZ UDゴシック" panose="020B0400000000000000" pitchFamily="49" charset="-128"/>
              </a:rPr>
              <a:t>【</a:t>
            </a:r>
            <a:r>
              <a:rPr lang="ja-JP" altLang="en-US" sz="1700" b="1" dirty="0">
                <a:latin typeface="BIZ UDゴシック" panose="020B0400000000000000" pitchFamily="49" charset="-128"/>
                <a:ea typeface="BIZ UDゴシック" panose="020B0400000000000000" pitchFamily="49" charset="-128"/>
              </a:rPr>
              <a:t>７月</a:t>
            </a:r>
            <a:r>
              <a:rPr lang="en-US" altLang="ja-JP" sz="1700" b="1" dirty="0">
                <a:latin typeface="BIZ UDゴシック" panose="020B0400000000000000" pitchFamily="49" charset="-128"/>
                <a:ea typeface="BIZ UDゴシック" panose="020B0400000000000000" pitchFamily="49" charset="-128"/>
              </a:rPr>
              <a:t>】</a:t>
            </a:r>
            <a:endParaRPr kumimoji="1" lang="ja-JP" altLang="en-US" sz="1700" b="1" dirty="0">
              <a:latin typeface="BIZ UDゴシック" panose="020B0400000000000000" pitchFamily="49" charset="-128"/>
              <a:ea typeface="BIZ UDゴシック" panose="020B0400000000000000" pitchFamily="49" charset="-128"/>
            </a:endParaRPr>
          </a:p>
        </p:txBody>
      </p:sp>
      <p:sp>
        <p:nvSpPr>
          <p:cNvPr id="35" name="テキスト ボックス 34">
            <a:extLst>
              <a:ext uri="{FF2B5EF4-FFF2-40B4-BE49-F238E27FC236}">
                <a16:creationId xmlns:a16="http://schemas.microsoft.com/office/drawing/2014/main" id="{A70E26DE-1C00-5597-A5BE-18F089BC1E65}"/>
              </a:ext>
            </a:extLst>
          </p:cNvPr>
          <p:cNvSpPr txBox="1"/>
          <p:nvPr/>
        </p:nvSpPr>
        <p:spPr>
          <a:xfrm>
            <a:off x="6786883" y="3340041"/>
            <a:ext cx="1804834" cy="353943"/>
          </a:xfrm>
          <a:prstGeom prst="rect">
            <a:avLst/>
          </a:prstGeom>
          <a:noFill/>
        </p:spPr>
        <p:txBody>
          <a:bodyPr wrap="square" rtlCol="0">
            <a:spAutoFit/>
          </a:bodyPr>
          <a:lstStyle/>
          <a:p>
            <a:pPr algn="ctr"/>
            <a:r>
              <a:rPr lang="en-US" altLang="ja-JP" sz="1700" b="1" dirty="0">
                <a:latin typeface="BIZ UDゴシック" panose="020B0400000000000000" pitchFamily="49" charset="-128"/>
                <a:ea typeface="BIZ UDゴシック" panose="020B0400000000000000" pitchFamily="49" charset="-128"/>
              </a:rPr>
              <a:t>【</a:t>
            </a:r>
            <a:r>
              <a:rPr lang="ja-JP" altLang="en-US" sz="1700" b="1" dirty="0">
                <a:latin typeface="BIZ UDゴシック" panose="020B0400000000000000" pitchFamily="49" charset="-128"/>
                <a:ea typeface="BIZ UDゴシック" panose="020B0400000000000000" pitchFamily="49" charset="-128"/>
              </a:rPr>
              <a:t>８月</a:t>
            </a:r>
            <a:r>
              <a:rPr lang="en-US" altLang="ja-JP" sz="1700" b="1" dirty="0">
                <a:latin typeface="BIZ UDゴシック" panose="020B0400000000000000" pitchFamily="49" charset="-128"/>
                <a:ea typeface="BIZ UDゴシック" panose="020B0400000000000000" pitchFamily="49" charset="-128"/>
              </a:rPr>
              <a:t>】</a:t>
            </a:r>
            <a:endParaRPr kumimoji="1" lang="ja-JP" altLang="en-US" sz="1700" b="1" dirty="0">
              <a:latin typeface="BIZ UDゴシック" panose="020B0400000000000000" pitchFamily="49" charset="-128"/>
              <a:ea typeface="BIZ UDゴシック" panose="020B0400000000000000" pitchFamily="49" charset="-128"/>
            </a:endParaRPr>
          </a:p>
        </p:txBody>
      </p:sp>
      <p:sp>
        <p:nvSpPr>
          <p:cNvPr id="36" name="テキスト ボックス 35">
            <a:extLst>
              <a:ext uri="{FF2B5EF4-FFF2-40B4-BE49-F238E27FC236}">
                <a16:creationId xmlns:a16="http://schemas.microsoft.com/office/drawing/2014/main" id="{81A25DB5-22F7-362A-FDBD-CBEBDC60A6D8}"/>
              </a:ext>
            </a:extLst>
          </p:cNvPr>
          <p:cNvSpPr txBox="1"/>
          <p:nvPr/>
        </p:nvSpPr>
        <p:spPr>
          <a:xfrm>
            <a:off x="8952752" y="3317004"/>
            <a:ext cx="1804834" cy="353943"/>
          </a:xfrm>
          <a:prstGeom prst="rect">
            <a:avLst/>
          </a:prstGeom>
          <a:noFill/>
        </p:spPr>
        <p:txBody>
          <a:bodyPr wrap="square" rtlCol="0">
            <a:spAutoFit/>
          </a:bodyPr>
          <a:lstStyle/>
          <a:p>
            <a:pPr algn="ctr"/>
            <a:r>
              <a:rPr lang="en-US" altLang="ja-JP" sz="1700" b="1" dirty="0">
                <a:latin typeface="BIZ UDゴシック" panose="020B0400000000000000" pitchFamily="49" charset="-128"/>
                <a:ea typeface="BIZ UDゴシック" panose="020B0400000000000000" pitchFamily="49" charset="-128"/>
              </a:rPr>
              <a:t>【</a:t>
            </a:r>
            <a:r>
              <a:rPr lang="ja-JP" altLang="en-US" sz="1700" b="1" dirty="0">
                <a:latin typeface="BIZ UDゴシック" panose="020B0400000000000000" pitchFamily="49" charset="-128"/>
                <a:ea typeface="BIZ UDゴシック" panose="020B0400000000000000" pitchFamily="49" charset="-128"/>
              </a:rPr>
              <a:t>９月</a:t>
            </a:r>
            <a:r>
              <a:rPr lang="en-US" altLang="ja-JP" sz="1700" b="1" dirty="0">
                <a:latin typeface="BIZ UDゴシック" panose="020B0400000000000000" pitchFamily="49" charset="-128"/>
                <a:ea typeface="BIZ UDゴシック" panose="020B0400000000000000" pitchFamily="49" charset="-128"/>
              </a:rPr>
              <a:t>】</a:t>
            </a:r>
            <a:endParaRPr kumimoji="1" lang="ja-JP" altLang="en-US" sz="1700" b="1" dirty="0">
              <a:latin typeface="BIZ UDゴシック" panose="020B0400000000000000" pitchFamily="49" charset="-128"/>
              <a:ea typeface="BIZ UDゴシック" panose="020B0400000000000000" pitchFamily="49" charset="-128"/>
            </a:endParaRPr>
          </a:p>
        </p:txBody>
      </p:sp>
      <p:sp>
        <p:nvSpPr>
          <p:cNvPr id="37" name="テキスト ボックス 36">
            <a:extLst>
              <a:ext uri="{FF2B5EF4-FFF2-40B4-BE49-F238E27FC236}">
                <a16:creationId xmlns:a16="http://schemas.microsoft.com/office/drawing/2014/main" id="{D7AB5786-53B8-1234-ACB0-A687BD670E71}"/>
              </a:ext>
            </a:extLst>
          </p:cNvPr>
          <p:cNvSpPr txBox="1"/>
          <p:nvPr/>
        </p:nvSpPr>
        <p:spPr>
          <a:xfrm>
            <a:off x="2567779" y="3823766"/>
            <a:ext cx="2182507" cy="877163"/>
          </a:xfrm>
          <a:prstGeom prst="rect">
            <a:avLst/>
          </a:prstGeom>
          <a:noFill/>
        </p:spPr>
        <p:txBody>
          <a:bodyPr wrap="square" rtlCol="0">
            <a:spAutoFit/>
          </a:bodyPr>
          <a:lstStyle/>
          <a:p>
            <a:r>
              <a:rPr lang="ja-JP" altLang="en-US" sz="1700" dirty="0">
                <a:latin typeface="BIZ UDゴシック" panose="020B0400000000000000" pitchFamily="49" charset="-128"/>
                <a:ea typeface="BIZ UDゴシック" panose="020B0400000000000000" pitchFamily="49" charset="-128"/>
              </a:rPr>
              <a:t>・経営会議での承認</a:t>
            </a:r>
            <a:endParaRPr lang="en-US" altLang="ja-JP" sz="1700" dirty="0">
              <a:latin typeface="BIZ UDゴシック" panose="020B0400000000000000" pitchFamily="49" charset="-128"/>
              <a:ea typeface="BIZ UDゴシック" panose="020B0400000000000000" pitchFamily="49" charset="-128"/>
            </a:endParaRPr>
          </a:p>
          <a:p>
            <a:r>
              <a:rPr kumimoji="1" lang="ja-JP" altLang="en-US" sz="1700" dirty="0">
                <a:latin typeface="BIZ UDゴシック" panose="020B0400000000000000" pitchFamily="49" charset="-128"/>
                <a:ea typeface="BIZ UDゴシック" panose="020B0400000000000000" pitchFamily="49" charset="-128"/>
              </a:rPr>
              <a:t>・デスクネッツでの</a:t>
            </a:r>
            <a:endParaRPr kumimoji="1" lang="en-US" altLang="ja-JP" sz="1700" dirty="0">
              <a:latin typeface="BIZ UDゴシック" panose="020B0400000000000000" pitchFamily="49" charset="-128"/>
              <a:ea typeface="BIZ UDゴシック" panose="020B0400000000000000" pitchFamily="49" charset="-128"/>
            </a:endParaRPr>
          </a:p>
          <a:p>
            <a:r>
              <a:rPr lang="ja-JP" altLang="en-US" sz="1700" dirty="0">
                <a:latin typeface="BIZ UDゴシック" panose="020B0400000000000000" pitchFamily="49" charset="-128"/>
                <a:ea typeface="BIZ UDゴシック" panose="020B0400000000000000" pitchFamily="49" charset="-128"/>
              </a:rPr>
              <a:t>稟議承認</a:t>
            </a:r>
            <a:endParaRPr kumimoji="1" lang="ja-JP" altLang="en-US" sz="1700" dirty="0">
              <a:latin typeface="BIZ UDゴシック" panose="020B0400000000000000" pitchFamily="49" charset="-128"/>
              <a:ea typeface="BIZ UDゴシック" panose="020B0400000000000000" pitchFamily="49" charset="-128"/>
            </a:endParaRPr>
          </a:p>
        </p:txBody>
      </p:sp>
      <p:sp>
        <p:nvSpPr>
          <p:cNvPr id="39" name="テキスト ボックス 38">
            <a:extLst>
              <a:ext uri="{FF2B5EF4-FFF2-40B4-BE49-F238E27FC236}">
                <a16:creationId xmlns:a16="http://schemas.microsoft.com/office/drawing/2014/main" id="{41DDDC6E-11DF-BB6A-72D8-0C898EE2845B}"/>
              </a:ext>
            </a:extLst>
          </p:cNvPr>
          <p:cNvSpPr txBox="1"/>
          <p:nvPr/>
        </p:nvSpPr>
        <p:spPr>
          <a:xfrm>
            <a:off x="4622475" y="3838441"/>
            <a:ext cx="2182507" cy="1138773"/>
          </a:xfrm>
          <a:prstGeom prst="rect">
            <a:avLst/>
          </a:prstGeom>
          <a:noFill/>
        </p:spPr>
        <p:txBody>
          <a:bodyPr wrap="square" rtlCol="0">
            <a:spAutoFit/>
          </a:bodyPr>
          <a:lstStyle/>
          <a:p>
            <a:r>
              <a:rPr lang="ja-JP" altLang="en-US" sz="1700" dirty="0">
                <a:latin typeface="BIZ UDゴシック" panose="020B0400000000000000" pitchFamily="49" charset="-128"/>
                <a:ea typeface="BIZ UDゴシック" panose="020B0400000000000000" pitchFamily="49" charset="-128"/>
              </a:rPr>
              <a:t>・部室長が案件策定</a:t>
            </a:r>
            <a:endParaRPr lang="en-US" altLang="ja-JP" sz="1700" dirty="0">
              <a:latin typeface="BIZ UDゴシック" panose="020B0400000000000000" pitchFamily="49" charset="-128"/>
              <a:ea typeface="BIZ UDゴシック" panose="020B0400000000000000" pitchFamily="49" charset="-128"/>
            </a:endParaRPr>
          </a:p>
          <a:p>
            <a:r>
              <a:rPr kumimoji="1" lang="ja-JP" altLang="en-US" sz="1700" dirty="0">
                <a:latin typeface="BIZ UDゴシック" panose="020B0400000000000000" pitchFamily="49" charset="-128"/>
                <a:ea typeface="BIZ UDゴシック" panose="020B0400000000000000" pitchFamily="49" charset="-128"/>
              </a:rPr>
              <a:t>・経営会議での報告</a:t>
            </a:r>
            <a:endParaRPr kumimoji="1" lang="en-US" altLang="ja-JP" sz="1700" dirty="0">
              <a:latin typeface="BIZ UDゴシック" panose="020B0400000000000000" pitchFamily="49" charset="-128"/>
              <a:ea typeface="BIZ UDゴシック" panose="020B0400000000000000" pitchFamily="49" charset="-128"/>
            </a:endParaRPr>
          </a:p>
          <a:p>
            <a:r>
              <a:rPr lang="ja-JP" altLang="en-US" sz="1700" dirty="0">
                <a:latin typeface="BIZ UDゴシック" panose="020B0400000000000000" pitchFamily="49" charset="-128"/>
                <a:ea typeface="BIZ UDゴシック" panose="020B0400000000000000" pitchFamily="49" charset="-128"/>
              </a:rPr>
              <a:t>・運営チームを設けて運用</a:t>
            </a:r>
            <a:endParaRPr lang="en-US" altLang="ja-JP" sz="1700" dirty="0">
              <a:latin typeface="BIZ UDゴシック" panose="020B0400000000000000" pitchFamily="49" charset="-128"/>
              <a:ea typeface="BIZ UDゴシック" panose="020B0400000000000000" pitchFamily="49" charset="-128"/>
            </a:endParaRPr>
          </a:p>
        </p:txBody>
      </p:sp>
      <p:sp>
        <p:nvSpPr>
          <p:cNvPr id="40" name="テキスト ボックス 39">
            <a:extLst>
              <a:ext uri="{FF2B5EF4-FFF2-40B4-BE49-F238E27FC236}">
                <a16:creationId xmlns:a16="http://schemas.microsoft.com/office/drawing/2014/main" id="{5417AF5A-DB41-4D38-D6D0-05E2F12BE99D}"/>
              </a:ext>
            </a:extLst>
          </p:cNvPr>
          <p:cNvSpPr txBox="1"/>
          <p:nvPr/>
        </p:nvSpPr>
        <p:spPr>
          <a:xfrm>
            <a:off x="6770245" y="3846284"/>
            <a:ext cx="2182507" cy="1923604"/>
          </a:xfrm>
          <a:prstGeom prst="rect">
            <a:avLst/>
          </a:prstGeom>
          <a:noFill/>
        </p:spPr>
        <p:txBody>
          <a:bodyPr wrap="square" rtlCol="0">
            <a:spAutoFit/>
          </a:bodyPr>
          <a:lstStyle/>
          <a:p>
            <a:r>
              <a:rPr lang="ja-JP" altLang="en-US" sz="1700" dirty="0">
                <a:latin typeface="BIZ UDゴシック" panose="020B0400000000000000" pitchFamily="49" charset="-128"/>
                <a:ea typeface="BIZ UDゴシック" panose="020B0400000000000000" pitchFamily="49" charset="-128"/>
              </a:rPr>
              <a:t>・応募～選定</a:t>
            </a:r>
            <a:endParaRPr lang="en-US" altLang="ja-JP" sz="1700" dirty="0">
              <a:latin typeface="BIZ UDゴシック" panose="020B0400000000000000" pitchFamily="49" charset="-128"/>
              <a:ea typeface="BIZ UDゴシック" panose="020B0400000000000000" pitchFamily="49" charset="-128"/>
            </a:endParaRPr>
          </a:p>
          <a:p>
            <a:r>
              <a:rPr kumimoji="1" lang="ja-JP" altLang="en-US" sz="1700" dirty="0">
                <a:latin typeface="BIZ UDゴシック" panose="020B0400000000000000" pitchFamily="49" charset="-128"/>
                <a:ea typeface="BIZ UDゴシック" panose="020B0400000000000000" pitchFamily="49" charset="-128"/>
              </a:rPr>
              <a:t>・業務確定者、上長への共有</a:t>
            </a:r>
            <a:endParaRPr kumimoji="1" lang="en-US" altLang="ja-JP" sz="1700" dirty="0">
              <a:latin typeface="BIZ UDゴシック" panose="020B0400000000000000" pitchFamily="49" charset="-128"/>
              <a:ea typeface="BIZ UDゴシック" panose="020B0400000000000000" pitchFamily="49" charset="-128"/>
            </a:endParaRPr>
          </a:p>
          <a:p>
            <a:r>
              <a:rPr lang="ja-JP" altLang="en-US" sz="1700" dirty="0">
                <a:latin typeface="BIZ UDゴシック" panose="020B0400000000000000" pitchFamily="49" charset="-128"/>
                <a:ea typeface="BIZ UDゴシック" panose="020B0400000000000000" pitchFamily="49" charset="-128"/>
              </a:rPr>
              <a:t>・「業務委託契約」に関する説明会、支払フロー説明実施</a:t>
            </a:r>
            <a:endParaRPr lang="en-US" altLang="ja-JP" sz="1700" dirty="0">
              <a:latin typeface="BIZ UDゴシック" panose="020B0400000000000000" pitchFamily="49" charset="-128"/>
              <a:ea typeface="BIZ UDゴシック" panose="020B0400000000000000" pitchFamily="49" charset="-128"/>
            </a:endParaRPr>
          </a:p>
          <a:p>
            <a:r>
              <a:rPr kumimoji="1" lang="ja-JP" altLang="en-US" sz="1700" dirty="0">
                <a:latin typeface="BIZ UDゴシック" panose="020B0400000000000000" pitchFamily="49" charset="-128"/>
                <a:ea typeface="BIZ UDゴシック" panose="020B0400000000000000" pitchFamily="49" charset="-128"/>
              </a:rPr>
              <a:t>・契約書締結</a:t>
            </a:r>
            <a:endParaRPr kumimoji="1" lang="en-US" altLang="ja-JP" sz="1700" dirty="0">
              <a:latin typeface="BIZ UDゴシック" panose="020B0400000000000000" pitchFamily="49" charset="-128"/>
              <a:ea typeface="BIZ UDゴシック" panose="020B0400000000000000" pitchFamily="49" charset="-128"/>
            </a:endParaRPr>
          </a:p>
        </p:txBody>
      </p:sp>
      <p:sp>
        <p:nvSpPr>
          <p:cNvPr id="41" name="テキスト ボックス 40">
            <a:extLst>
              <a:ext uri="{FF2B5EF4-FFF2-40B4-BE49-F238E27FC236}">
                <a16:creationId xmlns:a16="http://schemas.microsoft.com/office/drawing/2014/main" id="{E68B3A4C-5CAF-30C7-C007-5FBA9812AF76}"/>
              </a:ext>
            </a:extLst>
          </p:cNvPr>
          <p:cNvSpPr txBox="1"/>
          <p:nvPr/>
        </p:nvSpPr>
        <p:spPr>
          <a:xfrm>
            <a:off x="8933358" y="3758662"/>
            <a:ext cx="2182507" cy="1661993"/>
          </a:xfrm>
          <a:prstGeom prst="rect">
            <a:avLst/>
          </a:prstGeom>
          <a:noFill/>
        </p:spPr>
        <p:txBody>
          <a:bodyPr wrap="square" rtlCol="0">
            <a:spAutoFit/>
          </a:bodyPr>
          <a:lstStyle/>
          <a:p>
            <a:r>
              <a:rPr kumimoji="1" lang="ja-JP" altLang="en-US" sz="1700" dirty="0">
                <a:latin typeface="BIZ UDゴシック" panose="020B0400000000000000" pitchFamily="49" charset="-128"/>
                <a:ea typeface="BIZ UDゴシック" panose="020B0400000000000000" pitchFamily="49" charset="-128"/>
              </a:rPr>
              <a:t>・３～５案件に</a:t>
            </a:r>
            <a:endParaRPr kumimoji="1" lang="en-US" altLang="ja-JP" sz="1700" dirty="0">
              <a:latin typeface="BIZ UDゴシック" panose="020B0400000000000000" pitchFamily="49" charset="-128"/>
              <a:ea typeface="BIZ UDゴシック" panose="020B0400000000000000" pitchFamily="49" charset="-128"/>
            </a:endParaRPr>
          </a:p>
          <a:p>
            <a:r>
              <a:rPr lang="ja-JP" altLang="en-US" sz="1700" dirty="0">
                <a:latin typeface="BIZ UDゴシック" panose="020B0400000000000000" pitchFamily="49" charset="-128"/>
                <a:ea typeface="BIZ UDゴシック" panose="020B0400000000000000" pitchFamily="49" charset="-128"/>
              </a:rPr>
              <a:t>限定して運用開始</a:t>
            </a:r>
            <a:endParaRPr lang="en-US" altLang="ja-JP" sz="1700" dirty="0">
              <a:latin typeface="BIZ UDゴシック" panose="020B0400000000000000" pitchFamily="49" charset="-128"/>
              <a:ea typeface="BIZ UDゴシック" panose="020B0400000000000000" pitchFamily="49" charset="-128"/>
            </a:endParaRPr>
          </a:p>
          <a:p>
            <a:r>
              <a:rPr lang="ja-JP" altLang="en-US" sz="1700" dirty="0">
                <a:latin typeface="BIZ UDゴシック" panose="020B0400000000000000" pitchFamily="49" charset="-128"/>
                <a:ea typeface="BIZ UDゴシック" panose="020B0400000000000000" pitchFamily="49" charset="-128"/>
              </a:rPr>
              <a:t>・開始後も</a:t>
            </a:r>
            <a:endParaRPr lang="en-US" altLang="ja-JP" sz="1700" dirty="0">
              <a:latin typeface="BIZ UDゴシック" panose="020B0400000000000000" pitchFamily="49" charset="-128"/>
              <a:ea typeface="BIZ UDゴシック" panose="020B0400000000000000" pitchFamily="49" charset="-128"/>
            </a:endParaRPr>
          </a:p>
          <a:p>
            <a:r>
              <a:rPr lang="ja-JP" altLang="en-US" sz="1700" dirty="0">
                <a:latin typeface="BIZ UDゴシック" panose="020B0400000000000000" pitchFamily="49" charset="-128"/>
                <a:ea typeface="BIZ UDゴシック" panose="020B0400000000000000" pitchFamily="49" charset="-128"/>
              </a:rPr>
              <a:t>「指揮命令」「勤務時間」を</a:t>
            </a:r>
            <a:r>
              <a:rPr kumimoji="1" lang="ja-JP" altLang="en-US" sz="1700" dirty="0">
                <a:latin typeface="BIZ UDゴシック" panose="020B0400000000000000" pitchFamily="49" charset="-128"/>
                <a:ea typeface="BIZ UDゴシック" panose="020B0400000000000000" pitchFamily="49" charset="-128"/>
              </a:rPr>
              <a:t>品質管理でモニタリング</a:t>
            </a:r>
            <a:endParaRPr kumimoji="1" lang="en-US" altLang="ja-JP" sz="17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802475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3512AB58-B32E-B09A-26A7-749A269F52A3}"/>
              </a:ext>
            </a:extLst>
          </p:cNvPr>
          <p:cNvPicPr>
            <a:picLocks noChangeAspect="1"/>
          </p:cNvPicPr>
          <p:nvPr/>
        </p:nvPicPr>
        <p:blipFill rotWithShape="1">
          <a:blip r:embed="rId2"/>
          <a:srcRect l="5556" r="5556"/>
          <a:stretch/>
        </p:blipFill>
        <p:spPr>
          <a:xfrm>
            <a:off x="0" y="0"/>
            <a:ext cx="12192000" cy="6858000"/>
          </a:xfrm>
          <a:prstGeom prst="rect">
            <a:avLst/>
          </a:prstGeom>
        </p:spPr>
      </p:pic>
      <p:sp>
        <p:nvSpPr>
          <p:cNvPr id="11" name="正方形/長方形 10">
            <a:extLst>
              <a:ext uri="{FF2B5EF4-FFF2-40B4-BE49-F238E27FC236}">
                <a16:creationId xmlns:a16="http://schemas.microsoft.com/office/drawing/2014/main" id="{623CD988-E4CC-F138-5BF0-4C800CD17519}"/>
              </a:ext>
            </a:extLst>
          </p:cNvPr>
          <p:cNvSpPr/>
          <p:nvPr/>
        </p:nvSpPr>
        <p:spPr>
          <a:xfrm>
            <a:off x="4440025" y="3429000"/>
            <a:ext cx="3327662" cy="221765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副業制度について</a:t>
            </a:r>
            <a:endParaRPr kumimoji="1" lang="en-US" altLang="ja-JP" sz="2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cxnSp>
        <p:nvCxnSpPr>
          <p:cNvPr id="13" name="直線コネクタ 12">
            <a:extLst>
              <a:ext uri="{FF2B5EF4-FFF2-40B4-BE49-F238E27FC236}">
                <a16:creationId xmlns:a16="http://schemas.microsoft.com/office/drawing/2014/main" id="{44EF6BC5-8BF1-77D0-8382-2F39696DDD96}"/>
              </a:ext>
            </a:extLst>
          </p:cNvPr>
          <p:cNvCxnSpPr/>
          <p:nvPr/>
        </p:nvCxnSpPr>
        <p:spPr>
          <a:xfrm>
            <a:off x="4656841" y="4496585"/>
            <a:ext cx="29034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81B20A3D-A2EF-003C-42F3-B39B49DABEDB}"/>
              </a:ext>
            </a:extLst>
          </p:cNvPr>
          <p:cNvSpPr txBox="1"/>
          <p:nvPr/>
        </p:nvSpPr>
        <p:spPr>
          <a:xfrm>
            <a:off x="4675693" y="4776723"/>
            <a:ext cx="290345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dirty="0">
                <a:solidFill>
                  <a:prstClr val="white"/>
                </a:solidFill>
                <a:latin typeface="BIZ UDゴシック" panose="020B0400000000000000" pitchFamily="49" charset="-128"/>
                <a:ea typeface="BIZ UDゴシック" panose="020B0400000000000000" pitchFamily="49" charset="-128"/>
              </a:rPr>
              <a:t>以上</a:t>
            </a:r>
            <a:endParaRPr lang="en-US" altLang="ja-JP" sz="1400" b="1" dirty="0">
              <a:solidFill>
                <a:prstClr val="white"/>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626082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213AEEB-1DA0-E760-1C26-A67A34EB82BB}"/>
              </a:ext>
            </a:extLst>
          </p:cNvPr>
          <p:cNvSpPr/>
          <p:nvPr/>
        </p:nvSpPr>
        <p:spPr>
          <a:xfrm>
            <a:off x="0" y="0"/>
            <a:ext cx="12192000" cy="999241"/>
          </a:xfrm>
          <a:prstGeom prst="rect">
            <a:avLst/>
          </a:prstGeom>
          <a:solidFill>
            <a:srgbClr val="2D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BIZ UDゴシック" panose="020B0400000000000000" pitchFamily="49" charset="-128"/>
                <a:ea typeface="BIZ UDゴシック" panose="020B0400000000000000" pitchFamily="49" charset="-128"/>
              </a:rPr>
              <a:t>┃</a:t>
            </a:r>
            <a:r>
              <a:rPr kumimoji="1" lang="en-US" altLang="ja-JP" b="1" dirty="0">
                <a:solidFill>
                  <a:schemeClr val="bg1"/>
                </a:solidFill>
                <a:latin typeface="BIZ UDゴシック" panose="020B0400000000000000" pitchFamily="49" charset="-128"/>
                <a:ea typeface="BIZ UDゴシック" panose="020B0400000000000000" pitchFamily="49" charset="-128"/>
              </a:rPr>
              <a:t>Contents</a:t>
            </a:r>
            <a:endParaRPr kumimoji="1" lang="ja-JP" altLang="en-US" b="1" dirty="0">
              <a:solidFill>
                <a:schemeClr val="bg1"/>
              </a:solidFill>
              <a:latin typeface="BIZ UDゴシック" panose="020B0400000000000000" pitchFamily="49" charset="-128"/>
              <a:ea typeface="BIZ UDゴシック" panose="020B0400000000000000" pitchFamily="49" charset="-128"/>
            </a:endParaRPr>
          </a:p>
        </p:txBody>
      </p:sp>
      <p:sp>
        <p:nvSpPr>
          <p:cNvPr id="7" name="四角形: 角を丸くする 6">
            <a:extLst>
              <a:ext uri="{FF2B5EF4-FFF2-40B4-BE49-F238E27FC236}">
                <a16:creationId xmlns:a16="http://schemas.microsoft.com/office/drawing/2014/main" id="{03F8985B-687B-FF37-21EF-C878D5FF2BE0}"/>
              </a:ext>
            </a:extLst>
          </p:cNvPr>
          <p:cNvSpPr/>
          <p:nvPr/>
        </p:nvSpPr>
        <p:spPr>
          <a:xfrm>
            <a:off x="1983287" y="2111608"/>
            <a:ext cx="659876" cy="593888"/>
          </a:xfrm>
          <a:prstGeom prst="roundRect">
            <a:avLst/>
          </a:prstGeom>
          <a:solidFill>
            <a:srgbClr val="2D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latin typeface="BIZ UDゴシック" panose="020B0400000000000000" pitchFamily="49" charset="-128"/>
                <a:ea typeface="BIZ UDゴシック" panose="020B0400000000000000" pitchFamily="49" charset="-128"/>
              </a:rPr>
              <a:t>01</a:t>
            </a:r>
            <a:endParaRPr kumimoji="1" lang="ja-JP" altLang="en-US" dirty="0">
              <a:solidFill>
                <a:schemeClr val="bg1"/>
              </a:solidFill>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2C447314-2BE8-441B-2755-BBB53BB3A089}"/>
              </a:ext>
            </a:extLst>
          </p:cNvPr>
          <p:cNvSpPr txBox="1"/>
          <p:nvPr/>
        </p:nvSpPr>
        <p:spPr>
          <a:xfrm>
            <a:off x="2756285" y="1827961"/>
            <a:ext cx="5194169" cy="3241785"/>
          </a:xfrm>
          <a:prstGeom prst="rect">
            <a:avLst/>
          </a:prstGeom>
          <a:noFill/>
        </p:spPr>
        <p:txBody>
          <a:bodyPr wrap="square" rtlCol="0">
            <a:spAutoFit/>
          </a:bodyPr>
          <a:lstStyle/>
          <a:p>
            <a:pPr>
              <a:lnSpc>
                <a:spcPct val="300000"/>
              </a:lnSpc>
            </a:pPr>
            <a:r>
              <a:rPr kumimoji="1" lang="ja-JP" altLang="en-US" b="1" dirty="0">
                <a:latin typeface="BIZ UDゴシック" panose="020B0400000000000000" pitchFamily="49" charset="-128"/>
                <a:ea typeface="BIZ UDゴシック" panose="020B0400000000000000" pitchFamily="49" charset="-128"/>
              </a:rPr>
              <a:t>副業に関する政府の考え方・施策・動向</a:t>
            </a:r>
            <a:endParaRPr kumimoji="1" lang="en-US" altLang="ja-JP" b="1" dirty="0">
              <a:latin typeface="BIZ UDゴシック" panose="020B0400000000000000" pitchFamily="49" charset="-128"/>
              <a:ea typeface="BIZ UDゴシック" panose="020B0400000000000000" pitchFamily="49" charset="-128"/>
            </a:endParaRPr>
          </a:p>
          <a:p>
            <a:pPr>
              <a:lnSpc>
                <a:spcPct val="300000"/>
              </a:lnSpc>
            </a:pPr>
            <a:r>
              <a:rPr kumimoji="1" lang="ja-JP" altLang="en-US" b="1" dirty="0">
                <a:latin typeface="BIZ UDゴシック" panose="020B0400000000000000" pitchFamily="49" charset="-128"/>
                <a:ea typeface="BIZ UDゴシック" panose="020B0400000000000000" pitchFamily="49" charset="-128"/>
              </a:rPr>
              <a:t>副業制度によるメリット・デメリット</a:t>
            </a:r>
            <a:endParaRPr kumimoji="1" lang="en-US" altLang="ja-JP" b="1" dirty="0">
              <a:latin typeface="BIZ UDゴシック" panose="020B0400000000000000" pitchFamily="49" charset="-128"/>
              <a:ea typeface="BIZ UDゴシック" panose="020B0400000000000000" pitchFamily="49" charset="-128"/>
            </a:endParaRPr>
          </a:p>
          <a:p>
            <a:pPr>
              <a:lnSpc>
                <a:spcPct val="300000"/>
              </a:lnSpc>
            </a:pPr>
            <a:r>
              <a:rPr lang="ja-JP" altLang="en-US" b="1" dirty="0">
                <a:latin typeface="BIZ UDゴシック" panose="020B0400000000000000" pitchFamily="49" charset="-128"/>
                <a:ea typeface="BIZ UDゴシック" panose="020B0400000000000000" pitchFamily="49" charset="-128"/>
              </a:rPr>
              <a:t>他社での副業制度施策・事例</a:t>
            </a:r>
            <a:r>
              <a:rPr lang="en-US" altLang="ja-JP" b="1" dirty="0">
                <a:latin typeface="BIZ UDゴシック" panose="020B0400000000000000" pitchFamily="49" charset="-128"/>
                <a:ea typeface="BIZ UDゴシック" panose="020B0400000000000000" pitchFamily="49" charset="-128"/>
              </a:rPr>
              <a:t>(</a:t>
            </a:r>
            <a:r>
              <a:rPr lang="ja-JP" altLang="en-US" b="1" dirty="0">
                <a:latin typeface="BIZ UDゴシック" panose="020B0400000000000000" pitchFamily="49" charset="-128"/>
                <a:ea typeface="BIZ UDゴシック" panose="020B0400000000000000" pitchFamily="49" charset="-128"/>
              </a:rPr>
              <a:t>報酬・評価など</a:t>
            </a:r>
            <a:r>
              <a:rPr lang="en-US" altLang="ja-JP" b="1" dirty="0">
                <a:latin typeface="BIZ UDゴシック" panose="020B0400000000000000" pitchFamily="49" charset="-128"/>
                <a:ea typeface="BIZ UDゴシック" panose="020B0400000000000000" pitchFamily="49" charset="-128"/>
              </a:rPr>
              <a:t>)</a:t>
            </a:r>
          </a:p>
          <a:p>
            <a:pPr>
              <a:lnSpc>
                <a:spcPct val="300000"/>
              </a:lnSpc>
            </a:pPr>
            <a:r>
              <a:rPr lang="ja-JP" altLang="en-US" b="1" dirty="0">
                <a:latin typeface="BIZ UDゴシック" panose="020B0400000000000000" pitchFamily="49" charset="-128"/>
                <a:ea typeface="BIZ UDゴシック" panose="020B0400000000000000" pitchFamily="49" charset="-128"/>
              </a:rPr>
              <a:t>当社での導入に関して</a:t>
            </a:r>
            <a:endParaRPr kumimoji="1" lang="en-US" altLang="ja-JP" b="1" dirty="0">
              <a:latin typeface="BIZ UDゴシック" panose="020B0400000000000000" pitchFamily="49" charset="-128"/>
              <a:ea typeface="BIZ UDゴシック" panose="020B0400000000000000" pitchFamily="49" charset="-128"/>
            </a:endParaRPr>
          </a:p>
        </p:txBody>
      </p:sp>
      <p:sp>
        <p:nvSpPr>
          <p:cNvPr id="9" name="四角形: 角を丸くする 8">
            <a:extLst>
              <a:ext uri="{FF2B5EF4-FFF2-40B4-BE49-F238E27FC236}">
                <a16:creationId xmlns:a16="http://schemas.microsoft.com/office/drawing/2014/main" id="{FEE00D4E-85BF-68A9-C28A-BA91AE597169}"/>
              </a:ext>
            </a:extLst>
          </p:cNvPr>
          <p:cNvSpPr/>
          <p:nvPr/>
        </p:nvSpPr>
        <p:spPr>
          <a:xfrm>
            <a:off x="1983287" y="2922313"/>
            <a:ext cx="659876" cy="593888"/>
          </a:xfrm>
          <a:prstGeom prst="roundRect">
            <a:avLst/>
          </a:prstGeom>
          <a:solidFill>
            <a:srgbClr val="2D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latin typeface="BIZ UDゴシック" panose="020B0400000000000000" pitchFamily="49" charset="-128"/>
                <a:ea typeface="BIZ UDゴシック" panose="020B0400000000000000" pitchFamily="49" charset="-128"/>
              </a:rPr>
              <a:t>02</a:t>
            </a:r>
            <a:endParaRPr kumimoji="1" lang="ja-JP" altLang="en-US" dirty="0">
              <a:solidFill>
                <a:schemeClr val="bg1"/>
              </a:solidFill>
              <a:latin typeface="BIZ UDゴシック" panose="020B0400000000000000" pitchFamily="49" charset="-128"/>
              <a:ea typeface="BIZ UDゴシック" panose="020B0400000000000000" pitchFamily="49" charset="-128"/>
            </a:endParaRPr>
          </a:p>
        </p:txBody>
      </p:sp>
      <p:sp>
        <p:nvSpPr>
          <p:cNvPr id="10" name="四角形: 角を丸くする 9">
            <a:extLst>
              <a:ext uri="{FF2B5EF4-FFF2-40B4-BE49-F238E27FC236}">
                <a16:creationId xmlns:a16="http://schemas.microsoft.com/office/drawing/2014/main" id="{2C535704-9A78-7D3E-DE69-C1D9AAD15E50}"/>
              </a:ext>
            </a:extLst>
          </p:cNvPr>
          <p:cNvSpPr/>
          <p:nvPr/>
        </p:nvSpPr>
        <p:spPr>
          <a:xfrm>
            <a:off x="1983287" y="3733018"/>
            <a:ext cx="659876" cy="593888"/>
          </a:xfrm>
          <a:prstGeom prst="roundRect">
            <a:avLst/>
          </a:prstGeom>
          <a:solidFill>
            <a:srgbClr val="2D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latin typeface="BIZ UDゴシック" panose="020B0400000000000000" pitchFamily="49" charset="-128"/>
                <a:ea typeface="BIZ UDゴシック" panose="020B0400000000000000" pitchFamily="49" charset="-128"/>
              </a:rPr>
              <a:t>03</a:t>
            </a:r>
            <a:endParaRPr kumimoji="1" lang="ja-JP" altLang="en-US" dirty="0">
              <a:solidFill>
                <a:schemeClr val="bg1"/>
              </a:solidFill>
              <a:latin typeface="BIZ UDゴシック" panose="020B0400000000000000" pitchFamily="49" charset="-128"/>
              <a:ea typeface="BIZ UDゴシック" panose="020B0400000000000000" pitchFamily="49" charset="-128"/>
            </a:endParaRPr>
          </a:p>
        </p:txBody>
      </p:sp>
      <p:sp>
        <p:nvSpPr>
          <p:cNvPr id="11" name="四角形: 角を丸くする 10">
            <a:extLst>
              <a:ext uri="{FF2B5EF4-FFF2-40B4-BE49-F238E27FC236}">
                <a16:creationId xmlns:a16="http://schemas.microsoft.com/office/drawing/2014/main" id="{953A7621-E84D-EB20-9ABB-30010F9E63D1}"/>
              </a:ext>
            </a:extLst>
          </p:cNvPr>
          <p:cNvSpPr/>
          <p:nvPr/>
        </p:nvSpPr>
        <p:spPr>
          <a:xfrm>
            <a:off x="1983287" y="4543723"/>
            <a:ext cx="659876" cy="593888"/>
          </a:xfrm>
          <a:prstGeom prst="roundRect">
            <a:avLst/>
          </a:prstGeom>
          <a:solidFill>
            <a:srgbClr val="2D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latin typeface="BIZ UDゴシック" panose="020B0400000000000000" pitchFamily="49" charset="-128"/>
                <a:ea typeface="BIZ UDゴシック" panose="020B0400000000000000" pitchFamily="49" charset="-128"/>
              </a:rPr>
              <a:t>04</a:t>
            </a:r>
            <a:endParaRPr kumimoji="1" lang="ja-JP" altLang="en-US" dirty="0">
              <a:solidFill>
                <a:schemeClr val="bg1"/>
              </a:solidFill>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38EF4452-198D-37B5-7732-1587B4718205}"/>
              </a:ext>
            </a:extLst>
          </p:cNvPr>
          <p:cNvSpPr txBox="1"/>
          <p:nvPr/>
        </p:nvSpPr>
        <p:spPr>
          <a:xfrm>
            <a:off x="8206550" y="1827961"/>
            <a:ext cx="2504995" cy="3241785"/>
          </a:xfrm>
          <a:prstGeom prst="rect">
            <a:avLst/>
          </a:prstGeom>
          <a:noFill/>
        </p:spPr>
        <p:txBody>
          <a:bodyPr wrap="square" rtlCol="0">
            <a:spAutoFit/>
          </a:bodyPr>
          <a:lstStyle/>
          <a:p>
            <a:pPr>
              <a:lnSpc>
                <a:spcPct val="300000"/>
              </a:lnSpc>
            </a:pPr>
            <a:r>
              <a:rPr kumimoji="1" lang="ja-JP" altLang="en-US" dirty="0">
                <a:latin typeface="BIZ UDゴシック" panose="020B0400000000000000" pitchFamily="49" charset="-128"/>
                <a:ea typeface="BIZ UDゴシック" panose="020B0400000000000000" pitchFamily="49" charset="-128"/>
              </a:rPr>
              <a:t>・・・・・ｐ</a:t>
            </a:r>
            <a:r>
              <a:rPr kumimoji="1" lang="en-US" altLang="ja-JP" dirty="0">
                <a:latin typeface="BIZ UDゴシック" panose="020B0400000000000000" pitchFamily="49" charset="-128"/>
                <a:ea typeface="BIZ UDゴシック" panose="020B0400000000000000" pitchFamily="49" charset="-128"/>
              </a:rPr>
              <a:t>1-2</a:t>
            </a:r>
          </a:p>
          <a:p>
            <a:pPr>
              <a:lnSpc>
                <a:spcPct val="300000"/>
              </a:lnSpc>
            </a:pPr>
            <a:r>
              <a:rPr lang="ja-JP" altLang="en-US" dirty="0">
                <a:latin typeface="BIZ UDゴシック" panose="020B0400000000000000" pitchFamily="49" charset="-128"/>
                <a:ea typeface="BIZ UDゴシック" panose="020B0400000000000000" pitchFamily="49" charset="-128"/>
              </a:rPr>
              <a:t>・・・・・ｐ</a:t>
            </a:r>
            <a:r>
              <a:rPr lang="en-US" altLang="ja-JP" dirty="0">
                <a:latin typeface="BIZ UDゴシック" panose="020B0400000000000000" pitchFamily="49" charset="-128"/>
                <a:ea typeface="BIZ UDゴシック" panose="020B0400000000000000" pitchFamily="49" charset="-128"/>
              </a:rPr>
              <a:t>3</a:t>
            </a:r>
          </a:p>
          <a:p>
            <a:pPr>
              <a:lnSpc>
                <a:spcPct val="300000"/>
              </a:lnSpc>
            </a:pPr>
            <a:r>
              <a:rPr kumimoji="1" lang="ja-JP" altLang="en-US" dirty="0">
                <a:latin typeface="BIZ UDゴシック" panose="020B0400000000000000" pitchFamily="49" charset="-128"/>
                <a:ea typeface="BIZ UDゴシック" panose="020B0400000000000000" pitchFamily="49" charset="-128"/>
              </a:rPr>
              <a:t>・・・・・ｐ</a:t>
            </a:r>
            <a:r>
              <a:rPr kumimoji="1" lang="en-US" altLang="ja-JP" dirty="0">
                <a:latin typeface="BIZ UDゴシック" panose="020B0400000000000000" pitchFamily="49" charset="-128"/>
                <a:ea typeface="BIZ UDゴシック" panose="020B0400000000000000" pitchFamily="49" charset="-128"/>
              </a:rPr>
              <a:t>4-5</a:t>
            </a:r>
          </a:p>
          <a:p>
            <a:pPr>
              <a:lnSpc>
                <a:spcPct val="300000"/>
              </a:lnSpc>
            </a:pPr>
            <a:r>
              <a:rPr lang="ja-JP" altLang="en-US" dirty="0">
                <a:latin typeface="BIZ UDゴシック" panose="020B0400000000000000" pitchFamily="49" charset="-128"/>
                <a:ea typeface="BIZ UDゴシック" panose="020B0400000000000000" pitchFamily="49" charset="-128"/>
              </a:rPr>
              <a:t>・・・・・ｐ</a:t>
            </a:r>
            <a:r>
              <a:rPr lang="en-US" altLang="ja-JP" dirty="0">
                <a:latin typeface="BIZ UDゴシック" panose="020B0400000000000000" pitchFamily="49" charset="-128"/>
                <a:ea typeface="BIZ UDゴシック" panose="020B0400000000000000" pitchFamily="49" charset="-128"/>
              </a:rPr>
              <a:t>6-10</a:t>
            </a:r>
            <a:endParaRPr kumimoji="1" lang="ja-JP" altLang="en-US" dirty="0">
              <a:latin typeface="BIZ UDゴシック" panose="020B0400000000000000" pitchFamily="49" charset="-128"/>
              <a:ea typeface="BIZ UDゴシック" panose="020B0400000000000000" pitchFamily="49" charset="-128"/>
            </a:endParaRPr>
          </a:p>
        </p:txBody>
      </p:sp>
      <p:sp>
        <p:nvSpPr>
          <p:cNvPr id="13" name="正方形/長方形 12">
            <a:extLst>
              <a:ext uri="{FF2B5EF4-FFF2-40B4-BE49-F238E27FC236}">
                <a16:creationId xmlns:a16="http://schemas.microsoft.com/office/drawing/2014/main" id="{A0E94E6E-0022-F639-94DD-929B512E6854}"/>
              </a:ext>
            </a:extLst>
          </p:cNvPr>
          <p:cNvSpPr/>
          <p:nvPr/>
        </p:nvSpPr>
        <p:spPr>
          <a:xfrm>
            <a:off x="0" y="6579909"/>
            <a:ext cx="12192000" cy="278091"/>
          </a:xfrm>
          <a:prstGeom prst="rect">
            <a:avLst/>
          </a:prstGeom>
          <a:solidFill>
            <a:srgbClr val="2D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dirty="0">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700479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407B40D-2127-1C18-E401-EE103B325E83}"/>
              </a:ext>
            </a:extLst>
          </p:cNvPr>
          <p:cNvSpPr/>
          <p:nvPr/>
        </p:nvSpPr>
        <p:spPr>
          <a:xfrm>
            <a:off x="0" y="0"/>
            <a:ext cx="12192000" cy="999241"/>
          </a:xfrm>
          <a:prstGeom prst="rect">
            <a:avLst/>
          </a:prstGeom>
          <a:solidFill>
            <a:srgbClr val="2D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BIZ UDゴシック" panose="020B0400000000000000" pitchFamily="49" charset="-128"/>
                <a:ea typeface="BIZ UDゴシック" panose="020B0400000000000000" pitchFamily="49" charset="-128"/>
              </a:rPr>
              <a:t>┃</a:t>
            </a:r>
            <a:r>
              <a:rPr kumimoji="1" lang="en-US" altLang="ja-JP" b="1" dirty="0">
                <a:solidFill>
                  <a:schemeClr val="bg1"/>
                </a:solidFill>
                <a:latin typeface="BIZ UDゴシック" panose="020B0400000000000000" pitchFamily="49" charset="-128"/>
                <a:ea typeface="BIZ UDゴシック" panose="020B0400000000000000" pitchFamily="49" charset="-128"/>
              </a:rPr>
              <a:t>Contents</a:t>
            </a:r>
            <a:endParaRPr kumimoji="1" lang="ja-JP" altLang="en-US" b="1" dirty="0">
              <a:solidFill>
                <a:schemeClr val="bg1"/>
              </a:solidFill>
              <a:latin typeface="BIZ UDゴシック" panose="020B0400000000000000" pitchFamily="49" charset="-128"/>
              <a:ea typeface="BIZ UDゴシック" panose="020B0400000000000000" pitchFamily="49" charset="-128"/>
            </a:endParaRPr>
          </a:p>
        </p:txBody>
      </p:sp>
      <p:sp>
        <p:nvSpPr>
          <p:cNvPr id="5" name="正方形/長方形 4">
            <a:extLst>
              <a:ext uri="{FF2B5EF4-FFF2-40B4-BE49-F238E27FC236}">
                <a16:creationId xmlns:a16="http://schemas.microsoft.com/office/drawing/2014/main" id="{625BC4A1-E5BA-E398-F3DE-EF2FEED48210}"/>
              </a:ext>
            </a:extLst>
          </p:cNvPr>
          <p:cNvSpPr/>
          <p:nvPr/>
        </p:nvSpPr>
        <p:spPr>
          <a:xfrm>
            <a:off x="0" y="6579909"/>
            <a:ext cx="12192000" cy="278091"/>
          </a:xfrm>
          <a:prstGeom prst="rect">
            <a:avLst/>
          </a:prstGeom>
          <a:solidFill>
            <a:srgbClr val="2D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bg1"/>
                </a:solidFill>
                <a:latin typeface="BIZ UDゴシック" panose="020B0400000000000000" pitchFamily="49" charset="-128"/>
                <a:ea typeface="BIZ UDゴシック" panose="020B0400000000000000" pitchFamily="49" charset="-128"/>
              </a:rPr>
              <a:t>-1-</a:t>
            </a:r>
            <a:endParaRPr kumimoji="1" lang="ja-JP" altLang="en-US" sz="1100" b="1" dirty="0">
              <a:solidFill>
                <a:schemeClr val="bg1"/>
              </a:solidFill>
              <a:latin typeface="BIZ UDゴシック" panose="020B0400000000000000" pitchFamily="49" charset="-128"/>
              <a:ea typeface="BIZ UDゴシック" panose="020B0400000000000000" pitchFamily="49" charset="-128"/>
            </a:endParaRPr>
          </a:p>
        </p:txBody>
      </p:sp>
      <p:graphicFrame>
        <p:nvGraphicFramePr>
          <p:cNvPr id="6" name="表 6">
            <a:extLst>
              <a:ext uri="{FF2B5EF4-FFF2-40B4-BE49-F238E27FC236}">
                <a16:creationId xmlns:a16="http://schemas.microsoft.com/office/drawing/2014/main" id="{B977A552-3AE7-B7C7-6622-6FDEB1A23AE9}"/>
              </a:ext>
            </a:extLst>
          </p:cNvPr>
          <p:cNvGraphicFramePr>
            <a:graphicFrameLocks noGrp="1"/>
          </p:cNvGraphicFramePr>
          <p:nvPr>
            <p:extLst>
              <p:ext uri="{D42A27DB-BD31-4B8C-83A1-F6EECF244321}">
                <p14:modId xmlns:p14="http://schemas.microsoft.com/office/powerpoint/2010/main" val="1485478113"/>
              </p:ext>
            </p:extLst>
          </p:nvPr>
        </p:nvGraphicFramePr>
        <p:xfrm>
          <a:off x="-2" y="-1"/>
          <a:ext cx="12192000" cy="99924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53417678"/>
                    </a:ext>
                  </a:extLst>
                </a:gridCol>
                <a:gridCol w="3048000">
                  <a:extLst>
                    <a:ext uri="{9D8B030D-6E8A-4147-A177-3AD203B41FA5}">
                      <a16:colId xmlns:a16="http://schemas.microsoft.com/office/drawing/2014/main" val="448320496"/>
                    </a:ext>
                  </a:extLst>
                </a:gridCol>
                <a:gridCol w="3048000">
                  <a:extLst>
                    <a:ext uri="{9D8B030D-6E8A-4147-A177-3AD203B41FA5}">
                      <a16:colId xmlns:a16="http://schemas.microsoft.com/office/drawing/2014/main" val="2601226601"/>
                    </a:ext>
                  </a:extLst>
                </a:gridCol>
                <a:gridCol w="3048000">
                  <a:extLst>
                    <a:ext uri="{9D8B030D-6E8A-4147-A177-3AD203B41FA5}">
                      <a16:colId xmlns:a16="http://schemas.microsoft.com/office/drawing/2014/main" val="261271497"/>
                    </a:ext>
                  </a:extLst>
                </a:gridCol>
              </a:tblGrid>
              <a:tr h="999241">
                <a:tc>
                  <a:txBody>
                    <a:bodyPr/>
                    <a:lstStyle/>
                    <a:p>
                      <a:pPr algn="l"/>
                      <a:r>
                        <a:rPr kumimoji="1" lang="en-US" altLang="ja-JP" sz="1400" dirty="0">
                          <a:latin typeface="BIZ UDゴシック" panose="020B0400000000000000" pitchFamily="49" charset="-128"/>
                          <a:ea typeface="BIZ UDゴシック" panose="020B0400000000000000" pitchFamily="49" charset="-128"/>
                        </a:rPr>
                        <a:t>01</a:t>
                      </a:r>
                      <a:r>
                        <a:rPr kumimoji="1" lang="ja-JP" altLang="en-US" sz="1400" dirty="0">
                          <a:latin typeface="BIZ UDゴシック" panose="020B0400000000000000" pitchFamily="49" charset="-128"/>
                          <a:ea typeface="BIZ UDゴシック" panose="020B0400000000000000" pitchFamily="49" charset="-128"/>
                        </a:rPr>
                        <a:t>┃副業に関する各種情報</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DBDBA"/>
                    </a:solidFill>
                  </a:tcPr>
                </a:tc>
                <a:tc>
                  <a:txBody>
                    <a:bodyPr/>
                    <a:lstStyle/>
                    <a:p>
                      <a:pPr algn="l"/>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02</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┃副業制度メリット</a:t>
                      </a:r>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デメリット</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l"/>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03</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┃他社副業制度の事例</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l"/>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04</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┃当社での導入に関して</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00665982"/>
                  </a:ext>
                </a:extLst>
              </a:tr>
            </a:tbl>
          </a:graphicData>
        </a:graphic>
      </p:graphicFrame>
      <p:sp>
        <p:nvSpPr>
          <p:cNvPr id="7" name="正方形/長方形 6">
            <a:extLst>
              <a:ext uri="{FF2B5EF4-FFF2-40B4-BE49-F238E27FC236}">
                <a16:creationId xmlns:a16="http://schemas.microsoft.com/office/drawing/2014/main" id="{E1B56CFA-77D2-0C24-8C9B-0A088662713C}"/>
              </a:ext>
            </a:extLst>
          </p:cNvPr>
          <p:cNvSpPr/>
          <p:nvPr/>
        </p:nvSpPr>
        <p:spPr>
          <a:xfrm>
            <a:off x="263952" y="1239623"/>
            <a:ext cx="3824140" cy="5099901"/>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1F008BF9-D899-09AD-61A9-8072DF1A4271}"/>
              </a:ext>
            </a:extLst>
          </p:cNvPr>
          <p:cNvCxnSpPr/>
          <p:nvPr/>
        </p:nvCxnSpPr>
        <p:spPr>
          <a:xfrm>
            <a:off x="367648" y="1838228"/>
            <a:ext cx="3535051"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B62BBC09-4ED7-F3D8-1808-D06638DC698F}"/>
              </a:ext>
            </a:extLst>
          </p:cNvPr>
          <p:cNvSpPr/>
          <p:nvPr/>
        </p:nvSpPr>
        <p:spPr>
          <a:xfrm>
            <a:off x="4191788" y="1239623"/>
            <a:ext cx="3824140" cy="5099901"/>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F3ACB3B7-4FF2-49FD-BE6B-3EA1545CBEFB}"/>
              </a:ext>
            </a:extLst>
          </p:cNvPr>
          <p:cNvCxnSpPr/>
          <p:nvPr/>
        </p:nvCxnSpPr>
        <p:spPr>
          <a:xfrm>
            <a:off x="4295484" y="1838228"/>
            <a:ext cx="3535051"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DC68F1DD-408C-7C36-C4A8-52E79F605BD8}"/>
              </a:ext>
            </a:extLst>
          </p:cNvPr>
          <p:cNvSpPr/>
          <p:nvPr/>
        </p:nvSpPr>
        <p:spPr>
          <a:xfrm>
            <a:off x="8119624" y="1239623"/>
            <a:ext cx="3824140" cy="5099901"/>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FEB4A699-C1CA-714C-00C8-19EDA3020EA1}"/>
              </a:ext>
            </a:extLst>
          </p:cNvPr>
          <p:cNvCxnSpPr/>
          <p:nvPr/>
        </p:nvCxnSpPr>
        <p:spPr>
          <a:xfrm>
            <a:off x="8223320" y="1838228"/>
            <a:ext cx="3535051"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5DCDA788-51AD-85FF-D85D-E5154A9659FB}"/>
              </a:ext>
            </a:extLst>
          </p:cNvPr>
          <p:cNvSpPr txBox="1"/>
          <p:nvPr/>
        </p:nvSpPr>
        <p:spPr>
          <a:xfrm>
            <a:off x="367648" y="1366887"/>
            <a:ext cx="3535051" cy="338554"/>
          </a:xfrm>
          <a:prstGeom prst="rect">
            <a:avLst/>
          </a:prstGeom>
          <a:noFill/>
        </p:spPr>
        <p:txBody>
          <a:bodyPr wrap="square" rtlCol="0">
            <a:spAutoFit/>
          </a:bodyPr>
          <a:lstStyle/>
          <a:p>
            <a:r>
              <a:rPr kumimoji="1" lang="ja-JP" altLang="en-US" sz="1600" b="1" dirty="0">
                <a:solidFill>
                  <a:srgbClr val="2DBDBA"/>
                </a:solidFill>
                <a:latin typeface="BIZ UDゴシック" panose="020B0400000000000000" pitchFamily="49" charset="-128"/>
                <a:ea typeface="BIZ UDゴシック" panose="020B0400000000000000" pitchFamily="49" charset="-128"/>
              </a:rPr>
              <a:t>┃</a:t>
            </a:r>
            <a:r>
              <a:rPr kumimoji="1" lang="ja-JP" altLang="en-US" sz="1600" b="1" dirty="0">
                <a:latin typeface="BIZ UDゴシック" panose="020B0400000000000000" pitchFamily="49" charset="-128"/>
                <a:ea typeface="BIZ UDゴシック" panose="020B0400000000000000" pitchFamily="49" charset="-128"/>
              </a:rPr>
              <a:t>政府</a:t>
            </a:r>
            <a:r>
              <a:rPr kumimoji="1" lang="en-US" altLang="ja-JP" sz="1600" b="1" dirty="0">
                <a:latin typeface="BIZ UDゴシック" panose="020B0400000000000000" pitchFamily="49" charset="-128"/>
                <a:ea typeface="BIZ UDゴシック" panose="020B0400000000000000" pitchFamily="49" charset="-128"/>
              </a:rPr>
              <a:t>(</a:t>
            </a:r>
            <a:r>
              <a:rPr kumimoji="1" lang="ja-JP" altLang="en-US" sz="1600" b="1" dirty="0">
                <a:latin typeface="BIZ UDゴシック" panose="020B0400000000000000" pitchFamily="49" charset="-128"/>
                <a:ea typeface="BIZ UDゴシック" panose="020B0400000000000000" pitchFamily="49" charset="-128"/>
              </a:rPr>
              <a:t>厚労省</a:t>
            </a:r>
            <a:r>
              <a:rPr kumimoji="1" lang="en-US" altLang="ja-JP" sz="1600" b="1" dirty="0">
                <a:latin typeface="BIZ UDゴシック" panose="020B0400000000000000" pitchFamily="49" charset="-128"/>
                <a:ea typeface="BIZ UDゴシック" panose="020B0400000000000000" pitchFamily="49" charset="-128"/>
              </a:rPr>
              <a:t>)</a:t>
            </a:r>
            <a:r>
              <a:rPr kumimoji="1" lang="ja-JP" altLang="en-US" sz="1600" b="1" dirty="0">
                <a:latin typeface="BIZ UDゴシック" panose="020B0400000000000000" pitchFamily="49" charset="-128"/>
                <a:ea typeface="BIZ UDゴシック" panose="020B0400000000000000" pitchFamily="49" charset="-128"/>
              </a:rPr>
              <a:t>の考え方</a:t>
            </a:r>
          </a:p>
        </p:txBody>
      </p:sp>
      <p:sp>
        <p:nvSpPr>
          <p:cNvPr id="18" name="テキスト ボックス 17">
            <a:extLst>
              <a:ext uri="{FF2B5EF4-FFF2-40B4-BE49-F238E27FC236}">
                <a16:creationId xmlns:a16="http://schemas.microsoft.com/office/drawing/2014/main" id="{3C360204-A134-F3E8-E850-04CADC085FD8}"/>
              </a:ext>
            </a:extLst>
          </p:cNvPr>
          <p:cNvSpPr txBox="1"/>
          <p:nvPr/>
        </p:nvSpPr>
        <p:spPr>
          <a:xfrm>
            <a:off x="4295484" y="1366887"/>
            <a:ext cx="3535051" cy="338554"/>
          </a:xfrm>
          <a:prstGeom prst="rect">
            <a:avLst/>
          </a:prstGeom>
          <a:noFill/>
        </p:spPr>
        <p:txBody>
          <a:bodyPr wrap="square" rtlCol="0">
            <a:spAutoFit/>
          </a:bodyPr>
          <a:lstStyle/>
          <a:p>
            <a:r>
              <a:rPr kumimoji="1" lang="ja-JP" altLang="en-US" sz="1600" b="1" dirty="0">
                <a:solidFill>
                  <a:srgbClr val="2DBDBA"/>
                </a:solidFill>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副業制度に関する主な施策</a:t>
            </a:r>
            <a:endParaRPr kumimoji="1" lang="ja-JP" altLang="en-US" sz="1600" b="1"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9AF57B32-B0C9-5B9F-04CA-AB246D21C9B9}"/>
              </a:ext>
            </a:extLst>
          </p:cNvPr>
          <p:cNvSpPr txBox="1"/>
          <p:nvPr/>
        </p:nvSpPr>
        <p:spPr>
          <a:xfrm>
            <a:off x="8223319" y="1366887"/>
            <a:ext cx="3535051" cy="338554"/>
          </a:xfrm>
          <a:prstGeom prst="rect">
            <a:avLst/>
          </a:prstGeom>
          <a:noFill/>
        </p:spPr>
        <p:txBody>
          <a:bodyPr wrap="square" rtlCol="0">
            <a:spAutoFit/>
          </a:bodyPr>
          <a:lstStyle/>
          <a:p>
            <a:r>
              <a:rPr kumimoji="1" lang="ja-JP" altLang="en-US" sz="1600" b="1" dirty="0">
                <a:solidFill>
                  <a:srgbClr val="2DBDBA"/>
                </a:solidFill>
                <a:latin typeface="BIZ UDゴシック" panose="020B0400000000000000" pitchFamily="49" charset="-128"/>
                <a:ea typeface="BIZ UDゴシック" panose="020B0400000000000000" pitchFamily="49" charset="-128"/>
              </a:rPr>
              <a:t>┃</a:t>
            </a:r>
            <a:r>
              <a:rPr kumimoji="1" lang="ja-JP" altLang="en-US" sz="1600" b="1" dirty="0">
                <a:latin typeface="BIZ UDゴシック" panose="020B0400000000000000" pitchFamily="49" charset="-128"/>
                <a:ea typeface="BIZ UDゴシック" panose="020B0400000000000000" pitchFamily="49" charset="-128"/>
              </a:rPr>
              <a:t>副業制度の今後の動向</a:t>
            </a:r>
          </a:p>
        </p:txBody>
      </p:sp>
      <p:pic>
        <p:nvPicPr>
          <p:cNvPr id="23" name="図 22">
            <a:extLst>
              <a:ext uri="{FF2B5EF4-FFF2-40B4-BE49-F238E27FC236}">
                <a16:creationId xmlns:a16="http://schemas.microsoft.com/office/drawing/2014/main" id="{F8E21636-C0BE-FD67-ACD0-38D4F2912B56}"/>
              </a:ext>
            </a:extLst>
          </p:cNvPr>
          <p:cNvPicPr>
            <a:picLocks noChangeAspect="1"/>
          </p:cNvPicPr>
          <p:nvPr/>
        </p:nvPicPr>
        <p:blipFill rotWithShape="1">
          <a:blip r:embed="rId2"/>
          <a:srcRect l="38144" t="14962" r="36444" b="22198"/>
          <a:stretch/>
        </p:blipFill>
        <p:spPr>
          <a:xfrm>
            <a:off x="429513" y="2035744"/>
            <a:ext cx="1282453" cy="1783788"/>
          </a:xfrm>
          <a:prstGeom prst="rect">
            <a:avLst/>
          </a:prstGeom>
        </p:spPr>
      </p:pic>
      <p:sp>
        <p:nvSpPr>
          <p:cNvPr id="24" name="四角形: 角を丸くする 23">
            <a:extLst>
              <a:ext uri="{FF2B5EF4-FFF2-40B4-BE49-F238E27FC236}">
                <a16:creationId xmlns:a16="http://schemas.microsoft.com/office/drawing/2014/main" id="{0DE4E990-976D-6EB3-BD9C-DAB0EBE4F98C}"/>
              </a:ext>
            </a:extLst>
          </p:cNvPr>
          <p:cNvSpPr/>
          <p:nvPr/>
        </p:nvSpPr>
        <p:spPr>
          <a:xfrm>
            <a:off x="2008699" y="2185038"/>
            <a:ext cx="1726677" cy="475850"/>
          </a:xfrm>
          <a:prstGeom prst="roundRect">
            <a:avLst/>
          </a:prstGeom>
          <a:solidFill>
            <a:srgbClr val="C5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ゴシック" panose="020B0400000000000000" pitchFamily="49" charset="-128"/>
                <a:ea typeface="BIZ UDゴシック" panose="020B0400000000000000" pitchFamily="49" charset="-128"/>
              </a:rPr>
              <a:t>副業・兼業の推進</a:t>
            </a:r>
          </a:p>
        </p:txBody>
      </p:sp>
      <p:sp>
        <p:nvSpPr>
          <p:cNvPr id="25" name="二等辺三角形 24">
            <a:extLst>
              <a:ext uri="{FF2B5EF4-FFF2-40B4-BE49-F238E27FC236}">
                <a16:creationId xmlns:a16="http://schemas.microsoft.com/office/drawing/2014/main" id="{6B94847C-E0A9-ECA3-9FB9-BF816D8A67C1}"/>
              </a:ext>
            </a:extLst>
          </p:cNvPr>
          <p:cNvSpPr/>
          <p:nvPr/>
        </p:nvSpPr>
        <p:spPr>
          <a:xfrm flipV="1">
            <a:off x="2760070" y="2772856"/>
            <a:ext cx="223934" cy="11030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7A8C584C-5BF6-D4E6-47CE-F7CB440E6838}"/>
              </a:ext>
            </a:extLst>
          </p:cNvPr>
          <p:cNvSpPr txBox="1"/>
          <p:nvPr/>
        </p:nvSpPr>
        <p:spPr>
          <a:xfrm>
            <a:off x="1867296" y="2929263"/>
            <a:ext cx="2046806" cy="276999"/>
          </a:xfrm>
          <a:prstGeom prst="rect">
            <a:avLst/>
          </a:prstGeom>
          <a:noFill/>
        </p:spPr>
        <p:txBody>
          <a:bodyPr wrap="square" rtlCol="0">
            <a:spAutoFit/>
          </a:bodyPr>
          <a:lstStyle/>
          <a:p>
            <a:pPr algn="ctr"/>
            <a:r>
              <a:rPr kumimoji="1" lang="ja-JP" altLang="en-US" sz="1200" b="1" dirty="0">
                <a:latin typeface="BIZ UDゴシック" panose="020B0400000000000000" pitchFamily="49" charset="-128"/>
                <a:ea typeface="BIZ UDゴシック" panose="020B0400000000000000" pitchFamily="49" charset="-128"/>
              </a:rPr>
              <a:t>厚労省からスタート</a:t>
            </a:r>
          </a:p>
        </p:txBody>
      </p:sp>
      <p:sp>
        <p:nvSpPr>
          <p:cNvPr id="27" name="二等辺三角形 26">
            <a:extLst>
              <a:ext uri="{FF2B5EF4-FFF2-40B4-BE49-F238E27FC236}">
                <a16:creationId xmlns:a16="http://schemas.microsoft.com/office/drawing/2014/main" id="{7B40ECE0-8C92-7D60-F3FD-E9E5270C0E26}"/>
              </a:ext>
            </a:extLst>
          </p:cNvPr>
          <p:cNvSpPr/>
          <p:nvPr/>
        </p:nvSpPr>
        <p:spPr>
          <a:xfrm flipV="1">
            <a:off x="2760070" y="3321265"/>
            <a:ext cx="223934" cy="11030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5F4802B8-C45F-0D3F-611D-08C1062BE411}"/>
              </a:ext>
            </a:extLst>
          </p:cNvPr>
          <p:cNvSpPr txBox="1"/>
          <p:nvPr/>
        </p:nvSpPr>
        <p:spPr>
          <a:xfrm>
            <a:off x="1867296" y="3496334"/>
            <a:ext cx="2046806" cy="276999"/>
          </a:xfrm>
          <a:prstGeom prst="rect">
            <a:avLst/>
          </a:prstGeom>
          <a:noFill/>
        </p:spPr>
        <p:txBody>
          <a:bodyPr wrap="square" rtlCol="0">
            <a:spAutoFit/>
          </a:bodyPr>
          <a:lstStyle/>
          <a:p>
            <a:pPr algn="ctr"/>
            <a:r>
              <a:rPr lang="en-US" altLang="ja-JP" sz="1200" b="1" dirty="0">
                <a:latin typeface="BIZ UDゴシック" panose="020B0400000000000000" pitchFamily="49" charset="-128"/>
                <a:ea typeface="BIZ UDゴシック" panose="020B0400000000000000" pitchFamily="49" charset="-128"/>
              </a:rPr>
              <a:t>2018</a:t>
            </a:r>
            <a:r>
              <a:rPr lang="ja-JP" altLang="en-US" sz="1200" b="1" dirty="0">
                <a:latin typeface="BIZ UDゴシック" panose="020B0400000000000000" pitchFamily="49" charset="-128"/>
                <a:ea typeface="BIZ UDゴシック" panose="020B0400000000000000" pitchFamily="49" charset="-128"/>
              </a:rPr>
              <a:t>年ガイドライン作成</a:t>
            </a:r>
            <a:endParaRPr kumimoji="1" lang="ja-JP" altLang="en-US" sz="1200" b="1" dirty="0">
              <a:latin typeface="BIZ UDゴシック" panose="020B0400000000000000" pitchFamily="49" charset="-128"/>
              <a:ea typeface="BIZ UDゴシック" panose="020B0400000000000000" pitchFamily="49" charset="-128"/>
            </a:endParaRPr>
          </a:p>
        </p:txBody>
      </p:sp>
      <p:sp>
        <p:nvSpPr>
          <p:cNvPr id="29" name="四角形: 角を丸くする 28">
            <a:extLst>
              <a:ext uri="{FF2B5EF4-FFF2-40B4-BE49-F238E27FC236}">
                <a16:creationId xmlns:a16="http://schemas.microsoft.com/office/drawing/2014/main" id="{DD0FBCE5-39DD-469B-BB62-77DDC77CC909}"/>
              </a:ext>
            </a:extLst>
          </p:cNvPr>
          <p:cNvSpPr/>
          <p:nvPr/>
        </p:nvSpPr>
        <p:spPr>
          <a:xfrm>
            <a:off x="367648" y="4124685"/>
            <a:ext cx="2160948" cy="475850"/>
          </a:xfrm>
          <a:prstGeom prst="roundRect">
            <a:avLst/>
          </a:prstGeom>
          <a:solidFill>
            <a:srgbClr val="C5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ゴシック" panose="020B0400000000000000" pitchFamily="49" charset="-128"/>
                <a:ea typeface="BIZ UDゴシック" panose="020B0400000000000000" pitchFamily="49" charset="-128"/>
              </a:rPr>
              <a:t>副業・兼業の主な促進背景</a:t>
            </a:r>
          </a:p>
        </p:txBody>
      </p:sp>
      <p:sp>
        <p:nvSpPr>
          <p:cNvPr id="30" name="テキスト ボックス 29">
            <a:extLst>
              <a:ext uri="{FF2B5EF4-FFF2-40B4-BE49-F238E27FC236}">
                <a16:creationId xmlns:a16="http://schemas.microsoft.com/office/drawing/2014/main" id="{BAC4BF84-B707-E4E3-2BDE-073A8E3B496A}"/>
              </a:ext>
            </a:extLst>
          </p:cNvPr>
          <p:cNvSpPr txBox="1"/>
          <p:nvPr/>
        </p:nvSpPr>
        <p:spPr>
          <a:xfrm>
            <a:off x="367648" y="4692763"/>
            <a:ext cx="3720444" cy="599267"/>
          </a:xfrm>
          <a:prstGeom prst="rect">
            <a:avLst/>
          </a:prstGeom>
          <a:noFill/>
        </p:spPr>
        <p:txBody>
          <a:bodyPr wrap="square" rtlCol="0">
            <a:spAutoFit/>
          </a:bodyPr>
          <a:lstStyle/>
          <a:p>
            <a:pPr>
              <a:lnSpc>
                <a:spcPct val="150000"/>
              </a:lnSpc>
            </a:pPr>
            <a:r>
              <a:rPr kumimoji="1" lang="ja-JP" altLang="en-US" sz="1200" b="1" dirty="0">
                <a:solidFill>
                  <a:srgbClr val="33CCCC"/>
                </a:solidFill>
                <a:latin typeface="BIZ UDゴシック" panose="020B0400000000000000" pitchFamily="49" charset="-128"/>
                <a:ea typeface="BIZ UDゴシック" panose="020B0400000000000000" pitchFamily="49" charset="-128"/>
              </a:rPr>
              <a:t>❶</a:t>
            </a:r>
            <a:r>
              <a:rPr kumimoji="1" lang="ja-JP" altLang="en-US" sz="1200" b="1" dirty="0">
                <a:latin typeface="BIZ UDゴシック" panose="020B0400000000000000" pitchFamily="49" charset="-128"/>
                <a:ea typeface="BIZ UDゴシック" panose="020B0400000000000000" pitchFamily="49" charset="-128"/>
              </a:rPr>
              <a:t>終身雇用が当たり前でなくなった社会状況</a:t>
            </a:r>
            <a:endParaRPr kumimoji="1" lang="en-US" altLang="ja-JP" sz="1200" b="1" dirty="0">
              <a:latin typeface="BIZ UDゴシック" panose="020B0400000000000000" pitchFamily="49" charset="-128"/>
              <a:ea typeface="BIZ UDゴシック" panose="020B0400000000000000" pitchFamily="49" charset="-128"/>
            </a:endParaRPr>
          </a:p>
          <a:p>
            <a:pPr>
              <a:lnSpc>
                <a:spcPct val="150000"/>
              </a:lnSpc>
            </a:pPr>
            <a:r>
              <a:rPr lang="ja-JP" altLang="en-US" sz="1200" b="1" dirty="0">
                <a:solidFill>
                  <a:srgbClr val="33CCCC"/>
                </a:solidFill>
                <a:latin typeface="BIZ UDゴシック" panose="020B0400000000000000" pitchFamily="49" charset="-128"/>
                <a:ea typeface="BIZ UDゴシック" panose="020B0400000000000000" pitchFamily="49" charset="-128"/>
              </a:rPr>
              <a:t>❷</a:t>
            </a:r>
            <a:r>
              <a:rPr lang="ja-JP" altLang="en-US" sz="1200" b="1" dirty="0">
                <a:latin typeface="BIZ UDゴシック" panose="020B0400000000000000" pitchFamily="49" charset="-128"/>
                <a:ea typeface="BIZ UDゴシック" panose="020B0400000000000000" pitchFamily="49" charset="-128"/>
              </a:rPr>
              <a:t>人生</a:t>
            </a:r>
            <a:r>
              <a:rPr lang="en-US" altLang="ja-JP" sz="1200" b="1" dirty="0">
                <a:latin typeface="BIZ UDゴシック" panose="020B0400000000000000" pitchFamily="49" charset="-128"/>
                <a:ea typeface="BIZ UDゴシック" panose="020B0400000000000000" pitchFamily="49" charset="-128"/>
              </a:rPr>
              <a:t>100</a:t>
            </a:r>
            <a:r>
              <a:rPr lang="ja-JP" altLang="en-US" sz="1200" b="1" dirty="0">
                <a:latin typeface="BIZ UDゴシック" panose="020B0400000000000000" pitchFamily="49" charset="-128"/>
                <a:ea typeface="BIZ UDゴシック" panose="020B0400000000000000" pitchFamily="49" charset="-128"/>
              </a:rPr>
              <a:t>年時代に向けた労働者の自己実現支援</a:t>
            </a:r>
            <a:endParaRPr kumimoji="1" lang="ja-JP" altLang="en-US" sz="1200" b="1" dirty="0">
              <a:latin typeface="BIZ UDゴシック" panose="020B0400000000000000" pitchFamily="49" charset="-128"/>
              <a:ea typeface="BIZ UDゴシック" panose="020B0400000000000000" pitchFamily="49" charset="-128"/>
            </a:endParaRPr>
          </a:p>
        </p:txBody>
      </p:sp>
      <p:sp>
        <p:nvSpPr>
          <p:cNvPr id="31" name="二等辺三角形 30">
            <a:extLst>
              <a:ext uri="{FF2B5EF4-FFF2-40B4-BE49-F238E27FC236}">
                <a16:creationId xmlns:a16="http://schemas.microsoft.com/office/drawing/2014/main" id="{F2FDEF57-5A56-4E1C-4074-735A7BE1D404}"/>
              </a:ext>
            </a:extLst>
          </p:cNvPr>
          <p:cNvSpPr/>
          <p:nvPr/>
        </p:nvSpPr>
        <p:spPr>
          <a:xfrm flipV="1">
            <a:off x="2064055" y="5375760"/>
            <a:ext cx="223934" cy="110308"/>
          </a:xfrm>
          <a:prstGeom prst="triangle">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a:extLst>
              <a:ext uri="{FF2B5EF4-FFF2-40B4-BE49-F238E27FC236}">
                <a16:creationId xmlns:a16="http://schemas.microsoft.com/office/drawing/2014/main" id="{3626F017-985F-B25E-738C-C551DFE01D0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59" b="91080" l="9694" r="89796">
                        <a14:foregroundMark x1="26020" y1="32394" x2="26020" y2="32394"/>
                        <a14:foregroundMark x1="34694" y1="26291" x2="34694" y2="26291"/>
                        <a14:foregroundMark x1="46429" y1="22066" x2="46429" y2="22066"/>
                        <a14:foregroundMark x1="59694" y1="22535" x2="59694" y2="22535"/>
                        <a14:foregroundMark x1="69388" y1="30516" x2="69388" y2="30516"/>
                        <a14:foregroundMark x1="47959" y1="43192" x2="42347" y2="72770"/>
                        <a14:foregroundMark x1="42347" y1="72770" x2="45408" y2="73239"/>
                        <a14:foregroundMark x1="47449" y1="42723" x2="41327" y2="51643"/>
                        <a14:foregroundMark x1="48980" y1="84038" x2="48980" y2="84038"/>
                        <a14:foregroundMark x1="48980" y1="91080" x2="48980" y2="91080"/>
                      </a14:backgroundRemoval>
                    </a14:imgEffect>
                  </a14:imgLayer>
                </a14:imgProps>
              </a:ext>
            </a:extLst>
          </a:blip>
          <a:stretch>
            <a:fillRect/>
          </a:stretch>
        </p:blipFill>
        <p:spPr>
          <a:xfrm>
            <a:off x="3266812" y="1067783"/>
            <a:ext cx="687744" cy="747395"/>
          </a:xfrm>
          <a:prstGeom prst="rect">
            <a:avLst/>
          </a:prstGeom>
        </p:spPr>
      </p:pic>
      <p:pic>
        <p:nvPicPr>
          <p:cNvPr id="33" name="図 32">
            <a:extLst>
              <a:ext uri="{FF2B5EF4-FFF2-40B4-BE49-F238E27FC236}">
                <a16:creationId xmlns:a16="http://schemas.microsoft.com/office/drawing/2014/main" id="{5CE53526-D24E-51F9-A3C5-4B93FB4A5F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4361" y1="46581" x2="34361" y2="46581"/>
                        <a14:foregroundMark x1="57269" y1="24359" x2="57269" y2="24359"/>
                        <a14:foregroundMark x1="55507" y1="69658" x2="55507" y2="69658"/>
                      </a14:backgroundRemoval>
                    </a14:imgEffect>
                  </a14:imgLayer>
                </a14:imgProps>
              </a:ext>
            </a:extLst>
          </a:blip>
          <a:stretch>
            <a:fillRect/>
          </a:stretch>
        </p:blipFill>
        <p:spPr>
          <a:xfrm>
            <a:off x="7245862" y="1119190"/>
            <a:ext cx="816721" cy="841906"/>
          </a:xfrm>
          <a:prstGeom prst="rect">
            <a:avLst/>
          </a:prstGeom>
        </p:spPr>
      </p:pic>
      <p:pic>
        <p:nvPicPr>
          <p:cNvPr id="34" name="図 33">
            <a:extLst>
              <a:ext uri="{FF2B5EF4-FFF2-40B4-BE49-F238E27FC236}">
                <a16:creationId xmlns:a16="http://schemas.microsoft.com/office/drawing/2014/main" id="{D2563F62-F946-FB35-021B-40E1C0A7F492}"/>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7619" y1="23932" x2="53810" y2="49145"/>
                        <a14:foregroundMark x1="53810" y1="49145" x2="53810" y2="47009"/>
                        <a14:foregroundMark x1="53810" y1="36325" x2="39524" y2="48718"/>
                        <a14:foregroundMark x1="62857" y1="39316" x2="60000" y2="45726"/>
                        <a14:foregroundMark x1="74286" y1="47009" x2="76667" y2="52564"/>
                        <a14:foregroundMark x1="55238" y1="66667" x2="47143" y2="77350"/>
                        <a14:foregroundMark x1="19524" y1="47436" x2="22857" y2="51709"/>
                        <a14:foregroundMark x1="13810" y1="40598" x2="13810" y2="40598"/>
                      </a14:backgroundRemoval>
                    </a14:imgEffect>
                  </a14:imgLayer>
                </a14:imgProps>
              </a:ext>
            </a:extLst>
          </a:blip>
          <a:stretch>
            <a:fillRect/>
          </a:stretch>
        </p:blipFill>
        <p:spPr>
          <a:xfrm>
            <a:off x="11232586" y="1193822"/>
            <a:ext cx="614460" cy="684684"/>
          </a:xfrm>
          <a:prstGeom prst="rect">
            <a:avLst/>
          </a:prstGeom>
        </p:spPr>
      </p:pic>
      <p:sp>
        <p:nvSpPr>
          <p:cNvPr id="35" name="四角形: 角を丸くする 34">
            <a:extLst>
              <a:ext uri="{FF2B5EF4-FFF2-40B4-BE49-F238E27FC236}">
                <a16:creationId xmlns:a16="http://schemas.microsoft.com/office/drawing/2014/main" id="{54CD7C90-0163-B1D8-E9A9-F719CE2A9A98}"/>
              </a:ext>
            </a:extLst>
          </p:cNvPr>
          <p:cNvSpPr/>
          <p:nvPr/>
        </p:nvSpPr>
        <p:spPr>
          <a:xfrm>
            <a:off x="413501" y="5593754"/>
            <a:ext cx="3525043" cy="603114"/>
          </a:xfrm>
          <a:prstGeom prst="roundRect">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BIZ UDゴシック" panose="020B0400000000000000" pitchFamily="49" charset="-128"/>
                <a:ea typeface="BIZ UDゴシック" panose="020B0400000000000000" pitchFamily="49" charset="-128"/>
              </a:rPr>
              <a:t>政府は「副業・兼業」を自国の経済活性化の</a:t>
            </a:r>
            <a:endParaRPr lang="en-US" altLang="ja-JP" sz="1200" b="1" dirty="0">
              <a:solidFill>
                <a:schemeClr val="bg1"/>
              </a:solidFill>
              <a:latin typeface="BIZ UDゴシック" panose="020B0400000000000000" pitchFamily="49" charset="-128"/>
              <a:ea typeface="BIZ UDゴシック" panose="020B0400000000000000" pitchFamily="49" charset="-128"/>
            </a:endParaRPr>
          </a:p>
          <a:p>
            <a:pPr algn="ctr"/>
            <a:r>
              <a:rPr lang="ja-JP" altLang="en-US" sz="1200" b="1" dirty="0">
                <a:solidFill>
                  <a:schemeClr val="bg1"/>
                </a:solidFill>
                <a:latin typeface="BIZ UDゴシック" panose="020B0400000000000000" pitchFamily="49" charset="-128"/>
                <a:ea typeface="BIZ UDゴシック" panose="020B0400000000000000" pitchFamily="49" charset="-128"/>
              </a:rPr>
              <a:t>手段の</a:t>
            </a:r>
            <a:r>
              <a:rPr lang="en-US" altLang="ja-JP" sz="1200" b="1" dirty="0">
                <a:solidFill>
                  <a:schemeClr val="bg1"/>
                </a:solidFill>
                <a:latin typeface="BIZ UDゴシック" panose="020B0400000000000000" pitchFamily="49" charset="-128"/>
                <a:ea typeface="BIZ UDゴシック" panose="020B0400000000000000" pitchFamily="49" charset="-128"/>
              </a:rPr>
              <a:t>1</a:t>
            </a:r>
            <a:r>
              <a:rPr lang="ja-JP" altLang="en-US" sz="1200" b="1" dirty="0">
                <a:solidFill>
                  <a:schemeClr val="bg1"/>
                </a:solidFill>
                <a:latin typeface="BIZ UDゴシック" panose="020B0400000000000000" pitchFamily="49" charset="-128"/>
                <a:ea typeface="BIZ UDゴシック" panose="020B0400000000000000" pitchFamily="49" charset="-128"/>
              </a:rPr>
              <a:t>つ</a:t>
            </a:r>
            <a:r>
              <a:rPr kumimoji="1" lang="ja-JP" altLang="en-US" sz="1200" b="1" dirty="0">
                <a:solidFill>
                  <a:schemeClr val="bg1"/>
                </a:solidFill>
                <a:latin typeface="BIZ UDゴシック" panose="020B0400000000000000" pitchFamily="49" charset="-128"/>
                <a:ea typeface="BIZ UDゴシック" panose="020B0400000000000000" pitchFamily="49" charset="-128"/>
              </a:rPr>
              <a:t>として重要な位置づけとしている</a:t>
            </a:r>
            <a:r>
              <a:rPr kumimoji="1" lang="en-US" altLang="ja-JP" sz="1200" b="1" dirty="0">
                <a:solidFill>
                  <a:schemeClr val="bg1"/>
                </a:solidFill>
                <a:latin typeface="BIZ UDゴシック" panose="020B0400000000000000" pitchFamily="49" charset="-128"/>
                <a:ea typeface="BIZ UDゴシック" panose="020B0400000000000000" pitchFamily="49" charset="-128"/>
              </a:rPr>
              <a:t>!</a:t>
            </a:r>
            <a:endParaRPr kumimoji="1" lang="ja-JP" altLang="en-US" sz="1200" b="1" dirty="0">
              <a:solidFill>
                <a:schemeClr val="bg1"/>
              </a:solidFill>
              <a:latin typeface="BIZ UDゴシック" panose="020B0400000000000000" pitchFamily="49" charset="-128"/>
              <a:ea typeface="BIZ UDゴシック" panose="020B0400000000000000" pitchFamily="49" charset="-128"/>
            </a:endParaRPr>
          </a:p>
        </p:txBody>
      </p:sp>
      <p:pic>
        <p:nvPicPr>
          <p:cNvPr id="37" name="図 36">
            <a:extLst>
              <a:ext uri="{FF2B5EF4-FFF2-40B4-BE49-F238E27FC236}">
                <a16:creationId xmlns:a16="http://schemas.microsoft.com/office/drawing/2014/main" id="{03FA2A85-8BBD-4A4F-C424-B5777CFA4993}"/>
              </a:ext>
            </a:extLst>
          </p:cNvPr>
          <p:cNvPicPr>
            <a:picLocks noChangeAspect="1"/>
          </p:cNvPicPr>
          <p:nvPr/>
        </p:nvPicPr>
        <p:blipFill rotWithShape="1">
          <a:blip r:embed="rId9"/>
          <a:srcRect l="38671" t="14571" r="36404" b="21613"/>
          <a:stretch/>
        </p:blipFill>
        <p:spPr>
          <a:xfrm>
            <a:off x="4349129" y="2026023"/>
            <a:ext cx="868701" cy="1251066"/>
          </a:xfrm>
          <a:prstGeom prst="rect">
            <a:avLst/>
          </a:prstGeom>
        </p:spPr>
      </p:pic>
      <p:sp>
        <p:nvSpPr>
          <p:cNvPr id="38" name="四角形: 角を丸くする 37">
            <a:extLst>
              <a:ext uri="{FF2B5EF4-FFF2-40B4-BE49-F238E27FC236}">
                <a16:creationId xmlns:a16="http://schemas.microsoft.com/office/drawing/2014/main" id="{11283AE6-098C-41AA-49BC-EC5241BB32C7}"/>
              </a:ext>
            </a:extLst>
          </p:cNvPr>
          <p:cNvSpPr/>
          <p:nvPr/>
        </p:nvSpPr>
        <p:spPr>
          <a:xfrm>
            <a:off x="5321526" y="2117869"/>
            <a:ext cx="696720" cy="353424"/>
          </a:xfrm>
          <a:prstGeom prst="roundRect">
            <a:avLst/>
          </a:prstGeom>
          <a:solidFill>
            <a:srgbClr val="C5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ゴシック" panose="020B0400000000000000" pitchFamily="49" charset="-128"/>
                <a:ea typeface="BIZ UDゴシック" panose="020B0400000000000000" pitchFamily="49" charset="-128"/>
              </a:rPr>
              <a:t>施策❶</a:t>
            </a:r>
          </a:p>
        </p:txBody>
      </p:sp>
      <p:sp>
        <p:nvSpPr>
          <p:cNvPr id="39" name="テキスト ボックス 38">
            <a:extLst>
              <a:ext uri="{FF2B5EF4-FFF2-40B4-BE49-F238E27FC236}">
                <a16:creationId xmlns:a16="http://schemas.microsoft.com/office/drawing/2014/main" id="{C39F7D8C-B47E-1D40-058E-2F6E8BFD4846}"/>
              </a:ext>
            </a:extLst>
          </p:cNvPr>
          <p:cNvSpPr txBox="1"/>
          <p:nvPr/>
        </p:nvSpPr>
        <p:spPr>
          <a:xfrm>
            <a:off x="5993684" y="2154957"/>
            <a:ext cx="2046806" cy="276999"/>
          </a:xfrm>
          <a:prstGeom prst="rect">
            <a:avLst/>
          </a:prstGeom>
          <a:noFill/>
        </p:spPr>
        <p:txBody>
          <a:bodyPr wrap="square" rtlCol="0">
            <a:spAutoFit/>
          </a:bodyPr>
          <a:lstStyle/>
          <a:p>
            <a:r>
              <a:rPr lang="ja-JP" altLang="en-US" sz="1200" b="1" dirty="0">
                <a:latin typeface="BIZ UDゴシック" panose="020B0400000000000000" pitchFamily="49" charset="-128"/>
                <a:ea typeface="BIZ UDゴシック" panose="020B0400000000000000" pitchFamily="49" charset="-128"/>
              </a:rPr>
              <a:t>ガイドライン策定</a:t>
            </a:r>
            <a:endParaRPr kumimoji="1" lang="ja-JP" altLang="en-US" sz="1200" b="1" dirty="0">
              <a:latin typeface="BIZ UDゴシック" panose="020B0400000000000000" pitchFamily="49" charset="-128"/>
              <a:ea typeface="BIZ UDゴシック" panose="020B0400000000000000" pitchFamily="49" charset="-128"/>
            </a:endParaRPr>
          </a:p>
        </p:txBody>
      </p:sp>
      <p:sp>
        <p:nvSpPr>
          <p:cNvPr id="40" name="テキスト ボックス 39">
            <a:extLst>
              <a:ext uri="{FF2B5EF4-FFF2-40B4-BE49-F238E27FC236}">
                <a16:creationId xmlns:a16="http://schemas.microsoft.com/office/drawing/2014/main" id="{1848A16B-42C4-A0EA-8105-64A71891B192}"/>
              </a:ext>
            </a:extLst>
          </p:cNvPr>
          <p:cNvSpPr txBox="1"/>
          <p:nvPr/>
        </p:nvSpPr>
        <p:spPr>
          <a:xfrm>
            <a:off x="5276931" y="2555530"/>
            <a:ext cx="2711004" cy="600164"/>
          </a:xfrm>
          <a:prstGeom prst="rect">
            <a:avLst/>
          </a:prstGeom>
          <a:noFill/>
        </p:spPr>
        <p:txBody>
          <a:bodyPr wrap="square" rtlCol="0">
            <a:spAutoFit/>
          </a:bodyPr>
          <a:lstStyle/>
          <a:p>
            <a:r>
              <a:rPr kumimoji="1" lang="ja-JP" altLang="en-US" sz="1100" dirty="0">
                <a:latin typeface="BIZ UDゴシック" panose="020B0400000000000000" pitchFamily="49" charset="-128"/>
                <a:ea typeface="BIZ UDゴシック" panose="020B0400000000000000" pitchFamily="49" charset="-128"/>
              </a:rPr>
              <a:t>企業や働く方が現行法令ののもとで</a:t>
            </a:r>
            <a:endParaRPr kumimoji="1"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どういう事項に留意すべきかまとめた。</a:t>
            </a:r>
            <a:endParaRPr lang="en-US" altLang="ja-JP" sz="1100" dirty="0">
              <a:latin typeface="BIZ UDゴシック" panose="020B0400000000000000" pitchFamily="49" charset="-128"/>
              <a:ea typeface="BIZ UDゴシック" panose="020B0400000000000000" pitchFamily="49" charset="-128"/>
            </a:endParaRPr>
          </a:p>
          <a:p>
            <a:r>
              <a:rPr kumimoji="1" lang="en-US" altLang="ja-JP" sz="1100" dirty="0">
                <a:latin typeface="BIZ UDゴシック" panose="020B0400000000000000" pitchFamily="49" charset="-128"/>
                <a:ea typeface="BIZ UDゴシック" panose="020B0400000000000000" pitchFamily="49" charset="-128"/>
              </a:rPr>
              <a:t>(2018</a:t>
            </a:r>
            <a:r>
              <a:rPr kumimoji="1" lang="ja-JP" altLang="en-US" sz="1100" dirty="0">
                <a:latin typeface="BIZ UDゴシック" panose="020B0400000000000000" pitchFamily="49" charset="-128"/>
                <a:ea typeface="BIZ UDゴシック" panose="020B0400000000000000" pitchFamily="49" charset="-128"/>
              </a:rPr>
              <a:t>年策定・</a:t>
            </a:r>
            <a:r>
              <a:rPr kumimoji="1" lang="en-US" altLang="ja-JP" sz="1100" dirty="0">
                <a:latin typeface="BIZ UDゴシック" panose="020B0400000000000000" pitchFamily="49" charset="-128"/>
                <a:ea typeface="BIZ UDゴシック" panose="020B0400000000000000" pitchFamily="49" charset="-128"/>
              </a:rPr>
              <a:t>2</a:t>
            </a:r>
            <a:r>
              <a:rPr kumimoji="1" lang="ja-JP" altLang="en-US" sz="1100" dirty="0">
                <a:latin typeface="BIZ UDゴシック" panose="020B0400000000000000" pitchFamily="49" charset="-128"/>
                <a:ea typeface="BIZ UDゴシック" panose="020B0400000000000000" pitchFamily="49" charset="-128"/>
              </a:rPr>
              <a:t>度改定</a:t>
            </a:r>
            <a:r>
              <a:rPr kumimoji="1" lang="en-US" altLang="ja-JP" sz="1100" dirty="0">
                <a:latin typeface="BIZ UDゴシック" panose="020B0400000000000000" pitchFamily="49" charset="-128"/>
                <a:ea typeface="BIZ UDゴシック" panose="020B0400000000000000" pitchFamily="49" charset="-128"/>
              </a:rPr>
              <a:t>)</a:t>
            </a:r>
            <a:endParaRPr kumimoji="1" lang="ja-JP" altLang="en-US" sz="1100" dirty="0">
              <a:latin typeface="BIZ UDゴシック" panose="020B0400000000000000" pitchFamily="49" charset="-128"/>
              <a:ea typeface="BIZ UDゴシック" panose="020B0400000000000000" pitchFamily="49" charset="-128"/>
            </a:endParaRPr>
          </a:p>
        </p:txBody>
      </p:sp>
      <p:pic>
        <p:nvPicPr>
          <p:cNvPr id="42" name="図 41">
            <a:extLst>
              <a:ext uri="{FF2B5EF4-FFF2-40B4-BE49-F238E27FC236}">
                <a16:creationId xmlns:a16="http://schemas.microsoft.com/office/drawing/2014/main" id="{D65860CE-137E-8258-0B5F-00C99D078EB6}"/>
              </a:ext>
            </a:extLst>
          </p:cNvPr>
          <p:cNvPicPr>
            <a:picLocks noChangeAspect="1"/>
          </p:cNvPicPr>
          <p:nvPr/>
        </p:nvPicPr>
        <p:blipFill rotWithShape="1">
          <a:blip r:embed="rId10"/>
          <a:srcRect l="38479" t="16320" r="36403" b="23379"/>
          <a:stretch/>
        </p:blipFill>
        <p:spPr>
          <a:xfrm>
            <a:off x="4349130" y="3525667"/>
            <a:ext cx="868700" cy="1173124"/>
          </a:xfrm>
          <a:prstGeom prst="rect">
            <a:avLst/>
          </a:prstGeom>
        </p:spPr>
      </p:pic>
      <p:sp>
        <p:nvSpPr>
          <p:cNvPr id="43" name="四角形: 角を丸くする 42">
            <a:extLst>
              <a:ext uri="{FF2B5EF4-FFF2-40B4-BE49-F238E27FC236}">
                <a16:creationId xmlns:a16="http://schemas.microsoft.com/office/drawing/2014/main" id="{7EDC1D4E-E781-8312-CE92-540E4C43EA44}"/>
              </a:ext>
            </a:extLst>
          </p:cNvPr>
          <p:cNvSpPr/>
          <p:nvPr/>
        </p:nvSpPr>
        <p:spPr>
          <a:xfrm>
            <a:off x="5321526" y="3588023"/>
            <a:ext cx="696720" cy="353424"/>
          </a:xfrm>
          <a:prstGeom prst="roundRect">
            <a:avLst/>
          </a:prstGeom>
          <a:solidFill>
            <a:srgbClr val="C5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ゴシック" panose="020B0400000000000000" pitchFamily="49" charset="-128"/>
                <a:ea typeface="BIZ UDゴシック" panose="020B0400000000000000" pitchFamily="49" charset="-128"/>
              </a:rPr>
              <a:t>施策❷</a:t>
            </a:r>
          </a:p>
        </p:txBody>
      </p:sp>
      <p:sp>
        <p:nvSpPr>
          <p:cNvPr id="44" name="テキスト ボックス 43">
            <a:extLst>
              <a:ext uri="{FF2B5EF4-FFF2-40B4-BE49-F238E27FC236}">
                <a16:creationId xmlns:a16="http://schemas.microsoft.com/office/drawing/2014/main" id="{601F7B93-6401-A9C9-B95B-0309CD414135}"/>
              </a:ext>
            </a:extLst>
          </p:cNvPr>
          <p:cNvSpPr txBox="1"/>
          <p:nvPr/>
        </p:nvSpPr>
        <p:spPr>
          <a:xfrm>
            <a:off x="5993684" y="3625111"/>
            <a:ext cx="2046806" cy="276999"/>
          </a:xfrm>
          <a:prstGeom prst="rect">
            <a:avLst/>
          </a:prstGeom>
          <a:noFill/>
        </p:spPr>
        <p:txBody>
          <a:bodyPr wrap="square" rtlCol="0">
            <a:spAutoFit/>
          </a:bodyPr>
          <a:lstStyle/>
          <a:p>
            <a:r>
              <a:rPr kumimoji="1" lang="ja-JP" altLang="en-US" sz="1200" b="1" dirty="0">
                <a:latin typeface="BIZ UDゴシック" panose="020B0400000000000000" pitchFamily="49" charset="-128"/>
                <a:ea typeface="BIZ UDゴシック" panose="020B0400000000000000" pitchFamily="49" charset="-128"/>
              </a:rPr>
              <a:t>モデル就業規則改定</a:t>
            </a:r>
          </a:p>
        </p:txBody>
      </p:sp>
      <p:sp>
        <p:nvSpPr>
          <p:cNvPr id="45" name="テキスト ボックス 44">
            <a:extLst>
              <a:ext uri="{FF2B5EF4-FFF2-40B4-BE49-F238E27FC236}">
                <a16:creationId xmlns:a16="http://schemas.microsoft.com/office/drawing/2014/main" id="{27BBA0D3-8C4B-EC6F-D657-3E6F1EBB6C66}"/>
              </a:ext>
            </a:extLst>
          </p:cNvPr>
          <p:cNvSpPr txBox="1"/>
          <p:nvPr/>
        </p:nvSpPr>
        <p:spPr>
          <a:xfrm>
            <a:off x="5276931" y="4050049"/>
            <a:ext cx="2711004" cy="600164"/>
          </a:xfrm>
          <a:prstGeom prst="rect">
            <a:avLst/>
          </a:prstGeom>
          <a:noFill/>
        </p:spPr>
        <p:txBody>
          <a:bodyPr wrap="square" rtlCol="0">
            <a:spAutoFit/>
          </a:bodyPr>
          <a:lstStyle/>
          <a:p>
            <a:r>
              <a:rPr kumimoji="1" lang="ja-JP" altLang="en-US" sz="1100" dirty="0">
                <a:latin typeface="BIZ UDゴシック" panose="020B0400000000000000" pitchFamily="49" charset="-128"/>
                <a:ea typeface="BIZ UDゴシック" panose="020B0400000000000000" pitchFamily="49" charset="-128"/>
              </a:rPr>
              <a:t>「許可なく他会社等の業務に従事しない</a:t>
            </a:r>
            <a:endParaRPr kumimoji="1"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こと」という規定を削除。新たに副業・</a:t>
            </a:r>
            <a:endParaRPr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兼業についての規定を新設。</a:t>
            </a:r>
          </a:p>
        </p:txBody>
      </p:sp>
      <p:pic>
        <p:nvPicPr>
          <p:cNvPr id="46" name="図 45">
            <a:extLst>
              <a:ext uri="{FF2B5EF4-FFF2-40B4-BE49-F238E27FC236}">
                <a16:creationId xmlns:a16="http://schemas.microsoft.com/office/drawing/2014/main" id="{A9708FB3-3D76-1C15-923B-CDAAFAE5D5D3}"/>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foregroundMark x1="39269" y1="27778" x2="37443" y2="46581"/>
                        <a14:foregroundMark x1="64840" y1="27350" x2="63014" y2="64957"/>
                        <a14:foregroundMark x1="63014" y1="64957" x2="62557" y2="66239"/>
                        <a14:foregroundMark x1="58447" y1="58974" x2="40183" y2="69231"/>
                        <a14:foregroundMark x1="41096" y1="58974" x2="37900" y2="66667"/>
                        <a14:foregroundMark x1="52968" y1="52137" x2="41096" y2="62821"/>
                        <a14:foregroundMark x1="44749" y1="59829" x2="29680" y2="59829"/>
                        <a14:foregroundMark x1="59817" y1="24786" x2="57078" y2="34615"/>
                        <a14:foregroundMark x1="69863" y1="75641" x2="69863" y2="75641"/>
                        <a14:foregroundMark x1="64840" y1="43162" x2="46119" y2="44444"/>
                        <a14:foregroundMark x1="41553" y1="69231" x2="33333" y2="77778"/>
                        <a14:foregroundMark x1="53881" y1="71368" x2="38356" y2="73504"/>
                      </a14:backgroundRemoval>
                    </a14:imgEffect>
                  </a14:imgLayer>
                </a14:imgProps>
              </a:ext>
            </a:extLst>
          </a:blip>
          <a:stretch>
            <a:fillRect/>
          </a:stretch>
        </p:blipFill>
        <p:spPr>
          <a:xfrm>
            <a:off x="4079564" y="4760980"/>
            <a:ext cx="1450886" cy="1550262"/>
          </a:xfrm>
          <a:prstGeom prst="rect">
            <a:avLst/>
          </a:prstGeom>
        </p:spPr>
      </p:pic>
      <p:sp>
        <p:nvSpPr>
          <p:cNvPr id="47" name="四角形: 角を丸くする 46">
            <a:extLst>
              <a:ext uri="{FF2B5EF4-FFF2-40B4-BE49-F238E27FC236}">
                <a16:creationId xmlns:a16="http://schemas.microsoft.com/office/drawing/2014/main" id="{6AFF4185-27C4-FB1E-B936-8FA5ED289905}"/>
              </a:ext>
            </a:extLst>
          </p:cNvPr>
          <p:cNvSpPr/>
          <p:nvPr/>
        </p:nvSpPr>
        <p:spPr>
          <a:xfrm>
            <a:off x="5321526" y="5052228"/>
            <a:ext cx="696720" cy="353424"/>
          </a:xfrm>
          <a:prstGeom prst="roundRect">
            <a:avLst/>
          </a:prstGeom>
          <a:solidFill>
            <a:srgbClr val="C5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ゴシック" panose="020B0400000000000000" pitchFamily="49" charset="-128"/>
                <a:ea typeface="BIZ UDゴシック" panose="020B0400000000000000" pitchFamily="49" charset="-128"/>
              </a:rPr>
              <a:t>施策❸</a:t>
            </a:r>
          </a:p>
        </p:txBody>
      </p:sp>
      <p:sp>
        <p:nvSpPr>
          <p:cNvPr id="48" name="テキスト ボックス 47">
            <a:extLst>
              <a:ext uri="{FF2B5EF4-FFF2-40B4-BE49-F238E27FC236}">
                <a16:creationId xmlns:a16="http://schemas.microsoft.com/office/drawing/2014/main" id="{F3502319-713B-FE8E-5D38-C74DF39E0B72}"/>
              </a:ext>
            </a:extLst>
          </p:cNvPr>
          <p:cNvSpPr txBox="1"/>
          <p:nvPr/>
        </p:nvSpPr>
        <p:spPr>
          <a:xfrm>
            <a:off x="5993684" y="5089316"/>
            <a:ext cx="2046806" cy="276999"/>
          </a:xfrm>
          <a:prstGeom prst="rect">
            <a:avLst/>
          </a:prstGeom>
          <a:noFill/>
        </p:spPr>
        <p:txBody>
          <a:bodyPr wrap="square" rtlCol="0">
            <a:spAutoFit/>
          </a:bodyPr>
          <a:lstStyle/>
          <a:p>
            <a:r>
              <a:rPr kumimoji="1" lang="ja-JP" altLang="en-US" sz="1200" b="1" dirty="0">
                <a:latin typeface="BIZ UDゴシック" panose="020B0400000000000000" pitchFamily="49" charset="-128"/>
                <a:ea typeface="BIZ UDゴシック" panose="020B0400000000000000" pitchFamily="49" charset="-128"/>
              </a:rPr>
              <a:t>企業の情報公表の促進</a:t>
            </a:r>
          </a:p>
        </p:txBody>
      </p:sp>
      <p:sp>
        <p:nvSpPr>
          <p:cNvPr id="49" name="テキスト ボックス 48">
            <a:extLst>
              <a:ext uri="{FF2B5EF4-FFF2-40B4-BE49-F238E27FC236}">
                <a16:creationId xmlns:a16="http://schemas.microsoft.com/office/drawing/2014/main" id="{3C0AD0EB-06CE-DEC7-D6B9-3C5DB2237BEF}"/>
              </a:ext>
            </a:extLst>
          </p:cNvPr>
          <p:cNvSpPr txBox="1"/>
          <p:nvPr/>
        </p:nvSpPr>
        <p:spPr>
          <a:xfrm>
            <a:off x="5217830" y="5478166"/>
            <a:ext cx="2711004" cy="600164"/>
          </a:xfrm>
          <a:prstGeom prst="rect">
            <a:avLst/>
          </a:prstGeom>
          <a:noFill/>
        </p:spPr>
        <p:txBody>
          <a:bodyPr wrap="square" rtlCol="0">
            <a:spAutoFit/>
          </a:bodyPr>
          <a:lstStyle/>
          <a:p>
            <a:r>
              <a:rPr kumimoji="1" lang="ja-JP" altLang="en-US" sz="1100" dirty="0">
                <a:latin typeface="BIZ UDゴシック" panose="020B0400000000000000" pitchFamily="49" charset="-128"/>
                <a:ea typeface="BIZ UDゴシック" panose="020B0400000000000000" pitchFamily="49" charset="-128"/>
              </a:rPr>
              <a:t>企業に対して「副業・兼業」を許容して</a:t>
            </a:r>
            <a:endParaRPr kumimoji="1"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いるのかなどの情報を公開するように</a:t>
            </a:r>
            <a:endParaRPr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推奨している。</a:t>
            </a:r>
          </a:p>
        </p:txBody>
      </p:sp>
      <p:pic>
        <p:nvPicPr>
          <p:cNvPr id="50" name="図 49">
            <a:extLst>
              <a:ext uri="{FF2B5EF4-FFF2-40B4-BE49-F238E27FC236}">
                <a16:creationId xmlns:a16="http://schemas.microsoft.com/office/drawing/2014/main" id="{39711EBA-96EB-8341-7607-B2954C81A128}"/>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0000" b="90000" l="10000" r="90000">
                        <a14:foregroundMark x1="47160" y1="33761" x2="48642" y2="52991"/>
                        <a14:foregroundMark x1="52346" y1="32479" x2="51852" y2="45299"/>
                        <a14:foregroundMark x1="55062" y1="65812" x2="48642" y2="70513"/>
                        <a14:foregroundMark x1="49383" y1="65812" x2="46420" y2="70513"/>
                      </a14:backgroundRemoval>
                    </a14:imgEffect>
                  </a14:imgLayer>
                </a14:imgProps>
              </a:ext>
            </a:extLst>
          </a:blip>
          <a:srcRect l="32677" t="17088" r="30680" b="16071"/>
          <a:stretch/>
        </p:blipFill>
        <p:spPr>
          <a:xfrm>
            <a:off x="8475391" y="5021545"/>
            <a:ext cx="699378" cy="737112"/>
          </a:xfrm>
          <a:prstGeom prst="rect">
            <a:avLst/>
          </a:prstGeom>
        </p:spPr>
      </p:pic>
      <p:sp>
        <p:nvSpPr>
          <p:cNvPr id="51" name="テキスト ボックス 50">
            <a:extLst>
              <a:ext uri="{FF2B5EF4-FFF2-40B4-BE49-F238E27FC236}">
                <a16:creationId xmlns:a16="http://schemas.microsoft.com/office/drawing/2014/main" id="{387040B9-8772-D50B-BBF9-3524D7AFAEDA}"/>
              </a:ext>
            </a:extLst>
          </p:cNvPr>
          <p:cNvSpPr txBox="1"/>
          <p:nvPr/>
        </p:nvSpPr>
        <p:spPr>
          <a:xfrm>
            <a:off x="9019937" y="5148969"/>
            <a:ext cx="2598472" cy="461665"/>
          </a:xfrm>
          <a:prstGeom prst="rect">
            <a:avLst/>
          </a:prstGeom>
          <a:noFill/>
        </p:spPr>
        <p:txBody>
          <a:bodyPr wrap="square" rtlCol="0">
            <a:spAutoFit/>
          </a:bodyPr>
          <a:lstStyle/>
          <a:p>
            <a:pPr algn="ctr"/>
            <a:r>
              <a:rPr kumimoji="1" lang="ja-JP" altLang="en-US" sz="1200" b="1" dirty="0">
                <a:latin typeface="BIZ UDゴシック" panose="020B0400000000000000" pitchFamily="49" charset="-128"/>
                <a:ea typeface="BIZ UDゴシック" panose="020B0400000000000000" pitchFamily="49" charset="-128"/>
              </a:rPr>
              <a:t>今後は少子高齢化が更に加速</a:t>
            </a:r>
            <a:endParaRPr kumimoji="1" lang="en-US" altLang="ja-JP" sz="1200" b="1" dirty="0">
              <a:latin typeface="BIZ UDゴシック" panose="020B0400000000000000" pitchFamily="49" charset="-128"/>
              <a:ea typeface="BIZ UDゴシック" panose="020B0400000000000000" pitchFamily="49" charset="-128"/>
            </a:endParaRPr>
          </a:p>
          <a:p>
            <a:pPr algn="ctr"/>
            <a:r>
              <a:rPr kumimoji="1" lang="ja-JP" altLang="en-US" sz="1200" b="1" dirty="0">
                <a:latin typeface="BIZ UDゴシック" panose="020B0400000000000000" pitchFamily="49" charset="-128"/>
                <a:ea typeface="BIZ UDゴシック" panose="020B0400000000000000" pitchFamily="49" charset="-128"/>
              </a:rPr>
              <a:t>定年</a:t>
            </a:r>
            <a:r>
              <a:rPr kumimoji="1" lang="en-US" altLang="ja-JP" sz="1200" b="1" dirty="0">
                <a:latin typeface="BIZ UDゴシック" panose="020B0400000000000000" pitchFamily="49" charset="-128"/>
                <a:ea typeface="BIZ UDゴシック" panose="020B0400000000000000" pitchFamily="49" charset="-128"/>
              </a:rPr>
              <a:t>70</a:t>
            </a:r>
            <a:r>
              <a:rPr kumimoji="1" lang="ja-JP" altLang="en-US" sz="1200" b="1" dirty="0">
                <a:latin typeface="BIZ UDゴシック" panose="020B0400000000000000" pitchFamily="49" charset="-128"/>
                <a:ea typeface="BIZ UDゴシック" panose="020B0400000000000000" pitchFamily="49" charset="-128"/>
              </a:rPr>
              <a:t>歳を見据えた状況</a:t>
            </a:r>
          </a:p>
        </p:txBody>
      </p:sp>
      <p:sp>
        <p:nvSpPr>
          <p:cNvPr id="52" name="二等辺三角形 51">
            <a:extLst>
              <a:ext uri="{FF2B5EF4-FFF2-40B4-BE49-F238E27FC236}">
                <a16:creationId xmlns:a16="http://schemas.microsoft.com/office/drawing/2014/main" id="{4C56EEBD-0820-EEE8-D868-43889F10DFE2}"/>
              </a:ext>
            </a:extLst>
          </p:cNvPr>
          <p:cNvSpPr/>
          <p:nvPr/>
        </p:nvSpPr>
        <p:spPr>
          <a:xfrm flipV="1">
            <a:off x="9919727" y="5637796"/>
            <a:ext cx="223934" cy="110308"/>
          </a:xfrm>
          <a:prstGeom prst="triangle">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四角形: 角を丸くする 52">
            <a:extLst>
              <a:ext uri="{FF2B5EF4-FFF2-40B4-BE49-F238E27FC236}">
                <a16:creationId xmlns:a16="http://schemas.microsoft.com/office/drawing/2014/main" id="{6A63AA40-480D-9F5C-67E6-696EC70FE5CA}"/>
              </a:ext>
            </a:extLst>
          </p:cNvPr>
          <p:cNvSpPr/>
          <p:nvPr/>
        </p:nvSpPr>
        <p:spPr>
          <a:xfrm>
            <a:off x="8269173" y="5786325"/>
            <a:ext cx="3525043" cy="461665"/>
          </a:xfrm>
          <a:prstGeom prst="roundRect">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BIZ UDゴシック" panose="020B0400000000000000" pitchFamily="49" charset="-128"/>
                <a:ea typeface="BIZ UDゴシック" panose="020B0400000000000000" pitchFamily="49" charset="-128"/>
              </a:rPr>
              <a:t>高齢者の生産性を向上するために、</a:t>
            </a:r>
            <a:endParaRPr lang="en-US" altLang="ja-JP" sz="12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200" b="1" dirty="0">
                <a:solidFill>
                  <a:schemeClr val="bg1"/>
                </a:solidFill>
                <a:latin typeface="BIZ UDゴシック" panose="020B0400000000000000" pitchFamily="49" charset="-128"/>
                <a:ea typeface="BIZ UDゴシック" panose="020B0400000000000000" pitchFamily="49" charset="-128"/>
              </a:rPr>
              <a:t>「副業・兼業」は大きく期待されている。</a:t>
            </a:r>
          </a:p>
        </p:txBody>
      </p:sp>
      <p:sp>
        <p:nvSpPr>
          <p:cNvPr id="54" name="四角形: 角を丸くする 53">
            <a:extLst>
              <a:ext uri="{FF2B5EF4-FFF2-40B4-BE49-F238E27FC236}">
                <a16:creationId xmlns:a16="http://schemas.microsoft.com/office/drawing/2014/main" id="{20D1E398-5091-0044-9806-0D32025CB2F8}"/>
              </a:ext>
            </a:extLst>
          </p:cNvPr>
          <p:cNvSpPr/>
          <p:nvPr/>
        </p:nvSpPr>
        <p:spPr>
          <a:xfrm>
            <a:off x="8223319" y="4649284"/>
            <a:ext cx="696720" cy="353424"/>
          </a:xfrm>
          <a:prstGeom prst="roundRect">
            <a:avLst/>
          </a:prstGeom>
          <a:solidFill>
            <a:srgbClr val="C5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BIZ UDゴシック" panose="020B0400000000000000" pitchFamily="49" charset="-128"/>
                <a:ea typeface="BIZ UDゴシック" panose="020B0400000000000000" pitchFamily="49" charset="-128"/>
              </a:rPr>
              <a:t>動向❷</a:t>
            </a:r>
            <a:endParaRPr kumimoji="1" lang="ja-JP" altLang="en-US" sz="1200" b="1" dirty="0">
              <a:solidFill>
                <a:schemeClr val="tx1"/>
              </a:solidFill>
              <a:latin typeface="BIZ UDゴシック" panose="020B0400000000000000" pitchFamily="49" charset="-128"/>
              <a:ea typeface="BIZ UDゴシック" panose="020B0400000000000000" pitchFamily="49" charset="-128"/>
            </a:endParaRPr>
          </a:p>
        </p:txBody>
      </p:sp>
      <p:sp>
        <p:nvSpPr>
          <p:cNvPr id="55" name="四角形: 角を丸くする 54">
            <a:extLst>
              <a:ext uri="{FF2B5EF4-FFF2-40B4-BE49-F238E27FC236}">
                <a16:creationId xmlns:a16="http://schemas.microsoft.com/office/drawing/2014/main" id="{6125BBC4-1692-474A-83A0-81703E2E2C60}"/>
              </a:ext>
            </a:extLst>
          </p:cNvPr>
          <p:cNvSpPr/>
          <p:nvPr/>
        </p:nvSpPr>
        <p:spPr>
          <a:xfrm>
            <a:off x="8223319" y="1967678"/>
            <a:ext cx="696720" cy="353424"/>
          </a:xfrm>
          <a:prstGeom prst="roundRect">
            <a:avLst/>
          </a:prstGeom>
          <a:solidFill>
            <a:srgbClr val="C5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BIZ UDゴシック" panose="020B0400000000000000" pitchFamily="49" charset="-128"/>
                <a:ea typeface="BIZ UDゴシック" panose="020B0400000000000000" pitchFamily="49" charset="-128"/>
              </a:rPr>
              <a:t>動向❶</a:t>
            </a:r>
            <a:endParaRPr kumimoji="1" lang="ja-JP" altLang="en-US" sz="1200" b="1" dirty="0">
              <a:solidFill>
                <a:schemeClr val="tx1"/>
              </a:solidFill>
              <a:latin typeface="BIZ UDゴシック" panose="020B0400000000000000" pitchFamily="49" charset="-128"/>
              <a:ea typeface="BIZ UDゴシック" panose="020B0400000000000000" pitchFamily="49" charset="-128"/>
            </a:endParaRPr>
          </a:p>
        </p:txBody>
      </p:sp>
      <p:pic>
        <p:nvPicPr>
          <p:cNvPr id="56" name="図 55">
            <a:extLst>
              <a:ext uri="{FF2B5EF4-FFF2-40B4-BE49-F238E27FC236}">
                <a16:creationId xmlns:a16="http://schemas.microsoft.com/office/drawing/2014/main" id="{3FEFAD33-4589-6415-FEDF-F256E727F259}"/>
              </a:ext>
            </a:extLst>
          </p:cNvPr>
          <p:cNvPicPr>
            <a:picLocks noChangeAspect="1"/>
          </p:cNvPicPr>
          <p:nvPr/>
        </p:nvPicPr>
        <p:blipFill rotWithShape="1">
          <a:blip r:embed="rId15"/>
          <a:srcRect r="9078" b="70"/>
          <a:stretch/>
        </p:blipFill>
        <p:spPr>
          <a:xfrm>
            <a:off x="8491524" y="2418174"/>
            <a:ext cx="3080340" cy="2112060"/>
          </a:xfrm>
          <a:prstGeom prst="rect">
            <a:avLst/>
          </a:prstGeom>
        </p:spPr>
      </p:pic>
      <p:sp>
        <p:nvSpPr>
          <p:cNvPr id="57" name="テキスト ボックス 56">
            <a:extLst>
              <a:ext uri="{FF2B5EF4-FFF2-40B4-BE49-F238E27FC236}">
                <a16:creationId xmlns:a16="http://schemas.microsoft.com/office/drawing/2014/main" id="{FF0010F8-D098-4BCE-CD8F-D63BE7C2A25A}"/>
              </a:ext>
            </a:extLst>
          </p:cNvPr>
          <p:cNvSpPr txBox="1"/>
          <p:nvPr/>
        </p:nvSpPr>
        <p:spPr>
          <a:xfrm>
            <a:off x="8924525" y="1902363"/>
            <a:ext cx="2598472" cy="461665"/>
          </a:xfrm>
          <a:prstGeom prst="rect">
            <a:avLst/>
          </a:prstGeom>
          <a:noFill/>
        </p:spPr>
        <p:txBody>
          <a:bodyPr wrap="square" rtlCol="0">
            <a:spAutoFit/>
          </a:bodyPr>
          <a:lstStyle/>
          <a:p>
            <a:r>
              <a:rPr kumimoji="1" lang="ja-JP" altLang="en-US" sz="1200" b="1" dirty="0">
                <a:latin typeface="BIZ UDゴシック" panose="020B0400000000000000" pitchFamily="49" charset="-128"/>
                <a:ea typeface="BIZ UDゴシック" panose="020B0400000000000000" pitchFamily="49" charset="-128"/>
              </a:rPr>
              <a:t>副業・兼業を行いたい人が増加</a:t>
            </a:r>
            <a:endParaRPr kumimoji="1" lang="en-US" altLang="ja-JP" sz="1200" b="1" dirty="0">
              <a:latin typeface="BIZ UDゴシック" panose="020B0400000000000000" pitchFamily="49" charset="-128"/>
              <a:ea typeface="BIZ UDゴシック" panose="020B0400000000000000" pitchFamily="49" charset="-128"/>
            </a:endParaRPr>
          </a:p>
          <a:p>
            <a:r>
              <a:rPr lang="ja-JP" altLang="en-US" sz="1200" b="1" dirty="0">
                <a:latin typeface="BIZ UDゴシック" panose="020B0400000000000000" pitchFamily="49" charset="-128"/>
                <a:ea typeface="BIZ UDゴシック" panose="020B0400000000000000" pitchFamily="49" charset="-128"/>
              </a:rPr>
              <a:t>副業できる会社が当たり前に。</a:t>
            </a:r>
            <a:endParaRPr kumimoji="1" lang="ja-JP" altLang="en-US" sz="1200" b="1" dirty="0">
              <a:latin typeface="BIZ UDゴシック" panose="020B0400000000000000" pitchFamily="49" charset="-128"/>
              <a:ea typeface="BIZ UDゴシック" panose="020B0400000000000000" pitchFamily="49" charset="-128"/>
            </a:endParaRPr>
          </a:p>
        </p:txBody>
      </p:sp>
      <p:sp>
        <p:nvSpPr>
          <p:cNvPr id="58" name="テキスト ボックス 57">
            <a:extLst>
              <a:ext uri="{FF2B5EF4-FFF2-40B4-BE49-F238E27FC236}">
                <a16:creationId xmlns:a16="http://schemas.microsoft.com/office/drawing/2014/main" id="{F59FEA73-158C-D4FC-6A24-E270F2A84FE9}"/>
              </a:ext>
            </a:extLst>
          </p:cNvPr>
          <p:cNvSpPr txBox="1"/>
          <p:nvPr/>
        </p:nvSpPr>
        <p:spPr>
          <a:xfrm>
            <a:off x="9691548" y="4519361"/>
            <a:ext cx="2155498" cy="215444"/>
          </a:xfrm>
          <a:prstGeom prst="rect">
            <a:avLst/>
          </a:prstGeom>
          <a:noFill/>
        </p:spPr>
        <p:txBody>
          <a:bodyPr wrap="square" rtlCol="0">
            <a:spAutoFit/>
          </a:bodyPr>
          <a:lstStyle/>
          <a:p>
            <a:pPr algn="r"/>
            <a:r>
              <a:rPr kumimoji="1" lang="en-US" altLang="ja-JP" sz="800" dirty="0">
                <a:latin typeface="BIZ UDゴシック" panose="020B0400000000000000" pitchFamily="49" charset="-128"/>
                <a:ea typeface="BIZ UDゴシック" panose="020B0400000000000000" pitchFamily="49" charset="-128"/>
              </a:rPr>
              <a:t>※</a:t>
            </a:r>
            <a:r>
              <a:rPr kumimoji="1" lang="ja-JP" altLang="en-US" sz="800" dirty="0">
                <a:latin typeface="BIZ UDゴシック" panose="020B0400000000000000" pitchFamily="49" charset="-128"/>
                <a:ea typeface="BIZ UDゴシック" panose="020B0400000000000000" pitchFamily="49" charset="-128"/>
              </a:rPr>
              <a:t>▲リクルートアンケート引用</a:t>
            </a:r>
          </a:p>
        </p:txBody>
      </p:sp>
    </p:spTree>
    <p:extLst>
      <p:ext uri="{BB962C8B-B14F-4D97-AF65-F5344CB8AC3E}">
        <p14:creationId xmlns:p14="http://schemas.microsoft.com/office/powerpoint/2010/main" val="3087006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407B40D-2127-1C18-E401-EE103B325E83}"/>
              </a:ext>
            </a:extLst>
          </p:cNvPr>
          <p:cNvSpPr/>
          <p:nvPr/>
        </p:nvSpPr>
        <p:spPr>
          <a:xfrm>
            <a:off x="0" y="0"/>
            <a:ext cx="12192000" cy="999241"/>
          </a:xfrm>
          <a:prstGeom prst="rect">
            <a:avLst/>
          </a:prstGeom>
          <a:solidFill>
            <a:srgbClr val="2D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Contents</a:t>
            </a:r>
            <a:endParaRPr kumimoji="1" lang="ja-JP" altLang="en-US"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5" name="正方形/長方形 4">
            <a:extLst>
              <a:ext uri="{FF2B5EF4-FFF2-40B4-BE49-F238E27FC236}">
                <a16:creationId xmlns:a16="http://schemas.microsoft.com/office/drawing/2014/main" id="{625BC4A1-E5BA-E398-F3DE-EF2FEED48210}"/>
              </a:ext>
            </a:extLst>
          </p:cNvPr>
          <p:cNvSpPr/>
          <p:nvPr/>
        </p:nvSpPr>
        <p:spPr>
          <a:xfrm>
            <a:off x="0" y="6579909"/>
            <a:ext cx="12192000" cy="278091"/>
          </a:xfrm>
          <a:prstGeom prst="rect">
            <a:avLst/>
          </a:prstGeom>
          <a:solidFill>
            <a:srgbClr val="2D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-2-</a:t>
            </a:r>
            <a:endParaRPr kumimoji="1" lang="ja-JP" altLang="en-US"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10" name="テキスト ボックス 9">
            <a:extLst>
              <a:ext uri="{FF2B5EF4-FFF2-40B4-BE49-F238E27FC236}">
                <a16:creationId xmlns:a16="http://schemas.microsoft.com/office/drawing/2014/main" id="{F9C7F7DD-EF38-453B-5480-24DE8CD85F23}"/>
              </a:ext>
            </a:extLst>
          </p:cNvPr>
          <p:cNvSpPr txBox="1"/>
          <p:nvPr/>
        </p:nvSpPr>
        <p:spPr>
          <a:xfrm>
            <a:off x="125407" y="1209870"/>
            <a:ext cx="11881865" cy="338554"/>
          </a:xfrm>
          <a:prstGeom prst="rect">
            <a:avLst/>
          </a:prstGeom>
          <a:noFill/>
        </p:spPr>
        <p:txBody>
          <a:bodyPr wrap="square" rtlCol="0">
            <a:spAutoFit/>
          </a:bodyPr>
          <a:lstStyle/>
          <a:p>
            <a:r>
              <a:rPr kumimoji="1" lang="ja-JP" altLang="en-US" sz="1600" b="1" dirty="0">
                <a:solidFill>
                  <a:srgbClr val="2DBDBA"/>
                </a:solidFill>
                <a:latin typeface="BIZ UDゴシック" panose="020B0400000000000000" pitchFamily="49" charset="-128"/>
                <a:ea typeface="BIZ UDゴシック" panose="020B0400000000000000" pitchFamily="49" charset="-128"/>
              </a:rPr>
              <a:t>┃</a:t>
            </a:r>
            <a:r>
              <a:rPr kumimoji="1" lang="ja-JP" altLang="en-US" sz="1400" b="1" dirty="0">
                <a:latin typeface="BIZ UDゴシック" panose="020B0400000000000000" pitchFamily="49" charset="-128"/>
                <a:ea typeface="BIZ UDゴシック" panose="020B0400000000000000" pitchFamily="49" charset="-128"/>
              </a:rPr>
              <a:t>業種別の副業・兼業許可状況　</a:t>
            </a:r>
            <a:r>
              <a:rPr kumimoji="1" lang="en-US" altLang="ja-JP" sz="900" dirty="0">
                <a:latin typeface="BIZ UDゴシック" panose="020B0400000000000000" pitchFamily="49" charset="-128"/>
                <a:ea typeface="BIZ UDゴシック" panose="020B0400000000000000" pitchFamily="49" charset="-128"/>
              </a:rPr>
              <a:t>※</a:t>
            </a:r>
            <a:r>
              <a:rPr kumimoji="1" lang="ja-JP" altLang="en-US" sz="900" dirty="0">
                <a:latin typeface="BIZ UDゴシック" panose="020B0400000000000000" pitchFamily="49" charset="-128"/>
                <a:ea typeface="BIZ UDゴシック" panose="020B0400000000000000" pitchFamily="49" charset="-128"/>
              </a:rPr>
              <a:t>厚生労働省「副業・兼業に係る実態把握の内容等について」内アンケートから引用</a:t>
            </a:r>
            <a:endParaRPr kumimoji="1" lang="ja-JP" altLang="en-US" sz="1600" dirty="0">
              <a:latin typeface="BIZ UDゴシック" panose="020B0400000000000000" pitchFamily="49" charset="-128"/>
              <a:ea typeface="BIZ UDゴシック" panose="020B0400000000000000" pitchFamily="49" charset="-128"/>
            </a:endParaRPr>
          </a:p>
        </p:txBody>
      </p:sp>
      <p:sp>
        <p:nvSpPr>
          <p:cNvPr id="12" name="吹き出し: 角を丸めた四角形 11">
            <a:extLst>
              <a:ext uri="{FF2B5EF4-FFF2-40B4-BE49-F238E27FC236}">
                <a16:creationId xmlns:a16="http://schemas.microsoft.com/office/drawing/2014/main" id="{B97AA79C-0ED8-0F7E-3E60-33EEE7EA2A07}"/>
              </a:ext>
            </a:extLst>
          </p:cNvPr>
          <p:cNvSpPr/>
          <p:nvPr/>
        </p:nvSpPr>
        <p:spPr>
          <a:xfrm>
            <a:off x="7971441" y="2086563"/>
            <a:ext cx="3943468" cy="816627"/>
          </a:xfrm>
          <a:prstGeom prst="wedgeRoundRectCallout">
            <a:avLst>
              <a:gd name="adj1" fmla="val 38359"/>
              <a:gd name="adj2" fmla="val 54910"/>
              <a:gd name="adj3" fmla="val 16667"/>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BIZ UDゴシック" panose="020B0400000000000000" pitchFamily="49" charset="-128"/>
                <a:ea typeface="BIZ UDゴシック" panose="020B0400000000000000" pitchFamily="49" charset="-128"/>
              </a:rPr>
              <a:t>正社員からも副業希望者が増加する中、</a:t>
            </a:r>
            <a:endParaRPr lang="en-US" altLang="ja-JP" sz="1200" b="1" dirty="0">
              <a:solidFill>
                <a:schemeClr val="bg1"/>
              </a:solidFill>
              <a:latin typeface="BIZ UDゴシック" panose="020B0400000000000000" pitchFamily="49" charset="-128"/>
              <a:ea typeface="BIZ UDゴシック" panose="020B0400000000000000" pitchFamily="49" charset="-128"/>
            </a:endParaRPr>
          </a:p>
          <a:p>
            <a:pPr algn="ctr"/>
            <a:r>
              <a:rPr lang="ja-JP" altLang="en-US" sz="1200" b="1" dirty="0">
                <a:solidFill>
                  <a:schemeClr val="bg1"/>
                </a:solidFill>
                <a:latin typeface="BIZ UDゴシック" panose="020B0400000000000000" pitchFamily="49" charset="-128"/>
                <a:ea typeface="BIZ UDゴシック" panose="020B0400000000000000" pitchFamily="49" charset="-128"/>
              </a:rPr>
              <a:t>認めている</a:t>
            </a:r>
            <a:r>
              <a:rPr kumimoji="1" lang="ja-JP" altLang="en-US" sz="1200" b="1" dirty="0">
                <a:solidFill>
                  <a:schemeClr val="bg1"/>
                </a:solidFill>
                <a:latin typeface="BIZ UDゴシック" panose="020B0400000000000000" pitchFamily="49" charset="-128"/>
                <a:ea typeface="BIZ UDゴシック" panose="020B0400000000000000" pitchFamily="49" charset="-128"/>
              </a:rPr>
              <a:t>事業所は、いまだ</a:t>
            </a:r>
            <a:r>
              <a:rPr kumimoji="1" lang="en-US" altLang="ja-JP" sz="1200" b="1" dirty="0">
                <a:solidFill>
                  <a:schemeClr val="bg1"/>
                </a:solidFill>
                <a:latin typeface="BIZ UDゴシック" panose="020B0400000000000000" pitchFamily="49" charset="-128"/>
                <a:ea typeface="BIZ UDゴシック" panose="020B0400000000000000" pitchFamily="49" charset="-128"/>
              </a:rPr>
              <a:t>3</a:t>
            </a:r>
            <a:r>
              <a:rPr kumimoji="1" lang="ja-JP" altLang="en-US" sz="1200" b="1" dirty="0">
                <a:solidFill>
                  <a:schemeClr val="bg1"/>
                </a:solidFill>
                <a:latin typeface="BIZ UDゴシック" panose="020B0400000000000000" pitchFamily="49" charset="-128"/>
                <a:ea typeface="BIZ UDゴシック" panose="020B0400000000000000" pitchFamily="49" charset="-128"/>
              </a:rPr>
              <a:t>～</a:t>
            </a:r>
            <a:r>
              <a:rPr kumimoji="1" lang="en-US" altLang="ja-JP" sz="1200" b="1" dirty="0">
                <a:solidFill>
                  <a:schemeClr val="bg1"/>
                </a:solidFill>
                <a:latin typeface="BIZ UDゴシック" panose="020B0400000000000000" pitchFamily="49" charset="-128"/>
                <a:ea typeface="BIZ UDゴシック" panose="020B0400000000000000" pitchFamily="49" charset="-128"/>
              </a:rPr>
              <a:t>4</a:t>
            </a:r>
            <a:r>
              <a:rPr kumimoji="1" lang="ja-JP" altLang="en-US" sz="1200" b="1" dirty="0">
                <a:solidFill>
                  <a:schemeClr val="bg1"/>
                </a:solidFill>
                <a:latin typeface="BIZ UDゴシック" panose="020B0400000000000000" pitchFamily="49" charset="-128"/>
                <a:ea typeface="BIZ UDゴシック" panose="020B0400000000000000" pitchFamily="49" charset="-128"/>
              </a:rPr>
              <a:t>割なのが現状</a:t>
            </a:r>
            <a:r>
              <a:rPr kumimoji="1" lang="en-US" altLang="ja-JP" sz="1200" b="1" dirty="0">
                <a:solidFill>
                  <a:schemeClr val="bg1"/>
                </a:solidFill>
                <a:latin typeface="BIZ UDゴシック" panose="020B0400000000000000" pitchFamily="49" charset="-128"/>
                <a:ea typeface="BIZ UDゴシック" panose="020B0400000000000000" pitchFamily="49" charset="-128"/>
              </a:rPr>
              <a:t>…</a:t>
            </a:r>
            <a:endParaRPr kumimoji="1" lang="ja-JP" altLang="en-US" sz="1200" b="1" dirty="0">
              <a:solidFill>
                <a:schemeClr val="bg1"/>
              </a:solidFill>
              <a:latin typeface="BIZ UDゴシック" panose="020B0400000000000000" pitchFamily="49" charset="-128"/>
              <a:ea typeface="BIZ UDゴシック" panose="020B0400000000000000" pitchFamily="49" charset="-128"/>
            </a:endParaRPr>
          </a:p>
        </p:txBody>
      </p:sp>
      <p:pic>
        <p:nvPicPr>
          <p:cNvPr id="14" name="図 13">
            <a:extLst>
              <a:ext uri="{FF2B5EF4-FFF2-40B4-BE49-F238E27FC236}">
                <a16:creationId xmlns:a16="http://schemas.microsoft.com/office/drawing/2014/main" id="{E0246AD2-053A-4C3F-B68B-03B135754247}"/>
              </a:ext>
            </a:extLst>
          </p:cNvPr>
          <p:cNvPicPr>
            <a:picLocks noChangeAspect="1"/>
          </p:cNvPicPr>
          <p:nvPr/>
        </p:nvPicPr>
        <p:blipFill rotWithShape="1">
          <a:blip r:embed="rId2"/>
          <a:srcRect l="19848" t="19663" r="18258" b="20735"/>
          <a:stretch/>
        </p:blipFill>
        <p:spPr>
          <a:xfrm>
            <a:off x="125407" y="1904834"/>
            <a:ext cx="7546110" cy="4087472"/>
          </a:xfrm>
          <a:prstGeom prst="rect">
            <a:avLst/>
          </a:prstGeom>
        </p:spPr>
      </p:pic>
      <p:sp>
        <p:nvSpPr>
          <p:cNvPr id="16" name="正方形/長方形 15">
            <a:extLst>
              <a:ext uri="{FF2B5EF4-FFF2-40B4-BE49-F238E27FC236}">
                <a16:creationId xmlns:a16="http://schemas.microsoft.com/office/drawing/2014/main" id="{8080B236-6F99-17ED-D5E4-A1CC9CFED22C}"/>
              </a:ext>
            </a:extLst>
          </p:cNvPr>
          <p:cNvSpPr/>
          <p:nvPr/>
        </p:nvSpPr>
        <p:spPr>
          <a:xfrm>
            <a:off x="7325153" y="5825636"/>
            <a:ext cx="346364" cy="194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a:extLst>
              <a:ext uri="{FF2B5EF4-FFF2-40B4-BE49-F238E27FC236}">
                <a16:creationId xmlns:a16="http://schemas.microsoft.com/office/drawing/2014/main" id="{B5E060FE-D1B3-3182-0A76-48646DE6446D}"/>
              </a:ext>
            </a:extLst>
          </p:cNvPr>
          <p:cNvSpPr/>
          <p:nvPr/>
        </p:nvSpPr>
        <p:spPr>
          <a:xfrm flipV="1">
            <a:off x="9831208" y="3123542"/>
            <a:ext cx="223934" cy="110308"/>
          </a:xfrm>
          <a:prstGeom prst="triangle">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C081E7B8-9AC4-A749-5293-FCCA6655A276}"/>
              </a:ext>
            </a:extLst>
          </p:cNvPr>
          <p:cNvSpPr txBox="1"/>
          <p:nvPr/>
        </p:nvSpPr>
        <p:spPr>
          <a:xfrm>
            <a:off x="7971441" y="3498487"/>
            <a:ext cx="3943468" cy="646331"/>
          </a:xfrm>
          <a:prstGeom prst="rect">
            <a:avLst/>
          </a:prstGeom>
          <a:noFill/>
        </p:spPr>
        <p:txBody>
          <a:bodyPr wrap="square" rtlCol="0">
            <a:spAutoFit/>
          </a:bodyPr>
          <a:lstStyle/>
          <a:p>
            <a:pPr algn="ctr"/>
            <a:r>
              <a:rPr lang="ja-JP" altLang="en-US" sz="1200" b="1" dirty="0">
                <a:latin typeface="BIZ UDゴシック" panose="020B0400000000000000" pitchFamily="49" charset="-128"/>
                <a:ea typeface="BIZ UDゴシック" panose="020B0400000000000000" pitchFamily="49" charset="-128"/>
              </a:rPr>
              <a:t>今後働き手が就職・転職を考える上で、</a:t>
            </a:r>
            <a:endParaRPr lang="en-US" altLang="ja-JP" sz="1200" b="1" dirty="0">
              <a:latin typeface="BIZ UDゴシック" panose="020B0400000000000000" pitchFamily="49" charset="-128"/>
              <a:ea typeface="BIZ UDゴシック" panose="020B0400000000000000" pitchFamily="49" charset="-128"/>
            </a:endParaRPr>
          </a:p>
          <a:p>
            <a:pPr algn="ctr"/>
            <a:r>
              <a:rPr lang="ja-JP" altLang="en-US" sz="1200" b="1" dirty="0">
                <a:latin typeface="BIZ UDゴシック" panose="020B0400000000000000" pitchFamily="49" charset="-128"/>
                <a:ea typeface="BIZ UDゴシック" panose="020B0400000000000000" pitchFamily="49" charset="-128"/>
              </a:rPr>
              <a:t>「副業・兼業を認めている」ことが</a:t>
            </a:r>
            <a:endParaRPr lang="en-US" altLang="ja-JP" sz="1200" b="1" dirty="0">
              <a:latin typeface="BIZ UDゴシック" panose="020B0400000000000000" pitchFamily="49" charset="-128"/>
              <a:ea typeface="BIZ UDゴシック" panose="020B0400000000000000" pitchFamily="49" charset="-128"/>
            </a:endParaRPr>
          </a:p>
          <a:p>
            <a:pPr algn="ctr"/>
            <a:r>
              <a:rPr lang="ja-JP" altLang="en-US" sz="1200" b="1" dirty="0">
                <a:latin typeface="BIZ UDゴシック" panose="020B0400000000000000" pitchFamily="49" charset="-128"/>
                <a:ea typeface="BIZ UDゴシック" panose="020B0400000000000000" pitchFamily="49" charset="-128"/>
              </a:rPr>
              <a:t>判断基準になってくることが予想される。</a:t>
            </a:r>
            <a:endParaRPr lang="en-US" altLang="ja-JP" sz="1200" b="1" dirty="0">
              <a:latin typeface="BIZ UDゴシック" panose="020B0400000000000000" pitchFamily="49" charset="-128"/>
              <a:ea typeface="BIZ UDゴシック" panose="020B0400000000000000" pitchFamily="49" charset="-128"/>
            </a:endParaRPr>
          </a:p>
        </p:txBody>
      </p:sp>
      <p:sp>
        <p:nvSpPr>
          <p:cNvPr id="19" name="二等辺三角形 18">
            <a:extLst>
              <a:ext uri="{FF2B5EF4-FFF2-40B4-BE49-F238E27FC236}">
                <a16:creationId xmlns:a16="http://schemas.microsoft.com/office/drawing/2014/main" id="{62735B8E-60BA-070F-1B97-FB62CBC4E3CF}"/>
              </a:ext>
            </a:extLst>
          </p:cNvPr>
          <p:cNvSpPr/>
          <p:nvPr/>
        </p:nvSpPr>
        <p:spPr>
          <a:xfrm flipV="1">
            <a:off x="9831208" y="4536504"/>
            <a:ext cx="223934" cy="110308"/>
          </a:xfrm>
          <a:prstGeom prst="triangle">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5CDCDBCD-0C33-4972-C0E5-94295089DA3F}"/>
              </a:ext>
            </a:extLst>
          </p:cNvPr>
          <p:cNvSpPr/>
          <p:nvPr/>
        </p:nvSpPr>
        <p:spPr>
          <a:xfrm>
            <a:off x="8180654" y="4803849"/>
            <a:ext cx="3525043" cy="949360"/>
          </a:xfrm>
          <a:prstGeom prst="roundRect">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BIZ UDゴシック" panose="020B0400000000000000" pitchFamily="49" charset="-128"/>
                <a:ea typeface="BIZ UDゴシック" panose="020B0400000000000000" pitchFamily="49" charset="-128"/>
              </a:rPr>
              <a:t>当社でも「副業制度」を導入することで</a:t>
            </a:r>
            <a:endParaRPr kumimoji="1" lang="en-US" altLang="ja-JP" sz="1400" b="1" dirty="0">
              <a:solidFill>
                <a:schemeClr val="bg1"/>
              </a:solidFill>
              <a:latin typeface="BIZ UDゴシック" panose="020B0400000000000000" pitchFamily="49" charset="-128"/>
              <a:ea typeface="BIZ UDゴシック" panose="020B0400000000000000" pitchFamily="49" charset="-128"/>
            </a:endParaRPr>
          </a:p>
          <a:p>
            <a:pPr algn="ctr"/>
            <a:r>
              <a:rPr lang="ja-JP" altLang="en-US" sz="1400" b="1" dirty="0">
                <a:solidFill>
                  <a:schemeClr val="bg1"/>
                </a:solidFill>
                <a:latin typeface="BIZ UDゴシック" panose="020B0400000000000000" pitchFamily="49" charset="-128"/>
                <a:ea typeface="BIZ UDゴシック" panose="020B0400000000000000" pitchFamily="49" charset="-128"/>
              </a:rPr>
              <a:t>働き手の確保・働きがい向上に</a:t>
            </a:r>
            <a:endParaRPr lang="en-US" altLang="ja-JP" sz="14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400" b="1" dirty="0">
                <a:solidFill>
                  <a:schemeClr val="bg1"/>
                </a:solidFill>
                <a:latin typeface="BIZ UDゴシック" panose="020B0400000000000000" pitchFamily="49" charset="-128"/>
                <a:ea typeface="BIZ UDゴシック" panose="020B0400000000000000" pitchFamily="49" charset="-128"/>
              </a:rPr>
              <a:t>取り組む必要性がある。</a:t>
            </a:r>
            <a:endParaRPr kumimoji="1" lang="en-US" altLang="ja-JP" sz="1400" b="1" dirty="0">
              <a:solidFill>
                <a:schemeClr val="bg1"/>
              </a:solidFill>
              <a:latin typeface="BIZ UDゴシック" panose="020B0400000000000000" pitchFamily="49" charset="-128"/>
              <a:ea typeface="BIZ UDゴシック" panose="020B0400000000000000" pitchFamily="49" charset="-128"/>
            </a:endParaRPr>
          </a:p>
        </p:txBody>
      </p:sp>
      <p:pic>
        <p:nvPicPr>
          <p:cNvPr id="23" name="図 22">
            <a:extLst>
              <a:ext uri="{FF2B5EF4-FFF2-40B4-BE49-F238E27FC236}">
                <a16:creationId xmlns:a16="http://schemas.microsoft.com/office/drawing/2014/main" id="{F5B9E61D-43BF-C0E5-786C-CB032AF0238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1963" y1="50427" x2="41553" y2="73932"/>
                        <a14:foregroundMark x1="41553" y1="73932" x2="41553" y2="73932"/>
                        <a14:foregroundMark x1="60274" y1="47863" x2="47945" y2="64530"/>
                        <a14:foregroundMark x1="64840" y1="63248" x2="59817" y2="61111"/>
                        <a14:foregroundMark x1="65753" y1="38889" x2="57991" y2="43590"/>
                        <a14:foregroundMark x1="63014" y1="15812" x2="63014" y2="15812"/>
                        <a14:foregroundMark x1="43836" y1="21795" x2="43836" y2="21795"/>
                      </a14:backgroundRemoval>
                    </a14:imgEffect>
                  </a14:imgLayer>
                </a14:imgProps>
              </a:ext>
            </a:extLst>
          </a:blip>
          <a:stretch>
            <a:fillRect/>
          </a:stretch>
        </p:blipFill>
        <p:spPr>
          <a:xfrm>
            <a:off x="7671517" y="5173023"/>
            <a:ext cx="959861" cy="1025605"/>
          </a:xfrm>
          <a:prstGeom prst="rect">
            <a:avLst/>
          </a:prstGeom>
        </p:spPr>
      </p:pic>
      <p:pic>
        <p:nvPicPr>
          <p:cNvPr id="24" name="図 23">
            <a:extLst>
              <a:ext uri="{FF2B5EF4-FFF2-40B4-BE49-F238E27FC236}">
                <a16:creationId xmlns:a16="http://schemas.microsoft.com/office/drawing/2014/main" id="{0B4812AB-DDCE-A996-FFA5-BD3489F30AB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55282" y1="29930" x2="56690" y2="42958"/>
                        <a14:foregroundMark x1="61620" y1="26761" x2="61268" y2="38380"/>
                        <a14:foregroundMark x1="59155" y1="48239" x2="52817" y2="55282"/>
                        <a14:foregroundMark x1="63732" y1="48239" x2="56338" y2="65141"/>
                        <a14:foregroundMark x1="23592" y1="54225" x2="34859" y2="58451"/>
                      </a14:backgroundRemoval>
                    </a14:imgEffect>
                  </a14:imgLayer>
                </a14:imgProps>
              </a:ext>
            </a:extLst>
          </a:blip>
          <a:stretch>
            <a:fillRect/>
          </a:stretch>
        </p:blipFill>
        <p:spPr>
          <a:xfrm>
            <a:off x="10909350" y="2391849"/>
            <a:ext cx="1463386" cy="1463386"/>
          </a:xfrm>
          <a:prstGeom prst="rect">
            <a:avLst/>
          </a:prstGeom>
        </p:spPr>
      </p:pic>
      <p:graphicFrame>
        <p:nvGraphicFramePr>
          <p:cNvPr id="2" name="表 6">
            <a:extLst>
              <a:ext uri="{FF2B5EF4-FFF2-40B4-BE49-F238E27FC236}">
                <a16:creationId xmlns:a16="http://schemas.microsoft.com/office/drawing/2014/main" id="{ED3E87A2-4986-670D-380E-FCEEACE67174}"/>
              </a:ext>
            </a:extLst>
          </p:cNvPr>
          <p:cNvGraphicFramePr>
            <a:graphicFrameLocks noGrp="1"/>
          </p:cNvGraphicFramePr>
          <p:nvPr>
            <p:extLst>
              <p:ext uri="{D42A27DB-BD31-4B8C-83A1-F6EECF244321}">
                <p14:modId xmlns:p14="http://schemas.microsoft.com/office/powerpoint/2010/main" val="3250067049"/>
              </p:ext>
            </p:extLst>
          </p:nvPr>
        </p:nvGraphicFramePr>
        <p:xfrm>
          <a:off x="-2" y="-1"/>
          <a:ext cx="12192000" cy="99924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53417678"/>
                    </a:ext>
                  </a:extLst>
                </a:gridCol>
                <a:gridCol w="3048000">
                  <a:extLst>
                    <a:ext uri="{9D8B030D-6E8A-4147-A177-3AD203B41FA5}">
                      <a16:colId xmlns:a16="http://schemas.microsoft.com/office/drawing/2014/main" val="448320496"/>
                    </a:ext>
                  </a:extLst>
                </a:gridCol>
                <a:gridCol w="3048000">
                  <a:extLst>
                    <a:ext uri="{9D8B030D-6E8A-4147-A177-3AD203B41FA5}">
                      <a16:colId xmlns:a16="http://schemas.microsoft.com/office/drawing/2014/main" val="2601226601"/>
                    </a:ext>
                  </a:extLst>
                </a:gridCol>
                <a:gridCol w="3048000">
                  <a:extLst>
                    <a:ext uri="{9D8B030D-6E8A-4147-A177-3AD203B41FA5}">
                      <a16:colId xmlns:a16="http://schemas.microsoft.com/office/drawing/2014/main" val="261271497"/>
                    </a:ext>
                  </a:extLst>
                </a:gridCol>
              </a:tblGrid>
              <a:tr h="999241">
                <a:tc>
                  <a:txBody>
                    <a:bodyPr/>
                    <a:lstStyle/>
                    <a:p>
                      <a:pPr algn="l"/>
                      <a:r>
                        <a:rPr kumimoji="1" lang="en-US" altLang="ja-JP" sz="1400" dirty="0">
                          <a:latin typeface="BIZ UDゴシック" panose="020B0400000000000000" pitchFamily="49" charset="-128"/>
                          <a:ea typeface="BIZ UDゴシック" panose="020B0400000000000000" pitchFamily="49" charset="-128"/>
                        </a:rPr>
                        <a:t>01</a:t>
                      </a:r>
                      <a:r>
                        <a:rPr kumimoji="1" lang="ja-JP" altLang="en-US" sz="1400" dirty="0">
                          <a:latin typeface="BIZ UDゴシック" panose="020B0400000000000000" pitchFamily="49" charset="-128"/>
                          <a:ea typeface="BIZ UDゴシック" panose="020B0400000000000000" pitchFamily="49" charset="-128"/>
                        </a:rPr>
                        <a:t>┃副業に関する各種情報</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DBDBA"/>
                    </a:solidFill>
                  </a:tcPr>
                </a:tc>
                <a:tc>
                  <a:txBody>
                    <a:bodyPr/>
                    <a:lstStyle/>
                    <a:p>
                      <a:pPr algn="l"/>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02</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┃副業制度メリット</a:t>
                      </a:r>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デメリット</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l"/>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03</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┃他社副業制度の事例</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l"/>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04</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┃当社での導入に関して</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00665982"/>
                  </a:ext>
                </a:extLst>
              </a:tr>
            </a:tbl>
          </a:graphicData>
        </a:graphic>
      </p:graphicFrame>
    </p:spTree>
    <p:extLst>
      <p:ext uri="{BB962C8B-B14F-4D97-AF65-F5344CB8AC3E}">
        <p14:creationId xmlns:p14="http://schemas.microsoft.com/office/powerpoint/2010/main" val="3905591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407B40D-2127-1C18-E401-EE103B325E83}"/>
              </a:ext>
            </a:extLst>
          </p:cNvPr>
          <p:cNvSpPr/>
          <p:nvPr/>
        </p:nvSpPr>
        <p:spPr>
          <a:xfrm>
            <a:off x="0" y="0"/>
            <a:ext cx="12192000" cy="999241"/>
          </a:xfrm>
          <a:prstGeom prst="rect">
            <a:avLst/>
          </a:prstGeom>
          <a:solidFill>
            <a:srgbClr val="2D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Contents</a:t>
            </a:r>
            <a:endParaRPr kumimoji="1" lang="ja-JP" altLang="en-US"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5" name="正方形/長方形 4">
            <a:extLst>
              <a:ext uri="{FF2B5EF4-FFF2-40B4-BE49-F238E27FC236}">
                <a16:creationId xmlns:a16="http://schemas.microsoft.com/office/drawing/2014/main" id="{625BC4A1-E5BA-E398-F3DE-EF2FEED48210}"/>
              </a:ext>
            </a:extLst>
          </p:cNvPr>
          <p:cNvSpPr/>
          <p:nvPr/>
        </p:nvSpPr>
        <p:spPr>
          <a:xfrm>
            <a:off x="0" y="6579909"/>
            <a:ext cx="12192000" cy="278091"/>
          </a:xfrm>
          <a:prstGeom prst="rect">
            <a:avLst/>
          </a:prstGeom>
          <a:solidFill>
            <a:srgbClr val="2D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-3-</a:t>
            </a:r>
            <a:endParaRPr kumimoji="1" lang="ja-JP" altLang="en-US"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graphicFrame>
        <p:nvGraphicFramePr>
          <p:cNvPr id="6" name="表 6">
            <a:extLst>
              <a:ext uri="{FF2B5EF4-FFF2-40B4-BE49-F238E27FC236}">
                <a16:creationId xmlns:a16="http://schemas.microsoft.com/office/drawing/2014/main" id="{B977A552-3AE7-B7C7-6622-6FDEB1A23AE9}"/>
              </a:ext>
            </a:extLst>
          </p:cNvPr>
          <p:cNvGraphicFramePr>
            <a:graphicFrameLocks noGrp="1"/>
          </p:cNvGraphicFramePr>
          <p:nvPr>
            <p:extLst>
              <p:ext uri="{D42A27DB-BD31-4B8C-83A1-F6EECF244321}">
                <p14:modId xmlns:p14="http://schemas.microsoft.com/office/powerpoint/2010/main" val="3199216739"/>
              </p:ext>
            </p:extLst>
          </p:nvPr>
        </p:nvGraphicFramePr>
        <p:xfrm>
          <a:off x="-2" y="-1"/>
          <a:ext cx="12192000" cy="99924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53417678"/>
                    </a:ext>
                  </a:extLst>
                </a:gridCol>
                <a:gridCol w="3048000">
                  <a:extLst>
                    <a:ext uri="{9D8B030D-6E8A-4147-A177-3AD203B41FA5}">
                      <a16:colId xmlns:a16="http://schemas.microsoft.com/office/drawing/2014/main" val="448320496"/>
                    </a:ext>
                  </a:extLst>
                </a:gridCol>
                <a:gridCol w="3048000">
                  <a:extLst>
                    <a:ext uri="{9D8B030D-6E8A-4147-A177-3AD203B41FA5}">
                      <a16:colId xmlns:a16="http://schemas.microsoft.com/office/drawing/2014/main" val="2601226601"/>
                    </a:ext>
                  </a:extLst>
                </a:gridCol>
                <a:gridCol w="3048000">
                  <a:extLst>
                    <a:ext uri="{9D8B030D-6E8A-4147-A177-3AD203B41FA5}">
                      <a16:colId xmlns:a16="http://schemas.microsoft.com/office/drawing/2014/main" val="261271497"/>
                    </a:ext>
                  </a:extLst>
                </a:gridCol>
              </a:tblGrid>
              <a:tr h="999241">
                <a:tc>
                  <a:txBody>
                    <a:bodyPr/>
                    <a:lstStyle/>
                    <a:p>
                      <a:pPr algn="l"/>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01</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┃副業に関する各種情報</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l"/>
                      <a:r>
                        <a:rPr kumimoji="1" lang="en-US" altLang="ja-JP" sz="1400" dirty="0">
                          <a:solidFill>
                            <a:schemeClr val="bg1"/>
                          </a:solidFill>
                          <a:latin typeface="BIZ UDゴシック" panose="020B0400000000000000" pitchFamily="49" charset="-128"/>
                          <a:ea typeface="BIZ UDゴシック" panose="020B0400000000000000" pitchFamily="49" charset="-128"/>
                        </a:rPr>
                        <a:t>02</a:t>
                      </a:r>
                      <a:r>
                        <a:rPr kumimoji="1" lang="ja-JP" altLang="en-US" sz="1400" dirty="0">
                          <a:solidFill>
                            <a:schemeClr val="bg1"/>
                          </a:solidFill>
                          <a:latin typeface="BIZ UDゴシック" panose="020B0400000000000000" pitchFamily="49" charset="-128"/>
                          <a:ea typeface="BIZ UDゴシック" panose="020B0400000000000000" pitchFamily="49" charset="-128"/>
                        </a:rPr>
                        <a:t>┃副業制度メリット</a:t>
                      </a:r>
                      <a:r>
                        <a:rPr kumimoji="1" lang="en-US" altLang="ja-JP" sz="1400" dirty="0">
                          <a:solidFill>
                            <a:schemeClr val="bg1"/>
                          </a:solidFill>
                          <a:latin typeface="BIZ UDゴシック" panose="020B0400000000000000" pitchFamily="49" charset="-128"/>
                          <a:ea typeface="BIZ UDゴシック" panose="020B0400000000000000" pitchFamily="49" charset="-128"/>
                        </a:rPr>
                        <a:t>/</a:t>
                      </a:r>
                      <a:r>
                        <a:rPr kumimoji="1" lang="ja-JP" altLang="en-US" sz="1400" dirty="0">
                          <a:solidFill>
                            <a:schemeClr val="bg1"/>
                          </a:solidFill>
                          <a:latin typeface="BIZ UDゴシック" panose="020B0400000000000000" pitchFamily="49" charset="-128"/>
                          <a:ea typeface="BIZ UDゴシック" panose="020B0400000000000000" pitchFamily="49" charset="-128"/>
                        </a:rPr>
                        <a:t>デメリット</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CCCC"/>
                    </a:solidFill>
                  </a:tcPr>
                </a:tc>
                <a:tc>
                  <a:txBody>
                    <a:bodyPr/>
                    <a:lstStyle/>
                    <a:p>
                      <a:pPr algn="l"/>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03</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┃他社副業制度の事例</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l"/>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04</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┃当社での導入に関して</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00665982"/>
                  </a:ext>
                </a:extLst>
              </a:tr>
            </a:tbl>
          </a:graphicData>
        </a:graphic>
      </p:graphicFrame>
      <p:sp>
        <p:nvSpPr>
          <p:cNvPr id="2" name="正方形/長方形 1">
            <a:extLst>
              <a:ext uri="{FF2B5EF4-FFF2-40B4-BE49-F238E27FC236}">
                <a16:creationId xmlns:a16="http://schemas.microsoft.com/office/drawing/2014/main" id="{094E81CF-C856-84A4-C902-ACE5D95F61DC}"/>
              </a:ext>
            </a:extLst>
          </p:cNvPr>
          <p:cNvSpPr/>
          <p:nvPr/>
        </p:nvSpPr>
        <p:spPr>
          <a:xfrm>
            <a:off x="179976" y="1239623"/>
            <a:ext cx="5832048" cy="5099901"/>
          </a:xfrm>
          <a:prstGeom prst="rect">
            <a:avLst/>
          </a:prstGeom>
          <a:solidFill>
            <a:srgbClr val="FF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a:extLst>
              <a:ext uri="{FF2B5EF4-FFF2-40B4-BE49-F238E27FC236}">
                <a16:creationId xmlns:a16="http://schemas.microsoft.com/office/drawing/2014/main" id="{E053ADDC-CC54-E4BB-FA5D-A1E7750F2063}"/>
              </a:ext>
            </a:extLst>
          </p:cNvPr>
          <p:cNvCxnSpPr>
            <a:cxnSpLocks/>
          </p:cNvCxnSpPr>
          <p:nvPr/>
        </p:nvCxnSpPr>
        <p:spPr>
          <a:xfrm>
            <a:off x="283672" y="1838228"/>
            <a:ext cx="539117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21A4E374-9AA3-0FD6-7105-45F88058FDA9}"/>
              </a:ext>
            </a:extLst>
          </p:cNvPr>
          <p:cNvSpPr txBox="1"/>
          <p:nvPr/>
        </p:nvSpPr>
        <p:spPr>
          <a:xfrm>
            <a:off x="283672" y="1366887"/>
            <a:ext cx="5391170" cy="338554"/>
          </a:xfrm>
          <a:prstGeom prst="rect">
            <a:avLst/>
          </a:prstGeom>
          <a:noFill/>
        </p:spPr>
        <p:txBody>
          <a:bodyPr wrap="square" rtlCol="0">
            <a:spAutoFit/>
          </a:bodyPr>
          <a:lstStyle/>
          <a:p>
            <a:r>
              <a:rPr kumimoji="1" lang="ja-JP" altLang="en-US" sz="1600" b="1" dirty="0">
                <a:solidFill>
                  <a:srgbClr val="FF6161"/>
                </a:solidFill>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副業制度の主なメリット</a:t>
            </a:r>
            <a:endParaRPr kumimoji="1" lang="ja-JP" altLang="en-US" sz="1600" b="1" dirty="0">
              <a:latin typeface="BIZ UDゴシック" panose="020B0400000000000000" pitchFamily="49" charset="-128"/>
              <a:ea typeface="BIZ UDゴシック" panose="020B0400000000000000" pitchFamily="49" charset="-128"/>
            </a:endParaRPr>
          </a:p>
        </p:txBody>
      </p:sp>
      <p:sp>
        <p:nvSpPr>
          <p:cNvPr id="10" name="正方形/長方形 9">
            <a:extLst>
              <a:ext uri="{FF2B5EF4-FFF2-40B4-BE49-F238E27FC236}">
                <a16:creationId xmlns:a16="http://schemas.microsoft.com/office/drawing/2014/main" id="{AA4F2839-B681-89B8-77E4-9F7654ED62E9}"/>
              </a:ext>
            </a:extLst>
          </p:cNvPr>
          <p:cNvSpPr/>
          <p:nvPr/>
        </p:nvSpPr>
        <p:spPr>
          <a:xfrm>
            <a:off x="6179976" y="1239623"/>
            <a:ext cx="5832048" cy="5099901"/>
          </a:xfrm>
          <a:prstGeom prst="rect">
            <a:avLst/>
          </a:prstGeom>
          <a:solidFill>
            <a:srgbClr val="E7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75BD5D11-5C55-EC42-CE09-726861F7176B}"/>
              </a:ext>
            </a:extLst>
          </p:cNvPr>
          <p:cNvCxnSpPr>
            <a:cxnSpLocks/>
          </p:cNvCxnSpPr>
          <p:nvPr/>
        </p:nvCxnSpPr>
        <p:spPr>
          <a:xfrm>
            <a:off x="6283672" y="1838228"/>
            <a:ext cx="539117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B5396EED-8F91-0C16-EA2F-B85D4E31A9E2}"/>
              </a:ext>
            </a:extLst>
          </p:cNvPr>
          <p:cNvSpPr txBox="1"/>
          <p:nvPr/>
        </p:nvSpPr>
        <p:spPr>
          <a:xfrm>
            <a:off x="6283672" y="1366887"/>
            <a:ext cx="5391170" cy="338554"/>
          </a:xfrm>
          <a:prstGeom prst="rect">
            <a:avLst/>
          </a:prstGeom>
          <a:noFill/>
        </p:spPr>
        <p:txBody>
          <a:bodyPr wrap="square" rtlCol="0">
            <a:spAutoFit/>
          </a:bodyPr>
          <a:lstStyle/>
          <a:p>
            <a:r>
              <a:rPr kumimoji="1" lang="ja-JP" altLang="en-US" sz="1600" b="1" dirty="0">
                <a:solidFill>
                  <a:srgbClr val="25A2FF"/>
                </a:solidFill>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副業制度の主なデメリット</a:t>
            </a:r>
            <a:endParaRPr kumimoji="1" lang="ja-JP" altLang="en-US" sz="1600" b="1" dirty="0">
              <a:latin typeface="BIZ UDゴシック" panose="020B0400000000000000" pitchFamily="49" charset="-128"/>
              <a:ea typeface="BIZ UDゴシック" panose="020B0400000000000000" pitchFamily="49" charset="-128"/>
            </a:endParaRPr>
          </a:p>
        </p:txBody>
      </p:sp>
      <p:pic>
        <p:nvPicPr>
          <p:cNvPr id="21" name="図 20">
            <a:extLst>
              <a:ext uri="{FF2B5EF4-FFF2-40B4-BE49-F238E27FC236}">
                <a16:creationId xmlns:a16="http://schemas.microsoft.com/office/drawing/2014/main" id="{C3FFF554-D870-FC75-DD82-764FB4AD7A5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79581" y1="49296" x2="79581" y2="49296"/>
                        <a14:foregroundMark x1="66492" y1="55869" x2="66492" y2="55869"/>
                        <a14:foregroundMark x1="48168" y1="61972" x2="48168" y2="61972"/>
                        <a14:foregroundMark x1="34555" y1="72770" x2="34555" y2="72770"/>
                        <a14:foregroundMark x1="21466" y1="72300" x2="21466" y2="72300"/>
                      </a14:backgroundRemoval>
                    </a14:imgEffect>
                  </a14:imgLayer>
                </a14:imgProps>
              </a:ext>
            </a:extLst>
          </a:blip>
          <a:stretch>
            <a:fillRect/>
          </a:stretch>
        </p:blipFill>
        <p:spPr>
          <a:xfrm>
            <a:off x="566821" y="5728441"/>
            <a:ext cx="512292" cy="571300"/>
          </a:xfrm>
          <a:prstGeom prst="rect">
            <a:avLst/>
          </a:prstGeom>
        </p:spPr>
      </p:pic>
      <p:sp>
        <p:nvSpPr>
          <p:cNvPr id="36" name="四角形: 角を丸くする 35">
            <a:extLst>
              <a:ext uri="{FF2B5EF4-FFF2-40B4-BE49-F238E27FC236}">
                <a16:creationId xmlns:a16="http://schemas.microsoft.com/office/drawing/2014/main" id="{BFBD4007-E16E-DBBD-1AF8-87A5B2D986A5}"/>
              </a:ext>
            </a:extLst>
          </p:cNvPr>
          <p:cNvSpPr/>
          <p:nvPr/>
        </p:nvSpPr>
        <p:spPr>
          <a:xfrm>
            <a:off x="283672" y="1993194"/>
            <a:ext cx="1237219" cy="386112"/>
          </a:xfrm>
          <a:prstGeom prst="roundRect">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BIZ UDゴシック" panose="020B0400000000000000" pitchFamily="49" charset="-128"/>
                <a:ea typeface="BIZ UDゴシック" panose="020B0400000000000000" pitchFamily="49" charset="-128"/>
              </a:rPr>
              <a:t>メリット❶</a:t>
            </a:r>
          </a:p>
        </p:txBody>
      </p:sp>
      <p:sp>
        <p:nvSpPr>
          <p:cNvPr id="41" name="テキスト ボックス 40">
            <a:extLst>
              <a:ext uri="{FF2B5EF4-FFF2-40B4-BE49-F238E27FC236}">
                <a16:creationId xmlns:a16="http://schemas.microsoft.com/office/drawing/2014/main" id="{92213D93-53F2-F825-4BCA-652766E2E20C}"/>
              </a:ext>
            </a:extLst>
          </p:cNvPr>
          <p:cNvSpPr txBox="1"/>
          <p:nvPr/>
        </p:nvSpPr>
        <p:spPr>
          <a:xfrm>
            <a:off x="1520891" y="2031956"/>
            <a:ext cx="4385388" cy="307777"/>
          </a:xfrm>
          <a:prstGeom prst="rect">
            <a:avLst/>
          </a:prstGeom>
          <a:noFill/>
        </p:spPr>
        <p:txBody>
          <a:bodyPr wrap="square" rtlCol="0">
            <a:spAutoFit/>
          </a:bodyPr>
          <a:lstStyle/>
          <a:p>
            <a:r>
              <a:rPr lang="ja-JP" altLang="en-US" sz="1400" b="1" dirty="0">
                <a:solidFill>
                  <a:srgbClr val="FF6161"/>
                </a:solidFill>
                <a:latin typeface="BIZ UDゴシック" panose="020B0400000000000000" pitchFamily="49" charset="-128"/>
                <a:ea typeface="BIZ UDゴシック" panose="020B0400000000000000" pitchFamily="49" charset="-128"/>
              </a:rPr>
              <a:t>個人のスキル・収入・働きがいアップ</a:t>
            </a:r>
            <a:endParaRPr kumimoji="1" lang="ja-JP" altLang="en-US" sz="1400" b="1" dirty="0">
              <a:solidFill>
                <a:srgbClr val="FF6161"/>
              </a:solidFill>
              <a:latin typeface="BIZ UDゴシック" panose="020B0400000000000000" pitchFamily="49" charset="-128"/>
              <a:ea typeface="BIZ UDゴシック" panose="020B0400000000000000" pitchFamily="49" charset="-128"/>
            </a:endParaRPr>
          </a:p>
        </p:txBody>
      </p:sp>
      <p:pic>
        <p:nvPicPr>
          <p:cNvPr id="59" name="図 58">
            <a:extLst>
              <a:ext uri="{FF2B5EF4-FFF2-40B4-BE49-F238E27FC236}">
                <a16:creationId xmlns:a16="http://schemas.microsoft.com/office/drawing/2014/main" id="{A27FBD2E-797C-C130-7CA1-DF694891532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8641" y1="35681" x2="28641" y2="35681"/>
                        <a14:foregroundMark x1="40777" y1="38498" x2="39320" y2="38498"/>
                        <a14:foregroundMark x1="52913" y1="38498" x2="52913" y2="38498"/>
                        <a14:foregroundMark x1="63592" y1="38028" x2="63592" y2="38028"/>
                        <a14:foregroundMark x1="76699" y1="32394" x2="76699" y2="32394"/>
                        <a14:foregroundMark x1="30583" y1="50704" x2="32039" y2="70892"/>
                        <a14:foregroundMark x1="35437" y1="52113" x2="73301" y2="50704"/>
                        <a14:foregroundMark x1="77184" y1="50704" x2="74272" y2="68545"/>
                        <a14:foregroundMark x1="73786" y1="69484" x2="42718" y2="73239"/>
                        <a14:foregroundMark x1="53398" y1="59624" x2="46602" y2="61502"/>
                      </a14:backgroundRemoval>
                    </a14:imgEffect>
                  </a14:imgLayer>
                </a14:imgProps>
              </a:ext>
            </a:extLst>
          </a:blip>
          <a:stretch>
            <a:fillRect/>
          </a:stretch>
        </p:blipFill>
        <p:spPr>
          <a:xfrm>
            <a:off x="345196" y="2247053"/>
            <a:ext cx="965223" cy="998022"/>
          </a:xfrm>
          <a:prstGeom prst="rect">
            <a:avLst/>
          </a:prstGeom>
        </p:spPr>
      </p:pic>
      <p:sp>
        <p:nvSpPr>
          <p:cNvPr id="60" name="テキスト ボックス 59">
            <a:extLst>
              <a:ext uri="{FF2B5EF4-FFF2-40B4-BE49-F238E27FC236}">
                <a16:creationId xmlns:a16="http://schemas.microsoft.com/office/drawing/2014/main" id="{B31BD19B-2517-72F3-AD35-AF9AFFAF04AC}"/>
              </a:ext>
            </a:extLst>
          </p:cNvPr>
          <p:cNvSpPr txBox="1"/>
          <p:nvPr/>
        </p:nvSpPr>
        <p:spPr>
          <a:xfrm>
            <a:off x="1371943" y="2416289"/>
            <a:ext cx="4649755" cy="600164"/>
          </a:xfrm>
          <a:prstGeom prst="rect">
            <a:avLst/>
          </a:prstGeom>
          <a:noFill/>
        </p:spPr>
        <p:txBody>
          <a:bodyPr wrap="square" rtlCol="0">
            <a:spAutoFit/>
          </a:bodyPr>
          <a:lstStyle/>
          <a:p>
            <a:r>
              <a:rPr kumimoji="1" lang="ja-JP" altLang="en-US" sz="1100" dirty="0">
                <a:latin typeface="BIZ UDゴシック" panose="020B0400000000000000" pitchFamily="49" charset="-128"/>
                <a:ea typeface="BIZ UDゴシック" panose="020B0400000000000000" pitchFamily="49" charset="-128"/>
              </a:rPr>
              <a:t>本業では得られない</a:t>
            </a:r>
            <a:r>
              <a:rPr kumimoji="1" lang="ja-JP" altLang="en-US" sz="1100" b="1" dirty="0">
                <a:latin typeface="BIZ UDゴシック" panose="020B0400000000000000" pitchFamily="49" charset="-128"/>
                <a:ea typeface="BIZ UDゴシック" panose="020B0400000000000000" pitchFamily="49" charset="-128"/>
              </a:rPr>
              <a:t>経験</a:t>
            </a:r>
            <a:r>
              <a:rPr kumimoji="1" lang="ja-JP" altLang="en-US" sz="1100" dirty="0">
                <a:latin typeface="BIZ UDゴシック" panose="020B0400000000000000" pitchFamily="49" charset="-128"/>
                <a:ea typeface="BIZ UDゴシック" panose="020B0400000000000000" pitchFamily="49" charset="-128"/>
              </a:rPr>
              <a:t>や</a:t>
            </a:r>
            <a:r>
              <a:rPr kumimoji="1" lang="ja-JP" altLang="en-US" sz="1100" b="1" dirty="0">
                <a:latin typeface="BIZ UDゴシック" panose="020B0400000000000000" pitchFamily="49" charset="-128"/>
                <a:ea typeface="BIZ UDゴシック" panose="020B0400000000000000" pitchFamily="49" charset="-128"/>
              </a:rPr>
              <a:t>人脈</a:t>
            </a:r>
            <a:r>
              <a:rPr kumimoji="1" lang="ja-JP" altLang="en-US" sz="1100" dirty="0">
                <a:latin typeface="BIZ UDゴシック" panose="020B0400000000000000" pitchFamily="49" charset="-128"/>
                <a:ea typeface="BIZ UDゴシック" panose="020B0400000000000000" pitchFamily="49" charset="-128"/>
              </a:rPr>
              <a:t>を得ることができる。</a:t>
            </a:r>
            <a:endParaRPr kumimoji="1"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スキルだけでなく、個人の収入もアップすることで、</a:t>
            </a:r>
            <a:r>
              <a:rPr lang="ja-JP" altLang="en-US" sz="1100" b="1" dirty="0">
                <a:latin typeface="BIZ UDゴシック" panose="020B0400000000000000" pitchFamily="49" charset="-128"/>
                <a:ea typeface="BIZ UDゴシック" panose="020B0400000000000000" pitchFamily="49" charset="-128"/>
              </a:rPr>
              <a:t>社会全体の</a:t>
            </a:r>
            <a:endParaRPr lang="en-US" altLang="ja-JP" sz="1100" b="1" dirty="0">
              <a:latin typeface="BIZ UDゴシック" panose="020B0400000000000000" pitchFamily="49" charset="-128"/>
              <a:ea typeface="BIZ UDゴシック" panose="020B0400000000000000" pitchFamily="49" charset="-128"/>
            </a:endParaRPr>
          </a:p>
          <a:p>
            <a:r>
              <a:rPr kumimoji="1" lang="ja-JP" altLang="en-US" sz="1100" b="1" dirty="0">
                <a:latin typeface="BIZ UDゴシック" panose="020B0400000000000000" pitchFamily="49" charset="-128"/>
                <a:ea typeface="BIZ UDゴシック" panose="020B0400000000000000" pitchFamily="49" charset="-128"/>
              </a:rPr>
              <a:t>経済活性化</a:t>
            </a:r>
            <a:r>
              <a:rPr kumimoji="1" lang="ja-JP" altLang="en-US" sz="1100" dirty="0">
                <a:latin typeface="BIZ UDゴシック" panose="020B0400000000000000" pitchFamily="49" charset="-128"/>
                <a:ea typeface="BIZ UDゴシック" panose="020B0400000000000000" pitchFamily="49" charset="-128"/>
              </a:rPr>
              <a:t>にもつながる。</a:t>
            </a:r>
          </a:p>
        </p:txBody>
      </p:sp>
      <p:sp>
        <p:nvSpPr>
          <p:cNvPr id="61" name="四角形: 角を丸くする 60">
            <a:extLst>
              <a:ext uri="{FF2B5EF4-FFF2-40B4-BE49-F238E27FC236}">
                <a16:creationId xmlns:a16="http://schemas.microsoft.com/office/drawing/2014/main" id="{C1DC64BC-A95B-6863-5DD2-0098402CB53D}"/>
              </a:ext>
            </a:extLst>
          </p:cNvPr>
          <p:cNvSpPr/>
          <p:nvPr/>
        </p:nvSpPr>
        <p:spPr>
          <a:xfrm>
            <a:off x="283672" y="3160554"/>
            <a:ext cx="1237219" cy="386112"/>
          </a:xfrm>
          <a:prstGeom prst="roundRect">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BIZ UDゴシック" panose="020B0400000000000000" pitchFamily="49" charset="-128"/>
                <a:ea typeface="BIZ UDゴシック" panose="020B0400000000000000" pitchFamily="49" charset="-128"/>
              </a:rPr>
              <a:t>メリット❷</a:t>
            </a:r>
          </a:p>
        </p:txBody>
      </p:sp>
      <p:sp>
        <p:nvSpPr>
          <p:cNvPr id="62" name="テキスト ボックス 61">
            <a:extLst>
              <a:ext uri="{FF2B5EF4-FFF2-40B4-BE49-F238E27FC236}">
                <a16:creationId xmlns:a16="http://schemas.microsoft.com/office/drawing/2014/main" id="{3A9774C7-E8BD-4A69-AEFA-43254096DA43}"/>
              </a:ext>
            </a:extLst>
          </p:cNvPr>
          <p:cNvSpPr txBox="1"/>
          <p:nvPr/>
        </p:nvSpPr>
        <p:spPr>
          <a:xfrm>
            <a:off x="1520891" y="3199316"/>
            <a:ext cx="4385388" cy="307777"/>
          </a:xfrm>
          <a:prstGeom prst="rect">
            <a:avLst/>
          </a:prstGeom>
          <a:noFill/>
        </p:spPr>
        <p:txBody>
          <a:bodyPr wrap="square" rtlCol="0">
            <a:spAutoFit/>
          </a:bodyPr>
          <a:lstStyle/>
          <a:p>
            <a:r>
              <a:rPr kumimoji="1" lang="ja-JP" altLang="en-US" sz="1400" b="1" dirty="0">
                <a:solidFill>
                  <a:srgbClr val="FF6161"/>
                </a:solidFill>
                <a:latin typeface="BIZ UDゴシック" panose="020B0400000000000000" pitchFamily="49" charset="-128"/>
                <a:ea typeface="BIZ UDゴシック" panose="020B0400000000000000" pitchFamily="49" charset="-128"/>
              </a:rPr>
              <a:t>勤務時間外の自分の時間を有効活用できる</a:t>
            </a:r>
          </a:p>
        </p:txBody>
      </p:sp>
      <p:sp>
        <p:nvSpPr>
          <p:cNvPr id="63" name="テキスト ボックス 62">
            <a:extLst>
              <a:ext uri="{FF2B5EF4-FFF2-40B4-BE49-F238E27FC236}">
                <a16:creationId xmlns:a16="http://schemas.microsoft.com/office/drawing/2014/main" id="{0AFAB632-959C-DE95-6558-1157F8DA330A}"/>
              </a:ext>
            </a:extLst>
          </p:cNvPr>
          <p:cNvSpPr txBox="1"/>
          <p:nvPr/>
        </p:nvSpPr>
        <p:spPr>
          <a:xfrm>
            <a:off x="1362266" y="3576961"/>
            <a:ext cx="4649755" cy="600164"/>
          </a:xfrm>
          <a:prstGeom prst="rect">
            <a:avLst/>
          </a:prstGeom>
          <a:noFill/>
        </p:spPr>
        <p:txBody>
          <a:bodyPr wrap="square" rtlCol="0">
            <a:spAutoFit/>
          </a:bodyPr>
          <a:lstStyle/>
          <a:p>
            <a:r>
              <a:rPr lang="ja-JP" altLang="en-US" sz="1100" b="1" dirty="0">
                <a:latin typeface="BIZ UDゴシック" panose="020B0400000000000000" pitchFamily="49" charset="-128"/>
                <a:ea typeface="BIZ UDゴシック" panose="020B0400000000000000" pitchFamily="49" charset="-128"/>
              </a:rPr>
              <a:t>新型コロナウイルス感染拡大</a:t>
            </a:r>
            <a:r>
              <a:rPr lang="ja-JP" altLang="en-US" sz="1100" dirty="0">
                <a:latin typeface="BIZ UDゴシック" panose="020B0400000000000000" pitchFamily="49" charset="-128"/>
                <a:ea typeface="BIZ UDゴシック" panose="020B0400000000000000" pitchFamily="49" charset="-128"/>
              </a:rPr>
              <a:t>により、休みの日に外出する機会が</a:t>
            </a:r>
            <a:endParaRPr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減少。自宅で余った時間を副業に費やすことができれば、</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b="1" dirty="0">
                <a:latin typeface="BIZ UDゴシック" panose="020B0400000000000000" pitchFamily="49" charset="-128"/>
                <a:ea typeface="BIZ UDゴシック" panose="020B0400000000000000" pitchFamily="49" charset="-128"/>
              </a:rPr>
              <a:t>プライベートの時間を効率的に活用</a:t>
            </a:r>
            <a:r>
              <a:rPr kumimoji="1" lang="ja-JP" altLang="en-US" sz="1100" dirty="0">
                <a:latin typeface="BIZ UDゴシック" panose="020B0400000000000000" pitchFamily="49" charset="-128"/>
                <a:ea typeface="BIZ UDゴシック" panose="020B0400000000000000" pitchFamily="49" charset="-128"/>
              </a:rPr>
              <a:t>することが可能。</a:t>
            </a:r>
          </a:p>
        </p:txBody>
      </p:sp>
      <p:pic>
        <p:nvPicPr>
          <p:cNvPr id="64" name="図 63">
            <a:extLst>
              <a:ext uri="{FF2B5EF4-FFF2-40B4-BE49-F238E27FC236}">
                <a16:creationId xmlns:a16="http://schemas.microsoft.com/office/drawing/2014/main" id="{732B7FC1-A13B-D4CD-F5CC-74470DDD7BD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32813" y1="26761" x2="36458" y2="64319"/>
                        <a14:foregroundMark x1="27604" y1="30047" x2="27604" y2="53991"/>
                        <a14:foregroundMark x1="40625" y1="26761" x2="43750" y2="64319"/>
                        <a14:foregroundMark x1="64583" y1="26291" x2="51042" y2="73709"/>
                        <a14:foregroundMark x1="51042" y1="73709" x2="53646" y2="69953"/>
                      </a14:backgroundRemoval>
                    </a14:imgEffect>
                  </a14:imgLayer>
                </a14:imgProps>
              </a:ext>
            </a:extLst>
          </a:blip>
          <a:stretch>
            <a:fillRect/>
          </a:stretch>
        </p:blipFill>
        <p:spPr>
          <a:xfrm>
            <a:off x="477628" y="3548968"/>
            <a:ext cx="690681" cy="766224"/>
          </a:xfrm>
          <a:prstGeom prst="rect">
            <a:avLst/>
          </a:prstGeom>
        </p:spPr>
      </p:pic>
      <p:sp>
        <p:nvSpPr>
          <p:cNvPr id="65" name="四角形: 角を丸くする 64">
            <a:extLst>
              <a:ext uri="{FF2B5EF4-FFF2-40B4-BE49-F238E27FC236}">
                <a16:creationId xmlns:a16="http://schemas.microsoft.com/office/drawing/2014/main" id="{65CE02BD-1755-98DA-7ADE-8C386E432A66}"/>
              </a:ext>
            </a:extLst>
          </p:cNvPr>
          <p:cNvSpPr/>
          <p:nvPr/>
        </p:nvSpPr>
        <p:spPr>
          <a:xfrm>
            <a:off x="283669" y="4275975"/>
            <a:ext cx="1237219" cy="386112"/>
          </a:xfrm>
          <a:prstGeom prst="roundRect">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BIZ UDゴシック" panose="020B0400000000000000" pitchFamily="49" charset="-128"/>
                <a:ea typeface="BIZ UDゴシック" panose="020B0400000000000000" pitchFamily="49" charset="-128"/>
              </a:rPr>
              <a:t>メリット❸</a:t>
            </a:r>
          </a:p>
        </p:txBody>
      </p:sp>
      <p:sp>
        <p:nvSpPr>
          <p:cNvPr id="66" name="テキスト ボックス 65">
            <a:extLst>
              <a:ext uri="{FF2B5EF4-FFF2-40B4-BE49-F238E27FC236}">
                <a16:creationId xmlns:a16="http://schemas.microsoft.com/office/drawing/2014/main" id="{855F7816-8B49-0BA1-2C7A-E4D3CA854484}"/>
              </a:ext>
            </a:extLst>
          </p:cNvPr>
          <p:cNvSpPr txBox="1"/>
          <p:nvPr/>
        </p:nvSpPr>
        <p:spPr>
          <a:xfrm>
            <a:off x="1520888" y="4314737"/>
            <a:ext cx="4385388" cy="307777"/>
          </a:xfrm>
          <a:prstGeom prst="rect">
            <a:avLst/>
          </a:prstGeom>
          <a:noFill/>
        </p:spPr>
        <p:txBody>
          <a:bodyPr wrap="square" rtlCol="0">
            <a:spAutoFit/>
          </a:bodyPr>
          <a:lstStyle/>
          <a:p>
            <a:r>
              <a:rPr lang="ja-JP" altLang="en-US" sz="1400" b="1" dirty="0">
                <a:solidFill>
                  <a:srgbClr val="FF6161"/>
                </a:solidFill>
                <a:latin typeface="BIZ UDゴシック" panose="020B0400000000000000" pitchFamily="49" charset="-128"/>
                <a:ea typeface="BIZ UDゴシック" panose="020B0400000000000000" pitchFamily="49" charset="-128"/>
              </a:rPr>
              <a:t>副業での経験を本業に生かすことができる</a:t>
            </a:r>
            <a:endParaRPr kumimoji="1" lang="ja-JP" altLang="en-US" sz="1400" b="1" dirty="0">
              <a:solidFill>
                <a:srgbClr val="FF6161"/>
              </a:solidFill>
              <a:latin typeface="BIZ UDゴシック" panose="020B0400000000000000" pitchFamily="49" charset="-128"/>
              <a:ea typeface="BIZ UDゴシック" panose="020B0400000000000000" pitchFamily="49" charset="-128"/>
            </a:endParaRPr>
          </a:p>
        </p:txBody>
      </p:sp>
      <p:sp>
        <p:nvSpPr>
          <p:cNvPr id="67" name="テキスト ボックス 66">
            <a:extLst>
              <a:ext uri="{FF2B5EF4-FFF2-40B4-BE49-F238E27FC236}">
                <a16:creationId xmlns:a16="http://schemas.microsoft.com/office/drawing/2014/main" id="{392A148C-CBE7-EE64-C6AB-C435037B17D9}"/>
              </a:ext>
            </a:extLst>
          </p:cNvPr>
          <p:cNvSpPr txBox="1"/>
          <p:nvPr/>
        </p:nvSpPr>
        <p:spPr>
          <a:xfrm>
            <a:off x="1362264" y="4737655"/>
            <a:ext cx="4649755" cy="430887"/>
          </a:xfrm>
          <a:prstGeom prst="rect">
            <a:avLst/>
          </a:prstGeom>
          <a:noFill/>
        </p:spPr>
        <p:txBody>
          <a:bodyPr wrap="square" rtlCol="0">
            <a:spAutoFit/>
          </a:bodyPr>
          <a:lstStyle/>
          <a:p>
            <a:r>
              <a:rPr kumimoji="1" lang="ja-JP" altLang="en-US" sz="1100" dirty="0">
                <a:latin typeface="BIZ UDゴシック" panose="020B0400000000000000" pitchFamily="49" charset="-128"/>
                <a:ea typeface="BIZ UDゴシック" panose="020B0400000000000000" pitchFamily="49" charset="-128"/>
              </a:rPr>
              <a:t>副業で得られた経験、例えば資料作成力やコミュニケーション力など</a:t>
            </a:r>
            <a:endParaRPr kumimoji="1" lang="en-US" altLang="ja-JP" sz="1100" dirty="0">
              <a:latin typeface="BIZ UDゴシック" panose="020B0400000000000000" pitchFamily="49" charset="-128"/>
              <a:ea typeface="BIZ UDゴシック" panose="020B0400000000000000" pitchFamily="49" charset="-128"/>
            </a:endParaRPr>
          </a:p>
          <a:p>
            <a:r>
              <a:rPr lang="ja-JP" altLang="en-US" sz="1100" b="1" dirty="0">
                <a:latin typeface="BIZ UDゴシック" panose="020B0400000000000000" pitchFamily="49" charset="-128"/>
                <a:ea typeface="BIZ UDゴシック" panose="020B0400000000000000" pitchFamily="49" charset="-128"/>
              </a:rPr>
              <a:t>本業においても必要とされる能力を開発</a:t>
            </a:r>
            <a:r>
              <a:rPr lang="ja-JP" altLang="en-US" sz="1100" dirty="0">
                <a:latin typeface="BIZ UDゴシック" panose="020B0400000000000000" pitchFamily="49" charset="-128"/>
                <a:ea typeface="BIZ UDゴシック" panose="020B0400000000000000" pitchFamily="49" charset="-128"/>
              </a:rPr>
              <a:t>することができる。</a:t>
            </a:r>
            <a:endParaRPr kumimoji="1" lang="ja-JP" altLang="en-US" sz="1100" dirty="0">
              <a:latin typeface="BIZ UDゴシック" panose="020B0400000000000000" pitchFamily="49" charset="-128"/>
              <a:ea typeface="BIZ UDゴシック" panose="020B0400000000000000" pitchFamily="49" charset="-128"/>
            </a:endParaRPr>
          </a:p>
        </p:txBody>
      </p:sp>
      <p:pic>
        <p:nvPicPr>
          <p:cNvPr id="69" name="図 68">
            <a:extLst>
              <a:ext uri="{FF2B5EF4-FFF2-40B4-BE49-F238E27FC236}">
                <a16:creationId xmlns:a16="http://schemas.microsoft.com/office/drawing/2014/main" id="{12786CEF-77E5-8655-E2DA-4A91CCE94DDB}"/>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19898" y1="48291" x2="19898" y2="48291"/>
                        <a14:foregroundMark x1="29592" y1="39744" x2="29592" y2="39744"/>
                        <a14:foregroundMark x1="43878" y1="39744" x2="43878" y2="39744"/>
                        <a14:foregroundMark x1="55612" y1="24359" x2="73469" y2="44872"/>
                        <a14:foregroundMark x1="73469" y1="44872" x2="66837" y2="68376"/>
                        <a14:foregroundMark x1="66837" y1="68376" x2="26020" y2="77350"/>
                        <a14:foregroundMark x1="39286" y1="65812" x2="18878" y2="72650"/>
                        <a14:foregroundMark x1="52041" y1="25214" x2="67347" y2="29060"/>
                      </a14:backgroundRemoval>
                    </a14:imgEffect>
                  </a14:imgLayer>
                </a14:imgProps>
              </a:ext>
            </a:extLst>
          </a:blip>
          <a:stretch>
            <a:fillRect/>
          </a:stretch>
        </p:blipFill>
        <p:spPr>
          <a:xfrm>
            <a:off x="566821" y="4662695"/>
            <a:ext cx="512292" cy="611614"/>
          </a:xfrm>
          <a:prstGeom prst="rect">
            <a:avLst/>
          </a:prstGeom>
        </p:spPr>
      </p:pic>
      <p:sp>
        <p:nvSpPr>
          <p:cNvPr id="70" name="四角形: 角を丸くする 69">
            <a:extLst>
              <a:ext uri="{FF2B5EF4-FFF2-40B4-BE49-F238E27FC236}">
                <a16:creationId xmlns:a16="http://schemas.microsoft.com/office/drawing/2014/main" id="{539B5DF1-604E-2B6D-1947-B0F6CC8479C3}"/>
              </a:ext>
            </a:extLst>
          </p:cNvPr>
          <p:cNvSpPr/>
          <p:nvPr/>
        </p:nvSpPr>
        <p:spPr>
          <a:xfrm>
            <a:off x="283669" y="5335259"/>
            <a:ext cx="1237219" cy="386112"/>
          </a:xfrm>
          <a:prstGeom prst="roundRect">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BIZ UDゴシック" panose="020B0400000000000000" pitchFamily="49" charset="-128"/>
                <a:ea typeface="BIZ UDゴシック" panose="020B0400000000000000" pitchFamily="49" charset="-128"/>
              </a:rPr>
              <a:t>メリット❹</a:t>
            </a:r>
          </a:p>
        </p:txBody>
      </p:sp>
      <p:sp>
        <p:nvSpPr>
          <p:cNvPr id="71" name="テキスト ボックス 70">
            <a:extLst>
              <a:ext uri="{FF2B5EF4-FFF2-40B4-BE49-F238E27FC236}">
                <a16:creationId xmlns:a16="http://schemas.microsoft.com/office/drawing/2014/main" id="{3ABD27B0-BCC0-507A-8D55-209590F488C4}"/>
              </a:ext>
            </a:extLst>
          </p:cNvPr>
          <p:cNvSpPr txBox="1"/>
          <p:nvPr/>
        </p:nvSpPr>
        <p:spPr>
          <a:xfrm>
            <a:off x="1520888" y="5374021"/>
            <a:ext cx="4385388" cy="307777"/>
          </a:xfrm>
          <a:prstGeom prst="rect">
            <a:avLst/>
          </a:prstGeom>
          <a:noFill/>
        </p:spPr>
        <p:txBody>
          <a:bodyPr wrap="square" rtlCol="0">
            <a:spAutoFit/>
          </a:bodyPr>
          <a:lstStyle/>
          <a:p>
            <a:r>
              <a:rPr kumimoji="1" lang="ja-JP" altLang="en-US" sz="1400" b="1" dirty="0">
                <a:solidFill>
                  <a:srgbClr val="FF6161"/>
                </a:solidFill>
                <a:latin typeface="BIZ UDゴシック" panose="020B0400000000000000" pitchFamily="49" charset="-128"/>
                <a:ea typeface="BIZ UDゴシック" panose="020B0400000000000000" pitchFamily="49" charset="-128"/>
              </a:rPr>
              <a:t>高齢者の生産性向上</a:t>
            </a:r>
          </a:p>
        </p:txBody>
      </p:sp>
      <p:sp>
        <p:nvSpPr>
          <p:cNvPr id="72" name="テキスト ボックス 71">
            <a:extLst>
              <a:ext uri="{FF2B5EF4-FFF2-40B4-BE49-F238E27FC236}">
                <a16:creationId xmlns:a16="http://schemas.microsoft.com/office/drawing/2014/main" id="{6BD3D5D2-6614-7EE8-23B6-075C98462B35}"/>
              </a:ext>
            </a:extLst>
          </p:cNvPr>
          <p:cNvSpPr txBox="1"/>
          <p:nvPr/>
        </p:nvSpPr>
        <p:spPr>
          <a:xfrm>
            <a:off x="1362264" y="5731624"/>
            <a:ext cx="4649755" cy="600164"/>
          </a:xfrm>
          <a:prstGeom prst="rect">
            <a:avLst/>
          </a:prstGeom>
          <a:noFill/>
        </p:spPr>
        <p:txBody>
          <a:bodyPr wrap="square" rtlCol="0">
            <a:spAutoFit/>
          </a:bodyPr>
          <a:lstStyle/>
          <a:p>
            <a:r>
              <a:rPr kumimoji="1" lang="ja-JP" altLang="en-US" sz="1100" dirty="0">
                <a:latin typeface="BIZ UDゴシック" panose="020B0400000000000000" pitchFamily="49" charset="-128"/>
                <a:ea typeface="BIZ UDゴシック" panose="020B0400000000000000" pitchFamily="49" charset="-128"/>
              </a:rPr>
              <a:t>若いうちから副業などで自分の能力の幅を広げておくことで、</a:t>
            </a:r>
            <a:endParaRPr kumimoji="1"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高齢となって</a:t>
            </a:r>
            <a:r>
              <a:rPr lang="ja-JP" altLang="en-US" sz="1100" b="1" dirty="0">
                <a:latin typeface="BIZ UDゴシック" panose="020B0400000000000000" pitchFamily="49" charset="-128"/>
                <a:ea typeface="BIZ UDゴシック" panose="020B0400000000000000" pitchFamily="49" charset="-128"/>
              </a:rPr>
              <a:t>身体的な理由で就労が難しくなっても</a:t>
            </a:r>
            <a:r>
              <a:rPr lang="ja-JP" altLang="en-US" sz="1100" dirty="0">
                <a:latin typeface="BIZ UDゴシック" panose="020B0400000000000000" pitchFamily="49" charset="-128"/>
                <a:ea typeface="BIZ UDゴシック" panose="020B0400000000000000" pitchFamily="49" charset="-128"/>
              </a:rPr>
              <a:t>机上で完結する</a:t>
            </a:r>
            <a:endParaRPr lang="en-US" altLang="ja-JP" sz="1100" dirty="0">
              <a:latin typeface="BIZ UDゴシック" panose="020B0400000000000000" pitchFamily="49" charset="-128"/>
              <a:ea typeface="BIZ UDゴシック" panose="020B0400000000000000" pitchFamily="49" charset="-128"/>
            </a:endParaRPr>
          </a:p>
          <a:p>
            <a:r>
              <a:rPr kumimoji="1" lang="ja-JP" altLang="en-US" sz="1100" b="1" dirty="0">
                <a:latin typeface="BIZ UDゴシック" panose="020B0400000000000000" pitchFamily="49" charset="-128"/>
                <a:ea typeface="BIZ UDゴシック" panose="020B0400000000000000" pitchFamily="49" charset="-128"/>
              </a:rPr>
              <a:t>副業経験によって働き続ける</a:t>
            </a:r>
            <a:r>
              <a:rPr kumimoji="1" lang="ja-JP" altLang="en-US" sz="1100" dirty="0">
                <a:latin typeface="BIZ UDゴシック" panose="020B0400000000000000" pitchFamily="49" charset="-128"/>
                <a:ea typeface="BIZ UDゴシック" panose="020B0400000000000000" pitchFamily="49" charset="-128"/>
              </a:rPr>
              <a:t>ことが可能になる。</a:t>
            </a:r>
          </a:p>
        </p:txBody>
      </p:sp>
      <p:sp>
        <p:nvSpPr>
          <p:cNvPr id="77" name="四角形: 角を丸くする 76">
            <a:extLst>
              <a:ext uri="{FF2B5EF4-FFF2-40B4-BE49-F238E27FC236}">
                <a16:creationId xmlns:a16="http://schemas.microsoft.com/office/drawing/2014/main" id="{A94AB51C-7807-D5C5-7210-3977EC23AAF0}"/>
              </a:ext>
            </a:extLst>
          </p:cNvPr>
          <p:cNvSpPr/>
          <p:nvPr/>
        </p:nvSpPr>
        <p:spPr>
          <a:xfrm>
            <a:off x="6255336" y="1993194"/>
            <a:ext cx="1237219" cy="386112"/>
          </a:xfrm>
          <a:prstGeom prst="roundRect">
            <a:avLst/>
          </a:prstGeom>
          <a:solidFill>
            <a:srgbClr val="25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BIZ UDゴシック" panose="020B0400000000000000" pitchFamily="49" charset="-128"/>
                <a:ea typeface="BIZ UDゴシック" panose="020B0400000000000000" pitchFamily="49" charset="-128"/>
              </a:rPr>
              <a:t>デメリット❶</a:t>
            </a:r>
          </a:p>
        </p:txBody>
      </p:sp>
      <p:sp>
        <p:nvSpPr>
          <p:cNvPr id="78" name="テキスト ボックス 77">
            <a:extLst>
              <a:ext uri="{FF2B5EF4-FFF2-40B4-BE49-F238E27FC236}">
                <a16:creationId xmlns:a16="http://schemas.microsoft.com/office/drawing/2014/main" id="{8D6577D4-AE37-9236-CA2C-9B648F313F1E}"/>
              </a:ext>
            </a:extLst>
          </p:cNvPr>
          <p:cNvSpPr txBox="1"/>
          <p:nvPr/>
        </p:nvSpPr>
        <p:spPr>
          <a:xfrm>
            <a:off x="7492555" y="2031956"/>
            <a:ext cx="4385388" cy="307777"/>
          </a:xfrm>
          <a:prstGeom prst="rect">
            <a:avLst/>
          </a:prstGeom>
          <a:noFill/>
        </p:spPr>
        <p:txBody>
          <a:bodyPr wrap="square" rtlCol="0">
            <a:spAutoFit/>
          </a:bodyPr>
          <a:lstStyle/>
          <a:p>
            <a:r>
              <a:rPr kumimoji="1" lang="ja-JP" altLang="en-US" sz="1400" b="1" dirty="0">
                <a:solidFill>
                  <a:srgbClr val="25A2FF"/>
                </a:solidFill>
                <a:latin typeface="BIZ UDゴシック" panose="020B0400000000000000" pitchFamily="49" charset="-128"/>
                <a:ea typeface="BIZ UDゴシック" panose="020B0400000000000000" pitchFamily="49" charset="-128"/>
              </a:rPr>
              <a:t>本業がおろそかになってしまう恐れ</a:t>
            </a:r>
          </a:p>
        </p:txBody>
      </p:sp>
      <p:sp>
        <p:nvSpPr>
          <p:cNvPr id="80" name="テキスト ボックス 79">
            <a:extLst>
              <a:ext uri="{FF2B5EF4-FFF2-40B4-BE49-F238E27FC236}">
                <a16:creationId xmlns:a16="http://schemas.microsoft.com/office/drawing/2014/main" id="{2D730648-5AEB-B348-F93E-340AD2572732}"/>
              </a:ext>
            </a:extLst>
          </p:cNvPr>
          <p:cNvSpPr txBox="1"/>
          <p:nvPr/>
        </p:nvSpPr>
        <p:spPr>
          <a:xfrm>
            <a:off x="7343607" y="2416289"/>
            <a:ext cx="4649755" cy="600164"/>
          </a:xfrm>
          <a:prstGeom prst="rect">
            <a:avLst/>
          </a:prstGeom>
          <a:noFill/>
        </p:spPr>
        <p:txBody>
          <a:bodyPr wrap="square" rtlCol="0">
            <a:spAutoFit/>
          </a:bodyPr>
          <a:lstStyle/>
          <a:p>
            <a:r>
              <a:rPr kumimoji="1" lang="ja-JP" altLang="en-US" sz="1100" dirty="0">
                <a:latin typeface="BIZ UDゴシック" panose="020B0400000000000000" pitchFamily="49" charset="-128"/>
                <a:ea typeface="BIZ UDゴシック" panose="020B0400000000000000" pitchFamily="49" charset="-128"/>
              </a:rPr>
              <a:t>副業に熱心になってしまい、本業に力が入らなくなる可能性。</a:t>
            </a:r>
            <a:endParaRPr kumimoji="1"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本業中に副業を行う人も出てくるかもしれないため、就業規則などの</a:t>
            </a:r>
            <a:endParaRPr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ルールで明確にする必要がある。</a:t>
            </a:r>
          </a:p>
        </p:txBody>
      </p:sp>
      <p:pic>
        <p:nvPicPr>
          <p:cNvPr id="81" name="図 80">
            <a:extLst>
              <a:ext uri="{FF2B5EF4-FFF2-40B4-BE49-F238E27FC236}">
                <a16:creationId xmlns:a16="http://schemas.microsoft.com/office/drawing/2014/main" id="{87738505-7BE9-704A-7B70-2CCB7C9235D1}"/>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33478" y1="32906" x2="33478" y2="32906"/>
                        <a14:foregroundMark x1="50870" y1="21368" x2="50870" y2="21368"/>
                        <a14:foregroundMark x1="59130" y1="21368" x2="59130" y2="21368"/>
                        <a14:foregroundMark x1="69130" y1="27778" x2="69130" y2="27778"/>
                      </a14:backgroundRemoval>
                    </a14:imgEffect>
                  </a14:imgLayer>
                </a14:imgProps>
              </a:ext>
            </a:extLst>
          </a:blip>
          <a:stretch>
            <a:fillRect/>
          </a:stretch>
        </p:blipFill>
        <p:spPr>
          <a:xfrm>
            <a:off x="6438299" y="2373923"/>
            <a:ext cx="756361" cy="769515"/>
          </a:xfrm>
          <a:prstGeom prst="rect">
            <a:avLst/>
          </a:prstGeom>
        </p:spPr>
      </p:pic>
      <p:sp>
        <p:nvSpPr>
          <p:cNvPr id="82" name="四角形: 角を丸くする 81">
            <a:extLst>
              <a:ext uri="{FF2B5EF4-FFF2-40B4-BE49-F238E27FC236}">
                <a16:creationId xmlns:a16="http://schemas.microsoft.com/office/drawing/2014/main" id="{230EB9DB-265E-F950-42C2-EA248B261712}"/>
              </a:ext>
            </a:extLst>
          </p:cNvPr>
          <p:cNvSpPr/>
          <p:nvPr/>
        </p:nvSpPr>
        <p:spPr>
          <a:xfrm>
            <a:off x="6255336" y="3160554"/>
            <a:ext cx="1237219" cy="386112"/>
          </a:xfrm>
          <a:prstGeom prst="roundRect">
            <a:avLst/>
          </a:prstGeom>
          <a:solidFill>
            <a:srgbClr val="25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BIZ UDゴシック" panose="020B0400000000000000" pitchFamily="49" charset="-128"/>
                <a:ea typeface="BIZ UDゴシック" panose="020B0400000000000000" pitchFamily="49" charset="-128"/>
              </a:rPr>
              <a:t>デメリット❷</a:t>
            </a:r>
          </a:p>
        </p:txBody>
      </p:sp>
      <p:sp>
        <p:nvSpPr>
          <p:cNvPr id="83" name="テキスト ボックス 82">
            <a:extLst>
              <a:ext uri="{FF2B5EF4-FFF2-40B4-BE49-F238E27FC236}">
                <a16:creationId xmlns:a16="http://schemas.microsoft.com/office/drawing/2014/main" id="{D2B6211F-B106-29A8-7473-7BFCA9FA578A}"/>
              </a:ext>
            </a:extLst>
          </p:cNvPr>
          <p:cNvSpPr txBox="1"/>
          <p:nvPr/>
        </p:nvSpPr>
        <p:spPr>
          <a:xfrm>
            <a:off x="7492555" y="3199316"/>
            <a:ext cx="4385388" cy="307777"/>
          </a:xfrm>
          <a:prstGeom prst="rect">
            <a:avLst/>
          </a:prstGeom>
          <a:noFill/>
        </p:spPr>
        <p:txBody>
          <a:bodyPr wrap="square" rtlCol="0">
            <a:spAutoFit/>
          </a:bodyPr>
          <a:lstStyle/>
          <a:p>
            <a:r>
              <a:rPr lang="ja-JP" altLang="en-US" sz="1400" b="1" dirty="0">
                <a:solidFill>
                  <a:srgbClr val="25A2FF"/>
                </a:solidFill>
                <a:latin typeface="BIZ UDゴシック" panose="020B0400000000000000" pitchFamily="49" charset="-128"/>
                <a:ea typeface="BIZ UDゴシック" panose="020B0400000000000000" pitchFamily="49" charset="-128"/>
              </a:rPr>
              <a:t>本業で知り得た情報が副業に使用される恐れ</a:t>
            </a:r>
            <a:endParaRPr kumimoji="1" lang="ja-JP" altLang="en-US" sz="1400" b="1" dirty="0">
              <a:solidFill>
                <a:srgbClr val="25A2FF"/>
              </a:solidFill>
              <a:latin typeface="BIZ UDゴシック" panose="020B0400000000000000" pitchFamily="49" charset="-128"/>
              <a:ea typeface="BIZ UDゴシック" panose="020B0400000000000000" pitchFamily="49" charset="-128"/>
            </a:endParaRPr>
          </a:p>
        </p:txBody>
      </p:sp>
      <p:sp>
        <p:nvSpPr>
          <p:cNvPr id="84" name="テキスト ボックス 83">
            <a:extLst>
              <a:ext uri="{FF2B5EF4-FFF2-40B4-BE49-F238E27FC236}">
                <a16:creationId xmlns:a16="http://schemas.microsoft.com/office/drawing/2014/main" id="{64A5BB18-6B81-A2CF-AF44-5415E9F8804F}"/>
              </a:ext>
            </a:extLst>
          </p:cNvPr>
          <p:cNvSpPr txBox="1"/>
          <p:nvPr/>
        </p:nvSpPr>
        <p:spPr>
          <a:xfrm>
            <a:off x="7343607" y="3583649"/>
            <a:ext cx="4649755" cy="600164"/>
          </a:xfrm>
          <a:prstGeom prst="rect">
            <a:avLst/>
          </a:prstGeom>
          <a:noFill/>
        </p:spPr>
        <p:txBody>
          <a:bodyPr wrap="square" rtlCol="0">
            <a:spAutoFit/>
          </a:bodyPr>
          <a:lstStyle/>
          <a:p>
            <a:r>
              <a:rPr kumimoji="1" lang="ja-JP" altLang="en-US" sz="1100" dirty="0">
                <a:latin typeface="BIZ UDゴシック" panose="020B0400000000000000" pitchFamily="49" charset="-128"/>
                <a:ea typeface="BIZ UDゴシック" panose="020B0400000000000000" pitchFamily="49" charset="-128"/>
              </a:rPr>
              <a:t>本業での経験や知識が外部に漏れるおそれがあるが、こちらも</a:t>
            </a:r>
            <a:endParaRPr kumimoji="1"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ルールと厳罰化を行うことで未然に防ぐ姿勢が重要。</a:t>
            </a:r>
            <a:endParaRPr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本業での経験を生かすレベルであれば問題はないと思われる。</a:t>
            </a:r>
          </a:p>
        </p:txBody>
      </p:sp>
      <p:sp>
        <p:nvSpPr>
          <p:cNvPr id="86" name="四角形: 角を丸くする 85">
            <a:extLst>
              <a:ext uri="{FF2B5EF4-FFF2-40B4-BE49-F238E27FC236}">
                <a16:creationId xmlns:a16="http://schemas.microsoft.com/office/drawing/2014/main" id="{3BC63BF0-43E2-2279-5250-1E92D0FCC6CE}"/>
              </a:ext>
            </a:extLst>
          </p:cNvPr>
          <p:cNvSpPr/>
          <p:nvPr/>
        </p:nvSpPr>
        <p:spPr>
          <a:xfrm>
            <a:off x="6255336" y="4309019"/>
            <a:ext cx="1237219" cy="386112"/>
          </a:xfrm>
          <a:prstGeom prst="roundRect">
            <a:avLst/>
          </a:prstGeom>
          <a:solidFill>
            <a:srgbClr val="25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BIZ UDゴシック" panose="020B0400000000000000" pitchFamily="49" charset="-128"/>
                <a:ea typeface="BIZ UDゴシック" panose="020B0400000000000000" pitchFamily="49" charset="-128"/>
              </a:rPr>
              <a:t>デメリット❸</a:t>
            </a:r>
          </a:p>
        </p:txBody>
      </p:sp>
      <p:sp>
        <p:nvSpPr>
          <p:cNvPr id="87" name="テキスト ボックス 86">
            <a:extLst>
              <a:ext uri="{FF2B5EF4-FFF2-40B4-BE49-F238E27FC236}">
                <a16:creationId xmlns:a16="http://schemas.microsoft.com/office/drawing/2014/main" id="{401D9A37-85BC-0564-1E51-B693DE637D3C}"/>
              </a:ext>
            </a:extLst>
          </p:cNvPr>
          <p:cNvSpPr txBox="1"/>
          <p:nvPr/>
        </p:nvSpPr>
        <p:spPr>
          <a:xfrm>
            <a:off x="7492555" y="4347781"/>
            <a:ext cx="4385388" cy="307777"/>
          </a:xfrm>
          <a:prstGeom prst="rect">
            <a:avLst/>
          </a:prstGeom>
          <a:noFill/>
        </p:spPr>
        <p:txBody>
          <a:bodyPr wrap="square" rtlCol="0">
            <a:spAutoFit/>
          </a:bodyPr>
          <a:lstStyle/>
          <a:p>
            <a:r>
              <a:rPr kumimoji="1" lang="ja-JP" altLang="en-US" sz="1400" b="1" dirty="0">
                <a:solidFill>
                  <a:srgbClr val="25A2FF"/>
                </a:solidFill>
                <a:latin typeface="BIZ UDゴシック" panose="020B0400000000000000" pitchFamily="49" charset="-128"/>
                <a:ea typeface="BIZ UDゴシック" panose="020B0400000000000000" pitchFamily="49" charset="-128"/>
              </a:rPr>
              <a:t>確定申告などの事務作業が増える</a:t>
            </a:r>
          </a:p>
        </p:txBody>
      </p:sp>
      <p:sp>
        <p:nvSpPr>
          <p:cNvPr id="88" name="テキスト ボックス 87">
            <a:extLst>
              <a:ext uri="{FF2B5EF4-FFF2-40B4-BE49-F238E27FC236}">
                <a16:creationId xmlns:a16="http://schemas.microsoft.com/office/drawing/2014/main" id="{EAAD9113-E1D3-1901-8FEC-96909D5B2491}"/>
              </a:ext>
            </a:extLst>
          </p:cNvPr>
          <p:cNvSpPr txBox="1"/>
          <p:nvPr/>
        </p:nvSpPr>
        <p:spPr>
          <a:xfrm>
            <a:off x="7343607" y="4732114"/>
            <a:ext cx="4649755" cy="600164"/>
          </a:xfrm>
          <a:prstGeom prst="rect">
            <a:avLst/>
          </a:prstGeom>
          <a:noFill/>
        </p:spPr>
        <p:txBody>
          <a:bodyPr wrap="square" rtlCol="0">
            <a:spAutoFit/>
          </a:bodyPr>
          <a:lstStyle/>
          <a:p>
            <a:r>
              <a:rPr kumimoji="1" lang="ja-JP" altLang="en-US" sz="1100" dirty="0">
                <a:latin typeface="BIZ UDゴシック" panose="020B0400000000000000" pitchFamily="49" charset="-128"/>
                <a:ea typeface="BIZ UDゴシック" panose="020B0400000000000000" pitchFamily="49" charset="-128"/>
              </a:rPr>
              <a:t>所得金額によって確定申告が必要とされることがあるため、</a:t>
            </a:r>
            <a:endParaRPr kumimoji="1"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それらの事務手続きが増加することで負担に感じる。また、正しい</a:t>
            </a:r>
            <a:endParaRPr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税の知識が必要とされるため、それらの教育も必要に？</a:t>
            </a:r>
          </a:p>
        </p:txBody>
      </p:sp>
      <p:sp>
        <p:nvSpPr>
          <p:cNvPr id="89" name="四角形: 角を丸くする 88">
            <a:extLst>
              <a:ext uri="{FF2B5EF4-FFF2-40B4-BE49-F238E27FC236}">
                <a16:creationId xmlns:a16="http://schemas.microsoft.com/office/drawing/2014/main" id="{676394F3-18B6-BD7D-5B80-9E6311EEA355}"/>
              </a:ext>
            </a:extLst>
          </p:cNvPr>
          <p:cNvSpPr/>
          <p:nvPr/>
        </p:nvSpPr>
        <p:spPr>
          <a:xfrm>
            <a:off x="6255336" y="5370072"/>
            <a:ext cx="1237219" cy="386112"/>
          </a:xfrm>
          <a:prstGeom prst="roundRect">
            <a:avLst/>
          </a:prstGeom>
          <a:solidFill>
            <a:srgbClr val="25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BIZ UDゴシック" panose="020B0400000000000000" pitchFamily="49" charset="-128"/>
                <a:ea typeface="BIZ UDゴシック" panose="020B0400000000000000" pitchFamily="49" charset="-128"/>
              </a:rPr>
              <a:t>デメリット❹</a:t>
            </a:r>
          </a:p>
        </p:txBody>
      </p:sp>
      <p:sp>
        <p:nvSpPr>
          <p:cNvPr id="90" name="テキスト ボックス 89">
            <a:extLst>
              <a:ext uri="{FF2B5EF4-FFF2-40B4-BE49-F238E27FC236}">
                <a16:creationId xmlns:a16="http://schemas.microsoft.com/office/drawing/2014/main" id="{76EB9EF0-EC09-EDD5-F070-E4FC2BB92F56}"/>
              </a:ext>
            </a:extLst>
          </p:cNvPr>
          <p:cNvSpPr txBox="1"/>
          <p:nvPr/>
        </p:nvSpPr>
        <p:spPr>
          <a:xfrm>
            <a:off x="7492555" y="5408834"/>
            <a:ext cx="4385388" cy="307777"/>
          </a:xfrm>
          <a:prstGeom prst="rect">
            <a:avLst/>
          </a:prstGeom>
          <a:noFill/>
        </p:spPr>
        <p:txBody>
          <a:bodyPr wrap="square" rtlCol="0">
            <a:spAutoFit/>
          </a:bodyPr>
          <a:lstStyle/>
          <a:p>
            <a:r>
              <a:rPr kumimoji="1" lang="ja-JP" altLang="en-US" sz="1400" b="1" dirty="0">
                <a:solidFill>
                  <a:srgbClr val="25A2FF"/>
                </a:solidFill>
                <a:latin typeface="BIZ UDゴシック" panose="020B0400000000000000" pitchFamily="49" charset="-128"/>
                <a:ea typeface="BIZ UDゴシック" panose="020B0400000000000000" pitchFamily="49" charset="-128"/>
              </a:rPr>
              <a:t>社員の健康が害される恐れ</a:t>
            </a:r>
          </a:p>
        </p:txBody>
      </p:sp>
      <p:sp>
        <p:nvSpPr>
          <p:cNvPr id="91" name="テキスト ボックス 90">
            <a:extLst>
              <a:ext uri="{FF2B5EF4-FFF2-40B4-BE49-F238E27FC236}">
                <a16:creationId xmlns:a16="http://schemas.microsoft.com/office/drawing/2014/main" id="{1391A015-B03B-2686-6603-35ED4D25FB98}"/>
              </a:ext>
            </a:extLst>
          </p:cNvPr>
          <p:cNvSpPr txBox="1"/>
          <p:nvPr/>
        </p:nvSpPr>
        <p:spPr>
          <a:xfrm>
            <a:off x="7343607" y="5793167"/>
            <a:ext cx="4649755" cy="430887"/>
          </a:xfrm>
          <a:prstGeom prst="rect">
            <a:avLst/>
          </a:prstGeom>
          <a:noFill/>
        </p:spPr>
        <p:txBody>
          <a:bodyPr wrap="square" rtlCol="0">
            <a:spAutoFit/>
          </a:bodyPr>
          <a:lstStyle/>
          <a:p>
            <a:r>
              <a:rPr kumimoji="1" lang="ja-JP" altLang="en-US" sz="1100" dirty="0">
                <a:latin typeface="BIZ UDゴシック" panose="020B0400000000000000" pitchFamily="49" charset="-128"/>
                <a:ea typeface="BIZ UDゴシック" panose="020B0400000000000000" pitchFamily="49" charset="-128"/>
              </a:rPr>
              <a:t>副業に熱心になるあまり、休むという習慣が少なくなり、心身の健康状態が悪化する懸念。</a:t>
            </a:r>
          </a:p>
        </p:txBody>
      </p:sp>
      <p:pic>
        <p:nvPicPr>
          <p:cNvPr id="92" name="図 91">
            <a:extLst>
              <a:ext uri="{FF2B5EF4-FFF2-40B4-BE49-F238E27FC236}">
                <a16:creationId xmlns:a16="http://schemas.microsoft.com/office/drawing/2014/main" id="{1F7D2EB0-C0FE-8F9E-A511-27CF5CE97B11}"/>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foregroundMark x1="47030" y1="35211" x2="52475" y2="69953"/>
                        <a14:foregroundMark x1="69307" y1="17371" x2="40099" y2="16432"/>
                        <a14:foregroundMark x1="73762" y1="16432" x2="73762" y2="21596"/>
                        <a14:foregroundMark x1="77723" y1="33333" x2="77723" y2="33333"/>
                        <a14:foregroundMark x1="77228" y1="41784" x2="77228" y2="41784"/>
                        <a14:foregroundMark x1="78713" y1="57746" x2="78713" y2="57746"/>
                        <a14:foregroundMark x1="77723" y1="31455" x2="75743" y2="32394"/>
                        <a14:foregroundMark x1="77723" y1="33333" x2="72277" y2="41315"/>
                        <a14:foregroundMark x1="75743" y1="31925" x2="75743" y2="62911"/>
                        <a14:foregroundMark x1="77228" y1="35681" x2="77228" y2="64789"/>
                        <a14:foregroundMark x1="35149" y1="18310" x2="29208" y2="18310"/>
                      </a14:backgroundRemoval>
                    </a14:imgEffect>
                  </a14:imgLayer>
                </a14:imgProps>
              </a:ext>
            </a:extLst>
          </a:blip>
          <a:stretch>
            <a:fillRect/>
          </a:stretch>
        </p:blipFill>
        <p:spPr>
          <a:xfrm>
            <a:off x="6447630" y="3548342"/>
            <a:ext cx="778770" cy="821178"/>
          </a:xfrm>
          <a:prstGeom prst="rect">
            <a:avLst/>
          </a:prstGeom>
        </p:spPr>
      </p:pic>
      <p:pic>
        <p:nvPicPr>
          <p:cNvPr id="93" name="図 92">
            <a:extLst>
              <a:ext uri="{FF2B5EF4-FFF2-40B4-BE49-F238E27FC236}">
                <a16:creationId xmlns:a16="http://schemas.microsoft.com/office/drawing/2014/main" id="{9F1B8274-0F4A-7038-65C4-7442CB0BFDF2}"/>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0000" b="90000" l="10000" r="90000">
                        <a14:foregroundMark x1="30769" y1="58547" x2="31197" y2="66667"/>
                        <a14:foregroundMark x1="57692" y1="52137" x2="39316" y2="53846"/>
                        <a14:foregroundMark x1="56410" y1="48718" x2="44444" y2="49573"/>
                        <a14:foregroundMark x1="58547" y1="29487" x2="53846" y2="34188"/>
                        <a14:foregroundMark x1="44872" y1="48718" x2="58974" y2="50000"/>
                        <a14:foregroundMark x1="43590" y1="50000" x2="59829" y2="51282"/>
                        <a14:foregroundMark x1="61111" y1="64957" x2="45726" y2="70513"/>
                        <a14:foregroundMark x1="66667" y1="59402" x2="38889" y2="58974"/>
                        <a14:foregroundMark x1="38889" y1="58974" x2="30342" y2="74359"/>
                        <a14:foregroundMark x1="34188" y1="59829" x2="32479" y2="77350"/>
                        <a14:foregroundMark x1="46581" y1="81197" x2="46581" y2="81197"/>
                        <a14:foregroundMark x1="67949" y1="58120" x2="68376" y2="76068"/>
                      </a14:backgroundRemoval>
                    </a14:imgEffect>
                  </a14:imgLayer>
                </a14:imgProps>
              </a:ext>
            </a:extLst>
          </a:blip>
          <a:stretch>
            <a:fillRect/>
          </a:stretch>
        </p:blipFill>
        <p:spPr>
          <a:xfrm>
            <a:off x="6398869" y="4599108"/>
            <a:ext cx="867153" cy="867153"/>
          </a:xfrm>
          <a:prstGeom prst="rect">
            <a:avLst/>
          </a:prstGeom>
        </p:spPr>
      </p:pic>
      <p:pic>
        <p:nvPicPr>
          <p:cNvPr id="94" name="図 93">
            <a:extLst>
              <a:ext uri="{FF2B5EF4-FFF2-40B4-BE49-F238E27FC236}">
                <a16:creationId xmlns:a16="http://schemas.microsoft.com/office/drawing/2014/main" id="{C2859707-1017-450D-DC4A-CA84114046A3}"/>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10000" b="90000" l="10000" r="90000">
                        <a14:foregroundMark x1="15625" y1="38034" x2="15625" y2="38034"/>
                        <a14:foregroundMark x1="28571" y1="37607" x2="28571" y2="37607"/>
                        <a14:foregroundMark x1="31696" y1="51282" x2="31696" y2="51282"/>
                        <a14:foregroundMark x1="45536" y1="55128" x2="45536" y2="55128"/>
                        <a14:foregroundMark x1="62054" y1="29915" x2="62054" y2="29915"/>
                      </a14:backgroundRemoval>
                    </a14:imgEffect>
                  </a14:imgLayer>
                </a14:imgProps>
              </a:ext>
            </a:extLst>
          </a:blip>
          <a:stretch>
            <a:fillRect/>
          </a:stretch>
        </p:blipFill>
        <p:spPr>
          <a:xfrm>
            <a:off x="6484969" y="5668833"/>
            <a:ext cx="690681" cy="721515"/>
          </a:xfrm>
          <a:prstGeom prst="rect">
            <a:avLst/>
          </a:prstGeom>
        </p:spPr>
      </p:pic>
    </p:spTree>
    <p:extLst>
      <p:ext uri="{BB962C8B-B14F-4D97-AF65-F5344CB8AC3E}">
        <p14:creationId xmlns:p14="http://schemas.microsoft.com/office/powerpoint/2010/main" val="215166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407B40D-2127-1C18-E401-EE103B325E83}"/>
              </a:ext>
            </a:extLst>
          </p:cNvPr>
          <p:cNvSpPr/>
          <p:nvPr/>
        </p:nvSpPr>
        <p:spPr>
          <a:xfrm>
            <a:off x="0" y="0"/>
            <a:ext cx="12192000" cy="999241"/>
          </a:xfrm>
          <a:prstGeom prst="rect">
            <a:avLst/>
          </a:prstGeom>
          <a:solidFill>
            <a:srgbClr val="2D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Contents</a:t>
            </a:r>
            <a:endParaRPr kumimoji="1" lang="ja-JP" altLang="en-US"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5" name="正方形/長方形 4">
            <a:extLst>
              <a:ext uri="{FF2B5EF4-FFF2-40B4-BE49-F238E27FC236}">
                <a16:creationId xmlns:a16="http://schemas.microsoft.com/office/drawing/2014/main" id="{625BC4A1-E5BA-E398-F3DE-EF2FEED48210}"/>
              </a:ext>
            </a:extLst>
          </p:cNvPr>
          <p:cNvSpPr/>
          <p:nvPr/>
        </p:nvSpPr>
        <p:spPr>
          <a:xfrm>
            <a:off x="0" y="6579909"/>
            <a:ext cx="12192000" cy="278091"/>
          </a:xfrm>
          <a:prstGeom prst="rect">
            <a:avLst/>
          </a:prstGeom>
          <a:solidFill>
            <a:srgbClr val="2D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-4-</a:t>
            </a:r>
            <a:endParaRPr kumimoji="1" lang="ja-JP" altLang="en-US"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graphicFrame>
        <p:nvGraphicFramePr>
          <p:cNvPr id="6" name="表 6">
            <a:extLst>
              <a:ext uri="{FF2B5EF4-FFF2-40B4-BE49-F238E27FC236}">
                <a16:creationId xmlns:a16="http://schemas.microsoft.com/office/drawing/2014/main" id="{B977A552-3AE7-B7C7-6622-6FDEB1A23AE9}"/>
              </a:ext>
            </a:extLst>
          </p:cNvPr>
          <p:cNvGraphicFramePr>
            <a:graphicFrameLocks noGrp="1"/>
          </p:cNvGraphicFramePr>
          <p:nvPr>
            <p:extLst>
              <p:ext uri="{D42A27DB-BD31-4B8C-83A1-F6EECF244321}">
                <p14:modId xmlns:p14="http://schemas.microsoft.com/office/powerpoint/2010/main" val="1925390677"/>
              </p:ext>
            </p:extLst>
          </p:nvPr>
        </p:nvGraphicFramePr>
        <p:xfrm>
          <a:off x="-2" y="-1"/>
          <a:ext cx="12192000" cy="99924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53417678"/>
                    </a:ext>
                  </a:extLst>
                </a:gridCol>
                <a:gridCol w="3048000">
                  <a:extLst>
                    <a:ext uri="{9D8B030D-6E8A-4147-A177-3AD203B41FA5}">
                      <a16:colId xmlns:a16="http://schemas.microsoft.com/office/drawing/2014/main" val="448320496"/>
                    </a:ext>
                  </a:extLst>
                </a:gridCol>
                <a:gridCol w="3048000">
                  <a:extLst>
                    <a:ext uri="{9D8B030D-6E8A-4147-A177-3AD203B41FA5}">
                      <a16:colId xmlns:a16="http://schemas.microsoft.com/office/drawing/2014/main" val="2601226601"/>
                    </a:ext>
                  </a:extLst>
                </a:gridCol>
                <a:gridCol w="3048000">
                  <a:extLst>
                    <a:ext uri="{9D8B030D-6E8A-4147-A177-3AD203B41FA5}">
                      <a16:colId xmlns:a16="http://schemas.microsoft.com/office/drawing/2014/main" val="261271497"/>
                    </a:ext>
                  </a:extLst>
                </a:gridCol>
              </a:tblGrid>
              <a:tr h="999241">
                <a:tc>
                  <a:txBody>
                    <a:bodyPr/>
                    <a:lstStyle/>
                    <a:p>
                      <a:pPr algn="l"/>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01</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┃副業に関する各種情報</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l"/>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02</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┃副業制度メリット</a:t>
                      </a:r>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デメリット</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l"/>
                      <a:r>
                        <a:rPr kumimoji="1" lang="en-US" altLang="ja-JP" sz="1400" dirty="0">
                          <a:solidFill>
                            <a:schemeClr val="bg1"/>
                          </a:solidFill>
                          <a:latin typeface="BIZ UDゴシック" panose="020B0400000000000000" pitchFamily="49" charset="-128"/>
                          <a:ea typeface="BIZ UDゴシック" panose="020B0400000000000000" pitchFamily="49" charset="-128"/>
                        </a:rPr>
                        <a:t>03</a:t>
                      </a:r>
                      <a:r>
                        <a:rPr kumimoji="1" lang="ja-JP" altLang="en-US" sz="1400" dirty="0">
                          <a:solidFill>
                            <a:schemeClr val="bg1"/>
                          </a:solidFill>
                          <a:latin typeface="BIZ UDゴシック" panose="020B0400000000000000" pitchFamily="49" charset="-128"/>
                          <a:ea typeface="BIZ UDゴシック" panose="020B0400000000000000" pitchFamily="49" charset="-128"/>
                        </a:rPr>
                        <a:t>┃他社副業制度の事例</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CCCC"/>
                    </a:solidFill>
                  </a:tcPr>
                </a:tc>
                <a:tc>
                  <a:txBody>
                    <a:bodyPr/>
                    <a:lstStyle/>
                    <a:p>
                      <a:pPr algn="l"/>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04</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┃当社での導入に関して</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00665982"/>
                  </a:ext>
                </a:extLst>
              </a:tr>
            </a:tbl>
          </a:graphicData>
        </a:graphic>
      </p:graphicFrame>
      <p:sp>
        <p:nvSpPr>
          <p:cNvPr id="7" name="正方形/長方形 6">
            <a:extLst>
              <a:ext uri="{FF2B5EF4-FFF2-40B4-BE49-F238E27FC236}">
                <a16:creationId xmlns:a16="http://schemas.microsoft.com/office/drawing/2014/main" id="{E01BF927-1978-F20A-9B39-B610ED962D3C}"/>
              </a:ext>
            </a:extLst>
          </p:cNvPr>
          <p:cNvSpPr/>
          <p:nvPr/>
        </p:nvSpPr>
        <p:spPr>
          <a:xfrm>
            <a:off x="263951" y="1211630"/>
            <a:ext cx="11735215" cy="5099901"/>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9" name="直線コネクタ 8">
            <a:extLst>
              <a:ext uri="{FF2B5EF4-FFF2-40B4-BE49-F238E27FC236}">
                <a16:creationId xmlns:a16="http://schemas.microsoft.com/office/drawing/2014/main" id="{0102D1F8-5DA7-68AC-7889-9CF091854A3B}"/>
              </a:ext>
            </a:extLst>
          </p:cNvPr>
          <p:cNvCxnSpPr>
            <a:cxnSpLocks/>
          </p:cNvCxnSpPr>
          <p:nvPr/>
        </p:nvCxnSpPr>
        <p:spPr>
          <a:xfrm>
            <a:off x="367648" y="1838228"/>
            <a:ext cx="11538213"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61922022-B4B9-9938-58FE-E7179B956A92}"/>
              </a:ext>
            </a:extLst>
          </p:cNvPr>
          <p:cNvSpPr txBox="1"/>
          <p:nvPr/>
        </p:nvSpPr>
        <p:spPr>
          <a:xfrm>
            <a:off x="367648" y="1366887"/>
            <a:ext cx="1163151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DBDBA"/>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KDDI</a:t>
            </a: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導入事例：</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正社員約</a:t>
            </a:r>
            <a:r>
              <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11,000</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名対象に、就業時間の約</a:t>
            </a:r>
            <a:r>
              <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割を目安として自部署以外での業務を経験できる「社内副業制度」を導入</a:t>
            </a:r>
            <a:endPar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19" name="図 18">
            <a:extLst>
              <a:ext uri="{FF2B5EF4-FFF2-40B4-BE49-F238E27FC236}">
                <a16:creationId xmlns:a16="http://schemas.microsoft.com/office/drawing/2014/main" id="{23C74758-D093-0EF5-6B20-A96B7AF2E64A}"/>
              </a:ext>
            </a:extLst>
          </p:cNvPr>
          <p:cNvPicPr>
            <a:picLocks noChangeAspect="1"/>
          </p:cNvPicPr>
          <p:nvPr/>
        </p:nvPicPr>
        <p:blipFill>
          <a:blip r:embed="rId2"/>
          <a:stretch>
            <a:fillRect/>
          </a:stretch>
        </p:blipFill>
        <p:spPr>
          <a:xfrm>
            <a:off x="946145" y="3105297"/>
            <a:ext cx="4372303" cy="1814507"/>
          </a:xfrm>
          <a:prstGeom prst="rect">
            <a:avLst/>
          </a:prstGeom>
        </p:spPr>
      </p:pic>
      <p:sp>
        <p:nvSpPr>
          <p:cNvPr id="22" name="四角形: 角を丸くする 21">
            <a:extLst>
              <a:ext uri="{FF2B5EF4-FFF2-40B4-BE49-F238E27FC236}">
                <a16:creationId xmlns:a16="http://schemas.microsoft.com/office/drawing/2014/main" id="{26628D7A-4AC2-82ED-DB59-F5C219FE4E1B}"/>
              </a:ext>
            </a:extLst>
          </p:cNvPr>
          <p:cNvSpPr/>
          <p:nvPr/>
        </p:nvSpPr>
        <p:spPr>
          <a:xfrm>
            <a:off x="367648" y="1971016"/>
            <a:ext cx="5529299" cy="302695"/>
          </a:xfrm>
          <a:prstGeom prst="roundRect">
            <a:avLst/>
          </a:prstGeom>
          <a:solidFill>
            <a:srgbClr val="C5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┃目的</a:t>
            </a:r>
          </a:p>
        </p:txBody>
      </p:sp>
      <p:sp>
        <p:nvSpPr>
          <p:cNvPr id="25" name="テキスト ボックス 24">
            <a:extLst>
              <a:ext uri="{FF2B5EF4-FFF2-40B4-BE49-F238E27FC236}">
                <a16:creationId xmlns:a16="http://schemas.microsoft.com/office/drawing/2014/main" id="{BCE909C3-BD9C-5394-F9C4-C0D8697F9F34}"/>
              </a:ext>
            </a:extLst>
          </p:cNvPr>
          <p:cNvSpPr txBox="1"/>
          <p:nvPr/>
        </p:nvSpPr>
        <p:spPr>
          <a:xfrm>
            <a:off x="358316" y="2336816"/>
            <a:ext cx="57190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自部署とは異なる組織・違った環境の業務に携わることで</a:t>
            </a: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社員の専門性の探索</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や</a:t>
            </a: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習得を加速させる</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と共に、組織の壁を超えた人財シナジーによる</a:t>
            </a: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イノベーション創出の機会</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を増やすこと。</a:t>
            </a:r>
          </a:p>
        </p:txBody>
      </p:sp>
      <p:sp>
        <p:nvSpPr>
          <p:cNvPr id="26" name="四角形: 角を丸くする 25">
            <a:extLst>
              <a:ext uri="{FF2B5EF4-FFF2-40B4-BE49-F238E27FC236}">
                <a16:creationId xmlns:a16="http://schemas.microsoft.com/office/drawing/2014/main" id="{80A0034D-74D0-8B8D-B9F8-9F6250358CFC}"/>
              </a:ext>
            </a:extLst>
          </p:cNvPr>
          <p:cNvSpPr/>
          <p:nvPr/>
        </p:nvSpPr>
        <p:spPr>
          <a:xfrm>
            <a:off x="367648" y="5050444"/>
            <a:ext cx="5529299" cy="302695"/>
          </a:xfrm>
          <a:prstGeom prst="roundRect">
            <a:avLst/>
          </a:prstGeom>
          <a:solidFill>
            <a:srgbClr val="C5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┃人事評価・報酬について</a:t>
            </a:r>
          </a:p>
        </p:txBody>
      </p:sp>
      <p:sp>
        <p:nvSpPr>
          <p:cNvPr id="27" name="テキスト ボックス 26">
            <a:extLst>
              <a:ext uri="{FF2B5EF4-FFF2-40B4-BE49-F238E27FC236}">
                <a16:creationId xmlns:a16="http://schemas.microsoft.com/office/drawing/2014/main" id="{51572814-A4EE-FAA3-F799-FFE3771A8422}"/>
              </a:ext>
            </a:extLst>
          </p:cNvPr>
          <p:cNvSpPr txBox="1"/>
          <p:nvPr/>
        </p:nvSpPr>
        <p:spPr>
          <a:xfrm>
            <a:off x="6205920" y="2313743"/>
            <a:ext cx="5519968"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イノベーション創出の観点で募集業務を各部署で精査・公表し、社員が自らの成長の加速につながる業務へ応募。</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2020</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4</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月</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日から全</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86</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業務の募集を行い、</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63</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名が</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2020</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6</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月</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日以降順次、社内副業を開始。</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▼主な副業の業務内容について</a:t>
            </a:r>
          </a:p>
        </p:txBody>
      </p:sp>
      <p:sp>
        <p:nvSpPr>
          <p:cNvPr id="29" name="四角形: 角を丸くする 28">
            <a:extLst>
              <a:ext uri="{FF2B5EF4-FFF2-40B4-BE49-F238E27FC236}">
                <a16:creationId xmlns:a16="http://schemas.microsoft.com/office/drawing/2014/main" id="{D9D07C36-1D5D-DC80-9971-49A65B114EF5}"/>
              </a:ext>
            </a:extLst>
          </p:cNvPr>
          <p:cNvSpPr/>
          <p:nvPr/>
        </p:nvSpPr>
        <p:spPr>
          <a:xfrm>
            <a:off x="6215251" y="1971016"/>
            <a:ext cx="5529299" cy="302695"/>
          </a:xfrm>
          <a:prstGeom prst="roundRect">
            <a:avLst/>
          </a:prstGeom>
          <a:solidFill>
            <a:srgbClr val="C5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┃副業の具体的な中身について</a:t>
            </a:r>
          </a:p>
        </p:txBody>
      </p:sp>
      <p:pic>
        <p:nvPicPr>
          <p:cNvPr id="31" name="図 30">
            <a:extLst>
              <a:ext uri="{FF2B5EF4-FFF2-40B4-BE49-F238E27FC236}">
                <a16:creationId xmlns:a16="http://schemas.microsoft.com/office/drawing/2014/main" id="{80EA422B-96BC-7735-7A80-7290AB858ABB}"/>
              </a:ext>
            </a:extLst>
          </p:cNvPr>
          <p:cNvPicPr>
            <a:picLocks noChangeAspect="1"/>
          </p:cNvPicPr>
          <p:nvPr/>
        </p:nvPicPr>
        <p:blipFill>
          <a:blip r:embed="rId3"/>
          <a:stretch>
            <a:fillRect/>
          </a:stretch>
        </p:blipFill>
        <p:spPr>
          <a:xfrm>
            <a:off x="4730426" y="5422126"/>
            <a:ext cx="1111421" cy="820418"/>
          </a:xfrm>
          <a:prstGeom prst="rect">
            <a:avLst/>
          </a:prstGeom>
        </p:spPr>
      </p:pic>
      <p:sp>
        <p:nvSpPr>
          <p:cNvPr id="32" name="テキスト ボックス 31">
            <a:extLst>
              <a:ext uri="{FF2B5EF4-FFF2-40B4-BE49-F238E27FC236}">
                <a16:creationId xmlns:a16="http://schemas.microsoft.com/office/drawing/2014/main" id="{54A93C62-23F3-6549-719D-48D4F6D8FA7C}"/>
              </a:ext>
            </a:extLst>
          </p:cNvPr>
          <p:cNvSpPr txBox="1"/>
          <p:nvPr/>
        </p:nvSpPr>
        <p:spPr>
          <a:xfrm>
            <a:off x="367648" y="5497792"/>
            <a:ext cx="4259081"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副業先の勤務態度や実績などについても本業での人事評価と併せて評価される。しかし、</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つの部署で働いたとしても</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BIZ UDゴシック" panose="020B0400000000000000" pitchFamily="49" charset="-128"/>
                <a:ea typeface="BIZ UDゴシック" panose="020B0400000000000000" pitchFamily="49" charset="-128"/>
              </a:rPr>
              <a:t>別途報酬は発生しない。</a:t>
            </a:r>
            <a:r>
              <a:rPr lang="ja-JP" altLang="en-US" sz="1200" b="1" dirty="0">
                <a:solidFill>
                  <a:prstClr val="black"/>
                </a:solidFill>
                <a:latin typeface="BIZ UDゴシック" panose="020B0400000000000000" pitchFamily="49" charset="-128"/>
                <a:ea typeface="BIZ UDゴシック" panose="020B0400000000000000" pitchFamily="49" charset="-128"/>
              </a:rPr>
              <a:t>▶人材育成を大きな目的</a:t>
            </a:r>
            <a:endPar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34" name="図 33">
            <a:extLst>
              <a:ext uri="{FF2B5EF4-FFF2-40B4-BE49-F238E27FC236}">
                <a16:creationId xmlns:a16="http://schemas.microsoft.com/office/drawing/2014/main" id="{57E6AF7E-3ED5-B846-B788-B4179003738B}"/>
              </a:ext>
            </a:extLst>
          </p:cNvPr>
          <p:cNvPicPr>
            <a:picLocks noChangeAspect="1"/>
          </p:cNvPicPr>
          <p:nvPr/>
        </p:nvPicPr>
        <p:blipFill rotWithShape="1">
          <a:blip r:embed="rId4"/>
          <a:srcRect l="20974" t="16974" r="18661" b="31292"/>
          <a:stretch/>
        </p:blipFill>
        <p:spPr>
          <a:xfrm>
            <a:off x="6146464" y="3321663"/>
            <a:ext cx="5777367" cy="2785131"/>
          </a:xfrm>
          <a:prstGeom prst="rect">
            <a:avLst/>
          </a:prstGeom>
        </p:spPr>
      </p:pic>
    </p:spTree>
    <p:extLst>
      <p:ext uri="{BB962C8B-B14F-4D97-AF65-F5344CB8AC3E}">
        <p14:creationId xmlns:p14="http://schemas.microsoft.com/office/powerpoint/2010/main" val="2671155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407B40D-2127-1C18-E401-EE103B325E83}"/>
              </a:ext>
            </a:extLst>
          </p:cNvPr>
          <p:cNvSpPr/>
          <p:nvPr/>
        </p:nvSpPr>
        <p:spPr>
          <a:xfrm>
            <a:off x="0" y="0"/>
            <a:ext cx="12192000" cy="999241"/>
          </a:xfrm>
          <a:prstGeom prst="rect">
            <a:avLst/>
          </a:prstGeom>
          <a:solidFill>
            <a:srgbClr val="2D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Contents</a:t>
            </a:r>
            <a:endParaRPr kumimoji="1" lang="ja-JP" altLang="en-US"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5" name="正方形/長方形 4">
            <a:extLst>
              <a:ext uri="{FF2B5EF4-FFF2-40B4-BE49-F238E27FC236}">
                <a16:creationId xmlns:a16="http://schemas.microsoft.com/office/drawing/2014/main" id="{625BC4A1-E5BA-E398-F3DE-EF2FEED48210}"/>
              </a:ext>
            </a:extLst>
          </p:cNvPr>
          <p:cNvSpPr/>
          <p:nvPr/>
        </p:nvSpPr>
        <p:spPr>
          <a:xfrm>
            <a:off x="0" y="6579909"/>
            <a:ext cx="12192000" cy="278091"/>
          </a:xfrm>
          <a:prstGeom prst="rect">
            <a:avLst/>
          </a:prstGeom>
          <a:solidFill>
            <a:srgbClr val="2D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-5-</a:t>
            </a:r>
            <a:endParaRPr kumimoji="1" lang="ja-JP" altLang="en-US"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graphicFrame>
        <p:nvGraphicFramePr>
          <p:cNvPr id="6" name="表 6">
            <a:extLst>
              <a:ext uri="{FF2B5EF4-FFF2-40B4-BE49-F238E27FC236}">
                <a16:creationId xmlns:a16="http://schemas.microsoft.com/office/drawing/2014/main" id="{B977A552-3AE7-B7C7-6622-6FDEB1A23AE9}"/>
              </a:ext>
            </a:extLst>
          </p:cNvPr>
          <p:cNvGraphicFramePr>
            <a:graphicFrameLocks noGrp="1"/>
          </p:cNvGraphicFramePr>
          <p:nvPr>
            <p:extLst>
              <p:ext uri="{D42A27DB-BD31-4B8C-83A1-F6EECF244321}">
                <p14:modId xmlns:p14="http://schemas.microsoft.com/office/powerpoint/2010/main" val="2807587353"/>
              </p:ext>
            </p:extLst>
          </p:nvPr>
        </p:nvGraphicFramePr>
        <p:xfrm>
          <a:off x="-2" y="-1"/>
          <a:ext cx="12192000" cy="99924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53417678"/>
                    </a:ext>
                  </a:extLst>
                </a:gridCol>
                <a:gridCol w="3048000">
                  <a:extLst>
                    <a:ext uri="{9D8B030D-6E8A-4147-A177-3AD203B41FA5}">
                      <a16:colId xmlns:a16="http://schemas.microsoft.com/office/drawing/2014/main" val="448320496"/>
                    </a:ext>
                  </a:extLst>
                </a:gridCol>
                <a:gridCol w="3048000">
                  <a:extLst>
                    <a:ext uri="{9D8B030D-6E8A-4147-A177-3AD203B41FA5}">
                      <a16:colId xmlns:a16="http://schemas.microsoft.com/office/drawing/2014/main" val="2601226601"/>
                    </a:ext>
                  </a:extLst>
                </a:gridCol>
                <a:gridCol w="3048000">
                  <a:extLst>
                    <a:ext uri="{9D8B030D-6E8A-4147-A177-3AD203B41FA5}">
                      <a16:colId xmlns:a16="http://schemas.microsoft.com/office/drawing/2014/main" val="261271497"/>
                    </a:ext>
                  </a:extLst>
                </a:gridCol>
              </a:tblGrid>
              <a:tr h="999241">
                <a:tc>
                  <a:txBody>
                    <a:bodyPr/>
                    <a:lstStyle/>
                    <a:p>
                      <a:pPr algn="l"/>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01</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┃副業に関する各種情報</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l"/>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02</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┃副業制度メリット</a:t>
                      </a:r>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デメリット</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l"/>
                      <a:r>
                        <a:rPr kumimoji="1" lang="en-US" altLang="ja-JP" sz="1400" dirty="0">
                          <a:solidFill>
                            <a:schemeClr val="bg1"/>
                          </a:solidFill>
                          <a:latin typeface="BIZ UDゴシック" panose="020B0400000000000000" pitchFamily="49" charset="-128"/>
                          <a:ea typeface="BIZ UDゴシック" panose="020B0400000000000000" pitchFamily="49" charset="-128"/>
                        </a:rPr>
                        <a:t>03</a:t>
                      </a:r>
                      <a:r>
                        <a:rPr kumimoji="1" lang="ja-JP" altLang="en-US" sz="1400" dirty="0">
                          <a:solidFill>
                            <a:schemeClr val="bg1"/>
                          </a:solidFill>
                          <a:latin typeface="BIZ UDゴシック" panose="020B0400000000000000" pitchFamily="49" charset="-128"/>
                          <a:ea typeface="BIZ UDゴシック" panose="020B0400000000000000" pitchFamily="49" charset="-128"/>
                        </a:rPr>
                        <a:t>┃他社副業制度の事例</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CCCC"/>
                    </a:solidFill>
                  </a:tcPr>
                </a:tc>
                <a:tc>
                  <a:txBody>
                    <a:bodyPr/>
                    <a:lstStyle/>
                    <a:p>
                      <a:pPr algn="l"/>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04</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┃当社での導入に関して</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00665982"/>
                  </a:ext>
                </a:extLst>
              </a:tr>
            </a:tbl>
          </a:graphicData>
        </a:graphic>
      </p:graphicFrame>
      <p:sp>
        <p:nvSpPr>
          <p:cNvPr id="7" name="正方形/長方形 6">
            <a:extLst>
              <a:ext uri="{FF2B5EF4-FFF2-40B4-BE49-F238E27FC236}">
                <a16:creationId xmlns:a16="http://schemas.microsoft.com/office/drawing/2014/main" id="{E01BF927-1978-F20A-9B39-B610ED962D3C}"/>
              </a:ext>
            </a:extLst>
          </p:cNvPr>
          <p:cNvSpPr/>
          <p:nvPr/>
        </p:nvSpPr>
        <p:spPr>
          <a:xfrm>
            <a:off x="263951" y="1211630"/>
            <a:ext cx="11735215" cy="5099901"/>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0102D1F8-5DA7-68AC-7889-9CF091854A3B}"/>
              </a:ext>
            </a:extLst>
          </p:cNvPr>
          <p:cNvCxnSpPr>
            <a:cxnSpLocks/>
          </p:cNvCxnSpPr>
          <p:nvPr/>
        </p:nvCxnSpPr>
        <p:spPr>
          <a:xfrm>
            <a:off x="367648" y="1838228"/>
            <a:ext cx="553863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61922022-B4B9-9938-58FE-E7179B956A92}"/>
              </a:ext>
            </a:extLst>
          </p:cNvPr>
          <p:cNvSpPr txBox="1"/>
          <p:nvPr/>
        </p:nvSpPr>
        <p:spPr>
          <a:xfrm>
            <a:off x="263951" y="1366887"/>
            <a:ext cx="5642328" cy="338554"/>
          </a:xfrm>
          <a:prstGeom prst="rect">
            <a:avLst/>
          </a:prstGeom>
          <a:noFill/>
        </p:spPr>
        <p:txBody>
          <a:bodyPr wrap="square" rtlCol="0">
            <a:spAutoFit/>
          </a:bodyPr>
          <a:lstStyle/>
          <a:p>
            <a:r>
              <a:rPr kumimoji="1" lang="ja-JP" altLang="en-US" sz="1600" b="1" dirty="0">
                <a:solidFill>
                  <a:srgbClr val="2DBDBA"/>
                </a:solidFill>
                <a:latin typeface="BIZ UDゴシック" panose="020B0400000000000000" pitchFamily="49" charset="-128"/>
                <a:ea typeface="BIZ UDゴシック" panose="020B0400000000000000" pitchFamily="49" charset="-128"/>
              </a:rPr>
              <a:t>┃</a:t>
            </a:r>
            <a:r>
              <a:rPr kumimoji="1" lang="en-US" altLang="ja-JP" sz="1600" b="1" dirty="0">
                <a:latin typeface="BIZ UDゴシック" panose="020B0400000000000000" pitchFamily="49" charset="-128"/>
                <a:ea typeface="BIZ UDゴシック" panose="020B0400000000000000" pitchFamily="49" charset="-128"/>
              </a:rPr>
              <a:t>Panasonic</a:t>
            </a:r>
            <a:r>
              <a:rPr lang="ja-JP" altLang="en-US" sz="1600" b="1" dirty="0">
                <a:latin typeface="BIZ UDゴシック" panose="020B0400000000000000" pitchFamily="49" charset="-128"/>
                <a:ea typeface="BIZ UDゴシック" panose="020B0400000000000000" pitchFamily="49" charset="-128"/>
              </a:rPr>
              <a:t>導入事例：</a:t>
            </a:r>
            <a:r>
              <a:rPr lang="ja-JP" altLang="en-US" sz="1400" b="1" dirty="0">
                <a:latin typeface="BIZ UDゴシック" panose="020B0400000000000000" pitchFamily="49" charset="-128"/>
                <a:ea typeface="BIZ UDゴシック" panose="020B0400000000000000" pitchFamily="49" charset="-128"/>
              </a:rPr>
              <a:t>異なる事業・部署兼務「社内複業制度」</a:t>
            </a:r>
            <a:endParaRPr kumimoji="1" lang="ja-JP" altLang="en-US" sz="1600" b="1" dirty="0">
              <a:latin typeface="BIZ UDゴシック" panose="020B0400000000000000" pitchFamily="49" charset="-128"/>
              <a:ea typeface="BIZ UDゴシック" panose="020B0400000000000000" pitchFamily="49" charset="-128"/>
            </a:endParaRPr>
          </a:p>
        </p:txBody>
      </p:sp>
      <p:sp>
        <p:nvSpPr>
          <p:cNvPr id="22" name="四角形: 角を丸くする 21">
            <a:extLst>
              <a:ext uri="{FF2B5EF4-FFF2-40B4-BE49-F238E27FC236}">
                <a16:creationId xmlns:a16="http://schemas.microsoft.com/office/drawing/2014/main" id="{26628D7A-4AC2-82ED-DB59-F5C219FE4E1B}"/>
              </a:ext>
            </a:extLst>
          </p:cNvPr>
          <p:cNvSpPr/>
          <p:nvPr/>
        </p:nvSpPr>
        <p:spPr>
          <a:xfrm>
            <a:off x="367648" y="1971016"/>
            <a:ext cx="5529299" cy="302695"/>
          </a:xfrm>
          <a:prstGeom prst="roundRect">
            <a:avLst/>
          </a:prstGeom>
          <a:solidFill>
            <a:srgbClr val="C5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BIZ UDゴシック" panose="020B0400000000000000" pitchFamily="49" charset="-128"/>
                <a:ea typeface="BIZ UDゴシック" panose="020B0400000000000000" pitchFamily="49" charset="-128"/>
              </a:rPr>
              <a:t>┃目的</a:t>
            </a:r>
            <a:endParaRPr kumimoji="1" lang="ja-JP" altLang="en-US" sz="1200" b="1" dirty="0">
              <a:solidFill>
                <a:schemeClr val="tx1"/>
              </a:solidFill>
              <a:latin typeface="BIZ UDゴシック" panose="020B0400000000000000" pitchFamily="49" charset="-128"/>
              <a:ea typeface="BIZ UDゴシック" panose="020B0400000000000000" pitchFamily="49" charset="-128"/>
            </a:endParaRPr>
          </a:p>
        </p:txBody>
      </p:sp>
      <p:sp>
        <p:nvSpPr>
          <p:cNvPr id="25" name="テキスト ボックス 24">
            <a:extLst>
              <a:ext uri="{FF2B5EF4-FFF2-40B4-BE49-F238E27FC236}">
                <a16:creationId xmlns:a16="http://schemas.microsoft.com/office/drawing/2014/main" id="{BCE909C3-BD9C-5394-F9C4-C0D8697F9F34}"/>
              </a:ext>
            </a:extLst>
          </p:cNvPr>
          <p:cNvSpPr txBox="1"/>
          <p:nvPr/>
        </p:nvSpPr>
        <p:spPr>
          <a:xfrm>
            <a:off x="358316" y="2309108"/>
            <a:ext cx="5719021" cy="461665"/>
          </a:xfrm>
          <a:prstGeom prst="rect">
            <a:avLst/>
          </a:prstGeom>
          <a:noFill/>
        </p:spPr>
        <p:txBody>
          <a:bodyPr wrap="square" rtlCol="0">
            <a:spAutoFit/>
          </a:bodyPr>
          <a:lstStyle/>
          <a:p>
            <a:r>
              <a:rPr kumimoji="1" lang="ja-JP" altLang="en-US" sz="1200" dirty="0">
                <a:latin typeface="BIZ UDゴシック" panose="020B0400000000000000" pitchFamily="49" charset="-128"/>
                <a:ea typeface="BIZ UDゴシック" panose="020B0400000000000000" pitchFamily="49" charset="-128"/>
              </a:rPr>
              <a:t>会社・組織として発展するために、社員一人ひとりが持てる力を最大限発揮</a:t>
            </a:r>
            <a:endParaRPr kumimoji="1"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できる姿に</a:t>
            </a:r>
            <a:r>
              <a:rPr kumimoji="1" lang="ja-JP" altLang="en-US" sz="1200" b="1" dirty="0">
                <a:latin typeface="BIZ UDゴシック" panose="020B0400000000000000" pitchFamily="49" charset="-128"/>
                <a:ea typeface="BIZ UDゴシック" panose="020B0400000000000000" pitchFamily="49" charset="-128"/>
              </a:rPr>
              <a:t>自己成長を遂げ、新しい価値を創出</a:t>
            </a:r>
            <a:r>
              <a:rPr kumimoji="1" lang="ja-JP" altLang="en-US" sz="1200" dirty="0">
                <a:latin typeface="BIZ UDゴシック" panose="020B0400000000000000" pitchFamily="49" charset="-128"/>
                <a:ea typeface="BIZ UDゴシック" panose="020B0400000000000000" pitchFamily="49" charset="-128"/>
              </a:rPr>
              <a:t>すること。</a:t>
            </a:r>
          </a:p>
        </p:txBody>
      </p:sp>
      <p:sp>
        <p:nvSpPr>
          <p:cNvPr id="26" name="四角形: 角を丸くする 25">
            <a:extLst>
              <a:ext uri="{FF2B5EF4-FFF2-40B4-BE49-F238E27FC236}">
                <a16:creationId xmlns:a16="http://schemas.microsoft.com/office/drawing/2014/main" id="{80A0034D-74D0-8B8D-B9F8-9F6250358CFC}"/>
              </a:ext>
            </a:extLst>
          </p:cNvPr>
          <p:cNvSpPr/>
          <p:nvPr/>
        </p:nvSpPr>
        <p:spPr>
          <a:xfrm>
            <a:off x="367648" y="4236369"/>
            <a:ext cx="5529299" cy="302695"/>
          </a:xfrm>
          <a:prstGeom prst="roundRect">
            <a:avLst/>
          </a:prstGeom>
          <a:solidFill>
            <a:srgbClr val="C5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BIZ UDゴシック" panose="020B0400000000000000" pitchFamily="49" charset="-128"/>
                <a:ea typeface="BIZ UDゴシック" panose="020B0400000000000000" pitchFamily="49" charset="-128"/>
              </a:rPr>
              <a:t>┃「複業制度」期間・複業が許される割合</a:t>
            </a:r>
            <a:endParaRPr kumimoji="1" lang="ja-JP" altLang="en-US" sz="1200" b="1" dirty="0">
              <a:solidFill>
                <a:schemeClr val="tx1"/>
              </a:solidFill>
              <a:latin typeface="BIZ UDゴシック" panose="020B0400000000000000" pitchFamily="49" charset="-128"/>
              <a:ea typeface="BIZ UDゴシック" panose="020B0400000000000000" pitchFamily="49" charset="-128"/>
            </a:endParaRPr>
          </a:p>
        </p:txBody>
      </p:sp>
      <p:sp>
        <p:nvSpPr>
          <p:cNvPr id="27" name="テキスト ボックス 26">
            <a:extLst>
              <a:ext uri="{FF2B5EF4-FFF2-40B4-BE49-F238E27FC236}">
                <a16:creationId xmlns:a16="http://schemas.microsoft.com/office/drawing/2014/main" id="{51572814-A4EE-FAA3-F799-FFE3771A8422}"/>
              </a:ext>
            </a:extLst>
          </p:cNvPr>
          <p:cNvSpPr txBox="1"/>
          <p:nvPr/>
        </p:nvSpPr>
        <p:spPr>
          <a:xfrm>
            <a:off x="367648" y="5591688"/>
            <a:ext cx="5519968" cy="646331"/>
          </a:xfrm>
          <a:prstGeom prst="rect">
            <a:avLst/>
          </a:prstGeom>
          <a:noFill/>
        </p:spPr>
        <p:txBody>
          <a:bodyPr wrap="square" rtlCol="0">
            <a:spAutoFit/>
          </a:bodyPr>
          <a:lstStyle/>
          <a:p>
            <a:r>
              <a:rPr kumimoji="1" lang="ja-JP" altLang="en-US" sz="1200" dirty="0">
                <a:latin typeface="BIZ UDゴシック" panose="020B0400000000000000" pitchFamily="49" charset="-128"/>
                <a:ea typeface="BIZ UDゴシック" panose="020B0400000000000000" pitchFamily="49" charset="-128"/>
              </a:rPr>
              <a:t>複業者の募集は社員向けの</a:t>
            </a:r>
            <a:r>
              <a:rPr kumimoji="1" lang="en-US" altLang="ja-JP" sz="1200" dirty="0">
                <a:latin typeface="BIZ UDゴシック" panose="020B0400000000000000" pitchFamily="49" charset="-128"/>
                <a:ea typeface="BIZ UDゴシック" panose="020B0400000000000000" pitchFamily="49" charset="-128"/>
              </a:rPr>
              <a:t>Web</a:t>
            </a:r>
            <a:r>
              <a:rPr kumimoji="1" lang="ja-JP" altLang="en-US" sz="1200" dirty="0">
                <a:latin typeface="BIZ UDゴシック" panose="020B0400000000000000" pitchFamily="49" charset="-128"/>
                <a:ea typeface="BIZ UDゴシック" panose="020B0400000000000000" pitchFamily="49" charset="-128"/>
              </a:rPr>
              <a:t>サイトで年</a:t>
            </a:r>
            <a:r>
              <a:rPr kumimoji="1" lang="en-US" altLang="ja-JP" sz="1200" dirty="0">
                <a:latin typeface="BIZ UDゴシック" panose="020B0400000000000000" pitchFamily="49" charset="-128"/>
                <a:ea typeface="BIZ UDゴシック" panose="020B0400000000000000" pitchFamily="49" charset="-128"/>
              </a:rPr>
              <a:t>4</a:t>
            </a:r>
            <a:r>
              <a:rPr kumimoji="1" lang="ja-JP" altLang="en-US" sz="1200" dirty="0">
                <a:latin typeface="BIZ UDゴシック" panose="020B0400000000000000" pitchFamily="49" charset="-128"/>
                <a:ea typeface="BIZ UDゴシック" panose="020B0400000000000000" pitchFamily="49" charset="-128"/>
              </a:rPr>
              <a:t>回行われており、自身の興味のある部署に応募し、面接で志望動機などを自己</a:t>
            </a:r>
            <a:r>
              <a:rPr kumimoji="1" lang="en-US" altLang="ja-JP" sz="1200" dirty="0">
                <a:latin typeface="BIZ UDゴシック" panose="020B0400000000000000" pitchFamily="49" charset="-128"/>
                <a:ea typeface="BIZ UDゴシック" panose="020B0400000000000000" pitchFamily="49" charset="-128"/>
              </a:rPr>
              <a:t>PR</a:t>
            </a:r>
            <a:r>
              <a:rPr kumimoji="1" lang="ja-JP" altLang="en-US" sz="1200" dirty="0">
                <a:latin typeface="BIZ UDゴシック" panose="020B0400000000000000" pitchFamily="49" charset="-128"/>
                <a:ea typeface="BIZ UDゴシック" panose="020B0400000000000000" pitchFamily="49" charset="-128"/>
              </a:rPr>
              <a:t>。本業とのバランスの取り方や</a:t>
            </a:r>
            <a:endParaRPr kumimoji="1"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期間などを相談して、複業がスタート。</a:t>
            </a:r>
            <a:endParaRPr kumimoji="1" lang="ja-JP" altLang="en-US" sz="1000" dirty="0">
              <a:latin typeface="BIZ UDゴシック" panose="020B0400000000000000" pitchFamily="49" charset="-128"/>
              <a:ea typeface="BIZ UDゴシック" panose="020B0400000000000000" pitchFamily="49" charset="-128"/>
            </a:endParaRPr>
          </a:p>
        </p:txBody>
      </p:sp>
      <p:sp>
        <p:nvSpPr>
          <p:cNvPr id="29" name="四角形: 角を丸くする 28">
            <a:extLst>
              <a:ext uri="{FF2B5EF4-FFF2-40B4-BE49-F238E27FC236}">
                <a16:creationId xmlns:a16="http://schemas.microsoft.com/office/drawing/2014/main" id="{D9D07C36-1D5D-DC80-9971-49A65B114EF5}"/>
              </a:ext>
            </a:extLst>
          </p:cNvPr>
          <p:cNvSpPr/>
          <p:nvPr/>
        </p:nvSpPr>
        <p:spPr>
          <a:xfrm>
            <a:off x="376979" y="5239725"/>
            <a:ext cx="5529299" cy="302695"/>
          </a:xfrm>
          <a:prstGeom prst="roundRect">
            <a:avLst/>
          </a:prstGeom>
          <a:solidFill>
            <a:srgbClr val="C5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BIZ UDゴシック" panose="020B0400000000000000" pitchFamily="49" charset="-128"/>
                <a:ea typeface="BIZ UDゴシック" panose="020B0400000000000000" pitchFamily="49" charset="-128"/>
              </a:rPr>
              <a:t>┃複業開始までの流れについて</a:t>
            </a:r>
            <a:endParaRPr kumimoji="1" lang="ja-JP" altLang="en-US" sz="1200" b="1" dirty="0">
              <a:solidFill>
                <a:schemeClr val="tx1"/>
              </a:solidFill>
              <a:latin typeface="BIZ UDゴシック" panose="020B0400000000000000" pitchFamily="49" charset="-128"/>
              <a:ea typeface="BIZ UDゴシック" panose="020B0400000000000000" pitchFamily="49" charset="-128"/>
            </a:endParaRPr>
          </a:p>
        </p:txBody>
      </p:sp>
      <p:sp>
        <p:nvSpPr>
          <p:cNvPr id="32" name="テキスト ボックス 31">
            <a:extLst>
              <a:ext uri="{FF2B5EF4-FFF2-40B4-BE49-F238E27FC236}">
                <a16:creationId xmlns:a16="http://schemas.microsoft.com/office/drawing/2014/main" id="{54A93C62-23F3-6549-719D-48D4F6D8FA7C}"/>
              </a:ext>
            </a:extLst>
          </p:cNvPr>
          <p:cNvSpPr txBox="1"/>
          <p:nvPr/>
        </p:nvSpPr>
        <p:spPr>
          <a:xfrm>
            <a:off x="778084" y="4658118"/>
            <a:ext cx="3306151" cy="461665"/>
          </a:xfrm>
          <a:prstGeom prst="rect">
            <a:avLst/>
          </a:prstGeom>
          <a:noFill/>
        </p:spPr>
        <p:txBody>
          <a:bodyPr wrap="square" rtlCol="0">
            <a:spAutoFit/>
          </a:bodyPr>
          <a:lstStyle/>
          <a:p>
            <a:r>
              <a:rPr kumimoji="1" lang="ja-JP" altLang="en-US" sz="1200" dirty="0">
                <a:latin typeface="BIZ UDゴシック" panose="020B0400000000000000" pitchFamily="49" charset="-128"/>
                <a:ea typeface="BIZ UDゴシック" panose="020B0400000000000000" pitchFamily="49" charset="-128"/>
              </a:rPr>
              <a:t>期間：</a:t>
            </a:r>
            <a:r>
              <a:rPr kumimoji="1" lang="en-US" altLang="ja-JP" sz="1200" dirty="0">
                <a:latin typeface="BIZ UDゴシック" panose="020B0400000000000000" pitchFamily="49" charset="-128"/>
                <a:ea typeface="BIZ UDゴシック" panose="020B0400000000000000" pitchFamily="49" charset="-128"/>
              </a:rPr>
              <a:t>1</a:t>
            </a:r>
            <a:r>
              <a:rPr kumimoji="1" lang="ja-JP" altLang="en-US" sz="1200" dirty="0">
                <a:latin typeface="BIZ UDゴシック" panose="020B0400000000000000" pitchFamily="49" charset="-128"/>
                <a:ea typeface="BIZ UDゴシック" panose="020B0400000000000000" pitchFamily="49" charset="-128"/>
              </a:rPr>
              <a:t>か月～</a:t>
            </a:r>
            <a:r>
              <a:rPr kumimoji="1" lang="en-US" altLang="ja-JP" sz="1200" dirty="0">
                <a:latin typeface="BIZ UDゴシック" panose="020B0400000000000000" pitchFamily="49" charset="-128"/>
                <a:ea typeface="BIZ UDゴシック" panose="020B0400000000000000" pitchFamily="49" charset="-128"/>
              </a:rPr>
              <a:t>1</a:t>
            </a:r>
            <a:r>
              <a:rPr kumimoji="1" lang="ja-JP" altLang="en-US" sz="1200" dirty="0">
                <a:latin typeface="BIZ UDゴシック" panose="020B0400000000000000" pitchFamily="49" charset="-128"/>
                <a:ea typeface="BIZ UDゴシック" panose="020B0400000000000000" pitchFamily="49" charset="-128"/>
              </a:rPr>
              <a:t>年</a:t>
            </a:r>
            <a:r>
              <a:rPr kumimoji="1"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柔軟に設定</a:t>
            </a:r>
            <a:r>
              <a:rPr lang="en-US" altLang="ja-JP" sz="1200" dirty="0">
                <a:latin typeface="BIZ UDゴシック" panose="020B0400000000000000" pitchFamily="49" charset="-128"/>
                <a:ea typeface="BIZ UDゴシック" panose="020B0400000000000000" pitchFamily="49" charset="-128"/>
              </a:rPr>
              <a:t>)</a:t>
            </a:r>
          </a:p>
          <a:p>
            <a:r>
              <a:rPr lang="ja-JP" altLang="en-US" sz="1200" dirty="0">
                <a:latin typeface="BIZ UDゴシック" panose="020B0400000000000000" pitchFamily="49" charset="-128"/>
                <a:ea typeface="BIZ UDゴシック" panose="020B0400000000000000" pitchFamily="49" charset="-128"/>
              </a:rPr>
              <a:t>割合：本業の</a:t>
            </a:r>
            <a:r>
              <a:rPr lang="en-US" altLang="ja-JP" sz="1200" dirty="0">
                <a:latin typeface="BIZ UDゴシック" panose="020B0400000000000000" pitchFamily="49" charset="-128"/>
                <a:ea typeface="BIZ UDゴシック" panose="020B0400000000000000" pitchFamily="49" charset="-128"/>
              </a:rPr>
              <a:t>50</a:t>
            </a:r>
            <a:r>
              <a:rPr lang="ja-JP" altLang="en-US" sz="1200" dirty="0">
                <a:latin typeface="BIZ UDゴシック" panose="020B0400000000000000" pitchFamily="49" charset="-128"/>
                <a:ea typeface="BIZ UDゴシック" panose="020B0400000000000000" pitchFamily="49" charset="-128"/>
              </a:rPr>
              <a:t>％以内</a:t>
            </a:r>
            <a:endParaRPr lang="en-US" altLang="ja-JP" sz="1200" dirty="0">
              <a:latin typeface="BIZ UDゴシック" panose="020B0400000000000000" pitchFamily="49" charset="-128"/>
              <a:ea typeface="BIZ UDゴシック" panose="020B0400000000000000" pitchFamily="49" charset="-128"/>
            </a:endParaRPr>
          </a:p>
        </p:txBody>
      </p:sp>
      <p:pic>
        <p:nvPicPr>
          <p:cNvPr id="35" name="図 34">
            <a:extLst>
              <a:ext uri="{FF2B5EF4-FFF2-40B4-BE49-F238E27FC236}">
                <a16:creationId xmlns:a16="http://schemas.microsoft.com/office/drawing/2014/main" id="{30F8BF3D-2F71-4B3A-65FB-2435CA24B275}"/>
              </a:ext>
            </a:extLst>
          </p:cNvPr>
          <p:cNvPicPr>
            <a:picLocks noChangeAspect="1"/>
          </p:cNvPicPr>
          <p:nvPr/>
        </p:nvPicPr>
        <p:blipFill>
          <a:blip r:embed="rId2"/>
          <a:stretch>
            <a:fillRect/>
          </a:stretch>
        </p:blipFill>
        <p:spPr>
          <a:xfrm>
            <a:off x="1241966" y="2834410"/>
            <a:ext cx="3782615" cy="1323916"/>
          </a:xfrm>
          <a:prstGeom prst="rect">
            <a:avLst/>
          </a:prstGeom>
        </p:spPr>
      </p:pic>
      <p:pic>
        <p:nvPicPr>
          <p:cNvPr id="37" name="図 36">
            <a:extLst>
              <a:ext uri="{FF2B5EF4-FFF2-40B4-BE49-F238E27FC236}">
                <a16:creationId xmlns:a16="http://schemas.microsoft.com/office/drawing/2014/main" id="{B0A3D5D6-0C8F-77E8-F52F-D89D6AE3417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2813" y1="26761" x2="36458" y2="64319"/>
                        <a14:foregroundMark x1="27604" y1="30047" x2="27604" y2="53991"/>
                        <a14:foregroundMark x1="40625" y1="26761" x2="43750" y2="64319"/>
                        <a14:foregroundMark x1="64583" y1="26291" x2="51042" y2="73709"/>
                        <a14:foregroundMark x1="51042" y1="73709" x2="53646" y2="69953"/>
                      </a14:backgroundRemoval>
                    </a14:imgEffect>
                  </a14:imgLayer>
                </a14:imgProps>
              </a:ext>
            </a:extLst>
          </a:blip>
          <a:stretch>
            <a:fillRect/>
          </a:stretch>
        </p:blipFill>
        <p:spPr>
          <a:xfrm>
            <a:off x="3286806" y="4476557"/>
            <a:ext cx="726156" cy="805579"/>
          </a:xfrm>
          <a:prstGeom prst="rect">
            <a:avLst/>
          </a:prstGeom>
        </p:spPr>
      </p:pic>
      <p:cxnSp>
        <p:nvCxnSpPr>
          <p:cNvPr id="39" name="直線コネクタ 38">
            <a:extLst>
              <a:ext uri="{FF2B5EF4-FFF2-40B4-BE49-F238E27FC236}">
                <a16:creationId xmlns:a16="http://schemas.microsoft.com/office/drawing/2014/main" id="{929605C9-2B66-9C2D-5BB7-23C97E3B9409}"/>
              </a:ext>
            </a:extLst>
          </p:cNvPr>
          <p:cNvCxnSpPr>
            <a:cxnSpLocks/>
          </p:cNvCxnSpPr>
          <p:nvPr/>
        </p:nvCxnSpPr>
        <p:spPr>
          <a:xfrm>
            <a:off x="6235255" y="1838228"/>
            <a:ext cx="553863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CED43448-27D9-C8C3-D7DA-77C407BD64A4}"/>
              </a:ext>
            </a:extLst>
          </p:cNvPr>
          <p:cNvSpPr txBox="1"/>
          <p:nvPr/>
        </p:nvSpPr>
        <p:spPr>
          <a:xfrm>
            <a:off x="6131558" y="1366887"/>
            <a:ext cx="5642328" cy="338554"/>
          </a:xfrm>
          <a:prstGeom prst="rect">
            <a:avLst/>
          </a:prstGeom>
          <a:noFill/>
        </p:spPr>
        <p:txBody>
          <a:bodyPr wrap="square" rtlCol="0">
            <a:spAutoFit/>
          </a:bodyPr>
          <a:lstStyle/>
          <a:p>
            <a:r>
              <a:rPr kumimoji="1" lang="ja-JP" altLang="en-US" sz="1600" b="1" dirty="0">
                <a:solidFill>
                  <a:srgbClr val="2DBDBA"/>
                </a:solidFill>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サイバーエージェント導入事例：</a:t>
            </a:r>
            <a:r>
              <a:rPr lang="ja-JP" altLang="en-US" sz="1400" b="1" dirty="0">
                <a:latin typeface="BIZ UDゴシック" panose="020B0400000000000000" pitchFamily="49" charset="-128"/>
                <a:ea typeface="BIZ UDゴシック" panose="020B0400000000000000" pitchFamily="49" charset="-128"/>
              </a:rPr>
              <a:t>グループ内社内副業制度</a:t>
            </a:r>
            <a:endParaRPr kumimoji="1" lang="ja-JP" altLang="en-US" sz="1600" b="1" dirty="0">
              <a:latin typeface="BIZ UDゴシック" panose="020B0400000000000000" pitchFamily="49" charset="-128"/>
              <a:ea typeface="BIZ UDゴシック" panose="020B0400000000000000" pitchFamily="49" charset="-128"/>
            </a:endParaRPr>
          </a:p>
        </p:txBody>
      </p:sp>
      <p:sp>
        <p:nvSpPr>
          <p:cNvPr id="43" name="四角形: 角を丸くする 42">
            <a:extLst>
              <a:ext uri="{FF2B5EF4-FFF2-40B4-BE49-F238E27FC236}">
                <a16:creationId xmlns:a16="http://schemas.microsoft.com/office/drawing/2014/main" id="{7F8A3345-D5B1-A30C-3F00-1D7473469418}"/>
              </a:ext>
            </a:extLst>
          </p:cNvPr>
          <p:cNvSpPr/>
          <p:nvPr/>
        </p:nvSpPr>
        <p:spPr>
          <a:xfrm>
            <a:off x="6261963" y="1971016"/>
            <a:ext cx="5529299" cy="302695"/>
          </a:xfrm>
          <a:prstGeom prst="roundRect">
            <a:avLst/>
          </a:prstGeom>
          <a:solidFill>
            <a:srgbClr val="C5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BIZ UDゴシック" panose="020B0400000000000000" pitchFamily="49" charset="-128"/>
                <a:ea typeface="BIZ UDゴシック" panose="020B0400000000000000" pitchFamily="49" charset="-128"/>
              </a:rPr>
              <a:t>┃目的</a:t>
            </a:r>
            <a:endParaRPr kumimoji="1" lang="ja-JP" altLang="en-US" sz="1200" b="1" dirty="0">
              <a:solidFill>
                <a:schemeClr val="tx1"/>
              </a:solidFill>
              <a:latin typeface="BIZ UDゴシック" panose="020B0400000000000000" pitchFamily="49" charset="-128"/>
              <a:ea typeface="BIZ UDゴシック" panose="020B0400000000000000" pitchFamily="49" charset="-128"/>
            </a:endParaRPr>
          </a:p>
        </p:txBody>
      </p:sp>
      <p:sp>
        <p:nvSpPr>
          <p:cNvPr id="44" name="テキスト ボックス 43">
            <a:extLst>
              <a:ext uri="{FF2B5EF4-FFF2-40B4-BE49-F238E27FC236}">
                <a16:creationId xmlns:a16="http://schemas.microsoft.com/office/drawing/2014/main" id="{5692A188-3307-3319-B64B-5A9E1D358D95}"/>
              </a:ext>
            </a:extLst>
          </p:cNvPr>
          <p:cNvSpPr txBox="1"/>
          <p:nvPr/>
        </p:nvSpPr>
        <p:spPr>
          <a:xfrm>
            <a:off x="6252631" y="2410704"/>
            <a:ext cx="5719021" cy="461665"/>
          </a:xfrm>
          <a:prstGeom prst="rect">
            <a:avLst/>
          </a:prstGeom>
          <a:noFill/>
        </p:spPr>
        <p:txBody>
          <a:bodyPr wrap="square" rtlCol="0">
            <a:spAutoFit/>
          </a:bodyPr>
          <a:lstStyle/>
          <a:p>
            <a:r>
              <a:rPr kumimoji="1" lang="ja-JP" altLang="en-US" sz="1200" dirty="0">
                <a:latin typeface="BIZ UDゴシック" panose="020B0400000000000000" pitchFamily="49" charset="-128"/>
                <a:ea typeface="BIZ UDゴシック" panose="020B0400000000000000" pitchFamily="49" charset="-128"/>
              </a:rPr>
              <a:t>会社にとっては社員の技術力の向上を見込め、これにより</a:t>
            </a:r>
            <a:r>
              <a:rPr kumimoji="1" lang="ja-JP" altLang="en-US" sz="1200" b="1" dirty="0">
                <a:latin typeface="BIZ UDゴシック" panose="020B0400000000000000" pitchFamily="49" charset="-128"/>
                <a:ea typeface="BIZ UDゴシック" panose="020B0400000000000000" pitchFamily="49" charset="-128"/>
              </a:rPr>
              <a:t>会社全体の</a:t>
            </a:r>
            <a:endParaRPr kumimoji="1" lang="en-US" altLang="ja-JP" sz="1200" b="1" dirty="0">
              <a:latin typeface="BIZ UDゴシック" panose="020B0400000000000000" pitchFamily="49" charset="-128"/>
              <a:ea typeface="BIZ UDゴシック" panose="020B0400000000000000" pitchFamily="49" charset="-128"/>
            </a:endParaRPr>
          </a:p>
          <a:p>
            <a:r>
              <a:rPr kumimoji="1" lang="ja-JP" altLang="en-US" sz="1200" b="1" dirty="0">
                <a:latin typeface="BIZ UDゴシック" panose="020B0400000000000000" pitchFamily="49" charset="-128"/>
                <a:ea typeface="BIZ UDゴシック" panose="020B0400000000000000" pitchFamily="49" charset="-128"/>
              </a:rPr>
              <a:t>サービスの向上</a:t>
            </a:r>
            <a:r>
              <a:rPr kumimoji="1" lang="ja-JP" altLang="en-US" sz="1200" dirty="0">
                <a:latin typeface="BIZ UDゴシック" panose="020B0400000000000000" pitchFamily="49" charset="-128"/>
                <a:ea typeface="BIZ UDゴシック" panose="020B0400000000000000" pitchFamily="49" charset="-128"/>
              </a:rPr>
              <a:t>を目指している。</a:t>
            </a:r>
          </a:p>
        </p:txBody>
      </p:sp>
      <p:sp>
        <p:nvSpPr>
          <p:cNvPr id="45" name="四角形: 角を丸くする 44">
            <a:extLst>
              <a:ext uri="{FF2B5EF4-FFF2-40B4-BE49-F238E27FC236}">
                <a16:creationId xmlns:a16="http://schemas.microsoft.com/office/drawing/2014/main" id="{77B294F7-A79B-D973-6F47-FD17CD1F70FA}"/>
              </a:ext>
            </a:extLst>
          </p:cNvPr>
          <p:cNvSpPr/>
          <p:nvPr/>
        </p:nvSpPr>
        <p:spPr>
          <a:xfrm>
            <a:off x="6261963" y="3049792"/>
            <a:ext cx="5529299" cy="302695"/>
          </a:xfrm>
          <a:prstGeom prst="roundRect">
            <a:avLst/>
          </a:prstGeom>
          <a:solidFill>
            <a:srgbClr val="C5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BIZ UDゴシック" panose="020B0400000000000000" pitchFamily="49" charset="-128"/>
                <a:ea typeface="BIZ UDゴシック" panose="020B0400000000000000" pitchFamily="49" charset="-128"/>
              </a:rPr>
              <a:t>┃報酬について</a:t>
            </a:r>
            <a:endParaRPr kumimoji="1" lang="ja-JP" altLang="en-US" sz="1200" b="1" dirty="0">
              <a:solidFill>
                <a:schemeClr val="tx1"/>
              </a:solidFill>
              <a:latin typeface="BIZ UDゴシック" panose="020B0400000000000000" pitchFamily="49" charset="-128"/>
              <a:ea typeface="BIZ UDゴシック" panose="020B0400000000000000" pitchFamily="49" charset="-128"/>
            </a:endParaRPr>
          </a:p>
        </p:txBody>
      </p:sp>
      <p:sp>
        <p:nvSpPr>
          <p:cNvPr id="46" name="テキスト ボックス 45">
            <a:extLst>
              <a:ext uri="{FF2B5EF4-FFF2-40B4-BE49-F238E27FC236}">
                <a16:creationId xmlns:a16="http://schemas.microsoft.com/office/drawing/2014/main" id="{1C936A68-5F5D-3E1F-6E7E-EE139CD76914}"/>
              </a:ext>
            </a:extLst>
          </p:cNvPr>
          <p:cNvSpPr txBox="1"/>
          <p:nvPr/>
        </p:nvSpPr>
        <p:spPr>
          <a:xfrm>
            <a:off x="6252631" y="3544900"/>
            <a:ext cx="5719021" cy="276999"/>
          </a:xfrm>
          <a:prstGeom prst="rect">
            <a:avLst/>
          </a:prstGeom>
          <a:noFill/>
        </p:spPr>
        <p:txBody>
          <a:bodyPr wrap="square" rtlCol="0">
            <a:spAutoFit/>
          </a:bodyPr>
          <a:lstStyle/>
          <a:p>
            <a:r>
              <a:rPr kumimoji="1" lang="ja-JP" altLang="en-US" sz="1200" dirty="0">
                <a:latin typeface="BIZ UDゴシック" panose="020B0400000000000000" pitchFamily="49" charset="-128"/>
                <a:ea typeface="BIZ UDゴシック" panose="020B0400000000000000" pitchFamily="49" charset="-128"/>
              </a:rPr>
              <a:t>給与とは別に報酬を得ることができる。</a:t>
            </a:r>
            <a:endParaRPr kumimoji="1" lang="en-US" altLang="ja-JP" sz="1200" dirty="0">
              <a:latin typeface="BIZ UDゴシック" panose="020B0400000000000000" pitchFamily="49" charset="-128"/>
              <a:ea typeface="BIZ UDゴシック" panose="020B0400000000000000" pitchFamily="49" charset="-128"/>
            </a:endParaRPr>
          </a:p>
        </p:txBody>
      </p:sp>
      <p:sp>
        <p:nvSpPr>
          <p:cNvPr id="47" name="四角形: 角を丸くする 46">
            <a:extLst>
              <a:ext uri="{FF2B5EF4-FFF2-40B4-BE49-F238E27FC236}">
                <a16:creationId xmlns:a16="http://schemas.microsoft.com/office/drawing/2014/main" id="{556FF06B-2748-0095-CF11-A9ED06064AC9}"/>
              </a:ext>
            </a:extLst>
          </p:cNvPr>
          <p:cNvSpPr/>
          <p:nvPr/>
        </p:nvSpPr>
        <p:spPr>
          <a:xfrm>
            <a:off x="6271295" y="4071234"/>
            <a:ext cx="5529299" cy="302695"/>
          </a:xfrm>
          <a:prstGeom prst="roundRect">
            <a:avLst/>
          </a:prstGeom>
          <a:solidFill>
            <a:srgbClr val="C5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BIZ UDゴシック" panose="020B0400000000000000" pitchFamily="49" charset="-128"/>
                <a:ea typeface="BIZ UDゴシック" panose="020B0400000000000000" pitchFamily="49" charset="-128"/>
              </a:rPr>
              <a:t>┃副業の始め方</a:t>
            </a:r>
            <a:endParaRPr kumimoji="1" lang="ja-JP" altLang="en-US" sz="1200" b="1" dirty="0">
              <a:solidFill>
                <a:schemeClr val="tx1"/>
              </a:solidFill>
              <a:latin typeface="BIZ UDゴシック" panose="020B0400000000000000" pitchFamily="49" charset="-128"/>
              <a:ea typeface="BIZ UDゴシック" panose="020B0400000000000000" pitchFamily="49" charset="-128"/>
            </a:endParaRPr>
          </a:p>
        </p:txBody>
      </p:sp>
      <p:sp>
        <p:nvSpPr>
          <p:cNvPr id="48" name="テキスト ボックス 47">
            <a:extLst>
              <a:ext uri="{FF2B5EF4-FFF2-40B4-BE49-F238E27FC236}">
                <a16:creationId xmlns:a16="http://schemas.microsoft.com/office/drawing/2014/main" id="{0986BA31-8973-8770-3DA5-3F34F62B3167}"/>
              </a:ext>
            </a:extLst>
          </p:cNvPr>
          <p:cNvSpPr txBox="1"/>
          <p:nvPr/>
        </p:nvSpPr>
        <p:spPr>
          <a:xfrm>
            <a:off x="6261963" y="4594050"/>
            <a:ext cx="5719021" cy="276999"/>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どのタイミング・どの案件に応募するかはすべて社員自身が決められる。</a:t>
            </a:r>
            <a:endParaRPr kumimoji="1" lang="en-US" altLang="ja-JP" sz="1200" dirty="0">
              <a:latin typeface="BIZ UDゴシック" panose="020B0400000000000000" pitchFamily="49" charset="-128"/>
              <a:ea typeface="BIZ UDゴシック" panose="020B0400000000000000" pitchFamily="49" charset="-128"/>
            </a:endParaRPr>
          </a:p>
        </p:txBody>
      </p:sp>
      <p:sp>
        <p:nvSpPr>
          <p:cNvPr id="49" name="四角形: 角を丸くする 48">
            <a:extLst>
              <a:ext uri="{FF2B5EF4-FFF2-40B4-BE49-F238E27FC236}">
                <a16:creationId xmlns:a16="http://schemas.microsoft.com/office/drawing/2014/main" id="{F182AA19-DB01-4D80-EE7B-2B40C3FC5B99}"/>
              </a:ext>
            </a:extLst>
          </p:cNvPr>
          <p:cNvSpPr/>
          <p:nvPr/>
        </p:nvSpPr>
        <p:spPr>
          <a:xfrm>
            <a:off x="6271295" y="5090501"/>
            <a:ext cx="5529299" cy="302695"/>
          </a:xfrm>
          <a:prstGeom prst="roundRect">
            <a:avLst/>
          </a:prstGeom>
          <a:solidFill>
            <a:srgbClr val="C5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BIZ UDゴシック" panose="020B0400000000000000" pitchFamily="49" charset="-128"/>
                <a:ea typeface="BIZ UDゴシック" panose="020B0400000000000000" pitchFamily="49" charset="-128"/>
              </a:rPr>
              <a:t>┃見込めるメリット</a:t>
            </a:r>
            <a:endParaRPr kumimoji="1" lang="ja-JP" altLang="en-US" sz="1200" b="1" dirty="0">
              <a:solidFill>
                <a:schemeClr val="tx1"/>
              </a:solidFill>
              <a:latin typeface="BIZ UDゴシック" panose="020B0400000000000000" pitchFamily="49" charset="-128"/>
              <a:ea typeface="BIZ UDゴシック" panose="020B0400000000000000" pitchFamily="49" charset="-128"/>
            </a:endParaRPr>
          </a:p>
        </p:txBody>
      </p:sp>
      <p:sp>
        <p:nvSpPr>
          <p:cNvPr id="50" name="テキスト ボックス 49">
            <a:extLst>
              <a:ext uri="{FF2B5EF4-FFF2-40B4-BE49-F238E27FC236}">
                <a16:creationId xmlns:a16="http://schemas.microsoft.com/office/drawing/2014/main" id="{A425CF3B-3987-06DE-F859-B934B4773A02}"/>
              </a:ext>
            </a:extLst>
          </p:cNvPr>
          <p:cNvSpPr txBox="1"/>
          <p:nvPr/>
        </p:nvSpPr>
        <p:spPr>
          <a:xfrm>
            <a:off x="6261963" y="5585609"/>
            <a:ext cx="5719021" cy="461665"/>
          </a:xfrm>
          <a:prstGeom prst="rect">
            <a:avLst/>
          </a:prstGeom>
          <a:noFill/>
        </p:spPr>
        <p:txBody>
          <a:bodyPr wrap="square" rtlCol="0">
            <a:spAutoFit/>
          </a:bodyPr>
          <a:lstStyle/>
          <a:p>
            <a:r>
              <a:rPr lang="ja-JP" altLang="en-US" sz="1200" b="1" dirty="0">
                <a:latin typeface="BIZ UDゴシック" panose="020B0400000000000000" pitchFamily="49" charset="-128"/>
                <a:ea typeface="BIZ UDゴシック" panose="020B0400000000000000" pitchFamily="49" charset="-128"/>
              </a:rPr>
              <a:t>グループ間のコミュニケーションが活発化</a:t>
            </a:r>
            <a:r>
              <a:rPr lang="ja-JP" altLang="en-US" sz="1200" dirty="0">
                <a:latin typeface="BIZ UDゴシック" panose="020B0400000000000000" pitchFamily="49" charset="-128"/>
                <a:ea typeface="BIZ UDゴシック" panose="020B0400000000000000" pitchFamily="49" charset="-128"/>
              </a:rPr>
              <a:t>。社員の方も新たな仕事による</a:t>
            </a:r>
            <a:endParaRPr lang="en-US" altLang="ja-JP" sz="1200" dirty="0">
              <a:latin typeface="BIZ UDゴシック" panose="020B0400000000000000" pitchFamily="49" charset="-128"/>
              <a:ea typeface="BIZ UDゴシック" panose="020B0400000000000000" pitchFamily="49" charset="-128"/>
            </a:endParaRPr>
          </a:p>
          <a:p>
            <a:r>
              <a:rPr kumimoji="1" lang="ja-JP" altLang="en-US" sz="1200" b="1" dirty="0">
                <a:latin typeface="BIZ UDゴシック" panose="020B0400000000000000" pitchFamily="49" charset="-128"/>
                <a:ea typeface="BIZ UDゴシック" panose="020B0400000000000000" pitchFamily="49" charset="-128"/>
              </a:rPr>
              <a:t>スキルアップ・モチベーションの向上</a:t>
            </a:r>
            <a:r>
              <a:rPr kumimoji="1" lang="ja-JP" altLang="en-US" sz="1200" dirty="0">
                <a:latin typeface="BIZ UDゴシック" panose="020B0400000000000000" pitchFamily="49" charset="-128"/>
                <a:ea typeface="BIZ UDゴシック" panose="020B0400000000000000" pitchFamily="49" charset="-128"/>
              </a:rPr>
              <a:t>が得られる。</a:t>
            </a:r>
            <a:endParaRPr kumimoji="1" lang="en-US" altLang="ja-JP" sz="12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889798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407B40D-2127-1C18-E401-EE103B325E83}"/>
              </a:ext>
            </a:extLst>
          </p:cNvPr>
          <p:cNvSpPr/>
          <p:nvPr/>
        </p:nvSpPr>
        <p:spPr>
          <a:xfrm>
            <a:off x="0" y="0"/>
            <a:ext cx="12192000" cy="999241"/>
          </a:xfrm>
          <a:prstGeom prst="rect">
            <a:avLst/>
          </a:prstGeom>
          <a:solidFill>
            <a:srgbClr val="2D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Contents</a:t>
            </a:r>
            <a:endParaRPr kumimoji="1" lang="ja-JP" altLang="en-US"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5" name="正方形/長方形 4">
            <a:extLst>
              <a:ext uri="{FF2B5EF4-FFF2-40B4-BE49-F238E27FC236}">
                <a16:creationId xmlns:a16="http://schemas.microsoft.com/office/drawing/2014/main" id="{625BC4A1-E5BA-E398-F3DE-EF2FEED48210}"/>
              </a:ext>
            </a:extLst>
          </p:cNvPr>
          <p:cNvSpPr/>
          <p:nvPr/>
        </p:nvSpPr>
        <p:spPr>
          <a:xfrm>
            <a:off x="0" y="6579909"/>
            <a:ext cx="12192000" cy="278091"/>
          </a:xfrm>
          <a:prstGeom prst="rect">
            <a:avLst/>
          </a:prstGeom>
          <a:solidFill>
            <a:srgbClr val="2D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-6-</a:t>
            </a:r>
            <a:endParaRPr kumimoji="1" lang="ja-JP" altLang="en-US"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graphicFrame>
        <p:nvGraphicFramePr>
          <p:cNvPr id="6" name="表 6">
            <a:extLst>
              <a:ext uri="{FF2B5EF4-FFF2-40B4-BE49-F238E27FC236}">
                <a16:creationId xmlns:a16="http://schemas.microsoft.com/office/drawing/2014/main" id="{B977A552-3AE7-B7C7-6622-6FDEB1A23AE9}"/>
              </a:ext>
            </a:extLst>
          </p:cNvPr>
          <p:cNvGraphicFramePr>
            <a:graphicFrameLocks noGrp="1"/>
          </p:cNvGraphicFramePr>
          <p:nvPr/>
        </p:nvGraphicFramePr>
        <p:xfrm>
          <a:off x="-2" y="-1"/>
          <a:ext cx="12192000" cy="99924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53417678"/>
                    </a:ext>
                  </a:extLst>
                </a:gridCol>
                <a:gridCol w="3048000">
                  <a:extLst>
                    <a:ext uri="{9D8B030D-6E8A-4147-A177-3AD203B41FA5}">
                      <a16:colId xmlns:a16="http://schemas.microsoft.com/office/drawing/2014/main" val="448320496"/>
                    </a:ext>
                  </a:extLst>
                </a:gridCol>
                <a:gridCol w="3048000">
                  <a:extLst>
                    <a:ext uri="{9D8B030D-6E8A-4147-A177-3AD203B41FA5}">
                      <a16:colId xmlns:a16="http://schemas.microsoft.com/office/drawing/2014/main" val="2601226601"/>
                    </a:ext>
                  </a:extLst>
                </a:gridCol>
                <a:gridCol w="3048000">
                  <a:extLst>
                    <a:ext uri="{9D8B030D-6E8A-4147-A177-3AD203B41FA5}">
                      <a16:colId xmlns:a16="http://schemas.microsoft.com/office/drawing/2014/main" val="261271497"/>
                    </a:ext>
                  </a:extLst>
                </a:gridCol>
              </a:tblGrid>
              <a:tr h="999241">
                <a:tc>
                  <a:txBody>
                    <a:bodyPr/>
                    <a:lstStyle/>
                    <a:p>
                      <a:pPr algn="l"/>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01</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┃副業に関する各種情報</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l"/>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02</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┃副業制度メリット</a:t>
                      </a:r>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デメリット</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l"/>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03</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┃他社副業制度の事例</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l"/>
                      <a:r>
                        <a:rPr kumimoji="1" lang="en-US" altLang="ja-JP" sz="1400" dirty="0">
                          <a:solidFill>
                            <a:schemeClr val="bg1"/>
                          </a:solidFill>
                          <a:latin typeface="BIZ UDゴシック" panose="020B0400000000000000" pitchFamily="49" charset="-128"/>
                          <a:ea typeface="BIZ UDゴシック" panose="020B0400000000000000" pitchFamily="49" charset="-128"/>
                        </a:rPr>
                        <a:t>04</a:t>
                      </a:r>
                      <a:r>
                        <a:rPr kumimoji="1" lang="ja-JP" altLang="en-US" sz="1400" dirty="0">
                          <a:solidFill>
                            <a:schemeClr val="bg1"/>
                          </a:solidFill>
                          <a:latin typeface="BIZ UDゴシック" panose="020B0400000000000000" pitchFamily="49" charset="-128"/>
                          <a:ea typeface="BIZ UDゴシック" panose="020B0400000000000000" pitchFamily="49" charset="-128"/>
                        </a:rPr>
                        <a:t>┃当社での導入に関して</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3500665982"/>
                  </a:ext>
                </a:extLst>
              </a:tr>
            </a:tbl>
          </a:graphicData>
        </a:graphic>
      </p:graphicFrame>
      <p:sp>
        <p:nvSpPr>
          <p:cNvPr id="16" name="正方形/長方形 15">
            <a:extLst>
              <a:ext uri="{FF2B5EF4-FFF2-40B4-BE49-F238E27FC236}">
                <a16:creationId xmlns:a16="http://schemas.microsoft.com/office/drawing/2014/main" id="{8080B236-6F99-17ED-D5E4-A1CC9CFED22C}"/>
              </a:ext>
            </a:extLst>
          </p:cNvPr>
          <p:cNvSpPr/>
          <p:nvPr/>
        </p:nvSpPr>
        <p:spPr>
          <a:xfrm>
            <a:off x="7325153" y="5825636"/>
            <a:ext cx="346364" cy="194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4B1C9652-AF41-D488-CB6D-B4833F4911C8}"/>
              </a:ext>
            </a:extLst>
          </p:cNvPr>
          <p:cNvSpPr/>
          <p:nvPr/>
        </p:nvSpPr>
        <p:spPr>
          <a:xfrm>
            <a:off x="286139" y="1200204"/>
            <a:ext cx="11735215" cy="5099901"/>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7" name="直線コネクタ 6">
            <a:extLst>
              <a:ext uri="{FF2B5EF4-FFF2-40B4-BE49-F238E27FC236}">
                <a16:creationId xmlns:a16="http://schemas.microsoft.com/office/drawing/2014/main" id="{AC8627D6-7D09-43EB-56D6-93F5F67AE4D2}"/>
              </a:ext>
            </a:extLst>
          </p:cNvPr>
          <p:cNvCxnSpPr>
            <a:cxnSpLocks/>
          </p:cNvCxnSpPr>
          <p:nvPr/>
        </p:nvCxnSpPr>
        <p:spPr>
          <a:xfrm>
            <a:off x="367648" y="1838228"/>
            <a:ext cx="11538213"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F38FD0FF-3C83-1ED0-1F1D-ECBD9A65CF4E}"/>
              </a:ext>
            </a:extLst>
          </p:cNvPr>
          <p:cNvSpPr txBox="1"/>
          <p:nvPr/>
        </p:nvSpPr>
        <p:spPr>
          <a:xfrm>
            <a:off x="367648" y="1366887"/>
            <a:ext cx="1163151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DBDBA"/>
                </a:solidFill>
                <a:effectLst/>
                <a:uLnTx/>
                <a:uFillTx/>
                <a:latin typeface="BIZ UDゴシック" panose="020B0400000000000000" pitchFamily="49" charset="-128"/>
                <a:ea typeface="BIZ UDゴシック" panose="020B0400000000000000" pitchFamily="49" charset="-128"/>
                <a:cs typeface="+mn-cs"/>
              </a:rPr>
              <a:t>┃</a:t>
            </a:r>
            <a:r>
              <a:rPr lang="ja-JP" altLang="en-US" sz="1600" b="1" dirty="0">
                <a:solidFill>
                  <a:prstClr val="black"/>
                </a:solidFill>
                <a:latin typeface="BIZ UDゴシック" panose="020B0400000000000000" pitchFamily="49" charset="-128"/>
                <a:ea typeface="BIZ UDゴシック" panose="020B0400000000000000" pitchFamily="49" charset="-128"/>
              </a:rPr>
              <a:t>現状</a:t>
            </a:r>
            <a:endPar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0" name="四角形: 角を丸くする 9">
            <a:extLst>
              <a:ext uri="{FF2B5EF4-FFF2-40B4-BE49-F238E27FC236}">
                <a16:creationId xmlns:a16="http://schemas.microsoft.com/office/drawing/2014/main" id="{D97B0AB7-1B3A-C7BF-1A8B-CDED83B3A018}"/>
              </a:ext>
            </a:extLst>
          </p:cNvPr>
          <p:cNvSpPr/>
          <p:nvPr/>
        </p:nvSpPr>
        <p:spPr>
          <a:xfrm>
            <a:off x="530866" y="2337385"/>
            <a:ext cx="1317933" cy="421278"/>
          </a:xfrm>
          <a:prstGeom prst="roundRect">
            <a:avLst/>
          </a:prstGeom>
          <a:solidFill>
            <a:srgbClr val="25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BIZ UDゴシック" panose="020B0400000000000000" pitchFamily="49" charset="-128"/>
                <a:ea typeface="BIZ UDゴシック" panose="020B0400000000000000" pitchFamily="49" charset="-128"/>
              </a:rPr>
              <a:t>正社員</a:t>
            </a:r>
            <a:endParaRPr kumimoji="1" lang="ja-JP" altLang="en-US" sz="1200" b="1" dirty="0">
              <a:solidFill>
                <a:schemeClr val="bg1"/>
              </a:solidFill>
              <a:latin typeface="BIZ UDゴシック" panose="020B0400000000000000" pitchFamily="49" charset="-128"/>
              <a:ea typeface="BIZ UDゴシック" panose="020B0400000000000000" pitchFamily="49" charset="-128"/>
            </a:endParaRPr>
          </a:p>
        </p:txBody>
      </p:sp>
      <p:sp>
        <p:nvSpPr>
          <p:cNvPr id="11" name="四角形: 角を丸くする 10">
            <a:extLst>
              <a:ext uri="{FF2B5EF4-FFF2-40B4-BE49-F238E27FC236}">
                <a16:creationId xmlns:a16="http://schemas.microsoft.com/office/drawing/2014/main" id="{7675FF39-D88E-AF95-D784-85A98681FD2B}"/>
              </a:ext>
            </a:extLst>
          </p:cNvPr>
          <p:cNvSpPr/>
          <p:nvPr/>
        </p:nvSpPr>
        <p:spPr>
          <a:xfrm>
            <a:off x="530866" y="2895128"/>
            <a:ext cx="1317933" cy="421278"/>
          </a:xfrm>
          <a:prstGeom prst="roundRect">
            <a:avLst/>
          </a:prstGeom>
          <a:solidFill>
            <a:srgbClr val="25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BIZ UDゴシック" panose="020B0400000000000000" pitchFamily="49" charset="-128"/>
                <a:ea typeface="BIZ UDゴシック" panose="020B0400000000000000" pitchFamily="49" charset="-128"/>
              </a:rPr>
              <a:t>契約社員</a:t>
            </a:r>
            <a:endParaRPr kumimoji="1" lang="en-US" altLang="ja-JP" sz="1200" b="1" dirty="0">
              <a:solidFill>
                <a:schemeClr val="bg1"/>
              </a:solidFill>
              <a:latin typeface="BIZ UDゴシック" panose="020B0400000000000000" pitchFamily="49" charset="-128"/>
              <a:ea typeface="BIZ UDゴシック" panose="020B0400000000000000" pitchFamily="49" charset="-128"/>
            </a:endParaRPr>
          </a:p>
          <a:p>
            <a:pPr algn="ctr"/>
            <a:r>
              <a:rPr lang="ja-JP" altLang="en-US" sz="1200" b="1" dirty="0">
                <a:solidFill>
                  <a:schemeClr val="bg1"/>
                </a:solidFill>
                <a:latin typeface="BIZ UDゴシック" panose="020B0400000000000000" pitchFamily="49" charset="-128"/>
                <a:ea typeface="BIZ UDゴシック" panose="020B0400000000000000" pitchFamily="49" charset="-128"/>
              </a:rPr>
              <a:t>ｱﾙﾊﾞｲﾄ契約社員</a:t>
            </a:r>
            <a:endParaRPr kumimoji="1" lang="ja-JP" altLang="en-US" sz="1200" b="1" dirty="0">
              <a:solidFill>
                <a:schemeClr val="bg1"/>
              </a:solidFill>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88205F02-CF29-0660-D4BA-9DC4E01E955A}"/>
              </a:ext>
            </a:extLst>
          </p:cNvPr>
          <p:cNvSpPr txBox="1"/>
          <p:nvPr/>
        </p:nvSpPr>
        <p:spPr>
          <a:xfrm>
            <a:off x="1952497" y="2895128"/>
            <a:ext cx="3401702" cy="461665"/>
          </a:xfrm>
          <a:prstGeom prst="rect">
            <a:avLst/>
          </a:prstGeom>
          <a:noFill/>
        </p:spPr>
        <p:txBody>
          <a:bodyPr wrap="square" rtlCol="0">
            <a:spAutoFit/>
          </a:bodyPr>
          <a:lstStyle/>
          <a:p>
            <a:r>
              <a:rPr kumimoji="1" lang="ja-JP" altLang="en-US" sz="1200" dirty="0">
                <a:latin typeface="BIZ UDゴシック" panose="020B0400000000000000" pitchFamily="49" charset="-128"/>
                <a:ea typeface="BIZ UDゴシック" panose="020B0400000000000000" pitchFamily="49" charset="-128"/>
              </a:rPr>
              <a:t>事前に会社に報告した上で、</a:t>
            </a:r>
            <a:endParaRPr kumimoji="1"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当社での業務に対して支障にならなければ承認</a:t>
            </a:r>
          </a:p>
        </p:txBody>
      </p:sp>
      <p:sp>
        <p:nvSpPr>
          <p:cNvPr id="13" name="テキスト ボックス 12">
            <a:extLst>
              <a:ext uri="{FF2B5EF4-FFF2-40B4-BE49-F238E27FC236}">
                <a16:creationId xmlns:a16="http://schemas.microsoft.com/office/drawing/2014/main" id="{E1547B38-4666-FB60-7E08-521F1E23DEE0}"/>
              </a:ext>
            </a:extLst>
          </p:cNvPr>
          <p:cNvSpPr txBox="1"/>
          <p:nvPr/>
        </p:nvSpPr>
        <p:spPr>
          <a:xfrm>
            <a:off x="1952496" y="2417580"/>
            <a:ext cx="1925441" cy="276999"/>
          </a:xfrm>
          <a:prstGeom prst="rect">
            <a:avLst/>
          </a:prstGeom>
          <a:noFill/>
        </p:spPr>
        <p:txBody>
          <a:bodyPr wrap="square" rtlCol="0">
            <a:spAutoFit/>
          </a:bodyPr>
          <a:lstStyle/>
          <a:p>
            <a:r>
              <a:rPr kumimoji="1" lang="ja-JP" altLang="en-US" sz="1200" dirty="0">
                <a:latin typeface="BIZ UDゴシック" panose="020B0400000000000000" pitchFamily="49" charset="-128"/>
                <a:ea typeface="BIZ UDゴシック" panose="020B0400000000000000" pitchFamily="49" charset="-128"/>
              </a:rPr>
              <a:t>禁止</a:t>
            </a:r>
          </a:p>
        </p:txBody>
      </p:sp>
      <p:sp>
        <p:nvSpPr>
          <p:cNvPr id="14" name="四角形: 角を丸くする 13">
            <a:extLst>
              <a:ext uri="{FF2B5EF4-FFF2-40B4-BE49-F238E27FC236}">
                <a16:creationId xmlns:a16="http://schemas.microsoft.com/office/drawing/2014/main" id="{60DB00BB-969E-4FE0-A4AA-95FF2BA56998}"/>
              </a:ext>
            </a:extLst>
          </p:cNvPr>
          <p:cNvSpPr/>
          <p:nvPr/>
        </p:nvSpPr>
        <p:spPr>
          <a:xfrm>
            <a:off x="6912297" y="2326278"/>
            <a:ext cx="1237219" cy="979020"/>
          </a:xfrm>
          <a:prstGeom prst="roundRect">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BIZ UDゴシック" panose="020B0400000000000000" pitchFamily="49" charset="-128"/>
                <a:ea typeface="BIZ UDゴシック" panose="020B0400000000000000" pitchFamily="49" charset="-128"/>
              </a:rPr>
              <a:t>正社員</a:t>
            </a:r>
            <a:endParaRPr lang="en-US" altLang="ja-JP" sz="1200" b="1" dirty="0">
              <a:solidFill>
                <a:schemeClr val="bg1"/>
              </a:solidFill>
              <a:latin typeface="BIZ UDゴシック" panose="020B0400000000000000" pitchFamily="49" charset="-128"/>
              <a:ea typeface="BIZ UDゴシック" panose="020B0400000000000000" pitchFamily="49" charset="-128"/>
            </a:endParaRPr>
          </a:p>
          <a:p>
            <a:pPr algn="ctr"/>
            <a:r>
              <a:rPr lang="ja-JP" altLang="en-US" sz="1200" b="1" dirty="0">
                <a:solidFill>
                  <a:schemeClr val="bg1"/>
                </a:solidFill>
                <a:latin typeface="BIZ UDゴシック" panose="020B0400000000000000" pitchFamily="49" charset="-128"/>
                <a:ea typeface="BIZ UDゴシック" panose="020B0400000000000000" pitchFamily="49" charset="-128"/>
              </a:rPr>
              <a:t>契約社員</a:t>
            </a:r>
            <a:endParaRPr lang="en-US" altLang="ja-JP" sz="1200" b="1" dirty="0">
              <a:solidFill>
                <a:schemeClr val="bg1"/>
              </a:solidFill>
              <a:latin typeface="BIZ UDゴシック" panose="020B0400000000000000" pitchFamily="49" charset="-128"/>
              <a:ea typeface="BIZ UDゴシック" panose="020B0400000000000000" pitchFamily="49" charset="-128"/>
            </a:endParaRPr>
          </a:p>
        </p:txBody>
      </p:sp>
      <p:sp>
        <p:nvSpPr>
          <p:cNvPr id="17" name="テキスト ボックス 16">
            <a:extLst>
              <a:ext uri="{FF2B5EF4-FFF2-40B4-BE49-F238E27FC236}">
                <a16:creationId xmlns:a16="http://schemas.microsoft.com/office/drawing/2014/main" id="{B95F7AAC-E150-900D-6518-0945E499FD5F}"/>
              </a:ext>
            </a:extLst>
          </p:cNvPr>
          <p:cNvSpPr txBox="1"/>
          <p:nvPr/>
        </p:nvSpPr>
        <p:spPr>
          <a:xfrm>
            <a:off x="8285368" y="2433865"/>
            <a:ext cx="3384710" cy="830997"/>
          </a:xfrm>
          <a:prstGeom prst="rect">
            <a:avLst/>
          </a:prstGeom>
          <a:noFill/>
        </p:spPr>
        <p:txBody>
          <a:bodyPr wrap="square" rtlCol="0">
            <a:spAutoFit/>
          </a:bodyPr>
          <a:lstStyle/>
          <a:p>
            <a:r>
              <a:rPr kumimoji="1" lang="ja-JP" altLang="en-US" sz="1200" dirty="0">
                <a:latin typeface="BIZ UDゴシック" panose="020B0400000000000000" pitchFamily="49" charset="-128"/>
                <a:ea typeface="BIZ UDゴシック" panose="020B0400000000000000" pitchFamily="49" charset="-128"/>
              </a:rPr>
              <a:t>特に制限する規則はない一方で、</a:t>
            </a:r>
            <a:endParaRPr kumimoji="1"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その評価に対する規程や運用に関するルールも</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なく、</a:t>
            </a:r>
            <a:r>
              <a:rPr kumimoji="1" lang="ja-JP" altLang="en-US" sz="1200" dirty="0">
                <a:latin typeface="BIZ UDゴシック" panose="020B0400000000000000" pitchFamily="49" charset="-128"/>
                <a:ea typeface="BIZ UDゴシック" panose="020B0400000000000000" pitchFamily="49" charset="-128"/>
              </a:rPr>
              <a:t>必要に応じて、都度依頼・募集をかけて</a:t>
            </a:r>
            <a:endParaRPr kumimoji="1"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実施。金銭報酬は無し。</a:t>
            </a:r>
            <a:endParaRPr lang="en-US" altLang="ja-JP" sz="1200" dirty="0">
              <a:latin typeface="BIZ UDゴシック" panose="020B0400000000000000" pitchFamily="49" charset="-128"/>
              <a:ea typeface="BIZ UDゴシック" panose="020B0400000000000000" pitchFamily="49" charset="-128"/>
            </a:endParaRPr>
          </a:p>
        </p:txBody>
      </p:sp>
      <p:sp>
        <p:nvSpPr>
          <p:cNvPr id="18" name="四角形: 角を丸くする 17">
            <a:extLst>
              <a:ext uri="{FF2B5EF4-FFF2-40B4-BE49-F238E27FC236}">
                <a16:creationId xmlns:a16="http://schemas.microsoft.com/office/drawing/2014/main" id="{C0CA273D-A7F1-D7E7-3A65-9AA98A9D264C}"/>
              </a:ext>
            </a:extLst>
          </p:cNvPr>
          <p:cNvSpPr/>
          <p:nvPr/>
        </p:nvSpPr>
        <p:spPr>
          <a:xfrm>
            <a:off x="2286800" y="1890385"/>
            <a:ext cx="1317933" cy="421278"/>
          </a:xfrm>
          <a:prstGeom prst="roundRect">
            <a:avLst/>
          </a:prstGeom>
          <a:solidFill>
            <a:srgbClr val="25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BIZ UDゴシック" panose="020B0400000000000000" pitchFamily="49" charset="-128"/>
                <a:ea typeface="BIZ UDゴシック" panose="020B0400000000000000" pitchFamily="49" charset="-128"/>
              </a:rPr>
              <a:t>社外副業</a:t>
            </a:r>
          </a:p>
        </p:txBody>
      </p:sp>
      <p:sp>
        <p:nvSpPr>
          <p:cNvPr id="19" name="四角形: 角を丸くする 18">
            <a:extLst>
              <a:ext uri="{FF2B5EF4-FFF2-40B4-BE49-F238E27FC236}">
                <a16:creationId xmlns:a16="http://schemas.microsoft.com/office/drawing/2014/main" id="{11C92880-3528-D9CE-B176-532CA3ACACB2}"/>
              </a:ext>
            </a:extLst>
          </p:cNvPr>
          <p:cNvSpPr/>
          <p:nvPr/>
        </p:nvSpPr>
        <p:spPr>
          <a:xfrm>
            <a:off x="427169" y="2018437"/>
            <a:ext cx="5037197" cy="1584069"/>
          </a:xfrm>
          <a:prstGeom prst="roundRect">
            <a:avLst/>
          </a:prstGeom>
          <a:noFill/>
          <a:ln>
            <a:solidFill>
              <a:srgbClr val="25A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bg1"/>
              </a:solidFill>
              <a:latin typeface="BIZ UDゴシック" panose="020B0400000000000000" pitchFamily="49" charset="-128"/>
              <a:ea typeface="BIZ UDゴシック" panose="020B0400000000000000" pitchFamily="49" charset="-128"/>
            </a:endParaRPr>
          </a:p>
        </p:txBody>
      </p:sp>
      <p:sp>
        <p:nvSpPr>
          <p:cNvPr id="21" name="四角形: 角を丸くする 20">
            <a:extLst>
              <a:ext uri="{FF2B5EF4-FFF2-40B4-BE49-F238E27FC236}">
                <a16:creationId xmlns:a16="http://schemas.microsoft.com/office/drawing/2014/main" id="{EBAE4BF1-1C17-C5EE-B588-1B94AFB9D7B4}"/>
              </a:ext>
            </a:extLst>
          </p:cNvPr>
          <p:cNvSpPr/>
          <p:nvPr/>
        </p:nvSpPr>
        <p:spPr>
          <a:xfrm>
            <a:off x="6727634" y="2015879"/>
            <a:ext cx="5037197" cy="158406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bg1"/>
              </a:solidFill>
              <a:latin typeface="BIZ UDゴシック" panose="020B0400000000000000" pitchFamily="49" charset="-128"/>
              <a:ea typeface="BIZ UDゴシック" panose="020B0400000000000000" pitchFamily="49" charset="-128"/>
            </a:endParaRPr>
          </a:p>
        </p:txBody>
      </p:sp>
      <p:sp>
        <p:nvSpPr>
          <p:cNvPr id="22" name="四角形: 角を丸くする 21">
            <a:extLst>
              <a:ext uri="{FF2B5EF4-FFF2-40B4-BE49-F238E27FC236}">
                <a16:creationId xmlns:a16="http://schemas.microsoft.com/office/drawing/2014/main" id="{2F618C53-D25F-77C5-4060-364605B8A13D}"/>
              </a:ext>
            </a:extLst>
          </p:cNvPr>
          <p:cNvSpPr/>
          <p:nvPr/>
        </p:nvSpPr>
        <p:spPr>
          <a:xfrm>
            <a:off x="8587267" y="1872015"/>
            <a:ext cx="1237219" cy="421278"/>
          </a:xfrm>
          <a:prstGeom prst="roundRect">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BIZ UDゴシック" panose="020B0400000000000000" pitchFamily="49" charset="-128"/>
                <a:ea typeface="BIZ UDゴシック" panose="020B0400000000000000" pitchFamily="49" charset="-128"/>
              </a:rPr>
              <a:t>社内副業</a:t>
            </a:r>
            <a:endParaRPr lang="en-US" altLang="ja-JP" sz="1200" b="1" dirty="0">
              <a:solidFill>
                <a:schemeClr val="bg1"/>
              </a:solidFill>
              <a:latin typeface="BIZ UDゴシック" panose="020B0400000000000000" pitchFamily="49" charset="-128"/>
              <a:ea typeface="BIZ UDゴシック" panose="020B0400000000000000" pitchFamily="49" charset="-128"/>
            </a:endParaRPr>
          </a:p>
        </p:txBody>
      </p:sp>
      <p:sp>
        <p:nvSpPr>
          <p:cNvPr id="23" name="矢印: 下 22">
            <a:extLst>
              <a:ext uri="{FF2B5EF4-FFF2-40B4-BE49-F238E27FC236}">
                <a16:creationId xmlns:a16="http://schemas.microsoft.com/office/drawing/2014/main" id="{DC6628DD-8D64-D883-5D6E-70D29E67E0A0}"/>
              </a:ext>
            </a:extLst>
          </p:cNvPr>
          <p:cNvSpPr/>
          <p:nvPr/>
        </p:nvSpPr>
        <p:spPr>
          <a:xfrm>
            <a:off x="2303780" y="3429000"/>
            <a:ext cx="1222872" cy="719103"/>
          </a:xfrm>
          <a:prstGeom prst="downArrow">
            <a:avLst/>
          </a:prstGeom>
          <a:solidFill>
            <a:srgbClr val="25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下 23">
            <a:extLst>
              <a:ext uri="{FF2B5EF4-FFF2-40B4-BE49-F238E27FC236}">
                <a16:creationId xmlns:a16="http://schemas.microsoft.com/office/drawing/2014/main" id="{25F47039-D200-085A-6653-863A568E4C36}"/>
              </a:ext>
            </a:extLst>
          </p:cNvPr>
          <p:cNvSpPr/>
          <p:nvPr/>
        </p:nvSpPr>
        <p:spPr>
          <a:xfrm>
            <a:off x="8745908" y="3300148"/>
            <a:ext cx="1222872" cy="719103"/>
          </a:xfrm>
          <a:prstGeom prst="downArrow">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85F8D664-1AC9-67CE-5932-85E76E8E7759}"/>
              </a:ext>
            </a:extLst>
          </p:cNvPr>
          <p:cNvSpPr/>
          <p:nvPr/>
        </p:nvSpPr>
        <p:spPr>
          <a:xfrm>
            <a:off x="530867" y="4413618"/>
            <a:ext cx="1317933" cy="421278"/>
          </a:xfrm>
          <a:prstGeom prst="roundRect">
            <a:avLst/>
          </a:prstGeom>
          <a:solidFill>
            <a:srgbClr val="25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BIZ UDゴシック" panose="020B0400000000000000" pitchFamily="49" charset="-128"/>
                <a:ea typeface="BIZ UDゴシック" panose="020B0400000000000000" pitchFamily="49" charset="-128"/>
              </a:rPr>
              <a:t>課題①</a:t>
            </a:r>
          </a:p>
        </p:txBody>
      </p:sp>
      <p:sp>
        <p:nvSpPr>
          <p:cNvPr id="26" name="四角形: 角を丸くする 25">
            <a:extLst>
              <a:ext uri="{FF2B5EF4-FFF2-40B4-BE49-F238E27FC236}">
                <a16:creationId xmlns:a16="http://schemas.microsoft.com/office/drawing/2014/main" id="{B805ECFD-2DA3-08DB-A61F-29BB60F1DD77}"/>
              </a:ext>
            </a:extLst>
          </p:cNvPr>
          <p:cNvSpPr/>
          <p:nvPr/>
        </p:nvSpPr>
        <p:spPr>
          <a:xfrm>
            <a:off x="530866" y="4904410"/>
            <a:ext cx="1317933" cy="421278"/>
          </a:xfrm>
          <a:prstGeom prst="roundRect">
            <a:avLst/>
          </a:prstGeom>
          <a:solidFill>
            <a:srgbClr val="25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BIZ UDゴシック" panose="020B0400000000000000" pitchFamily="49" charset="-128"/>
                <a:ea typeface="BIZ UDゴシック" panose="020B0400000000000000" pitchFamily="49" charset="-128"/>
              </a:rPr>
              <a:t>課題②</a:t>
            </a:r>
          </a:p>
        </p:txBody>
      </p:sp>
      <p:sp>
        <p:nvSpPr>
          <p:cNvPr id="28" name="テキスト ボックス 27">
            <a:extLst>
              <a:ext uri="{FF2B5EF4-FFF2-40B4-BE49-F238E27FC236}">
                <a16:creationId xmlns:a16="http://schemas.microsoft.com/office/drawing/2014/main" id="{8712B073-217C-A6E1-9B4B-B872E938FD4D}"/>
              </a:ext>
            </a:extLst>
          </p:cNvPr>
          <p:cNvSpPr txBox="1"/>
          <p:nvPr/>
        </p:nvSpPr>
        <p:spPr>
          <a:xfrm>
            <a:off x="1952499" y="4884216"/>
            <a:ext cx="3401702" cy="461665"/>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金銭的に厳しいメンバーが働きづらい環境</a:t>
            </a:r>
            <a:endParaRPr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（事例：結婚資金貯金の為、週末アルバイト）</a:t>
            </a:r>
          </a:p>
        </p:txBody>
      </p:sp>
      <p:sp>
        <p:nvSpPr>
          <p:cNvPr id="29" name="テキスト ボックス 28">
            <a:extLst>
              <a:ext uri="{FF2B5EF4-FFF2-40B4-BE49-F238E27FC236}">
                <a16:creationId xmlns:a16="http://schemas.microsoft.com/office/drawing/2014/main" id="{91271A00-0D8F-406F-20CA-4AF0240F22E3}"/>
              </a:ext>
            </a:extLst>
          </p:cNvPr>
          <p:cNvSpPr txBox="1"/>
          <p:nvPr/>
        </p:nvSpPr>
        <p:spPr>
          <a:xfrm>
            <a:off x="1952499" y="4386936"/>
            <a:ext cx="3401702" cy="461665"/>
          </a:xfrm>
          <a:prstGeom prst="rect">
            <a:avLst/>
          </a:prstGeom>
          <a:noFill/>
        </p:spPr>
        <p:txBody>
          <a:bodyPr wrap="square" rtlCol="0">
            <a:spAutoFit/>
          </a:bodyPr>
          <a:lstStyle/>
          <a:p>
            <a:r>
              <a:rPr kumimoji="1" lang="ja-JP" altLang="en-US" sz="1200" dirty="0">
                <a:latin typeface="BIZ UDゴシック" panose="020B0400000000000000" pitchFamily="49" charset="-128"/>
                <a:ea typeface="BIZ UDゴシック" panose="020B0400000000000000" pitchFamily="49" charset="-128"/>
              </a:rPr>
              <a:t>「副業制度がない事」で、優秀な人材を</a:t>
            </a:r>
            <a:endParaRPr kumimoji="1"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採用でき</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てい</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ない可能性がある</a:t>
            </a:r>
            <a:endParaRPr kumimoji="1" lang="ja-JP" altLang="en-US" sz="1200" dirty="0">
              <a:latin typeface="BIZ UDゴシック" panose="020B0400000000000000" pitchFamily="49" charset="-128"/>
              <a:ea typeface="BIZ UDゴシック" panose="020B0400000000000000" pitchFamily="49" charset="-128"/>
            </a:endParaRPr>
          </a:p>
        </p:txBody>
      </p:sp>
      <p:sp>
        <p:nvSpPr>
          <p:cNvPr id="30" name="四角形: 角を丸くする 29">
            <a:extLst>
              <a:ext uri="{FF2B5EF4-FFF2-40B4-BE49-F238E27FC236}">
                <a16:creationId xmlns:a16="http://schemas.microsoft.com/office/drawing/2014/main" id="{6B880595-65E9-FB98-DD5E-6A1FB3291219}"/>
              </a:ext>
            </a:extLst>
          </p:cNvPr>
          <p:cNvSpPr/>
          <p:nvPr/>
        </p:nvSpPr>
        <p:spPr>
          <a:xfrm>
            <a:off x="6912298" y="4080875"/>
            <a:ext cx="1237219" cy="421278"/>
          </a:xfrm>
          <a:prstGeom prst="roundRect">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chemeClr val="bg1"/>
                </a:solidFill>
                <a:latin typeface="BIZ UDゴシック" panose="020B0400000000000000" pitchFamily="49" charset="-128"/>
                <a:ea typeface="BIZ UDゴシック" panose="020B0400000000000000" pitchFamily="49" charset="-128"/>
              </a:rPr>
              <a:t>課題①</a:t>
            </a:r>
            <a:endParaRPr lang="en-US" altLang="ja-JP" sz="1200" b="1" dirty="0">
              <a:solidFill>
                <a:schemeClr val="bg1"/>
              </a:solidFill>
              <a:latin typeface="BIZ UDゴシック" panose="020B0400000000000000" pitchFamily="49" charset="-128"/>
              <a:ea typeface="BIZ UDゴシック" panose="020B0400000000000000" pitchFamily="49" charset="-128"/>
            </a:endParaRPr>
          </a:p>
        </p:txBody>
      </p:sp>
      <p:sp>
        <p:nvSpPr>
          <p:cNvPr id="31" name="四角形: 角を丸くする 30">
            <a:extLst>
              <a:ext uri="{FF2B5EF4-FFF2-40B4-BE49-F238E27FC236}">
                <a16:creationId xmlns:a16="http://schemas.microsoft.com/office/drawing/2014/main" id="{FD52C7CA-FF13-0322-D11E-E5B85794C28B}"/>
              </a:ext>
            </a:extLst>
          </p:cNvPr>
          <p:cNvSpPr/>
          <p:nvPr/>
        </p:nvSpPr>
        <p:spPr>
          <a:xfrm>
            <a:off x="6912297" y="4583880"/>
            <a:ext cx="1237219" cy="421278"/>
          </a:xfrm>
          <a:prstGeom prst="roundRect">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BIZ UDゴシック" panose="020B0400000000000000" pitchFamily="49" charset="-128"/>
                <a:ea typeface="BIZ UDゴシック" panose="020B0400000000000000" pitchFamily="49" charset="-128"/>
              </a:rPr>
              <a:t>課題②</a:t>
            </a:r>
            <a:endParaRPr lang="en-US" altLang="ja-JP" sz="1200" b="1" dirty="0">
              <a:solidFill>
                <a:schemeClr val="bg1"/>
              </a:solidFill>
              <a:latin typeface="BIZ UDゴシック" panose="020B0400000000000000" pitchFamily="49" charset="-128"/>
              <a:ea typeface="BIZ UDゴシック" panose="020B0400000000000000" pitchFamily="49" charset="-128"/>
            </a:endParaRPr>
          </a:p>
        </p:txBody>
      </p:sp>
      <p:sp>
        <p:nvSpPr>
          <p:cNvPr id="32" name="四角形: 角を丸くする 31">
            <a:extLst>
              <a:ext uri="{FF2B5EF4-FFF2-40B4-BE49-F238E27FC236}">
                <a16:creationId xmlns:a16="http://schemas.microsoft.com/office/drawing/2014/main" id="{9353D684-1D4E-996E-1ED3-580753782E75}"/>
              </a:ext>
            </a:extLst>
          </p:cNvPr>
          <p:cNvSpPr/>
          <p:nvPr/>
        </p:nvSpPr>
        <p:spPr>
          <a:xfrm>
            <a:off x="6917117" y="5067017"/>
            <a:ext cx="1237219" cy="421278"/>
          </a:xfrm>
          <a:prstGeom prst="roundRect">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BIZ UDゴシック" panose="020B0400000000000000" pitchFamily="49" charset="-128"/>
                <a:ea typeface="BIZ UDゴシック" panose="020B0400000000000000" pitchFamily="49" charset="-128"/>
              </a:rPr>
              <a:t>課題③</a:t>
            </a:r>
            <a:endParaRPr lang="en-US" altLang="ja-JP" sz="1200" b="1" dirty="0">
              <a:solidFill>
                <a:schemeClr val="bg1"/>
              </a:solidFill>
              <a:latin typeface="BIZ UDゴシック" panose="020B0400000000000000" pitchFamily="49" charset="-128"/>
              <a:ea typeface="BIZ UDゴシック" panose="020B0400000000000000" pitchFamily="49" charset="-128"/>
            </a:endParaRPr>
          </a:p>
        </p:txBody>
      </p:sp>
      <p:sp>
        <p:nvSpPr>
          <p:cNvPr id="33" name="テキスト ボックス 32">
            <a:extLst>
              <a:ext uri="{FF2B5EF4-FFF2-40B4-BE49-F238E27FC236}">
                <a16:creationId xmlns:a16="http://schemas.microsoft.com/office/drawing/2014/main" id="{8D398D3A-3BCB-610C-5095-5D95877D7B5F}"/>
              </a:ext>
            </a:extLst>
          </p:cNvPr>
          <p:cNvSpPr txBox="1"/>
          <p:nvPr/>
        </p:nvSpPr>
        <p:spPr>
          <a:xfrm>
            <a:off x="8280687" y="4019251"/>
            <a:ext cx="3401702" cy="461665"/>
          </a:xfrm>
          <a:prstGeom prst="rect">
            <a:avLst/>
          </a:prstGeom>
          <a:noFill/>
        </p:spPr>
        <p:txBody>
          <a:bodyPr wrap="square" rtlCol="0">
            <a:spAutoFit/>
          </a:bodyPr>
          <a:lstStyle/>
          <a:p>
            <a:r>
              <a:rPr kumimoji="1" lang="ja-JP" altLang="en-US" sz="1200" dirty="0">
                <a:latin typeface="BIZ UDゴシック" panose="020B0400000000000000" pitchFamily="49" charset="-128"/>
                <a:ea typeface="BIZ UDゴシック" panose="020B0400000000000000" pitchFamily="49" charset="-128"/>
              </a:rPr>
              <a:t>副業者のやる気のみに</a:t>
            </a:r>
            <a:r>
              <a:rPr lang="ja-JP" altLang="en-US" sz="1200" dirty="0">
                <a:latin typeface="BIZ UDゴシック" panose="020B0400000000000000" pitchFamily="49" charset="-128"/>
                <a:ea typeface="BIZ UDゴシック" panose="020B0400000000000000" pitchFamily="49" charset="-128"/>
              </a:rPr>
              <a:t>依存してしまっており、</a:t>
            </a:r>
            <a:endParaRPr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動機付けとして弱い可能性</a:t>
            </a:r>
          </a:p>
        </p:txBody>
      </p:sp>
      <p:sp>
        <p:nvSpPr>
          <p:cNvPr id="34" name="テキスト ボックス 33">
            <a:extLst>
              <a:ext uri="{FF2B5EF4-FFF2-40B4-BE49-F238E27FC236}">
                <a16:creationId xmlns:a16="http://schemas.microsoft.com/office/drawing/2014/main" id="{128AA341-CB1A-4F7F-2ADB-BFBBCD19C2A7}"/>
              </a:ext>
            </a:extLst>
          </p:cNvPr>
          <p:cNvSpPr txBox="1"/>
          <p:nvPr/>
        </p:nvSpPr>
        <p:spPr>
          <a:xfrm>
            <a:off x="8267929" y="4529887"/>
            <a:ext cx="3401702" cy="461665"/>
          </a:xfrm>
          <a:prstGeom prst="rect">
            <a:avLst/>
          </a:prstGeom>
          <a:noFill/>
        </p:spPr>
        <p:txBody>
          <a:bodyPr wrap="square" rtlCol="0">
            <a:spAutoFit/>
          </a:bodyPr>
          <a:lstStyle/>
          <a:p>
            <a:r>
              <a:rPr kumimoji="1" lang="ja-JP" altLang="en-US" sz="1200" dirty="0">
                <a:latin typeface="BIZ UDゴシック" panose="020B0400000000000000" pitchFamily="49" charset="-128"/>
                <a:ea typeface="BIZ UDゴシック" panose="020B0400000000000000" pitchFamily="49" charset="-128"/>
              </a:rPr>
              <a:t>ルールとして明確にしていない為、</a:t>
            </a:r>
            <a:endParaRPr kumimoji="1"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透明性・不公平を指摘される</a:t>
            </a:r>
            <a:r>
              <a:rPr lang="ja-JP" altLang="en-US" sz="1200" dirty="0">
                <a:latin typeface="BIZ UDゴシック" panose="020B0400000000000000" pitchFamily="49" charset="-128"/>
                <a:ea typeface="BIZ UDゴシック" panose="020B0400000000000000" pitchFamily="49" charset="-128"/>
              </a:rPr>
              <a:t>可能性</a:t>
            </a:r>
            <a:endParaRPr kumimoji="1" lang="ja-JP" altLang="en-US" sz="1200" dirty="0">
              <a:latin typeface="BIZ UDゴシック" panose="020B0400000000000000" pitchFamily="49" charset="-128"/>
              <a:ea typeface="BIZ UDゴシック" panose="020B0400000000000000" pitchFamily="49" charset="-128"/>
            </a:endParaRPr>
          </a:p>
        </p:txBody>
      </p:sp>
      <p:sp>
        <p:nvSpPr>
          <p:cNvPr id="36" name="テキスト ボックス 35">
            <a:extLst>
              <a:ext uri="{FF2B5EF4-FFF2-40B4-BE49-F238E27FC236}">
                <a16:creationId xmlns:a16="http://schemas.microsoft.com/office/drawing/2014/main" id="{464F10EE-F71A-9788-BA8C-F7DC403211B5}"/>
              </a:ext>
            </a:extLst>
          </p:cNvPr>
          <p:cNvSpPr txBox="1"/>
          <p:nvPr/>
        </p:nvSpPr>
        <p:spPr>
          <a:xfrm>
            <a:off x="6508877" y="5601210"/>
            <a:ext cx="5474710" cy="707886"/>
          </a:xfrm>
          <a:prstGeom prst="rect">
            <a:avLst/>
          </a:prstGeom>
          <a:noFill/>
        </p:spPr>
        <p:txBody>
          <a:bodyPr wrap="square" rtlCol="0" anchor="ctr">
            <a:spAutoFit/>
          </a:bodyPr>
          <a:lstStyle/>
          <a:p>
            <a:pPr algn="ctr"/>
            <a:r>
              <a:rPr lang="ja-JP" altLang="en-US" sz="2000" b="1" u="sng" dirty="0">
                <a:latin typeface="BIZ UDゴシック" panose="020B0400000000000000" pitchFamily="49" charset="-128"/>
                <a:ea typeface="BIZ UDゴシック" panose="020B0400000000000000" pitchFamily="49" charset="-128"/>
              </a:rPr>
              <a:t>きちんとリスク回避・運用できる前提で</a:t>
            </a:r>
            <a:endParaRPr kumimoji="1" lang="en-US" altLang="ja-JP" sz="2000" b="1" u="sng" dirty="0">
              <a:latin typeface="BIZ UDゴシック" panose="020B0400000000000000" pitchFamily="49" charset="-128"/>
              <a:ea typeface="BIZ UDゴシック" panose="020B0400000000000000" pitchFamily="49" charset="-128"/>
            </a:endParaRPr>
          </a:p>
          <a:p>
            <a:pPr algn="ctr"/>
            <a:r>
              <a:rPr kumimoji="1" lang="ja-JP" altLang="en-US" sz="2000" b="1" u="sng" dirty="0">
                <a:latin typeface="BIZ UDゴシック" panose="020B0400000000000000" pitchFamily="49" charset="-128"/>
                <a:ea typeface="BIZ UDゴシック" panose="020B0400000000000000" pitchFamily="49" charset="-128"/>
              </a:rPr>
              <a:t>導入を進めていきたい</a:t>
            </a:r>
          </a:p>
        </p:txBody>
      </p:sp>
      <p:sp>
        <p:nvSpPr>
          <p:cNvPr id="3" name="テキスト ボックス 2">
            <a:extLst>
              <a:ext uri="{FF2B5EF4-FFF2-40B4-BE49-F238E27FC236}">
                <a16:creationId xmlns:a16="http://schemas.microsoft.com/office/drawing/2014/main" id="{807C7731-41A8-CE4D-71A8-661D606BACD3}"/>
              </a:ext>
            </a:extLst>
          </p:cNvPr>
          <p:cNvSpPr txBox="1"/>
          <p:nvPr/>
        </p:nvSpPr>
        <p:spPr>
          <a:xfrm>
            <a:off x="367648" y="5465192"/>
            <a:ext cx="5474710" cy="707886"/>
          </a:xfrm>
          <a:prstGeom prst="rect">
            <a:avLst/>
          </a:prstGeom>
          <a:noFill/>
        </p:spPr>
        <p:txBody>
          <a:bodyPr wrap="square" rtlCol="0" anchor="ctr">
            <a:spAutoFit/>
          </a:bodyPr>
          <a:lstStyle/>
          <a:p>
            <a:pPr algn="ctr"/>
            <a:r>
              <a:rPr lang="en-US" altLang="ja-JP" sz="2000" b="1" u="sng" dirty="0">
                <a:latin typeface="BIZ UDゴシック" panose="020B0400000000000000" pitchFamily="49" charset="-128"/>
                <a:ea typeface="BIZ UDゴシック" panose="020B0400000000000000" pitchFamily="49" charset="-128"/>
              </a:rPr>
              <a:t>2021</a:t>
            </a:r>
            <a:r>
              <a:rPr lang="ja-JP" altLang="en-US" sz="2000" b="1" u="sng" dirty="0">
                <a:latin typeface="BIZ UDゴシック" panose="020B0400000000000000" pitchFamily="49" charset="-128"/>
                <a:ea typeface="BIZ UDゴシック" panose="020B0400000000000000" pitchFamily="49" charset="-128"/>
              </a:rPr>
              <a:t>年末に検討したが見送り</a:t>
            </a:r>
            <a:endParaRPr lang="en-US" altLang="ja-JP" sz="2000" b="1" u="sng" dirty="0">
              <a:latin typeface="BIZ UDゴシック" panose="020B0400000000000000" pitchFamily="49" charset="-128"/>
              <a:ea typeface="BIZ UDゴシック" panose="020B0400000000000000" pitchFamily="49" charset="-128"/>
            </a:endParaRPr>
          </a:p>
          <a:p>
            <a:pPr algn="ctr"/>
            <a:r>
              <a:rPr kumimoji="1" lang="ja-JP" altLang="en-US" sz="2000" b="1" u="sng" dirty="0">
                <a:latin typeface="BIZ UDゴシック" panose="020B0400000000000000" pitchFamily="49" charset="-128"/>
                <a:ea typeface="BIZ UDゴシック" panose="020B0400000000000000" pitchFamily="49" charset="-128"/>
              </a:rPr>
              <a:t>現時点でも</a:t>
            </a:r>
            <a:r>
              <a:rPr lang="ja-JP" altLang="en-US" sz="2000" b="1" u="sng" dirty="0">
                <a:latin typeface="BIZ UDゴシック" panose="020B0400000000000000" pitchFamily="49" charset="-128"/>
                <a:ea typeface="BIZ UDゴシック" panose="020B0400000000000000" pitchFamily="49" charset="-128"/>
              </a:rPr>
              <a:t>時期尚早の為、</a:t>
            </a:r>
            <a:r>
              <a:rPr kumimoji="1" lang="ja-JP" altLang="en-US" sz="2000" b="1" u="sng" dirty="0">
                <a:latin typeface="BIZ UDゴシック" panose="020B0400000000000000" pitchFamily="49" charset="-128"/>
                <a:ea typeface="BIZ UDゴシック" panose="020B0400000000000000" pitchFamily="49" charset="-128"/>
              </a:rPr>
              <a:t>見送りたい</a:t>
            </a:r>
          </a:p>
        </p:txBody>
      </p:sp>
      <p:sp>
        <p:nvSpPr>
          <p:cNvPr id="9" name="テキスト ボックス 8">
            <a:extLst>
              <a:ext uri="{FF2B5EF4-FFF2-40B4-BE49-F238E27FC236}">
                <a16:creationId xmlns:a16="http://schemas.microsoft.com/office/drawing/2014/main" id="{8AE9E34D-071B-8CA1-CE6B-8A120D8C4BD5}"/>
              </a:ext>
            </a:extLst>
          </p:cNvPr>
          <p:cNvSpPr txBox="1"/>
          <p:nvPr/>
        </p:nvSpPr>
        <p:spPr>
          <a:xfrm>
            <a:off x="8280687" y="5138450"/>
            <a:ext cx="3484144" cy="276999"/>
          </a:xfrm>
          <a:prstGeom prst="rect">
            <a:avLst/>
          </a:prstGeom>
          <a:noFill/>
        </p:spPr>
        <p:txBody>
          <a:bodyPr wrap="square" rtlCol="0">
            <a:spAutoFit/>
          </a:bodyPr>
          <a:lstStyle/>
          <a:p>
            <a:r>
              <a:rPr kumimoji="1" lang="ja-JP" altLang="en-US" sz="1200" dirty="0">
                <a:latin typeface="BIZ UDゴシック" panose="020B0400000000000000" pitchFamily="49" charset="-128"/>
                <a:ea typeface="BIZ UDゴシック" panose="020B0400000000000000" pitchFamily="49" charset="-128"/>
              </a:rPr>
              <a:t>当社の社員</a:t>
            </a:r>
            <a:r>
              <a:rPr kumimoji="1" lang="en-US" altLang="ja-JP" sz="1200" dirty="0">
                <a:latin typeface="BIZ UDゴシック" panose="020B0400000000000000" pitchFamily="49" charset="-128"/>
                <a:ea typeface="BIZ UDゴシック" panose="020B0400000000000000" pitchFamily="49" charset="-128"/>
              </a:rPr>
              <a:t>200</a:t>
            </a:r>
            <a:r>
              <a:rPr kumimoji="1" lang="ja-JP" altLang="en-US" sz="1200" dirty="0">
                <a:latin typeface="BIZ UDゴシック" panose="020B0400000000000000" pitchFamily="49" charset="-128"/>
                <a:ea typeface="BIZ UDゴシック" panose="020B0400000000000000" pitchFamily="49" charset="-128"/>
              </a:rPr>
              <a:t>名を有効活用できていない可能性</a:t>
            </a:r>
          </a:p>
        </p:txBody>
      </p:sp>
    </p:spTree>
    <p:extLst>
      <p:ext uri="{BB962C8B-B14F-4D97-AF65-F5344CB8AC3E}">
        <p14:creationId xmlns:p14="http://schemas.microsoft.com/office/powerpoint/2010/main" val="3690223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407B40D-2127-1C18-E401-EE103B325E83}"/>
              </a:ext>
            </a:extLst>
          </p:cNvPr>
          <p:cNvSpPr/>
          <p:nvPr/>
        </p:nvSpPr>
        <p:spPr>
          <a:xfrm>
            <a:off x="0" y="0"/>
            <a:ext cx="12192000" cy="999241"/>
          </a:xfrm>
          <a:prstGeom prst="rect">
            <a:avLst/>
          </a:prstGeom>
          <a:solidFill>
            <a:srgbClr val="2D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Contents</a:t>
            </a:r>
            <a:endParaRPr kumimoji="1" lang="ja-JP" altLang="en-US"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5" name="正方形/長方形 4">
            <a:extLst>
              <a:ext uri="{FF2B5EF4-FFF2-40B4-BE49-F238E27FC236}">
                <a16:creationId xmlns:a16="http://schemas.microsoft.com/office/drawing/2014/main" id="{625BC4A1-E5BA-E398-F3DE-EF2FEED48210}"/>
              </a:ext>
            </a:extLst>
          </p:cNvPr>
          <p:cNvSpPr/>
          <p:nvPr/>
        </p:nvSpPr>
        <p:spPr>
          <a:xfrm>
            <a:off x="0" y="6579909"/>
            <a:ext cx="12192000" cy="278091"/>
          </a:xfrm>
          <a:prstGeom prst="rect">
            <a:avLst/>
          </a:prstGeom>
          <a:solidFill>
            <a:srgbClr val="2D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-7-</a:t>
            </a:r>
            <a:endParaRPr kumimoji="1" lang="ja-JP" altLang="en-US"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graphicFrame>
        <p:nvGraphicFramePr>
          <p:cNvPr id="6" name="表 6">
            <a:extLst>
              <a:ext uri="{FF2B5EF4-FFF2-40B4-BE49-F238E27FC236}">
                <a16:creationId xmlns:a16="http://schemas.microsoft.com/office/drawing/2014/main" id="{B977A552-3AE7-B7C7-6622-6FDEB1A23AE9}"/>
              </a:ext>
            </a:extLst>
          </p:cNvPr>
          <p:cNvGraphicFramePr>
            <a:graphicFrameLocks noGrp="1"/>
          </p:cNvGraphicFramePr>
          <p:nvPr/>
        </p:nvGraphicFramePr>
        <p:xfrm>
          <a:off x="-2" y="-1"/>
          <a:ext cx="12192000" cy="99924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53417678"/>
                    </a:ext>
                  </a:extLst>
                </a:gridCol>
                <a:gridCol w="3048000">
                  <a:extLst>
                    <a:ext uri="{9D8B030D-6E8A-4147-A177-3AD203B41FA5}">
                      <a16:colId xmlns:a16="http://schemas.microsoft.com/office/drawing/2014/main" val="448320496"/>
                    </a:ext>
                  </a:extLst>
                </a:gridCol>
                <a:gridCol w="3048000">
                  <a:extLst>
                    <a:ext uri="{9D8B030D-6E8A-4147-A177-3AD203B41FA5}">
                      <a16:colId xmlns:a16="http://schemas.microsoft.com/office/drawing/2014/main" val="2601226601"/>
                    </a:ext>
                  </a:extLst>
                </a:gridCol>
                <a:gridCol w="3048000">
                  <a:extLst>
                    <a:ext uri="{9D8B030D-6E8A-4147-A177-3AD203B41FA5}">
                      <a16:colId xmlns:a16="http://schemas.microsoft.com/office/drawing/2014/main" val="261271497"/>
                    </a:ext>
                  </a:extLst>
                </a:gridCol>
              </a:tblGrid>
              <a:tr h="999241">
                <a:tc>
                  <a:txBody>
                    <a:bodyPr/>
                    <a:lstStyle/>
                    <a:p>
                      <a:pPr algn="l"/>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01</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┃副業に関する各種情報</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l"/>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02</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┃副業制度メリット</a:t>
                      </a:r>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デメリット</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l"/>
                      <a:r>
                        <a:rPr kumimoji="1" lang="en-US" altLang="ja-JP" sz="1400" dirty="0">
                          <a:solidFill>
                            <a:schemeClr val="bg1">
                              <a:lumMod val="75000"/>
                            </a:schemeClr>
                          </a:solidFill>
                          <a:latin typeface="BIZ UDゴシック" panose="020B0400000000000000" pitchFamily="49" charset="-128"/>
                          <a:ea typeface="BIZ UDゴシック" panose="020B0400000000000000" pitchFamily="49" charset="-128"/>
                        </a:rPr>
                        <a:t>03</a:t>
                      </a:r>
                      <a:r>
                        <a:rPr kumimoji="1" lang="ja-JP" altLang="en-US" sz="1400" dirty="0">
                          <a:solidFill>
                            <a:schemeClr val="bg1">
                              <a:lumMod val="75000"/>
                            </a:schemeClr>
                          </a:solidFill>
                          <a:latin typeface="BIZ UDゴシック" panose="020B0400000000000000" pitchFamily="49" charset="-128"/>
                          <a:ea typeface="BIZ UDゴシック" panose="020B0400000000000000" pitchFamily="49" charset="-128"/>
                        </a:rPr>
                        <a:t>┃他社副業制度の事例</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l"/>
                      <a:r>
                        <a:rPr kumimoji="1" lang="en-US" altLang="ja-JP" sz="1400" dirty="0">
                          <a:solidFill>
                            <a:schemeClr val="bg1"/>
                          </a:solidFill>
                          <a:latin typeface="BIZ UDゴシック" panose="020B0400000000000000" pitchFamily="49" charset="-128"/>
                          <a:ea typeface="BIZ UDゴシック" panose="020B0400000000000000" pitchFamily="49" charset="-128"/>
                        </a:rPr>
                        <a:t>04</a:t>
                      </a:r>
                      <a:r>
                        <a:rPr kumimoji="1" lang="ja-JP" altLang="en-US" sz="1400" dirty="0">
                          <a:solidFill>
                            <a:schemeClr val="bg1"/>
                          </a:solidFill>
                          <a:latin typeface="BIZ UDゴシック" panose="020B0400000000000000" pitchFamily="49" charset="-128"/>
                          <a:ea typeface="BIZ UDゴシック" panose="020B0400000000000000" pitchFamily="49" charset="-128"/>
                        </a:rPr>
                        <a:t>┃当社での導入に関して</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3500665982"/>
                  </a:ext>
                </a:extLst>
              </a:tr>
            </a:tbl>
          </a:graphicData>
        </a:graphic>
      </p:graphicFrame>
      <p:sp>
        <p:nvSpPr>
          <p:cNvPr id="16" name="正方形/長方形 15">
            <a:extLst>
              <a:ext uri="{FF2B5EF4-FFF2-40B4-BE49-F238E27FC236}">
                <a16:creationId xmlns:a16="http://schemas.microsoft.com/office/drawing/2014/main" id="{8080B236-6F99-17ED-D5E4-A1CC9CFED22C}"/>
              </a:ext>
            </a:extLst>
          </p:cNvPr>
          <p:cNvSpPr/>
          <p:nvPr/>
        </p:nvSpPr>
        <p:spPr>
          <a:xfrm>
            <a:off x="7325153" y="5825636"/>
            <a:ext cx="346364" cy="194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4B1C9652-AF41-D488-CB6D-B4833F4911C8}"/>
              </a:ext>
            </a:extLst>
          </p:cNvPr>
          <p:cNvSpPr/>
          <p:nvPr/>
        </p:nvSpPr>
        <p:spPr>
          <a:xfrm>
            <a:off x="263951" y="1296775"/>
            <a:ext cx="11735215" cy="5099901"/>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四角形: 角を丸くする 2">
            <a:extLst>
              <a:ext uri="{FF2B5EF4-FFF2-40B4-BE49-F238E27FC236}">
                <a16:creationId xmlns:a16="http://schemas.microsoft.com/office/drawing/2014/main" id="{C8F10C20-0DDD-9618-F8C1-6388554514C1}"/>
              </a:ext>
            </a:extLst>
          </p:cNvPr>
          <p:cNvSpPr/>
          <p:nvPr/>
        </p:nvSpPr>
        <p:spPr>
          <a:xfrm>
            <a:off x="367648" y="1971016"/>
            <a:ext cx="5529299" cy="302695"/>
          </a:xfrm>
          <a:prstGeom prst="roundRect">
            <a:avLst/>
          </a:prstGeom>
          <a:solidFill>
            <a:srgbClr val="C5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┃ボランティア型副業</a:t>
            </a:r>
          </a:p>
        </p:txBody>
      </p:sp>
      <p:cxnSp>
        <p:nvCxnSpPr>
          <p:cNvPr id="7" name="直線コネクタ 6">
            <a:extLst>
              <a:ext uri="{FF2B5EF4-FFF2-40B4-BE49-F238E27FC236}">
                <a16:creationId xmlns:a16="http://schemas.microsoft.com/office/drawing/2014/main" id="{AC8627D6-7D09-43EB-56D6-93F5F67AE4D2}"/>
              </a:ext>
            </a:extLst>
          </p:cNvPr>
          <p:cNvCxnSpPr>
            <a:cxnSpLocks/>
          </p:cNvCxnSpPr>
          <p:nvPr/>
        </p:nvCxnSpPr>
        <p:spPr>
          <a:xfrm>
            <a:off x="367648" y="1838228"/>
            <a:ext cx="11538213"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F38FD0FF-3C83-1ED0-1F1D-ECBD9A65CF4E}"/>
              </a:ext>
            </a:extLst>
          </p:cNvPr>
          <p:cNvSpPr txBox="1"/>
          <p:nvPr/>
        </p:nvSpPr>
        <p:spPr>
          <a:xfrm>
            <a:off x="367648" y="1366887"/>
            <a:ext cx="1163151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2DBDBA"/>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ボランティア型副業・アルバイト型副業</a:t>
            </a:r>
          </a:p>
        </p:txBody>
      </p:sp>
      <p:sp>
        <p:nvSpPr>
          <p:cNvPr id="13" name="四角形: 角を丸くする 12">
            <a:extLst>
              <a:ext uri="{FF2B5EF4-FFF2-40B4-BE49-F238E27FC236}">
                <a16:creationId xmlns:a16="http://schemas.microsoft.com/office/drawing/2014/main" id="{891B9AF5-9DC9-3780-C35B-424F110F7B5C}"/>
              </a:ext>
            </a:extLst>
          </p:cNvPr>
          <p:cNvSpPr/>
          <p:nvPr/>
        </p:nvSpPr>
        <p:spPr>
          <a:xfrm>
            <a:off x="429547" y="3155575"/>
            <a:ext cx="5529299" cy="302695"/>
          </a:xfrm>
          <a:prstGeom prst="roundRect">
            <a:avLst/>
          </a:prstGeom>
          <a:solidFill>
            <a:srgbClr val="C5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lang="ja-JP" altLang="en-US" sz="1200" b="1" dirty="0">
                <a:solidFill>
                  <a:prstClr val="black"/>
                </a:solidFill>
                <a:latin typeface="BIZ UDゴシック" panose="020B0400000000000000" pitchFamily="49" charset="-128"/>
                <a:ea typeface="BIZ UDゴシック" panose="020B0400000000000000" pitchFamily="49" charset="-128"/>
              </a:rPr>
              <a:t>メリット・デメリット</a:t>
            </a:r>
            <a:endPar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5" name="四角形: 角を丸くする 14">
            <a:extLst>
              <a:ext uri="{FF2B5EF4-FFF2-40B4-BE49-F238E27FC236}">
                <a16:creationId xmlns:a16="http://schemas.microsoft.com/office/drawing/2014/main" id="{58EAFA73-AA76-B631-5B8A-461360F3F12D}"/>
              </a:ext>
            </a:extLst>
          </p:cNvPr>
          <p:cNvSpPr/>
          <p:nvPr/>
        </p:nvSpPr>
        <p:spPr>
          <a:xfrm>
            <a:off x="6295053" y="1971016"/>
            <a:ext cx="5529299" cy="302695"/>
          </a:xfrm>
          <a:prstGeom prst="roundRect">
            <a:avLst/>
          </a:prstGeom>
          <a:solidFill>
            <a:srgbClr val="C5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┃アルバイト型社内副業</a:t>
            </a:r>
          </a:p>
        </p:txBody>
      </p:sp>
      <p:sp>
        <p:nvSpPr>
          <p:cNvPr id="28" name="テキスト ボックス 27">
            <a:extLst>
              <a:ext uri="{FF2B5EF4-FFF2-40B4-BE49-F238E27FC236}">
                <a16:creationId xmlns:a16="http://schemas.microsoft.com/office/drawing/2014/main" id="{E7BCA7FA-6280-00AF-DFEF-9E388644CB2E}"/>
              </a:ext>
            </a:extLst>
          </p:cNvPr>
          <p:cNvSpPr txBox="1"/>
          <p:nvPr/>
        </p:nvSpPr>
        <p:spPr>
          <a:xfrm>
            <a:off x="429547" y="2375361"/>
            <a:ext cx="5504539" cy="646331"/>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・目的：</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あくまでも「自己成長」「会社への貢献」が目的。</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直接的な金銭報酬を求めない形</a:t>
            </a:r>
            <a:endParaRPr lang="en-US" altLang="ja-JP" sz="1200" dirty="0">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71D18421-6AE2-2477-0A69-39E312E1899F}"/>
              </a:ext>
            </a:extLst>
          </p:cNvPr>
          <p:cNvSpPr txBox="1"/>
          <p:nvPr/>
        </p:nvSpPr>
        <p:spPr>
          <a:xfrm>
            <a:off x="6307431" y="2366594"/>
            <a:ext cx="5504539" cy="646331"/>
          </a:xfrm>
          <a:prstGeom prst="rect">
            <a:avLst/>
          </a:prstGeom>
          <a:no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・目的：</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個人の収入アップの手段を増やしてあげることで、プライベート充実・定着率の向上を図ることを目的とする。直接的な金銭報酬に繋がる形</a:t>
            </a:r>
            <a:endParaRPr lang="en-US" altLang="ja-JP" sz="1200" dirty="0">
              <a:latin typeface="BIZ UDゴシック" panose="020B0400000000000000" pitchFamily="49" charset="-128"/>
              <a:ea typeface="BIZ UDゴシック" panose="020B0400000000000000" pitchFamily="49" charset="-128"/>
            </a:endParaRPr>
          </a:p>
        </p:txBody>
      </p:sp>
      <p:sp>
        <p:nvSpPr>
          <p:cNvPr id="17" name="四角形: 角を丸くする 16">
            <a:extLst>
              <a:ext uri="{FF2B5EF4-FFF2-40B4-BE49-F238E27FC236}">
                <a16:creationId xmlns:a16="http://schemas.microsoft.com/office/drawing/2014/main" id="{09B8CAE6-BA6B-9AF8-F472-5A38490A3479}"/>
              </a:ext>
            </a:extLst>
          </p:cNvPr>
          <p:cNvSpPr/>
          <p:nvPr/>
        </p:nvSpPr>
        <p:spPr>
          <a:xfrm>
            <a:off x="6259234" y="3155574"/>
            <a:ext cx="5529299" cy="302695"/>
          </a:xfrm>
          <a:prstGeom prst="roundRect">
            <a:avLst/>
          </a:prstGeom>
          <a:solidFill>
            <a:srgbClr val="C5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lang="ja-JP" altLang="en-US" sz="1200" b="1" dirty="0">
                <a:solidFill>
                  <a:prstClr val="black"/>
                </a:solidFill>
                <a:latin typeface="BIZ UDゴシック" panose="020B0400000000000000" pitchFamily="49" charset="-128"/>
                <a:ea typeface="BIZ UDゴシック" panose="020B0400000000000000" pitchFamily="49" charset="-128"/>
              </a:rPr>
              <a:t>メリット・デメリット</a:t>
            </a:r>
            <a:endPar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8" name="テキスト ボックス 17">
            <a:extLst>
              <a:ext uri="{FF2B5EF4-FFF2-40B4-BE49-F238E27FC236}">
                <a16:creationId xmlns:a16="http://schemas.microsoft.com/office/drawing/2014/main" id="{0C567D4D-A27E-86B3-42F1-7C7B4349ED10}"/>
              </a:ext>
            </a:extLst>
          </p:cNvPr>
          <p:cNvSpPr txBox="1"/>
          <p:nvPr/>
        </p:nvSpPr>
        <p:spPr>
          <a:xfrm>
            <a:off x="429548" y="3543227"/>
            <a:ext cx="2638186" cy="1569660"/>
          </a:xfrm>
          <a:prstGeom prst="rect">
            <a:avLst/>
          </a:prstGeom>
          <a:noFill/>
        </p:spPr>
        <p:txBody>
          <a:bodyPr wrap="square" rtlCol="0">
            <a:spAutoFit/>
          </a:bodyPr>
          <a:lstStyle/>
          <a:p>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メリット</a:t>
            </a:r>
            <a:r>
              <a:rPr lang="en-US" altLang="ja-JP" sz="1200" dirty="0">
                <a:latin typeface="BIZ UDゴシック" panose="020B0400000000000000" pitchFamily="49" charset="-128"/>
                <a:ea typeface="BIZ UDゴシック" panose="020B0400000000000000" pitchFamily="49" charset="-128"/>
              </a:rPr>
              <a:t>】</a:t>
            </a:r>
          </a:p>
          <a:p>
            <a:r>
              <a:rPr lang="ja-JP" altLang="en-US" sz="1200" dirty="0">
                <a:latin typeface="BIZ UDゴシック" panose="020B0400000000000000" pitchFamily="49" charset="-128"/>
                <a:ea typeface="BIZ UDゴシック" panose="020B0400000000000000" pitchFamily="49" charset="-128"/>
              </a:rPr>
              <a:t>・基本的にこれまで同様の運用の為、</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変更点が少ない。</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・制度にすることで、明確に評価の対象と認知されたり、募集もかけやすくなる</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・外部への依頼、採用した場合に比べて、人件費が大きく抑えられる</a:t>
            </a:r>
            <a:endParaRPr lang="en-US" altLang="ja-JP" sz="1200"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C6240DF0-4F57-974A-64D0-95DC86753562}"/>
              </a:ext>
            </a:extLst>
          </p:cNvPr>
          <p:cNvSpPr txBox="1"/>
          <p:nvPr/>
        </p:nvSpPr>
        <p:spPr>
          <a:xfrm>
            <a:off x="3067733" y="3543227"/>
            <a:ext cx="2866353" cy="1200329"/>
          </a:xfrm>
          <a:prstGeom prst="rect">
            <a:avLst/>
          </a:prstGeom>
          <a:noFill/>
        </p:spPr>
        <p:txBody>
          <a:bodyPr wrap="square" rtlCol="0">
            <a:spAutoFit/>
          </a:bodyPr>
          <a:lstStyle/>
          <a:p>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デメリット</a:t>
            </a:r>
            <a:r>
              <a:rPr lang="en-US" altLang="ja-JP" sz="1200" dirty="0">
                <a:latin typeface="BIZ UDゴシック" panose="020B0400000000000000" pitchFamily="49" charset="-128"/>
                <a:ea typeface="BIZ UDゴシック" panose="020B0400000000000000" pitchFamily="49" charset="-128"/>
              </a:rPr>
              <a:t>】</a:t>
            </a:r>
          </a:p>
          <a:p>
            <a:r>
              <a:rPr lang="ja-JP" altLang="en-US" sz="1200" dirty="0">
                <a:latin typeface="BIZ UDゴシック" panose="020B0400000000000000" pitchFamily="49" charset="-128"/>
                <a:ea typeface="BIZ UDゴシック" panose="020B0400000000000000" pitchFamily="49" charset="-128"/>
              </a:rPr>
              <a:t>・社員の収入アップには直結せず、</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目先の収入面による退職予防にはつながらない</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・「ロイヤリティ」次第の為、参加率が高まらない可能性</a:t>
            </a:r>
            <a:endParaRPr lang="en-US" altLang="ja-JP" sz="1200" dirty="0">
              <a:latin typeface="BIZ UDゴシック" panose="020B0400000000000000" pitchFamily="49" charset="-128"/>
              <a:ea typeface="BIZ UDゴシック" panose="020B0400000000000000" pitchFamily="49" charset="-128"/>
            </a:endParaRPr>
          </a:p>
        </p:txBody>
      </p:sp>
      <p:sp>
        <p:nvSpPr>
          <p:cNvPr id="21" name="テキスト ボックス 20">
            <a:extLst>
              <a:ext uri="{FF2B5EF4-FFF2-40B4-BE49-F238E27FC236}">
                <a16:creationId xmlns:a16="http://schemas.microsoft.com/office/drawing/2014/main" id="{126C90F4-3C49-226A-8B83-6F46D1DAE938}"/>
              </a:ext>
            </a:extLst>
          </p:cNvPr>
          <p:cNvSpPr txBox="1"/>
          <p:nvPr/>
        </p:nvSpPr>
        <p:spPr>
          <a:xfrm>
            <a:off x="6257916" y="3543227"/>
            <a:ext cx="2866353" cy="1938992"/>
          </a:xfrm>
          <a:prstGeom prst="rect">
            <a:avLst/>
          </a:prstGeom>
          <a:noFill/>
        </p:spPr>
        <p:txBody>
          <a:bodyPr wrap="square" rtlCol="0">
            <a:spAutoFit/>
          </a:bodyPr>
          <a:lstStyle/>
          <a:p>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メリット</a:t>
            </a:r>
            <a:r>
              <a:rPr lang="en-US" altLang="ja-JP" sz="1200" dirty="0">
                <a:latin typeface="BIZ UDゴシック" panose="020B0400000000000000" pitchFamily="49" charset="-128"/>
                <a:ea typeface="BIZ UDゴシック" panose="020B0400000000000000" pitchFamily="49" charset="-128"/>
              </a:rPr>
              <a:t>】</a:t>
            </a:r>
          </a:p>
          <a:p>
            <a:r>
              <a:rPr lang="ja-JP" altLang="en-US" sz="1200" dirty="0">
                <a:latin typeface="BIZ UDゴシック" panose="020B0400000000000000" pitchFamily="49" charset="-128"/>
                <a:ea typeface="BIZ UDゴシック" panose="020B0400000000000000" pitchFamily="49" charset="-128"/>
              </a:rPr>
              <a:t>・従業員の目先の収入を具体的に</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増やすことができる</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・「自己成長・貢献」という</a:t>
            </a:r>
            <a:r>
              <a:rPr lang="en-US" altLang="ja-JP" sz="1200" dirty="0">
                <a:latin typeface="BIZ UDゴシック" panose="020B0400000000000000" pitchFamily="49" charset="-128"/>
                <a:ea typeface="BIZ UDゴシック" panose="020B0400000000000000" pitchFamily="49" charset="-128"/>
              </a:rPr>
              <a:t>1</a:t>
            </a:r>
            <a:r>
              <a:rPr lang="ja-JP" altLang="en-US" sz="1200" dirty="0">
                <a:latin typeface="BIZ UDゴシック" panose="020B0400000000000000" pitchFamily="49" charset="-128"/>
                <a:ea typeface="BIZ UDゴシック" panose="020B0400000000000000" pitchFamily="49" charset="-128"/>
              </a:rPr>
              <a:t>つの</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動機だけではなく、収入アップに繋がる事でやりがいが高まる可能性がある</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・外部にお金を落とすのではなく、社内従業員に還元できる</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・タダではないので、納品基準が向上する可能性</a:t>
            </a:r>
            <a:endParaRPr lang="en-US" altLang="ja-JP" sz="1200" dirty="0">
              <a:latin typeface="BIZ UDゴシック" panose="020B0400000000000000" pitchFamily="49" charset="-128"/>
              <a:ea typeface="BIZ UDゴシック" panose="020B0400000000000000" pitchFamily="49" charset="-128"/>
            </a:endParaRPr>
          </a:p>
        </p:txBody>
      </p:sp>
      <p:sp>
        <p:nvSpPr>
          <p:cNvPr id="23" name="テキスト ボックス 22">
            <a:extLst>
              <a:ext uri="{FF2B5EF4-FFF2-40B4-BE49-F238E27FC236}">
                <a16:creationId xmlns:a16="http://schemas.microsoft.com/office/drawing/2014/main" id="{47DA6FCF-E80C-A2AF-21A1-8A76DD8E9552}"/>
              </a:ext>
            </a:extLst>
          </p:cNvPr>
          <p:cNvSpPr txBox="1"/>
          <p:nvPr/>
        </p:nvSpPr>
        <p:spPr>
          <a:xfrm>
            <a:off x="8957999" y="3543227"/>
            <a:ext cx="2866353" cy="1384995"/>
          </a:xfrm>
          <a:prstGeom prst="rect">
            <a:avLst/>
          </a:prstGeom>
          <a:noFill/>
        </p:spPr>
        <p:txBody>
          <a:bodyPr wrap="square" rtlCol="0">
            <a:spAutoFit/>
          </a:bodyPr>
          <a:lstStyle/>
          <a:p>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デメリット</a:t>
            </a:r>
            <a:r>
              <a:rPr lang="en-US" altLang="ja-JP" sz="1200" dirty="0">
                <a:latin typeface="BIZ UDゴシック" panose="020B0400000000000000" pitchFamily="49" charset="-128"/>
                <a:ea typeface="BIZ UDゴシック" panose="020B0400000000000000" pitchFamily="49" charset="-128"/>
              </a:rPr>
              <a:t>】</a:t>
            </a:r>
          </a:p>
          <a:p>
            <a:r>
              <a:rPr lang="ja-JP" altLang="en-US" sz="1200" dirty="0">
                <a:latin typeface="BIZ UDゴシック" panose="020B0400000000000000" pitchFamily="49" charset="-128"/>
                <a:ea typeface="BIZ UDゴシック" panose="020B0400000000000000" pitchFamily="49" charset="-128"/>
              </a:rPr>
              <a:t>・金銭目当ての貢献しかなくなる。</a:t>
            </a:r>
            <a:endParaRPr lang="en-US" altLang="ja-JP" sz="1200" dirty="0">
              <a:latin typeface="BIZ UDゴシック" panose="020B0400000000000000" pitchFamily="49" charset="-128"/>
              <a:ea typeface="BIZ UDゴシック" panose="020B0400000000000000" pitchFamily="49" charset="-128"/>
            </a:endParaRPr>
          </a:p>
          <a:p>
            <a:r>
              <a:rPr lang="en-US" altLang="ja-JP" sz="1200" dirty="0">
                <a:latin typeface="BIZ UDゴシック" panose="020B0400000000000000" pitchFamily="49" charset="-128"/>
                <a:ea typeface="BIZ UDゴシック" panose="020B0400000000000000" pitchFamily="49" charset="-128"/>
              </a:rPr>
              <a:t>IC</a:t>
            </a:r>
            <a:r>
              <a:rPr lang="ja-JP" altLang="en-US" sz="1200" dirty="0">
                <a:latin typeface="BIZ UDゴシック" panose="020B0400000000000000" pitchFamily="49" charset="-128"/>
                <a:ea typeface="BIZ UDゴシック" panose="020B0400000000000000" pitchFamily="49" charset="-128"/>
              </a:rPr>
              <a:t>らしさ（自己成長）が失われる</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a:t>
            </a:r>
            <a:r>
              <a:rPr lang="en-US" altLang="ja-JP" sz="1200" dirty="0">
                <a:latin typeface="BIZ UDゴシック" panose="020B0400000000000000" pitchFamily="49" charset="-128"/>
                <a:ea typeface="BIZ UDゴシック" panose="020B0400000000000000" pitchFamily="49" charset="-128"/>
              </a:rPr>
              <a:t>A</a:t>
            </a:r>
            <a:r>
              <a:rPr lang="ja-JP" altLang="en-US" sz="1200" dirty="0">
                <a:latin typeface="BIZ UDゴシック" panose="020B0400000000000000" pitchFamily="49" charset="-128"/>
                <a:ea typeface="BIZ UDゴシック" panose="020B0400000000000000" pitchFamily="49" charset="-128"/>
              </a:rPr>
              <a:t>案件」はアルバイト型なのに、</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a:t>
            </a:r>
            <a:r>
              <a:rPr lang="en-US" altLang="ja-JP" sz="1200" dirty="0">
                <a:latin typeface="BIZ UDゴシック" panose="020B0400000000000000" pitchFamily="49" charset="-128"/>
                <a:ea typeface="BIZ UDゴシック" panose="020B0400000000000000" pitchFamily="49" charset="-128"/>
              </a:rPr>
              <a:t>B</a:t>
            </a:r>
            <a:r>
              <a:rPr lang="ja-JP" altLang="en-US" sz="1200" dirty="0">
                <a:latin typeface="BIZ UDゴシック" panose="020B0400000000000000" pitchFamily="49" charset="-128"/>
                <a:ea typeface="BIZ UDゴシック" panose="020B0400000000000000" pitchFamily="49" charset="-128"/>
              </a:rPr>
              <a:t>案件」はボランティア型なのは</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不公平だ、といった不満。その線引き</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・応募して合格しなかった人の不満</a:t>
            </a:r>
            <a:endParaRPr lang="en-US" altLang="ja-JP" sz="1200" dirty="0">
              <a:latin typeface="BIZ UDゴシック" panose="020B0400000000000000" pitchFamily="49" charset="-128"/>
              <a:ea typeface="BIZ UDゴシック" panose="020B0400000000000000" pitchFamily="49" charset="-128"/>
            </a:endParaRPr>
          </a:p>
        </p:txBody>
      </p:sp>
      <p:sp>
        <p:nvSpPr>
          <p:cNvPr id="24" name="テキスト ボックス 23">
            <a:extLst>
              <a:ext uri="{FF2B5EF4-FFF2-40B4-BE49-F238E27FC236}">
                <a16:creationId xmlns:a16="http://schemas.microsoft.com/office/drawing/2014/main" id="{8E7D69A5-CA73-BE09-2E25-97B051E12CAA}"/>
              </a:ext>
            </a:extLst>
          </p:cNvPr>
          <p:cNvSpPr txBox="1"/>
          <p:nvPr/>
        </p:nvSpPr>
        <p:spPr>
          <a:xfrm>
            <a:off x="1172375" y="5862905"/>
            <a:ext cx="4043641" cy="400110"/>
          </a:xfrm>
          <a:prstGeom prst="rect">
            <a:avLst/>
          </a:prstGeom>
          <a:noFill/>
        </p:spPr>
        <p:txBody>
          <a:bodyPr wrap="square" rtlCol="0" anchor="ctr">
            <a:spAutoFit/>
          </a:bodyPr>
          <a:lstStyle/>
          <a:p>
            <a:pPr algn="ctr"/>
            <a:r>
              <a:rPr kumimoji="1" lang="ja-JP" altLang="en-US" sz="2000" b="1" u="sng" dirty="0">
                <a:latin typeface="BIZ UDゴシック" panose="020B0400000000000000" pitchFamily="49" charset="-128"/>
                <a:ea typeface="BIZ UDゴシック" panose="020B0400000000000000" pitchFamily="49" charset="-128"/>
              </a:rPr>
              <a:t>これまで同様に、査定評価に反映</a:t>
            </a:r>
          </a:p>
        </p:txBody>
      </p:sp>
      <p:sp>
        <p:nvSpPr>
          <p:cNvPr id="39" name="矢印: 下 38">
            <a:extLst>
              <a:ext uri="{FF2B5EF4-FFF2-40B4-BE49-F238E27FC236}">
                <a16:creationId xmlns:a16="http://schemas.microsoft.com/office/drawing/2014/main" id="{66ADEC54-9469-8195-252F-BFA8034FFB88}"/>
              </a:ext>
            </a:extLst>
          </p:cNvPr>
          <p:cNvSpPr/>
          <p:nvPr/>
        </p:nvSpPr>
        <p:spPr>
          <a:xfrm>
            <a:off x="2456297" y="5448789"/>
            <a:ext cx="1222872" cy="359552"/>
          </a:xfrm>
          <a:prstGeom prst="downArrow">
            <a:avLst/>
          </a:prstGeom>
          <a:solidFill>
            <a:srgbClr val="2D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A52FDD2-5F14-18D9-8FF6-7E59498D5C9C}"/>
              </a:ext>
            </a:extLst>
          </p:cNvPr>
          <p:cNvSpPr txBox="1"/>
          <p:nvPr/>
        </p:nvSpPr>
        <p:spPr>
          <a:xfrm>
            <a:off x="6936178" y="5858781"/>
            <a:ext cx="4043641" cy="400110"/>
          </a:xfrm>
          <a:prstGeom prst="rect">
            <a:avLst/>
          </a:prstGeom>
          <a:noFill/>
        </p:spPr>
        <p:txBody>
          <a:bodyPr wrap="square" rtlCol="0" anchor="ctr">
            <a:spAutoFit/>
          </a:bodyPr>
          <a:lstStyle/>
          <a:p>
            <a:pPr algn="ctr"/>
            <a:r>
              <a:rPr lang="ja-JP" altLang="en-US" sz="2000" b="1" u="sng" dirty="0">
                <a:latin typeface="BIZ UDゴシック" panose="020B0400000000000000" pitchFamily="49" charset="-128"/>
                <a:ea typeface="BIZ UDゴシック" panose="020B0400000000000000" pitchFamily="49" charset="-128"/>
              </a:rPr>
              <a:t>制度設計を進めたい</a:t>
            </a:r>
            <a:endParaRPr kumimoji="1" lang="ja-JP" altLang="en-US" sz="2000" b="1" u="sng" dirty="0">
              <a:latin typeface="BIZ UDゴシック" panose="020B0400000000000000" pitchFamily="49" charset="-128"/>
              <a:ea typeface="BIZ UDゴシック" panose="020B0400000000000000" pitchFamily="49" charset="-128"/>
            </a:endParaRPr>
          </a:p>
        </p:txBody>
      </p:sp>
      <p:sp>
        <p:nvSpPr>
          <p:cNvPr id="10" name="矢印: 下 9">
            <a:extLst>
              <a:ext uri="{FF2B5EF4-FFF2-40B4-BE49-F238E27FC236}">
                <a16:creationId xmlns:a16="http://schemas.microsoft.com/office/drawing/2014/main" id="{6F33FB08-B37D-3166-7869-4C58129C6AC3}"/>
              </a:ext>
            </a:extLst>
          </p:cNvPr>
          <p:cNvSpPr/>
          <p:nvPr/>
        </p:nvSpPr>
        <p:spPr>
          <a:xfrm>
            <a:off x="8346562" y="5512945"/>
            <a:ext cx="1222872" cy="359552"/>
          </a:xfrm>
          <a:prstGeom prst="downArrow">
            <a:avLst/>
          </a:prstGeom>
          <a:solidFill>
            <a:srgbClr val="2D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1523514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1200</TotalTime>
  <Words>2783</Words>
  <Application>Microsoft Office PowerPoint</Application>
  <PresentationFormat>ワイド画面</PresentationFormat>
  <Paragraphs>352</Paragraphs>
  <Slides>13</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13</vt:i4>
      </vt:variant>
    </vt:vector>
  </HeadingPairs>
  <TitlesOfParts>
    <vt:vector size="18" baseType="lpstr">
      <vt:lpstr>BIZ UDゴシック</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しゅんぴー</dc:creator>
  <cp:lastModifiedBy>sakurada-ryo</cp:lastModifiedBy>
  <cp:revision>27</cp:revision>
  <cp:lastPrinted>2023-03-14T04:52:38Z</cp:lastPrinted>
  <dcterms:created xsi:type="dcterms:W3CDTF">2023-01-16T13:07:48Z</dcterms:created>
  <dcterms:modified xsi:type="dcterms:W3CDTF">2023-04-18T11:12:17Z</dcterms:modified>
</cp:coreProperties>
</file>