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304" r:id="rId2"/>
    <p:sldId id="305" r:id="rId3"/>
    <p:sldId id="306" r:id="rId4"/>
    <p:sldId id="301" r:id="rId5"/>
    <p:sldId id="307" r:id="rId6"/>
    <p:sldId id="308" r:id="rId7"/>
    <p:sldId id="309" r:id="rId8"/>
    <p:sldId id="310" r:id="rId9"/>
    <p:sldId id="318" r:id="rId10"/>
    <p:sldId id="312" r:id="rId11"/>
    <p:sldId id="313" r:id="rId12"/>
    <p:sldId id="315" r:id="rId13"/>
    <p:sldId id="317" r:id="rId14"/>
    <p:sldId id="316" r:id="rId15"/>
    <p:sldId id="31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26F"/>
    <a:srgbClr val="F7ADAC"/>
    <a:srgbClr val="30A6AA"/>
    <a:srgbClr val="85DADD"/>
    <a:srgbClr val="007988"/>
    <a:srgbClr val="C8CF7F"/>
    <a:srgbClr val="DDA763"/>
    <a:srgbClr val="9F5900"/>
    <a:srgbClr val="FFEE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2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900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0EAA7F92-38FF-4C19-B0EC-A5F3E2A8E0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E2C5336-6B2C-494A-A5BE-8ABB1B8350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26F53-D2C9-462A-88F4-87C49634BC45}" type="datetimeFigureOut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411357C-7266-4842-BD03-7432EB6BD6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70BDE20-8D70-4385-AA94-5C82E036BF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30A09-7493-43C2-89CA-C9311AB311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647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249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3757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9659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6077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5579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0153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0105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0435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2037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0407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8724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791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537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151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037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 1">
  <p:cSld name="TITLE_1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23647" y="1082838"/>
            <a:ext cx="5296724" cy="297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-1" y="1"/>
            <a:ext cx="73881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63900" y="717300"/>
            <a:ext cx="8275200" cy="39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alibri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36390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1</a:t>
            </a:r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8102143" y="177100"/>
            <a:ext cx="943200" cy="256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ja"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900" b="0" i="0" u="none" strike="noStrike" cap="non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D6B665-1F07-4FD7-ACAF-A7148847034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0A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1D06083-804E-4D46-A728-5BC3EFB0077C}"/>
              </a:ext>
            </a:extLst>
          </p:cNvPr>
          <p:cNvSpPr/>
          <p:nvPr userDrawn="1"/>
        </p:nvSpPr>
        <p:spPr>
          <a:xfrm>
            <a:off x="0" y="4637784"/>
            <a:ext cx="9144000" cy="505716"/>
          </a:xfrm>
          <a:prstGeom prst="rect">
            <a:avLst/>
          </a:prstGeom>
          <a:solidFill>
            <a:srgbClr val="30A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3F719026-D236-4D72-978A-49D8D2140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665" y="510988"/>
            <a:ext cx="4121524" cy="4121524"/>
          </a:xfrm>
          <a:prstGeom prst="rect">
            <a:avLst/>
          </a:prstGeom>
        </p:spPr>
      </p:pic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E20D88B3-4CA0-44AB-BFA4-708AFFF4DB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164" b="32377"/>
          <a:stretch/>
        </p:blipFill>
        <p:spPr>
          <a:xfrm>
            <a:off x="0" y="26893"/>
            <a:ext cx="2460812" cy="1290918"/>
          </a:xfrm>
          <a:prstGeom prst="rect">
            <a:avLst/>
          </a:prstGeom>
        </p:spPr>
      </p:pic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AADC2CB0-1D33-4E0D-A4B7-9F2640A86C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241" b="31364"/>
          <a:stretch/>
        </p:blipFill>
        <p:spPr>
          <a:xfrm>
            <a:off x="6732336" y="3939987"/>
            <a:ext cx="2411664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66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70649" y="1763669"/>
            <a:ext cx="8337177" cy="19652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結局、エアコンって</a:t>
            </a:r>
            <a:endParaRPr kumimoji="1" lang="en-US" altLang="ja-JP" sz="44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どうやって選べばいいの？</a:t>
            </a:r>
            <a:endParaRPr kumimoji="1" lang="en-US" altLang="ja-JP" sz="44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8678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3C3F43C-B11A-4AE1-8D07-16B8FE906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2748" y="1728151"/>
            <a:ext cx="5250243" cy="254268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49B735-2514-453A-8418-26F8CA7F5375}"/>
              </a:ext>
            </a:extLst>
          </p:cNvPr>
          <p:cNvSpPr txBox="1"/>
          <p:nvPr/>
        </p:nvSpPr>
        <p:spPr>
          <a:xfrm>
            <a:off x="309280" y="984526"/>
            <a:ext cx="8337177" cy="4430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主なメーカー</a:t>
            </a:r>
            <a:r>
              <a:rPr kumimoji="1"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10</a:t>
            </a: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社 約</a:t>
            </a:r>
            <a:r>
              <a:rPr kumimoji="1"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900</a:t>
            </a: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機種</a:t>
            </a:r>
          </a:p>
        </p:txBody>
      </p:sp>
    </p:spTree>
    <p:extLst>
      <p:ext uri="{BB962C8B-B14F-4D97-AF65-F5344CB8AC3E}">
        <p14:creationId xmlns:p14="http://schemas.microsoft.com/office/powerpoint/2010/main" val="2887870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903236"/>
            <a:ext cx="8337177" cy="17950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自分に合うエアコンを見つけるのは</a:t>
            </a:r>
            <a:r>
              <a:rPr kumimoji="1" lang="ja-JP" altLang="en-US" sz="40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至難の業</a:t>
            </a:r>
            <a:r>
              <a:rPr kumimoji="1" lang="en-US" altLang="ja-JP" sz="40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  <a:r>
              <a:rPr kumimoji="1" lang="ja-JP" altLang="en-US" sz="40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。</a:t>
            </a:r>
            <a:endParaRPr kumimoji="1" lang="en-US" altLang="ja-JP" sz="4000" b="1" dirty="0">
              <a:solidFill>
                <a:srgbClr val="F2726F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618F46B-2F17-473D-BF8C-ADDCF2727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665" y="3091446"/>
            <a:ext cx="785936" cy="89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6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E5579C79-E563-4550-AD63-0EE7054C2D7E}"/>
              </a:ext>
            </a:extLst>
          </p:cNvPr>
          <p:cNvSpPr/>
          <p:nvPr/>
        </p:nvSpPr>
        <p:spPr>
          <a:xfrm>
            <a:off x="4054288" y="1659045"/>
            <a:ext cx="858400" cy="1934823"/>
          </a:xfrm>
          <a:custGeom>
            <a:avLst/>
            <a:gdLst>
              <a:gd name="connsiteX0" fmla="*/ 426944 w 853888"/>
              <a:gd name="connsiteY0" fmla="*/ 0 h 1922946"/>
              <a:gd name="connsiteX1" fmla="*/ 514581 w 853888"/>
              <a:gd name="connsiteY1" fmla="*/ 89008 h 1922946"/>
              <a:gd name="connsiteX2" fmla="*/ 853888 w 853888"/>
              <a:gd name="connsiteY2" fmla="*/ 961473 h 1922946"/>
              <a:gd name="connsiteX3" fmla="*/ 514581 w 853888"/>
              <a:gd name="connsiteY3" fmla="*/ 1833938 h 1922946"/>
              <a:gd name="connsiteX4" fmla="*/ 426944 w 853888"/>
              <a:gd name="connsiteY4" fmla="*/ 1922946 h 1922946"/>
              <a:gd name="connsiteX5" fmla="*/ 339307 w 853888"/>
              <a:gd name="connsiteY5" fmla="*/ 1833938 h 1922946"/>
              <a:gd name="connsiteX6" fmla="*/ 0 w 853888"/>
              <a:gd name="connsiteY6" fmla="*/ 961473 h 1922946"/>
              <a:gd name="connsiteX7" fmla="*/ 339307 w 853888"/>
              <a:gd name="connsiteY7" fmla="*/ 89008 h 1922946"/>
              <a:gd name="connsiteX8" fmla="*/ 426944 w 853888"/>
              <a:gd name="connsiteY8" fmla="*/ 0 h 19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3888" h="1922946">
                <a:moveTo>
                  <a:pt x="426944" y="0"/>
                </a:moveTo>
                <a:lnTo>
                  <a:pt x="514581" y="89008"/>
                </a:lnTo>
                <a:cubicBezTo>
                  <a:pt x="726553" y="326101"/>
                  <a:pt x="853888" y="630061"/>
                  <a:pt x="853888" y="961473"/>
                </a:cubicBezTo>
                <a:cubicBezTo>
                  <a:pt x="853888" y="1292886"/>
                  <a:pt x="726553" y="1596845"/>
                  <a:pt x="514581" y="1833938"/>
                </a:cubicBezTo>
                <a:lnTo>
                  <a:pt x="426944" y="1922946"/>
                </a:lnTo>
                <a:lnTo>
                  <a:pt x="339307" y="1833938"/>
                </a:lnTo>
                <a:cubicBezTo>
                  <a:pt x="127335" y="1596845"/>
                  <a:pt x="0" y="1292886"/>
                  <a:pt x="0" y="961473"/>
                </a:cubicBezTo>
                <a:cubicBezTo>
                  <a:pt x="0" y="630061"/>
                  <a:pt x="127335" y="326101"/>
                  <a:pt x="339307" y="89008"/>
                </a:cubicBezTo>
                <a:lnTo>
                  <a:pt x="426944" y="0"/>
                </a:lnTo>
                <a:close/>
              </a:path>
            </a:pathLst>
          </a:custGeom>
          <a:solidFill>
            <a:srgbClr val="F7A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401ADD18-14DD-4185-9847-B0B6493488A2}"/>
              </a:ext>
            </a:extLst>
          </p:cNvPr>
          <p:cNvSpPr/>
          <p:nvPr/>
        </p:nvSpPr>
        <p:spPr>
          <a:xfrm>
            <a:off x="1936375" y="1243852"/>
            <a:ext cx="2558303" cy="2760143"/>
          </a:xfrm>
          <a:custGeom>
            <a:avLst/>
            <a:gdLst>
              <a:gd name="connsiteX0" fmla="*/ 1485900 w 2544856"/>
              <a:gd name="connsiteY0" fmla="*/ 0 h 2743200"/>
              <a:gd name="connsiteX1" fmla="*/ 2536590 w 2544856"/>
              <a:gd name="connsiteY1" fmla="*/ 401732 h 2743200"/>
              <a:gd name="connsiteX2" fmla="*/ 2544856 w 2544856"/>
              <a:gd name="connsiteY2" fmla="*/ 410127 h 2743200"/>
              <a:gd name="connsiteX3" fmla="*/ 2457219 w 2544856"/>
              <a:gd name="connsiteY3" fmla="*/ 499135 h 2743200"/>
              <a:gd name="connsiteX4" fmla="*/ 2117912 w 2544856"/>
              <a:gd name="connsiteY4" fmla="*/ 1371600 h 2743200"/>
              <a:gd name="connsiteX5" fmla="*/ 2457219 w 2544856"/>
              <a:gd name="connsiteY5" fmla="*/ 2244065 h 2743200"/>
              <a:gd name="connsiteX6" fmla="*/ 2544856 w 2544856"/>
              <a:gd name="connsiteY6" fmla="*/ 2333073 h 2743200"/>
              <a:gd name="connsiteX7" fmla="*/ 2536590 w 2544856"/>
              <a:gd name="connsiteY7" fmla="*/ 2341468 h 2743200"/>
              <a:gd name="connsiteX8" fmla="*/ 1485900 w 2544856"/>
              <a:gd name="connsiteY8" fmla="*/ 2743200 h 2743200"/>
              <a:gd name="connsiteX9" fmla="*/ 0 w 2544856"/>
              <a:gd name="connsiteY9" fmla="*/ 1371600 h 2743200"/>
              <a:gd name="connsiteX10" fmla="*/ 1485900 w 2544856"/>
              <a:gd name="connsiteY10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44856" h="2743200">
                <a:moveTo>
                  <a:pt x="1485900" y="0"/>
                </a:moveTo>
                <a:cubicBezTo>
                  <a:pt x="1896220" y="0"/>
                  <a:pt x="2267695" y="153522"/>
                  <a:pt x="2536590" y="401732"/>
                </a:cubicBezTo>
                <a:lnTo>
                  <a:pt x="2544856" y="410127"/>
                </a:lnTo>
                <a:lnTo>
                  <a:pt x="2457219" y="499135"/>
                </a:lnTo>
                <a:cubicBezTo>
                  <a:pt x="2245247" y="736228"/>
                  <a:pt x="2117912" y="1040188"/>
                  <a:pt x="2117912" y="1371600"/>
                </a:cubicBezTo>
                <a:cubicBezTo>
                  <a:pt x="2117912" y="1703013"/>
                  <a:pt x="2245247" y="2006972"/>
                  <a:pt x="2457219" y="2244065"/>
                </a:cubicBezTo>
                <a:lnTo>
                  <a:pt x="2544856" y="2333073"/>
                </a:lnTo>
                <a:lnTo>
                  <a:pt x="2536590" y="2341468"/>
                </a:lnTo>
                <a:cubicBezTo>
                  <a:pt x="2267695" y="2589679"/>
                  <a:pt x="1896220" y="2743200"/>
                  <a:pt x="1485900" y="2743200"/>
                </a:cubicBezTo>
                <a:cubicBezTo>
                  <a:pt x="665260" y="2743200"/>
                  <a:pt x="0" y="2129114"/>
                  <a:pt x="0" y="1371600"/>
                </a:cubicBezTo>
                <a:cubicBezTo>
                  <a:pt x="0" y="614086"/>
                  <a:pt x="665260" y="0"/>
                  <a:pt x="148590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5D9F72B7-31CB-497A-99AE-7E6393AC1C6C}"/>
              </a:ext>
            </a:extLst>
          </p:cNvPr>
          <p:cNvSpPr/>
          <p:nvPr/>
        </p:nvSpPr>
        <p:spPr>
          <a:xfrm>
            <a:off x="4481231" y="1243852"/>
            <a:ext cx="2558303" cy="2760143"/>
          </a:xfrm>
          <a:custGeom>
            <a:avLst/>
            <a:gdLst>
              <a:gd name="connsiteX0" fmla="*/ 1058956 w 2544856"/>
              <a:gd name="connsiteY0" fmla="*/ 0 h 2743200"/>
              <a:gd name="connsiteX1" fmla="*/ 2544856 w 2544856"/>
              <a:gd name="connsiteY1" fmla="*/ 1371600 h 2743200"/>
              <a:gd name="connsiteX2" fmla="*/ 1058956 w 2544856"/>
              <a:gd name="connsiteY2" fmla="*/ 2743200 h 2743200"/>
              <a:gd name="connsiteX3" fmla="*/ 8266 w 2544856"/>
              <a:gd name="connsiteY3" fmla="*/ 2341468 h 2743200"/>
              <a:gd name="connsiteX4" fmla="*/ 0 w 2544856"/>
              <a:gd name="connsiteY4" fmla="*/ 2333073 h 2743200"/>
              <a:gd name="connsiteX5" fmla="*/ 87637 w 2544856"/>
              <a:gd name="connsiteY5" fmla="*/ 2244065 h 2743200"/>
              <a:gd name="connsiteX6" fmla="*/ 426944 w 2544856"/>
              <a:gd name="connsiteY6" fmla="*/ 1371600 h 2743200"/>
              <a:gd name="connsiteX7" fmla="*/ 87637 w 2544856"/>
              <a:gd name="connsiteY7" fmla="*/ 499135 h 2743200"/>
              <a:gd name="connsiteX8" fmla="*/ 0 w 2544856"/>
              <a:gd name="connsiteY8" fmla="*/ 410127 h 2743200"/>
              <a:gd name="connsiteX9" fmla="*/ 8266 w 2544856"/>
              <a:gd name="connsiteY9" fmla="*/ 401732 h 2743200"/>
              <a:gd name="connsiteX10" fmla="*/ 1058956 w 2544856"/>
              <a:gd name="connsiteY10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44856" h="2743200">
                <a:moveTo>
                  <a:pt x="1058956" y="0"/>
                </a:moveTo>
                <a:cubicBezTo>
                  <a:pt x="1879596" y="0"/>
                  <a:pt x="2544856" y="614086"/>
                  <a:pt x="2544856" y="1371600"/>
                </a:cubicBezTo>
                <a:cubicBezTo>
                  <a:pt x="2544856" y="2129114"/>
                  <a:pt x="1879596" y="2743200"/>
                  <a:pt x="1058956" y="2743200"/>
                </a:cubicBezTo>
                <a:cubicBezTo>
                  <a:pt x="648636" y="2743200"/>
                  <a:pt x="277161" y="2589679"/>
                  <a:pt x="8266" y="2341468"/>
                </a:cubicBezTo>
                <a:lnTo>
                  <a:pt x="0" y="2333073"/>
                </a:lnTo>
                <a:lnTo>
                  <a:pt x="87637" y="2244065"/>
                </a:lnTo>
                <a:cubicBezTo>
                  <a:pt x="299609" y="2006972"/>
                  <a:pt x="426944" y="1703013"/>
                  <a:pt x="426944" y="1371600"/>
                </a:cubicBezTo>
                <a:cubicBezTo>
                  <a:pt x="426944" y="1040188"/>
                  <a:pt x="299609" y="736228"/>
                  <a:pt x="87637" y="499135"/>
                </a:cubicBezTo>
                <a:lnTo>
                  <a:pt x="0" y="410127"/>
                </a:lnTo>
                <a:lnTo>
                  <a:pt x="8266" y="401732"/>
                </a:lnTo>
                <a:cubicBezTo>
                  <a:pt x="277161" y="153522"/>
                  <a:pt x="648636" y="0"/>
                  <a:pt x="1058956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DE7814C-606D-41CF-B0F8-CC6F1A4B14B8}"/>
              </a:ext>
            </a:extLst>
          </p:cNvPr>
          <p:cNvSpPr txBox="1"/>
          <p:nvPr/>
        </p:nvSpPr>
        <p:spPr>
          <a:xfrm>
            <a:off x="4732523" y="2279789"/>
            <a:ext cx="2482263" cy="48496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accent6">
                    <a:lumMod val="5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ライフスタイル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A849AAB-88E8-4F5A-8C41-F08C9470683C}"/>
              </a:ext>
            </a:extLst>
          </p:cNvPr>
          <p:cNvSpPr txBox="1"/>
          <p:nvPr/>
        </p:nvSpPr>
        <p:spPr>
          <a:xfrm>
            <a:off x="1585071" y="2279789"/>
            <a:ext cx="2482263" cy="48496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accent5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メーカー特徴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370815D-3CEA-4F53-87A8-E06B25660574}"/>
              </a:ext>
            </a:extLst>
          </p:cNvPr>
          <p:cNvSpPr txBox="1"/>
          <p:nvPr/>
        </p:nvSpPr>
        <p:spPr>
          <a:xfrm>
            <a:off x="474010" y="3966144"/>
            <a:ext cx="8337177" cy="559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あなたに合った理想のエアコン</a:t>
            </a:r>
          </a:p>
        </p:txBody>
      </p:sp>
    </p:spTree>
    <p:extLst>
      <p:ext uri="{BB962C8B-B14F-4D97-AF65-F5344CB8AC3E}">
        <p14:creationId xmlns:p14="http://schemas.microsoft.com/office/powerpoint/2010/main" val="901395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194297" y="1863142"/>
            <a:ext cx="8755406" cy="21757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価格が安いからってエアコン選定をするのではなく、</a:t>
            </a:r>
          </a:p>
          <a:p>
            <a:pPr algn="ctr">
              <a:lnSpc>
                <a:spcPct val="200000"/>
              </a:lnSpc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メーカーの特徴 ＝ </a:t>
            </a:r>
            <a:r>
              <a:rPr kumimoji="1" lang="ja-JP" altLang="en-US" sz="24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あなたのライフスタイル</a:t>
            </a:r>
            <a:endParaRPr kumimoji="1" lang="en-US" altLang="ja-JP" sz="2400" b="1" dirty="0">
              <a:solidFill>
                <a:srgbClr val="F2726F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を中心に選ぶと快適なエアコンライフを送れますね！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4240BF2-0418-48ED-BEF9-5EB028399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97" y="683907"/>
            <a:ext cx="1359526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27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チャンネル登録よろしくお願いします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407473"/>
            <a:ext cx="8337177" cy="311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Thank you very much.</a:t>
            </a:r>
          </a:p>
          <a:p>
            <a:pPr algn="ctr">
              <a:lnSpc>
                <a:spcPct val="150000"/>
              </a:lnSpc>
            </a:pPr>
            <a:endParaRPr kumimoji="1" lang="en-US" altLang="ja-JP" sz="2800" b="1" dirty="0">
              <a:solidFill>
                <a:srgbClr val="F2726F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最後までご視聴いただき、ありがとうございました！</a:t>
            </a:r>
            <a:endParaRPr kumimoji="1"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この動画ではエアコンや家電にまつわる話を</a:t>
            </a:r>
            <a:r>
              <a:rPr kumimoji="1" lang="ja-JP" altLang="en-US" sz="11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プロの目線から詳しく解説</a:t>
            </a: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していきます。</a:t>
            </a: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次回もお楽しみに！</a:t>
            </a:r>
            <a:endParaRPr kumimoji="1"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525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今回のお題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449380"/>
            <a:ext cx="8337177" cy="17677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50000"/>
              </a:lnSpc>
            </a:pPr>
            <a:r>
              <a:rPr kumimoji="1" lang="ja-JP" altLang="en-US" sz="54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</p:spTree>
    <p:extLst>
      <p:ext uri="{BB962C8B-B14F-4D97-AF65-F5344CB8AC3E}">
        <p14:creationId xmlns:p14="http://schemas.microsoft.com/office/powerpoint/2010/main" val="302700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728586"/>
            <a:ext cx="8337177" cy="24055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皆さんはどうやって</a:t>
            </a:r>
            <a:r>
              <a:rPr kumimoji="1" lang="ja-JP" altLang="en-US" sz="32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エアコン選んでますか？</a:t>
            </a:r>
            <a:endParaRPr kumimoji="1" lang="en-US" altLang="ja-JP" sz="3200" b="1" dirty="0">
              <a:solidFill>
                <a:srgbClr val="F2726F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250000"/>
              </a:lnSpc>
            </a:pPr>
            <a:r>
              <a:rPr kumimoji="1"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値段？  家電量販店のオススメ？  広告？  インターネット？</a:t>
            </a:r>
            <a:endParaRPr kumimoji="1"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250000"/>
              </a:lnSpc>
            </a:pPr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この後、プロ目線で解説します！</a:t>
            </a:r>
          </a:p>
        </p:txBody>
      </p:sp>
    </p:spTree>
    <p:extLst>
      <p:ext uri="{BB962C8B-B14F-4D97-AF65-F5344CB8AC3E}">
        <p14:creationId xmlns:p14="http://schemas.microsoft.com/office/powerpoint/2010/main" val="205167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637650"/>
            <a:ext cx="8337177" cy="2326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エアコン選び失敗した理由</a:t>
            </a:r>
            <a:endParaRPr kumimoji="1" lang="en-US" altLang="ja-JP" sz="36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7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ベスト</a:t>
            </a:r>
            <a:r>
              <a:rPr kumimoji="1" lang="en-US" altLang="ja-JP" sz="7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3</a:t>
            </a:r>
            <a:endParaRPr kumimoji="1" lang="ja-JP" alt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0320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242251"/>
            <a:ext cx="8337177" cy="2658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第</a:t>
            </a:r>
            <a:r>
              <a:rPr kumimoji="1" lang="en-US" altLang="ja-JP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3</a:t>
            </a:r>
            <a:r>
              <a:rPr kumimoji="1" lang="ja-JP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位</a:t>
            </a:r>
            <a:endParaRPr kumimoji="1" lang="en-US" altLang="ja-JP" sz="54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　</a:t>
            </a:r>
            <a:endParaRPr kumimoji="1"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量販店に行って</a:t>
            </a:r>
            <a:r>
              <a:rPr kumimoji="1" lang="ja-JP" altLang="en-US" sz="18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メーカーの名札を付けた店員</a:t>
            </a: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さんに</a:t>
            </a:r>
            <a:r>
              <a:rPr kumimoji="1" lang="ja-JP" altLang="en-US" sz="18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言われるまま何も考えず</a:t>
            </a:r>
            <a:endParaRPr kumimoji="1" lang="en-US" altLang="ja-JP" sz="1800" b="1" dirty="0">
              <a:solidFill>
                <a:srgbClr val="F2726F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そのまま買ってしまった</a:t>
            </a:r>
            <a:r>
              <a:rPr kumimoji="1"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。実際良かったか？どうか？分からない</a:t>
            </a:r>
            <a:r>
              <a:rPr kumimoji="1"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977514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450000"/>
            <a:ext cx="8337177" cy="22434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第</a:t>
            </a:r>
            <a:r>
              <a:rPr kumimoji="1" lang="en-US" altLang="ja-JP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2</a:t>
            </a:r>
            <a:r>
              <a:rPr kumimoji="1" lang="ja-JP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位</a:t>
            </a:r>
          </a:p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　</a:t>
            </a:r>
          </a:p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特価商品が安かった</a:t>
            </a: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のでエアコンを買ったが品質悪く</a:t>
            </a:r>
            <a:r>
              <a:rPr kumimoji="1" lang="ja-JP" altLang="en-US" sz="18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ボロ</a:t>
            </a: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だった</a:t>
            </a:r>
            <a:r>
              <a:rPr kumimoji="1"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10872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242251"/>
            <a:ext cx="8337177" cy="2658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第</a:t>
            </a:r>
            <a:r>
              <a:rPr kumimoji="1" lang="en-US" altLang="ja-JP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1</a:t>
            </a:r>
            <a:r>
              <a:rPr kumimoji="1" lang="ja-JP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位</a:t>
            </a:r>
          </a:p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　</a:t>
            </a:r>
          </a:p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量販店で</a:t>
            </a:r>
            <a:r>
              <a:rPr kumimoji="1" lang="ja-JP" altLang="en-US" sz="18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上位機種</a:t>
            </a: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をゴリ押しされお得感もあり、勧められるがまま買ったが</a:t>
            </a:r>
            <a:endParaRPr kumimoji="1"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機能が多すぎて我が家では使いきれない</a:t>
            </a:r>
            <a:r>
              <a:rPr kumimoji="1"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749134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818117"/>
            <a:ext cx="8337177" cy="19652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結局、エアコンって</a:t>
            </a:r>
            <a:endParaRPr kumimoji="1" lang="en-US" altLang="ja-JP" sz="44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どうやって選べばいいの？</a:t>
            </a:r>
            <a:endParaRPr kumimoji="1" lang="en-US" altLang="ja-JP" sz="44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4727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835272"/>
            <a:ext cx="8337177" cy="4430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やっぱり価格？メーカーや種類も多くどれを選べばいいの</a:t>
            </a:r>
            <a:r>
              <a:rPr kumimoji="1"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  <a:endParaRPr kumimoji="1" lang="ja-JP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96ED395B-6AA6-4D24-ACC8-95A22AAD3AF8}"/>
              </a:ext>
            </a:extLst>
          </p:cNvPr>
          <p:cNvSpPr/>
          <p:nvPr/>
        </p:nvSpPr>
        <p:spPr>
          <a:xfrm>
            <a:off x="840440" y="1622534"/>
            <a:ext cx="2918011" cy="285128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A849AAB-88E8-4F5A-8C41-F08C9470683C}"/>
              </a:ext>
            </a:extLst>
          </p:cNvPr>
          <p:cNvSpPr txBox="1"/>
          <p:nvPr/>
        </p:nvSpPr>
        <p:spPr>
          <a:xfrm>
            <a:off x="1064837" y="2089759"/>
            <a:ext cx="2469216" cy="481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accent5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メーカー特徴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1334AC22-C4A6-48E2-8E81-969753D58932}"/>
              </a:ext>
            </a:extLst>
          </p:cNvPr>
          <p:cNvSpPr/>
          <p:nvPr/>
        </p:nvSpPr>
        <p:spPr>
          <a:xfrm>
            <a:off x="5124737" y="1622534"/>
            <a:ext cx="2918011" cy="285128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799C229-1A65-4A28-BA73-2784FE1C2C35}"/>
              </a:ext>
            </a:extLst>
          </p:cNvPr>
          <p:cNvSpPr txBox="1"/>
          <p:nvPr/>
        </p:nvSpPr>
        <p:spPr>
          <a:xfrm>
            <a:off x="5349134" y="2089759"/>
            <a:ext cx="2469216" cy="481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accent6">
                    <a:lumMod val="5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ライフスタイル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8871266-3341-43AF-AA01-273BAD77C07C}"/>
              </a:ext>
            </a:extLst>
          </p:cNvPr>
          <p:cNvSpPr txBox="1"/>
          <p:nvPr/>
        </p:nvSpPr>
        <p:spPr>
          <a:xfrm>
            <a:off x="1064837" y="2723115"/>
            <a:ext cx="2469216" cy="12740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高機能</a:t>
            </a:r>
            <a:endParaRPr kumimoji="1" lang="en-US" altLang="ja-JP" sz="1800" b="1" dirty="0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コスパ</a:t>
            </a:r>
            <a:endParaRPr kumimoji="1" lang="en-US" altLang="ja-JP" sz="1800" b="1" dirty="0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1800" b="1" dirty="0" err="1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etc</a:t>
            </a:r>
            <a:r>
              <a:rPr kumimoji="1" lang="en-US" altLang="ja-JP" sz="18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  <a:endParaRPr kumimoji="1" lang="ja-JP" altLang="en-US" sz="1800" b="1" dirty="0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680F9FE-D2E4-4DAB-92C3-42B90CAE60FB}"/>
              </a:ext>
            </a:extLst>
          </p:cNvPr>
          <p:cNvSpPr txBox="1"/>
          <p:nvPr/>
        </p:nvSpPr>
        <p:spPr>
          <a:xfrm>
            <a:off x="5394655" y="2788774"/>
            <a:ext cx="2469216" cy="12740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一人暮らし</a:t>
            </a:r>
            <a:endParaRPr kumimoji="1" lang="en-US" altLang="ja-JP" sz="1800" b="1" dirty="0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8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ファミリー </a:t>
            </a:r>
            <a:endParaRPr kumimoji="1" lang="en-US" altLang="ja-JP" sz="1800" b="1" dirty="0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1800" b="1" dirty="0" err="1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etc</a:t>
            </a:r>
            <a:r>
              <a:rPr kumimoji="1" lang="en-US" altLang="ja-JP" sz="18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  <a:endParaRPr kumimoji="1" lang="ja-JP" altLang="en-US" sz="1800" b="1" dirty="0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02250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2115</TotalTime>
  <Words>318</Words>
  <Application>Microsoft Office PowerPoint</Application>
  <PresentationFormat>画面に合わせる (16:9)</PresentationFormat>
  <Paragraphs>58</Paragraphs>
  <Slides>15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9" baseType="lpstr">
      <vt:lpstr>VDL Ｖ７丸ゴシック B</vt:lpstr>
      <vt:lpstr>Arial</vt:lpstr>
      <vt:lpstr>Calibri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SYA</dc:creator>
  <cp:lastModifiedBy>福山スチールセンター</cp:lastModifiedBy>
  <cp:revision>63</cp:revision>
  <dcterms:modified xsi:type="dcterms:W3CDTF">2021-10-06T00:46:38Z</dcterms:modified>
</cp:coreProperties>
</file>