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13747" r:id="rId4"/>
    <p:sldId id="13741" r:id="rId5"/>
    <p:sldId id="13743" r:id="rId6"/>
    <p:sldId id="13742" r:id="rId7"/>
    <p:sldId id="13744" r:id="rId8"/>
    <p:sldId id="13745" r:id="rId9"/>
    <p:sldId id="13746" r:id="rId10"/>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19C5"/>
    <a:srgbClr val="D3E7FF"/>
    <a:srgbClr val="171185"/>
    <a:srgbClr val="002774"/>
    <a:srgbClr val="0039AC"/>
    <a:srgbClr val="1966FF"/>
    <a:srgbClr val="002060"/>
    <a:srgbClr val="EAF2FA"/>
    <a:srgbClr val="F6ECE2"/>
    <a:srgbClr val="E5CB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09" autoAdjust="0"/>
    <p:restoredTop sz="94660"/>
  </p:normalViewPr>
  <p:slideViewPr>
    <p:cSldViewPr snapToGrid="0">
      <p:cViewPr varScale="1">
        <p:scale>
          <a:sx n="70" d="100"/>
          <a:sy n="70" d="100"/>
        </p:scale>
        <p:origin x="3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0806D348-E9DE-4E1A-A911-D1A2A69A2EDC}" type="datetimeFigureOut">
              <a:rPr kumimoji="1" lang="ja-JP" altLang="en-US" smtClean="0"/>
              <a:t>2025/10/7</a:t>
            </a:fld>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B86EE62F-4E06-4CFF-AC09-7CA066A909F0}" type="slidenum">
              <a:rPr kumimoji="1" lang="ja-JP" altLang="en-US" smtClean="0"/>
              <a:t>‹#›</a:t>
            </a:fld>
            <a:endParaRPr kumimoji="1" lang="ja-JP" altLang="en-US"/>
          </a:p>
        </p:txBody>
      </p:sp>
    </p:spTree>
    <p:extLst>
      <p:ext uri="{BB962C8B-B14F-4D97-AF65-F5344CB8AC3E}">
        <p14:creationId xmlns:p14="http://schemas.microsoft.com/office/powerpoint/2010/main" val="39205447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EC8DAC-D7AB-B03E-1C4C-7E86CF91264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A7BAAE3-0D32-1338-6746-3A94EE3E99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B62CD4C-521C-C1E5-8483-46C8DD92E37A}"/>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5" name="フッター プレースホルダー 4">
            <a:extLst>
              <a:ext uri="{FF2B5EF4-FFF2-40B4-BE49-F238E27FC236}">
                <a16:creationId xmlns:a16="http://schemas.microsoft.com/office/drawing/2014/main" id="{6E7F4368-8F6A-13E9-C3D0-44961BE0C9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7A7C4B-2F40-C653-83E9-80C33FB6B69B}"/>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4024789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B29973-38E5-8B2F-B97B-6F09AB226A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E915E17-F5F6-B585-27E4-77C3EEB910D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44F8BD-D357-B7B8-A94E-E159ABCF8CF5}"/>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5" name="フッター プレースホルダー 4">
            <a:extLst>
              <a:ext uri="{FF2B5EF4-FFF2-40B4-BE49-F238E27FC236}">
                <a16:creationId xmlns:a16="http://schemas.microsoft.com/office/drawing/2014/main" id="{62918E7D-AF1D-61F7-5739-C0ECC96B271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1F1082-9DAE-CC01-67FA-20EABDC13D4D}"/>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1443582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A79CFC0-5E61-AFCD-F794-79F945167A0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4DA9424-BA2A-831F-ABB8-40FFCB8CDA1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24CC1C0-F304-47B6-7C20-4A60A0AE94A4}"/>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5" name="フッター プレースホルダー 4">
            <a:extLst>
              <a:ext uri="{FF2B5EF4-FFF2-40B4-BE49-F238E27FC236}">
                <a16:creationId xmlns:a16="http://schemas.microsoft.com/office/drawing/2014/main" id="{405B7CF8-2508-AADB-4C97-1AEC00EE1C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705F5A1-7230-81E0-D17C-456AEA6C5157}"/>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142825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1F61E6-F1B0-FA13-0423-32935959A37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6543436-6654-7B26-14CB-91F22B11300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B2A737-B515-D5BB-D7D8-ECE82A6DFFE6}"/>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5" name="フッター プレースホルダー 4">
            <a:extLst>
              <a:ext uri="{FF2B5EF4-FFF2-40B4-BE49-F238E27FC236}">
                <a16:creationId xmlns:a16="http://schemas.microsoft.com/office/drawing/2014/main" id="{7C6F94DB-3CA5-6E34-2138-39AC77338CF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0D6A23-6EF1-EF10-8BD2-BB7A40724171}"/>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792872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8FB2B4-CDF2-ADE5-C5A5-C15C8A0B663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A260A00-8EF8-810C-2A7B-ACE09C55E3F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7C40B38-623D-E060-B427-16C9295BD98A}"/>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5" name="フッター プレースホルダー 4">
            <a:extLst>
              <a:ext uri="{FF2B5EF4-FFF2-40B4-BE49-F238E27FC236}">
                <a16:creationId xmlns:a16="http://schemas.microsoft.com/office/drawing/2014/main" id="{5EA561AF-2AF1-6ECD-516B-EBB49F927A7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39B4BB-7D93-A1FB-8AEB-9BFD163ACA4C}"/>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1044741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74A628-19A8-9A2D-D08B-2C553A4A5D7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5566A2D-3937-A5C7-2FAF-C28E467B4A3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BFADB2D-786D-BACB-896D-3287847A4C4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AC49F4C-30BA-BDD4-CE58-0DE0BB4BE758}"/>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6" name="フッター プレースホルダー 5">
            <a:extLst>
              <a:ext uri="{FF2B5EF4-FFF2-40B4-BE49-F238E27FC236}">
                <a16:creationId xmlns:a16="http://schemas.microsoft.com/office/drawing/2014/main" id="{8E16CD58-E1D5-24BD-CC0D-D4D82BF4CF6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529C00B-D265-47A6-FCEC-B3C96C7C1B85}"/>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944550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6966BA-8C8D-9913-3039-623D26D531D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4BC5EA-EB32-0C1E-3A40-6BB9A27AC9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6462B8A-10CE-0128-AFDB-01F93E729B0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855980A-ECEA-D716-3BA9-313B5CEC965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5C06F2F9-193E-9C4E-EFFD-1FED923937C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258F4BC-D3C9-50F8-D485-7E20550DBF91}"/>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8" name="フッター プレースホルダー 7">
            <a:extLst>
              <a:ext uri="{FF2B5EF4-FFF2-40B4-BE49-F238E27FC236}">
                <a16:creationId xmlns:a16="http://schemas.microsoft.com/office/drawing/2014/main" id="{6B903828-845F-288F-F089-0CE63A81A27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1690CCA-A2AA-E1CF-A100-347D0F870CC8}"/>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76361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11B4D7-7AD0-650A-65E8-8861C38D957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8647F0-6D72-E385-360F-1DCD717D537C}"/>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4" name="フッター プレースホルダー 3">
            <a:extLst>
              <a:ext uri="{FF2B5EF4-FFF2-40B4-BE49-F238E27FC236}">
                <a16:creationId xmlns:a16="http://schemas.microsoft.com/office/drawing/2014/main" id="{905D5B2C-00DA-7F9A-A0A1-E2D769648E5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CA6BE36-A844-2E94-4B95-8C200796F6D3}"/>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66614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70D72D7-C11D-7042-6572-CD0856CBFDAC}"/>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3" name="フッター プレースホルダー 2">
            <a:extLst>
              <a:ext uri="{FF2B5EF4-FFF2-40B4-BE49-F238E27FC236}">
                <a16:creationId xmlns:a16="http://schemas.microsoft.com/office/drawing/2014/main" id="{2302365A-609A-5730-D372-BFB2A969BF9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43F377B-A841-8565-6B4D-FAE4D8519A2D}"/>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1205883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25F25B-5A95-19AC-4E07-B6922C552D6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8A0763E-936E-9D98-7900-B42E69605A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26878DF-8AD0-C9F2-A98D-0E9DD6C756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24D78B0-BBC6-7BD9-1E25-4495F8644FF5}"/>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6" name="フッター プレースホルダー 5">
            <a:extLst>
              <a:ext uri="{FF2B5EF4-FFF2-40B4-BE49-F238E27FC236}">
                <a16:creationId xmlns:a16="http://schemas.microsoft.com/office/drawing/2014/main" id="{D7807DF4-8E86-2B72-E951-F9B02E5BE6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0FFB0D2-4DBE-E03E-DCF4-DE798832830C}"/>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2665379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69C4E8-6927-3069-5BA8-FF801AAA239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0011695-CA9C-3CB4-5C9E-6BFC68D541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E337C2D-39C5-C457-EB07-D5A742B03F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BA25334-30C5-319D-C02C-F9D56A1B0BC7}"/>
              </a:ext>
            </a:extLst>
          </p:cNvPr>
          <p:cNvSpPr>
            <a:spLocks noGrp="1"/>
          </p:cNvSpPr>
          <p:nvPr>
            <p:ph type="dt" sz="half" idx="10"/>
          </p:nvPr>
        </p:nvSpPr>
        <p:spPr/>
        <p:txBody>
          <a:bodyPr/>
          <a:lstStyle/>
          <a:p>
            <a:fld id="{FC697776-EE45-4BD6-BF8F-033B0F7C6AC3}" type="datetimeFigureOut">
              <a:rPr kumimoji="1" lang="ja-JP" altLang="en-US" smtClean="0"/>
              <a:t>2025/10/7</a:t>
            </a:fld>
            <a:endParaRPr kumimoji="1" lang="ja-JP" altLang="en-US"/>
          </a:p>
        </p:txBody>
      </p:sp>
      <p:sp>
        <p:nvSpPr>
          <p:cNvPr id="6" name="フッター プレースホルダー 5">
            <a:extLst>
              <a:ext uri="{FF2B5EF4-FFF2-40B4-BE49-F238E27FC236}">
                <a16:creationId xmlns:a16="http://schemas.microsoft.com/office/drawing/2014/main" id="{5D7E3E13-9409-67D7-0738-19B5D2E7D8B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0861972-AA39-49E9-3780-DC1EC48CEF03}"/>
              </a:ext>
            </a:extLst>
          </p:cNvPr>
          <p:cNvSpPr>
            <a:spLocks noGrp="1"/>
          </p:cNvSpPr>
          <p:nvPr>
            <p:ph type="sldNum" sz="quarter" idx="12"/>
          </p:nvPr>
        </p:nvSpPr>
        <p:spPr/>
        <p:txBody>
          <a:body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3473167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F968AC9-679C-B034-471C-50E60AC87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0B60752-1059-AD41-7F0F-E1D16DBF52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4AEB9D-CCEC-4A4C-D70B-F41147C5E6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697776-EE45-4BD6-BF8F-033B0F7C6AC3}" type="datetimeFigureOut">
              <a:rPr kumimoji="1" lang="ja-JP" altLang="en-US" smtClean="0"/>
              <a:t>2025/10/7</a:t>
            </a:fld>
            <a:endParaRPr kumimoji="1" lang="ja-JP" altLang="en-US"/>
          </a:p>
        </p:txBody>
      </p:sp>
      <p:sp>
        <p:nvSpPr>
          <p:cNvPr id="5" name="フッター プレースホルダー 4">
            <a:extLst>
              <a:ext uri="{FF2B5EF4-FFF2-40B4-BE49-F238E27FC236}">
                <a16:creationId xmlns:a16="http://schemas.microsoft.com/office/drawing/2014/main" id="{A3ECBC7B-3A24-432D-420E-673F454962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C81FB3A-3200-8A63-656B-8AEA1446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2C7D86-5302-455E-9B7B-072BB0722079}" type="slidenum">
              <a:rPr kumimoji="1" lang="ja-JP" altLang="en-US" smtClean="0"/>
              <a:t>‹#›</a:t>
            </a:fld>
            <a:endParaRPr kumimoji="1" lang="ja-JP" altLang="en-US"/>
          </a:p>
        </p:txBody>
      </p:sp>
    </p:spTree>
    <p:extLst>
      <p:ext uri="{BB962C8B-B14F-4D97-AF65-F5344CB8AC3E}">
        <p14:creationId xmlns:p14="http://schemas.microsoft.com/office/powerpoint/2010/main" val="1431611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png"/><Relationship Id="rId7"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7.png"/><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18" Type="http://schemas.openxmlformats.org/officeDocument/2006/relationships/image" Target="../media/image25.png"/><Relationship Id="rId26" Type="http://schemas.openxmlformats.org/officeDocument/2006/relationships/image" Target="../media/image32.png"/><Relationship Id="rId3" Type="http://schemas.openxmlformats.org/officeDocument/2006/relationships/image" Target="../media/image11.jpg"/><Relationship Id="rId21" Type="http://schemas.openxmlformats.org/officeDocument/2006/relationships/image" Target="../media/image27.jpg"/><Relationship Id="rId7" Type="http://schemas.openxmlformats.org/officeDocument/2006/relationships/image" Target="../media/image15.png"/><Relationship Id="rId12" Type="http://schemas.openxmlformats.org/officeDocument/2006/relationships/image" Target="../media/image20.png"/><Relationship Id="rId17" Type="http://schemas.microsoft.com/office/2007/relationships/hdphoto" Target="../media/hdphoto2.wdp"/><Relationship Id="rId25" Type="http://schemas.openxmlformats.org/officeDocument/2006/relationships/image" Target="../media/image31.jpg"/><Relationship Id="rId2" Type="http://schemas.openxmlformats.org/officeDocument/2006/relationships/image" Target="../media/image10.png"/><Relationship Id="rId16" Type="http://schemas.openxmlformats.org/officeDocument/2006/relationships/image" Target="../media/image24.png"/><Relationship Id="rId20"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24" Type="http://schemas.openxmlformats.org/officeDocument/2006/relationships/image" Target="../media/image30.png"/><Relationship Id="rId5" Type="http://schemas.openxmlformats.org/officeDocument/2006/relationships/image" Target="../media/image13.svg"/><Relationship Id="rId15" Type="http://schemas.openxmlformats.org/officeDocument/2006/relationships/image" Target="../media/image23.png"/><Relationship Id="rId23" Type="http://schemas.openxmlformats.org/officeDocument/2006/relationships/image" Target="../media/image29.png"/><Relationship Id="rId10" Type="http://schemas.openxmlformats.org/officeDocument/2006/relationships/image" Target="../media/image18.png"/><Relationship Id="rId19" Type="http://schemas.microsoft.com/office/2007/relationships/hdphoto" Target="../media/hdphoto3.wdp"/><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 Id="rId22" Type="http://schemas.openxmlformats.org/officeDocument/2006/relationships/image" Target="../media/image28.png"/><Relationship Id="rId27" Type="http://schemas.openxmlformats.org/officeDocument/2006/relationships/image" Target="../media/image33.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4.png"/><Relationship Id="rId1" Type="http://schemas.openxmlformats.org/officeDocument/2006/relationships/slideLayout" Target="../slideLayouts/slideLayout2.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5C538A1C-0002-2D57-EBA2-029D7666E052}"/>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1</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D6D0C6AD-8981-67E3-1B32-A5DF247CCE3A}"/>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sp>
        <p:nvSpPr>
          <p:cNvPr id="5" name="テキスト ボックス 4">
            <a:extLst>
              <a:ext uri="{FF2B5EF4-FFF2-40B4-BE49-F238E27FC236}">
                <a16:creationId xmlns:a16="http://schemas.microsoft.com/office/drawing/2014/main" id="{0BDBF4E1-60B4-FB0E-C41E-82188B349855}"/>
              </a:ext>
            </a:extLst>
          </p:cNvPr>
          <p:cNvSpPr txBox="1"/>
          <p:nvPr/>
        </p:nvSpPr>
        <p:spPr>
          <a:xfrm>
            <a:off x="5102352" y="2542032"/>
            <a:ext cx="4709160" cy="1107996"/>
          </a:xfrm>
          <a:prstGeom prst="rect">
            <a:avLst/>
          </a:prstGeom>
          <a:noFill/>
        </p:spPr>
        <p:txBody>
          <a:bodyPr wrap="square" rtlCol="0">
            <a:spAutoFit/>
          </a:bodyPr>
          <a:lstStyle/>
          <a:p>
            <a:r>
              <a:rPr kumimoji="1" lang="ja-JP" altLang="en-US" sz="6600" dirty="0"/>
              <a:t>表紙</a:t>
            </a:r>
          </a:p>
        </p:txBody>
      </p:sp>
    </p:spTree>
    <p:extLst>
      <p:ext uri="{BB962C8B-B14F-4D97-AF65-F5344CB8AC3E}">
        <p14:creationId xmlns:p14="http://schemas.microsoft.com/office/powerpoint/2010/main" val="3028803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5BB02721-EA99-C0BA-077D-A81BAB53467D}"/>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会社概要</a:t>
            </a:r>
          </a:p>
        </p:txBody>
      </p:sp>
      <p:sp>
        <p:nvSpPr>
          <p:cNvPr id="2" name="スライド番号プレースホルダー 7">
            <a:extLst>
              <a:ext uri="{FF2B5EF4-FFF2-40B4-BE49-F238E27FC236}">
                <a16:creationId xmlns:a16="http://schemas.microsoft.com/office/drawing/2014/main" id="{C3EE6B38-E8C6-65A8-9FA3-210229E1D71B}"/>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2</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5F9000EF-E36F-5F63-82FB-272005F208A5}"/>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86AC1837-3053-E7F3-CA4B-121B9844A073}"/>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graphicFrame>
        <p:nvGraphicFramePr>
          <p:cNvPr id="6" name="表 5">
            <a:extLst>
              <a:ext uri="{FF2B5EF4-FFF2-40B4-BE49-F238E27FC236}">
                <a16:creationId xmlns:a16="http://schemas.microsoft.com/office/drawing/2014/main" id="{852811E1-CE1F-4AAB-1CBD-6B3D6A1A1EB9}"/>
              </a:ext>
            </a:extLst>
          </p:cNvPr>
          <p:cNvGraphicFramePr>
            <a:graphicFrameLocks noGrp="1"/>
          </p:cNvGraphicFramePr>
          <p:nvPr>
            <p:extLst>
              <p:ext uri="{D42A27DB-BD31-4B8C-83A1-F6EECF244321}">
                <p14:modId xmlns:p14="http://schemas.microsoft.com/office/powerpoint/2010/main" val="3033414952"/>
              </p:ext>
            </p:extLst>
          </p:nvPr>
        </p:nvGraphicFramePr>
        <p:xfrm>
          <a:off x="238807" y="976680"/>
          <a:ext cx="6701489" cy="5583272"/>
        </p:xfrm>
        <a:graphic>
          <a:graphicData uri="http://schemas.openxmlformats.org/drawingml/2006/table">
            <a:tbl>
              <a:tblPr firstRow="1" bandRow="1">
                <a:tableStyleId>{073A0DAA-6AF3-43AB-8588-CEC1D06C72B9}</a:tableStyleId>
              </a:tblPr>
              <a:tblGrid>
                <a:gridCol w="2137530">
                  <a:extLst>
                    <a:ext uri="{9D8B030D-6E8A-4147-A177-3AD203B41FA5}">
                      <a16:colId xmlns:a16="http://schemas.microsoft.com/office/drawing/2014/main" val="2748311586"/>
                    </a:ext>
                  </a:extLst>
                </a:gridCol>
                <a:gridCol w="4563959">
                  <a:extLst>
                    <a:ext uri="{9D8B030D-6E8A-4147-A177-3AD203B41FA5}">
                      <a16:colId xmlns:a16="http://schemas.microsoft.com/office/drawing/2014/main" val="1928652317"/>
                    </a:ext>
                  </a:extLst>
                </a:gridCol>
              </a:tblGrid>
              <a:tr h="1068158">
                <a:tc>
                  <a:txBody>
                    <a:bodyPr/>
                    <a:lstStyle/>
                    <a:p>
                      <a:pPr algn="ctr"/>
                      <a:r>
                        <a:rPr kumimoji="1" lang="ja-JP" altLang="en-US" sz="1800" b="1" dirty="0">
                          <a:solidFill>
                            <a:schemeClr val="bg1"/>
                          </a:solidFill>
                        </a:rPr>
                        <a:t>会社名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kumimoji="1" lang="ja-JP" altLang="en-US" b="1" dirty="0">
                          <a:solidFill>
                            <a:schemeClr val="tx1"/>
                          </a:solidFill>
                        </a:rPr>
                        <a:t>合同会社</a:t>
                      </a:r>
                      <a:r>
                        <a:rPr kumimoji="1" lang="en-US" altLang="ja-JP" b="1" dirty="0">
                          <a:solidFill>
                            <a:schemeClr val="tx1"/>
                          </a:solidFill>
                        </a:rPr>
                        <a:t>Key to Dreams</a:t>
                      </a:r>
                      <a:endParaRPr kumimoji="1" lang="ja-JP" alt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30394600"/>
                  </a:ext>
                </a:extLst>
              </a:tr>
              <a:tr h="1068158">
                <a:tc>
                  <a:txBody>
                    <a:bodyPr/>
                    <a:lstStyle/>
                    <a:p>
                      <a:pPr algn="ctr"/>
                      <a:r>
                        <a:rPr kumimoji="1" lang="ja-JP" altLang="en-US" sz="1800" b="1" dirty="0">
                          <a:solidFill>
                            <a:schemeClr val="bg1"/>
                          </a:solidFill>
                        </a:rPr>
                        <a:t>代表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kumimoji="1" lang="ja-JP" altLang="en-US" b="1" dirty="0">
                          <a:solidFill>
                            <a:schemeClr val="tx1"/>
                          </a:solidFill>
                        </a:rPr>
                        <a:t>代表社員　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20081964"/>
                  </a:ext>
                </a:extLst>
              </a:tr>
              <a:tr h="1227686">
                <a:tc>
                  <a:txBody>
                    <a:bodyPr/>
                    <a:lstStyle/>
                    <a:p>
                      <a:pPr algn="ctr"/>
                      <a:r>
                        <a:rPr kumimoji="1" lang="ja-JP" altLang="en-US" sz="1800" b="1" dirty="0">
                          <a:solidFill>
                            <a:schemeClr val="bg1"/>
                          </a:solidFill>
                        </a:rPr>
                        <a:t>事業内容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kumimoji="1" lang="ja-JP" altLang="en-US" sz="1600" b="1" dirty="0">
                          <a:solidFill>
                            <a:schemeClr val="tx1"/>
                          </a:solidFill>
                        </a:rPr>
                        <a:t>・営業支援</a:t>
                      </a:r>
                      <a:endParaRPr kumimoji="1" lang="en-US" altLang="ja-JP" sz="1600" b="1" dirty="0">
                        <a:solidFill>
                          <a:schemeClr val="tx1"/>
                        </a:solidFill>
                      </a:endParaRPr>
                    </a:p>
                    <a:p>
                      <a:r>
                        <a:rPr kumimoji="1" lang="ja-JP" altLang="en-US" sz="1600" b="1" dirty="0">
                          <a:solidFill>
                            <a:schemeClr val="tx1"/>
                          </a:solidFill>
                        </a:rPr>
                        <a:t>・営業研修</a:t>
                      </a:r>
                      <a:endParaRPr kumimoji="1" lang="en-US" altLang="ja-JP" sz="1600" b="1" dirty="0">
                        <a:solidFill>
                          <a:schemeClr val="tx1"/>
                        </a:solidFill>
                      </a:endParaRPr>
                    </a:p>
                    <a:p>
                      <a:r>
                        <a:rPr kumimoji="1" lang="ja-JP" altLang="en-US" sz="1600" b="1" dirty="0">
                          <a:solidFill>
                            <a:schemeClr val="tx1"/>
                          </a:solidFill>
                        </a:rPr>
                        <a:t>・飲食コンサル、販売代理店</a:t>
                      </a:r>
                      <a:endParaRPr kumimoji="1" lang="en-US" altLang="ja-JP" sz="1600" b="1" dirty="0">
                        <a:solidFill>
                          <a:schemeClr val="tx1"/>
                        </a:solidFill>
                      </a:endParaRPr>
                    </a:p>
                    <a:p>
                      <a:r>
                        <a:rPr kumimoji="1" lang="ja-JP" altLang="en-US" sz="1600" b="1" dirty="0">
                          <a:solidFill>
                            <a:schemeClr val="tx1"/>
                          </a:solidFill>
                        </a:rPr>
                        <a:t>・人材紹介</a:t>
                      </a:r>
                      <a:endParaRPr kumimoji="1" lang="en-US" altLang="ja-JP" sz="1600" b="1" dirty="0">
                        <a:solidFill>
                          <a:schemeClr val="tx1"/>
                        </a:solidFill>
                      </a:endParaRPr>
                    </a:p>
                    <a:p>
                      <a:r>
                        <a:rPr kumimoji="1" lang="ja-JP" altLang="en-US" sz="1600" b="1" dirty="0">
                          <a:solidFill>
                            <a:schemeClr val="tx1"/>
                          </a:solidFill>
                        </a:rPr>
                        <a:t>・オーダースーツ</a:t>
                      </a:r>
                      <a:endParaRPr kumimoji="1" lang="en-US" altLang="ja-JP" sz="1600"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30282942"/>
                  </a:ext>
                </a:extLst>
              </a:tr>
              <a:tr h="1068158">
                <a:tc>
                  <a:txBody>
                    <a:bodyPr/>
                    <a:lstStyle/>
                    <a:p>
                      <a:pPr algn="ctr"/>
                      <a:r>
                        <a:rPr kumimoji="1" lang="ja-JP" altLang="en-US" sz="1800" b="1" dirty="0">
                          <a:solidFill>
                            <a:schemeClr val="bg1"/>
                          </a:solidFill>
                        </a:rPr>
                        <a:t>所在地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kumimoji="1" lang="ja-JP" altLang="en-US" b="1" dirty="0">
                          <a:solidFill>
                            <a:schemeClr val="tx1"/>
                          </a:solidFill>
                        </a:rPr>
                        <a:t>〒〇〇</a:t>
                      </a:r>
                      <a:endParaRPr kumimoji="1" lang="en-US" altLang="ja-JP" b="1" dirty="0">
                        <a:solidFill>
                          <a:schemeClr val="tx1"/>
                        </a:solidFill>
                      </a:endParaRPr>
                    </a:p>
                    <a:p>
                      <a:r>
                        <a:rPr kumimoji="1" lang="ja-JP" altLang="en-US" b="1" dirty="0">
                          <a:solidFill>
                            <a:schemeClr val="tx1"/>
                          </a:solidFill>
                        </a:rPr>
                        <a:t>〇〇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62123615"/>
                  </a:ext>
                </a:extLst>
              </a:tr>
              <a:tr h="1068158">
                <a:tc>
                  <a:txBody>
                    <a:bodyPr/>
                    <a:lstStyle/>
                    <a:p>
                      <a:pPr algn="ctr"/>
                      <a:r>
                        <a:rPr kumimoji="1" lang="en-US" altLang="ja-JP" sz="1800" b="1" dirty="0">
                          <a:solidFill>
                            <a:schemeClr val="bg1"/>
                          </a:solidFill>
                        </a:rPr>
                        <a:t>Web</a:t>
                      </a:r>
                      <a:r>
                        <a:rPr kumimoji="1" lang="ja-JP" altLang="en-US" sz="1800" b="1" dirty="0">
                          <a:solidFill>
                            <a:schemeClr val="bg1"/>
                          </a:solidFill>
                        </a:rPr>
                        <a:t>サイト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kumimoji="1" lang="ja-JP" altLang="en-US" b="1" dirty="0">
                          <a:solidFill>
                            <a:schemeClr val="tx1"/>
                          </a:solidFill>
                        </a:rPr>
                        <a:t>作成中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64243802"/>
                  </a:ext>
                </a:extLst>
              </a:tr>
            </a:tbl>
          </a:graphicData>
        </a:graphic>
      </p:graphicFrame>
      <p:sp>
        <p:nvSpPr>
          <p:cNvPr id="11" name="テキスト ボックス 10">
            <a:extLst>
              <a:ext uri="{FF2B5EF4-FFF2-40B4-BE49-F238E27FC236}">
                <a16:creationId xmlns:a16="http://schemas.microsoft.com/office/drawing/2014/main" id="{098D1601-ED37-C0F0-2495-E72627C6F0ED}"/>
              </a:ext>
            </a:extLst>
          </p:cNvPr>
          <p:cNvSpPr txBox="1"/>
          <p:nvPr/>
        </p:nvSpPr>
        <p:spPr>
          <a:xfrm>
            <a:off x="7855709" y="3150209"/>
            <a:ext cx="3886202" cy="2985433"/>
          </a:xfrm>
          <a:prstGeom prst="rect">
            <a:avLst/>
          </a:prstGeom>
          <a:noFill/>
        </p:spPr>
        <p:txBody>
          <a:bodyPr wrap="square" rtlCol="0">
            <a:spAutoFit/>
          </a:bodyPr>
          <a:lstStyle/>
          <a:p>
            <a:r>
              <a:rPr kumimoji="1" lang="ja-JP" altLang="en-US" sz="1400" b="1" dirty="0"/>
              <a:t>陸上自衛隊</a:t>
            </a:r>
            <a:endParaRPr kumimoji="1" lang="en-US" altLang="ja-JP" sz="1400" b="1" dirty="0"/>
          </a:p>
          <a:p>
            <a:r>
              <a:rPr kumimoji="1" lang="ja-JP" altLang="en-US" sz="1200" dirty="0"/>
              <a:t>┗</a:t>
            </a:r>
            <a:r>
              <a:rPr kumimoji="1" lang="en-US" altLang="ja-JP" sz="1200" dirty="0"/>
              <a:t>46</a:t>
            </a:r>
            <a:r>
              <a:rPr kumimoji="1" lang="ja-JP" altLang="en-US" sz="1200" dirty="0"/>
              <a:t>普通科連隊普通科部隊迫撃砲中隊に配属となり、訓練・災害派遣などに従事</a:t>
            </a:r>
            <a:endParaRPr kumimoji="1" lang="en-US" altLang="ja-JP" sz="1600" b="1" dirty="0"/>
          </a:p>
          <a:p>
            <a:r>
              <a:rPr lang="ja-JP" altLang="en-US" sz="1400" b="1" dirty="0"/>
              <a:t>株式会社〇〇</a:t>
            </a:r>
            <a:endParaRPr lang="en-US" altLang="ja-JP" sz="1400" b="1" dirty="0"/>
          </a:p>
          <a:p>
            <a:r>
              <a:rPr kumimoji="1" lang="ja-JP" altLang="en-US" sz="1200" dirty="0"/>
              <a:t>┗成人式の振袖、卒業式の袴の貸衣装にて統括</a:t>
            </a:r>
            <a:r>
              <a:rPr kumimoji="1" lang="en-US" altLang="ja-JP" sz="1200" dirty="0"/>
              <a:t>MGR</a:t>
            </a:r>
            <a:r>
              <a:rPr kumimoji="1" lang="ja-JP" altLang="en-US" sz="1200" dirty="0"/>
              <a:t>として従事</a:t>
            </a:r>
            <a:endParaRPr lang="en-US" altLang="ja-JP" sz="1400" b="1" dirty="0"/>
          </a:p>
          <a:p>
            <a:r>
              <a:rPr lang="ja-JP" altLang="en-US" sz="1400" b="1" dirty="0"/>
              <a:t>〇〇株式会社</a:t>
            </a:r>
            <a:endParaRPr lang="en-US" altLang="ja-JP" sz="1400" b="1" dirty="0"/>
          </a:p>
          <a:p>
            <a:r>
              <a:rPr lang="ja-JP" altLang="en-US" sz="1200" dirty="0"/>
              <a:t>┗営業代行事業では多種多様なプロジェクトの立ち上げ、ディレクションとして</a:t>
            </a:r>
            <a:r>
              <a:rPr lang="en-US" altLang="ja-JP" sz="1200" dirty="0"/>
              <a:t>100</a:t>
            </a:r>
            <a:r>
              <a:rPr lang="ja-JP" altLang="en-US" sz="1200" dirty="0"/>
              <a:t>名規模のマネジメントに従事</a:t>
            </a:r>
            <a:endParaRPr lang="en-US" altLang="ja-JP" sz="1200" dirty="0"/>
          </a:p>
          <a:p>
            <a:r>
              <a:rPr lang="ja-JP" altLang="en-US" sz="1200" dirty="0"/>
              <a:t>「〇〇事業」「〇〇</a:t>
            </a:r>
            <a:r>
              <a:rPr lang="en-US" altLang="ja-JP" sz="1200" dirty="0"/>
              <a:t> </a:t>
            </a:r>
            <a:r>
              <a:rPr lang="ja-JP" altLang="en-US" sz="1200" dirty="0"/>
              <a:t>」の</a:t>
            </a:r>
            <a:endParaRPr lang="en-US" altLang="ja-JP" sz="1200" dirty="0"/>
          </a:p>
          <a:p>
            <a:r>
              <a:rPr lang="ja-JP" altLang="en-US" sz="1200" dirty="0"/>
              <a:t>事業責任者として０→１を新規事業として創り上げていく事に従事</a:t>
            </a:r>
            <a:endParaRPr lang="en-US" altLang="ja-JP" sz="1200" b="1" dirty="0"/>
          </a:p>
          <a:p>
            <a:r>
              <a:rPr lang="ja-JP" altLang="en-US" sz="1400" b="1" dirty="0"/>
              <a:t>合同会社</a:t>
            </a:r>
            <a:r>
              <a:rPr lang="en-US" altLang="ja-JP" sz="1400" b="1" dirty="0"/>
              <a:t>Key</a:t>
            </a:r>
            <a:r>
              <a:rPr lang="ja-JP" altLang="en-US" sz="1400" b="1" dirty="0"/>
              <a:t> </a:t>
            </a:r>
            <a:r>
              <a:rPr lang="en-US" altLang="ja-JP" sz="1400" b="1" dirty="0"/>
              <a:t>to</a:t>
            </a:r>
            <a:r>
              <a:rPr lang="ja-JP" altLang="en-US" sz="1400" b="1" dirty="0"/>
              <a:t> </a:t>
            </a:r>
            <a:r>
              <a:rPr lang="en-US" altLang="ja-JP" sz="1400" b="1" dirty="0"/>
              <a:t>Dreams</a:t>
            </a:r>
          </a:p>
          <a:p>
            <a:r>
              <a:rPr lang="en-US" altLang="ja-JP" sz="1200" dirty="0"/>
              <a:t>2026</a:t>
            </a:r>
            <a:r>
              <a:rPr lang="ja-JP" altLang="en-US" sz="1200" dirty="0"/>
              <a:t>年</a:t>
            </a:r>
            <a:r>
              <a:rPr lang="en-US" altLang="ja-JP" sz="1200" dirty="0"/>
              <a:t>1</a:t>
            </a:r>
            <a:r>
              <a:rPr lang="ja-JP" altLang="en-US" sz="1200" dirty="0"/>
              <a:t>月創業</a:t>
            </a:r>
          </a:p>
        </p:txBody>
      </p:sp>
      <p:sp>
        <p:nvSpPr>
          <p:cNvPr id="12" name="楕円 11">
            <a:extLst>
              <a:ext uri="{FF2B5EF4-FFF2-40B4-BE49-F238E27FC236}">
                <a16:creationId xmlns:a16="http://schemas.microsoft.com/office/drawing/2014/main" id="{BC6C99FE-2FC3-BC6C-C397-7DF0134F129A}"/>
              </a:ext>
            </a:extLst>
          </p:cNvPr>
          <p:cNvSpPr/>
          <p:nvPr/>
        </p:nvSpPr>
        <p:spPr>
          <a:xfrm>
            <a:off x="8531352" y="1173480"/>
            <a:ext cx="1993392" cy="1799266"/>
          </a:xfrm>
          <a:prstGeom prst="ellipse">
            <a:avLst/>
          </a:prstGeom>
          <a:solidFill>
            <a:schemeClr val="accent2">
              <a:lumMod val="20000"/>
              <a:lumOff val="8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自分の写真</a:t>
            </a:r>
          </a:p>
        </p:txBody>
      </p:sp>
    </p:spTree>
    <p:extLst>
      <p:ext uri="{BB962C8B-B14F-4D97-AF65-F5344CB8AC3E}">
        <p14:creationId xmlns:p14="http://schemas.microsoft.com/office/powerpoint/2010/main" val="3609104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4C40E-26BA-CEA0-B13A-1BFF23C75BE0}"/>
            </a:ext>
          </a:extLst>
        </p:cNvPr>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75506EB3-BD10-761B-8B98-7FB8DCCD3EEA}"/>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3</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5FB537FB-A814-9B03-3617-D3A5FCF32879}"/>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34387363-428F-FDB3-BDE4-DA8801EA6F3C}"/>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FEF21675-D822-8154-20F1-D93966B05B20}"/>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会社の由来</a:t>
            </a:r>
            <a:endParaRPr lang="en-US" altLang="ja-JP" sz="2400" b="1" kern="0" dirty="0">
              <a:latin typeface="Yu Gothic UI" panose="020B0500000000000000" pitchFamily="50" charset="-128"/>
              <a:ea typeface="Yu Gothic UI" panose="020B0500000000000000" pitchFamily="50" charset="-128"/>
              <a:cs typeface="Arial" panose="020B0604020202020204" pitchFamily="34" charset="0"/>
              <a:sym typeface="Arial"/>
            </a:endParaRPr>
          </a:p>
        </p:txBody>
      </p:sp>
      <p:sp>
        <p:nvSpPr>
          <p:cNvPr id="4" name="テキスト ボックス 3">
            <a:extLst>
              <a:ext uri="{FF2B5EF4-FFF2-40B4-BE49-F238E27FC236}">
                <a16:creationId xmlns:a16="http://schemas.microsoft.com/office/drawing/2014/main" id="{15ED4AFC-CDED-75F2-363E-F27162C48543}"/>
              </a:ext>
            </a:extLst>
          </p:cNvPr>
          <p:cNvSpPr txBox="1"/>
          <p:nvPr/>
        </p:nvSpPr>
        <p:spPr>
          <a:xfrm>
            <a:off x="238806" y="1508033"/>
            <a:ext cx="11851594" cy="4247317"/>
          </a:xfrm>
          <a:prstGeom prst="rect">
            <a:avLst/>
          </a:prstGeom>
          <a:noFill/>
        </p:spPr>
        <p:txBody>
          <a:bodyPr wrap="square" rtlCol="0">
            <a:spAutoFit/>
          </a:bodyPr>
          <a:lstStyle/>
          <a:p>
            <a:r>
              <a:rPr lang="ja-JP" altLang="en-US" dirty="0"/>
              <a:t>日本は、今まさに「保守的な国」としての姿が問われています。</a:t>
            </a:r>
            <a:br>
              <a:rPr lang="ja-JP" altLang="en-US" dirty="0"/>
            </a:br>
            <a:r>
              <a:rPr lang="ja-JP" altLang="en-US" dirty="0"/>
              <a:t>少子化が進み、かつて当たり前にあった「競争」や「夢」という言葉が、今では少しずつ失われつつあります。</a:t>
            </a:r>
          </a:p>
          <a:p>
            <a:r>
              <a:rPr lang="ja-JP" altLang="en-US" dirty="0"/>
              <a:t>私たちはこの現状に危機感を抱き、</a:t>
            </a:r>
            <a:br>
              <a:rPr lang="ja-JP" altLang="en-US" dirty="0"/>
            </a:br>
            <a:r>
              <a:rPr lang="ja-JP" altLang="en-US" dirty="0"/>
              <a:t>「</a:t>
            </a:r>
            <a:r>
              <a:rPr lang="en-US" altLang="ja-JP" dirty="0"/>
              <a:t>Key</a:t>
            </a:r>
            <a:r>
              <a:rPr lang="ja-JP" altLang="en-US" dirty="0"/>
              <a:t>＝鍵」「</a:t>
            </a:r>
            <a:r>
              <a:rPr lang="en-US" altLang="ja-JP" dirty="0"/>
              <a:t>To</a:t>
            </a:r>
            <a:r>
              <a:rPr lang="ja-JP" altLang="en-US" dirty="0"/>
              <a:t>＝全ての企業・人を繋ぐ」「</a:t>
            </a:r>
            <a:r>
              <a:rPr lang="en-US" altLang="ja-JP" dirty="0"/>
              <a:t>Dreams</a:t>
            </a:r>
            <a:r>
              <a:rPr lang="ja-JP" altLang="en-US" dirty="0"/>
              <a:t>＝夢」</a:t>
            </a:r>
            <a:br>
              <a:rPr lang="ja-JP" altLang="en-US" dirty="0"/>
            </a:br>
            <a:r>
              <a:rPr lang="en-US" altLang="ja-JP" dirty="0"/>
              <a:t>――</a:t>
            </a:r>
            <a:r>
              <a:rPr lang="ja-JP" altLang="en-US" dirty="0"/>
              <a:t>この三つの言葉を理念に掲げ、</a:t>
            </a:r>
            <a:r>
              <a:rPr lang="ja-JP" altLang="en-US" b="1" dirty="0"/>
              <a:t>“夢を繋ぐ鍵となる存在”</a:t>
            </a:r>
            <a:r>
              <a:rPr lang="ja-JP" altLang="en-US" dirty="0"/>
              <a:t> でありたいという想いから会社名を名付けました。</a:t>
            </a:r>
          </a:p>
          <a:p>
            <a:r>
              <a:rPr lang="ja-JP" altLang="en-US" dirty="0"/>
              <a:t>私たちの会社が、誰かの夢へと踏み出すための「きっかけ」「踏み台」となれたら</a:t>
            </a:r>
            <a:r>
              <a:rPr lang="en-US" altLang="ja-JP" dirty="0"/>
              <a:t>――</a:t>
            </a:r>
            <a:r>
              <a:rPr lang="ja-JP" altLang="en-US" dirty="0"/>
              <a:t>。</a:t>
            </a:r>
            <a:br>
              <a:rPr lang="ja-JP" altLang="en-US" dirty="0"/>
            </a:br>
            <a:r>
              <a:rPr lang="ja-JP" altLang="en-US" dirty="0"/>
              <a:t>その想いを胸に、事業を展開しています。</a:t>
            </a:r>
          </a:p>
          <a:p>
            <a:r>
              <a:rPr lang="ja-JP" altLang="en-US" dirty="0"/>
              <a:t>時代に合わせすぎた教育やマネジメントの在り方に、</a:t>
            </a:r>
            <a:br>
              <a:rPr lang="ja-JP" altLang="en-US" dirty="0"/>
            </a:br>
            <a:r>
              <a:rPr lang="ja-JP" altLang="en-US" dirty="0"/>
              <a:t>どこか「諦め」や「受け入れるしかない」という空気が流れている。</a:t>
            </a:r>
            <a:br>
              <a:rPr lang="ja-JP" altLang="en-US" dirty="0"/>
            </a:br>
            <a:r>
              <a:rPr lang="ja-JP" altLang="en-US" dirty="0"/>
              <a:t>しかし、果たしてそのままでこの国は成長できるのでしょうか。</a:t>
            </a:r>
            <a:br>
              <a:rPr lang="ja-JP" altLang="en-US" dirty="0"/>
            </a:br>
            <a:r>
              <a:rPr lang="ja-JP" altLang="en-US" dirty="0"/>
              <a:t>このままでは、いつか日本という国が世界に飲み込まれてしまうかもしれません。</a:t>
            </a:r>
          </a:p>
          <a:p>
            <a:r>
              <a:rPr lang="ja-JP" altLang="en-US" dirty="0"/>
              <a:t>私たちは、あえて「逆を行く」覚悟で挑みます。</a:t>
            </a:r>
            <a:br>
              <a:rPr lang="ja-JP" altLang="en-US" dirty="0"/>
            </a:br>
            <a:r>
              <a:rPr lang="ja-JP" altLang="en-US" dirty="0"/>
              <a:t>古いと言われても構いません。</a:t>
            </a:r>
            <a:br>
              <a:rPr lang="ja-JP" altLang="en-US" dirty="0"/>
            </a:br>
            <a:r>
              <a:rPr lang="ja-JP" altLang="en-US" dirty="0"/>
              <a:t>むしろ、</a:t>
            </a:r>
            <a:r>
              <a:rPr lang="ja-JP" altLang="en-US" b="1" dirty="0"/>
              <a:t>何十年、何百年先の日本を今この時代から変えていく。</a:t>
            </a:r>
            <a:br>
              <a:rPr lang="ja-JP" altLang="en-US" dirty="0"/>
            </a:br>
            <a:r>
              <a:rPr lang="ja-JP" altLang="en-US" dirty="0"/>
              <a:t>そのために私たちは立ち上がりました。</a:t>
            </a:r>
          </a:p>
        </p:txBody>
      </p:sp>
    </p:spTree>
    <p:extLst>
      <p:ext uri="{BB962C8B-B14F-4D97-AF65-F5344CB8AC3E}">
        <p14:creationId xmlns:p14="http://schemas.microsoft.com/office/powerpoint/2010/main" val="2832650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C5A0A3-A9F8-53EE-22F7-77F4BC9D13B9}"/>
            </a:ext>
          </a:extLst>
        </p:cNvPr>
        <p:cNvGrpSpPr/>
        <p:nvPr/>
      </p:nvGrpSpPr>
      <p:grpSpPr>
        <a:xfrm>
          <a:off x="0" y="0"/>
          <a:ext cx="0" cy="0"/>
          <a:chOff x="0" y="0"/>
          <a:chExt cx="0" cy="0"/>
        </a:xfrm>
      </p:grpSpPr>
      <p:sp>
        <p:nvSpPr>
          <p:cNvPr id="47" name="フローチャート: 端子 46">
            <a:extLst>
              <a:ext uri="{FF2B5EF4-FFF2-40B4-BE49-F238E27FC236}">
                <a16:creationId xmlns:a16="http://schemas.microsoft.com/office/drawing/2014/main" id="{BFEF2F78-FC7E-8E3A-AF89-5C41E17BD214}"/>
              </a:ext>
            </a:extLst>
          </p:cNvPr>
          <p:cNvSpPr/>
          <p:nvPr/>
        </p:nvSpPr>
        <p:spPr>
          <a:xfrm rot="1249173">
            <a:off x="5053596" y="4372598"/>
            <a:ext cx="3820708" cy="1867379"/>
          </a:xfrm>
          <a:prstGeom prst="flowChartTerminator">
            <a:avLst/>
          </a:prstGeom>
          <a:solidFill>
            <a:schemeClr val="tx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7">
            <a:extLst>
              <a:ext uri="{FF2B5EF4-FFF2-40B4-BE49-F238E27FC236}">
                <a16:creationId xmlns:a16="http://schemas.microsoft.com/office/drawing/2014/main" id="{DB85571B-FBA1-EF3B-59AC-EB6D80338609}"/>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3E8064F1-CA9E-1423-3D06-FC56C608E58D}"/>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545488CC-9421-B7A5-62C0-EDB685102D16}"/>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682F9CC6-C78A-0CF0-A347-77A9D649D54C}"/>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事業領域</a:t>
            </a:r>
          </a:p>
        </p:txBody>
      </p:sp>
      <p:sp>
        <p:nvSpPr>
          <p:cNvPr id="23" name="楕円 22">
            <a:extLst>
              <a:ext uri="{FF2B5EF4-FFF2-40B4-BE49-F238E27FC236}">
                <a16:creationId xmlns:a16="http://schemas.microsoft.com/office/drawing/2014/main" id="{A7F93AA2-BCF4-7339-61B5-73ADC94368D6}"/>
              </a:ext>
            </a:extLst>
          </p:cNvPr>
          <p:cNvSpPr/>
          <p:nvPr/>
        </p:nvSpPr>
        <p:spPr>
          <a:xfrm>
            <a:off x="1917582" y="4799423"/>
            <a:ext cx="1905983" cy="1700784"/>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1200" b="1" dirty="0">
              <a:solidFill>
                <a:schemeClr val="tx1"/>
              </a:solidFill>
            </a:endParaRPr>
          </a:p>
          <a:p>
            <a:pPr algn="ctr"/>
            <a:r>
              <a:rPr lang="ja-JP" altLang="en-US" sz="1200" b="1" u="sng" dirty="0">
                <a:solidFill>
                  <a:schemeClr val="tx1"/>
                </a:solidFill>
              </a:rPr>
              <a:t>オーダースーツ事業</a:t>
            </a:r>
            <a:endParaRPr lang="en-US" altLang="ja-JP" sz="1200" b="1" u="sng" dirty="0">
              <a:solidFill>
                <a:schemeClr val="tx1"/>
              </a:solidFill>
            </a:endParaRPr>
          </a:p>
          <a:p>
            <a:pPr algn="ctr"/>
            <a:r>
              <a:rPr lang="ja-JP" altLang="en-US" sz="1200" b="1" dirty="0">
                <a:solidFill>
                  <a:schemeClr val="tx1"/>
                </a:solidFill>
              </a:rPr>
              <a:t>営業の戦闘服を</a:t>
            </a:r>
            <a:endParaRPr lang="en-US" altLang="ja-JP" sz="1200" b="1" dirty="0">
              <a:solidFill>
                <a:schemeClr val="tx1"/>
              </a:solidFill>
            </a:endParaRPr>
          </a:p>
          <a:p>
            <a:pPr algn="ctr"/>
            <a:r>
              <a:rPr lang="ja-JP" altLang="en-US" sz="1200" b="1" dirty="0">
                <a:solidFill>
                  <a:schemeClr val="tx1"/>
                </a:solidFill>
              </a:rPr>
              <a:t>自社ブランド</a:t>
            </a:r>
            <a:endParaRPr lang="en-US" altLang="ja-JP" sz="1200" b="1" dirty="0">
              <a:solidFill>
                <a:schemeClr val="tx1"/>
              </a:solidFill>
            </a:endParaRPr>
          </a:p>
        </p:txBody>
      </p:sp>
      <p:sp>
        <p:nvSpPr>
          <p:cNvPr id="24" name="楕円 23">
            <a:extLst>
              <a:ext uri="{FF2B5EF4-FFF2-40B4-BE49-F238E27FC236}">
                <a16:creationId xmlns:a16="http://schemas.microsoft.com/office/drawing/2014/main" id="{17B4A813-865A-56D2-0F4E-8FA28CF30824}"/>
              </a:ext>
            </a:extLst>
          </p:cNvPr>
          <p:cNvSpPr/>
          <p:nvPr/>
        </p:nvSpPr>
        <p:spPr>
          <a:xfrm>
            <a:off x="2455553" y="4476335"/>
            <a:ext cx="830039" cy="798594"/>
          </a:xfrm>
          <a:prstGeom prst="ellipse">
            <a:avLst/>
          </a:prstGeom>
          <a:solidFill>
            <a:schemeClr val="bg1"/>
          </a:solidFill>
          <a:ln w="38100">
            <a:solidFill>
              <a:schemeClr val="accent2">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楕円 24">
            <a:extLst>
              <a:ext uri="{FF2B5EF4-FFF2-40B4-BE49-F238E27FC236}">
                <a16:creationId xmlns:a16="http://schemas.microsoft.com/office/drawing/2014/main" id="{25AFE7B4-1748-741E-69C9-7C619F3A5227}"/>
              </a:ext>
            </a:extLst>
          </p:cNvPr>
          <p:cNvSpPr/>
          <p:nvPr/>
        </p:nvSpPr>
        <p:spPr>
          <a:xfrm>
            <a:off x="2188027" y="2620121"/>
            <a:ext cx="1905983" cy="1700784"/>
          </a:xfrm>
          <a:prstGeom prst="ellipse">
            <a:avLst/>
          </a:prstGeom>
          <a:solidFill>
            <a:schemeClr val="accent4">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楕円 25">
            <a:extLst>
              <a:ext uri="{FF2B5EF4-FFF2-40B4-BE49-F238E27FC236}">
                <a16:creationId xmlns:a16="http://schemas.microsoft.com/office/drawing/2014/main" id="{E426EEA3-14BD-E383-BF48-D16C0813C06A}"/>
              </a:ext>
            </a:extLst>
          </p:cNvPr>
          <p:cNvSpPr/>
          <p:nvPr/>
        </p:nvSpPr>
        <p:spPr>
          <a:xfrm>
            <a:off x="2725998" y="2297033"/>
            <a:ext cx="830039" cy="798594"/>
          </a:xfrm>
          <a:prstGeom prst="ellipse">
            <a:avLst/>
          </a:prstGeom>
          <a:solidFill>
            <a:schemeClr val="bg1"/>
          </a:solidFill>
          <a:ln w="38100">
            <a:solidFill>
              <a:schemeClr val="accent4">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楕円 26">
            <a:extLst>
              <a:ext uri="{FF2B5EF4-FFF2-40B4-BE49-F238E27FC236}">
                <a16:creationId xmlns:a16="http://schemas.microsoft.com/office/drawing/2014/main" id="{16358E05-53C5-8485-E0F6-49C13A5C8433}"/>
              </a:ext>
            </a:extLst>
          </p:cNvPr>
          <p:cNvSpPr/>
          <p:nvPr/>
        </p:nvSpPr>
        <p:spPr>
          <a:xfrm>
            <a:off x="3842991" y="1148479"/>
            <a:ext cx="1905983" cy="1700784"/>
          </a:xfrm>
          <a:prstGeom prst="ellipse">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楕円 27">
            <a:extLst>
              <a:ext uri="{FF2B5EF4-FFF2-40B4-BE49-F238E27FC236}">
                <a16:creationId xmlns:a16="http://schemas.microsoft.com/office/drawing/2014/main" id="{4E221DE9-15D8-0010-FA9D-78AD0E67CD94}"/>
              </a:ext>
            </a:extLst>
          </p:cNvPr>
          <p:cNvSpPr/>
          <p:nvPr/>
        </p:nvSpPr>
        <p:spPr>
          <a:xfrm>
            <a:off x="4380962" y="825391"/>
            <a:ext cx="830039" cy="798594"/>
          </a:xfrm>
          <a:prstGeom prst="ellipse">
            <a:avLst/>
          </a:prstGeom>
          <a:solidFill>
            <a:schemeClr val="bg1"/>
          </a:solidFill>
          <a:ln w="38100">
            <a:solidFill>
              <a:schemeClr val="accent6">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楕円 28">
            <a:extLst>
              <a:ext uri="{FF2B5EF4-FFF2-40B4-BE49-F238E27FC236}">
                <a16:creationId xmlns:a16="http://schemas.microsoft.com/office/drawing/2014/main" id="{0A53659A-C8B1-8E44-8F35-8B844A75DAF8}"/>
              </a:ext>
            </a:extLst>
          </p:cNvPr>
          <p:cNvSpPr/>
          <p:nvPr/>
        </p:nvSpPr>
        <p:spPr>
          <a:xfrm>
            <a:off x="6134130" y="1148479"/>
            <a:ext cx="1905983" cy="1700784"/>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楕円 29">
            <a:extLst>
              <a:ext uri="{FF2B5EF4-FFF2-40B4-BE49-F238E27FC236}">
                <a16:creationId xmlns:a16="http://schemas.microsoft.com/office/drawing/2014/main" id="{862A118B-E467-D351-488B-79D7D25CFB4B}"/>
              </a:ext>
            </a:extLst>
          </p:cNvPr>
          <p:cNvSpPr/>
          <p:nvPr/>
        </p:nvSpPr>
        <p:spPr>
          <a:xfrm>
            <a:off x="6672101" y="825391"/>
            <a:ext cx="830039" cy="798594"/>
          </a:xfrm>
          <a:prstGeom prst="ellipse">
            <a:avLst/>
          </a:prstGeom>
          <a:solidFill>
            <a:schemeClr val="bg1"/>
          </a:solidFill>
          <a:ln w="3810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楕円 30">
            <a:extLst>
              <a:ext uri="{FF2B5EF4-FFF2-40B4-BE49-F238E27FC236}">
                <a16:creationId xmlns:a16="http://schemas.microsoft.com/office/drawing/2014/main" id="{A449D3D3-3C14-7B2C-85F1-497BB8C622FC}"/>
              </a:ext>
            </a:extLst>
          </p:cNvPr>
          <p:cNvSpPr/>
          <p:nvPr/>
        </p:nvSpPr>
        <p:spPr>
          <a:xfrm>
            <a:off x="8343410" y="1877075"/>
            <a:ext cx="1905983" cy="1700784"/>
          </a:xfrm>
          <a:prstGeom prst="ellipse">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楕円 31">
            <a:extLst>
              <a:ext uri="{FF2B5EF4-FFF2-40B4-BE49-F238E27FC236}">
                <a16:creationId xmlns:a16="http://schemas.microsoft.com/office/drawing/2014/main" id="{A3E0EFB8-763B-5D37-0ACC-C3458D0826C0}"/>
              </a:ext>
            </a:extLst>
          </p:cNvPr>
          <p:cNvSpPr/>
          <p:nvPr/>
        </p:nvSpPr>
        <p:spPr>
          <a:xfrm>
            <a:off x="8881381" y="1553987"/>
            <a:ext cx="830039" cy="798594"/>
          </a:xfrm>
          <a:prstGeom prst="ellipse">
            <a:avLst/>
          </a:prstGeom>
          <a:solidFill>
            <a:schemeClr val="bg1"/>
          </a:solidFill>
          <a:ln w="3810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a:extLst>
              <a:ext uri="{FF2B5EF4-FFF2-40B4-BE49-F238E27FC236}">
                <a16:creationId xmlns:a16="http://schemas.microsoft.com/office/drawing/2014/main" id="{076CA905-7DF9-7321-5603-2F77F4975925}"/>
              </a:ext>
            </a:extLst>
          </p:cNvPr>
          <p:cNvSpPr txBox="1"/>
          <p:nvPr/>
        </p:nvSpPr>
        <p:spPr>
          <a:xfrm>
            <a:off x="2173822" y="3210444"/>
            <a:ext cx="1900156" cy="830997"/>
          </a:xfrm>
          <a:prstGeom prst="rect">
            <a:avLst/>
          </a:prstGeom>
          <a:noFill/>
        </p:spPr>
        <p:txBody>
          <a:bodyPr wrap="square">
            <a:spAutoFit/>
          </a:bodyPr>
          <a:lstStyle/>
          <a:p>
            <a:pPr algn="ctr"/>
            <a:r>
              <a:rPr lang="ja-JP" altLang="en-US" sz="1200" b="1" u="sng" dirty="0"/>
              <a:t>人材紹介事業</a:t>
            </a:r>
            <a:endParaRPr lang="en-US" altLang="ja-JP" sz="1200" b="1" u="sng" dirty="0"/>
          </a:p>
          <a:p>
            <a:pPr algn="ctr"/>
            <a:r>
              <a:rPr lang="en-US" altLang="ja-JP" sz="1200" b="1" dirty="0"/>
              <a:t>“</a:t>
            </a:r>
            <a:r>
              <a:rPr lang="ja-JP" altLang="en-US" sz="1200" b="1" dirty="0"/>
              <a:t>精鋭</a:t>
            </a:r>
            <a:r>
              <a:rPr lang="en-US" altLang="ja-JP" sz="1200" b="1" dirty="0"/>
              <a:t>”</a:t>
            </a:r>
            <a:r>
              <a:rPr lang="ja-JP" altLang="en-US" sz="1200" b="1" dirty="0"/>
              <a:t>人材のみを</a:t>
            </a:r>
            <a:endParaRPr lang="en-US" altLang="ja-JP" sz="1200" b="1" dirty="0"/>
          </a:p>
          <a:p>
            <a:pPr algn="ctr"/>
            <a:r>
              <a:rPr lang="ja-JP" altLang="en-US" sz="1200" b="1" dirty="0"/>
              <a:t>提供。</a:t>
            </a:r>
            <a:endParaRPr lang="en-US" altLang="ja-JP" sz="1200" b="1" dirty="0"/>
          </a:p>
          <a:p>
            <a:pPr algn="ctr"/>
            <a:r>
              <a:rPr lang="ja-JP" altLang="en-US" sz="1200" b="1" dirty="0"/>
              <a:t>人材事業</a:t>
            </a:r>
            <a:endParaRPr lang="en-US" altLang="ja-JP" sz="1200" b="1" dirty="0"/>
          </a:p>
        </p:txBody>
      </p:sp>
      <p:sp>
        <p:nvSpPr>
          <p:cNvPr id="37" name="テキスト ボックス 36">
            <a:extLst>
              <a:ext uri="{FF2B5EF4-FFF2-40B4-BE49-F238E27FC236}">
                <a16:creationId xmlns:a16="http://schemas.microsoft.com/office/drawing/2014/main" id="{D8C8A93C-EE60-F8AC-38DB-777EECBBA659}"/>
              </a:ext>
            </a:extLst>
          </p:cNvPr>
          <p:cNvSpPr txBox="1"/>
          <p:nvPr/>
        </p:nvSpPr>
        <p:spPr>
          <a:xfrm>
            <a:off x="3949969" y="1706592"/>
            <a:ext cx="1692024" cy="830997"/>
          </a:xfrm>
          <a:prstGeom prst="rect">
            <a:avLst/>
          </a:prstGeom>
          <a:noFill/>
        </p:spPr>
        <p:txBody>
          <a:bodyPr wrap="square">
            <a:spAutoFit/>
          </a:bodyPr>
          <a:lstStyle/>
          <a:p>
            <a:pPr algn="ctr"/>
            <a:r>
              <a:rPr lang="ja-JP" altLang="en-US" sz="1200" b="1" u="sng" dirty="0"/>
              <a:t>飲食コンサル事業</a:t>
            </a:r>
            <a:endParaRPr lang="en-US" altLang="ja-JP" sz="1200" b="1" u="sng" dirty="0"/>
          </a:p>
          <a:p>
            <a:pPr algn="ctr"/>
            <a:r>
              <a:rPr lang="ja-JP" altLang="en-US" sz="1200" b="1" dirty="0"/>
              <a:t>お料理提供に注力。</a:t>
            </a:r>
            <a:endParaRPr lang="en-US" altLang="ja-JP" sz="1200" b="1" dirty="0"/>
          </a:p>
          <a:p>
            <a:pPr algn="ctr"/>
            <a:r>
              <a:rPr lang="ja-JP" altLang="en-US" sz="1200" b="1" dirty="0"/>
              <a:t>それ以外はまるっと</a:t>
            </a:r>
            <a:endParaRPr lang="en-US" altLang="ja-JP" sz="1200" b="1" dirty="0"/>
          </a:p>
          <a:p>
            <a:pPr algn="ctr"/>
            <a:r>
              <a:rPr lang="ja-JP" altLang="en-US" sz="1200" b="1" dirty="0"/>
              <a:t>お任せ０円コンサル。</a:t>
            </a:r>
            <a:endParaRPr lang="en-US" altLang="ja-JP" sz="1200" b="1" dirty="0"/>
          </a:p>
        </p:txBody>
      </p:sp>
      <p:sp>
        <p:nvSpPr>
          <p:cNvPr id="39" name="テキスト ボックス 38">
            <a:extLst>
              <a:ext uri="{FF2B5EF4-FFF2-40B4-BE49-F238E27FC236}">
                <a16:creationId xmlns:a16="http://schemas.microsoft.com/office/drawing/2014/main" id="{4103A12F-89C0-35A4-FC22-92741C60ED50}"/>
              </a:ext>
            </a:extLst>
          </p:cNvPr>
          <p:cNvSpPr txBox="1"/>
          <p:nvPr/>
        </p:nvSpPr>
        <p:spPr>
          <a:xfrm>
            <a:off x="6150101" y="1675661"/>
            <a:ext cx="1900156" cy="830997"/>
          </a:xfrm>
          <a:prstGeom prst="rect">
            <a:avLst/>
          </a:prstGeom>
          <a:noFill/>
        </p:spPr>
        <p:txBody>
          <a:bodyPr wrap="square">
            <a:spAutoFit/>
          </a:bodyPr>
          <a:lstStyle/>
          <a:p>
            <a:pPr algn="ctr"/>
            <a:r>
              <a:rPr lang="ja-JP" altLang="en-US" sz="1200" b="1" u="sng" dirty="0"/>
              <a:t>営業研修</a:t>
            </a:r>
            <a:endParaRPr lang="en-US" altLang="ja-JP" sz="1200" b="1" u="sng" dirty="0"/>
          </a:p>
          <a:p>
            <a:pPr algn="ctr"/>
            <a:r>
              <a:rPr lang="ja-JP" altLang="en-US" sz="1200" dirty="0"/>
              <a:t>日本の営業組織を見直し</a:t>
            </a:r>
            <a:endParaRPr lang="en-US" altLang="ja-JP" sz="1200" dirty="0"/>
          </a:p>
          <a:p>
            <a:pPr algn="ctr"/>
            <a:r>
              <a:rPr lang="ja-JP" altLang="en-US" sz="1200" dirty="0"/>
              <a:t>未来に向けた強い</a:t>
            </a:r>
            <a:endParaRPr lang="en-US" altLang="ja-JP" sz="1200" dirty="0"/>
          </a:p>
          <a:p>
            <a:pPr algn="ctr"/>
            <a:r>
              <a:rPr lang="ja-JP" altLang="en-US" sz="1200" dirty="0"/>
              <a:t>人材育成プログラム。</a:t>
            </a:r>
            <a:endParaRPr lang="en-US" altLang="ja-JP" sz="1200" dirty="0"/>
          </a:p>
        </p:txBody>
      </p:sp>
      <p:sp>
        <p:nvSpPr>
          <p:cNvPr id="40" name="テキスト ボックス 39">
            <a:extLst>
              <a:ext uri="{FF2B5EF4-FFF2-40B4-BE49-F238E27FC236}">
                <a16:creationId xmlns:a16="http://schemas.microsoft.com/office/drawing/2014/main" id="{5DB4B527-6E0E-8061-ECA7-1A6F286F5E8C}"/>
              </a:ext>
            </a:extLst>
          </p:cNvPr>
          <p:cNvSpPr txBox="1"/>
          <p:nvPr/>
        </p:nvSpPr>
        <p:spPr>
          <a:xfrm>
            <a:off x="8353554" y="2399695"/>
            <a:ext cx="1900156" cy="830997"/>
          </a:xfrm>
          <a:prstGeom prst="rect">
            <a:avLst/>
          </a:prstGeom>
          <a:noFill/>
        </p:spPr>
        <p:txBody>
          <a:bodyPr wrap="square">
            <a:spAutoFit/>
          </a:bodyPr>
          <a:lstStyle/>
          <a:p>
            <a:pPr algn="ctr"/>
            <a:r>
              <a:rPr lang="ja-JP" altLang="en-US" sz="1200" b="1" u="sng" dirty="0"/>
              <a:t>営業支援</a:t>
            </a:r>
            <a:endParaRPr lang="en-US" altLang="ja-JP" sz="1200" b="1" u="sng" dirty="0"/>
          </a:p>
          <a:p>
            <a:pPr algn="ctr"/>
            <a:r>
              <a:rPr lang="ja-JP" altLang="en-US" sz="1200" dirty="0"/>
              <a:t>日本の営業組織を見直し</a:t>
            </a:r>
            <a:endParaRPr lang="en-US" altLang="ja-JP" sz="1200" dirty="0"/>
          </a:p>
          <a:p>
            <a:pPr algn="ctr"/>
            <a:r>
              <a:rPr lang="ja-JP" altLang="en-US" sz="1200" dirty="0"/>
              <a:t>未来に向けた強い</a:t>
            </a:r>
            <a:endParaRPr lang="en-US" altLang="ja-JP" sz="1200" dirty="0"/>
          </a:p>
          <a:p>
            <a:pPr algn="ctr"/>
            <a:r>
              <a:rPr lang="ja-JP" altLang="en-US" sz="1200" dirty="0"/>
              <a:t>人材育成プログラム。</a:t>
            </a:r>
            <a:endParaRPr lang="en-US" altLang="ja-JP" sz="1200" dirty="0"/>
          </a:p>
        </p:txBody>
      </p:sp>
      <p:grpSp>
        <p:nvGrpSpPr>
          <p:cNvPr id="46" name="グループ化 45">
            <a:extLst>
              <a:ext uri="{FF2B5EF4-FFF2-40B4-BE49-F238E27FC236}">
                <a16:creationId xmlns:a16="http://schemas.microsoft.com/office/drawing/2014/main" id="{EFFC6783-893C-4033-AB20-31851B382746}"/>
              </a:ext>
            </a:extLst>
          </p:cNvPr>
          <p:cNvGrpSpPr/>
          <p:nvPr/>
        </p:nvGrpSpPr>
        <p:grpSpPr>
          <a:xfrm>
            <a:off x="5233594" y="4133324"/>
            <a:ext cx="1588460" cy="1500331"/>
            <a:chOff x="4741111" y="4078224"/>
            <a:chExt cx="2112264" cy="1883664"/>
          </a:xfrm>
        </p:grpSpPr>
        <p:sp>
          <p:nvSpPr>
            <p:cNvPr id="22" name="楕円 21">
              <a:extLst>
                <a:ext uri="{FF2B5EF4-FFF2-40B4-BE49-F238E27FC236}">
                  <a16:creationId xmlns:a16="http://schemas.microsoft.com/office/drawing/2014/main" id="{7AF5AB94-22E3-7326-AC07-37939F791AC1}"/>
                </a:ext>
              </a:extLst>
            </p:cNvPr>
            <p:cNvSpPr/>
            <p:nvPr/>
          </p:nvSpPr>
          <p:spPr>
            <a:xfrm>
              <a:off x="4741111" y="4078224"/>
              <a:ext cx="2112264" cy="1883664"/>
            </a:xfrm>
            <a:prstGeom prst="ellipse">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2" name="図 41" descr="白黒の写真に写ってる男性の顔の絵&#10;&#10;AI 生成コンテンツは誤りを含む可能性があります。">
              <a:extLst>
                <a:ext uri="{FF2B5EF4-FFF2-40B4-BE49-F238E27FC236}">
                  <a16:creationId xmlns:a16="http://schemas.microsoft.com/office/drawing/2014/main" id="{739DB746-44EB-8CF1-E4FC-1A92933F68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63148" y="4221462"/>
              <a:ext cx="1557107" cy="1557107"/>
            </a:xfrm>
            <a:prstGeom prst="rect">
              <a:avLst/>
            </a:prstGeom>
            <a:ln>
              <a:noFill/>
            </a:ln>
            <a:effectLst>
              <a:softEdge rad="112500"/>
            </a:effectLst>
          </p:spPr>
        </p:pic>
      </p:grpSp>
      <p:sp>
        <p:nvSpPr>
          <p:cNvPr id="49" name="楕円 48">
            <a:extLst>
              <a:ext uri="{FF2B5EF4-FFF2-40B4-BE49-F238E27FC236}">
                <a16:creationId xmlns:a16="http://schemas.microsoft.com/office/drawing/2014/main" id="{249D71AC-A01F-DC70-D297-CB14ED47F1BC}"/>
              </a:ext>
            </a:extLst>
          </p:cNvPr>
          <p:cNvSpPr/>
          <p:nvPr/>
        </p:nvSpPr>
        <p:spPr>
          <a:xfrm>
            <a:off x="7294537" y="5259571"/>
            <a:ext cx="1239254" cy="1144313"/>
          </a:xfrm>
          <a:prstGeom prst="ellipse">
            <a:avLst/>
          </a:prstGeom>
          <a:solidFill>
            <a:schemeClr val="bg1"/>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solidFill>
                  <a:schemeClr val="tx1"/>
                </a:solidFill>
              </a:rPr>
              <a:t>営業</a:t>
            </a:r>
            <a:r>
              <a:rPr kumimoji="1" lang="en-US" altLang="ja-JP" sz="1050" b="1" dirty="0">
                <a:solidFill>
                  <a:schemeClr val="tx1"/>
                </a:solidFill>
              </a:rPr>
              <a:t>×</a:t>
            </a:r>
            <a:r>
              <a:rPr kumimoji="1" lang="ja-JP" altLang="en-US" sz="1050" b="1" dirty="0">
                <a:solidFill>
                  <a:schemeClr val="tx1"/>
                </a:solidFill>
              </a:rPr>
              <a:t>コンサル</a:t>
            </a:r>
            <a:endParaRPr kumimoji="1" lang="en-US" altLang="ja-JP" sz="1050" b="1" dirty="0">
              <a:solidFill>
                <a:schemeClr val="tx1"/>
              </a:solidFill>
            </a:endParaRPr>
          </a:p>
          <a:p>
            <a:pPr algn="ctr"/>
            <a:endParaRPr kumimoji="1" lang="en-US" altLang="ja-JP" sz="1050" b="1" dirty="0">
              <a:solidFill>
                <a:schemeClr val="tx1"/>
              </a:solidFill>
            </a:endParaRPr>
          </a:p>
          <a:p>
            <a:pPr algn="ctr"/>
            <a:r>
              <a:rPr lang="en-US" altLang="ja-JP" sz="1000" b="1" dirty="0">
                <a:solidFill>
                  <a:schemeClr val="tx1"/>
                </a:solidFill>
              </a:rPr>
              <a:t>Key to Dreams</a:t>
            </a:r>
            <a:endParaRPr kumimoji="1" lang="ja-JP" altLang="en-US" sz="1000" b="1" dirty="0">
              <a:solidFill>
                <a:schemeClr val="tx1"/>
              </a:solidFill>
            </a:endParaRPr>
          </a:p>
        </p:txBody>
      </p:sp>
      <p:sp>
        <p:nvSpPr>
          <p:cNvPr id="51" name="矢印: 上 50">
            <a:extLst>
              <a:ext uri="{FF2B5EF4-FFF2-40B4-BE49-F238E27FC236}">
                <a16:creationId xmlns:a16="http://schemas.microsoft.com/office/drawing/2014/main" id="{34AE070D-9DE0-5A8D-28B3-865E1C016431}"/>
              </a:ext>
            </a:extLst>
          </p:cNvPr>
          <p:cNvSpPr/>
          <p:nvPr/>
        </p:nvSpPr>
        <p:spPr>
          <a:xfrm rot="17816817">
            <a:off x="6919925" y="5137307"/>
            <a:ext cx="213369" cy="520655"/>
          </a:xfrm>
          <a:prstGeom prst="up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矢印: 上 51">
            <a:extLst>
              <a:ext uri="{FF2B5EF4-FFF2-40B4-BE49-F238E27FC236}">
                <a16:creationId xmlns:a16="http://schemas.microsoft.com/office/drawing/2014/main" id="{DD1F1061-989E-9B6C-2133-DBE13A8A3AA5}"/>
              </a:ext>
            </a:extLst>
          </p:cNvPr>
          <p:cNvSpPr/>
          <p:nvPr/>
        </p:nvSpPr>
        <p:spPr>
          <a:xfrm rot="15603358">
            <a:off x="4400412" y="4499473"/>
            <a:ext cx="191282" cy="1499086"/>
          </a:xfrm>
          <a:prstGeom prst="up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矢印: 上 55">
            <a:extLst>
              <a:ext uri="{FF2B5EF4-FFF2-40B4-BE49-F238E27FC236}">
                <a16:creationId xmlns:a16="http://schemas.microsoft.com/office/drawing/2014/main" id="{32599A0D-6127-7EB8-39D9-2CF464DDD820}"/>
              </a:ext>
            </a:extLst>
          </p:cNvPr>
          <p:cNvSpPr/>
          <p:nvPr/>
        </p:nvSpPr>
        <p:spPr>
          <a:xfrm rot="17815201">
            <a:off x="4471994" y="3466637"/>
            <a:ext cx="262808" cy="1430110"/>
          </a:xfrm>
          <a:prstGeom prst="up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矢印: 上 56">
            <a:extLst>
              <a:ext uri="{FF2B5EF4-FFF2-40B4-BE49-F238E27FC236}">
                <a16:creationId xmlns:a16="http://schemas.microsoft.com/office/drawing/2014/main" id="{447FE99C-8B66-4202-31EB-2A73194DC66E}"/>
              </a:ext>
            </a:extLst>
          </p:cNvPr>
          <p:cNvSpPr/>
          <p:nvPr/>
        </p:nvSpPr>
        <p:spPr>
          <a:xfrm rot="20151356">
            <a:off x="5311454" y="2744165"/>
            <a:ext cx="264789" cy="1437524"/>
          </a:xfrm>
          <a:prstGeom prst="up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8" name="矢印: 上 57">
            <a:extLst>
              <a:ext uri="{FF2B5EF4-FFF2-40B4-BE49-F238E27FC236}">
                <a16:creationId xmlns:a16="http://schemas.microsoft.com/office/drawing/2014/main" id="{9F1040F3-B009-AA47-302B-8AC8D4C2D274}"/>
              </a:ext>
            </a:extLst>
          </p:cNvPr>
          <p:cNvSpPr/>
          <p:nvPr/>
        </p:nvSpPr>
        <p:spPr>
          <a:xfrm rot="1380981">
            <a:off x="6658961" y="2822126"/>
            <a:ext cx="255814" cy="1432286"/>
          </a:xfrm>
          <a:prstGeom prst="up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矢印: 上 58">
            <a:extLst>
              <a:ext uri="{FF2B5EF4-FFF2-40B4-BE49-F238E27FC236}">
                <a16:creationId xmlns:a16="http://schemas.microsoft.com/office/drawing/2014/main" id="{62E4FB06-C3FC-28CE-3839-6E1BE21FC912}"/>
              </a:ext>
            </a:extLst>
          </p:cNvPr>
          <p:cNvSpPr/>
          <p:nvPr/>
        </p:nvSpPr>
        <p:spPr>
          <a:xfrm rot="3220368">
            <a:off x="7505382" y="2800241"/>
            <a:ext cx="259553" cy="2096536"/>
          </a:xfrm>
          <a:prstGeom prst="up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2" name="グラフィックス 61" descr="3D メガネ 単色塗りつぶし">
            <a:extLst>
              <a:ext uri="{FF2B5EF4-FFF2-40B4-BE49-F238E27FC236}">
                <a16:creationId xmlns:a16="http://schemas.microsoft.com/office/drawing/2014/main" id="{DE6139B7-F3A5-E934-FE7A-978AC25E856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29352" y="899890"/>
            <a:ext cx="636949" cy="636949"/>
          </a:xfrm>
          <a:prstGeom prst="rect">
            <a:avLst/>
          </a:prstGeom>
        </p:spPr>
      </p:pic>
      <p:pic>
        <p:nvPicPr>
          <p:cNvPr id="63" name="グラフィックス 62" descr="3D メガネ 単色塗りつぶし">
            <a:extLst>
              <a:ext uri="{FF2B5EF4-FFF2-40B4-BE49-F238E27FC236}">
                <a16:creationId xmlns:a16="http://schemas.microsoft.com/office/drawing/2014/main" id="{AC318E5D-0B3A-9448-E8AC-96D8789F254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024983" y="1636043"/>
            <a:ext cx="636949" cy="636949"/>
          </a:xfrm>
          <a:prstGeom prst="rect">
            <a:avLst/>
          </a:prstGeom>
        </p:spPr>
      </p:pic>
      <p:pic>
        <p:nvPicPr>
          <p:cNvPr id="64" name="グラフィックス 63" descr="3D メガネ 単色塗りつぶし">
            <a:extLst>
              <a:ext uri="{FF2B5EF4-FFF2-40B4-BE49-F238E27FC236}">
                <a16:creationId xmlns:a16="http://schemas.microsoft.com/office/drawing/2014/main" id="{A7DF14B2-6718-2D5B-BE71-A7299062253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524564" y="906213"/>
            <a:ext cx="636949" cy="636949"/>
          </a:xfrm>
          <a:prstGeom prst="rect">
            <a:avLst/>
          </a:prstGeom>
        </p:spPr>
      </p:pic>
      <p:pic>
        <p:nvPicPr>
          <p:cNvPr id="65" name="グラフィックス 64" descr="3D メガネ 単色塗りつぶし">
            <a:extLst>
              <a:ext uri="{FF2B5EF4-FFF2-40B4-BE49-F238E27FC236}">
                <a16:creationId xmlns:a16="http://schemas.microsoft.com/office/drawing/2014/main" id="{A35A8C2A-0CF9-13FF-2FE8-7833C1E7280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56338" y="2374798"/>
            <a:ext cx="636949" cy="636949"/>
          </a:xfrm>
          <a:prstGeom prst="rect">
            <a:avLst/>
          </a:prstGeom>
        </p:spPr>
      </p:pic>
      <p:pic>
        <p:nvPicPr>
          <p:cNvPr id="66" name="グラフィックス 65" descr="3D メガネ 単色塗りつぶし">
            <a:extLst>
              <a:ext uri="{FF2B5EF4-FFF2-40B4-BE49-F238E27FC236}">
                <a16:creationId xmlns:a16="http://schemas.microsoft.com/office/drawing/2014/main" id="{ADF162AE-8B71-40A0-C38F-53E339DFBB6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90368" y="4565014"/>
            <a:ext cx="636949" cy="636949"/>
          </a:xfrm>
          <a:prstGeom prst="rect">
            <a:avLst/>
          </a:prstGeom>
        </p:spPr>
      </p:pic>
    </p:spTree>
    <p:extLst>
      <p:ext uri="{BB962C8B-B14F-4D97-AF65-F5344CB8AC3E}">
        <p14:creationId xmlns:p14="http://schemas.microsoft.com/office/powerpoint/2010/main" val="4269259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7ADAC3-5ABB-C14A-60D2-2E57CF11F4DB}"/>
            </a:ext>
          </a:extLst>
        </p:cNvPr>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F474DEC1-8C96-2686-EF50-740C9C8295FD}"/>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5</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4BBB5BAD-B777-757D-B91B-17EBEBAE12C2}"/>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61EDD0F5-BF3E-E99D-8810-9ED8E9FFBD51}"/>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A9FBD61C-65B5-EBB0-F5C8-6C2A3EA9A369}"/>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事業ドメイン：営業支援</a:t>
            </a:r>
          </a:p>
        </p:txBody>
      </p:sp>
      <p:sp>
        <p:nvSpPr>
          <p:cNvPr id="6" name="正方形/長方形 5">
            <a:extLst>
              <a:ext uri="{FF2B5EF4-FFF2-40B4-BE49-F238E27FC236}">
                <a16:creationId xmlns:a16="http://schemas.microsoft.com/office/drawing/2014/main" id="{AAC09220-3538-2977-0105-B1C8068823DC}"/>
              </a:ext>
            </a:extLst>
          </p:cNvPr>
          <p:cNvSpPr/>
          <p:nvPr/>
        </p:nvSpPr>
        <p:spPr>
          <a:xfrm>
            <a:off x="374904" y="1490472"/>
            <a:ext cx="5010912" cy="4773168"/>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u="sng" dirty="0">
                <a:solidFill>
                  <a:schemeClr val="tx1"/>
                </a:solidFill>
              </a:rPr>
              <a:t>Before</a:t>
            </a:r>
          </a:p>
          <a:p>
            <a:pPr algn="ctr"/>
            <a:endParaRPr lang="en-US" altLang="ja-JP" dirty="0">
              <a:solidFill>
                <a:schemeClr val="tx1"/>
              </a:solidFill>
            </a:endParaRPr>
          </a:p>
          <a:p>
            <a:r>
              <a:rPr kumimoji="1" lang="ja-JP" altLang="en-US" sz="1600" dirty="0">
                <a:solidFill>
                  <a:schemeClr val="tx1"/>
                </a:solidFill>
              </a:rPr>
              <a:t>✓商品商材はあるものの売り方がわからない</a:t>
            </a:r>
            <a:endParaRPr kumimoji="1" lang="en-US" altLang="ja-JP" sz="1600" dirty="0">
              <a:solidFill>
                <a:schemeClr val="tx1"/>
              </a:solidFill>
            </a:endParaRPr>
          </a:p>
          <a:p>
            <a:endParaRPr kumimoji="1" lang="en-US" altLang="ja-JP" sz="1600" dirty="0">
              <a:solidFill>
                <a:schemeClr val="tx1"/>
              </a:solidFill>
            </a:endParaRPr>
          </a:p>
          <a:p>
            <a:r>
              <a:rPr lang="ja-JP" altLang="en-US" sz="1600" dirty="0">
                <a:solidFill>
                  <a:schemeClr val="tx1"/>
                </a:solidFill>
              </a:rPr>
              <a:t>✓商品商材はあるものの営業組織が機能していない</a:t>
            </a:r>
            <a:endParaRPr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✓代理店開拓・代理マネジメントが</a:t>
            </a:r>
            <a:r>
              <a:rPr lang="ja-JP" altLang="en-US" sz="1600" dirty="0">
                <a:solidFill>
                  <a:schemeClr val="tx1"/>
                </a:solidFill>
              </a:rPr>
              <a:t>機能していない</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✓営業リソースがそもそも不足</a:t>
            </a:r>
            <a:endParaRPr lang="en-US" altLang="ja-JP" sz="1600" dirty="0">
              <a:solidFill>
                <a:schemeClr val="tx1"/>
              </a:solidFill>
            </a:endParaRPr>
          </a:p>
          <a:p>
            <a:endParaRPr kumimoji="1" lang="en-US" altLang="ja-JP" sz="1600" dirty="0">
              <a:solidFill>
                <a:schemeClr val="tx1"/>
              </a:solidFill>
            </a:endParaRPr>
          </a:p>
          <a:p>
            <a:endParaRPr lang="en-US" altLang="ja-JP" sz="1600" dirty="0">
              <a:solidFill>
                <a:schemeClr val="tx1"/>
              </a:solidFill>
            </a:endParaRPr>
          </a:p>
          <a:p>
            <a:endParaRPr kumimoji="1" lang="en-US" altLang="ja-JP" sz="1600" dirty="0">
              <a:solidFill>
                <a:schemeClr val="tx1"/>
              </a:solidFill>
            </a:endParaRPr>
          </a:p>
        </p:txBody>
      </p:sp>
      <p:sp>
        <p:nvSpPr>
          <p:cNvPr id="7" name="正方形/長方形 6">
            <a:extLst>
              <a:ext uri="{FF2B5EF4-FFF2-40B4-BE49-F238E27FC236}">
                <a16:creationId xmlns:a16="http://schemas.microsoft.com/office/drawing/2014/main" id="{730D6EE0-E287-A4C5-FDE2-EE05753855F0}"/>
              </a:ext>
            </a:extLst>
          </p:cNvPr>
          <p:cNvSpPr/>
          <p:nvPr/>
        </p:nvSpPr>
        <p:spPr>
          <a:xfrm>
            <a:off x="6480047" y="1490472"/>
            <a:ext cx="5010912" cy="4773168"/>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u="sng" dirty="0">
                <a:solidFill>
                  <a:schemeClr val="tx1"/>
                </a:solidFill>
              </a:rPr>
              <a:t>after</a:t>
            </a:r>
          </a:p>
          <a:p>
            <a:pPr algn="ctr"/>
            <a:endParaRPr lang="en-US" altLang="ja-JP" dirty="0">
              <a:solidFill>
                <a:schemeClr val="tx1"/>
              </a:solidFill>
            </a:endParaRPr>
          </a:p>
          <a:p>
            <a:r>
              <a:rPr kumimoji="1" lang="ja-JP" altLang="en-US" sz="1600" dirty="0">
                <a:solidFill>
                  <a:schemeClr val="tx1"/>
                </a:solidFill>
              </a:rPr>
              <a:t>✓戦略戦術の設計から伴奏までご支援します。</a:t>
            </a:r>
            <a:endParaRPr kumimoji="1" lang="en-US" altLang="ja-JP" sz="1600" dirty="0">
              <a:solidFill>
                <a:schemeClr val="tx1"/>
              </a:solidFill>
            </a:endParaRPr>
          </a:p>
          <a:p>
            <a:endParaRPr kumimoji="1" lang="en-US" altLang="ja-JP" sz="1600" dirty="0">
              <a:solidFill>
                <a:schemeClr val="tx1"/>
              </a:solidFill>
            </a:endParaRPr>
          </a:p>
          <a:p>
            <a:r>
              <a:rPr lang="ja-JP" altLang="en-US" sz="1600" dirty="0">
                <a:solidFill>
                  <a:schemeClr val="tx1"/>
                </a:solidFill>
              </a:rPr>
              <a:t>✓内製化強化のため営業組織をそのまま任せてください。弊社専任のコンサルタントが対応します。</a:t>
            </a:r>
            <a:endParaRPr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✓代理店開拓、代理店を機能させるための売れるしくみの見直し。マネジメントまでの一気通貫を対応します。</a:t>
            </a:r>
            <a:endParaRPr kumimoji="1"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✓弊社精鋭人材の提供をさせていただきます。</a:t>
            </a:r>
            <a:endParaRPr lang="en-US" altLang="ja-JP" sz="1600" dirty="0">
              <a:solidFill>
                <a:schemeClr val="tx1"/>
              </a:solidFill>
            </a:endParaRPr>
          </a:p>
        </p:txBody>
      </p:sp>
      <p:sp>
        <p:nvSpPr>
          <p:cNvPr id="8" name="矢印: 右 7">
            <a:extLst>
              <a:ext uri="{FF2B5EF4-FFF2-40B4-BE49-F238E27FC236}">
                <a16:creationId xmlns:a16="http://schemas.microsoft.com/office/drawing/2014/main" id="{CF415DCF-D063-2B89-C479-4260A4BBC230}"/>
              </a:ext>
            </a:extLst>
          </p:cNvPr>
          <p:cNvSpPr/>
          <p:nvPr/>
        </p:nvSpPr>
        <p:spPr>
          <a:xfrm>
            <a:off x="5711954" y="2542032"/>
            <a:ext cx="512064" cy="2971800"/>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7F00B6F0-CA6C-814F-3DF3-1328B5B3D7F5}"/>
              </a:ext>
            </a:extLst>
          </p:cNvPr>
          <p:cNvSpPr txBox="1"/>
          <p:nvPr/>
        </p:nvSpPr>
        <p:spPr>
          <a:xfrm>
            <a:off x="2064549" y="938373"/>
            <a:ext cx="8396216" cy="400110"/>
          </a:xfrm>
          <a:prstGeom prst="rect">
            <a:avLst/>
          </a:prstGeom>
          <a:noFill/>
        </p:spPr>
        <p:txBody>
          <a:bodyPr wrap="square" rtlCol="0">
            <a:spAutoFit/>
          </a:bodyPr>
          <a:lstStyle/>
          <a:p>
            <a:r>
              <a:rPr kumimoji="1" lang="ja-JP" altLang="en-US" b="1" dirty="0"/>
              <a:t>どんなに悩んでも</a:t>
            </a:r>
            <a:r>
              <a:rPr kumimoji="1" lang="en-US" altLang="ja-JP" sz="2000" b="1" dirty="0">
                <a:solidFill>
                  <a:srgbClr val="FF0000"/>
                </a:solidFill>
              </a:rPr>
              <a:t>”</a:t>
            </a:r>
            <a:r>
              <a:rPr kumimoji="1" lang="ja-JP" altLang="en-US" sz="2000" b="1" dirty="0">
                <a:solidFill>
                  <a:srgbClr val="FF0000"/>
                </a:solidFill>
              </a:rPr>
              <a:t>行動＝営業</a:t>
            </a:r>
            <a:r>
              <a:rPr kumimoji="1" lang="en-US" altLang="ja-JP" sz="2000" b="1" dirty="0">
                <a:solidFill>
                  <a:srgbClr val="FF0000"/>
                </a:solidFill>
              </a:rPr>
              <a:t>”</a:t>
            </a:r>
            <a:r>
              <a:rPr kumimoji="1" lang="ja-JP" altLang="en-US" b="1" dirty="0"/>
              <a:t>でしか今の状況は変えれません。未来の投資へ</a:t>
            </a:r>
          </a:p>
        </p:txBody>
      </p:sp>
    </p:spTree>
    <p:extLst>
      <p:ext uri="{BB962C8B-B14F-4D97-AF65-F5344CB8AC3E}">
        <p14:creationId xmlns:p14="http://schemas.microsoft.com/office/powerpoint/2010/main" val="213594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9351BA-62E9-92D7-B987-4FE2BDF3AF5D}"/>
            </a:ext>
          </a:extLst>
        </p:cNvPr>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81BA35A0-CFE1-FDB4-DEC3-ADCB8F8DF464}"/>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6</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9585CF01-4E56-532A-B3B9-639BE5035DB2}"/>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A87412C5-F0C7-30BB-8308-58919EB9D5A0}"/>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8A6D4774-F5D0-BF17-9C23-72EF040EC09A}"/>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事業ドメイン：営業研修</a:t>
            </a:r>
          </a:p>
        </p:txBody>
      </p:sp>
      <p:sp>
        <p:nvSpPr>
          <p:cNvPr id="6" name="正方形/長方形 5">
            <a:extLst>
              <a:ext uri="{FF2B5EF4-FFF2-40B4-BE49-F238E27FC236}">
                <a16:creationId xmlns:a16="http://schemas.microsoft.com/office/drawing/2014/main" id="{E4B487E7-16E9-B08E-2EF5-DCA3D479862E}"/>
              </a:ext>
            </a:extLst>
          </p:cNvPr>
          <p:cNvSpPr/>
          <p:nvPr/>
        </p:nvSpPr>
        <p:spPr>
          <a:xfrm>
            <a:off x="374904" y="1490472"/>
            <a:ext cx="5010912" cy="4773168"/>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u="sng" dirty="0">
                <a:solidFill>
                  <a:schemeClr val="tx1"/>
                </a:solidFill>
              </a:rPr>
              <a:t>Before</a:t>
            </a:r>
          </a:p>
          <a:p>
            <a:pPr algn="ctr"/>
            <a:endParaRPr lang="en-US" altLang="ja-JP" dirty="0">
              <a:solidFill>
                <a:schemeClr val="tx1"/>
              </a:solidFill>
            </a:endParaRPr>
          </a:p>
          <a:p>
            <a:r>
              <a:rPr kumimoji="1" lang="ja-JP" altLang="en-US" sz="1600" dirty="0">
                <a:solidFill>
                  <a:schemeClr val="tx1"/>
                </a:solidFill>
              </a:rPr>
              <a:t>✓人材が育っていない（組織が弱体化している）</a:t>
            </a:r>
            <a:endParaRPr kumimoji="1" lang="en-US" altLang="ja-JP" sz="1600" dirty="0">
              <a:solidFill>
                <a:schemeClr val="tx1"/>
              </a:solidFill>
            </a:endParaRPr>
          </a:p>
          <a:p>
            <a:endParaRPr kumimoji="1" lang="en-US" altLang="ja-JP" sz="1600" dirty="0">
              <a:solidFill>
                <a:schemeClr val="tx1"/>
              </a:solidFill>
            </a:endParaRPr>
          </a:p>
          <a:p>
            <a:r>
              <a:rPr lang="ja-JP" altLang="en-US" sz="1600" dirty="0">
                <a:solidFill>
                  <a:schemeClr val="tx1"/>
                </a:solidFill>
              </a:rPr>
              <a:t>✓退職リスクがあり甘やかしてしまった</a:t>
            </a:r>
            <a:endParaRPr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✓今の時代パワハラと何かあれば言われ叱れない</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✓自社で研修制度が整っていない</a:t>
            </a:r>
            <a:endParaRPr lang="en-US" altLang="ja-JP" sz="1600" dirty="0">
              <a:solidFill>
                <a:schemeClr val="tx1"/>
              </a:solidFill>
            </a:endParaRPr>
          </a:p>
          <a:p>
            <a:endParaRPr kumimoji="1" lang="en-US" altLang="ja-JP" sz="1600" dirty="0">
              <a:solidFill>
                <a:schemeClr val="tx1"/>
              </a:solidFill>
            </a:endParaRPr>
          </a:p>
          <a:p>
            <a:endParaRPr lang="en-US" altLang="ja-JP" sz="1600" dirty="0">
              <a:solidFill>
                <a:schemeClr val="tx1"/>
              </a:solidFill>
            </a:endParaRPr>
          </a:p>
          <a:p>
            <a:endParaRPr kumimoji="1" lang="en-US" altLang="ja-JP" sz="1600" dirty="0">
              <a:solidFill>
                <a:schemeClr val="tx1"/>
              </a:solidFill>
            </a:endParaRPr>
          </a:p>
        </p:txBody>
      </p:sp>
      <p:sp>
        <p:nvSpPr>
          <p:cNvPr id="8" name="矢印: 右 7">
            <a:extLst>
              <a:ext uri="{FF2B5EF4-FFF2-40B4-BE49-F238E27FC236}">
                <a16:creationId xmlns:a16="http://schemas.microsoft.com/office/drawing/2014/main" id="{5DE13468-04DC-467C-C3E0-E23222DA5E97}"/>
              </a:ext>
            </a:extLst>
          </p:cNvPr>
          <p:cNvSpPr/>
          <p:nvPr/>
        </p:nvSpPr>
        <p:spPr>
          <a:xfrm>
            <a:off x="5711954" y="2542032"/>
            <a:ext cx="512064" cy="2971800"/>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descr="アイコン&#10;&#10;AI 生成コンテンツは誤りを含む可能性があります。">
            <a:extLst>
              <a:ext uri="{FF2B5EF4-FFF2-40B4-BE49-F238E27FC236}">
                <a16:creationId xmlns:a16="http://schemas.microsoft.com/office/drawing/2014/main" id="{41BF9FD1-E7BA-A608-1C99-7CB7919DAF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11026" y="2115693"/>
            <a:ext cx="859536" cy="859536"/>
          </a:xfrm>
          <a:prstGeom prst="rect">
            <a:avLst/>
          </a:prstGeom>
        </p:spPr>
      </p:pic>
      <p:pic>
        <p:nvPicPr>
          <p:cNvPr id="19" name="グラフィックス 18" descr="人の集団 単色塗りつぶし">
            <a:extLst>
              <a:ext uri="{FF2B5EF4-FFF2-40B4-BE49-F238E27FC236}">
                <a16:creationId xmlns:a16="http://schemas.microsoft.com/office/drawing/2014/main" id="{8C40CD11-1DA8-6886-3722-8E4BB6D8F3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411026" y="4692396"/>
            <a:ext cx="914400" cy="914400"/>
          </a:xfrm>
          <a:prstGeom prst="rect">
            <a:avLst/>
          </a:prstGeom>
        </p:spPr>
      </p:pic>
      <p:pic>
        <p:nvPicPr>
          <p:cNvPr id="36" name="図 35">
            <a:extLst>
              <a:ext uri="{FF2B5EF4-FFF2-40B4-BE49-F238E27FC236}">
                <a16:creationId xmlns:a16="http://schemas.microsoft.com/office/drawing/2014/main" id="{15F9C7FC-EBEE-08E5-6D31-735B609980A7}"/>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333" b="90000" l="10000" r="90000">
                        <a14:foregroundMark x1="56000" y1="17000" x2="56000" y2="17000"/>
                        <a14:foregroundMark x1="56000" y1="11667" x2="56000" y2="11667"/>
                        <a14:foregroundMark x1="56000" y1="9667" x2="56000" y2="9667"/>
                        <a14:foregroundMark x1="49667" y1="4333" x2="49667" y2="4333"/>
                        <a14:foregroundMark x1="52000" y1="4333" x2="52000" y2="4333"/>
                      </a14:backgroundRemoval>
                    </a14:imgEffect>
                  </a14:imgLayer>
                </a14:imgProps>
              </a:ext>
              <a:ext uri="{28A0092B-C50C-407E-A947-70E740481C1C}">
                <a14:useLocalDpi xmlns:a14="http://schemas.microsoft.com/office/drawing/2010/main" val="0"/>
              </a:ext>
            </a:extLst>
          </a:blip>
          <a:stretch>
            <a:fillRect/>
          </a:stretch>
        </p:blipFill>
        <p:spPr>
          <a:xfrm>
            <a:off x="7433132" y="3360039"/>
            <a:ext cx="870966" cy="870966"/>
          </a:xfrm>
          <a:prstGeom prst="rect">
            <a:avLst/>
          </a:prstGeom>
        </p:spPr>
      </p:pic>
      <p:cxnSp>
        <p:nvCxnSpPr>
          <p:cNvPr id="41" name="直線矢印コネクタ 40">
            <a:extLst>
              <a:ext uri="{FF2B5EF4-FFF2-40B4-BE49-F238E27FC236}">
                <a16:creationId xmlns:a16="http://schemas.microsoft.com/office/drawing/2014/main" id="{A193094D-AD35-27D3-8511-A0335F54464B}"/>
              </a:ext>
            </a:extLst>
          </p:cNvPr>
          <p:cNvCxnSpPr>
            <a:stCxn id="36" idx="2"/>
            <a:endCxn id="19" idx="0"/>
          </p:cNvCxnSpPr>
          <p:nvPr/>
        </p:nvCxnSpPr>
        <p:spPr>
          <a:xfrm flipH="1">
            <a:off x="7868226" y="4231005"/>
            <a:ext cx="389" cy="461391"/>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pic>
        <p:nvPicPr>
          <p:cNvPr id="44" name="グラフィックス 43" descr="人の集団 単色塗りつぶし">
            <a:extLst>
              <a:ext uri="{FF2B5EF4-FFF2-40B4-BE49-F238E27FC236}">
                <a16:creationId xmlns:a16="http://schemas.microsoft.com/office/drawing/2014/main" id="{9A78E292-6713-15B3-DD87-2AF455858F7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718251" y="4692396"/>
            <a:ext cx="914400" cy="914400"/>
          </a:xfrm>
          <a:prstGeom prst="rect">
            <a:avLst/>
          </a:prstGeom>
        </p:spPr>
      </p:pic>
      <p:pic>
        <p:nvPicPr>
          <p:cNvPr id="45" name="図 44">
            <a:extLst>
              <a:ext uri="{FF2B5EF4-FFF2-40B4-BE49-F238E27FC236}">
                <a16:creationId xmlns:a16="http://schemas.microsoft.com/office/drawing/2014/main" id="{A4B35E4F-B3F4-F2ED-19FB-3182D744B2A0}"/>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333" b="90000" l="10000" r="90000">
                        <a14:foregroundMark x1="56000" y1="17000" x2="56000" y2="17000"/>
                        <a14:foregroundMark x1="56000" y1="11667" x2="56000" y2="11667"/>
                        <a14:foregroundMark x1="56000" y1="9667" x2="56000" y2="9667"/>
                        <a14:foregroundMark x1="49667" y1="4333" x2="49667" y2="4333"/>
                        <a14:foregroundMark x1="52000" y1="4333" x2="52000" y2="4333"/>
                      </a14:backgroundRemoval>
                    </a14:imgEffect>
                  </a14:imgLayer>
                </a14:imgProps>
              </a:ext>
              <a:ext uri="{28A0092B-C50C-407E-A947-70E740481C1C}">
                <a14:useLocalDpi xmlns:a14="http://schemas.microsoft.com/office/drawing/2010/main" val="0"/>
              </a:ext>
            </a:extLst>
          </a:blip>
          <a:stretch>
            <a:fillRect/>
          </a:stretch>
        </p:blipFill>
        <p:spPr>
          <a:xfrm>
            <a:off x="8740357" y="3360039"/>
            <a:ext cx="870966" cy="870966"/>
          </a:xfrm>
          <a:prstGeom prst="rect">
            <a:avLst/>
          </a:prstGeom>
        </p:spPr>
      </p:pic>
      <p:cxnSp>
        <p:nvCxnSpPr>
          <p:cNvPr id="48" name="直線矢印コネクタ 47">
            <a:extLst>
              <a:ext uri="{FF2B5EF4-FFF2-40B4-BE49-F238E27FC236}">
                <a16:creationId xmlns:a16="http://schemas.microsoft.com/office/drawing/2014/main" id="{4503F723-2EDA-77A7-41C2-51434AC4D991}"/>
              </a:ext>
            </a:extLst>
          </p:cNvPr>
          <p:cNvCxnSpPr>
            <a:stCxn id="45" idx="2"/>
            <a:endCxn id="44" idx="0"/>
          </p:cNvCxnSpPr>
          <p:nvPr/>
        </p:nvCxnSpPr>
        <p:spPr>
          <a:xfrm flipH="1">
            <a:off x="9175451" y="4231005"/>
            <a:ext cx="389" cy="461391"/>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pic>
        <p:nvPicPr>
          <p:cNvPr id="50" name="グラフィックス 49" descr="人の集団 単色塗りつぶし">
            <a:extLst>
              <a:ext uri="{FF2B5EF4-FFF2-40B4-BE49-F238E27FC236}">
                <a16:creationId xmlns:a16="http://schemas.microsoft.com/office/drawing/2014/main" id="{7C540084-F071-2DF8-CA2F-94F4AEE7F7D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951935" y="4721352"/>
            <a:ext cx="914400" cy="914400"/>
          </a:xfrm>
          <a:prstGeom prst="rect">
            <a:avLst/>
          </a:prstGeom>
        </p:spPr>
      </p:pic>
      <p:pic>
        <p:nvPicPr>
          <p:cNvPr id="53" name="図 52">
            <a:extLst>
              <a:ext uri="{FF2B5EF4-FFF2-40B4-BE49-F238E27FC236}">
                <a16:creationId xmlns:a16="http://schemas.microsoft.com/office/drawing/2014/main" id="{D70006F8-6090-9557-F49F-6F87521B6F89}"/>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4333" b="90000" l="10000" r="90000">
                        <a14:foregroundMark x1="56000" y1="17000" x2="56000" y2="17000"/>
                        <a14:foregroundMark x1="56000" y1="11667" x2="56000" y2="11667"/>
                        <a14:foregroundMark x1="56000" y1="9667" x2="56000" y2="9667"/>
                        <a14:foregroundMark x1="49667" y1="4333" x2="49667" y2="4333"/>
                        <a14:foregroundMark x1="52000" y1="4333" x2="52000" y2="4333"/>
                      </a14:backgroundRemoval>
                    </a14:imgEffect>
                  </a14:imgLayer>
                </a14:imgProps>
              </a:ext>
              <a:ext uri="{28A0092B-C50C-407E-A947-70E740481C1C}">
                <a14:useLocalDpi xmlns:a14="http://schemas.microsoft.com/office/drawing/2010/main" val="0"/>
              </a:ext>
            </a:extLst>
          </a:blip>
          <a:stretch>
            <a:fillRect/>
          </a:stretch>
        </p:blipFill>
        <p:spPr>
          <a:xfrm>
            <a:off x="9974041" y="3388995"/>
            <a:ext cx="870966" cy="870966"/>
          </a:xfrm>
          <a:prstGeom prst="rect">
            <a:avLst/>
          </a:prstGeom>
        </p:spPr>
      </p:pic>
      <p:cxnSp>
        <p:nvCxnSpPr>
          <p:cNvPr id="54" name="直線矢印コネクタ 53">
            <a:extLst>
              <a:ext uri="{FF2B5EF4-FFF2-40B4-BE49-F238E27FC236}">
                <a16:creationId xmlns:a16="http://schemas.microsoft.com/office/drawing/2014/main" id="{A3C8103E-EE3B-3A23-C25F-8BC0C443717E}"/>
              </a:ext>
            </a:extLst>
          </p:cNvPr>
          <p:cNvCxnSpPr>
            <a:stCxn id="53" idx="2"/>
            <a:endCxn id="50" idx="0"/>
          </p:cNvCxnSpPr>
          <p:nvPr/>
        </p:nvCxnSpPr>
        <p:spPr>
          <a:xfrm flipH="1">
            <a:off x="10409135" y="4259961"/>
            <a:ext cx="389" cy="461391"/>
          </a:xfrm>
          <a:prstGeom prst="straightConnector1">
            <a:avLst/>
          </a:prstGeom>
          <a:ln>
            <a:solidFill>
              <a:srgbClr val="002060"/>
            </a:solidFill>
            <a:tailEnd type="triangle"/>
          </a:ln>
        </p:spPr>
        <p:style>
          <a:lnRef idx="2">
            <a:schemeClr val="accent1"/>
          </a:lnRef>
          <a:fillRef idx="0">
            <a:schemeClr val="accent1"/>
          </a:fillRef>
          <a:effectRef idx="1">
            <a:schemeClr val="accent1"/>
          </a:effectRef>
          <a:fontRef idx="minor">
            <a:schemeClr val="tx1"/>
          </a:fontRef>
        </p:style>
      </p:cxnSp>
      <p:sp>
        <p:nvSpPr>
          <p:cNvPr id="55" name="四角形: 角を丸くする 54">
            <a:extLst>
              <a:ext uri="{FF2B5EF4-FFF2-40B4-BE49-F238E27FC236}">
                <a16:creationId xmlns:a16="http://schemas.microsoft.com/office/drawing/2014/main" id="{A9615E9C-3BA6-E79C-F942-2A871446B21B}"/>
              </a:ext>
            </a:extLst>
          </p:cNvPr>
          <p:cNvSpPr/>
          <p:nvPr/>
        </p:nvSpPr>
        <p:spPr>
          <a:xfrm>
            <a:off x="6807155" y="2053590"/>
            <a:ext cx="265176" cy="94183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指揮官</a:t>
            </a:r>
          </a:p>
        </p:txBody>
      </p:sp>
      <p:sp>
        <p:nvSpPr>
          <p:cNvPr id="60" name="四角形: 角を丸くする 59">
            <a:extLst>
              <a:ext uri="{FF2B5EF4-FFF2-40B4-BE49-F238E27FC236}">
                <a16:creationId xmlns:a16="http://schemas.microsoft.com/office/drawing/2014/main" id="{2EA28F4B-DF43-65C1-3F79-60A3E0A0F876}"/>
              </a:ext>
            </a:extLst>
          </p:cNvPr>
          <p:cNvSpPr/>
          <p:nvPr/>
        </p:nvSpPr>
        <p:spPr>
          <a:xfrm>
            <a:off x="6807155" y="3279648"/>
            <a:ext cx="265176" cy="94183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班長</a:t>
            </a:r>
          </a:p>
        </p:txBody>
      </p:sp>
      <p:sp>
        <p:nvSpPr>
          <p:cNvPr id="61" name="四角形: 角を丸くする 60">
            <a:extLst>
              <a:ext uri="{FF2B5EF4-FFF2-40B4-BE49-F238E27FC236}">
                <a16:creationId xmlns:a16="http://schemas.microsoft.com/office/drawing/2014/main" id="{EC1226CC-8CD7-B356-B86A-5DC7F699B217}"/>
              </a:ext>
            </a:extLst>
          </p:cNvPr>
          <p:cNvSpPr/>
          <p:nvPr/>
        </p:nvSpPr>
        <p:spPr>
          <a:xfrm>
            <a:off x="6806186" y="4636389"/>
            <a:ext cx="265176" cy="94183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研修生</a:t>
            </a:r>
            <a:endParaRPr kumimoji="1" lang="ja-JP" altLang="en-US" sz="1400" b="1" dirty="0">
              <a:solidFill>
                <a:schemeClr val="tx1"/>
              </a:solidFill>
            </a:endParaRPr>
          </a:p>
        </p:txBody>
      </p:sp>
      <p:pic>
        <p:nvPicPr>
          <p:cNvPr id="70" name="図 69" descr="アイコン&#10;&#10;AI 生成コンテンツは誤りを含む可能性があります。">
            <a:extLst>
              <a:ext uri="{FF2B5EF4-FFF2-40B4-BE49-F238E27FC236}">
                <a16:creationId xmlns:a16="http://schemas.microsoft.com/office/drawing/2014/main" id="{A490F073-C112-8542-6411-39FDBEB4F5E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988528" y="2148830"/>
            <a:ext cx="877807" cy="877807"/>
          </a:xfrm>
          <a:prstGeom prst="rect">
            <a:avLst/>
          </a:prstGeom>
        </p:spPr>
      </p:pic>
      <p:pic>
        <p:nvPicPr>
          <p:cNvPr id="72" name="図 71" descr="アイコン&#10;&#10;AI 生成コンテンツは誤りを含む可能性があります。">
            <a:extLst>
              <a:ext uri="{FF2B5EF4-FFF2-40B4-BE49-F238E27FC236}">
                <a16:creationId xmlns:a16="http://schemas.microsoft.com/office/drawing/2014/main" id="{B852A2C0-C324-169F-0B38-C0AC8A97E016}"/>
              </a:ext>
            </a:extLst>
          </p:cNvPr>
          <p:cNvPicPr>
            <a:picLocks noChangeAspect="1"/>
          </p:cNvPicPr>
          <p:nvPr/>
        </p:nvPicPr>
        <p:blipFill>
          <a:blip r:embed="rId8">
            <a:extLst>
              <a:ext uri="{28A0092B-C50C-407E-A947-70E740481C1C}">
                <a14:useLocalDpi xmlns:a14="http://schemas.microsoft.com/office/drawing/2010/main" val="0"/>
              </a:ext>
            </a:extLst>
          </a:blip>
          <a:srcRect l="19763" r="18442"/>
          <a:stretch>
            <a:fillRect/>
          </a:stretch>
        </p:blipFill>
        <p:spPr>
          <a:xfrm>
            <a:off x="8838337" y="2115693"/>
            <a:ext cx="754639" cy="915910"/>
          </a:xfrm>
          <a:prstGeom prst="rect">
            <a:avLst/>
          </a:prstGeom>
        </p:spPr>
      </p:pic>
      <p:sp>
        <p:nvSpPr>
          <p:cNvPr id="73" name="四角形: 角を丸くする 72">
            <a:extLst>
              <a:ext uri="{FF2B5EF4-FFF2-40B4-BE49-F238E27FC236}">
                <a16:creationId xmlns:a16="http://schemas.microsoft.com/office/drawing/2014/main" id="{37264217-2E80-8C8C-DA01-4F1DBD5015CE}"/>
              </a:ext>
            </a:extLst>
          </p:cNvPr>
          <p:cNvSpPr/>
          <p:nvPr/>
        </p:nvSpPr>
        <p:spPr>
          <a:xfrm>
            <a:off x="9730001" y="2084805"/>
            <a:ext cx="265176" cy="94183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看護師</a:t>
            </a:r>
          </a:p>
        </p:txBody>
      </p:sp>
      <p:sp>
        <p:nvSpPr>
          <p:cNvPr id="74" name="四角形: 角を丸くする 73">
            <a:extLst>
              <a:ext uri="{FF2B5EF4-FFF2-40B4-BE49-F238E27FC236}">
                <a16:creationId xmlns:a16="http://schemas.microsoft.com/office/drawing/2014/main" id="{F977C5EF-A517-DF12-4886-8BBDDD88860C}"/>
              </a:ext>
            </a:extLst>
          </p:cNvPr>
          <p:cNvSpPr/>
          <p:nvPr/>
        </p:nvSpPr>
        <p:spPr>
          <a:xfrm>
            <a:off x="8436136" y="2084805"/>
            <a:ext cx="265176" cy="941832"/>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営業</a:t>
            </a:r>
          </a:p>
        </p:txBody>
      </p:sp>
      <p:sp>
        <p:nvSpPr>
          <p:cNvPr id="75" name="テキスト ボックス 74">
            <a:extLst>
              <a:ext uri="{FF2B5EF4-FFF2-40B4-BE49-F238E27FC236}">
                <a16:creationId xmlns:a16="http://schemas.microsoft.com/office/drawing/2014/main" id="{4B2AF45E-3052-FF11-4B3A-DD25E7BE2F59}"/>
              </a:ext>
            </a:extLst>
          </p:cNvPr>
          <p:cNvSpPr txBox="1"/>
          <p:nvPr/>
        </p:nvSpPr>
        <p:spPr>
          <a:xfrm>
            <a:off x="2513602" y="987713"/>
            <a:ext cx="8154398" cy="461665"/>
          </a:xfrm>
          <a:prstGeom prst="rect">
            <a:avLst/>
          </a:prstGeom>
          <a:noFill/>
        </p:spPr>
        <p:txBody>
          <a:bodyPr wrap="square" rtlCol="0">
            <a:spAutoFit/>
          </a:bodyPr>
          <a:lstStyle/>
          <a:p>
            <a:r>
              <a:rPr kumimoji="1" lang="ja-JP" altLang="en-US" b="1" dirty="0"/>
              <a:t>日本の営業組織に</a:t>
            </a:r>
            <a:r>
              <a:rPr kumimoji="1" lang="en-US" altLang="ja-JP" sz="2400" b="1" dirty="0">
                <a:solidFill>
                  <a:srgbClr val="FF0000"/>
                </a:solidFill>
              </a:rPr>
              <a:t>”</a:t>
            </a:r>
            <a:r>
              <a:rPr kumimoji="1" lang="ja-JP" altLang="en-US" sz="2400" b="1" dirty="0">
                <a:solidFill>
                  <a:srgbClr val="FF0000"/>
                </a:solidFill>
              </a:rPr>
              <a:t>魂</a:t>
            </a:r>
            <a:r>
              <a:rPr kumimoji="1" lang="en-US" altLang="ja-JP" sz="2400" b="1" dirty="0">
                <a:solidFill>
                  <a:srgbClr val="FF0000"/>
                </a:solidFill>
              </a:rPr>
              <a:t>”</a:t>
            </a:r>
            <a:r>
              <a:rPr kumimoji="1" lang="ja-JP" altLang="en-US" b="1" dirty="0"/>
              <a:t>を</a:t>
            </a:r>
            <a:r>
              <a:rPr kumimoji="1" lang="en-US" altLang="ja-JP" b="1" dirty="0"/>
              <a:t>!!</a:t>
            </a:r>
            <a:r>
              <a:rPr kumimoji="1" lang="ja-JP" altLang="en-US" b="1" dirty="0"/>
              <a:t>本当に重要なモノが置き去りになってませんか</a:t>
            </a:r>
          </a:p>
        </p:txBody>
      </p:sp>
      <p:sp>
        <p:nvSpPr>
          <p:cNvPr id="76" name="テキスト ボックス 75">
            <a:extLst>
              <a:ext uri="{FF2B5EF4-FFF2-40B4-BE49-F238E27FC236}">
                <a16:creationId xmlns:a16="http://schemas.microsoft.com/office/drawing/2014/main" id="{FD178B7C-2CD8-6159-9CC5-87E4BD88FB69}"/>
              </a:ext>
            </a:extLst>
          </p:cNvPr>
          <p:cNvSpPr txBox="1"/>
          <p:nvPr/>
        </p:nvSpPr>
        <p:spPr>
          <a:xfrm>
            <a:off x="6669994" y="5663475"/>
            <a:ext cx="5010912" cy="1200329"/>
          </a:xfrm>
          <a:prstGeom prst="rect">
            <a:avLst/>
          </a:prstGeom>
          <a:noFill/>
        </p:spPr>
        <p:txBody>
          <a:bodyPr wrap="square" rtlCol="0">
            <a:spAutoFit/>
          </a:bodyPr>
          <a:lstStyle/>
          <a:p>
            <a:r>
              <a:rPr lang="en-US" altLang="ja-JP" sz="1400" dirty="0"/>
              <a:t>【</a:t>
            </a:r>
            <a:r>
              <a:rPr lang="ja-JP" altLang="en-US" sz="1400" dirty="0"/>
              <a:t>軍隊式研修</a:t>
            </a:r>
            <a:r>
              <a:rPr lang="en-US" altLang="ja-JP" sz="1400" dirty="0"/>
              <a:t>】</a:t>
            </a:r>
          </a:p>
          <a:p>
            <a:r>
              <a:rPr lang="ja-JP" altLang="en-US" sz="1400" dirty="0"/>
              <a:t>・組織への意識改革</a:t>
            </a:r>
            <a:endParaRPr lang="en-US" altLang="ja-JP" sz="1400" dirty="0"/>
          </a:p>
          <a:p>
            <a:r>
              <a:rPr kumimoji="1" lang="ja-JP" altLang="en-US" sz="1400" dirty="0"/>
              <a:t>・</a:t>
            </a:r>
            <a:r>
              <a:rPr lang="ja-JP" altLang="en-US" sz="1400" dirty="0"/>
              <a:t>最後の</a:t>
            </a:r>
            <a:r>
              <a:rPr lang="en-US" altLang="ja-JP" sz="1400" dirty="0"/>
              <a:t>”1</a:t>
            </a:r>
            <a:r>
              <a:rPr lang="ja-JP" altLang="en-US" sz="1400" dirty="0"/>
              <a:t>件</a:t>
            </a:r>
            <a:r>
              <a:rPr lang="en-US" altLang="ja-JP" sz="1400" dirty="0"/>
              <a:t>”</a:t>
            </a:r>
            <a:r>
              <a:rPr lang="ja-JP" altLang="en-US" sz="1400" dirty="0"/>
              <a:t>に対するコミット力</a:t>
            </a:r>
            <a:endParaRPr lang="en-US" altLang="ja-JP" sz="1400" dirty="0"/>
          </a:p>
          <a:p>
            <a:r>
              <a:rPr kumimoji="1" lang="ja-JP" altLang="en-US" sz="1400" dirty="0"/>
              <a:t>・「量」をこなす筋肉強化</a:t>
            </a:r>
            <a:endParaRPr kumimoji="1" lang="en-US" altLang="ja-JP" sz="1400" dirty="0"/>
          </a:p>
          <a:p>
            <a:r>
              <a:rPr lang="ja-JP" altLang="en-US" sz="1400" dirty="0"/>
              <a:t>・自社のミッション ビジョン バリュー 浸透</a:t>
            </a:r>
            <a:endParaRPr kumimoji="1" lang="ja-JP" altLang="en-US" sz="1400" dirty="0"/>
          </a:p>
        </p:txBody>
      </p:sp>
    </p:spTree>
    <p:extLst>
      <p:ext uri="{BB962C8B-B14F-4D97-AF65-F5344CB8AC3E}">
        <p14:creationId xmlns:p14="http://schemas.microsoft.com/office/powerpoint/2010/main" val="1311770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2D6A7-C2DF-296D-0A81-64B6A95DF9A6}"/>
            </a:ext>
          </a:extLst>
        </p:cNvPr>
        <p:cNvGrpSpPr/>
        <p:nvPr/>
      </p:nvGrpSpPr>
      <p:grpSpPr>
        <a:xfrm>
          <a:off x="0" y="0"/>
          <a:ext cx="0" cy="0"/>
          <a:chOff x="0" y="0"/>
          <a:chExt cx="0" cy="0"/>
        </a:xfrm>
      </p:grpSpPr>
      <p:cxnSp>
        <p:nvCxnSpPr>
          <p:cNvPr id="17" name="コネクタ: カギ線 16">
            <a:extLst>
              <a:ext uri="{FF2B5EF4-FFF2-40B4-BE49-F238E27FC236}">
                <a16:creationId xmlns:a16="http://schemas.microsoft.com/office/drawing/2014/main" id="{7C4418BF-760D-AFEF-899B-9DF3791D6179}"/>
              </a:ext>
            </a:extLst>
          </p:cNvPr>
          <p:cNvCxnSpPr>
            <a:cxnSpLocks/>
            <a:stCxn id="10" idx="0"/>
            <a:endCxn id="7" idx="1"/>
          </p:cNvCxnSpPr>
          <p:nvPr/>
        </p:nvCxnSpPr>
        <p:spPr>
          <a:xfrm rot="5400000" flipH="1" flipV="1">
            <a:off x="7714118" y="1981999"/>
            <a:ext cx="1179185" cy="2118872"/>
          </a:xfrm>
          <a:prstGeom prst="bentConnector2">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03" name="正方形/長方形 102">
            <a:extLst>
              <a:ext uri="{FF2B5EF4-FFF2-40B4-BE49-F238E27FC236}">
                <a16:creationId xmlns:a16="http://schemas.microsoft.com/office/drawing/2014/main" id="{0CE1D7F7-CF58-9FC5-8298-7A39A8477E34}"/>
              </a:ext>
            </a:extLst>
          </p:cNvPr>
          <p:cNvSpPr/>
          <p:nvPr/>
        </p:nvSpPr>
        <p:spPr>
          <a:xfrm>
            <a:off x="6714914" y="3563063"/>
            <a:ext cx="1051613" cy="1093479"/>
          </a:xfrm>
          <a:prstGeom prst="rect">
            <a:avLst/>
          </a:prstGeom>
          <a:solidFill>
            <a:schemeClr val="bg1"/>
          </a:solidFill>
          <a:ln>
            <a:solidFill>
              <a:srgbClr val="FF000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スライド番号プレースホルダー 7">
            <a:extLst>
              <a:ext uri="{FF2B5EF4-FFF2-40B4-BE49-F238E27FC236}">
                <a16:creationId xmlns:a16="http://schemas.microsoft.com/office/drawing/2014/main" id="{BE9A097C-5729-85F5-7CBC-6553835C1B30}"/>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7</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9D7DE16D-47AB-C0E3-27F0-2D2C2D57E420}"/>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23D4DF2B-56BA-E717-ACB7-FAE050D28A0F}"/>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9044DD3F-37AE-AB69-B448-A69422E134A7}"/>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事業ドメイン：飲食コンサル</a:t>
            </a:r>
          </a:p>
        </p:txBody>
      </p:sp>
      <p:sp>
        <p:nvSpPr>
          <p:cNvPr id="6" name="正方形/長方形 5">
            <a:extLst>
              <a:ext uri="{FF2B5EF4-FFF2-40B4-BE49-F238E27FC236}">
                <a16:creationId xmlns:a16="http://schemas.microsoft.com/office/drawing/2014/main" id="{E1FDE906-BE49-5867-7FDC-0842802BF382}"/>
              </a:ext>
            </a:extLst>
          </p:cNvPr>
          <p:cNvSpPr/>
          <p:nvPr/>
        </p:nvSpPr>
        <p:spPr>
          <a:xfrm>
            <a:off x="374904" y="1490472"/>
            <a:ext cx="4282965" cy="4773168"/>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u="sng" dirty="0">
                <a:solidFill>
                  <a:schemeClr val="tx1"/>
                </a:solidFill>
              </a:rPr>
              <a:t>Before</a:t>
            </a:r>
          </a:p>
          <a:p>
            <a:pPr algn="ctr"/>
            <a:endParaRPr lang="en-US" altLang="ja-JP" dirty="0">
              <a:solidFill>
                <a:schemeClr val="tx1"/>
              </a:solidFill>
            </a:endParaRPr>
          </a:p>
          <a:p>
            <a:r>
              <a:rPr kumimoji="1" lang="ja-JP" altLang="en-US" sz="1600" dirty="0">
                <a:solidFill>
                  <a:schemeClr val="tx1"/>
                </a:solidFill>
              </a:rPr>
              <a:t>✓営業の電話、訪問疲れ</a:t>
            </a:r>
            <a:endParaRPr kumimoji="1" lang="en-US" altLang="ja-JP" sz="1600" dirty="0">
              <a:solidFill>
                <a:schemeClr val="tx1"/>
              </a:solidFill>
            </a:endParaRPr>
          </a:p>
          <a:p>
            <a:endParaRPr kumimoji="1" lang="en-US" altLang="ja-JP" sz="1600" dirty="0">
              <a:solidFill>
                <a:schemeClr val="tx1"/>
              </a:solidFill>
            </a:endParaRPr>
          </a:p>
          <a:p>
            <a:r>
              <a:rPr lang="ja-JP" altLang="en-US" sz="1600" dirty="0">
                <a:solidFill>
                  <a:schemeClr val="tx1"/>
                </a:solidFill>
              </a:rPr>
              <a:t>✓契約関係が煩雑しておりどこに連絡すればいいか分からない</a:t>
            </a:r>
            <a:endParaRPr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✓商品商材がアップデートされる中、今の時代についていけていない</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✓経営、料理を作る事、接客などに注力したい</a:t>
            </a:r>
            <a:endParaRPr lang="en-US" altLang="ja-JP" sz="1600" dirty="0">
              <a:solidFill>
                <a:schemeClr val="tx1"/>
              </a:solidFill>
            </a:endParaRPr>
          </a:p>
          <a:p>
            <a:endParaRPr kumimoji="1" lang="en-US" altLang="ja-JP" sz="1600" dirty="0">
              <a:solidFill>
                <a:schemeClr val="tx1"/>
              </a:solidFill>
            </a:endParaRPr>
          </a:p>
          <a:p>
            <a:r>
              <a:rPr lang="ja-JP" altLang="en-US" sz="1600" dirty="0">
                <a:solidFill>
                  <a:schemeClr val="tx1"/>
                </a:solidFill>
              </a:rPr>
              <a:t>✓コストを考えると外注できない</a:t>
            </a:r>
            <a:endParaRPr lang="en-US" altLang="ja-JP" sz="1600" dirty="0">
              <a:solidFill>
                <a:schemeClr val="tx1"/>
              </a:solidFill>
            </a:endParaRPr>
          </a:p>
          <a:p>
            <a:endParaRPr kumimoji="1" lang="en-US" altLang="ja-JP" sz="1600" dirty="0">
              <a:solidFill>
                <a:schemeClr val="tx1"/>
              </a:solidFill>
            </a:endParaRPr>
          </a:p>
        </p:txBody>
      </p:sp>
      <p:sp>
        <p:nvSpPr>
          <p:cNvPr id="8" name="矢印: 右 7">
            <a:extLst>
              <a:ext uri="{FF2B5EF4-FFF2-40B4-BE49-F238E27FC236}">
                <a16:creationId xmlns:a16="http://schemas.microsoft.com/office/drawing/2014/main" id="{680571BA-1E03-7D82-E18B-6CDEAFBB4AC0}"/>
              </a:ext>
            </a:extLst>
          </p:cNvPr>
          <p:cNvSpPr/>
          <p:nvPr/>
        </p:nvSpPr>
        <p:spPr>
          <a:xfrm>
            <a:off x="4987636" y="2598128"/>
            <a:ext cx="512064" cy="2971800"/>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a:extLst>
              <a:ext uri="{FF2B5EF4-FFF2-40B4-BE49-F238E27FC236}">
                <a16:creationId xmlns:a16="http://schemas.microsoft.com/office/drawing/2014/main" id="{25AC44F3-5BAA-C9E4-8EF3-EEF4F2812261}"/>
              </a:ext>
            </a:extLst>
          </p:cNvPr>
          <p:cNvSpPr txBox="1"/>
          <p:nvPr/>
        </p:nvSpPr>
        <p:spPr>
          <a:xfrm>
            <a:off x="6707684" y="1389779"/>
            <a:ext cx="5310923" cy="369332"/>
          </a:xfrm>
          <a:prstGeom prst="rect">
            <a:avLst/>
          </a:prstGeom>
          <a:noFill/>
        </p:spPr>
        <p:txBody>
          <a:bodyPr wrap="square" rtlCol="0">
            <a:spAutoFit/>
          </a:bodyPr>
          <a:lstStyle/>
          <a:p>
            <a:r>
              <a:rPr lang="ja-JP" altLang="en-US" b="1" dirty="0"/>
              <a:t>地域特化</a:t>
            </a:r>
            <a:r>
              <a:rPr lang="en-US" altLang="ja-JP" b="1" dirty="0"/>
              <a:t>”</a:t>
            </a:r>
            <a:r>
              <a:rPr lang="ja-JP" altLang="en-US" b="1" dirty="0"/>
              <a:t>コスト削減</a:t>
            </a:r>
            <a:r>
              <a:rPr lang="en-US" altLang="ja-JP" b="1" dirty="0"/>
              <a:t>””</a:t>
            </a:r>
            <a:r>
              <a:rPr lang="ja-JP" altLang="en-US" b="1" dirty="0"/>
              <a:t>売上向上</a:t>
            </a:r>
            <a:r>
              <a:rPr lang="en-US" altLang="ja-JP" b="1" dirty="0"/>
              <a:t>”</a:t>
            </a:r>
            <a:r>
              <a:rPr lang="ja-JP" altLang="en-US" b="1" dirty="0"/>
              <a:t>の０円コンサル</a:t>
            </a:r>
            <a:endParaRPr kumimoji="1" lang="ja-JP" altLang="en-US" b="1" dirty="0"/>
          </a:p>
        </p:txBody>
      </p:sp>
      <p:pic>
        <p:nvPicPr>
          <p:cNvPr id="7" name="図 6" descr="アイコン&#10;&#10;AI 生成コンテンツは誤りを含む可能性があります。">
            <a:extLst>
              <a:ext uri="{FF2B5EF4-FFF2-40B4-BE49-F238E27FC236}">
                <a16:creationId xmlns:a16="http://schemas.microsoft.com/office/drawing/2014/main" id="{DC86F911-2DC2-D711-CD1C-FCAA07F248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3146" y="2012774"/>
            <a:ext cx="878136" cy="878136"/>
          </a:xfrm>
          <a:prstGeom prst="rect">
            <a:avLst/>
          </a:prstGeom>
        </p:spPr>
      </p:pic>
      <p:pic>
        <p:nvPicPr>
          <p:cNvPr id="10" name="図 9">
            <a:extLst>
              <a:ext uri="{FF2B5EF4-FFF2-40B4-BE49-F238E27FC236}">
                <a16:creationId xmlns:a16="http://schemas.microsoft.com/office/drawing/2014/main" id="{36A1C81A-401C-7C43-4EB1-D6FDD21DC3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8271" y="3631027"/>
            <a:ext cx="1032005" cy="992316"/>
          </a:xfrm>
          <a:prstGeom prst="rect">
            <a:avLst/>
          </a:prstGeom>
        </p:spPr>
      </p:pic>
      <p:pic>
        <p:nvPicPr>
          <p:cNvPr id="13" name="グラフィックス 12" descr="コール センター 単色塗りつぶし">
            <a:extLst>
              <a:ext uri="{FF2B5EF4-FFF2-40B4-BE49-F238E27FC236}">
                <a16:creationId xmlns:a16="http://schemas.microsoft.com/office/drawing/2014/main" id="{50E2BCBC-577B-F426-D186-58E5C3B9ED7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400847" y="5836362"/>
            <a:ext cx="914400" cy="914400"/>
          </a:xfrm>
          <a:prstGeom prst="rect">
            <a:avLst/>
          </a:prstGeom>
        </p:spPr>
      </p:pic>
      <p:sp>
        <p:nvSpPr>
          <p:cNvPr id="14" name="正方形/長方形 13">
            <a:extLst>
              <a:ext uri="{FF2B5EF4-FFF2-40B4-BE49-F238E27FC236}">
                <a16:creationId xmlns:a16="http://schemas.microsoft.com/office/drawing/2014/main" id="{10966757-6ABA-794E-5877-34C28792C97D}"/>
              </a:ext>
            </a:extLst>
          </p:cNvPr>
          <p:cNvSpPr/>
          <p:nvPr/>
        </p:nvSpPr>
        <p:spPr>
          <a:xfrm>
            <a:off x="7808976" y="3052388"/>
            <a:ext cx="4059936" cy="2818059"/>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コネクタ: カギ線 15">
            <a:extLst>
              <a:ext uri="{FF2B5EF4-FFF2-40B4-BE49-F238E27FC236}">
                <a16:creationId xmlns:a16="http://schemas.microsoft.com/office/drawing/2014/main" id="{6F5BDB29-8A66-2F96-C0EF-5350C2457492}"/>
              </a:ext>
            </a:extLst>
          </p:cNvPr>
          <p:cNvCxnSpPr>
            <a:cxnSpLocks/>
            <a:endCxn id="10" idx="2"/>
          </p:cNvCxnSpPr>
          <p:nvPr/>
        </p:nvCxnSpPr>
        <p:spPr>
          <a:xfrm rot="10800000">
            <a:off x="7244275" y="4623344"/>
            <a:ext cx="2156575" cy="1640301"/>
          </a:xfrm>
          <a:prstGeom prst="bentConnector2">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A4920D27-3511-5BFB-3FA7-00A7013FE818}"/>
              </a:ext>
            </a:extLst>
          </p:cNvPr>
          <p:cNvSpPr/>
          <p:nvPr/>
        </p:nvSpPr>
        <p:spPr>
          <a:xfrm>
            <a:off x="7931902" y="3134770"/>
            <a:ext cx="1870753" cy="818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媒体</a:t>
            </a:r>
            <a:endParaRPr kumimoji="1" lang="en-US" altLang="ja-JP" sz="1200" b="1" dirty="0">
              <a:solidFill>
                <a:schemeClr val="tx1"/>
              </a:solidFill>
            </a:endParaRPr>
          </a:p>
          <a:p>
            <a:endParaRPr lang="en-US" altLang="ja-JP" sz="1200" b="1" dirty="0">
              <a:solidFill>
                <a:schemeClr val="tx1"/>
              </a:solidFill>
            </a:endParaRPr>
          </a:p>
          <a:p>
            <a:endParaRPr kumimoji="1" lang="en-US" altLang="ja-JP" sz="1200" b="1" dirty="0">
              <a:solidFill>
                <a:schemeClr val="tx1"/>
              </a:solidFill>
            </a:endParaRPr>
          </a:p>
        </p:txBody>
      </p:sp>
      <p:sp>
        <p:nvSpPr>
          <p:cNvPr id="23" name="正方形/長方形 22">
            <a:extLst>
              <a:ext uri="{FF2B5EF4-FFF2-40B4-BE49-F238E27FC236}">
                <a16:creationId xmlns:a16="http://schemas.microsoft.com/office/drawing/2014/main" id="{023CD527-5212-C722-0BA4-61F11F87B147}"/>
              </a:ext>
            </a:extLst>
          </p:cNvPr>
          <p:cNvSpPr/>
          <p:nvPr/>
        </p:nvSpPr>
        <p:spPr>
          <a:xfrm>
            <a:off x="7931903" y="4035832"/>
            <a:ext cx="1870752" cy="79871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キャッシュレス</a:t>
            </a:r>
            <a:endParaRPr lang="en-US" altLang="ja-JP" sz="1200" b="1" dirty="0">
              <a:solidFill>
                <a:schemeClr val="tx1"/>
              </a:solidFill>
            </a:endParaRPr>
          </a:p>
          <a:p>
            <a:endParaRPr lang="en-US" altLang="ja-JP" sz="1200" b="1" dirty="0">
              <a:solidFill>
                <a:schemeClr val="tx1"/>
              </a:solidFill>
            </a:endParaRPr>
          </a:p>
        </p:txBody>
      </p:sp>
      <p:sp>
        <p:nvSpPr>
          <p:cNvPr id="24" name="正方形/長方形 23">
            <a:extLst>
              <a:ext uri="{FF2B5EF4-FFF2-40B4-BE49-F238E27FC236}">
                <a16:creationId xmlns:a16="http://schemas.microsoft.com/office/drawing/2014/main" id="{0016AF84-6098-56D0-DCF6-2D227F660406}"/>
              </a:ext>
            </a:extLst>
          </p:cNvPr>
          <p:cNvSpPr/>
          <p:nvPr/>
        </p:nvSpPr>
        <p:spPr>
          <a:xfrm>
            <a:off x="9934794" y="3144389"/>
            <a:ext cx="1873157" cy="818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電気・ガス</a:t>
            </a:r>
            <a:endParaRPr lang="en-US" altLang="ja-JP" sz="1200" b="1" dirty="0">
              <a:solidFill>
                <a:schemeClr val="tx1"/>
              </a:solidFill>
            </a:endParaRPr>
          </a:p>
          <a:p>
            <a:endParaRPr kumimoji="1" lang="en-US" altLang="ja-JP" sz="1200" b="1" dirty="0">
              <a:solidFill>
                <a:schemeClr val="tx1"/>
              </a:solidFill>
            </a:endParaRPr>
          </a:p>
        </p:txBody>
      </p:sp>
      <p:sp>
        <p:nvSpPr>
          <p:cNvPr id="25" name="正方形/長方形 24">
            <a:extLst>
              <a:ext uri="{FF2B5EF4-FFF2-40B4-BE49-F238E27FC236}">
                <a16:creationId xmlns:a16="http://schemas.microsoft.com/office/drawing/2014/main" id="{4BFFBA91-6260-981C-7E7C-2FCBA21730B6}"/>
              </a:ext>
            </a:extLst>
          </p:cNvPr>
          <p:cNvSpPr/>
          <p:nvPr/>
        </p:nvSpPr>
        <p:spPr>
          <a:xfrm>
            <a:off x="9934795" y="4035832"/>
            <a:ext cx="1873156" cy="818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rPr>
              <a:t>フードデリバリー</a:t>
            </a:r>
            <a:endParaRPr kumimoji="1" lang="en-US" altLang="ja-JP" sz="1200" b="1" dirty="0">
              <a:solidFill>
                <a:schemeClr val="tx1"/>
              </a:solidFill>
            </a:endParaRPr>
          </a:p>
          <a:p>
            <a:endParaRPr lang="en-US" altLang="ja-JP" sz="1200" b="1" dirty="0">
              <a:solidFill>
                <a:schemeClr val="tx1"/>
              </a:solidFill>
            </a:endParaRPr>
          </a:p>
          <a:p>
            <a:endParaRPr kumimoji="1" lang="en-US" altLang="ja-JP" sz="1200" b="1" dirty="0">
              <a:solidFill>
                <a:schemeClr val="tx1"/>
              </a:solidFill>
            </a:endParaRPr>
          </a:p>
        </p:txBody>
      </p:sp>
      <p:pic>
        <p:nvPicPr>
          <p:cNvPr id="27" name="図 26" descr="挿絵, テーブル が含まれている画像&#10;&#10;AI 生成コンテンツは誤りを含む可能性があります。">
            <a:extLst>
              <a:ext uri="{FF2B5EF4-FFF2-40B4-BE49-F238E27FC236}">
                <a16:creationId xmlns:a16="http://schemas.microsoft.com/office/drawing/2014/main" id="{9418CE91-F67F-9F8D-06FD-257BBB65E77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2351" y="3449295"/>
            <a:ext cx="440103" cy="113768"/>
          </a:xfrm>
          <a:prstGeom prst="rect">
            <a:avLst/>
          </a:prstGeom>
        </p:spPr>
      </p:pic>
      <p:pic>
        <p:nvPicPr>
          <p:cNvPr id="29" name="図 28" descr="ロゴ, 会社名&#10;&#10;AI 生成コンテンツは誤りを含む可能性があります。">
            <a:extLst>
              <a:ext uri="{FF2B5EF4-FFF2-40B4-BE49-F238E27FC236}">
                <a16:creationId xmlns:a16="http://schemas.microsoft.com/office/drawing/2014/main" id="{E5641816-1BF3-9616-1538-5CFE068B5EA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564861" y="3377327"/>
            <a:ext cx="510959" cy="510959"/>
          </a:xfrm>
          <a:prstGeom prst="rect">
            <a:avLst/>
          </a:prstGeom>
        </p:spPr>
      </p:pic>
      <p:pic>
        <p:nvPicPr>
          <p:cNvPr id="31" name="図 30" descr="テキスト, アイコン&#10;&#10;AI 生成コンテンツは誤りを含む可能性があります。">
            <a:extLst>
              <a:ext uri="{FF2B5EF4-FFF2-40B4-BE49-F238E27FC236}">
                <a16:creationId xmlns:a16="http://schemas.microsoft.com/office/drawing/2014/main" id="{638998F6-F906-CF7F-1E2B-DA3442EBAAB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223110" y="3632806"/>
            <a:ext cx="308007" cy="308007"/>
          </a:xfrm>
          <a:prstGeom prst="rect">
            <a:avLst/>
          </a:prstGeom>
        </p:spPr>
      </p:pic>
      <p:pic>
        <p:nvPicPr>
          <p:cNvPr id="33" name="図 32" descr="アイコン が含まれている画像&#10;&#10;AI 生成コンテンツは誤りを含む可能性があります。">
            <a:extLst>
              <a:ext uri="{FF2B5EF4-FFF2-40B4-BE49-F238E27FC236}">
                <a16:creationId xmlns:a16="http://schemas.microsoft.com/office/drawing/2014/main" id="{B73A7A40-B894-8CA9-3356-65C4B795EE46}"/>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010777" y="3420004"/>
            <a:ext cx="510960" cy="510960"/>
          </a:xfrm>
          <a:prstGeom prst="rect">
            <a:avLst/>
          </a:prstGeom>
        </p:spPr>
      </p:pic>
      <p:pic>
        <p:nvPicPr>
          <p:cNvPr id="35" name="図 34" descr="文字が書かれている&#10;&#10;AI 生成コンテンツは誤りを含む可能性があります。">
            <a:extLst>
              <a:ext uri="{FF2B5EF4-FFF2-40B4-BE49-F238E27FC236}">
                <a16:creationId xmlns:a16="http://schemas.microsoft.com/office/drawing/2014/main" id="{7A8B117C-33B6-FFB6-DBAE-9065FFF06C4A}"/>
              </a:ext>
            </a:extLst>
          </p:cNvPr>
          <p:cNvPicPr>
            <a:picLocks noChangeAspect="1"/>
          </p:cNvPicPr>
          <p:nvPr/>
        </p:nvPicPr>
        <p:blipFill>
          <a:blip r:embed="rId10">
            <a:extLst>
              <a:ext uri="{28A0092B-C50C-407E-A947-70E740481C1C}">
                <a14:useLocalDpi xmlns:a14="http://schemas.microsoft.com/office/drawing/2010/main" val="0"/>
              </a:ext>
            </a:extLst>
          </a:blip>
          <a:srcRect r="17928" b="7356"/>
          <a:stretch>
            <a:fillRect/>
          </a:stretch>
        </p:blipFill>
        <p:spPr>
          <a:xfrm>
            <a:off x="10838500" y="3441010"/>
            <a:ext cx="726277" cy="162989"/>
          </a:xfrm>
          <a:prstGeom prst="rect">
            <a:avLst/>
          </a:prstGeom>
        </p:spPr>
      </p:pic>
      <p:pic>
        <p:nvPicPr>
          <p:cNvPr id="38" name="図 37" descr="ロゴ, 会社名&#10;&#10;AI 生成コンテンツは誤りを含む可能性があります。">
            <a:extLst>
              <a:ext uri="{FF2B5EF4-FFF2-40B4-BE49-F238E27FC236}">
                <a16:creationId xmlns:a16="http://schemas.microsoft.com/office/drawing/2014/main" id="{7F6A9068-2FC5-8973-C778-9FF91B26169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441324" y="3669577"/>
            <a:ext cx="733445" cy="288002"/>
          </a:xfrm>
          <a:prstGeom prst="rect">
            <a:avLst/>
          </a:prstGeom>
        </p:spPr>
      </p:pic>
      <p:pic>
        <p:nvPicPr>
          <p:cNvPr id="40" name="図 39" descr="ロゴ, 会社名&#10;&#10;AI 生成コンテンツは誤りを含む可能性があります。">
            <a:extLst>
              <a:ext uri="{FF2B5EF4-FFF2-40B4-BE49-F238E27FC236}">
                <a16:creationId xmlns:a16="http://schemas.microsoft.com/office/drawing/2014/main" id="{858F6505-E938-32D2-E086-13AD288ED5E7}"/>
              </a:ext>
            </a:extLst>
          </p:cNvPr>
          <p:cNvPicPr>
            <a:picLocks noChangeAspect="1"/>
          </p:cNvPicPr>
          <p:nvPr/>
        </p:nvPicPr>
        <p:blipFill>
          <a:blip r:embed="rId12">
            <a:extLst>
              <a:ext uri="{28A0092B-C50C-407E-A947-70E740481C1C}">
                <a14:useLocalDpi xmlns:a14="http://schemas.microsoft.com/office/drawing/2010/main" val="0"/>
              </a:ext>
            </a:extLst>
          </a:blip>
          <a:srcRect t="21759" b="18426"/>
          <a:stretch>
            <a:fillRect/>
          </a:stretch>
        </p:blipFill>
        <p:spPr>
          <a:xfrm>
            <a:off x="9947262" y="3437880"/>
            <a:ext cx="774716" cy="231697"/>
          </a:xfrm>
          <a:prstGeom prst="rect">
            <a:avLst/>
          </a:prstGeom>
        </p:spPr>
      </p:pic>
      <p:pic>
        <p:nvPicPr>
          <p:cNvPr id="43" name="図 42" descr="ロゴ, アイコン&#10;&#10;AI 生成コンテンツは誤りを含む可能性があります。">
            <a:extLst>
              <a:ext uri="{FF2B5EF4-FFF2-40B4-BE49-F238E27FC236}">
                <a16:creationId xmlns:a16="http://schemas.microsoft.com/office/drawing/2014/main" id="{0148C608-72C3-49C9-A50F-8236A6E33AD2}"/>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037104" y="4329689"/>
            <a:ext cx="422548" cy="422548"/>
          </a:xfrm>
          <a:prstGeom prst="rect">
            <a:avLst/>
          </a:prstGeom>
        </p:spPr>
      </p:pic>
      <p:pic>
        <p:nvPicPr>
          <p:cNvPr id="47" name="図 46" descr="文字が書かれている&#10;&#10;AI 生成コンテンツは誤りを含む可能性があります。">
            <a:extLst>
              <a:ext uri="{FF2B5EF4-FFF2-40B4-BE49-F238E27FC236}">
                <a16:creationId xmlns:a16="http://schemas.microsoft.com/office/drawing/2014/main" id="{F58C4557-8ADA-E15A-5317-7ECBE83EED84}"/>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644664" y="4542249"/>
            <a:ext cx="853381" cy="304858"/>
          </a:xfrm>
          <a:prstGeom prst="rect">
            <a:avLst/>
          </a:prstGeom>
        </p:spPr>
      </p:pic>
      <p:pic>
        <p:nvPicPr>
          <p:cNvPr id="51" name="図 50" descr="ロゴ, 会社名&#10;&#10;AI 生成コンテンツは誤りを含む可能性があります。">
            <a:extLst>
              <a:ext uri="{FF2B5EF4-FFF2-40B4-BE49-F238E27FC236}">
                <a16:creationId xmlns:a16="http://schemas.microsoft.com/office/drawing/2014/main" id="{738B6EB7-CC9E-BCBE-81EE-7A6F0540F5CC}"/>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8691841" y="4232821"/>
            <a:ext cx="834880" cy="341206"/>
          </a:xfrm>
          <a:prstGeom prst="rect">
            <a:avLst/>
          </a:prstGeom>
        </p:spPr>
      </p:pic>
      <p:sp>
        <p:nvSpPr>
          <p:cNvPr id="56" name="正方形/長方形 55">
            <a:extLst>
              <a:ext uri="{FF2B5EF4-FFF2-40B4-BE49-F238E27FC236}">
                <a16:creationId xmlns:a16="http://schemas.microsoft.com/office/drawing/2014/main" id="{F9057D94-4AA5-B7F0-FFB2-B353A795621D}"/>
              </a:ext>
            </a:extLst>
          </p:cNvPr>
          <p:cNvSpPr/>
          <p:nvPr/>
        </p:nvSpPr>
        <p:spPr>
          <a:xfrm>
            <a:off x="7931903" y="4929216"/>
            <a:ext cx="1879964" cy="818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rPr>
              <a:t>通信関係・保険</a:t>
            </a:r>
            <a:endParaRPr kumimoji="1" lang="en-US" altLang="ja-JP" sz="1200" b="1" dirty="0">
              <a:solidFill>
                <a:schemeClr val="tx1"/>
              </a:solidFill>
            </a:endParaRPr>
          </a:p>
          <a:p>
            <a:endParaRPr lang="en-US" altLang="ja-JP" sz="1200" b="1" dirty="0">
              <a:solidFill>
                <a:schemeClr val="tx1"/>
              </a:solidFill>
            </a:endParaRPr>
          </a:p>
          <a:p>
            <a:endParaRPr kumimoji="1" lang="en-US" altLang="ja-JP" sz="1200" b="1" dirty="0">
              <a:solidFill>
                <a:schemeClr val="tx1"/>
              </a:solidFill>
            </a:endParaRPr>
          </a:p>
        </p:txBody>
      </p:sp>
      <p:sp>
        <p:nvSpPr>
          <p:cNvPr id="57" name="正方形/長方形 56">
            <a:extLst>
              <a:ext uri="{FF2B5EF4-FFF2-40B4-BE49-F238E27FC236}">
                <a16:creationId xmlns:a16="http://schemas.microsoft.com/office/drawing/2014/main" id="{3C352D2E-62D6-D14A-6A48-BB85AFA67775}"/>
              </a:ext>
            </a:extLst>
          </p:cNvPr>
          <p:cNvSpPr/>
          <p:nvPr/>
        </p:nvSpPr>
        <p:spPr>
          <a:xfrm>
            <a:off x="9934794" y="4947937"/>
            <a:ext cx="1873156" cy="818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rPr>
              <a:t>通信関係・保険</a:t>
            </a:r>
            <a:endParaRPr kumimoji="1" lang="en-US" altLang="ja-JP" sz="1200" b="1" dirty="0">
              <a:solidFill>
                <a:schemeClr val="tx1"/>
              </a:solidFill>
            </a:endParaRPr>
          </a:p>
          <a:p>
            <a:endParaRPr lang="en-US" altLang="ja-JP" sz="1200" b="1" dirty="0">
              <a:solidFill>
                <a:schemeClr val="tx1"/>
              </a:solidFill>
            </a:endParaRPr>
          </a:p>
          <a:p>
            <a:endParaRPr kumimoji="1" lang="en-US" altLang="ja-JP" sz="1200" b="1" dirty="0">
              <a:solidFill>
                <a:schemeClr val="tx1"/>
              </a:solidFill>
            </a:endParaRPr>
          </a:p>
        </p:txBody>
      </p:sp>
      <p:pic>
        <p:nvPicPr>
          <p:cNvPr id="59" name="図 58" descr="ロゴ が含まれている画像&#10;&#10;AI 生成コンテンツは誤りを含む可能性があります。">
            <a:extLst>
              <a:ext uri="{FF2B5EF4-FFF2-40B4-BE49-F238E27FC236}">
                <a16:creationId xmlns:a16="http://schemas.microsoft.com/office/drawing/2014/main" id="{650ECC20-9FEE-7264-62DC-BFE9B29B8E55}"/>
              </a:ext>
            </a:extLst>
          </p:cNvPr>
          <p:cNvPicPr>
            <a:picLocks noChangeAspect="1"/>
          </p:cNvPicPr>
          <p:nvPr/>
        </p:nvPicPr>
        <p:blipFill>
          <a:blip r:embed="rId16">
            <a:extLst>
              <a:ext uri="{BEBA8EAE-BF5A-486C-A8C5-ECC9F3942E4B}">
                <a14:imgProps xmlns:a14="http://schemas.microsoft.com/office/drawing/2010/main">
                  <a14:imgLayer r:embed="rId17">
                    <a14:imgEffect>
                      <a14:backgroundRemoval t="10000" b="90000" l="10000" r="90000">
                        <a14:foregroundMark x1="30417" y1="37889" x2="30417" y2="37889"/>
                        <a14:foregroundMark x1="30167" y1="30889" x2="38500" y2="50333"/>
                        <a14:foregroundMark x1="38500" y1="50333" x2="50000" y2="39667"/>
                        <a14:foregroundMark x1="50000" y1="39667" x2="66583" y2="44111"/>
                        <a14:foregroundMark x1="66583" y1="44111" x2="67333" y2="45889"/>
                        <a14:foregroundMark x1="31500" y1="34333" x2="39333" y2="48333"/>
                        <a14:foregroundMark x1="44333" y1="32667" x2="42750" y2="47667"/>
                        <a14:foregroundMark x1="40667" y1="33000" x2="39083" y2="48000"/>
                        <a14:foregroundMark x1="31500" y1="37222" x2="36500" y2="48000"/>
                        <a14:foregroundMark x1="32833" y1="44444" x2="32833" y2="44444"/>
                        <a14:foregroundMark x1="49583" y1="36111" x2="49583" y2="36111"/>
                        <a14:foregroundMark x1="50083" y1="46222" x2="50083" y2="46222"/>
                        <a14:foregroundMark x1="61583" y1="40667" x2="61583" y2="40667"/>
                        <a14:foregroundMark x1="61833" y1="35444" x2="61833" y2="35444"/>
                        <a14:foregroundMark x1="60833" y1="36111" x2="60833" y2="36111"/>
                        <a14:foregroundMark x1="55583" y1="39222" x2="63167" y2="42444"/>
                        <a14:foregroundMark x1="54500" y1="43111" x2="62167" y2="46556"/>
                        <a14:foregroundMark x1="66333" y1="36444" x2="65833" y2="42778"/>
                      </a14:backgroundRemoval>
                    </a14:imgEffect>
                  </a14:imgLayer>
                </a14:imgProps>
              </a:ext>
              <a:ext uri="{28A0092B-C50C-407E-A947-70E740481C1C}">
                <a14:useLocalDpi xmlns:a14="http://schemas.microsoft.com/office/drawing/2010/main" val="0"/>
              </a:ext>
            </a:extLst>
          </a:blip>
          <a:srcRect l="17892" t="9157" r="18927" b="7773"/>
          <a:stretch>
            <a:fillRect/>
          </a:stretch>
        </p:blipFill>
        <p:spPr>
          <a:xfrm>
            <a:off x="9990375" y="4274769"/>
            <a:ext cx="519163" cy="511957"/>
          </a:xfrm>
          <a:prstGeom prst="rect">
            <a:avLst/>
          </a:prstGeom>
        </p:spPr>
      </p:pic>
      <p:pic>
        <p:nvPicPr>
          <p:cNvPr id="63" name="図 62" descr="アイコン&#10;&#10;AI 生成コンテンツは誤りを含む可能性があります。">
            <a:extLst>
              <a:ext uri="{FF2B5EF4-FFF2-40B4-BE49-F238E27FC236}">
                <a16:creationId xmlns:a16="http://schemas.microsoft.com/office/drawing/2014/main" id="{D46FAF5A-6435-552B-F364-0E00CAE40F8C}"/>
              </a:ext>
            </a:extLst>
          </p:cNvPr>
          <p:cNvPicPr>
            <a:picLocks noChangeAspect="1"/>
          </p:cNvPicPr>
          <p:nvPr/>
        </p:nvPicPr>
        <p:blipFill>
          <a:blip r:embed="rId18">
            <a:extLst>
              <a:ext uri="{BEBA8EAE-BF5A-486C-A8C5-ECC9F3942E4B}">
                <a14:imgProps xmlns:a14="http://schemas.microsoft.com/office/drawing/2010/main">
                  <a14:imgLayer r:embed="rId19">
                    <a14:imgEffect>
                      <a14:backgroundRemoval t="7556" b="96000" l="8000" r="92889">
                        <a14:foregroundMark x1="30222" y1="36889" x2="77333" y2="59111"/>
                        <a14:foregroundMark x1="71556" y1="45778" x2="71556" y2="52444"/>
                        <a14:foregroundMark x1="75111" y1="45778" x2="75111" y2="45778"/>
                        <a14:foregroundMark x1="68444" y1="46667" x2="68444" y2="46667"/>
                        <a14:foregroundMark x1="66222" y1="48000" x2="62667" y2="64889"/>
                        <a14:foregroundMark x1="67111" y1="42222" x2="68444" y2="64889"/>
                        <a14:foregroundMark x1="48000" y1="56889" x2="66222" y2="55556"/>
                        <a14:foregroundMark x1="49333" y1="48000" x2="66222" y2="55556"/>
                        <a14:foregroundMark x1="20444" y1="48000" x2="44889" y2="41333"/>
                        <a14:foregroundMark x1="22667" y1="48000" x2="22667" y2="71556"/>
                        <a14:foregroundMark x1="36000" y1="44444" x2="22667" y2="62667"/>
                        <a14:foregroundMark x1="29333" y1="56889" x2="39111" y2="71556"/>
                        <a14:foregroundMark x1="44889" y1="45778" x2="31556" y2="60444"/>
                        <a14:foregroundMark x1="41333" y1="52444" x2="42667" y2="42222"/>
                        <a14:foregroundMark x1="45778" y1="61333" x2="51556" y2="48889"/>
                        <a14:foregroundMark x1="49333" y1="96000" x2="49333" y2="96000"/>
                        <a14:foregroundMark x1="92889" y1="54667" x2="92889" y2="54667"/>
                        <a14:foregroundMark x1="8000" y1="54667" x2="8000" y2="54667"/>
                        <a14:foregroundMark x1="52444" y1="12000" x2="52444" y2="12000"/>
                        <a14:foregroundMark x1="52444" y1="11111" x2="52444" y2="11111"/>
                        <a14:foregroundMark x1="52444" y1="7556" x2="52444" y2="7556"/>
                        <a14:foregroundMark x1="22667" y1="44444" x2="22667" y2="44444"/>
                      </a14:backgroundRemoval>
                    </a14:imgEffect>
                  </a14:imgLayer>
                </a14:imgProps>
              </a:ext>
              <a:ext uri="{28A0092B-C50C-407E-A947-70E740481C1C}">
                <a14:useLocalDpi xmlns:a14="http://schemas.microsoft.com/office/drawing/2010/main" val="0"/>
              </a:ext>
            </a:extLst>
          </a:blip>
          <a:stretch>
            <a:fillRect/>
          </a:stretch>
        </p:blipFill>
        <p:spPr>
          <a:xfrm>
            <a:off x="11071040" y="4259691"/>
            <a:ext cx="529736" cy="529736"/>
          </a:xfrm>
          <a:prstGeom prst="rect">
            <a:avLst/>
          </a:prstGeom>
        </p:spPr>
      </p:pic>
      <p:pic>
        <p:nvPicPr>
          <p:cNvPr id="65" name="図 64" descr="ロゴ, アイコン&#10;&#10;AI 生成コンテンツは誤りを含む可能性があります。">
            <a:extLst>
              <a:ext uri="{FF2B5EF4-FFF2-40B4-BE49-F238E27FC236}">
                <a16:creationId xmlns:a16="http://schemas.microsoft.com/office/drawing/2014/main" id="{2942783F-2E18-4F79-0496-DA2F2A962328}"/>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10558408" y="4270422"/>
            <a:ext cx="499276" cy="497589"/>
          </a:xfrm>
          <a:prstGeom prst="rect">
            <a:avLst/>
          </a:prstGeom>
        </p:spPr>
      </p:pic>
      <p:pic>
        <p:nvPicPr>
          <p:cNvPr id="67" name="図 66" descr="ロゴ, 会社名&#10;&#10;AI 生成コンテンツは誤りを含む可能性があります。">
            <a:extLst>
              <a:ext uri="{FF2B5EF4-FFF2-40B4-BE49-F238E27FC236}">
                <a16:creationId xmlns:a16="http://schemas.microsoft.com/office/drawing/2014/main" id="{8488B683-4ECB-A881-CA53-4AA529091C89}"/>
              </a:ext>
            </a:extLst>
          </p:cNvPr>
          <p:cNvPicPr>
            <a:picLocks noChangeAspect="1"/>
          </p:cNvPicPr>
          <p:nvPr/>
        </p:nvPicPr>
        <p:blipFill>
          <a:blip r:embed="rId21">
            <a:extLst>
              <a:ext uri="{28A0092B-C50C-407E-A947-70E740481C1C}">
                <a14:useLocalDpi xmlns:a14="http://schemas.microsoft.com/office/drawing/2010/main" val="0"/>
              </a:ext>
            </a:extLst>
          </a:blip>
          <a:srcRect t="21574" b="5220"/>
          <a:stretch>
            <a:fillRect/>
          </a:stretch>
        </p:blipFill>
        <p:spPr>
          <a:xfrm>
            <a:off x="8147304" y="5146486"/>
            <a:ext cx="1455150" cy="569291"/>
          </a:xfrm>
          <a:prstGeom prst="rect">
            <a:avLst/>
          </a:prstGeom>
        </p:spPr>
      </p:pic>
      <p:pic>
        <p:nvPicPr>
          <p:cNvPr id="78" name="図 77" descr="ロゴ&#10;&#10;AI 生成コンテンツは誤りを含む可能性があります。">
            <a:extLst>
              <a:ext uri="{FF2B5EF4-FFF2-40B4-BE49-F238E27FC236}">
                <a16:creationId xmlns:a16="http://schemas.microsoft.com/office/drawing/2014/main" id="{A535B27E-985D-EAAC-0F20-F657B90AD00D}"/>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10441324" y="5428107"/>
            <a:ext cx="1052863" cy="258698"/>
          </a:xfrm>
          <a:prstGeom prst="rect">
            <a:avLst/>
          </a:prstGeom>
        </p:spPr>
      </p:pic>
      <p:pic>
        <p:nvPicPr>
          <p:cNvPr id="80" name="図 79" descr="ロゴ, 会社名&#10;&#10;AI 生成コンテンツは誤りを含む可能性があります。">
            <a:extLst>
              <a:ext uri="{FF2B5EF4-FFF2-40B4-BE49-F238E27FC236}">
                <a16:creationId xmlns:a16="http://schemas.microsoft.com/office/drawing/2014/main" id="{CF6C69D3-C557-5044-29BF-3A46B1C83C47}"/>
              </a:ext>
            </a:extLst>
          </p:cNvPr>
          <p:cNvPicPr>
            <a:picLocks noChangeAspect="1"/>
          </p:cNvPicPr>
          <p:nvPr/>
        </p:nvPicPr>
        <p:blipFill>
          <a:blip r:embed="rId23">
            <a:extLst>
              <a:ext uri="{28A0092B-C50C-407E-A947-70E740481C1C}">
                <a14:useLocalDpi xmlns:a14="http://schemas.microsoft.com/office/drawing/2010/main" val="0"/>
              </a:ext>
            </a:extLst>
          </a:blip>
          <a:srcRect l="7642" t="27151" r="6903" b="29803"/>
          <a:stretch>
            <a:fillRect/>
          </a:stretch>
        </p:blipFill>
        <p:spPr>
          <a:xfrm>
            <a:off x="10488005" y="5146487"/>
            <a:ext cx="513573" cy="258698"/>
          </a:xfrm>
          <a:prstGeom prst="rect">
            <a:avLst/>
          </a:prstGeom>
        </p:spPr>
      </p:pic>
      <p:pic>
        <p:nvPicPr>
          <p:cNvPr id="82" name="図 81" descr="テキスト&#10;&#10;AI 生成コンテンツは誤りを含む可能性があります。">
            <a:extLst>
              <a:ext uri="{FF2B5EF4-FFF2-40B4-BE49-F238E27FC236}">
                <a16:creationId xmlns:a16="http://schemas.microsoft.com/office/drawing/2014/main" id="{65B7481F-B6EC-13AC-22A3-18372331E05A}"/>
              </a:ext>
            </a:extLst>
          </p:cNvPr>
          <p:cNvPicPr>
            <a:picLocks noChangeAspect="1"/>
          </p:cNvPicPr>
          <p:nvPr/>
        </p:nvPicPr>
        <p:blipFill>
          <a:blip r:embed="rId24">
            <a:extLst>
              <a:ext uri="{28A0092B-C50C-407E-A947-70E740481C1C}">
                <a14:useLocalDpi xmlns:a14="http://schemas.microsoft.com/office/drawing/2010/main" val="0"/>
              </a:ext>
            </a:extLst>
          </a:blip>
          <a:srcRect l="12652" t="20653" r="9906" b="22152"/>
          <a:stretch>
            <a:fillRect/>
          </a:stretch>
        </p:blipFill>
        <p:spPr>
          <a:xfrm>
            <a:off x="10976848" y="5196640"/>
            <a:ext cx="744546" cy="243417"/>
          </a:xfrm>
          <a:prstGeom prst="rect">
            <a:avLst/>
          </a:prstGeom>
        </p:spPr>
      </p:pic>
      <p:pic>
        <p:nvPicPr>
          <p:cNvPr id="84" name="図 83" descr="会社名 が含まれている画像&#10;&#10;AI 生成コンテンツは誤りを含む可能性があります。">
            <a:extLst>
              <a:ext uri="{FF2B5EF4-FFF2-40B4-BE49-F238E27FC236}">
                <a16:creationId xmlns:a16="http://schemas.microsoft.com/office/drawing/2014/main" id="{F7A38D22-D50A-4263-AAF9-2760889BEAD1}"/>
              </a:ext>
            </a:extLst>
          </p:cNvPr>
          <p:cNvPicPr>
            <a:picLocks noChangeAspect="1"/>
          </p:cNvPicPr>
          <p:nvPr/>
        </p:nvPicPr>
        <p:blipFill>
          <a:blip r:embed="rId25">
            <a:extLst>
              <a:ext uri="{28A0092B-C50C-407E-A947-70E740481C1C}">
                <a14:useLocalDpi xmlns:a14="http://schemas.microsoft.com/office/drawing/2010/main" val="0"/>
              </a:ext>
            </a:extLst>
          </a:blip>
          <a:srcRect l="15517" t="12907" r="15023" b="10894"/>
          <a:stretch>
            <a:fillRect/>
          </a:stretch>
        </p:blipFill>
        <p:spPr>
          <a:xfrm>
            <a:off x="9974890" y="5154030"/>
            <a:ext cx="512065" cy="561747"/>
          </a:xfrm>
          <a:prstGeom prst="rect">
            <a:avLst/>
          </a:prstGeom>
        </p:spPr>
      </p:pic>
      <p:cxnSp>
        <p:nvCxnSpPr>
          <p:cNvPr id="85" name="コネクタ: カギ線 84">
            <a:extLst>
              <a:ext uri="{FF2B5EF4-FFF2-40B4-BE49-F238E27FC236}">
                <a16:creationId xmlns:a16="http://schemas.microsoft.com/office/drawing/2014/main" id="{65441FD1-D072-4011-6109-2EB69DAD6BEC}"/>
              </a:ext>
            </a:extLst>
          </p:cNvPr>
          <p:cNvCxnSpPr>
            <a:cxnSpLocks/>
          </p:cNvCxnSpPr>
          <p:nvPr/>
        </p:nvCxnSpPr>
        <p:spPr>
          <a:xfrm rot="10800000" flipV="1">
            <a:off x="6948333" y="2232238"/>
            <a:ext cx="2369355" cy="1372305"/>
          </a:xfrm>
          <a:prstGeom prst="bentConnector3">
            <a:avLst>
              <a:gd name="adj1" fmla="val 100557"/>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89" name="コネクタ: カギ線 88">
            <a:extLst>
              <a:ext uri="{FF2B5EF4-FFF2-40B4-BE49-F238E27FC236}">
                <a16:creationId xmlns:a16="http://schemas.microsoft.com/office/drawing/2014/main" id="{BCF0D0C4-4A7A-DC31-4623-9F7FCDED8F19}"/>
              </a:ext>
            </a:extLst>
          </p:cNvPr>
          <p:cNvCxnSpPr>
            <a:cxnSpLocks/>
          </p:cNvCxnSpPr>
          <p:nvPr/>
        </p:nvCxnSpPr>
        <p:spPr>
          <a:xfrm>
            <a:off x="6943259" y="4649827"/>
            <a:ext cx="2497684" cy="1948881"/>
          </a:xfrm>
          <a:prstGeom prst="bentConnector3">
            <a:avLst>
              <a:gd name="adj1" fmla="val 21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98" name="テキスト ボックス 97">
            <a:extLst>
              <a:ext uri="{FF2B5EF4-FFF2-40B4-BE49-F238E27FC236}">
                <a16:creationId xmlns:a16="http://schemas.microsoft.com/office/drawing/2014/main" id="{705A3775-74C2-558E-86CD-204EE7D0F95C}"/>
              </a:ext>
            </a:extLst>
          </p:cNvPr>
          <p:cNvSpPr txBox="1"/>
          <p:nvPr/>
        </p:nvSpPr>
        <p:spPr>
          <a:xfrm>
            <a:off x="6816782" y="1955238"/>
            <a:ext cx="1490000" cy="246221"/>
          </a:xfrm>
          <a:prstGeom prst="rect">
            <a:avLst/>
          </a:prstGeom>
          <a:noFill/>
        </p:spPr>
        <p:txBody>
          <a:bodyPr wrap="square" rtlCol="0">
            <a:spAutoFit/>
          </a:bodyPr>
          <a:lstStyle/>
          <a:p>
            <a:r>
              <a:rPr lang="ja-JP" altLang="en-US" sz="1000" b="1" dirty="0"/>
              <a:t>相談、意思決定</a:t>
            </a:r>
            <a:endParaRPr kumimoji="1" lang="ja-JP" altLang="en-US" sz="1000" b="1" dirty="0"/>
          </a:p>
        </p:txBody>
      </p:sp>
      <p:sp>
        <p:nvSpPr>
          <p:cNvPr id="99" name="テキスト ボックス 98">
            <a:extLst>
              <a:ext uri="{FF2B5EF4-FFF2-40B4-BE49-F238E27FC236}">
                <a16:creationId xmlns:a16="http://schemas.microsoft.com/office/drawing/2014/main" id="{73D4102E-0B55-3C4D-8001-1EF579B6F1E3}"/>
              </a:ext>
            </a:extLst>
          </p:cNvPr>
          <p:cNvSpPr txBox="1"/>
          <p:nvPr/>
        </p:nvSpPr>
        <p:spPr>
          <a:xfrm>
            <a:off x="7826747" y="2480371"/>
            <a:ext cx="1455770" cy="400110"/>
          </a:xfrm>
          <a:prstGeom prst="rect">
            <a:avLst/>
          </a:prstGeom>
          <a:noFill/>
        </p:spPr>
        <p:txBody>
          <a:bodyPr wrap="square" rtlCol="0">
            <a:spAutoFit/>
          </a:bodyPr>
          <a:lstStyle/>
          <a:p>
            <a:r>
              <a:rPr lang="ja-JP" altLang="en-US" sz="1000" b="1" dirty="0"/>
              <a:t>相談に対してご提案</a:t>
            </a:r>
            <a:endParaRPr lang="en-US" altLang="ja-JP" sz="1000" b="1" dirty="0"/>
          </a:p>
          <a:p>
            <a:r>
              <a:rPr lang="en-US" altLang="ja-JP" sz="1000" b="1" dirty="0"/>
              <a:t>※</a:t>
            </a:r>
            <a:r>
              <a:rPr kumimoji="1" lang="ja-JP" altLang="en-US" sz="1000" b="1" dirty="0"/>
              <a:t>状況に応じてご提案</a:t>
            </a:r>
          </a:p>
        </p:txBody>
      </p:sp>
      <p:sp>
        <p:nvSpPr>
          <p:cNvPr id="100" name="テキスト ボックス 99">
            <a:extLst>
              <a:ext uri="{FF2B5EF4-FFF2-40B4-BE49-F238E27FC236}">
                <a16:creationId xmlns:a16="http://schemas.microsoft.com/office/drawing/2014/main" id="{B107673B-1748-55D5-4E32-992F8C1CB36A}"/>
              </a:ext>
            </a:extLst>
          </p:cNvPr>
          <p:cNvSpPr txBox="1"/>
          <p:nvPr/>
        </p:nvSpPr>
        <p:spPr>
          <a:xfrm>
            <a:off x="7330340" y="5965574"/>
            <a:ext cx="1490000" cy="246221"/>
          </a:xfrm>
          <a:prstGeom prst="rect">
            <a:avLst/>
          </a:prstGeom>
          <a:noFill/>
        </p:spPr>
        <p:txBody>
          <a:bodyPr wrap="square" rtlCol="0">
            <a:spAutoFit/>
          </a:bodyPr>
          <a:lstStyle/>
          <a:p>
            <a:r>
              <a:rPr lang="ja-JP" altLang="en-US" sz="1000" b="1" dirty="0"/>
              <a:t>商品商材の提案</a:t>
            </a:r>
            <a:endParaRPr kumimoji="1" lang="ja-JP" altLang="en-US" sz="1000" b="1" dirty="0"/>
          </a:p>
        </p:txBody>
      </p:sp>
      <p:sp>
        <p:nvSpPr>
          <p:cNvPr id="101" name="テキスト ボックス 100">
            <a:extLst>
              <a:ext uri="{FF2B5EF4-FFF2-40B4-BE49-F238E27FC236}">
                <a16:creationId xmlns:a16="http://schemas.microsoft.com/office/drawing/2014/main" id="{7DE305DD-77C6-FB63-CF53-E8045A37138C}"/>
              </a:ext>
            </a:extLst>
          </p:cNvPr>
          <p:cNvSpPr txBox="1"/>
          <p:nvPr/>
        </p:nvSpPr>
        <p:spPr>
          <a:xfrm>
            <a:off x="6886156" y="6357801"/>
            <a:ext cx="1934183" cy="246221"/>
          </a:xfrm>
          <a:prstGeom prst="rect">
            <a:avLst/>
          </a:prstGeom>
          <a:noFill/>
        </p:spPr>
        <p:txBody>
          <a:bodyPr wrap="square" rtlCol="0">
            <a:spAutoFit/>
          </a:bodyPr>
          <a:lstStyle/>
          <a:p>
            <a:r>
              <a:rPr lang="ja-JP" altLang="en-US" sz="1000" b="1" dirty="0"/>
              <a:t>代理回答（状況に応じて）</a:t>
            </a:r>
            <a:endParaRPr kumimoji="1" lang="ja-JP" altLang="en-US" sz="1000" b="1" dirty="0"/>
          </a:p>
        </p:txBody>
      </p:sp>
      <p:sp>
        <p:nvSpPr>
          <p:cNvPr id="102" name="テキスト ボックス 101">
            <a:extLst>
              <a:ext uri="{FF2B5EF4-FFF2-40B4-BE49-F238E27FC236}">
                <a16:creationId xmlns:a16="http://schemas.microsoft.com/office/drawing/2014/main" id="{4D7B05B7-7FA6-6181-E9B4-0339325F5B41}"/>
              </a:ext>
            </a:extLst>
          </p:cNvPr>
          <p:cNvSpPr txBox="1"/>
          <p:nvPr/>
        </p:nvSpPr>
        <p:spPr>
          <a:xfrm>
            <a:off x="9585097" y="6401408"/>
            <a:ext cx="914400" cy="307777"/>
          </a:xfrm>
          <a:prstGeom prst="rect">
            <a:avLst/>
          </a:prstGeom>
          <a:noFill/>
        </p:spPr>
        <p:txBody>
          <a:bodyPr wrap="square" rtlCol="0">
            <a:spAutoFit/>
          </a:bodyPr>
          <a:lstStyle/>
          <a:p>
            <a:r>
              <a:rPr lang="ja-JP" altLang="en-US" sz="1400" dirty="0">
                <a:solidFill>
                  <a:schemeClr val="bg1"/>
                </a:solidFill>
              </a:rPr>
              <a:t>営業</a:t>
            </a:r>
            <a:endParaRPr kumimoji="1" lang="ja-JP" altLang="en-US" sz="1400" dirty="0">
              <a:solidFill>
                <a:schemeClr val="bg1"/>
              </a:solidFill>
            </a:endParaRPr>
          </a:p>
        </p:txBody>
      </p:sp>
      <p:pic>
        <p:nvPicPr>
          <p:cNvPr id="105" name="図 104" descr="図形&#10;&#10;AI 生成コンテンツは誤りを含む可能性があります。">
            <a:extLst>
              <a:ext uri="{FF2B5EF4-FFF2-40B4-BE49-F238E27FC236}">
                <a16:creationId xmlns:a16="http://schemas.microsoft.com/office/drawing/2014/main" id="{35CC41E8-5436-F743-C90D-7C0043FCE506}"/>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5405326" y="5663862"/>
            <a:ext cx="1102375" cy="1102375"/>
          </a:xfrm>
          <a:prstGeom prst="rect">
            <a:avLst/>
          </a:prstGeom>
        </p:spPr>
      </p:pic>
      <p:cxnSp>
        <p:nvCxnSpPr>
          <p:cNvPr id="110" name="コネクタ: カギ線 109">
            <a:extLst>
              <a:ext uri="{FF2B5EF4-FFF2-40B4-BE49-F238E27FC236}">
                <a16:creationId xmlns:a16="http://schemas.microsoft.com/office/drawing/2014/main" id="{5565DF3C-60DD-3A67-9AF5-CF3FD2857DFD}"/>
              </a:ext>
            </a:extLst>
          </p:cNvPr>
          <p:cNvCxnSpPr>
            <a:stCxn id="103" idx="1"/>
            <a:endCxn id="105" idx="0"/>
          </p:cNvCxnSpPr>
          <p:nvPr/>
        </p:nvCxnSpPr>
        <p:spPr>
          <a:xfrm rot="10800000" flipV="1">
            <a:off x="5956514" y="4109802"/>
            <a:ext cx="758400" cy="1554059"/>
          </a:xfrm>
          <a:prstGeom prst="bentConnector2">
            <a:avLst/>
          </a:prstGeom>
          <a:ln>
            <a:headEnd type="triangle"/>
            <a:tailEnd type="triangle"/>
          </a:ln>
        </p:spPr>
        <p:style>
          <a:lnRef idx="2">
            <a:schemeClr val="dk1"/>
          </a:lnRef>
          <a:fillRef idx="0">
            <a:schemeClr val="dk1"/>
          </a:fillRef>
          <a:effectRef idx="1">
            <a:schemeClr val="dk1"/>
          </a:effectRef>
          <a:fontRef idx="minor">
            <a:schemeClr val="tx1"/>
          </a:fontRef>
        </p:style>
      </p:cxnSp>
      <p:sp>
        <p:nvSpPr>
          <p:cNvPr id="111" name="テキスト ボックス 110">
            <a:extLst>
              <a:ext uri="{FF2B5EF4-FFF2-40B4-BE49-F238E27FC236}">
                <a16:creationId xmlns:a16="http://schemas.microsoft.com/office/drawing/2014/main" id="{A07692BA-FC36-227C-AA48-70D4BF88D319}"/>
              </a:ext>
            </a:extLst>
          </p:cNvPr>
          <p:cNvSpPr txBox="1"/>
          <p:nvPr/>
        </p:nvSpPr>
        <p:spPr>
          <a:xfrm>
            <a:off x="5939394" y="4322061"/>
            <a:ext cx="920887" cy="246221"/>
          </a:xfrm>
          <a:prstGeom prst="rect">
            <a:avLst/>
          </a:prstGeom>
          <a:noFill/>
        </p:spPr>
        <p:txBody>
          <a:bodyPr wrap="square" rtlCol="0">
            <a:spAutoFit/>
          </a:bodyPr>
          <a:lstStyle/>
          <a:p>
            <a:r>
              <a:rPr lang="ja-JP" altLang="en-US" sz="1000" b="1" dirty="0"/>
              <a:t>代理店契約</a:t>
            </a:r>
            <a:endParaRPr kumimoji="1" lang="ja-JP" altLang="en-US" sz="1000" b="1" dirty="0"/>
          </a:p>
        </p:txBody>
      </p:sp>
      <p:pic>
        <p:nvPicPr>
          <p:cNvPr id="115" name="図 114" descr="アイコン&#10;&#10;AI 生成コンテンツは誤りを含む可能性があります。">
            <a:extLst>
              <a:ext uri="{FF2B5EF4-FFF2-40B4-BE49-F238E27FC236}">
                <a16:creationId xmlns:a16="http://schemas.microsoft.com/office/drawing/2014/main" id="{B02A3D1E-B7F0-256C-1D9C-B3EC85C8F9D7}"/>
              </a:ext>
            </a:extLst>
          </p:cNvPr>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5562510" y="4445172"/>
            <a:ext cx="837328" cy="837328"/>
          </a:xfrm>
          <a:prstGeom prst="rect">
            <a:avLst/>
          </a:prstGeom>
        </p:spPr>
      </p:pic>
      <p:sp>
        <p:nvSpPr>
          <p:cNvPr id="116" name="テキスト ボックス 115">
            <a:extLst>
              <a:ext uri="{FF2B5EF4-FFF2-40B4-BE49-F238E27FC236}">
                <a16:creationId xmlns:a16="http://schemas.microsoft.com/office/drawing/2014/main" id="{35D44D55-BDCD-A9DC-CC0D-42049DE3AF12}"/>
              </a:ext>
            </a:extLst>
          </p:cNvPr>
          <p:cNvSpPr txBox="1"/>
          <p:nvPr/>
        </p:nvSpPr>
        <p:spPr>
          <a:xfrm>
            <a:off x="1749042" y="931982"/>
            <a:ext cx="8438191" cy="400110"/>
          </a:xfrm>
          <a:prstGeom prst="rect">
            <a:avLst/>
          </a:prstGeom>
          <a:noFill/>
        </p:spPr>
        <p:txBody>
          <a:bodyPr wrap="square" rtlCol="0">
            <a:spAutoFit/>
          </a:bodyPr>
          <a:lstStyle/>
          <a:p>
            <a:r>
              <a:rPr kumimoji="1" lang="ja-JP" altLang="en-US" b="1" dirty="0"/>
              <a:t>飲食店からお金は一切いただかない新ビジネス</a:t>
            </a:r>
            <a:r>
              <a:rPr kumimoji="1" lang="en-US" altLang="ja-JP" sz="2000" b="1" dirty="0">
                <a:solidFill>
                  <a:srgbClr val="FF0000"/>
                </a:solidFill>
              </a:rPr>
              <a:t>”</a:t>
            </a:r>
            <a:r>
              <a:rPr lang="ja-JP" altLang="en-US" sz="2000" b="1" dirty="0">
                <a:solidFill>
                  <a:srgbClr val="FF0000"/>
                </a:solidFill>
              </a:rPr>
              <a:t>もう来ないで</a:t>
            </a:r>
            <a:r>
              <a:rPr kumimoji="1" lang="en-US" altLang="ja-JP" sz="2000" b="1" dirty="0">
                <a:solidFill>
                  <a:srgbClr val="FF0000"/>
                </a:solidFill>
              </a:rPr>
              <a:t>”</a:t>
            </a:r>
            <a:endParaRPr kumimoji="1" lang="ja-JP" altLang="en-US" b="1" dirty="0"/>
          </a:p>
        </p:txBody>
      </p:sp>
    </p:spTree>
    <p:extLst>
      <p:ext uri="{BB962C8B-B14F-4D97-AF65-F5344CB8AC3E}">
        <p14:creationId xmlns:p14="http://schemas.microsoft.com/office/powerpoint/2010/main" val="2061913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E40E6-1C2A-FB71-0D91-C0036D4CFA97}"/>
            </a:ext>
          </a:extLst>
        </p:cNvPr>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117456C6-D9C4-B0D3-EBC0-9784A3216800}"/>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8</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A0FA7D00-A8C9-1964-FBD3-ABB1DC427578}"/>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AADDA7FD-1A92-91CB-915E-5739A7C523EF}"/>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05576C9B-B57C-AF0B-8B32-A9CCBE3FFCD4}"/>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事業ドメイン：人材紹介事業</a:t>
            </a:r>
          </a:p>
        </p:txBody>
      </p:sp>
      <p:sp>
        <p:nvSpPr>
          <p:cNvPr id="6" name="正方形/長方形 5">
            <a:extLst>
              <a:ext uri="{FF2B5EF4-FFF2-40B4-BE49-F238E27FC236}">
                <a16:creationId xmlns:a16="http://schemas.microsoft.com/office/drawing/2014/main" id="{A3F16076-F236-C707-5169-578DCA9D8363}"/>
              </a:ext>
            </a:extLst>
          </p:cNvPr>
          <p:cNvSpPr/>
          <p:nvPr/>
        </p:nvSpPr>
        <p:spPr>
          <a:xfrm>
            <a:off x="374904" y="1490472"/>
            <a:ext cx="4282965" cy="4773168"/>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u="sng" dirty="0">
                <a:solidFill>
                  <a:schemeClr val="tx1"/>
                </a:solidFill>
              </a:rPr>
              <a:t>Before</a:t>
            </a:r>
          </a:p>
          <a:p>
            <a:pPr algn="ctr"/>
            <a:endParaRPr lang="en-US" altLang="ja-JP" dirty="0">
              <a:solidFill>
                <a:schemeClr val="tx1"/>
              </a:solidFill>
            </a:endParaRPr>
          </a:p>
          <a:p>
            <a:r>
              <a:rPr kumimoji="1" lang="ja-JP" altLang="en-US" sz="1600" dirty="0">
                <a:solidFill>
                  <a:schemeClr val="tx1"/>
                </a:solidFill>
              </a:rPr>
              <a:t>✓業界的に引き抜き</a:t>
            </a:r>
            <a:r>
              <a:rPr kumimoji="1" lang="en-US" altLang="ja-JP" sz="1600" dirty="0">
                <a:solidFill>
                  <a:schemeClr val="tx1"/>
                </a:solidFill>
              </a:rPr>
              <a:t>NG</a:t>
            </a:r>
          </a:p>
          <a:p>
            <a:endParaRPr kumimoji="1" lang="en-US" altLang="ja-JP" sz="1600" dirty="0">
              <a:solidFill>
                <a:schemeClr val="tx1"/>
              </a:solidFill>
            </a:endParaRPr>
          </a:p>
          <a:p>
            <a:r>
              <a:rPr lang="ja-JP" altLang="en-US" sz="1600" dirty="0">
                <a:solidFill>
                  <a:schemeClr val="tx1"/>
                </a:solidFill>
              </a:rPr>
              <a:t>✓良い人材なのに企業間のため永久に</a:t>
            </a:r>
            <a:endParaRPr lang="en-US" altLang="ja-JP" sz="1600" dirty="0">
              <a:solidFill>
                <a:schemeClr val="tx1"/>
              </a:solidFill>
            </a:endParaRPr>
          </a:p>
          <a:p>
            <a:r>
              <a:rPr lang="ja-JP" altLang="en-US" sz="1600" dirty="0">
                <a:solidFill>
                  <a:schemeClr val="tx1"/>
                </a:solidFill>
              </a:rPr>
              <a:t>業務委託として稼働してもらうしかない</a:t>
            </a:r>
            <a:endParaRPr lang="en-US" altLang="ja-JP" sz="1600" dirty="0">
              <a:solidFill>
                <a:schemeClr val="tx1"/>
              </a:solidFill>
            </a:endParaRPr>
          </a:p>
          <a:p>
            <a:endParaRPr lang="en-US" altLang="ja-JP" sz="1600" dirty="0">
              <a:solidFill>
                <a:schemeClr val="tx1"/>
              </a:solidFill>
            </a:endParaRPr>
          </a:p>
          <a:p>
            <a:r>
              <a:rPr kumimoji="1" lang="ja-JP" altLang="en-US" sz="1600" dirty="0">
                <a:solidFill>
                  <a:schemeClr val="tx1"/>
                </a:solidFill>
              </a:rPr>
              <a:t>✓採用難であるものの社員数は増やしたい</a:t>
            </a:r>
            <a:endParaRPr kumimoji="1"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✓外部リソースばかりで社内のカルチャーが</a:t>
            </a:r>
            <a:endParaRPr lang="en-US" altLang="ja-JP" sz="1600" dirty="0">
              <a:solidFill>
                <a:schemeClr val="tx1"/>
              </a:solidFill>
            </a:endParaRPr>
          </a:p>
          <a:p>
            <a:endParaRPr lang="en-US" altLang="ja-JP" sz="1600" dirty="0">
              <a:solidFill>
                <a:schemeClr val="tx1"/>
              </a:solidFill>
            </a:endParaRPr>
          </a:p>
          <a:p>
            <a:r>
              <a:rPr lang="ja-JP" altLang="en-US" sz="1600" dirty="0">
                <a:solidFill>
                  <a:schemeClr val="tx1"/>
                </a:solidFill>
              </a:rPr>
              <a:t>浸透しきらない</a:t>
            </a:r>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p:txBody>
      </p:sp>
      <p:sp>
        <p:nvSpPr>
          <p:cNvPr id="8" name="矢印: 右 7">
            <a:extLst>
              <a:ext uri="{FF2B5EF4-FFF2-40B4-BE49-F238E27FC236}">
                <a16:creationId xmlns:a16="http://schemas.microsoft.com/office/drawing/2014/main" id="{8FC8BC75-1AAD-3456-C80A-42468DCA2EC8}"/>
              </a:ext>
            </a:extLst>
          </p:cNvPr>
          <p:cNvSpPr/>
          <p:nvPr/>
        </p:nvSpPr>
        <p:spPr>
          <a:xfrm>
            <a:off x="5101220" y="2404965"/>
            <a:ext cx="512064" cy="2971800"/>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a:extLst>
              <a:ext uri="{FF2B5EF4-FFF2-40B4-BE49-F238E27FC236}">
                <a16:creationId xmlns:a16="http://schemas.microsoft.com/office/drawing/2014/main" id="{2F6EDD06-FABD-DFA4-EDE2-8ED75CCD01E7}"/>
              </a:ext>
            </a:extLst>
          </p:cNvPr>
          <p:cNvSpPr txBox="1"/>
          <p:nvPr/>
        </p:nvSpPr>
        <p:spPr>
          <a:xfrm>
            <a:off x="2392369" y="970163"/>
            <a:ext cx="8438191" cy="369332"/>
          </a:xfrm>
          <a:prstGeom prst="rect">
            <a:avLst/>
          </a:prstGeom>
          <a:noFill/>
        </p:spPr>
        <p:txBody>
          <a:bodyPr wrap="square" rtlCol="0">
            <a:spAutoFit/>
          </a:bodyPr>
          <a:lstStyle/>
          <a:p>
            <a:r>
              <a:rPr kumimoji="1" lang="ja-JP" altLang="en-US" b="1" dirty="0"/>
              <a:t>半年以上稼働において業務委託の方で両方合意の上であれば紹介します。</a:t>
            </a:r>
          </a:p>
        </p:txBody>
      </p:sp>
      <p:grpSp>
        <p:nvGrpSpPr>
          <p:cNvPr id="183" name="グループ化 182">
            <a:extLst>
              <a:ext uri="{FF2B5EF4-FFF2-40B4-BE49-F238E27FC236}">
                <a16:creationId xmlns:a16="http://schemas.microsoft.com/office/drawing/2014/main" id="{02C7C053-4292-12CD-EBB8-8221EE8AA9C8}"/>
              </a:ext>
            </a:extLst>
          </p:cNvPr>
          <p:cNvGrpSpPr/>
          <p:nvPr/>
        </p:nvGrpSpPr>
        <p:grpSpPr>
          <a:xfrm>
            <a:off x="6478134" y="1754701"/>
            <a:ext cx="5153034" cy="4329530"/>
            <a:chOff x="6578718" y="1998118"/>
            <a:chExt cx="4894927" cy="3917363"/>
          </a:xfrm>
        </p:grpSpPr>
        <p:pic>
          <p:nvPicPr>
            <p:cNvPr id="73" name="図 72" descr="アイコン&#10;&#10;AI 生成コンテンツは誤りを含む可能性があります。">
              <a:extLst>
                <a:ext uri="{FF2B5EF4-FFF2-40B4-BE49-F238E27FC236}">
                  <a16:creationId xmlns:a16="http://schemas.microsoft.com/office/drawing/2014/main" id="{8552D0FD-5E9A-EBA7-B730-7E807C6945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47199" y="3654322"/>
              <a:ext cx="914400" cy="914400"/>
            </a:xfrm>
            <a:prstGeom prst="rect">
              <a:avLst/>
            </a:prstGeom>
          </p:spPr>
        </p:pic>
        <p:pic>
          <p:nvPicPr>
            <p:cNvPr id="13" name="グラフィックス 12" descr="コール センター 単色塗りつぶし">
              <a:extLst>
                <a:ext uri="{FF2B5EF4-FFF2-40B4-BE49-F238E27FC236}">
                  <a16:creationId xmlns:a16="http://schemas.microsoft.com/office/drawing/2014/main" id="{0285CB03-B082-6AF7-DFD3-4E7EAAEB2BA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584086" y="5001081"/>
              <a:ext cx="914400" cy="914400"/>
            </a:xfrm>
            <a:prstGeom prst="rect">
              <a:avLst/>
            </a:prstGeom>
          </p:spPr>
        </p:pic>
        <p:sp>
          <p:nvSpPr>
            <p:cNvPr id="98" name="テキスト ボックス 97">
              <a:extLst>
                <a:ext uri="{FF2B5EF4-FFF2-40B4-BE49-F238E27FC236}">
                  <a16:creationId xmlns:a16="http://schemas.microsoft.com/office/drawing/2014/main" id="{4D93BC0A-2DD0-DCEA-2CE7-10767688FA5A}"/>
                </a:ext>
              </a:extLst>
            </p:cNvPr>
            <p:cNvSpPr txBox="1"/>
            <p:nvPr/>
          </p:nvSpPr>
          <p:spPr>
            <a:xfrm>
              <a:off x="6578718" y="4701909"/>
              <a:ext cx="721903" cy="362020"/>
            </a:xfrm>
            <a:prstGeom prst="rect">
              <a:avLst/>
            </a:prstGeom>
            <a:noFill/>
          </p:spPr>
          <p:txBody>
            <a:bodyPr wrap="square" rtlCol="0">
              <a:spAutoFit/>
            </a:bodyPr>
            <a:lstStyle/>
            <a:p>
              <a:r>
                <a:rPr kumimoji="1" lang="ja-JP" altLang="en-US" sz="1000" b="1" dirty="0"/>
                <a:t>業務委託</a:t>
              </a:r>
              <a:endParaRPr kumimoji="1" lang="en-US" altLang="ja-JP" sz="1000" b="1" dirty="0"/>
            </a:p>
            <a:p>
              <a:r>
                <a:rPr lang="ja-JP" altLang="en-US" sz="1000" b="1" dirty="0"/>
                <a:t>契約</a:t>
              </a:r>
              <a:endParaRPr kumimoji="1" lang="ja-JP" altLang="en-US" sz="1000" b="1" dirty="0"/>
            </a:p>
          </p:txBody>
        </p:sp>
        <p:pic>
          <p:nvPicPr>
            <p:cNvPr id="12" name="グラフィックス 11" descr="都市 単色塗りつぶし">
              <a:extLst>
                <a:ext uri="{FF2B5EF4-FFF2-40B4-BE49-F238E27FC236}">
                  <a16:creationId xmlns:a16="http://schemas.microsoft.com/office/drawing/2014/main" id="{0277B045-C7BE-E63B-7723-49FCB8CA8AB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547199" y="1998118"/>
              <a:ext cx="914400" cy="914400"/>
            </a:xfrm>
            <a:prstGeom prst="rect">
              <a:avLst/>
            </a:prstGeom>
          </p:spPr>
        </p:pic>
        <p:cxnSp>
          <p:nvCxnSpPr>
            <p:cNvPr id="52" name="コネクタ: カギ線 51">
              <a:extLst>
                <a:ext uri="{FF2B5EF4-FFF2-40B4-BE49-F238E27FC236}">
                  <a16:creationId xmlns:a16="http://schemas.microsoft.com/office/drawing/2014/main" id="{9D21C1F0-D0C6-78A3-1C07-99E4C085470E}"/>
                </a:ext>
              </a:extLst>
            </p:cNvPr>
            <p:cNvCxnSpPr>
              <a:cxnSpLocks/>
              <a:endCxn id="73" idx="1"/>
            </p:cNvCxnSpPr>
            <p:nvPr/>
          </p:nvCxnSpPr>
          <p:spPr>
            <a:xfrm rot="16200000" flipV="1">
              <a:off x="6841410" y="4817311"/>
              <a:ext cx="1448466" cy="36887"/>
            </a:xfrm>
            <a:prstGeom prst="bentConnector4">
              <a:avLst>
                <a:gd name="adj1" fmla="val -503"/>
                <a:gd name="adj2" fmla="val 71973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2" name="コネクタ: カギ線 91">
              <a:extLst>
                <a:ext uri="{FF2B5EF4-FFF2-40B4-BE49-F238E27FC236}">
                  <a16:creationId xmlns:a16="http://schemas.microsoft.com/office/drawing/2014/main" id="{E0683DA8-7E2C-32B4-01AC-A6147684CE68}"/>
                </a:ext>
              </a:extLst>
            </p:cNvPr>
            <p:cNvCxnSpPr>
              <a:cxnSpLocks/>
            </p:cNvCxnSpPr>
            <p:nvPr/>
          </p:nvCxnSpPr>
          <p:spPr>
            <a:xfrm rot="16200000" flipV="1">
              <a:off x="6841410" y="3206936"/>
              <a:ext cx="1448466" cy="36887"/>
            </a:xfrm>
            <a:prstGeom prst="bentConnector4">
              <a:avLst>
                <a:gd name="adj1" fmla="val -503"/>
                <a:gd name="adj2" fmla="val 71973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94" name="テキスト ボックス 93">
              <a:extLst>
                <a:ext uri="{FF2B5EF4-FFF2-40B4-BE49-F238E27FC236}">
                  <a16:creationId xmlns:a16="http://schemas.microsoft.com/office/drawing/2014/main" id="{D74BF1AE-70C7-72EF-1F26-246903AA45BC}"/>
                </a:ext>
              </a:extLst>
            </p:cNvPr>
            <p:cNvSpPr txBox="1"/>
            <p:nvPr/>
          </p:nvSpPr>
          <p:spPr>
            <a:xfrm>
              <a:off x="6578718" y="3172839"/>
              <a:ext cx="721903" cy="362020"/>
            </a:xfrm>
            <a:prstGeom prst="rect">
              <a:avLst/>
            </a:prstGeom>
            <a:noFill/>
          </p:spPr>
          <p:txBody>
            <a:bodyPr wrap="square" rtlCol="0">
              <a:spAutoFit/>
            </a:bodyPr>
            <a:lstStyle/>
            <a:p>
              <a:r>
                <a:rPr kumimoji="1" lang="ja-JP" altLang="en-US" sz="1000" b="1" dirty="0"/>
                <a:t>業務委託</a:t>
              </a:r>
              <a:endParaRPr kumimoji="1" lang="en-US" altLang="ja-JP" sz="1000" b="1" dirty="0"/>
            </a:p>
            <a:p>
              <a:r>
                <a:rPr lang="ja-JP" altLang="en-US" sz="1000" b="1" dirty="0"/>
                <a:t>契約</a:t>
              </a:r>
              <a:endParaRPr kumimoji="1" lang="ja-JP" altLang="en-US" sz="1000" b="1" dirty="0"/>
            </a:p>
          </p:txBody>
        </p:sp>
        <p:cxnSp>
          <p:nvCxnSpPr>
            <p:cNvPr id="114" name="コネクタ: カギ線 113">
              <a:extLst>
                <a:ext uri="{FF2B5EF4-FFF2-40B4-BE49-F238E27FC236}">
                  <a16:creationId xmlns:a16="http://schemas.microsoft.com/office/drawing/2014/main" id="{ABEA216A-D0E2-6E19-2792-254FF82E47EE}"/>
                </a:ext>
              </a:extLst>
            </p:cNvPr>
            <p:cNvCxnSpPr>
              <a:cxnSpLocks/>
            </p:cNvCxnSpPr>
            <p:nvPr/>
          </p:nvCxnSpPr>
          <p:spPr>
            <a:xfrm flipH="1">
              <a:off x="8448210" y="2455318"/>
              <a:ext cx="31677" cy="1545306"/>
            </a:xfrm>
            <a:prstGeom prst="bentConnector3">
              <a:avLst>
                <a:gd name="adj1" fmla="val -721659"/>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38" name="テキスト ボックス 137">
              <a:extLst>
                <a:ext uri="{FF2B5EF4-FFF2-40B4-BE49-F238E27FC236}">
                  <a16:creationId xmlns:a16="http://schemas.microsoft.com/office/drawing/2014/main" id="{2A43C330-7AB8-62D8-6924-C4BD25A2D48F}"/>
                </a:ext>
              </a:extLst>
            </p:cNvPr>
            <p:cNvSpPr txBox="1"/>
            <p:nvPr/>
          </p:nvSpPr>
          <p:spPr>
            <a:xfrm>
              <a:off x="8733654" y="3172838"/>
              <a:ext cx="1068379" cy="400110"/>
            </a:xfrm>
            <a:prstGeom prst="rect">
              <a:avLst/>
            </a:prstGeom>
            <a:noFill/>
          </p:spPr>
          <p:txBody>
            <a:bodyPr wrap="square" rtlCol="0">
              <a:spAutoFit/>
            </a:bodyPr>
            <a:lstStyle/>
            <a:p>
              <a:r>
                <a:rPr kumimoji="1" lang="en-US" altLang="ja-JP" sz="1000" b="1" dirty="0"/>
                <a:t>A</a:t>
              </a:r>
              <a:r>
                <a:rPr kumimoji="1" lang="ja-JP" altLang="en-US" sz="1000" b="1" dirty="0"/>
                <a:t>さん</a:t>
              </a:r>
              <a:endParaRPr kumimoji="1" lang="en-US" altLang="ja-JP" sz="1000" b="1" dirty="0"/>
            </a:p>
            <a:p>
              <a:r>
                <a:rPr kumimoji="1" lang="ja-JP" altLang="en-US" sz="1000" b="1" dirty="0"/>
                <a:t>雇用したい</a:t>
              </a:r>
            </a:p>
          </p:txBody>
        </p:sp>
        <p:sp>
          <p:nvSpPr>
            <p:cNvPr id="139" name="テキスト ボックス 138">
              <a:extLst>
                <a:ext uri="{FF2B5EF4-FFF2-40B4-BE49-F238E27FC236}">
                  <a16:creationId xmlns:a16="http://schemas.microsoft.com/office/drawing/2014/main" id="{6AEF5957-C6B5-6CD5-336B-EA5C39DF8EA5}"/>
                </a:ext>
              </a:extLst>
            </p:cNvPr>
            <p:cNvSpPr txBox="1"/>
            <p:nvPr/>
          </p:nvSpPr>
          <p:spPr>
            <a:xfrm>
              <a:off x="8733556" y="4584847"/>
              <a:ext cx="1068379" cy="246221"/>
            </a:xfrm>
            <a:prstGeom prst="rect">
              <a:avLst/>
            </a:prstGeom>
            <a:noFill/>
          </p:spPr>
          <p:txBody>
            <a:bodyPr wrap="square" rtlCol="0">
              <a:spAutoFit/>
            </a:bodyPr>
            <a:lstStyle/>
            <a:p>
              <a:r>
                <a:rPr kumimoji="1" lang="ja-JP" altLang="en-US" sz="1000" b="1" dirty="0"/>
                <a:t>本人意思確認</a:t>
              </a:r>
            </a:p>
          </p:txBody>
        </p:sp>
        <p:cxnSp>
          <p:nvCxnSpPr>
            <p:cNvPr id="141" name="コネクタ: カギ線 140">
              <a:extLst>
                <a:ext uri="{FF2B5EF4-FFF2-40B4-BE49-F238E27FC236}">
                  <a16:creationId xmlns:a16="http://schemas.microsoft.com/office/drawing/2014/main" id="{2088126C-D87E-4519-B3DD-F58E2875D11B}"/>
                </a:ext>
              </a:extLst>
            </p:cNvPr>
            <p:cNvCxnSpPr>
              <a:cxnSpLocks/>
            </p:cNvCxnSpPr>
            <p:nvPr/>
          </p:nvCxnSpPr>
          <p:spPr>
            <a:xfrm>
              <a:off x="8409025" y="2352566"/>
              <a:ext cx="20065" cy="3361707"/>
            </a:xfrm>
            <a:prstGeom prst="bentConnector3">
              <a:avLst>
                <a:gd name="adj1" fmla="val 6388921"/>
              </a:avLst>
            </a:prstGeom>
            <a:ln>
              <a:solidFill>
                <a:schemeClr val="tx1"/>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65" name="コネクタ: カギ線 164">
              <a:extLst>
                <a:ext uri="{FF2B5EF4-FFF2-40B4-BE49-F238E27FC236}">
                  <a16:creationId xmlns:a16="http://schemas.microsoft.com/office/drawing/2014/main" id="{4BB02A54-89D3-D420-8715-123E407E08A9}"/>
                </a:ext>
              </a:extLst>
            </p:cNvPr>
            <p:cNvCxnSpPr>
              <a:cxnSpLocks/>
            </p:cNvCxnSpPr>
            <p:nvPr/>
          </p:nvCxnSpPr>
          <p:spPr>
            <a:xfrm flipH="1">
              <a:off x="8439066" y="4098703"/>
              <a:ext cx="31677" cy="1545306"/>
            </a:xfrm>
            <a:prstGeom prst="bentConnector3">
              <a:avLst>
                <a:gd name="adj1" fmla="val -721659"/>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69" name="テキスト ボックス 168">
              <a:extLst>
                <a:ext uri="{FF2B5EF4-FFF2-40B4-BE49-F238E27FC236}">
                  <a16:creationId xmlns:a16="http://schemas.microsoft.com/office/drawing/2014/main" id="{F219482C-FD35-9737-FDF0-6B3A41A14A77}"/>
                </a:ext>
              </a:extLst>
            </p:cNvPr>
            <p:cNvSpPr txBox="1"/>
            <p:nvPr/>
          </p:nvSpPr>
          <p:spPr>
            <a:xfrm>
              <a:off x="10405266" y="2979158"/>
              <a:ext cx="1068379" cy="246221"/>
            </a:xfrm>
            <a:prstGeom prst="rect">
              <a:avLst/>
            </a:prstGeom>
            <a:noFill/>
          </p:spPr>
          <p:txBody>
            <a:bodyPr wrap="square" rtlCol="0">
              <a:spAutoFit/>
            </a:bodyPr>
            <a:lstStyle/>
            <a:p>
              <a:r>
                <a:rPr kumimoji="1" lang="ja-JP" altLang="en-US" sz="1000" b="1" dirty="0"/>
                <a:t>人材紹介料</a:t>
              </a:r>
            </a:p>
          </p:txBody>
        </p:sp>
        <p:sp>
          <p:nvSpPr>
            <p:cNvPr id="170" name="テキスト ボックス 169">
              <a:extLst>
                <a:ext uri="{FF2B5EF4-FFF2-40B4-BE49-F238E27FC236}">
                  <a16:creationId xmlns:a16="http://schemas.microsoft.com/office/drawing/2014/main" id="{012ADFF5-A138-1B46-940B-F89539849A96}"/>
                </a:ext>
              </a:extLst>
            </p:cNvPr>
            <p:cNvSpPr txBox="1"/>
            <p:nvPr/>
          </p:nvSpPr>
          <p:spPr>
            <a:xfrm>
              <a:off x="8338155" y="2476421"/>
              <a:ext cx="283464" cy="369332"/>
            </a:xfrm>
            <a:prstGeom prst="rect">
              <a:avLst/>
            </a:prstGeom>
            <a:noFill/>
          </p:spPr>
          <p:txBody>
            <a:bodyPr wrap="square" rtlCol="0">
              <a:spAutoFit/>
            </a:bodyPr>
            <a:lstStyle/>
            <a:p>
              <a:r>
                <a:rPr lang="ja-JP" altLang="en-US" dirty="0"/>
                <a:t>❶</a:t>
              </a:r>
              <a:endParaRPr kumimoji="1" lang="ja-JP" altLang="en-US" dirty="0"/>
            </a:p>
          </p:txBody>
        </p:sp>
        <p:sp>
          <p:nvSpPr>
            <p:cNvPr id="171" name="テキスト ボックス 170">
              <a:extLst>
                <a:ext uri="{FF2B5EF4-FFF2-40B4-BE49-F238E27FC236}">
                  <a16:creationId xmlns:a16="http://schemas.microsoft.com/office/drawing/2014/main" id="{3EF9D1A9-8FFA-94D5-8CA6-81F8B1A5A429}"/>
                </a:ext>
              </a:extLst>
            </p:cNvPr>
            <p:cNvSpPr txBox="1"/>
            <p:nvPr/>
          </p:nvSpPr>
          <p:spPr>
            <a:xfrm>
              <a:off x="8338155" y="4124479"/>
              <a:ext cx="283464" cy="369332"/>
            </a:xfrm>
            <a:prstGeom prst="rect">
              <a:avLst/>
            </a:prstGeom>
            <a:noFill/>
          </p:spPr>
          <p:txBody>
            <a:bodyPr wrap="square" rtlCol="0">
              <a:spAutoFit/>
            </a:bodyPr>
            <a:lstStyle/>
            <a:p>
              <a:r>
                <a:rPr kumimoji="1" lang="ja-JP" altLang="en-US" dirty="0"/>
                <a:t>❷</a:t>
              </a:r>
            </a:p>
          </p:txBody>
        </p:sp>
        <p:sp>
          <p:nvSpPr>
            <p:cNvPr id="172" name="テキスト ボックス 171">
              <a:extLst>
                <a:ext uri="{FF2B5EF4-FFF2-40B4-BE49-F238E27FC236}">
                  <a16:creationId xmlns:a16="http://schemas.microsoft.com/office/drawing/2014/main" id="{665E5868-F727-2679-6B95-A6BB52CFAF1F}"/>
                </a:ext>
              </a:extLst>
            </p:cNvPr>
            <p:cNvSpPr txBox="1"/>
            <p:nvPr/>
          </p:nvSpPr>
          <p:spPr>
            <a:xfrm>
              <a:off x="9304825" y="3815958"/>
              <a:ext cx="283464" cy="369332"/>
            </a:xfrm>
            <a:prstGeom prst="rect">
              <a:avLst/>
            </a:prstGeom>
            <a:noFill/>
          </p:spPr>
          <p:txBody>
            <a:bodyPr wrap="square" rtlCol="0">
              <a:spAutoFit/>
            </a:bodyPr>
            <a:lstStyle/>
            <a:p>
              <a:r>
                <a:rPr lang="ja-JP" altLang="en-US" dirty="0"/>
                <a:t>❸</a:t>
              </a:r>
              <a:endParaRPr kumimoji="1" lang="ja-JP" altLang="en-US" dirty="0"/>
            </a:p>
          </p:txBody>
        </p:sp>
        <p:cxnSp>
          <p:nvCxnSpPr>
            <p:cNvPr id="174" name="コネクタ: カギ線 173">
              <a:extLst>
                <a:ext uri="{FF2B5EF4-FFF2-40B4-BE49-F238E27FC236}">
                  <a16:creationId xmlns:a16="http://schemas.microsoft.com/office/drawing/2014/main" id="{CA46AC8B-2744-95F3-7DFF-7FAD2ACB0047}"/>
                </a:ext>
              </a:extLst>
            </p:cNvPr>
            <p:cNvCxnSpPr>
              <a:cxnSpLocks/>
            </p:cNvCxnSpPr>
            <p:nvPr/>
          </p:nvCxnSpPr>
          <p:spPr>
            <a:xfrm>
              <a:off x="8427313" y="2228716"/>
              <a:ext cx="11301" cy="1615313"/>
            </a:xfrm>
            <a:prstGeom prst="bentConnector3">
              <a:avLst>
                <a:gd name="adj1" fmla="val 1684903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182" name="テキスト ボックス 181">
              <a:extLst>
                <a:ext uri="{FF2B5EF4-FFF2-40B4-BE49-F238E27FC236}">
                  <a16:creationId xmlns:a16="http://schemas.microsoft.com/office/drawing/2014/main" id="{9F74C938-4C23-6795-A828-784D37202CAC}"/>
                </a:ext>
              </a:extLst>
            </p:cNvPr>
            <p:cNvSpPr txBox="1"/>
            <p:nvPr/>
          </p:nvSpPr>
          <p:spPr>
            <a:xfrm>
              <a:off x="9949645" y="2912518"/>
              <a:ext cx="283464" cy="369332"/>
            </a:xfrm>
            <a:prstGeom prst="rect">
              <a:avLst/>
            </a:prstGeom>
            <a:noFill/>
          </p:spPr>
          <p:txBody>
            <a:bodyPr wrap="square" rtlCol="0">
              <a:spAutoFit/>
            </a:bodyPr>
            <a:lstStyle/>
            <a:p>
              <a:r>
                <a:rPr kumimoji="1" lang="ja-JP" altLang="en-US" dirty="0"/>
                <a:t>❹</a:t>
              </a:r>
            </a:p>
          </p:txBody>
        </p:sp>
      </p:grpSp>
    </p:spTree>
    <p:extLst>
      <p:ext uri="{BB962C8B-B14F-4D97-AF65-F5344CB8AC3E}">
        <p14:creationId xmlns:p14="http://schemas.microsoft.com/office/powerpoint/2010/main" val="300223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E0CA0-721F-DE83-9A07-E0B9D20A2289}"/>
            </a:ext>
          </a:extLst>
        </p:cNvPr>
        <p:cNvGrpSpPr/>
        <p:nvPr/>
      </p:nvGrpSpPr>
      <p:grpSpPr>
        <a:xfrm>
          <a:off x="0" y="0"/>
          <a:ext cx="0" cy="0"/>
          <a:chOff x="0" y="0"/>
          <a:chExt cx="0" cy="0"/>
        </a:xfrm>
      </p:grpSpPr>
      <p:sp>
        <p:nvSpPr>
          <p:cNvPr id="2" name="スライド番号プレースホルダー 7">
            <a:extLst>
              <a:ext uri="{FF2B5EF4-FFF2-40B4-BE49-F238E27FC236}">
                <a16:creationId xmlns:a16="http://schemas.microsoft.com/office/drawing/2014/main" id="{F8502470-C8BE-9913-75FF-8B3F39561178}"/>
              </a:ext>
            </a:extLst>
          </p:cNvPr>
          <p:cNvSpPr>
            <a:spLocks noGrp="1"/>
          </p:cNvSpPr>
          <p:nvPr>
            <p:ph type="sldNum" sz="quarter" idx="12"/>
          </p:nvPr>
        </p:nvSpPr>
        <p:spPr>
          <a:xfrm>
            <a:off x="10668000" y="6477000"/>
            <a:ext cx="1422400" cy="243417"/>
          </a:xfrm>
          <a:prstGeom prst="rect">
            <a:avLst/>
          </a:prstGeom>
        </p:spPr>
        <p:txBody>
          <a:bodyPr vert="horz" lIns="91440" tIns="45720" rIns="91440" bIns="45720" rtlCol="0" anchor="ctr"/>
          <a:lstStyle>
            <a:defPPr>
              <a:defRPr lang="ja-JP"/>
            </a:defPPr>
            <a:lvl1pPr marL="0" algn="r" defTabSz="914400" rtl="0" eaLnBrk="1" latinLnBrk="0" hangingPunct="1">
              <a:defRPr kumimoji="1" sz="8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609539" rtl="0" eaLnBrk="1" fontAlgn="auto" latinLnBrk="0" hangingPunct="1">
              <a:lnSpc>
                <a:spcPct val="100000"/>
              </a:lnSpc>
              <a:spcBef>
                <a:spcPts val="0"/>
              </a:spcBef>
              <a:spcAft>
                <a:spcPts val="0"/>
              </a:spcAft>
              <a:buClrTx/>
              <a:buSzTx/>
              <a:buFontTx/>
              <a:buNone/>
              <a:tabLst/>
              <a:defRPr/>
            </a:pPr>
            <a:fld id="{B6F15528-21DE-4FAA-801E-634DDDAF4B2B}" type="slidenum">
              <a:rPr lang="en-US" smtClean="0"/>
              <a:pPr marL="0" marR="0" lvl="0" indent="0" algn="r" defTabSz="609539" rtl="0" eaLnBrk="1" fontAlgn="auto" latinLnBrk="0" hangingPunct="1">
                <a:lnSpc>
                  <a:spcPct val="100000"/>
                </a:lnSpc>
                <a:spcBef>
                  <a:spcPts val="0"/>
                </a:spcBef>
                <a:spcAft>
                  <a:spcPts val="0"/>
                </a:spcAft>
                <a:buClrTx/>
                <a:buSzTx/>
                <a:buFontTx/>
                <a:buNone/>
                <a:tabLst/>
                <a:defRPr/>
              </a:pPr>
              <a:t>9</a:t>
            </a:fld>
            <a:endParaRPr kumimoji="0" lang="en-US" sz="8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3" name="正方形/長方形 2">
            <a:extLst>
              <a:ext uri="{FF2B5EF4-FFF2-40B4-BE49-F238E27FC236}">
                <a16:creationId xmlns:a16="http://schemas.microsoft.com/office/drawing/2014/main" id="{4DC64ACC-1DE2-8184-3B81-EFF29B97D275}"/>
              </a:ext>
            </a:extLst>
          </p:cNvPr>
          <p:cNvSpPr/>
          <p:nvPr/>
        </p:nvSpPr>
        <p:spPr>
          <a:xfrm>
            <a:off x="11096460" y="137583"/>
            <a:ext cx="788999" cy="584775"/>
          </a:xfrm>
          <a:prstGeom prst="rect">
            <a:avLst/>
          </a:prstGeom>
          <a:noFill/>
        </p:spPr>
        <p:txBody>
          <a:bodyPr wrap="none" lIns="91440" tIns="45720" rIns="91440" bIns="45720">
            <a:spAutoFit/>
          </a:bodyPr>
          <a:lstStyle/>
          <a:p>
            <a:pPr algn="ctr"/>
            <a:r>
              <a:rPr lang="ja-JP" altLang="en-US" sz="3200" kern="0" dirty="0">
                <a:ln w="0"/>
                <a:effectLst>
                  <a:outerShdw blurRad="38100" dist="19050" dir="2700000" algn="tl" rotWithShape="0">
                    <a:schemeClr val="dk1">
                      <a:alpha val="40000"/>
                    </a:schemeClr>
                  </a:outerShdw>
                </a:effectLst>
                <a:latin typeface="Yu Gothic UI" panose="020B0500000000000000" pitchFamily="50" charset="-128"/>
                <a:ea typeface="Yu Gothic UI" panose="020B0500000000000000" pitchFamily="50" charset="-128"/>
                <a:cs typeface="Arial" panose="020B0604020202020204" pitchFamily="34" charset="0"/>
                <a:sym typeface="Arial"/>
              </a:rPr>
              <a:t>ロゴ</a:t>
            </a:r>
            <a:endParaRPr lang="ja-JP" altLang="en-US" sz="3200" b="0" cap="none" spc="0" dirty="0">
              <a:ln w="0"/>
              <a:solidFill>
                <a:schemeClr val="tx1"/>
              </a:solidFill>
              <a:effectLst>
                <a:outerShdw blurRad="38100" dist="19050" dir="2700000" algn="tl" rotWithShape="0">
                  <a:schemeClr val="dk1">
                    <a:alpha val="40000"/>
                  </a:schemeClr>
                </a:outerShdw>
              </a:effectLst>
            </a:endParaRPr>
          </a:p>
        </p:txBody>
      </p:sp>
      <p:cxnSp>
        <p:nvCxnSpPr>
          <p:cNvPr id="5" name="直線コネクタ 4">
            <a:extLst>
              <a:ext uri="{FF2B5EF4-FFF2-40B4-BE49-F238E27FC236}">
                <a16:creationId xmlns:a16="http://schemas.microsoft.com/office/drawing/2014/main" id="{6E330B5B-F1B1-4A1B-9D28-910E951244D3}"/>
              </a:ext>
            </a:extLst>
          </p:cNvPr>
          <p:cNvCxnSpPr/>
          <p:nvPr/>
        </p:nvCxnSpPr>
        <p:spPr>
          <a:xfrm flipV="1">
            <a:off x="238807" y="722358"/>
            <a:ext cx="11646652" cy="64026"/>
          </a:xfrm>
          <a:prstGeom prst="line">
            <a:avLst/>
          </a:prstGeom>
        </p:spPr>
        <p:style>
          <a:lnRef idx="2">
            <a:schemeClr val="dk1"/>
          </a:lnRef>
          <a:fillRef idx="0">
            <a:schemeClr val="dk1"/>
          </a:fillRef>
          <a:effectRef idx="1">
            <a:schemeClr val="dk1"/>
          </a:effectRef>
          <a:fontRef idx="minor">
            <a:schemeClr val="tx1"/>
          </a:fontRef>
        </p:style>
      </p:cxnSp>
      <p:sp>
        <p:nvSpPr>
          <p:cNvPr id="21" name="テキスト ボックス 20">
            <a:extLst>
              <a:ext uri="{FF2B5EF4-FFF2-40B4-BE49-F238E27FC236}">
                <a16:creationId xmlns:a16="http://schemas.microsoft.com/office/drawing/2014/main" id="{4460ADE8-E860-A4E3-C5AF-0BD6795AA3DD}"/>
              </a:ext>
            </a:extLst>
          </p:cNvPr>
          <p:cNvSpPr txBox="1"/>
          <p:nvPr/>
        </p:nvSpPr>
        <p:spPr>
          <a:xfrm>
            <a:off x="238807" y="229916"/>
            <a:ext cx="6023850" cy="461665"/>
          </a:xfrm>
          <a:prstGeom prst="rect">
            <a:avLst/>
          </a:prstGeom>
          <a:noFill/>
        </p:spPr>
        <p:txBody>
          <a:bodyPr wrap="square">
            <a:spAutoFit/>
          </a:bodyPr>
          <a:lstStyle/>
          <a:p>
            <a:pPr defTabSz="1219170">
              <a:buClr>
                <a:srgbClr val="000000"/>
              </a:buClr>
            </a:pPr>
            <a:r>
              <a:rPr lang="ja-JP" altLang="en-US" sz="2400" b="1" kern="0" dirty="0">
                <a:latin typeface="Yu Gothic UI" panose="020B0500000000000000" pitchFamily="50" charset="-128"/>
                <a:ea typeface="Yu Gothic UI" panose="020B0500000000000000" pitchFamily="50" charset="-128"/>
                <a:cs typeface="Arial" panose="020B0604020202020204" pitchFamily="34" charset="0"/>
                <a:sym typeface="Arial"/>
              </a:rPr>
              <a:t>事業ドメイン：オーダースーツ事業</a:t>
            </a:r>
          </a:p>
        </p:txBody>
      </p:sp>
      <p:sp>
        <p:nvSpPr>
          <p:cNvPr id="6" name="正方形/長方形 5">
            <a:extLst>
              <a:ext uri="{FF2B5EF4-FFF2-40B4-BE49-F238E27FC236}">
                <a16:creationId xmlns:a16="http://schemas.microsoft.com/office/drawing/2014/main" id="{79EDB316-715F-5107-DDF1-7965D8381A82}"/>
              </a:ext>
            </a:extLst>
          </p:cNvPr>
          <p:cNvSpPr/>
          <p:nvPr/>
        </p:nvSpPr>
        <p:spPr>
          <a:xfrm>
            <a:off x="374904" y="1490472"/>
            <a:ext cx="4282965" cy="4773168"/>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u="sng" dirty="0">
                <a:solidFill>
                  <a:schemeClr val="tx1"/>
                </a:solidFill>
              </a:rPr>
              <a:t>Before</a:t>
            </a:r>
          </a:p>
          <a:p>
            <a:pPr algn="ctr"/>
            <a:endParaRPr lang="en-US" altLang="ja-JP" dirty="0">
              <a:solidFill>
                <a:schemeClr val="tx1"/>
              </a:solidFill>
            </a:endParaRPr>
          </a:p>
          <a:p>
            <a:r>
              <a:rPr kumimoji="1" lang="ja-JP" altLang="en-US" sz="1600" dirty="0">
                <a:solidFill>
                  <a:schemeClr val="tx1"/>
                </a:solidFill>
              </a:rPr>
              <a:t>✓営業マンにも関わらず見た目がだらしない</a:t>
            </a:r>
            <a:endParaRPr kumimoji="1" lang="en-US" altLang="ja-JP" sz="1600" dirty="0">
              <a:solidFill>
                <a:schemeClr val="tx1"/>
              </a:solidFill>
            </a:endParaRPr>
          </a:p>
          <a:p>
            <a:endParaRPr kumimoji="1" lang="en-US" altLang="ja-JP" sz="1600" dirty="0">
              <a:solidFill>
                <a:schemeClr val="tx1"/>
              </a:solidFill>
            </a:endParaRPr>
          </a:p>
          <a:p>
            <a:r>
              <a:rPr lang="ja-JP" altLang="en-US" sz="1600" dirty="0">
                <a:solidFill>
                  <a:schemeClr val="tx1"/>
                </a:solidFill>
              </a:rPr>
              <a:t>✓重要な商談にも関わらずスーツの着こなしがなってない。サイズも合ってない</a:t>
            </a:r>
            <a:r>
              <a:rPr lang="en-US" altLang="ja-JP" sz="1600" dirty="0">
                <a:solidFill>
                  <a:schemeClr val="tx1"/>
                </a:solidFill>
              </a:rPr>
              <a:t>..</a:t>
            </a:r>
          </a:p>
          <a:p>
            <a:endParaRPr lang="en-US" altLang="ja-JP" sz="1600" dirty="0">
              <a:solidFill>
                <a:schemeClr val="tx1"/>
              </a:solidFill>
            </a:endParaRPr>
          </a:p>
          <a:p>
            <a:r>
              <a:rPr kumimoji="1" lang="ja-JP" altLang="en-US" sz="1600" dirty="0">
                <a:solidFill>
                  <a:schemeClr val="tx1"/>
                </a:solidFill>
              </a:rPr>
              <a:t>✓福利厚生で何かないか検討していた</a:t>
            </a:r>
            <a:endParaRPr kumimoji="1"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a:p>
            <a:endParaRPr lang="en-US" altLang="ja-JP" sz="1600" dirty="0">
              <a:solidFill>
                <a:schemeClr val="tx1"/>
              </a:solidFill>
            </a:endParaRPr>
          </a:p>
        </p:txBody>
      </p:sp>
      <p:sp>
        <p:nvSpPr>
          <p:cNvPr id="116" name="テキスト ボックス 115">
            <a:extLst>
              <a:ext uri="{FF2B5EF4-FFF2-40B4-BE49-F238E27FC236}">
                <a16:creationId xmlns:a16="http://schemas.microsoft.com/office/drawing/2014/main" id="{DF03076D-140B-A6E4-911A-051EC3E8DE9C}"/>
              </a:ext>
            </a:extLst>
          </p:cNvPr>
          <p:cNvSpPr txBox="1"/>
          <p:nvPr/>
        </p:nvSpPr>
        <p:spPr>
          <a:xfrm>
            <a:off x="886968" y="970163"/>
            <a:ext cx="10041805" cy="400110"/>
          </a:xfrm>
          <a:prstGeom prst="rect">
            <a:avLst/>
          </a:prstGeom>
          <a:noFill/>
        </p:spPr>
        <p:txBody>
          <a:bodyPr wrap="square" rtlCol="0">
            <a:spAutoFit/>
          </a:bodyPr>
          <a:lstStyle/>
          <a:p>
            <a:r>
              <a:rPr kumimoji="1" lang="ja-JP" altLang="en-US" b="1" dirty="0"/>
              <a:t>１着</a:t>
            </a:r>
            <a:r>
              <a:rPr kumimoji="1" lang="en-US" altLang="ja-JP" sz="2000" b="1" dirty="0">
                <a:solidFill>
                  <a:srgbClr val="002060"/>
                </a:solidFill>
              </a:rPr>
              <a:t>”</a:t>
            </a:r>
            <a:r>
              <a:rPr kumimoji="1" lang="ja-JP" altLang="en-US" sz="2000" b="1" dirty="0">
                <a:solidFill>
                  <a:srgbClr val="002060"/>
                </a:solidFill>
              </a:rPr>
              <a:t>戦闘服＝</a:t>
            </a:r>
            <a:r>
              <a:rPr lang="ja-JP" altLang="en-US" sz="2000" b="1" dirty="0">
                <a:solidFill>
                  <a:srgbClr val="002060"/>
                </a:solidFill>
              </a:rPr>
              <a:t>勝負スーツ</a:t>
            </a:r>
            <a:r>
              <a:rPr lang="en-US" altLang="ja-JP" sz="2000" b="1" dirty="0">
                <a:solidFill>
                  <a:srgbClr val="002060"/>
                </a:solidFill>
              </a:rPr>
              <a:t>”</a:t>
            </a:r>
            <a:r>
              <a:rPr lang="ja-JP" altLang="en-US" b="1" dirty="0"/>
              <a:t>を社員モチベーション向上のために福利厚生として導入しませんか</a:t>
            </a:r>
            <a:endParaRPr kumimoji="1" lang="ja-JP" altLang="en-US" b="1" dirty="0"/>
          </a:p>
        </p:txBody>
      </p:sp>
      <p:pic>
        <p:nvPicPr>
          <p:cNvPr id="73" name="図 72" descr="アイコン&#10;&#10;AI 生成コンテンツは誤りを含む可能性があります。">
            <a:extLst>
              <a:ext uri="{FF2B5EF4-FFF2-40B4-BE49-F238E27FC236}">
                <a16:creationId xmlns:a16="http://schemas.microsoft.com/office/drawing/2014/main" id="{D5CC35AE-BA37-F6C1-BD2D-77AF76E61C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5196" y="2133224"/>
            <a:ext cx="962616" cy="1010609"/>
          </a:xfrm>
          <a:prstGeom prst="rect">
            <a:avLst/>
          </a:prstGeom>
        </p:spPr>
      </p:pic>
      <p:pic>
        <p:nvPicPr>
          <p:cNvPr id="12" name="グラフィックス 11" descr="都市 単色塗りつぶし">
            <a:extLst>
              <a:ext uri="{FF2B5EF4-FFF2-40B4-BE49-F238E27FC236}">
                <a16:creationId xmlns:a16="http://schemas.microsoft.com/office/drawing/2014/main" id="{BB44AD75-AD06-D80F-A172-F05016A0769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81451" y="3672429"/>
            <a:ext cx="962616" cy="1010609"/>
          </a:xfrm>
          <a:prstGeom prst="rect">
            <a:avLst/>
          </a:prstGeom>
        </p:spPr>
      </p:pic>
      <p:cxnSp>
        <p:nvCxnSpPr>
          <p:cNvPr id="92" name="コネクタ: カギ線 91">
            <a:extLst>
              <a:ext uri="{FF2B5EF4-FFF2-40B4-BE49-F238E27FC236}">
                <a16:creationId xmlns:a16="http://schemas.microsoft.com/office/drawing/2014/main" id="{4ADFA246-0E05-DCF2-4BC3-FD3F5ABA45A4}"/>
              </a:ext>
            </a:extLst>
          </p:cNvPr>
          <p:cNvCxnSpPr>
            <a:cxnSpLocks/>
          </p:cNvCxnSpPr>
          <p:nvPr/>
        </p:nvCxnSpPr>
        <p:spPr>
          <a:xfrm rot="16200000" flipV="1">
            <a:off x="5061602" y="3341430"/>
            <a:ext cx="1600867" cy="38832"/>
          </a:xfrm>
          <a:prstGeom prst="bentConnector4">
            <a:avLst>
              <a:gd name="adj1" fmla="val -503"/>
              <a:gd name="adj2" fmla="val 71973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14" name="コネクタ: カギ線 113">
            <a:extLst>
              <a:ext uri="{FF2B5EF4-FFF2-40B4-BE49-F238E27FC236}">
                <a16:creationId xmlns:a16="http://schemas.microsoft.com/office/drawing/2014/main" id="{9F0E97FB-5ED4-B36D-A2A3-16225AD0F4AD}"/>
              </a:ext>
            </a:extLst>
          </p:cNvPr>
          <p:cNvCxnSpPr>
            <a:cxnSpLocks/>
          </p:cNvCxnSpPr>
          <p:nvPr/>
        </p:nvCxnSpPr>
        <p:spPr>
          <a:xfrm flipH="1">
            <a:off x="6791139" y="2509762"/>
            <a:ext cx="33347" cy="1707896"/>
          </a:xfrm>
          <a:prstGeom prst="bentConnector3">
            <a:avLst>
              <a:gd name="adj1" fmla="val -721659"/>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65" name="コネクタ: カギ線 164">
            <a:extLst>
              <a:ext uri="{FF2B5EF4-FFF2-40B4-BE49-F238E27FC236}">
                <a16:creationId xmlns:a16="http://schemas.microsoft.com/office/drawing/2014/main" id="{8B611B3E-950D-70A4-AEA5-036D90E5C859}"/>
              </a:ext>
            </a:extLst>
          </p:cNvPr>
          <p:cNvCxnSpPr>
            <a:cxnSpLocks/>
          </p:cNvCxnSpPr>
          <p:nvPr/>
        </p:nvCxnSpPr>
        <p:spPr>
          <a:xfrm flipH="1">
            <a:off x="6790657" y="2427732"/>
            <a:ext cx="40255" cy="3606221"/>
          </a:xfrm>
          <a:prstGeom prst="bentConnector4">
            <a:avLst>
              <a:gd name="adj1" fmla="val -931323"/>
              <a:gd name="adj2" fmla="val 100015"/>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pic>
        <p:nvPicPr>
          <p:cNvPr id="7" name="図 6" descr="アイコン&#10;&#10;AI 生成コンテンツは誤りを含む可能性があります。">
            <a:extLst>
              <a:ext uri="{FF2B5EF4-FFF2-40B4-BE49-F238E27FC236}">
                <a16:creationId xmlns:a16="http://schemas.microsoft.com/office/drawing/2014/main" id="{9C34A8EB-22BD-CEA6-C412-AA1B821A1C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85528" y="5497043"/>
            <a:ext cx="922284" cy="922284"/>
          </a:xfrm>
          <a:prstGeom prst="rect">
            <a:avLst/>
          </a:prstGeom>
        </p:spPr>
      </p:pic>
      <p:sp>
        <p:nvSpPr>
          <p:cNvPr id="27" name="テキスト ボックス 26">
            <a:extLst>
              <a:ext uri="{FF2B5EF4-FFF2-40B4-BE49-F238E27FC236}">
                <a16:creationId xmlns:a16="http://schemas.microsoft.com/office/drawing/2014/main" id="{AD336047-9BE2-DF9E-3159-479D58CF1FB6}"/>
              </a:ext>
            </a:extLst>
          </p:cNvPr>
          <p:cNvSpPr txBox="1"/>
          <p:nvPr/>
        </p:nvSpPr>
        <p:spPr>
          <a:xfrm>
            <a:off x="5580480" y="1512396"/>
            <a:ext cx="1564558" cy="276999"/>
          </a:xfrm>
          <a:prstGeom prst="rect">
            <a:avLst/>
          </a:prstGeom>
          <a:noFill/>
        </p:spPr>
        <p:txBody>
          <a:bodyPr wrap="square" rtlCol="0">
            <a:spAutoFit/>
          </a:bodyPr>
          <a:lstStyle/>
          <a:p>
            <a:r>
              <a:rPr kumimoji="1" lang="ja-JP" altLang="en-US" sz="1200" b="1" dirty="0"/>
              <a:t>例</a:t>
            </a:r>
            <a:r>
              <a:rPr kumimoji="1" lang="en-US" altLang="ja-JP" sz="1200" b="1" dirty="0"/>
              <a:t>1)</a:t>
            </a:r>
            <a:r>
              <a:rPr kumimoji="1" lang="ja-JP" altLang="en-US" sz="1200" b="1" dirty="0"/>
              <a:t>新卒入社祝い</a:t>
            </a:r>
          </a:p>
        </p:txBody>
      </p:sp>
      <p:sp>
        <p:nvSpPr>
          <p:cNvPr id="28" name="テキスト ボックス 27">
            <a:extLst>
              <a:ext uri="{FF2B5EF4-FFF2-40B4-BE49-F238E27FC236}">
                <a16:creationId xmlns:a16="http://schemas.microsoft.com/office/drawing/2014/main" id="{888CAE2F-B5D0-FBCB-9A63-F11FACF71882}"/>
              </a:ext>
            </a:extLst>
          </p:cNvPr>
          <p:cNvSpPr txBox="1"/>
          <p:nvPr/>
        </p:nvSpPr>
        <p:spPr>
          <a:xfrm>
            <a:off x="7564139" y="1478672"/>
            <a:ext cx="1564558" cy="461665"/>
          </a:xfrm>
          <a:prstGeom prst="rect">
            <a:avLst/>
          </a:prstGeom>
          <a:noFill/>
        </p:spPr>
        <p:txBody>
          <a:bodyPr wrap="square" rtlCol="0">
            <a:spAutoFit/>
          </a:bodyPr>
          <a:lstStyle/>
          <a:p>
            <a:r>
              <a:rPr kumimoji="1" lang="ja-JP" altLang="en-US" sz="1200" b="1" dirty="0"/>
              <a:t>例</a:t>
            </a:r>
            <a:r>
              <a:rPr lang="en-US" altLang="ja-JP" sz="1200" b="1" dirty="0"/>
              <a:t>2</a:t>
            </a:r>
            <a:r>
              <a:rPr kumimoji="1" lang="en-US" altLang="ja-JP" sz="1200" b="1" dirty="0"/>
              <a:t>)</a:t>
            </a:r>
            <a:r>
              <a:rPr kumimoji="1" lang="ja-JP" altLang="en-US" sz="1200" b="1" dirty="0"/>
              <a:t>福利厚生として</a:t>
            </a:r>
            <a:endParaRPr kumimoji="1" lang="en-US" altLang="ja-JP" sz="1200" b="1" dirty="0"/>
          </a:p>
          <a:p>
            <a:r>
              <a:rPr lang="ja-JP" altLang="en-US" sz="1200" b="1" dirty="0"/>
              <a:t>企業様が</a:t>
            </a:r>
            <a:r>
              <a:rPr lang="en-US" altLang="ja-JP" sz="1200" b="1" dirty="0"/>
              <a:t>100%</a:t>
            </a:r>
            <a:r>
              <a:rPr lang="ja-JP" altLang="en-US" sz="1200" b="1" dirty="0"/>
              <a:t>負担</a:t>
            </a:r>
            <a:endParaRPr kumimoji="1" lang="ja-JP" altLang="en-US" sz="1200" b="1" dirty="0"/>
          </a:p>
        </p:txBody>
      </p:sp>
      <p:sp>
        <p:nvSpPr>
          <p:cNvPr id="29" name="テキスト ボックス 28">
            <a:extLst>
              <a:ext uri="{FF2B5EF4-FFF2-40B4-BE49-F238E27FC236}">
                <a16:creationId xmlns:a16="http://schemas.microsoft.com/office/drawing/2014/main" id="{9FD82D8C-78E5-5118-ABB9-2B7B44180F67}"/>
              </a:ext>
            </a:extLst>
          </p:cNvPr>
          <p:cNvSpPr txBox="1"/>
          <p:nvPr/>
        </p:nvSpPr>
        <p:spPr>
          <a:xfrm>
            <a:off x="9988932" y="1490472"/>
            <a:ext cx="1564558" cy="461665"/>
          </a:xfrm>
          <a:prstGeom prst="rect">
            <a:avLst/>
          </a:prstGeom>
          <a:noFill/>
        </p:spPr>
        <p:txBody>
          <a:bodyPr wrap="square" rtlCol="0">
            <a:spAutoFit/>
          </a:bodyPr>
          <a:lstStyle/>
          <a:p>
            <a:r>
              <a:rPr kumimoji="1" lang="ja-JP" altLang="en-US" sz="1200" b="1" dirty="0"/>
              <a:t>例</a:t>
            </a:r>
            <a:r>
              <a:rPr kumimoji="1" lang="en-US" altLang="ja-JP" sz="1200" b="1" dirty="0"/>
              <a:t>3)</a:t>
            </a:r>
            <a:r>
              <a:rPr kumimoji="1" lang="ja-JP" altLang="en-US" sz="1200" b="1" dirty="0"/>
              <a:t>福利厚生として</a:t>
            </a:r>
            <a:endParaRPr kumimoji="1" lang="en-US" altLang="ja-JP" sz="1200" b="1" dirty="0"/>
          </a:p>
          <a:p>
            <a:r>
              <a:rPr lang="ja-JP" altLang="en-US" sz="1200" b="1" dirty="0"/>
              <a:t>企業様が</a:t>
            </a:r>
            <a:r>
              <a:rPr lang="en-US" altLang="ja-JP" sz="1200" b="1" dirty="0"/>
              <a:t>50%</a:t>
            </a:r>
            <a:r>
              <a:rPr lang="ja-JP" altLang="en-US" sz="1200" b="1" dirty="0"/>
              <a:t>負担</a:t>
            </a:r>
            <a:endParaRPr kumimoji="1" lang="ja-JP" altLang="en-US" sz="1200" b="1" dirty="0"/>
          </a:p>
        </p:txBody>
      </p:sp>
      <p:sp>
        <p:nvSpPr>
          <p:cNvPr id="30" name="テキスト ボックス 29">
            <a:extLst>
              <a:ext uri="{FF2B5EF4-FFF2-40B4-BE49-F238E27FC236}">
                <a16:creationId xmlns:a16="http://schemas.microsoft.com/office/drawing/2014/main" id="{890F2FBC-B618-D080-7352-E964C5C4D710}"/>
              </a:ext>
            </a:extLst>
          </p:cNvPr>
          <p:cNvSpPr txBox="1"/>
          <p:nvPr/>
        </p:nvSpPr>
        <p:spPr>
          <a:xfrm>
            <a:off x="5550018" y="3195368"/>
            <a:ext cx="886968" cy="276999"/>
          </a:xfrm>
          <a:prstGeom prst="rect">
            <a:avLst/>
          </a:prstGeom>
          <a:noFill/>
        </p:spPr>
        <p:txBody>
          <a:bodyPr wrap="square" rtlCol="0">
            <a:spAutoFit/>
          </a:bodyPr>
          <a:lstStyle/>
          <a:p>
            <a:r>
              <a:rPr kumimoji="1" lang="ja-JP" altLang="en-US" sz="1200" b="1" dirty="0"/>
              <a:t>発注</a:t>
            </a:r>
          </a:p>
        </p:txBody>
      </p:sp>
      <p:sp>
        <p:nvSpPr>
          <p:cNvPr id="34" name="テキスト ボックス 33">
            <a:extLst>
              <a:ext uri="{FF2B5EF4-FFF2-40B4-BE49-F238E27FC236}">
                <a16:creationId xmlns:a16="http://schemas.microsoft.com/office/drawing/2014/main" id="{C84018CC-9514-3793-782E-459E494569BF}"/>
              </a:ext>
            </a:extLst>
          </p:cNvPr>
          <p:cNvSpPr txBox="1"/>
          <p:nvPr/>
        </p:nvSpPr>
        <p:spPr>
          <a:xfrm>
            <a:off x="6677171" y="4907505"/>
            <a:ext cx="886968" cy="276999"/>
          </a:xfrm>
          <a:prstGeom prst="rect">
            <a:avLst/>
          </a:prstGeom>
          <a:noFill/>
        </p:spPr>
        <p:txBody>
          <a:bodyPr wrap="square" rtlCol="0">
            <a:spAutoFit/>
          </a:bodyPr>
          <a:lstStyle/>
          <a:p>
            <a:r>
              <a:rPr kumimoji="1" lang="ja-JP" altLang="en-US" sz="1200" b="1" dirty="0"/>
              <a:t>採寸</a:t>
            </a:r>
          </a:p>
        </p:txBody>
      </p:sp>
      <p:sp>
        <p:nvSpPr>
          <p:cNvPr id="35" name="テキスト ボックス 34">
            <a:extLst>
              <a:ext uri="{FF2B5EF4-FFF2-40B4-BE49-F238E27FC236}">
                <a16:creationId xmlns:a16="http://schemas.microsoft.com/office/drawing/2014/main" id="{2A8EEAAF-AF28-7E9D-0C28-3AEC3D7EB0E8}"/>
              </a:ext>
            </a:extLst>
          </p:cNvPr>
          <p:cNvSpPr txBox="1"/>
          <p:nvPr/>
        </p:nvSpPr>
        <p:spPr>
          <a:xfrm>
            <a:off x="6456434" y="3153186"/>
            <a:ext cx="886968" cy="461665"/>
          </a:xfrm>
          <a:prstGeom prst="rect">
            <a:avLst/>
          </a:prstGeom>
          <a:noFill/>
        </p:spPr>
        <p:txBody>
          <a:bodyPr wrap="square" rtlCol="0">
            <a:spAutoFit/>
          </a:bodyPr>
          <a:lstStyle/>
          <a:p>
            <a:r>
              <a:rPr kumimoji="1" lang="ja-JP" altLang="en-US" sz="1200" b="1" dirty="0"/>
              <a:t>納品</a:t>
            </a:r>
            <a:r>
              <a:rPr kumimoji="1" lang="en-US" altLang="ja-JP" sz="1200" b="1" dirty="0"/>
              <a:t>/</a:t>
            </a:r>
          </a:p>
          <a:p>
            <a:r>
              <a:rPr kumimoji="1" lang="ja-JP" altLang="en-US" sz="1200" b="1" dirty="0"/>
              <a:t>御請求</a:t>
            </a:r>
          </a:p>
        </p:txBody>
      </p:sp>
      <p:sp>
        <p:nvSpPr>
          <p:cNvPr id="36" name="テキスト ボックス 35">
            <a:extLst>
              <a:ext uri="{FF2B5EF4-FFF2-40B4-BE49-F238E27FC236}">
                <a16:creationId xmlns:a16="http://schemas.microsoft.com/office/drawing/2014/main" id="{932F35D3-420F-AE75-9A59-8CEA6077BD19}"/>
              </a:ext>
            </a:extLst>
          </p:cNvPr>
          <p:cNvSpPr txBox="1"/>
          <p:nvPr/>
        </p:nvSpPr>
        <p:spPr>
          <a:xfrm>
            <a:off x="5576614" y="3769542"/>
            <a:ext cx="298411" cy="408191"/>
          </a:xfrm>
          <a:prstGeom prst="rect">
            <a:avLst/>
          </a:prstGeom>
          <a:noFill/>
        </p:spPr>
        <p:txBody>
          <a:bodyPr wrap="square" rtlCol="0">
            <a:spAutoFit/>
          </a:bodyPr>
          <a:lstStyle/>
          <a:p>
            <a:r>
              <a:rPr lang="ja-JP" altLang="en-US" dirty="0"/>
              <a:t>❶</a:t>
            </a:r>
            <a:endParaRPr kumimoji="1" lang="ja-JP" altLang="en-US" dirty="0"/>
          </a:p>
        </p:txBody>
      </p:sp>
      <p:sp>
        <p:nvSpPr>
          <p:cNvPr id="37" name="テキスト ボックス 36">
            <a:extLst>
              <a:ext uri="{FF2B5EF4-FFF2-40B4-BE49-F238E27FC236}">
                <a16:creationId xmlns:a16="http://schemas.microsoft.com/office/drawing/2014/main" id="{29BCAA06-88C2-7A5A-A7D4-CBD96E60830E}"/>
              </a:ext>
            </a:extLst>
          </p:cNvPr>
          <p:cNvSpPr txBox="1"/>
          <p:nvPr/>
        </p:nvSpPr>
        <p:spPr>
          <a:xfrm>
            <a:off x="6856462" y="5089797"/>
            <a:ext cx="298411" cy="369332"/>
          </a:xfrm>
          <a:prstGeom prst="rect">
            <a:avLst/>
          </a:prstGeom>
          <a:noFill/>
        </p:spPr>
        <p:txBody>
          <a:bodyPr wrap="square" rtlCol="0">
            <a:spAutoFit/>
          </a:bodyPr>
          <a:lstStyle/>
          <a:p>
            <a:r>
              <a:rPr kumimoji="1" lang="ja-JP" altLang="en-US" dirty="0"/>
              <a:t>❷</a:t>
            </a:r>
          </a:p>
        </p:txBody>
      </p:sp>
      <p:sp>
        <p:nvSpPr>
          <p:cNvPr id="38" name="テキスト ボックス 37">
            <a:extLst>
              <a:ext uri="{FF2B5EF4-FFF2-40B4-BE49-F238E27FC236}">
                <a16:creationId xmlns:a16="http://schemas.microsoft.com/office/drawing/2014/main" id="{1DBBA3C2-7CB9-9A12-4508-02D388E35A51}"/>
              </a:ext>
            </a:extLst>
          </p:cNvPr>
          <p:cNvSpPr txBox="1"/>
          <p:nvPr/>
        </p:nvSpPr>
        <p:spPr>
          <a:xfrm>
            <a:off x="6707256" y="3546956"/>
            <a:ext cx="298411" cy="369332"/>
          </a:xfrm>
          <a:prstGeom prst="rect">
            <a:avLst/>
          </a:prstGeom>
          <a:noFill/>
        </p:spPr>
        <p:txBody>
          <a:bodyPr wrap="square" rtlCol="0">
            <a:spAutoFit/>
          </a:bodyPr>
          <a:lstStyle/>
          <a:p>
            <a:r>
              <a:rPr kumimoji="1" lang="ja-JP" altLang="en-US" dirty="0"/>
              <a:t>❸</a:t>
            </a:r>
          </a:p>
        </p:txBody>
      </p:sp>
      <p:pic>
        <p:nvPicPr>
          <p:cNvPr id="39" name="図 38" descr="アイコン&#10;&#10;AI 生成コンテンツは誤りを含む可能性があります。">
            <a:extLst>
              <a:ext uri="{FF2B5EF4-FFF2-40B4-BE49-F238E27FC236}">
                <a16:creationId xmlns:a16="http://schemas.microsoft.com/office/drawing/2014/main" id="{93E7E469-D745-5E63-4207-EE684A1FE9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02903" y="2132985"/>
            <a:ext cx="962616" cy="1010609"/>
          </a:xfrm>
          <a:prstGeom prst="rect">
            <a:avLst/>
          </a:prstGeom>
        </p:spPr>
      </p:pic>
      <p:pic>
        <p:nvPicPr>
          <p:cNvPr id="40" name="グラフィックス 39" descr="都市 単色塗りつぶし">
            <a:extLst>
              <a:ext uri="{FF2B5EF4-FFF2-40B4-BE49-F238E27FC236}">
                <a16:creationId xmlns:a16="http://schemas.microsoft.com/office/drawing/2014/main" id="{E6DD0393-7A8F-F371-8AF1-A768866490C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39158" y="3672190"/>
            <a:ext cx="962616" cy="1010609"/>
          </a:xfrm>
          <a:prstGeom prst="rect">
            <a:avLst/>
          </a:prstGeom>
        </p:spPr>
      </p:pic>
      <p:cxnSp>
        <p:nvCxnSpPr>
          <p:cNvPr id="41" name="コネクタ: カギ線 40">
            <a:extLst>
              <a:ext uri="{FF2B5EF4-FFF2-40B4-BE49-F238E27FC236}">
                <a16:creationId xmlns:a16="http://schemas.microsoft.com/office/drawing/2014/main" id="{1E0D08BA-A825-BBF4-24A9-95B3E0F23394}"/>
              </a:ext>
            </a:extLst>
          </p:cNvPr>
          <p:cNvCxnSpPr>
            <a:cxnSpLocks/>
          </p:cNvCxnSpPr>
          <p:nvPr/>
        </p:nvCxnSpPr>
        <p:spPr>
          <a:xfrm rot="16200000" flipV="1">
            <a:off x="7019309" y="3341191"/>
            <a:ext cx="1600867" cy="38832"/>
          </a:xfrm>
          <a:prstGeom prst="bentConnector4">
            <a:avLst>
              <a:gd name="adj1" fmla="val -503"/>
              <a:gd name="adj2" fmla="val 71973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2" name="コネクタ: カギ線 41">
            <a:extLst>
              <a:ext uri="{FF2B5EF4-FFF2-40B4-BE49-F238E27FC236}">
                <a16:creationId xmlns:a16="http://schemas.microsoft.com/office/drawing/2014/main" id="{F23E01E4-DAB5-B315-D334-D4A4325706F1}"/>
              </a:ext>
            </a:extLst>
          </p:cNvPr>
          <p:cNvCxnSpPr>
            <a:cxnSpLocks/>
          </p:cNvCxnSpPr>
          <p:nvPr/>
        </p:nvCxnSpPr>
        <p:spPr>
          <a:xfrm flipH="1">
            <a:off x="8748846" y="2509523"/>
            <a:ext cx="33347" cy="1707896"/>
          </a:xfrm>
          <a:prstGeom prst="bentConnector3">
            <a:avLst>
              <a:gd name="adj1" fmla="val -721659"/>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43" name="コネクタ: カギ線 42">
            <a:extLst>
              <a:ext uri="{FF2B5EF4-FFF2-40B4-BE49-F238E27FC236}">
                <a16:creationId xmlns:a16="http://schemas.microsoft.com/office/drawing/2014/main" id="{09C6B6FA-627C-1028-D88A-8407E1B3349B}"/>
              </a:ext>
            </a:extLst>
          </p:cNvPr>
          <p:cNvCxnSpPr>
            <a:cxnSpLocks/>
          </p:cNvCxnSpPr>
          <p:nvPr/>
        </p:nvCxnSpPr>
        <p:spPr>
          <a:xfrm flipH="1">
            <a:off x="8748364" y="2427493"/>
            <a:ext cx="40255" cy="3606221"/>
          </a:xfrm>
          <a:prstGeom prst="bentConnector4">
            <a:avLst>
              <a:gd name="adj1" fmla="val -931323"/>
              <a:gd name="adj2" fmla="val 100015"/>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pic>
        <p:nvPicPr>
          <p:cNvPr id="44" name="図 43" descr="アイコン&#10;&#10;AI 生成コンテンツは誤りを含む可能性があります。">
            <a:extLst>
              <a:ext uri="{FF2B5EF4-FFF2-40B4-BE49-F238E27FC236}">
                <a16:creationId xmlns:a16="http://schemas.microsoft.com/office/drawing/2014/main" id="{34339C0B-9ED7-E076-D48D-C62E728E7A7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3235" y="5496804"/>
            <a:ext cx="922284" cy="922284"/>
          </a:xfrm>
          <a:prstGeom prst="rect">
            <a:avLst/>
          </a:prstGeom>
        </p:spPr>
      </p:pic>
      <p:sp>
        <p:nvSpPr>
          <p:cNvPr id="45" name="テキスト ボックス 44">
            <a:extLst>
              <a:ext uri="{FF2B5EF4-FFF2-40B4-BE49-F238E27FC236}">
                <a16:creationId xmlns:a16="http://schemas.microsoft.com/office/drawing/2014/main" id="{83BAC121-EBF8-92C7-FF2D-8F43073DC784}"/>
              </a:ext>
            </a:extLst>
          </p:cNvPr>
          <p:cNvSpPr txBox="1"/>
          <p:nvPr/>
        </p:nvSpPr>
        <p:spPr>
          <a:xfrm>
            <a:off x="7507725" y="3195129"/>
            <a:ext cx="886968" cy="276999"/>
          </a:xfrm>
          <a:prstGeom prst="rect">
            <a:avLst/>
          </a:prstGeom>
          <a:noFill/>
        </p:spPr>
        <p:txBody>
          <a:bodyPr wrap="square" rtlCol="0">
            <a:spAutoFit/>
          </a:bodyPr>
          <a:lstStyle/>
          <a:p>
            <a:r>
              <a:rPr kumimoji="1" lang="ja-JP" altLang="en-US" sz="1200" b="1" dirty="0"/>
              <a:t>発注</a:t>
            </a:r>
          </a:p>
        </p:txBody>
      </p:sp>
      <p:sp>
        <p:nvSpPr>
          <p:cNvPr id="46" name="テキスト ボックス 45">
            <a:extLst>
              <a:ext uri="{FF2B5EF4-FFF2-40B4-BE49-F238E27FC236}">
                <a16:creationId xmlns:a16="http://schemas.microsoft.com/office/drawing/2014/main" id="{2BF9C1F1-5E66-DBEF-A214-2AFB8355468F}"/>
              </a:ext>
            </a:extLst>
          </p:cNvPr>
          <p:cNvSpPr txBox="1"/>
          <p:nvPr/>
        </p:nvSpPr>
        <p:spPr>
          <a:xfrm>
            <a:off x="8685213" y="4873573"/>
            <a:ext cx="886968" cy="276999"/>
          </a:xfrm>
          <a:prstGeom prst="rect">
            <a:avLst/>
          </a:prstGeom>
          <a:noFill/>
        </p:spPr>
        <p:txBody>
          <a:bodyPr wrap="square" rtlCol="0">
            <a:spAutoFit/>
          </a:bodyPr>
          <a:lstStyle/>
          <a:p>
            <a:r>
              <a:rPr kumimoji="1" lang="ja-JP" altLang="en-US" sz="1200" b="1" dirty="0"/>
              <a:t>採寸</a:t>
            </a:r>
          </a:p>
        </p:txBody>
      </p:sp>
      <p:sp>
        <p:nvSpPr>
          <p:cNvPr id="47" name="テキスト ボックス 46">
            <a:extLst>
              <a:ext uri="{FF2B5EF4-FFF2-40B4-BE49-F238E27FC236}">
                <a16:creationId xmlns:a16="http://schemas.microsoft.com/office/drawing/2014/main" id="{39A0BEBD-8570-FC6E-1E6B-799DC7CAEC15}"/>
              </a:ext>
            </a:extLst>
          </p:cNvPr>
          <p:cNvSpPr txBox="1"/>
          <p:nvPr/>
        </p:nvSpPr>
        <p:spPr>
          <a:xfrm>
            <a:off x="8414141" y="3152947"/>
            <a:ext cx="886968" cy="461665"/>
          </a:xfrm>
          <a:prstGeom prst="rect">
            <a:avLst/>
          </a:prstGeom>
          <a:noFill/>
        </p:spPr>
        <p:txBody>
          <a:bodyPr wrap="square" rtlCol="0">
            <a:spAutoFit/>
          </a:bodyPr>
          <a:lstStyle/>
          <a:p>
            <a:r>
              <a:rPr kumimoji="1" lang="ja-JP" altLang="en-US" sz="1200" b="1" dirty="0"/>
              <a:t>納品</a:t>
            </a:r>
            <a:r>
              <a:rPr kumimoji="1" lang="en-US" altLang="ja-JP" sz="1200" b="1" dirty="0"/>
              <a:t>/</a:t>
            </a:r>
          </a:p>
          <a:p>
            <a:r>
              <a:rPr kumimoji="1" lang="ja-JP" altLang="en-US" sz="1200" b="1" dirty="0"/>
              <a:t>御請求</a:t>
            </a:r>
          </a:p>
        </p:txBody>
      </p:sp>
      <p:sp>
        <p:nvSpPr>
          <p:cNvPr id="48" name="テキスト ボックス 47">
            <a:extLst>
              <a:ext uri="{FF2B5EF4-FFF2-40B4-BE49-F238E27FC236}">
                <a16:creationId xmlns:a16="http://schemas.microsoft.com/office/drawing/2014/main" id="{7487D10F-57B1-FF85-464D-652CDE6D6BC0}"/>
              </a:ext>
            </a:extLst>
          </p:cNvPr>
          <p:cNvSpPr txBox="1"/>
          <p:nvPr/>
        </p:nvSpPr>
        <p:spPr>
          <a:xfrm>
            <a:off x="7534321" y="3769303"/>
            <a:ext cx="298411" cy="369332"/>
          </a:xfrm>
          <a:prstGeom prst="rect">
            <a:avLst/>
          </a:prstGeom>
          <a:noFill/>
        </p:spPr>
        <p:txBody>
          <a:bodyPr wrap="square" rtlCol="0">
            <a:spAutoFit/>
          </a:bodyPr>
          <a:lstStyle/>
          <a:p>
            <a:r>
              <a:rPr lang="ja-JP" altLang="en-US" dirty="0"/>
              <a:t>❶</a:t>
            </a:r>
            <a:endParaRPr kumimoji="1" lang="ja-JP" altLang="en-US" dirty="0"/>
          </a:p>
        </p:txBody>
      </p:sp>
      <p:sp>
        <p:nvSpPr>
          <p:cNvPr id="49" name="テキスト ボックス 48">
            <a:extLst>
              <a:ext uri="{FF2B5EF4-FFF2-40B4-BE49-F238E27FC236}">
                <a16:creationId xmlns:a16="http://schemas.microsoft.com/office/drawing/2014/main" id="{5211CFC1-CD04-831A-AB38-74370D63B9D8}"/>
              </a:ext>
            </a:extLst>
          </p:cNvPr>
          <p:cNvSpPr txBox="1"/>
          <p:nvPr/>
        </p:nvSpPr>
        <p:spPr>
          <a:xfrm>
            <a:off x="8814169" y="5089558"/>
            <a:ext cx="298411" cy="369332"/>
          </a:xfrm>
          <a:prstGeom prst="rect">
            <a:avLst/>
          </a:prstGeom>
          <a:noFill/>
        </p:spPr>
        <p:txBody>
          <a:bodyPr wrap="square" rtlCol="0">
            <a:spAutoFit/>
          </a:bodyPr>
          <a:lstStyle/>
          <a:p>
            <a:r>
              <a:rPr kumimoji="1" lang="ja-JP" altLang="en-US" dirty="0"/>
              <a:t>❷</a:t>
            </a:r>
          </a:p>
        </p:txBody>
      </p:sp>
      <p:sp>
        <p:nvSpPr>
          <p:cNvPr id="50" name="テキスト ボックス 49">
            <a:extLst>
              <a:ext uri="{FF2B5EF4-FFF2-40B4-BE49-F238E27FC236}">
                <a16:creationId xmlns:a16="http://schemas.microsoft.com/office/drawing/2014/main" id="{EF70153B-0623-C4EF-8E5B-457263B8E835}"/>
              </a:ext>
            </a:extLst>
          </p:cNvPr>
          <p:cNvSpPr txBox="1"/>
          <p:nvPr/>
        </p:nvSpPr>
        <p:spPr>
          <a:xfrm>
            <a:off x="8664963" y="3546717"/>
            <a:ext cx="298411" cy="369332"/>
          </a:xfrm>
          <a:prstGeom prst="rect">
            <a:avLst/>
          </a:prstGeom>
          <a:noFill/>
        </p:spPr>
        <p:txBody>
          <a:bodyPr wrap="square" rtlCol="0">
            <a:spAutoFit/>
          </a:bodyPr>
          <a:lstStyle/>
          <a:p>
            <a:r>
              <a:rPr kumimoji="1" lang="ja-JP" altLang="en-US" dirty="0"/>
              <a:t>❸</a:t>
            </a:r>
          </a:p>
        </p:txBody>
      </p:sp>
      <p:pic>
        <p:nvPicPr>
          <p:cNvPr id="55" name="図 54" descr="アイコン&#10;&#10;AI 生成コンテンツは誤りを含む可能性があります。">
            <a:extLst>
              <a:ext uri="{FF2B5EF4-FFF2-40B4-BE49-F238E27FC236}">
                <a16:creationId xmlns:a16="http://schemas.microsoft.com/office/drawing/2014/main" id="{E8C7BA86-28CA-F5E3-110A-26D1E768A5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56161" y="2094125"/>
            <a:ext cx="962616" cy="1010609"/>
          </a:xfrm>
          <a:prstGeom prst="rect">
            <a:avLst/>
          </a:prstGeom>
        </p:spPr>
      </p:pic>
      <p:pic>
        <p:nvPicPr>
          <p:cNvPr id="56" name="グラフィックス 55" descr="都市 単色塗りつぶし">
            <a:extLst>
              <a:ext uri="{FF2B5EF4-FFF2-40B4-BE49-F238E27FC236}">
                <a16:creationId xmlns:a16="http://schemas.microsoft.com/office/drawing/2014/main" id="{80281FB1-90CD-8ECB-B3AC-D0AA9F201E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292416" y="3633330"/>
            <a:ext cx="962616" cy="1010609"/>
          </a:xfrm>
          <a:prstGeom prst="rect">
            <a:avLst/>
          </a:prstGeom>
        </p:spPr>
      </p:pic>
      <p:cxnSp>
        <p:nvCxnSpPr>
          <p:cNvPr id="57" name="コネクタ: カギ線 56">
            <a:extLst>
              <a:ext uri="{FF2B5EF4-FFF2-40B4-BE49-F238E27FC236}">
                <a16:creationId xmlns:a16="http://schemas.microsoft.com/office/drawing/2014/main" id="{3994575B-0EB7-4D42-5718-E0D1EDEF8C1D}"/>
              </a:ext>
            </a:extLst>
          </p:cNvPr>
          <p:cNvCxnSpPr>
            <a:cxnSpLocks/>
          </p:cNvCxnSpPr>
          <p:nvPr/>
        </p:nvCxnSpPr>
        <p:spPr>
          <a:xfrm rot="10800000">
            <a:off x="10247018" y="2599430"/>
            <a:ext cx="166677" cy="3434284"/>
          </a:xfrm>
          <a:prstGeom prst="bentConnector3">
            <a:avLst>
              <a:gd name="adj1" fmla="val 23715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pic>
        <p:nvPicPr>
          <p:cNvPr id="60" name="図 59" descr="アイコン&#10;&#10;AI 生成コンテンツは誤りを含む可能性があります。">
            <a:extLst>
              <a:ext uri="{FF2B5EF4-FFF2-40B4-BE49-F238E27FC236}">
                <a16:creationId xmlns:a16="http://schemas.microsoft.com/office/drawing/2014/main" id="{95EF250B-5EE7-08F0-0A79-BD36D676E60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96493" y="5457944"/>
            <a:ext cx="922284" cy="922284"/>
          </a:xfrm>
          <a:prstGeom prst="rect">
            <a:avLst/>
          </a:prstGeom>
        </p:spPr>
      </p:pic>
      <p:sp>
        <p:nvSpPr>
          <p:cNvPr id="61" name="テキスト ボックス 60">
            <a:extLst>
              <a:ext uri="{FF2B5EF4-FFF2-40B4-BE49-F238E27FC236}">
                <a16:creationId xmlns:a16="http://schemas.microsoft.com/office/drawing/2014/main" id="{63FF2AAE-9CBE-241E-6F88-73EA5DD28874}"/>
              </a:ext>
            </a:extLst>
          </p:cNvPr>
          <p:cNvSpPr txBox="1"/>
          <p:nvPr/>
        </p:nvSpPr>
        <p:spPr>
          <a:xfrm>
            <a:off x="9980431" y="4983581"/>
            <a:ext cx="886968" cy="461665"/>
          </a:xfrm>
          <a:prstGeom prst="rect">
            <a:avLst/>
          </a:prstGeom>
          <a:noFill/>
        </p:spPr>
        <p:txBody>
          <a:bodyPr wrap="square" rtlCol="0">
            <a:spAutoFit/>
          </a:bodyPr>
          <a:lstStyle/>
          <a:p>
            <a:r>
              <a:rPr kumimoji="1" lang="ja-JP" altLang="en-US" sz="1200" b="1" dirty="0"/>
              <a:t>発注</a:t>
            </a:r>
            <a:r>
              <a:rPr kumimoji="1" lang="en-US" altLang="ja-JP" sz="1200" b="1" dirty="0"/>
              <a:t>/</a:t>
            </a:r>
          </a:p>
          <a:p>
            <a:r>
              <a:rPr kumimoji="1" lang="ja-JP" altLang="en-US" sz="1200" b="1" dirty="0"/>
              <a:t>御請求</a:t>
            </a:r>
          </a:p>
        </p:txBody>
      </p:sp>
      <p:sp>
        <p:nvSpPr>
          <p:cNvPr id="63" name="テキスト ボックス 62">
            <a:extLst>
              <a:ext uri="{FF2B5EF4-FFF2-40B4-BE49-F238E27FC236}">
                <a16:creationId xmlns:a16="http://schemas.microsoft.com/office/drawing/2014/main" id="{1BEC378C-218C-23AA-DDE6-5C4741FEAB65}"/>
              </a:ext>
            </a:extLst>
          </p:cNvPr>
          <p:cNvSpPr txBox="1"/>
          <p:nvPr/>
        </p:nvSpPr>
        <p:spPr>
          <a:xfrm>
            <a:off x="10853614" y="5080826"/>
            <a:ext cx="699876" cy="461665"/>
          </a:xfrm>
          <a:prstGeom prst="rect">
            <a:avLst/>
          </a:prstGeom>
          <a:noFill/>
        </p:spPr>
        <p:txBody>
          <a:bodyPr wrap="square" rtlCol="0">
            <a:spAutoFit/>
          </a:bodyPr>
          <a:lstStyle/>
          <a:p>
            <a:r>
              <a:rPr lang="ja-JP" altLang="en-US" sz="1200" b="1" dirty="0"/>
              <a:t>領収書</a:t>
            </a:r>
            <a:endParaRPr lang="en-US" altLang="ja-JP" sz="1200" b="1" dirty="0"/>
          </a:p>
          <a:p>
            <a:r>
              <a:rPr kumimoji="1" lang="ja-JP" altLang="en-US" sz="1200" b="1" dirty="0"/>
              <a:t>提出</a:t>
            </a:r>
          </a:p>
        </p:txBody>
      </p:sp>
      <p:sp>
        <p:nvSpPr>
          <p:cNvPr id="64" name="テキスト ボックス 63">
            <a:extLst>
              <a:ext uri="{FF2B5EF4-FFF2-40B4-BE49-F238E27FC236}">
                <a16:creationId xmlns:a16="http://schemas.microsoft.com/office/drawing/2014/main" id="{2219D12B-CFF6-8C70-C71E-0AD49330C662}"/>
              </a:ext>
            </a:extLst>
          </p:cNvPr>
          <p:cNvSpPr txBox="1"/>
          <p:nvPr/>
        </p:nvSpPr>
        <p:spPr>
          <a:xfrm>
            <a:off x="10024787" y="5420030"/>
            <a:ext cx="354248" cy="369332"/>
          </a:xfrm>
          <a:prstGeom prst="rect">
            <a:avLst/>
          </a:prstGeom>
          <a:noFill/>
        </p:spPr>
        <p:txBody>
          <a:bodyPr wrap="square" rtlCol="0">
            <a:spAutoFit/>
          </a:bodyPr>
          <a:lstStyle/>
          <a:p>
            <a:r>
              <a:rPr lang="ja-JP" altLang="en-US" dirty="0"/>
              <a:t>❶</a:t>
            </a:r>
            <a:endParaRPr kumimoji="1" lang="ja-JP" altLang="en-US" dirty="0"/>
          </a:p>
        </p:txBody>
      </p:sp>
      <p:sp>
        <p:nvSpPr>
          <p:cNvPr id="65" name="テキスト ボックス 64">
            <a:extLst>
              <a:ext uri="{FF2B5EF4-FFF2-40B4-BE49-F238E27FC236}">
                <a16:creationId xmlns:a16="http://schemas.microsoft.com/office/drawing/2014/main" id="{305902EC-1BAC-F93D-25A2-2B78C8562137}"/>
              </a:ext>
            </a:extLst>
          </p:cNvPr>
          <p:cNvSpPr txBox="1"/>
          <p:nvPr/>
        </p:nvSpPr>
        <p:spPr>
          <a:xfrm>
            <a:off x="11065518" y="4711493"/>
            <a:ext cx="298411" cy="369332"/>
          </a:xfrm>
          <a:prstGeom prst="rect">
            <a:avLst/>
          </a:prstGeom>
          <a:noFill/>
        </p:spPr>
        <p:txBody>
          <a:bodyPr wrap="square" rtlCol="0">
            <a:spAutoFit/>
          </a:bodyPr>
          <a:lstStyle/>
          <a:p>
            <a:r>
              <a:rPr kumimoji="1" lang="ja-JP" altLang="en-US" dirty="0"/>
              <a:t>❷</a:t>
            </a:r>
          </a:p>
        </p:txBody>
      </p:sp>
      <p:sp>
        <p:nvSpPr>
          <p:cNvPr id="66" name="テキスト ボックス 65">
            <a:extLst>
              <a:ext uri="{FF2B5EF4-FFF2-40B4-BE49-F238E27FC236}">
                <a16:creationId xmlns:a16="http://schemas.microsoft.com/office/drawing/2014/main" id="{E70A9C0D-5C74-D3B0-2F2A-DF48BB26E51D}"/>
              </a:ext>
            </a:extLst>
          </p:cNvPr>
          <p:cNvSpPr txBox="1"/>
          <p:nvPr/>
        </p:nvSpPr>
        <p:spPr>
          <a:xfrm>
            <a:off x="11612089" y="4184927"/>
            <a:ext cx="298411" cy="369332"/>
          </a:xfrm>
          <a:prstGeom prst="rect">
            <a:avLst/>
          </a:prstGeom>
          <a:noFill/>
        </p:spPr>
        <p:txBody>
          <a:bodyPr wrap="square" rtlCol="0">
            <a:spAutoFit/>
          </a:bodyPr>
          <a:lstStyle/>
          <a:p>
            <a:r>
              <a:rPr kumimoji="1" lang="ja-JP" altLang="en-US" dirty="0"/>
              <a:t>❸</a:t>
            </a:r>
          </a:p>
        </p:txBody>
      </p:sp>
      <p:sp>
        <p:nvSpPr>
          <p:cNvPr id="8" name="矢印: 右 7">
            <a:extLst>
              <a:ext uri="{FF2B5EF4-FFF2-40B4-BE49-F238E27FC236}">
                <a16:creationId xmlns:a16="http://schemas.microsoft.com/office/drawing/2014/main" id="{39F04E00-8559-5F39-19AE-3C23396F27CC}"/>
              </a:ext>
            </a:extLst>
          </p:cNvPr>
          <p:cNvSpPr/>
          <p:nvPr/>
        </p:nvSpPr>
        <p:spPr>
          <a:xfrm>
            <a:off x="4883392" y="2415243"/>
            <a:ext cx="512064" cy="2971800"/>
          </a:xfrm>
          <a:prstGeom prst="right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 name="コネクタ: カギ線 70">
            <a:extLst>
              <a:ext uri="{FF2B5EF4-FFF2-40B4-BE49-F238E27FC236}">
                <a16:creationId xmlns:a16="http://schemas.microsoft.com/office/drawing/2014/main" id="{A841E4FA-775F-0900-0E6B-5CFA349D2989}"/>
              </a:ext>
            </a:extLst>
          </p:cNvPr>
          <p:cNvCxnSpPr>
            <a:cxnSpLocks/>
          </p:cNvCxnSpPr>
          <p:nvPr/>
        </p:nvCxnSpPr>
        <p:spPr>
          <a:xfrm flipV="1">
            <a:off x="11214724" y="4163049"/>
            <a:ext cx="36255" cy="1780451"/>
          </a:xfrm>
          <a:prstGeom prst="bentConnector3">
            <a:avLst>
              <a:gd name="adj1" fmla="val 730534"/>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74" name="コネクタ: カギ線 73">
            <a:extLst>
              <a:ext uri="{FF2B5EF4-FFF2-40B4-BE49-F238E27FC236}">
                <a16:creationId xmlns:a16="http://schemas.microsoft.com/office/drawing/2014/main" id="{F34D70E7-BF13-0044-CEA4-3027E41B1571}"/>
              </a:ext>
            </a:extLst>
          </p:cNvPr>
          <p:cNvCxnSpPr>
            <a:cxnSpLocks/>
          </p:cNvCxnSpPr>
          <p:nvPr/>
        </p:nvCxnSpPr>
        <p:spPr>
          <a:xfrm flipH="1">
            <a:off x="11223046" y="4020664"/>
            <a:ext cx="29959" cy="2120321"/>
          </a:xfrm>
          <a:prstGeom prst="bentConnector4">
            <a:avLst>
              <a:gd name="adj1" fmla="val -1342955"/>
              <a:gd name="adj2" fmla="val 100133"/>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78" name="テキスト ボックス 77">
            <a:extLst>
              <a:ext uri="{FF2B5EF4-FFF2-40B4-BE49-F238E27FC236}">
                <a16:creationId xmlns:a16="http://schemas.microsoft.com/office/drawing/2014/main" id="{E6E8C33C-5F60-8938-6B92-8EA624E30326}"/>
              </a:ext>
            </a:extLst>
          </p:cNvPr>
          <p:cNvSpPr txBox="1"/>
          <p:nvPr/>
        </p:nvSpPr>
        <p:spPr>
          <a:xfrm>
            <a:off x="11596160" y="4584057"/>
            <a:ext cx="839679" cy="461665"/>
          </a:xfrm>
          <a:prstGeom prst="rect">
            <a:avLst/>
          </a:prstGeom>
          <a:noFill/>
        </p:spPr>
        <p:txBody>
          <a:bodyPr wrap="square" rtlCol="0">
            <a:spAutoFit/>
          </a:bodyPr>
          <a:lstStyle/>
          <a:p>
            <a:r>
              <a:rPr lang="en-US" altLang="ja-JP" sz="1200" b="1" dirty="0"/>
              <a:t>50%</a:t>
            </a:r>
          </a:p>
          <a:p>
            <a:r>
              <a:rPr kumimoji="1" lang="ja-JP" altLang="en-US" sz="1200" b="1" dirty="0"/>
              <a:t>給与戻し</a:t>
            </a:r>
          </a:p>
        </p:txBody>
      </p:sp>
      <p:cxnSp>
        <p:nvCxnSpPr>
          <p:cNvPr id="80" name="コネクタ: カギ線 79">
            <a:extLst>
              <a:ext uri="{FF2B5EF4-FFF2-40B4-BE49-F238E27FC236}">
                <a16:creationId xmlns:a16="http://schemas.microsoft.com/office/drawing/2014/main" id="{353F7AAA-F993-D021-7998-FDEFE01E4F30}"/>
              </a:ext>
            </a:extLst>
          </p:cNvPr>
          <p:cNvCxnSpPr>
            <a:cxnSpLocks/>
          </p:cNvCxnSpPr>
          <p:nvPr/>
        </p:nvCxnSpPr>
        <p:spPr>
          <a:xfrm rot="10800000" flipH="1" flipV="1">
            <a:off x="10235504" y="2386673"/>
            <a:ext cx="68878" cy="3754312"/>
          </a:xfrm>
          <a:prstGeom prst="bentConnector3">
            <a:avLst>
              <a:gd name="adj1" fmla="val -623955"/>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86" name="テキスト ボックス 85">
            <a:extLst>
              <a:ext uri="{FF2B5EF4-FFF2-40B4-BE49-F238E27FC236}">
                <a16:creationId xmlns:a16="http://schemas.microsoft.com/office/drawing/2014/main" id="{2CD93942-425F-68FE-D59C-CDBBA85A8C12}"/>
              </a:ext>
            </a:extLst>
          </p:cNvPr>
          <p:cNvSpPr txBox="1"/>
          <p:nvPr/>
        </p:nvSpPr>
        <p:spPr>
          <a:xfrm>
            <a:off x="9395337" y="3546717"/>
            <a:ext cx="298411" cy="369332"/>
          </a:xfrm>
          <a:prstGeom prst="rect">
            <a:avLst/>
          </a:prstGeom>
          <a:noFill/>
        </p:spPr>
        <p:txBody>
          <a:bodyPr wrap="square" rtlCol="0">
            <a:spAutoFit/>
          </a:bodyPr>
          <a:lstStyle/>
          <a:p>
            <a:r>
              <a:rPr lang="ja-JP" altLang="en-US" dirty="0"/>
              <a:t>❹</a:t>
            </a:r>
            <a:endParaRPr kumimoji="1" lang="ja-JP" altLang="en-US" dirty="0"/>
          </a:p>
        </p:txBody>
      </p:sp>
      <p:sp>
        <p:nvSpPr>
          <p:cNvPr id="87" name="テキスト ボックス 86">
            <a:extLst>
              <a:ext uri="{FF2B5EF4-FFF2-40B4-BE49-F238E27FC236}">
                <a16:creationId xmlns:a16="http://schemas.microsoft.com/office/drawing/2014/main" id="{00341916-B1C9-6189-13E4-52B114A0D623}"/>
              </a:ext>
            </a:extLst>
          </p:cNvPr>
          <p:cNvSpPr txBox="1"/>
          <p:nvPr/>
        </p:nvSpPr>
        <p:spPr>
          <a:xfrm>
            <a:off x="9332706" y="3835137"/>
            <a:ext cx="545742" cy="276999"/>
          </a:xfrm>
          <a:prstGeom prst="rect">
            <a:avLst/>
          </a:prstGeom>
          <a:noFill/>
        </p:spPr>
        <p:txBody>
          <a:bodyPr wrap="square" rtlCol="0">
            <a:spAutoFit/>
          </a:bodyPr>
          <a:lstStyle/>
          <a:p>
            <a:r>
              <a:rPr lang="ja-JP" altLang="en-US" sz="1200" b="1" dirty="0"/>
              <a:t>納品</a:t>
            </a:r>
            <a:endParaRPr kumimoji="1" lang="ja-JP" altLang="en-US" sz="1200" b="1" dirty="0"/>
          </a:p>
        </p:txBody>
      </p:sp>
      <p:sp>
        <p:nvSpPr>
          <p:cNvPr id="90" name="テキスト ボックス 89">
            <a:extLst>
              <a:ext uri="{FF2B5EF4-FFF2-40B4-BE49-F238E27FC236}">
                <a16:creationId xmlns:a16="http://schemas.microsoft.com/office/drawing/2014/main" id="{44F48DA4-C9F8-87AD-C414-9872516665B5}"/>
              </a:ext>
            </a:extLst>
          </p:cNvPr>
          <p:cNvSpPr txBox="1"/>
          <p:nvPr/>
        </p:nvSpPr>
        <p:spPr>
          <a:xfrm>
            <a:off x="9953616" y="1880710"/>
            <a:ext cx="1974862" cy="261610"/>
          </a:xfrm>
          <a:prstGeom prst="rect">
            <a:avLst/>
          </a:prstGeom>
          <a:noFill/>
        </p:spPr>
        <p:txBody>
          <a:bodyPr wrap="square" rtlCol="0">
            <a:spAutoFit/>
          </a:bodyPr>
          <a:lstStyle/>
          <a:p>
            <a:r>
              <a:rPr kumimoji="1" lang="en-US" altLang="ja-JP" sz="1100" dirty="0"/>
              <a:t>※</a:t>
            </a:r>
            <a:r>
              <a:rPr kumimoji="1" lang="ja-JP" altLang="en-US" sz="1100" dirty="0"/>
              <a:t>限度額の設定は各企業様</a:t>
            </a:r>
          </a:p>
        </p:txBody>
      </p:sp>
    </p:spTree>
    <p:extLst>
      <p:ext uri="{BB962C8B-B14F-4D97-AF65-F5344CB8AC3E}">
        <p14:creationId xmlns:p14="http://schemas.microsoft.com/office/powerpoint/2010/main" val="241870878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739</TotalTime>
  <Words>1082</Words>
  <Application>Microsoft Office PowerPoint</Application>
  <PresentationFormat>ワイド画面</PresentationFormat>
  <Paragraphs>215</Paragraphs>
  <Slides>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Yu Gothic UI</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美玲 那須</dc:creator>
  <cp:lastModifiedBy>niinuma-ryo</cp:lastModifiedBy>
  <cp:revision>28</cp:revision>
  <cp:lastPrinted>2025-07-28T23:26:59Z</cp:lastPrinted>
  <dcterms:created xsi:type="dcterms:W3CDTF">2025-07-16T06:20:43Z</dcterms:created>
  <dcterms:modified xsi:type="dcterms:W3CDTF">2025-10-07T14:01:33Z</dcterms:modified>
</cp:coreProperties>
</file>