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59" r:id="rId3"/>
    <p:sldId id="260" r:id="rId4"/>
    <p:sldId id="258" r:id="rId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6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9D61B6F-CA62-485F-9351-68AC2C415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EDB551CA-CBF3-45BB-874C-25B3FC5F43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E9D82DC-F209-4210-98E1-1B809AACC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C0F244D-3341-47FA-9062-75DCCB930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3C1D33B-0946-417A-ADF7-57747F009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7142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58FA713-D519-4BC7-9031-85C09CAED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2EDBB51-D6CA-4A5B-BD1F-85D558AEF4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5DCA852-2553-4525-B80E-0860506E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DA2443D-4BBD-4F49-873E-C20C524CD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CBC1771-7CC3-4272-B632-C7E094467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76909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3A9EA17-BAFB-43FF-88A3-760876165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56316DA-C46E-4E4E-8AE8-B867C8D4C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7E3C0FF-C90C-45D8-91FB-3CA2EF7BC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04F7F5C-BA7C-479B-9A94-02E06774C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1455610-D9D8-4C45-AC84-4A9E009A8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5026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A3D320A-F388-4F8E-A9AF-8735E6721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BCFA015-CB6E-4CD5-B0B0-CB8D961B3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EA692487-22D1-4C55-815C-7A6B53491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3872BAD7-CC3C-4656-BF6D-9AAE22123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182FD281-A4E7-4490-BEA4-56FF8AA15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60C6CC84-2E03-49ED-A0EC-B108BADCF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42817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F3929A0-E0C6-4059-8C55-7AE993E52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164EE646-88AD-4B50-A753-7F2F50213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4915D0B9-3BDB-4744-A402-B67506AD37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6CC7403A-80DD-460A-9992-1288E831D0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555D33CB-9610-47BE-8A1B-FCC3DFFB36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56ADA87E-C227-4A21-A686-4FDAD5AB6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21B250D8-A6B1-4F12-9F6B-EB7822D16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0890A673-CC87-4520-B4CD-8F18DE3B6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558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80DC09E-53A9-4DD1-923E-7156A7EEE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93E33766-2A7B-4DBF-9A18-012B6F265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E3C450C6-8510-4DDF-AAD6-4DCE2D8E4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68F6C489-AF3F-4BD0-B00D-0E5254408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98217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490094E3-44BF-4C2B-90C1-C5439E7BC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1983A0C1-B12C-460D-91A3-7EBDE91C9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E20341FD-5689-4219-A926-BF75E266B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6235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6167A82-8E45-4FBC-AC87-519481058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DEBB704-448D-4CF3-A06E-150079110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B8E208B5-2C8B-4FB9-BEB0-EF1085298C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24C6369E-E25A-4559-A3AB-9FF995334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AAB2CB65-68AA-4556-AB76-C114C255C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28A580BD-4FD8-4658-AE31-5A81EFC98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8275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60021A8-4FA9-4457-BA3D-2A3D5F936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B039C486-3A77-44EC-89A4-75B8123DDB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7973E383-1C70-4B34-B798-714A8A4609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1EDBC097-0A34-4639-BF63-55EC4189B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C3B6910B-B28F-4D5F-A2DA-224BE1105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D24D25ED-592D-4943-BB63-632B98DF7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5995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86E2635-BC55-4BC8-9687-8C01DBBC4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1DD846C9-DCCB-45A4-B7FC-9AF7E61283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7DB217D-7E54-422D-8DF9-812EC81A5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41D69F9-A699-4169-90E7-D47426627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4B4AE74-7749-46AC-882A-33794839E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4195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9FF2DC87-9AE4-4E0F-ADA9-5E8D4D64C9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016F121E-4A4E-4D8D-A6EA-FC63A196D4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889AED7-6C34-4CF1-8959-A1A4A4C28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4BF6977-52DC-4F84-99D6-B07946A31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3F64D88-45A7-4ABE-8B32-E6863EE77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6017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BE3F86DE-F782-418D-B606-D0B7AA4D4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0015DB0-1A7E-4CBA-B5EC-F2900EE01C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08980F3-128F-443C-B868-C73C803478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38744-214A-4AA0-90A0-3E02296C243F}" type="datetimeFigureOut">
              <a:rPr kumimoji="1" lang="ja-JP" altLang="en-US" smtClean="0"/>
              <a:t>2020/6/7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48C5162-1A1D-4950-83CD-5F43E82CFE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9C7E460-B9B2-4AF8-86E2-F326930336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3B615-2F16-4872-B480-3ECE48EFCD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5978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>
            <a:extLst>
              <a:ext uri="{FF2B5EF4-FFF2-40B4-BE49-F238E27FC236}">
                <a16:creationId xmlns:a16="http://schemas.microsoft.com/office/drawing/2014/main" id="{22FD01CF-1784-46A8-A60C-766A3E150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698" y="603785"/>
            <a:ext cx="6372225" cy="63627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22974324-D610-46FF-885E-3CBE4EEDAF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77" y="5221008"/>
            <a:ext cx="3333750" cy="552450"/>
          </a:xfrm>
          <a:prstGeom prst="rect">
            <a:avLst/>
          </a:prstGeom>
        </p:spPr>
      </p:pic>
      <p:graphicFrame>
        <p:nvGraphicFramePr>
          <p:cNvPr id="8" name="表 7">
            <a:extLst>
              <a:ext uri="{FF2B5EF4-FFF2-40B4-BE49-F238E27FC236}">
                <a16:creationId xmlns:a16="http://schemas.microsoft.com/office/drawing/2014/main" id="{94964290-F774-4BA6-98DF-4748E317A2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0443354"/>
              </p:ext>
            </p:extLst>
          </p:nvPr>
        </p:nvGraphicFramePr>
        <p:xfrm>
          <a:off x="1136583" y="1161550"/>
          <a:ext cx="1371600" cy="40481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2419378160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194094097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Gr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distance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5721251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17143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448429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16230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077128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25939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3850826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15153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476676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19030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424939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16761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158199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12446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3283176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9430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460921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21767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990417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11037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637859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16393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4136989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12349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336863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18895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2314207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17829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1697961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21775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8484402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 dirty="0">
                          <a:effectLst/>
                        </a:rPr>
                        <a:t>11070</a:t>
                      </a:r>
                      <a:endParaRPr lang="en-US" altLang="ja-JP" sz="11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7552694"/>
                  </a:ext>
                </a:extLst>
              </a:tr>
            </a:tbl>
          </a:graphicData>
        </a:graphic>
      </p:graphicFrame>
      <p:sp>
        <p:nvSpPr>
          <p:cNvPr id="2" name="タイトル 1">
            <a:extLst>
              <a:ext uri="{FF2B5EF4-FFF2-40B4-BE49-F238E27FC236}">
                <a16:creationId xmlns:a16="http://schemas.microsoft.com/office/drawing/2014/main" id="{EF6B8913-E30B-4D13-98F0-E88D72613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Distance</a:t>
            </a:r>
            <a:r>
              <a:rPr kumimoji="1" lang="ja-JP" altLang="en-US" dirty="0"/>
              <a:t>　</a:t>
            </a:r>
            <a:r>
              <a:rPr kumimoji="1" lang="en-US" altLang="ja-JP" dirty="0"/>
              <a:t>control</a:t>
            </a:r>
            <a:r>
              <a:rPr kumimoji="1" lang="ja-JP" altLang="en-US" dirty="0"/>
              <a:t>　</a:t>
            </a:r>
            <a:r>
              <a:rPr kumimoji="1" lang="en-US" altLang="ja-JP" dirty="0"/>
              <a:t>p</a:t>
            </a:r>
            <a:r>
              <a:rPr lang="en-US" altLang="ja-JP" dirty="0"/>
              <a:t>re(0)</a:t>
            </a:r>
            <a:r>
              <a:rPr lang="ja-JP" altLang="en-US" dirty="0"/>
              <a:t> </a:t>
            </a:r>
            <a:r>
              <a:rPr kumimoji="1" lang="en-US" altLang="ja-JP" dirty="0"/>
              <a:t>vs post(1)</a:t>
            </a:r>
            <a:r>
              <a:rPr kumimoji="1" lang="ja-JP" altLang="en-US" dirty="0"/>
              <a:t>　</a:t>
            </a:r>
            <a:r>
              <a:rPr kumimoji="1" lang="ja-JP" altLang="en-US" dirty="0">
                <a:solidFill>
                  <a:srgbClr val="FF0000"/>
                </a:solidFill>
              </a:rPr>
              <a:t>図</a:t>
            </a:r>
            <a:r>
              <a:rPr kumimoji="1" lang="en-US" altLang="ja-JP" dirty="0">
                <a:solidFill>
                  <a:srgbClr val="FF0000"/>
                </a:solidFill>
              </a:rPr>
              <a:t>3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77A0CE11-7C32-4320-80C7-CB963A451122}"/>
              </a:ext>
            </a:extLst>
          </p:cNvPr>
          <p:cNvSpPr/>
          <p:nvPr/>
        </p:nvSpPr>
        <p:spPr>
          <a:xfrm>
            <a:off x="-67051" y="594974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ja-JP" dirty="0"/>
              <a:t> The distance was 16,495.5 (14,476.3–17,614.8) in the pre-control vs. 17,111.0 (12,029.3–19,613.0) in the post-</a:t>
            </a:r>
            <a:r>
              <a:rPr lang="en-US" altLang="ja-JP" dirty="0" err="1"/>
              <a:t>contorl</a:t>
            </a:r>
            <a:r>
              <a:rPr lang="en-US" altLang="ja-JP" dirty="0"/>
              <a:t> group (p = 0.959)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50280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B39FA057-0806-4551-A097-E01BCA1090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047131"/>
              </p:ext>
            </p:extLst>
          </p:nvPr>
        </p:nvGraphicFramePr>
        <p:xfrm>
          <a:off x="1271336" y="1404937"/>
          <a:ext cx="1371600" cy="4048125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384878818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1496087949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Gr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speed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483798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14.3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621147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13.5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388071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21.6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318162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12.7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19054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15.9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76197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751991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612358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7.8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523173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22.2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18376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9.8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31303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14.6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078428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10.2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307074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15.7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815738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19.5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183208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19.1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909354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9.3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791919"/>
                  </a:ext>
                </a:extLst>
              </a:tr>
            </a:tbl>
          </a:graphicData>
        </a:graphic>
      </p:graphicFrame>
      <p:pic>
        <p:nvPicPr>
          <p:cNvPr id="5" name="図 4">
            <a:extLst>
              <a:ext uri="{FF2B5EF4-FFF2-40B4-BE49-F238E27FC236}">
                <a16:creationId xmlns:a16="http://schemas.microsoft.com/office/drawing/2014/main" id="{65C11CC8-EA43-4927-9C8D-01E3D4DEE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7336" y="738438"/>
            <a:ext cx="6362700" cy="6343650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7A0AE9DF-63E4-4532-9603-CA03793239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908" y="5555933"/>
            <a:ext cx="2752725" cy="647700"/>
          </a:xfrm>
          <a:prstGeom prst="rect">
            <a:avLst/>
          </a:prstGeo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DE1065D5-E2E2-4D01-9893-26C6342B3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Speed</a:t>
            </a:r>
            <a:r>
              <a:rPr kumimoji="1" lang="ja-JP" altLang="en-US" dirty="0"/>
              <a:t>　</a:t>
            </a:r>
            <a:r>
              <a:rPr kumimoji="1" lang="en-US" altLang="ja-JP" dirty="0"/>
              <a:t>control</a:t>
            </a:r>
            <a:r>
              <a:rPr kumimoji="1" lang="ja-JP" altLang="en-US" dirty="0"/>
              <a:t>　</a:t>
            </a:r>
            <a:r>
              <a:rPr lang="en-US" altLang="ja-JP" dirty="0">
                <a:solidFill>
                  <a:prstClr val="black"/>
                </a:solidFill>
              </a:rPr>
              <a:t> pre(0)</a:t>
            </a:r>
            <a:r>
              <a:rPr lang="ja-JP" altLang="en-US" dirty="0">
                <a:solidFill>
                  <a:prstClr val="black"/>
                </a:solidFill>
              </a:rPr>
              <a:t> </a:t>
            </a:r>
            <a:r>
              <a:rPr lang="en-US" altLang="ja-JP" dirty="0">
                <a:solidFill>
                  <a:prstClr val="black"/>
                </a:solidFill>
              </a:rPr>
              <a:t>vs post(1)</a:t>
            </a:r>
            <a:r>
              <a:rPr lang="ja-JP" altLang="en-US" dirty="0">
                <a:solidFill>
                  <a:prstClr val="black"/>
                </a:solidFill>
              </a:rPr>
              <a:t>　</a:t>
            </a:r>
            <a:r>
              <a:rPr lang="ja-JP" altLang="en-US" dirty="0">
                <a:solidFill>
                  <a:srgbClr val="FF0000"/>
                </a:solidFill>
              </a:rPr>
              <a:t>図</a:t>
            </a:r>
            <a:r>
              <a:rPr lang="en-US" altLang="ja-JP" dirty="0">
                <a:solidFill>
                  <a:srgbClr val="FF0000"/>
                </a:solidFill>
              </a:rPr>
              <a:t>3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B6D85A72-D16E-4C16-A041-9392750B50A7}"/>
              </a:ext>
            </a:extLst>
          </p:cNvPr>
          <p:cNvSpPr/>
          <p:nvPr/>
        </p:nvSpPr>
        <p:spPr>
          <a:xfrm>
            <a:off x="69984" y="621166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ja-JP" dirty="0"/>
              <a:t>The speed was 13.8 mm/s (12.5–14.7) in the pre-control vs. 15.2 mm/s (10.1–19.2) in the post-control (p = 0.645).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62931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15BE1D61-34AC-4043-AD53-0B06C4822F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819675"/>
              </p:ext>
            </p:extLst>
          </p:nvPr>
        </p:nvGraphicFramePr>
        <p:xfrm>
          <a:off x="1117333" y="1313089"/>
          <a:ext cx="1371600" cy="4048125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342377668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672501084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Gr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speed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463712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22.2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862793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9.8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07024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14.6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800226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10.2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682036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15.7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668561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19.5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227765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19.1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894546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9.3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373285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18.8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3733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26.3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384331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11.9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666511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22.1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197645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15.9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007315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24.5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172944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30.3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402072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23.4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1934138"/>
                  </a:ext>
                </a:extLst>
              </a:tr>
            </a:tbl>
          </a:graphicData>
        </a:graphic>
      </p:graphicFrame>
      <p:pic>
        <p:nvPicPr>
          <p:cNvPr id="5" name="図 4">
            <a:extLst>
              <a:ext uri="{FF2B5EF4-FFF2-40B4-BE49-F238E27FC236}">
                <a16:creationId xmlns:a16="http://schemas.microsoft.com/office/drawing/2014/main" id="{1CD007F3-5767-4223-9894-E30588911C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1515" y="820202"/>
            <a:ext cx="6324600" cy="6334125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31903B8F-EEC8-4F00-97A1-BF77F5D1E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333" y="5361214"/>
            <a:ext cx="2857500" cy="628650"/>
          </a:xfrm>
          <a:prstGeom prst="rect">
            <a:avLst/>
          </a:prstGeo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2BE12A30-7D05-4ED6-BCEC-CAFAF9CD9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Speed</a:t>
            </a:r>
            <a:r>
              <a:rPr kumimoji="1" lang="ja-JP" altLang="en-US" dirty="0"/>
              <a:t>　</a:t>
            </a:r>
            <a:r>
              <a:rPr kumimoji="1" lang="en-US" altLang="ja-JP" dirty="0"/>
              <a:t>TAE</a:t>
            </a:r>
            <a:r>
              <a:rPr kumimoji="1" lang="ja-JP" altLang="en-US" dirty="0"/>
              <a:t>　</a:t>
            </a:r>
            <a:r>
              <a:rPr lang="en-US" altLang="ja-JP" dirty="0"/>
              <a:t> pre(0)</a:t>
            </a:r>
            <a:r>
              <a:rPr lang="ja-JP" altLang="en-US" dirty="0"/>
              <a:t> </a:t>
            </a:r>
            <a:r>
              <a:rPr lang="en-US" altLang="ja-JP" dirty="0"/>
              <a:t>vs post(1)</a:t>
            </a:r>
            <a:r>
              <a:rPr lang="ja-JP" altLang="en-US" dirty="0"/>
              <a:t>　</a:t>
            </a:r>
            <a:r>
              <a:rPr lang="ja-JP" altLang="en-US" dirty="0">
                <a:solidFill>
                  <a:srgbClr val="FF0000"/>
                </a:solidFill>
              </a:rPr>
              <a:t>図</a:t>
            </a:r>
            <a:r>
              <a:rPr lang="en-US" altLang="ja-JP" dirty="0">
                <a:solidFill>
                  <a:srgbClr val="FF0000"/>
                </a:solidFill>
              </a:rPr>
              <a:t>4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C18AC159-94B1-46F0-812E-254DA3ECA698}"/>
              </a:ext>
            </a:extLst>
          </p:cNvPr>
          <p:cNvSpPr/>
          <p:nvPr/>
        </p:nvSpPr>
        <p:spPr>
          <a:xfrm>
            <a:off x="21858" y="612177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ja-JP" dirty="0"/>
              <a:t>The speed was 15.2 mm/s (10.0–19.2) in the pre-TAE vs. 22.8 mm/s (18.1–25.0) in the post-TAE (p = 0.0379).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17586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8650F598-9D61-4274-9F60-6903DF3FF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6900" y="1027906"/>
            <a:ext cx="6324600" cy="6296025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71B21385-605A-41FE-9C55-5A2AD8262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836" y="5752097"/>
            <a:ext cx="3581400" cy="647700"/>
          </a:xfrm>
          <a:prstGeom prst="rect">
            <a:avLst/>
          </a:prstGeom>
        </p:spPr>
      </p:pic>
      <p:graphicFrame>
        <p:nvGraphicFramePr>
          <p:cNvPr id="6" name="表 5">
            <a:extLst>
              <a:ext uri="{FF2B5EF4-FFF2-40B4-BE49-F238E27FC236}">
                <a16:creationId xmlns:a16="http://schemas.microsoft.com/office/drawing/2014/main" id="{596F188C-A230-42C5-A4AF-FD2457BC7C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720358"/>
              </p:ext>
            </p:extLst>
          </p:nvPr>
        </p:nvGraphicFramePr>
        <p:xfrm>
          <a:off x="1499936" y="1572970"/>
          <a:ext cx="1371600" cy="40481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330288192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018058451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Gr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distance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5052859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5533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111656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13620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29002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9547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455134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20221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985365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17317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4620251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25795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5149386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21291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598064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0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16822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1948255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21755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0143792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31358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4514433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13371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2891714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25064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9784115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19021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0966504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29237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26303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36259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78676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>
                          <a:effectLst/>
                        </a:rPr>
                        <a:t>1</a:t>
                      </a:r>
                      <a:endParaRPr lang="en-US" altLang="ja-JP" sz="11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100" u="none" strike="noStrike" dirty="0">
                          <a:effectLst/>
                        </a:rPr>
                        <a:t>27369</a:t>
                      </a:r>
                      <a:endParaRPr lang="en-US" altLang="ja-JP" sz="11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5121887"/>
                  </a:ext>
                </a:extLst>
              </a:tr>
            </a:tbl>
          </a:graphicData>
        </a:graphic>
      </p:graphicFrame>
      <p:sp>
        <p:nvSpPr>
          <p:cNvPr id="2" name="タイトル 1">
            <a:extLst>
              <a:ext uri="{FF2B5EF4-FFF2-40B4-BE49-F238E27FC236}">
                <a16:creationId xmlns:a16="http://schemas.microsoft.com/office/drawing/2014/main" id="{CF574F19-B719-43EF-A161-3F264D523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Distance</a:t>
            </a:r>
            <a:r>
              <a:rPr kumimoji="1" lang="ja-JP" altLang="en-US" dirty="0"/>
              <a:t>　</a:t>
            </a:r>
            <a:r>
              <a:rPr kumimoji="1" lang="en-US" altLang="ja-JP" dirty="0"/>
              <a:t>TAE</a:t>
            </a:r>
            <a:r>
              <a:rPr kumimoji="1" lang="ja-JP" altLang="en-US" dirty="0"/>
              <a:t>　</a:t>
            </a:r>
            <a:r>
              <a:rPr lang="en-US" altLang="ja-JP" dirty="0"/>
              <a:t> pre(0)</a:t>
            </a:r>
            <a:r>
              <a:rPr lang="ja-JP" altLang="en-US" dirty="0"/>
              <a:t> </a:t>
            </a:r>
            <a:r>
              <a:rPr lang="en-US" altLang="ja-JP" dirty="0"/>
              <a:t>vs post(1)</a:t>
            </a:r>
            <a:r>
              <a:rPr lang="ja-JP" altLang="en-US" dirty="0"/>
              <a:t>　</a:t>
            </a:r>
            <a:r>
              <a:rPr lang="ja-JP" altLang="en-US" dirty="0">
                <a:solidFill>
                  <a:srgbClr val="FF0000"/>
                </a:solidFill>
              </a:rPr>
              <a:t>図</a:t>
            </a:r>
            <a:r>
              <a:rPr lang="en-US" altLang="ja-JP" dirty="0">
                <a:solidFill>
                  <a:srgbClr val="FF0000"/>
                </a:solidFill>
              </a:rPr>
              <a:t>4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F87CCD90-1B50-49EC-8125-1B8153BF6B63}"/>
              </a:ext>
            </a:extLst>
          </p:cNvPr>
          <p:cNvSpPr/>
          <p:nvPr/>
        </p:nvSpPr>
        <p:spPr>
          <a:xfrm>
            <a:off x="0" y="646610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ja-JP" dirty="0"/>
              <a:t> The distance was 17,069.5 (12,601.8–20,488.5) in the pre-TAE vs. 26,216.5 (21,071.5–29,767.3) in the post-TAE group (p = 0.0281)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08172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300</Words>
  <Application>Microsoft Office PowerPoint</Application>
  <PresentationFormat>ワイド画面</PresentationFormat>
  <Paragraphs>144</Paragraphs>
  <Slides>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8" baseType="lpstr">
      <vt:lpstr>游ゴシック</vt:lpstr>
      <vt:lpstr>游ゴシック Light</vt:lpstr>
      <vt:lpstr>Arial</vt:lpstr>
      <vt:lpstr>Office テーマ</vt:lpstr>
      <vt:lpstr>Distance　control　pre(0) vs post(1)　図3</vt:lpstr>
      <vt:lpstr>Speed　control　 pre(0) vs post(1)　図3</vt:lpstr>
      <vt:lpstr>Speed　TAE　 pre(0) vs post(1)　図4</vt:lpstr>
      <vt:lpstr>Distance　TAE　 pre(0) vs post(1)　図4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2020-06-06T22:11:49Z</dcterms:created>
  <dcterms:modified xsi:type="dcterms:W3CDTF">2020-06-06T22:12:03Z</dcterms:modified>
</cp:coreProperties>
</file>