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69" r:id="rId2"/>
    <p:sldId id="273" r:id="rId3"/>
    <p:sldId id="270" r:id="rId4"/>
    <p:sldId id="274" r:id="rId5"/>
    <p:sldId id="272" r:id="rId6"/>
    <p:sldId id="276" r:id="rId7"/>
    <p:sldId id="268" r:id="rId8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F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Edit Master text styles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level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level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Fourth level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Fifth level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2A1B0FB9-043D-4BE0-877E-C1E9B56643A6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t>7/20/2021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2780FA1-5DCD-4CF7-941F-B3D923FDC45A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A0CE2019-DA8A-42A4-8057-24072F864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88" y="916540"/>
            <a:ext cx="1431702" cy="1141341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BB916673-D591-47DE-8AC5-660F9C1932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1" b="32941"/>
          <a:stretch/>
        </p:blipFill>
        <p:spPr>
          <a:xfrm>
            <a:off x="2219416" y="-1744713"/>
            <a:ext cx="6875793" cy="4771279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B90C324-3822-47EE-B675-EA513C49F5EE}"/>
              </a:ext>
            </a:extLst>
          </p:cNvPr>
          <p:cNvSpPr/>
          <p:nvPr/>
        </p:nvSpPr>
        <p:spPr>
          <a:xfrm>
            <a:off x="532658" y="729000"/>
            <a:ext cx="7200000" cy="54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FF52C2-B4C0-47C4-81ED-2B7FCBB2531A}"/>
              </a:ext>
            </a:extLst>
          </p:cNvPr>
          <p:cNvSpPr txBox="1"/>
          <p:nvPr/>
        </p:nvSpPr>
        <p:spPr>
          <a:xfrm>
            <a:off x="3691512" y="359668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20cm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5C9460F-D107-4EE7-B1CE-613F60038D41}"/>
              </a:ext>
            </a:extLst>
          </p:cNvPr>
          <p:cNvSpPr txBox="1"/>
          <p:nvPr/>
        </p:nvSpPr>
        <p:spPr>
          <a:xfrm>
            <a:off x="7988305" y="3244334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15cm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F04F33-21C7-4205-A1F5-AAF8C6B7350A}"/>
              </a:ext>
            </a:extLst>
          </p:cNvPr>
          <p:cNvSpPr txBox="1"/>
          <p:nvPr/>
        </p:nvSpPr>
        <p:spPr>
          <a:xfrm>
            <a:off x="1168188" y="3800656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鶏肉だし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8713B7A-F805-42D8-B50B-F84F11B8D31F}"/>
              </a:ext>
            </a:extLst>
          </p:cNvPr>
          <p:cNvSpPr txBox="1"/>
          <p:nvPr/>
        </p:nvSpPr>
        <p:spPr>
          <a:xfrm>
            <a:off x="3455160" y="2938898"/>
            <a:ext cx="38779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8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48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Phở</a:t>
            </a:r>
            <a:r>
              <a:rPr lang="en-US" altLang="ja-JP" sz="48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ja-JP" altLang="en-US" sz="48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4800" dirty="0" err="1">
                <a:solidFill>
                  <a:srgbClr val="4D5156"/>
                </a:solidFill>
                <a:latin typeface="arial" panose="020B0604020202020204" pitchFamily="34" charset="0"/>
              </a:rPr>
              <a:t>G</a:t>
            </a:r>
            <a:r>
              <a:rPr lang="en-US" altLang="ja-JP" sz="48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à</a:t>
            </a:r>
            <a:endParaRPr kumimoji="1" lang="en-US" altLang="ja-JP" sz="4800" dirty="0"/>
          </a:p>
          <a:p>
            <a:r>
              <a:rPr kumimoji="1" lang="ja-JP" altLang="en-US" sz="4800" dirty="0"/>
              <a:t>フォー・ガー</a:t>
            </a:r>
          </a:p>
        </p:txBody>
      </p:sp>
      <p:sp>
        <p:nvSpPr>
          <p:cNvPr id="9" name="CustomShape 7">
            <a:extLst>
              <a:ext uri="{FF2B5EF4-FFF2-40B4-BE49-F238E27FC236}">
                <a16:creationId xmlns:a16="http://schemas.microsoft.com/office/drawing/2014/main" id="{0F481A27-2B44-4D5A-BECA-08045F2835B1}"/>
              </a:ext>
            </a:extLst>
          </p:cNvPr>
          <p:cNvSpPr/>
          <p:nvPr/>
        </p:nvSpPr>
        <p:spPr>
          <a:xfrm>
            <a:off x="3052510" y="1169676"/>
            <a:ext cx="3952971" cy="10142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en-US" sz="6000" b="1" strike="noStrike" spc="-1" dirty="0">
                <a:latin typeface="Calibri"/>
              </a:rPr>
              <a:t>米　　麵</a:t>
            </a:r>
            <a:endParaRPr lang="en-US" sz="6000" b="0" strike="noStrike" spc="-1" dirty="0">
              <a:latin typeface="Arial"/>
            </a:endParaRPr>
          </a:p>
        </p:txBody>
      </p:sp>
      <p:sp>
        <p:nvSpPr>
          <p:cNvPr id="10" name="CustomShape 7">
            <a:extLst>
              <a:ext uri="{FF2B5EF4-FFF2-40B4-BE49-F238E27FC236}">
                <a16:creationId xmlns:a16="http://schemas.microsoft.com/office/drawing/2014/main" id="{BDBB3D20-59C3-46C2-8F6F-F08D63141431}"/>
              </a:ext>
            </a:extLst>
          </p:cNvPr>
          <p:cNvSpPr/>
          <p:nvPr/>
        </p:nvSpPr>
        <p:spPr>
          <a:xfrm>
            <a:off x="1917577" y="5031746"/>
            <a:ext cx="7599285" cy="706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ja-JP" altLang="en-US" sz="4000" b="1" strike="noStrike" spc="-1" dirty="0">
                <a:latin typeface="Calibri"/>
              </a:rPr>
              <a:t>ベトナム伝統料理</a:t>
            </a:r>
            <a:endParaRPr lang="en-US" sz="4000" b="0" strike="noStrike" spc="-1" dirty="0">
              <a:latin typeface="Arial"/>
            </a:endParaRPr>
          </a:p>
        </p:txBody>
      </p:sp>
      <p:sp>
        <p:nvSpPr>
          <p:cNvPr id="11" name="フローチャート: 端子 10">
            <a:extLst>
              <a:ext uri="{FF2B5EF4-FFF2-40B4-BE49-F238E27FC236}">
                <a16:creationId xmlns:a16="http://schemas.microsoft.com/office/drawing/2014/main" id="{22FE666F-B734-4990-BD53-03E4968A45D4}"/>
              </a:ext>
            </a:extLst>
          </p:cNvPr>
          <p:cNvSpPr/>
          <p:nvPr/>
        </p:nvSpPr>
        <p:spPr>
          <a:xfrm>
            <a:off x="1686757" y="4944093"/>
            <a:ext cx="4850286" cy="84527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8E900DD-AEED-4F53-A583-BA6DD94FC559}"/>
              </a:ext>
            </a:extLst>
          </p:cNvPr>
          <p:cNvSpPr txBox="1"/>
          <p:nvPr/>
        </p:nvSpPr>
        <p:spPr>
          <a:xfrm>
            <a:off x="8000143" y="1099186"/>
            <a:ext cx="433965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メイリオ" panose="020B0604030504040204" pitchFamily="34" charset="-128"/>
                <a:ea typeface="メイリオ" panose="020B0604030504040204" pitchFamily="34" charset="-128"/>
              </a:rPr>
              <a:t>商品の特徴：米麵、ベトナム伝統料理、</a:t>
            </a:r>
            <a:endParaRPr lang="en-US" altLang="ja-JP" b="0" i="0" dirty="0">
              <a:solidFill>
                <a:srgbClr val="333333"/>
              </a:solidFill>
              <a:effectLst/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>
                <a:solidFill>
                  <a:srgbClr val="333333"/>
                </a:solidFill>
                <a:latin typeface="メイリオ" panose="020B0604030504040204" pitchFamily="34" charset="-128"/>
                <a:ea typeface="メイリオ" panose="020B0604030504040204" pitchFamily="34" charset="-128"/>
              </a:rPr>
              <a:t>低カロリー</a:t>
            </a:r>
            <a:endParaRPr lang="en-US" altLang="ja-JP" dirty="0">
              <a:solidFill>
                <a:srgbClr val="333333"/>
              </a:solidFill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/>
              <a:t>ターゲット：</a:t>
            </a:r>
            <a:r>
              <a:rPr lang="en-US" altLang="ja-JP" dirty="0"/>
              <a:t>20</a:t>
            </a:r>
            <a:r>
              <a:rPr lang="ja-JP" altLang="en-US" dirty="0"/>
              <a:t>～</a:t>
            </a:r>
            <a:r>
              <a:rPr lang="en-US" altLang="ja-JP" dirty="0"/>
              <a:t>50</a:t>
            </a:r>
            <a:r>
              <a:rPr lang="ja-JP" altLang="en-US" dirty="0"/>
              <a:t>代の女性</a:t>
            </a:r>
            <a:endParaRPr lang="en-US" altLang="ja-JP" dirty="0"/>
          </a:p>
          <a:p>
            <a:r>
              <a:rPr lang="ja-JP" altLang="en-US" dirty="0"/>
              <a:t>メイン色：黄色</a:t>
            </a:r>
            <a:br>
              <a:rPr lang="ja-JP" altLang="en-US" dirty="0"/>
            </a:br>
            <a:r>
              <a:rPr lang="ja-JP" altLang="en-US" b="0" i="0" dirty="0">
                <a:solidFill>
                  <a:srgbClr val="333333"/>
                </a:solidFill>
                <a:effectLst/>
                <a:latin typeface="メイリオ" panose="020B0604030504040204" pitchFamily="34" charset="-128"/>
                <a:ea typeface="メイリオ" panose="020B0604030504040204" pitchFamily="34" charset="-128"/>
              </a:rPr>
              <a:t>販売方法：ネット販売、店頭販売</a:t>
            </a:r>
            <a:endParaRPr lang="en-US" altLang="ja-JP" b="0" i="0" dirty="0">
              <a:solidFill>
                <a:srgbClr val="333333"/>
              </a:solidFill>
              <a:effectLst/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>
                <a:solidFill>
                  <a:srgbClr val="333333"/>
                </a:solidFill>
                <a:latin typeface="メイリオ" panose="020B0604030504040204" pitchFamily="34" charset="-128"/>
                <a:ea typeface="メイリオ" panose="020B0604030504040204" pitchFamily="34" charset="-128"/>
              </a:rPr>
              <a:t>販売市場：日本国内</a:t>
            </a:r>
            <a:endParaRPr kumimoji="1" lang="ja-JP" altLang="en-US" dirty="0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49F78ED7-264C-435A-BB89-08D6ABD8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147" y="19413"/>
            <a:ext cx="763482" cy="78125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72E4A58C-9BAB-4E6E-B085-4089101087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144" y="47492"/>
            <a:ext cx="1155267" cy="76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95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27C5567-1A92-4938-AB3B-2AAF3D558398}"/>
              </a:ext>
            </a:extLst>
          </p:cNvPr>
          <p:cNvSpPr/>
          <p:nvPr/>
        </p:nvSpPr>
        <p:spPr>
          <a:xfrm>
            <a:off x="532658" y="729000"/>
            <a:ext cx="7200000" cy="54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D6D68D-9127-4E08-A393-4C80CB98154E}"/>
              </a:ext>
            </a:extLst>
          </p:cNvPr>
          <p:cNvSpPr txBox="1"/>
          <p:nvPr/>
        </p:nvSpPr>
        <p:spPr>
          <a:xfrm>
            <a:off x="2936226" y="870061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稲穂ベトナム料理店のすすめレシピ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08E717F-230D-479D-A8B3-606451F51319}"/>
              </a:ext>
            </a:extLst>
          </p:cNvPr>
          <p:cNvSpPr txBox="1"/>
          <p:nvPr/>
        </p:nvSpPr>
        <p:spPr>
          <a:xfrm>
            <a:off x="2936226" y="1239393"/>
            <a:ext cx="1657826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/>
              <a:t>材料（</a:t>
            </a:r>
            <a:r>
              <a:rPr kumimoji="1" lang="en-US" altLang="ja-JP" sz="1100" dirty="0"/>
              <a:t>1</a:t>
            </a:r>
            <a:r>
              <a:rPr kumimoji="1" lang="ja-JP" altLang="en-US" sz="1100" dirty="0"/>
              <a:t>食分）</a:t>
            </a:r>
            <a:endParaRPr kumimoji="1" lang="en-US" altLang="ja-JP" sz="1100" dirty="0"/>
          </a:p>
          <a:p>
            <a:r>
              <a:rPr kumimoji="1" lang="ja-JP" altLang="en-US" sz="1100" dirty="0"/>
              <a:t>・鶏むね肉　　　</a:t>
            </a:r>
            <a:r>
              <a:rPr kumimoji="1" lang="en-US" altLang="ja-JP" sz="1100" dirty="0"/>
              <a:t>50g</a:t>
            </a:r>
          </a:p>
          <a:p>
            <a:r>
              <a:rPr kumimoji="1" lang="ja-JP" altLang="en-US" sz="1100" dirty="0"/>
              <a:t>・白ネギ　　　　</a:t>
            </a:r>
            <a:r>
              <a:rPr kumimoji="1" lang="en-US" altLang="ja-JP" sz="1100" dirty="0"/>
              <a:t>10cm</a:t>
            </a:r>
          </a:p>
          <a:p>
            <a:r>
              <a:rPr kumimoji="1" lang="ja-JP" altLang="en-US" sz="1100" dirty="0"/>
              <a:t>・もやし　　　　</a:t>
            </a:r>
            <a:r>
              <a:rPr kumimoji="1" lang="en-US" altLang="ja-JP" sz="1100" dirty="0"/>
              <a:t>20g</a:t>
            </a:r>
          </a:p>
          <a:p>
            <a:r>
              <a:rPr kumimoji="1" lang="ja-JP" altLang="en-US" sz="1100" dirty="0"/>
              <a:t>・玉ねぎ　　　　</a:t>
            </a:r>
            <a:r>
              <a:rPr kumimoji="1" lang="en-US" altLang="ja-JP" sz="1100" dirty="0"/>
              <a:t>1/8</a:t>
            </a:r>
          </a:p>
          <a:p>
            <a:r>
              <a:rPr kumimoji="1" lang="ja-JP" altLang="en-US" sz="1100" dirty="0"/>
              <a:t>・パクチー　　　</a:t>
            </a:r>
            <a:r>
              <a:rPr kumimoji="1" lang="en-US" altLang="ja-JP" sz="1100" dirty="0"/>
              <a:t>1</a:t>
            </a:r>
            <a:r>
              <a:rPr kumimoji="1" lang="ja-JP" altLang="en-US" sz="1100" dirty="0"/>
              <a:t>株</a:t>
            </a:r>
            <a:endParaRPr kumimoji="1" lang="en-US" altLang="ja-JP" sz="1100" dirty="0"/>
          </a:p>
          <a:p>
            <a:r>
              <a:rPr kumimoji="1" lang="ja-JP" altLang="en-US" sz="1100" dirty="0"/>
              <a:t>・サニーレタス　</a:t>
            </a:r>
            <a:r>
              <a:rPr kumimoji="1" lang="en-US" altLang="ja-JP" sz="1100" dirty="0"/>
              <a:t>1</a:t>
            </a:r>
            <a:r>
              <a:rPr kumimoji="1" lang="ja-JP" altLang="en-US" sz="1100" dirty="0"/>
              <a:t>枚</a:t>
            </a:r>
            <a:endParaRPr kumimoji="1" lang="en-US" altLang="ja-JP" sz="11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8C05E8-C8CF-4305-98B9-273E99A8A363}"/>
              </a:ext>
            </a:extLst>
          </p:cNvPr>
          <p:cNvSpPr txBox="1"/>
          <p:nvPr/>
        </p:nvSpPr>
        <p:spPr>
          <a:xfrm>
            <a:off x="1140616" y="79291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作り方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3C61907-7650-4E32-B8F2-1201AD7A7959}"/>
              </a:ext>
            </a:extLst>
          </p:cNvPr>
          <p:cNvSpPr txBox="1"/>
          <p:nvPr/>
        </p:nvSpPr>
        <p:spPr>
          <a:xfrm>
            <a:off x="660496" y="2032946"/>
            <a:ext cx="23391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①</a:t>
            </a:r>
            <a:r>
              <a:rPr lang="ja-JP" altLang="en-US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沸騰しているお湯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</a:rPr>
              <a:t>450</a:t>
            </a:r>
            <a:r>
              <a:rPr lang="en-US" altLang="ja-JP" sz="1200" dirty="0">
                <a:solidFill>
                  <a:srgbClr val="202124"/>
                </a:solidFill>
                <a:latin typeface="arial" panose="020B0604020202020204" pitchFamily="34" charset="0"/>
              </a:rPr>
              <a:t>ml</a:t>
            </a:r>
            <a:r>
              <a:rPr lang="ja-JP" alt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の</a:t>
            </a:r>
            <a:endParaRPr lang="en-US" altLang="ja-JP" sz="12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kumimoji="1" lang="ja-JP" altLang="en-US" sz="1200" dirty="0"/>
              <a:t>中に麵を入れ、</a:t>
            </a:r>
            <a:r>
              <a:rPr kumimoji="1" lang="en-US" altLang="ja-JP" sz="1200" dirty="0">
                <a:solidFill>
                  <a:srgbClr val="FF0000"/>
                </a:solidFill>
              </a:rPr>
              <a:t>4</a:t>
            </a:r>
            <a:r>
              <a:rPr kumimoji="1" lang="ja-JP" altLang="en-US" sz="1200" dirty="0">
                <a:solidFill>
                  <a:srgbClr val="FF0000"/>
                </a:solidFill>
              </a:rPr>
              <a:t>分</a:t>
            </a:r>
            <a:r>
              <a:rPr kumimoji="1" lang="ja-JP" altLang="en-US" sz="1200" dirty="0"/>
              <a:t>ゆでて</a:t>
            </a:r>
            <a:endParaRPr kumimoji="1" lang="en-US" altLang="ja-JP" sz="1200" dirty="0"/>
          </a:p>
          <a:p>
            <a:r>
              <a:rPr kumimoji="1" lang="ja-JP" altLang="en-US" sz="1200" dirty="0"/>
              <a:t>ください。</a:t>
            </a:r>
            <a:endParaRPr kumimoji="1" lang="en-US" altLang="ja-JP" sz="1200" dirty="0"/>
          </a:p>
          <a:p>
            <a:endParaRPr kumimoji="1" lang="en-US" altLang="ja-JP" sz="1200" dirty="0"/>
          </a:p>
          <a:p>
            <a:r>
              <a:rPr kumimoji="1" lang="ja-JP" altLang="en-US" sz="1200" dirty="0"/>
              <a:t>②火を消してから粉末、調味油</a:t>
            </a:r>
            <a:endParaRPr kumimoji="1" lang="en-US" altLang="ja-JP" sz="1200" dirty="0"/>
          </a:p>
          <a:p>
            <a:r>
              <a:rPr kumimoji="1" lang="ja-JP" altLang="en-US" sz="1200" dirty="0"/>
              <a:t>を加えてよくかき混ぜて</a:t>
            </a:r>
            <a:endParaRPr kumimoji="1" lang="en-US" altLang="ja-JP" sz="1200" dirty="0"/>
          </a:p>
          <a:p>
            <a:r>
              <a:rPr kumimoji="1" lang="ja-JP" altLang="en-US" sz="1200" dirty="0"/>
              <a:t>出来上がりです。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8F0AE60-1575-4CDE-8213-D6A5EF50341E}"/>
              </a:ext>
            </a:extLst>
          </p:cNvPr>
          <p:cNvSpPr txBox="1"/>
          <p:nvPr/>
        </p:nvSpPr>
        <p:spPr>
          <a:xfrm>
            <a:off x="4663758" y="1239393"/>
            <a:ext cx="38779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200" dirty="0"/>
              <a:t>①鍋に油を熱し、鶏むね肉、</a:t>
            </a:r>
            <a:endParaRPr kumimoji="1" lang="en-US" altLang="ja-JP" sz="1200" dirty="0"/>
          </a:p>
          <a:p>
            <a:r>
              <a:rPr kumimoji="1" lang="ja-JP" altLang="en-US" sz="1200" dirty="0"/>
              <a:t>白ネギを順位にいれて炒める。</a:t>
            </a:r>
            <a:endParaRPr kumimoji="1" lang="en-US" altLang="ja-JP" sz="1200" dirty="0"/>
          </a:p>
          <a:p>
            <a:r>
              <a:rPr kumimoji="1" lang="ja-JP" altLang="en-US" sz="1200" dirty="0"/>
              <a:t>水</a:t>
            </a:r>
            <a:r>
              <a:rPr kumimoji="1" lang="en-US" altLang="ja-JP" sz="1200" dirty="0"/>
              <a:t>450cc</a:t>
            </a:r>
            <a:r>
              <a:rPr kumimoji="1" lang="ja-JP" altLang="en-US" sz="1200" dirty="0"/>
              <a:t>を入れ、中火にかける。</a:t>
            </a:r>
            <a:endParaRPr kumimoji="1" lang="en-US" altLang="ja-JP" sz="1200" dirty="0"/>
          </a:p>
          <a:p>
            <a:r>
              <a:rPr kumimoji="1" lang="ja-JP" altLang="en-US" sz="1200" dirty="0"/>
              <a:t>沸騰したら麵といれて約</a:t>
            </a:r>
            <a:r>
              <a:rPr kumimoji="1" lang="en-US" altLang="ja-JP" sz="1200" dirty="0"/>
              <a:t>4</a:t>
            </a:r>
            <a:r>
              <a:rPr kumimoji="1" lang="ja-JP" altLang="en-US" sz="1200" dirty="0"/>
              <a:t>分間煮込む。</a:t>
            </a:r>
            <a:endParaRPr kumimoji="1" lang="en-US" altLang="ja-JP" sz="1200" dirty="0"/>
          </a:p>
          <a:p>
            <a:endParaRPr kumimoji="1" lang="en-US" altLang="ja-JP" sz="1200" dirty="0"/>
          </a:p>
          <a:p>
            <a:r>
              <a:rPr kumimoji="1" lang="ja-JP" altLang="en-US" sz="1200" dirty="0"/>
              <a:t>②あらかじめ粉末、調味油、もやし</a:t>
            </a:r>
            <a:endParaRPr kumimoji="1" lang="en-US" altLang="ja-JP" sz="1200" dirty="0"/>
          </a:p>
          <a:p>
            <a:r>
              <a:rPr kumimoji="1" lang="ja-JP" altLang="en-US" sz="1200" dirty="0"/>
              <a:t>を丼に入れておきます。</a:t>
            </a:r>
            <a:br>
              <a:rPr kumimoji="1" lang="en-US" altLang="ja-JP" sz="1200" dirty="0"/>
            </a:br>
            <a:endParaRPr kumimoji="1" lang="en-US" altLang="ja-JP" sz="1200" dirty="0"/>
          </a:p>
          <a:p>
            <a:r>
              <a:rPr kumimoji="1" lang="ja-JP" altLang="en-US" sz="1200" dirty="0"/>
              <a:t>③麵がゆであがりましたら、ゆでたお湯</a:t>
            </a:r>
            <a:endParaRPr kumimoji="1" lang="en-US" altLang="ja-JP" sz="1200" dirty="0"/>
          </a:p>
          <a:p>
            <a:r>
              <a:rPr kumimoji="1" lang="ja-JP" altLang="en-US" sz="1200" dirty="0"/>
              <a:t>ごとそのまま丼に移し、野菜をのせてお</a:t>
            </a:r>
            <a:endParaRPr kumimoji="1" lang="en-US" altLang="ja-JP" sz="1200" dirty="0"/>
          </a:p>
          <a:p>
            <a:r>
              <a:rPr kumimoji="1" lang="ja-JP" altLang="en-US" sz="1200" dirty="0"/>
              <a:t>召し上がりください。</a:t>
            </a:r>
            <a:endParaRPr kumimoji="1" lang="en-US" altLang="ja-JP" sz="1200" dirty="0"/>
          </a:p>
          <a:p>
            <a:endParaRPr kumimoji="1" lang="en-US" altLang="ja-JP" sz="120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1E8CDCE-4902-4D71-B53E-2E7B6DE570D2}"/>
              </a:ext>
            </a:extLst>
          </p:cNvPr>
          <p:cNvSpPr/>
          <p:nvPr/>
        </p:nvSpPr>
        <p:spPr>
          <a:xfrm>
            <a:off x="3132676" y="2610035"/>
            <a:ext cx="1264926" cy="745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写真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4CA3F60-2A7E-4FCE-AD05-4F7E7FCBCC34}"/>
              </a:ext>
            </a:extLst>
          </p:cNvPr>
          <p:cNvSpPr/>
          <p:nvPr/>
        </p:nvSpPr>
        <p:spPr>
          <a:xfrm>
            <a:off x="914400" y="3641086"/>
            <a:ext cx="6604986" cy="2346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4144229-071F-4AD3-AFDF-5D7BA6D702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6696" y="1118643"/>
            <a:ext cx="1280993" cy="94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55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C27253D-4B15-45BD-A843-370FBB8CC3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3"/>
          <a:stretch/>
        </p:blipFill>
        <p:spPr>
          <a:xfrm>
            <a:off x="2977646" y="-1373758"/>
            <a:ext cx="5759582" cy="68580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B90C324-3822-47EE-B675-EA513C49F5EE}"/>
              </a:ext>
            </a:extLst>
          </p:cNvPr>
          <p:cNvSpPr/>
          <p:nvPr/>
        </p:nvSpPr>
        <p:spPr>
          <a:xfrm>
            <a:off x="532658" y="729000"/>
            <a:ext cx="7200000" cy="54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FF52C2-B4C0-47C4-81ED-2B7FCBB2531A}"/>
              </a:ext>
            </a:extLst>
          </p:cNvPr>
          <p:cNvSpPr txBox="1"/>
          <p:nvPr/>
        </p:nvSpPr>
        <p:spPr>
          <a:xfrm>
            <a:off x="3691512" y="359668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20cm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5C9460F-D107-4EE7-B1CE-613F60038D41}"/>
              </a:ext>
            </a:extLst>
          </p:cNvPr>
          <p:cNvSpPr txBox="1"/>
          <p:nvPr/>
        </p:nvSpPr>
        <p:spPr>
          <a:xfrm>
            <a:off x="7988305" y="3244334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15cm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F04F33-21C7-4205-A1F5-AAF8C6B7350A}"/>
              </a:ext>
            </a:extLst>
          </p:cNvPr>
          <p:cNvSpPr txBox="1"/>
          <p:nvPr/>
        </p:nvSpPr>
        <p:spPr>
          <a:xfrm>
            <a:off x="1168188" y="3800656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牛肉だし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8713B7A-F805-42D8-B50B-F84F11B8D31F}"/>
              </a:ext>
            </a:extLst>
          </p:cNvPr>
          <p:cNvSpPr txBox="1"/>
          <p:nvPr/>
        </p:nvSpPr>
        <p:spPr>
          <a:xfrm>
            <a:off x="3455160" y="2938898"/>
            <a:ext cx="38779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8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48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Phở</a:t>
            </a:r>
            <a:r>
              <a:rPr lang="en-US" altLang="ja-JP" sz="48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ja-JP" sz="48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Bò</a:t>
            </a:r>
            <a:endParaRPr lang="en-US" altLang="ja-JP" sz="4800" b="0" i="0" dirty="0">
              <a:solidFill>
                <a:srgbClr val="4D5156"/>
              </a:solidFill>
              <a:effectLst/>
              <a:latin typeface="arial" panose="020B0604020202020204" pitchFamily="34" charset="0"/>
            </a:endParaRPr>
          </a:p>
          <a:p>
            <a:r>
              <a:rPr kumimoji="1" lang="ja-JP" altLang="en-US" sz="4800" dirty="0"/>
              <a:t>フォー・ボー</a:t>
            </a:r>
          </a:p>
        </p:txBody>
      </p:sp>
      <p:sp>
        <p:nvSpPr>
          <p:cNvPr id="9" name="CustomShape 7">
            <a:extLst>
              <a:ext uri="{FF2B5EF4-FFF2-40B4-BE49-F238E27FC236}">
                <a16:creationId xmlns:a16="http://schemas.microsoft.com/office/drawing/2014/main" id="{0F481A27-2B44-4D5A-BECA-08045F2835B1}"/>
              </a:ext>
            </a:extLst>
          </p:cNvPr>
          <p:cNvSpPr/>
          <p:nvPr/>
        </p:nvSpPr>
        <p:spPr>
          <a:xfrm>
            <a:off x="3380174" y="1373758"/>
            <a:ext cx="3952971" cy="10142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en-US" sz="6000" b="1" strike="noStrike" spc="-1" dirty="0">
                <a:latin typeface="Calibri"/>
              </a:rPr>
              <a:t>米　　麵</a:t>
            </a:r>
            <a:endParaRPr lang="en-US" sz="6000" b="0" strike="noStrike" spc="-1" dirty="0">
              <a:latin typeface="Arial"/>
            </a:endParaRPr>
          </a:p>
        </p:txBody>
      </p:sp>
      <p:sp>
        <p:nvSpPr>
          <p:cNvPr id="10" name="CustomShape 7">
            <a:extLst>
              <a:ext uri="{FF2B5EF4-FFF2-40B4-BE49-F238E27FC236}">
                <a16:creationId xmlns:a16="http://schemas.microsoft.com/office/drawing/2014/main" id="{BDBB3D20-59C3-46C2-8F6F-F08D63141431}"/>
              </a:ext>
            </a:extLst>
          </p:cNvPr>
          <p:cNvSpPr/>
          <p:nvPr/>
        </p:nvSpPr>
        <p:spPr>
          <a:xfrm>
            <a:off x="1917577" y="5031746"/>
            <a:ext cx="5069149" cy="706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ja-JP" altLang="en-US" sz="4000" b="1" strike="noStrike" spc="-1" dirty="0">
                <a:latin typeface="Calibri"/>
              </a:rPr>
              <a:t>ベトナム伝統料理</a:t>
            </a:r>
            <a:endParaRPr lang="en-US" sz="4000" b="0" strike="noStrike" spc="-1" dirty="0">
              <a:latin typeface="Arial"/>
            </a:endParaRPr>
          </a:p>
        </p:txBody>
      </p:sp>
      <p:sp>
        <p:nvSpPr>
          <p:cNvPr id="11" name="フローチャート: 端子 10">
            <a:extLst>
              <a:ext uri="{FF2B5EF4-FFF2-40B4-BE49-F238E27FC236}">
                <a16:creationId xmlns:a16="http://schemas.microsoft.com/office/drawing/2014/main" id="{22FE666F-B734-4990-BD53-03E4968A45D4}"/>
              </a:ext>
            </a:extLst>
          </p:cNvPr>
          <p:cNvSpPr/>
          <p:nvPr/>
        </p:nvSpPr>
        <p:spPr>
          <a:xfrm>
            <a:off x="1686757" y="4944093"/>
            <a:ext cx="4850286" cy="84527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FFD3695E-DC5F-4939-AFF0-0C4DD392F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2" y="800672"/>
            <a:ext cx="2197989" cy="1752219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F2A2586-AD8C-4AEF-B32D-2B8E957500C9}"/>
              </a:ext>
            </a:extLst>
          </p:cNvPr>
          <p:cNvSpPr txBox="1"/>
          <p:nvPr/>
        </p:nvSpPr>
        <p:spPr>
          <a:xfrm>
            <a:off x="7988305" y="729000"/>
            <a:ext cx="433965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メイリオ" panose="020B0604030504040204" pitchFamily="34" charset="-128"/>
                <a:ea typeface="メイリオ" panose="020B0604030504040204" pitchFamily="34" charset="-128"/>
              </a:rPr>
              <a:t>商品の特徴：米麵、ベトナム伝統料理、</a:t>
            </a:r>
            <a:endParaRPr lang="en-US" altLang="ja-JP" b="0" i="0" dirty="0">
              <a:solidFill>
                <a:srgbClr val="333333"/>
              </a:solidFill>
              <a:effectLst/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>
                <a:solidFill>
                  <a:srgbClr val="333333"/>
                </a:solidFill>
                <a:latin typeface="メイリオ" panose="020B0604030504040204" pitchFamily="34" charset="-128"/>
                <a:ea typeface="メイリオ" panose="020B0604030504040204" pitchFamily="34" charset="-128"/>
              </a:rPr>
              <a:t>低カロリー</a:t>
            </a:r>
            <a:endParaRPr lang="en-US" altLang="ja-JP" dirty="0">
              <a:solidFill>
                <a:srgbClr val="333333"/>
              </a:solidFill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/>
              <a:t>ターゲット：</a:t>
            </a:r>
            <a:r>
              <a:rPr lang="en-US" altLang="ja-JP" dirty="0"/>
              <a:t>20</a:t>
            </a:r>
            <a:r>
              <a:rPr lang="ja-JP" altLang="en-US" dirty="0"/>
              <a:t>～</a:t>
            </a:r>
            <a:r>
              <a:rPr lang="en-US" altLang="ja-JP" dirty="0"/>
              <a:t>50</a:t>
            </a:r>
            <a:r>
              <a:rPr lang="ja-JP" altLang="en-US" dirty="0"/>
              <a:t>代の女性</a:t>
            </a:r>
            <a:endParaRPr lang="en-US" altLang="ja-JP" dirty="0"/>
          </a:p>
          <a:p>
            <a:r>
              <a:rPr lang="ja-JP" altLang="en-US" dirty="0"/>
              <a:t>メイン色：赤</a:t>
            </a:r>
            <a:endParaRPr lang="en-US" altLang="ja-JP" dirty="0"/>
          </a:p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メイリオ" panose="020B0604030504040204" pitchFamily="34" charset="-128"/>
                <a:ea typeface="メイリオ" panose="020B0604030504040204" pitchFamily="34" charset="-128"/>
              </a:rPr>
              <a:t>販売方法：ネット販売、店頭販売</a:t>
            </a:r>
            <a:endParaRPr lang="en-US" altLang="ja-JP" b="0" i="0" dirty="0">
              <a:solidFill>
                <a:srgbClr val="333333"/>
              </a:solidFill>
              <a:effectLst/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>
                <a:solidFill>
                  <a:srgbClr val="333333"/>
                </a:solidFill>
                <a:latin typeface="メイリオ" panose="020B0604030504040204" pitchFamily="34" charset="-128"/>
                <a:ea typeface="メイリオ" panose="020B0604030504040204" pitchFamily="34" charset="-128"/>
              </a:rPr>
              <a:t>販売市場：日本国内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554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27C5567-1A92-4938-AB3B-2AAF3D558398}"/>
              </a:ext>
            </a:extLst>
          </p:cNvPr>
          <p:cNvSpPr/>
          <p:nvPr/>
        </p:nvSpPr>
        <p:spPr>
          <a:xfrm>
            <a:off x="532658" y="729000"/>
            <a:ext cx="7200000" cy="54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D6D68D-9127-4E08-A393-4C80CB98154E}"/>
              </a:ext>
            </a:extLst>
          </p:cNvPr>
          <p:cNvSpPr txBox="1"/>
          <p:nvPr/>
        </p:nvSpPr>
        <p:spPr>
          <a:xfrm>
            <a:off x="2936226" y="870061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稲穂ベトナム料理店のすすめレシピ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08E717F-230D-479D-A8B3-606451F51319}"/>
              </a:ext>
            </a:extLst>
          </p:cNvPr>
          <p:cNvSpPr txBox="1"/>
          <p:nvPr/>
        </p:nvSpPr>
        <p:spPr>
          <a:xfrm>
            <a:off x="2936226" y="1239393"/>
            <a:ext cx="1657826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/>
              <a:t>材料（</a:t>
            </a:r>
            <a:r>
              <a:rPr kumimoji="1" lang="en-US" altLang="ja-JP" sz="1100" dirty="0"/>
              <a:t>1</a:t>
            </a:r>
            <a:r>
              <a:rPr kumimoji="1" lang="ja-JP" altLang="en-US" sz="1100" dirty="0"/>
              <a:t>食分）</a:t>
            </a:r>
            <a:endParaRPr kumimoji="1" lang="en-US" altLang="ja-JP" sz="1100" dirty="0"/>
          </a:p>
          <a:p>
            <a:r>
              <a:rPr kumimoji="1" lang="ja-JP" altLang="en-US" sz="1100" dirty="0"/>
              <a:t>・牛肉　　　　　</a:t>
            </a:r>
            <a:r>
              <a:rPr kumimoji="1" lang="en-US" altLang="ja-JP" sz="1100" dirty="0"/>
              <a:t>50g</a:t>
            </a:r>
          </a:p>
          <a:p>
            <a:r>
              <a:rPr kumimoji="1" lang="ja-JP" altLang="en-US" sz="1100" dirty="0"/>
              <a:t>・白ネギ　　　　</a:t>
            </a:r>
            <a:r>
              <a:rPr kumimoji="1" lang="en-US" altLang="ja-JP" sz="1100" dirty="0"/>
              <a:t>10cm</a:t>
            </a:r>
          </a:p>
          <a:p>
            <a:r>
              <a:rPr kumimoji="1" lang="ja-JP" altLang="en-US" sz="1100" dirty="0"/>
              <a:t>・もやし　　　　</a:t>
            </a:r>
            <a:r>
              <a:rPr kumimoji="1" lang="en-US" altLang="ja-JP" sz="1100" dirty="0"/>
              <a:t>20g</a:t>
            </a:r>
          </a:p>
          <a:p>
            <a:r>
              <a:rPr kumimoji="1" lang="ja-JP" altLang="en-US" sz="1100" dirty="0"/>
              <a:t>・玉ねぎ　　　　</a:t>
            </a:r>
            <a:r>
              <a:rPr kumimoji="1" lang="en-US" altLang="ja-JP" sz="1100" dirty="0"/>
              <a:t>1/8</a:t>
            </a:r>
          </a:p>
          <a:p>
            <a:r>
              <a:rPr kumimoji="1" lang="ja-JP" altLang="en-US" sz="1100" dirty="0"/>
              <a:t>・パクチー　　　</a:t>
            </a:r>
            <a:r>
              <a:rPr kumimoji="1" lang="en-US" altLang="ja-JP" sz="1100" dirty="0"/>
              <a:t>1</a:t>
            </a:r>
            <a:r>
              <a:rPr kumimoji="1" lang="ja-JP" altLang="en-US" sz="1100" dirty="0"/>
              <a:t>株</a:t>
            </a:r>
            <a:endParaRPr kumimoji="1" lang="en-US" altLang="ja-JP" sz="1100" dirty="0"/>
          </a:p>
          <a:p>
            <a:r>
              <a:rPr kumimoji="1" lang="ja-JP" altLang="en-US" sz="1100" dirty="0"/>
              <a:t>・サニーレタス　</a:t>
            </a:r>
            <a:r>
              <a:rPr kumimoji="1" lang="en-US" altLang="ja-JP" sz="1100" dirty="0"/>
              <a:t>1</a:t>
            </a:r>
            <a:r>
              <a:rPr kumimoji="1" lang="ja-JP" altLang="en-US" sz="1100" dirty="0"/>
              <a:t>枚</a:t>
            </a:r>
            <a:endParaRPr kumimoji="1" lang="en-US" altLang="ja-JP" sz="11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8C05E8-C8CF-4305-98B9-273E99A8A363}"/>
              </a:ext>
            </a:extLst>
          </p:cNvPr>
          <p:cNvSpPr txBox="1"/>
          <p:nvPr/>
        </p:nvSpPr>
        <p:spPr>
          <a:xfrm>
            <a:off x="1140616" y="79291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作り方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3C61907-7650-4E32-B8F2-1201AD7A7959}"/>
              </a:ext>
            </a:extLst>
          </p:cNvPr>
          <p:cNvSpPr txBox="1"/>
          <p:nvPr/>
        </p:nvSpPr>
        <p:spPr>
          <a:xfrm>
            <a:off x="660496" y="2032946"/>
            <a:ext cx="23391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①</a:t>
            </a:r>
            <a:r>
              <a:rPr lang="ja-JP" altLang="en-US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沸騰しているお湯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</a:rPr>
              <a:t>450</a:t>
            </a:r>
            <a:r>
              <a:rPr lang="en-US" altLang="ja-JP" sz="1200" dirty="0">
                <a:solidFill>
                  <a:srgbClr val="202124"/>
                </a:solidFill>
                <a:latin typeface="arial" panose="020B0604020202020204" pitchFamily="34" charset="0"/>
              </a:rPr>
              <a:t>ml</a:t>
            </a:r>
            <a:r>
              <a:rPr lang="ja-JP" alt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の</a:t>
            </a:r>
            <a:endParaRPr lang="en-US" altLang="ja-JP" sz="12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kumimoji="1" lang="ja-JP" altLang="en-US" sz="1200" dirty="0"/>
              <a:t>中に麵を入れ、</a:t>
            </a:r>
            <a:r>
              <a:rPr kumimoji="1" lang="en-US" altLang="ja-JP" sz="1200" dirty="0">
                <a:solidFill>
                  <a:srgbClr val="FF0000"/>
                </a:solidFill>
              </a:rPr>
              <a:t>4</a:t>
            </a:r>
            <a:r>
              <a:rPr kumimoji="1" lang="ja-JP" altLang="en-US" sz="1200" dirty="0">
                <a:solidFill>
                  <a:srgbClr val="FF0000"/>
                </a:solidFill>
              </a:rPr>
              <a:t>分</a:t>
            </a:r>
            <a:r>
              <a:rPr kumimoji="1" lang="ja-JP" altLang="en-US" sz="1200" dirty="0"/>
              <a:t>ゆでて</a:t>
            </a:r>
            <a:endParaRPr kumimoji="1" lang="en-US" altLang="ja-JP" sz="1200" dirty="0"/>
          </a:p>
          <a:p>
            <a:r>
              <a:rPr kumimoji="1" lang="ja-JP" altLang="en-US" sz="1200" dirty="0"/>
              <a:t>ください。</a:t>
            </a:r>
            <a:endParaRPr kumimoji="1" lang="en-US" altLang="ja-JP" sz="1200" dirty="0"/>
          </a:p>
          <a:p>
            <a:endParaRPr kumimoji="1" lang="en-US" altLang="ja-JP" sz="1200" dirty="0"/>
          </a:p>
          <a:p>
            <a:r>
              <a:rPr kumimoji="1" lang="ja-JP" altLang="en-US" sz="1200" dirty="0"/>
              <a:t>②火を消してから粉末、調味油</a:t>
            </a:r>
            <a:endParaRPr kumimoji="1" lang="en-US" altLang="ja-JP" sz="1200" dirty="0"/>
          </a:p>
          <a:p>
            <a:r>
              <a:rPr kumimoji="1" lang="ja-JP" altLang="en-US" sz="1200" dirty="0"/>
              <a:t>を加えてよくかき混ぜて</a:t>
            </a:r>
            <a:endParaRPr kumimoji="1" lang="en-US" altLang="ja-JP" sz="1200" dirty="0"/>
          </a:p>
          <a:p>
            <a:r>
              <a:rPr kumimoji="1" lang="ja-JP" altLang="en-US" sz="1200" dirty="0"/>
              <a:t>出来上がりです。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8F0AE60-1575-4CDE-8213-D6A5EF50341E}"/>
              </a:ext>
            </a:extLst>
          </p:cNvPr>
          <p:cNvSpPr txBox="1"/>
          <p:nvPr/>
        </p:nvSpPr>
        <p:spPr>
          <a:xfrm>
            <a:off x="4663758" y="1239393"/>
            <a:ext cx="38779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200" dirty="0"/>
              <a:t>①鍋に油を熱し、牛肉、白ネギを順位に</a:t>
            </a:r>
            <a:endParaRPr kumimoji="1" lang="en-US" altLang="ja-JP" sz="1200" dirty="0"/>
          </a:p>
          <a:p>
            <a:r>
              <a:rPr kumimoji="1" lang="ja-JP" altLang="en-US" sz="1200" dirty="0"/>
              <a:t>いれて炒める。水</a:t>
            </a:r>
            <a:r>
              <a:rPr kumimoji="1" lang="en-US" altLang="ja-JP" sz="1200" dirty="0"/>
              <a:t>450cc</a:t>
            </a:r>
            <a:r>
              <a:rPr kumimoji="1" lang="ja-JP" altLang="en-US" sz="1200" dirty="0"/>
              <a:t>を入れ、中火に</a:t>
            </a:r>
            <a:endParaRPr kumimoji="1" lang="en-US" altLang="ja-JP" sz="1200" dirty="0"/>
          </a:p>
          <a:p>
            <a:r>
              <a:rPr kumimoji="1" lang="ja-JP" altLang="en-US" sz="1200" dirty="0"/>
              <a:t>かける。</a:t>
            </a:r>
            <a:endParaRPr kumimoji="1" lang="en-US" altLang="ja-JP" sz="1200" dirty="0"/>
          </a:p>
          <a:p>
            <a:r>
              <a:rPr kumimoji="1" lang="ja-JP" altLang="en-US" sz="1200" dirty="0"/>
              <a:t>沸騰したら麵といれて約</a:t>
            </a:r>
            <a:r>
              <a:rPr kumimoji="1" lang="en-US" altLang="ja-JP" sz="1200" dirty="0"/>
              <a:t>4</a:t>
            </a:r>
            <a:r>
              <a:rPr kumimoji="1" lang="ja-JP" altLang="en-US" sz="1200" dirty="0"/>
              <a:t>分間煮込む。</a:t>
            </a:r>
            <a:endParaRPr kumimoji="1" lang="en-US" altLang="ja-JP" sz="1200" dirty="0"/>
          </a:p>
          <a:p>
            <a:endParaRPr kumimoji="1" lang="en-US" altLang="ja-JP" sz="1200" dirty="0"/>
          </a:p>
          <a:p>
            <a:r>
              <a:rPr kumimoji="1" lang="ja-JP" altLang="en-US" sz="1200" dirty="0"/>
              <a:t>②あらかじめ粉末、調味油、もやし</a:t>
            </a:r>
            <a:endParaRPr kumimoji="1" lang="en-US" altLang="ja-JP" sz="1200" dirty="0"/>
          </a:p>
          <a:p>
            <a:r>
              <a:rPr kumimoji="1" lang="ja-JP" altLang="en-US" sz="1200" dirty="0"/>
              <a:t>を丼に入れておきます。</a:t>
            </a:r>
            <a:br>
              <a:rPr kumimoji="1" lang="en-US" altLang="ja-JP" sz="1200" dirty="0"/>
            </a:br>
            <a:endParaRPr kumimoji="1" lang="en-US" altLang="ja-JP" sz="1200" dirty="0"/>
          </a:p>
          <a:p>
            <a:r>
              <a:rPr kumimoji="1" lang="ja-JP" altLang="en-US" sz="1200" dirty="0"/>
              <a:t>③麵がゆであがりましたら、ゆでたお湯</a:t>
            </a:r>
            <a:endParaRPr kumimoji="1" lang="en-US" altLang="ja-JP" sz="1200" dirty="0"/>
          </a:p>
          <a:p>
            <a:r>
              <a:rPr kumimoji="1" lang="ja-JP" altLang="en-US" sz="1200" dirty="0"/>
              <a:t>ごとそのまま丼に移し、野菜をのせてお</a:t>
            </a:r>
            <a:endParaRPr kumimoji="1" lang="en-US" altLang="ja-JP" sz="1200" dirty="0"/>
          </a:p>
          <a:p>
            <a:r>
              <a:rPr kumimoji="1" lang="ja-JP" altLang="en-US" sz="1200" dirty="0"/>
              <a:t>召し上がりください。</a:t>
            </a:r>
            <a:endParaRPr kumimoji="1" lang="en-US" altLang="ja-JP" sz="1200" dirty="0"/>
          </a:p>
          <a:p>
            <a:endParaRPr kumimoji="1" lang="en-US" altLang="ja-JP" sz="120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1E8CDCE-4902-4D71-B53E-2E7B6DE570D2}"/>
              </a:ext>
            </a:extLst>
          </p:cNvPr>
          <p:cNvSpPr/>
          <p:nvPr/>
        </p:nvSpPr>
        <p:spPr>
          <a:xfrm>
            <a:off x="3132676" y="2610035"/>
            <a:ext cx="1264926" cy="745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写真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4CA3F60-2A7E-4FCE-AD05-4F7E7FCBCC34}"/>
              </a:ext>
            </a:extLst>
          </p:cNvPr>
          <p:cNvSpPr/>
          <p:nvPr/>
        </p:nvSpPr>
        <p:spPr>
          <a:xfrm>
            <a:off x="914400" y="3641086"/>
            <a:ext cx="6604986" cy="2346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4144229-071F-4AD3-AFDF-5D7BA6D702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6696" y="1118643"/>
            <a:ext cx="1280993" cy="94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0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>
            <a:extLst>
              <a:ext uri="{FF2B5EF4-FFF2-40B4-BE49-F238E27FC236}">
                <a16:creationId xmlns:a16="http://schemas.microsoft.com/office/drawing/2014/main" id="{BA0C5408-FDEE-469B-B790-AE17AA769F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9"/>
          <a:stretch/>
        </p:blipFill>
        <p:spPr>
          <a:xfrm>
            <a:off x="2494336" y="-1068636"/>
            <a:ext cx="5836130" cy="68580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B90C324-3822-47EE-B675-EA513C49F5EE}"/>
              </a:ext>
            </a:extLst>
          </p:cNvPr>
          <p:cNvSpPr/>
          <p:nvPr/>
        </p:nvSpPr>
        <p:spPr>
          <a:xfrm>
            <a:off x="532658" y="729000"/>
            <a:ext cx="7200000" cy="54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FF52C2-B4C0-47C4-81ED-2B7FCBB2531A}"/>
              </a:ext>
            </a:extLst>
          </p:cNvPr>
          <p:cNvSpPr txBox="1"/>
          <p:nvPr/>
        </p:nvSpPr>
        <p:spPr>
          <a:xfrm>
            <a:off x="3691512" y="359668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20cm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5C9460F-D107-4EE7-B1CE-613F60038D41}"/>
              </a:ext>
            </a:extLst>
          </p:cNvPr>
          <p:cNvSpPr txBox="1"/>
          <p:nvPr/>
        </p:nvSpPr>
        <p:spPr>
          <a:xfrm>
            <a:off x="7988305" y="3244334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15cm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8713B7A-F805-42D8-B50B-F84F11B8D31F}"/>
              </a:ext>
            </a:extLst>
          </p:cNvPr>
          <p:cNvSpPr txBox="1"/>
          <p:nvPr/>
        </p:nvSpPr>
        <p:spPr>
          <a:xfrm>
            <a:off x="2809219" y="3034797"/>
            <a:ext cx="326243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8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4800" dirty="0" err="1">
                <a:solidFill>
                  <a:srgbClr val="4D5156"/>
                </a:solidFill>
                <a:latin typeface="arial" panose="020B0604020202020204" pitchFamily="34" charset="0"/>
              </a:rPr>
              <a:t>B</a:t>
            </a:r>
            <a:r>
              <a:rPr lang="en-US" altLang="ja-JP" sz="48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ún</a:t>
            </a:r>
            <a:r>
              <a:rPr lang="en-US" altLang="ja-JP" sz="48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ja-JP" sz="48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Bò</a:t>
            </a:r>
            <a:r>
              <a:rPr lang="en-US" altLang="ja-JP" sz="48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r>
              <a:rPr kumimoji="1" lang="ja-JP" altLang="en-US" sz="4800" dirty="0"/>
              <a:t>ブン・ボー</a:t>
            </a:r>
          </a:p>
        </p:txBody>
      </p:sp>
      <p:sp>
        <p:nvSpPr>
          <p:cNvPr id="9" name="CustomShape 7">
            <a:extLst>
              <a:ext uri="{FF2B5EF4-FFF2-40B4-BE49-F238E27FC236}">
                <a16:creationId xmlns:a16="http://schemas.microsoft.com/office/drawing/2014/main" id="{0F481A27-2B44-4D5A-BECA-08045F2835B1}"/>
              </a:ext>
            </a:extLst>
          </p:cNvPr>
          <p:cNvSpPr/>
          <p:nvPr/>
        </p:nvSpPr>
        <p:spPr>
          <a:xfrm>
            <a:off x="2809219" y="937383"/>
            <a:ext cx="4511265" cy="10142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en-US" sz="6000" b="1" strike="noStrike" spc="-1" dirty="0">
                <a:latin typeface="Calibri"/>
              </a:rPr>
              <a:t>米</a:t>
            </a:r>
            <a:r>
              <a:rPr kumimoji="1" lang="ja-JP" altLang="en-US" sz="6000" dirty="0"/>
              <a:t>肉</a:t>
            </a:r>
            <a:r>
              <a:rPr lang="ja-JP" altLang="en-US" sz="6000" b="1" strike="noStrike" spc="-1" dirty="0">
                <a:latin typeface="Calibri"/>
              </a:rPr>
              <a:t>うどん</a:t>
            </a:r>
            <a:endParaRPr lang="en-US" sz="6000" b="0" strike="noStrike" spc="-1" dirty="0">
              <a:latin typeface="Arial"/>
            </a:endParaRPr>
          </a:p>
        </p:txBody>
      </p:sp>
      <p:sp>
        <p:nvSpPr>
          <p:cNvPr id="10" name="CustomShape 7">
            <a:extLst>
              <a:ext uri="{FF2B5EF4-FFF2-40B4-BE49-F238E27FC236}">
                <a16:creationId xmlns:a16="http://schemas.microsoft.com/office/drawing/2014/main" id="{BDBB3D20-59C3-46C2-8F6F-F08D63141431}"/>
              </a:ext>
            </a:extLst>
          </p:cNvPr>
          <p:cNvSpPr/>
          <p:nvPr/>
        </p:nvSpPr>
        <p:spPr>
          <a:xfrm>
            <a:off x="1917577" y="5031746"/>
            <a:ext cx="7599285" cy="706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ja-JP" altLang="en-US" sz="4000" b="1" strike="noStrike" spc="-1" dirty="0">
                <a:latin typeface="Calibri"/>
              </a:rPr>
              <a:t>ベトナム伝統料理</a:t>
            </a:r>
            <a:endParaRPr lang="en-US" sz="4000" b="0" strike="noStrike" spc="-1" dirty="0">
              <a:latin typeface="Arial"/>
            </a:endParaRPr>
          </a:p>
        </p:txBody>
      </p:sp>
      <p:sp>
        <p:nvSpPr>
          <p:cNvPr id="11" name="フローチャート: 端子 10">
            <a:extLst>
              <a:ext uri="{FF2B5EF4-FFF2-40B4-BE49-F238E27FC236}">
                <a16:creationId xmlns:a16="http://schemas.microsoft.com/office/drawing/2014/main" id="{22FE666F-B734-4990-BD53-03E4968A45D4}"/>
              </a:ext>
            </a:extLst>
          </p:cNvPr>
          <p:cNvSpPr/>
          <p:nvPr/>
        </p:nvSpPr>
        <p:spPr>
          <a:xfrm>
            <a:off x="1686757" y="4944093"/>
            <a:ext cx="4850286" cy="84527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CA35BBB7-1F1E-472B-B0F6-AA464A154F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147" y="19413"/>
            <a:ext cx="763482" cy="781259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1F72340F-9242-4318-9B19-4B1B4D2013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59" y="863785"/>
            <a:ext cx="1456869" cy="116140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6FF7858-9517-43DF-801F-FE5F56A06B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144" y="47492"/>
            <a:ext cx="1155267" cy="763089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B670404-C42A-42C2-8FD6-A801E41EC4E3}"/>
              </a:ext>
            </a:extLst>
          </p:cNvPr>
          <p:cNvSpPr txBox="1"/>
          <p:nvPr/>
        </p:nvSpPr>
        <p:spPr>
          <a:xfrm>
            <a:off x="7988305" y="1007770"/>
            <a:ext cx="433965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メイリオ" panose="020B0604030504040204" pitchFamily="34" charset="-128"/>
                <a:ea typeface="メイリオ" panose="020B0604030504040204" pitchFamily="34" charset="-128"/>
              </a:rPr>
              <a:t>商品の特徴：米麵、ベトナム伝統料理、</a:t>
            </a:r>
            <a:endParaRPr lang="en-US" altLang="ja-JP" b="0" i="0" dirty="0">
              <a:solidFill>
                <a:srgbClr val="333333"/>
              </a:solidFill>
              <a:effectLst/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>
                <a:solidFill>
                  <a:srgbClr val="333333"/>
                </a:solidFill>
                <a:latin typeface="メイリオ" panose="020B0604030504040204" pitchFamily="34" charset="-128"/>
                <a:ea typeface="メイリオ" panose="020B0604030504040204" pitchFamily="34" charset="-128"/>
              </a:rPr>
              <a:t>低カロリー</a:t>
            </a:r>
            <a:endParaRPr lang="en-US" altLang="ja-JP" dirty="0">
              <a:solidFill>
                <a:srgbClr val="333333"/>
              </a:solidFill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/>
              <a:t>ターゲット：</a:t>
            </a:r>
            <a:r>
              <a:rPr lang="en-US" altLang="ja-JP" dirty="0"/>
              <a:t>20</a:t>
            </a:r>
            <a:r>
              <a:rPr lang="ja-JP" altLang="en-US" dirty="0"/>
              <a:t>～</a:t>
            </a:r>
            <a:r>
              <a:rPr lang="en-US" altLang="ja-JP" dirty="0"/>
              <a:t>50</a:t>
            </a:r>
            <a:r>
              <a:rPr lang="ja-JP" altLang="en-US" dirty="0"/>
              <a:t>代の女性</a:t>
            </a:r>
            <a:endParaRPr lang="en-US" altLang="ja-JP" dirty="0"/>
          </a:p>
          <a:p>
            <a:r>
              <a:rPr lang="ja-JP" altLang="en-US" dirty="0"/>
              <a:t>メイン色：赤</a:t>
            </a:r>
            <a:r>
              <a:rPr lang="en-US" altLang="ja-JP" dirty="0"/>
              <a:t>or</a:t>
            </a:r>
            <a:r>
              <a:rPr lang="ja-JP" altLang="en-US" dirty="0"/>
              <a:t>オレンジ</a:t>
            </a:r>
            <a:endParaRPr lang="en-US" altLang="ja-JP" dirty="0"/>
          </a:p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メイリオ" panose="020B0604030504040204" pitchFamily="34" charset="-128"/>
                <a:ea typeface="メイリオ" panose="020B0604030504040204" pitchFamily="34" charset="-128"/>
              </a:rPr>
              <a:t>販売方法：ネット販売、店頭販売</a:t>
            </a:r>
            <a:endParaRPr lang="en-US" altLang="ja-JP" b="0" i="0" dirty="0">
              <a:solidFill>
                <a:srgbClr val="333333"/>
              </a:solidFill>
              <a:effectLst/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>
                <a:solidFill>
                  <a:srgbClr val="333333"/>
                </a:solidFill>
                <a:latin typeface="メイリオ" panose="020B0604030504040204" pitchFamily="34" charset="-128"/>
                <a:ea typeface="メイリオ" panose="020B0604030504040204" pitchFamily="34" charset="-128"/>
              </a:rPr>
              <a:t>販売市場：日本国内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02976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27C5567-1A92-4938-AB3B-2AAF3D558398}"/>
              </a:ext>
            </a:extLst>
          </p:cNvPr>
          <p:cNvSpPr/>
          <p:nvPr/>
        </p:nvSpPr>
        <p:spPr>
          <a:xfrm>
            <a:off x="532658" y="729000"/>
            <a:ext cx="7200000" cy="54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D6D68D-9127-4E08-A393-4C80CB98154E}"/>
              </a:ext>
            </a:extLst>
          </p:cNvPr>
          <p:cNvSpPr txBox="1"/>
          <p:nvPr/>
        </p:nvSpPr>
        <p:spPr>
          <a:xfrm>
            <a:off x="2936226" y="870061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稲穂ベトナム料理店のすすめレシピ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08E717F-230D-479D-A8B3-606451F51319}"/>
              </a:ext>
            </a:extLst>
          </p:cNvPr>
          <p:cNvSpPr txBox="1"/>
          <p:nvPr/>
        </p:nvSpPr>
        <p:spPr>
          <a:xfrm>
            <a:off x="2936226" y="1239393"/>
            <a:ext cx="1657826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/>
              <a:t>材料（</a:t>
            </a:r>
            <a:r>
              <a:rPr kumimoji="1" lang="en-US" altLang="ja-JP" sz="1100" dirty="0"/>
              <a:t>1</a:t>
            </a:r>
            <a:r>
              <a:rPr kumimoji="1" lang="ja-JP" altLang="en-US" sz="1100" dirty="0"/>
              <a:t>食分）</a:t>
            </a:r>
            <a:endParaRPr kumimoji="1" lang="en-US" altLang="ja-JP" sz="1100" dirty="0"/>
          </a:p>
          <a:p>
            <a:r>
              <a:rPr kumimoji="1" lang="ja-JP" altLang="en-US" sz="1100" dirty="0"/>
              <a:t>・牛肉　　　　　</a:t>
            </a:r>
            <a:r>
              <a:rPr kumimoji="1" lang="en-US" altLang="ja-JP" sz="1100" dirty="0"/>
              <a:t>50g</a:t>
            </a:r>
          </a:p>
          <a:p>
            <a:r>
              <a:rPr kumimoji="1" lang="ja-JP" altLang="en-US" sz="1100" dirty="0"/>
              <a:t>・白ネギ　　　　</a:t>
            </a:r>
            <a:r>
              <a:rPr kumimoji="1" lang="en-US" altLang="ja-JP" sz="1100" dirty="0"/>
              <a:t>10cm</a:t>
            </a:r>
          </a:p>
          <a:p>
            <a:r>
              <a:rPr kumimoji="1" lang="ja-JP" altLang="en-US" sz="1100" dirty="0"/>
              <a:t>・もやし　　　　</a:t>
            </a:r>
            <a:r>
              <a:rPr kumimoji="1" lang="en-US" altLang="ja-JP" sz="1100" dirty="0"/>
              <a:t>20g</a:t>
            </a:r>
          </a:p>
          <a:p>
            <a:r>
              <a:rPr kumimoji="1" lang="ja-JP" altLang="en-US" sz="1100" dirty="0"/>
              <a:t>・玉ねぎ　　　　</a:t>
            </a:r>
            <a:r>
              <a:rPr kumimoji="1" lang="en-US" altLang="ja-JP" sz="1100" dirty="0"/>
              <a:t>1/8</a:t>
            </a:r>
          </a:p>
          <a:p>
            <a:r>
              <a:rPr kumimoji="1" lang="ja-JP" altLang="en-US" sz="1100" dirty="0"/>
              <a:t>・パクチー　　　</a:t>
            </a:r>
            <a:r>
              <a:rPr kumimoji="1" lang="en-US" altLang="ja-JP" sz="1100" dirty="0"/>
              <a:t>1</a:t>
            </a:r>
            <a:r>
              <a:rPr kumimoji="1" lang="ja-JP" altLang="en-US" sz="1100" dirty="0"/>
              <a:t>株</a:t>
            </a:r>
            <a:endParaRPr kumimoji="1" lang="en-US" altLang="ja-JP" sz="1100" dirty="0"/>
          </a:p>
          <a:p>
            <a:r>
              <a:rPr kumimoji="1" lang="ja-JP" altLang="en-US" sz="1100" dirty="0"/>
              <a:t>・サニーレタス　</a:t>
            </a:r>
            <a:r>
              <a:rPr kumimoji="1" lang="en-US" altLang="ja-JP" sz="1100" dirty="0"/>
              <a:t>1</a:t>
            </a:r>
            <a:r>
              <a:rPr kumimoji="1" lang="ja-JP" altLang="en-US" sz="1100" dirty="0"/>
              <a:t>枚</a:t>
            </a:r>
            <a:endParaRPr kumimoji="1" lang="en-US" altLang="ja-JP" sz="11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8C05E8-C8CF-4305-98B9-273E99A8A363}"/>
              </a:ext>
            </a:extLst>
          </p:cNvPr>
          <p:cNvSpPr txBox="1"/>
          <p:nvPr/>
        </p:nvSpPr>
        <p:spPr>
          <a:xfrm>
            <a:off x="1140616" y="79291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作り方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3C61907-7650-4E32-B8F2-1201AD7A7959}"/>
              </a:ext>
            </a:extLst>
          </p:cNvPr>
          <p:cNvSpPr txBox="1"/>
          <p:nvPr/>
        </p:nvSpPr>
        <p:spPr>
          <a:xfrm>
            <a:off x="660496" y="2032946"/>
            <a:ext cx="23391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①</a:t>
            </a:r>
            <a:r>
              <a:rPr lang="ja-JP" altLang="en-US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沸騰しているお湯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</a:rPr>
              <a:t>450</a:t>
            </a:r>
            <a:r>
              <a:rPr lang="en-US" altLang="ja-JP" sz="1200" dirty="0">
                <a:solidFill>
                  <a:srgbClr val="202124"/>
                </a:solidFill>
                <a:latin typeface="arial" panose="020B0604020202020204" pitchFamily="34" charset="0"/>
              </a:rPr>
              <a:t>ml</a:t>
            </a:r>
            <a:r>
              <a:rPr lang="ja-JP" alt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の</a:t>
            </a:r>
            <a:endParaRPr lang="en-US" altLang="ja-JP" sz="12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kumimoji="1" lang="ja-JP" altLang="en-US" sz="1200" dirty="0"/>
              <a:t>中に麵を入れ、</a:t>
            </a:r>
            <a:r>
              <a:rPr kumimoji="1" lang="en-US" altLang="ja-JP" sz="1200" dirty="0">
                <a:solidFill>
                  <a:srgbClr val="FF0000"/>
                </a:solidFill>
              </a:rPr>
              <a:t>4</a:t>
            </a:r>
            <a:r>
              <a:rPr kumimoji="1" lang="ja-JP" altLang="en-US" sz="1200" dirty="0">
                <a:solidFill>
                  <a:srgbClr val="FF0000"/>
                </a:solidFill>
              </a:rPr>
              <a:t>分</a:t>
            </a:r>
            <a:r>
              <a:rPr kumimoji="1" lang="ja-JP" altLang="en-US" sz="1200" dirty="0"/>
              <a:t>ゆでて</a:t>
            </a:r>
            <a:endParaRPr kumimoji="1" lang="en-US" altLang="ja-JP" sz="1200" dirty="0"/>
          </a:p>
          <a:p>
            <a:r>
              <a:rPr kumimoji="1" lang="ja-JP" altLang="en-US" sz="1200" dirty="0"/>
              <a:t>ください。</a:t>
            </a:r>
            <a:endParaRPr kumimoji="1" lang="en-US" altLang="ja-JP" sz="1200" dirty="0"/>
          </a:p>
          <a:p>
            <a:endParaRPr kumimoji="1" lang="en-US" altLang="ja-JP" sz="1200" dirty="0"/>
          </a:p>
          <a:p>
            <a:r>
              <a:rPr kumimoji="1" lang="ja-JP" altLang="en-US" sz="1200" dirty="0"/>
              <a:t>②火を消してから粉末、調味油</a:t>
            </a:r>
            <a:endParaRPr kumimoji="1" lang="en-US" altLang="ja-JP" sz="1200" dirty="0"/>
          </a:p>
          <a:p>
            <a:r>
              <a:rPr kumimoji="1" lang="ja-JP" altLang="en-US" sz="1200" dirty="0"/>
              <a:t>を加えてよくかき混ぜて</a:t>
            </a:r>
            <a:endParaRPr kumimoji="1" lang="en-US" altLang="ja-JP" sz="1200" dirty="0"/>
          </a:p>
          <a:p>
            <a:r>
              <a:rPr kumimoji="1" lang="ja-JP" altLang="en-US" sz="1200" dirty="0"/>
              <a:t>出来上がりです。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8F0AE60-1575-4CDE-8213-D6A5EF50341E}"/>
              </a:ext>
            </a:extLst>
          </p:cNvPr>
          <p:cNvSpPr txBox="1"/>
          <p:nvPr/>
        </p:nvSpPr>
        <p:spPr>
          <a:xfrm>
            <a:off x="4663758" y="1239393"/>
            <a:ext cx="38779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200" dirty="0"/>
              <a:t>①鍋に油を熱し、牛肉、白ネギを順位に</a:t>
            </a:r>
            <a:endParaRPr kumimoji="1" lang="en-US" altLang="ja-JP" sz="1200" dirty="0"/>
          </a:p>
          <a:p>
            <a:r>
              <a:rPr kumimoji="1" lang="ja-JP" altLang="en-US" sz="1200" dirty="0"/>
              <a:t>いれて炒める。水</a:t>
            </a:r>
            <a:r>
              <a:rPr kumimoji="1" lang="en-US" altLang="ja-JP" sz="1200" dirty="0"/>
              <a:t>450cc</a:t>
            </a:r>
            <a:r>
              <a:rPr kumimoji="1" lang="ja-JP" altLang="en-US" sz="1200" dirty="0"/>
              <a:t>を入れ、中火に</a:t>
            </a:r>
            <a:endParaRPr kumimoji="1" lang="en-US" altLang="ja-JP" sz="1200" dirty="0"/>
          </a:p>
          <a:p>
            <a:r>
              <a:rPr kumimoji="1" lang="ja-JP" altLang="en-US" sz="1200" dirty="0"/>
              <a:t>かける。</a:t>
            </a:r>
            <a:endParaRPr kumimoji="1" lang="en-US" altLang="ja-JP" sz="1200" dirty="0"/>
          </a:p>
          <a:p>
            <a:r>
              <a:rPr kumimoji="1" lang="ja-JP" altLang="en-US" sz="1200" dirty="0"/>
              <a:t>沸騰したら麵といれて約</a:t>
            </a:r>
            <a:r>
              <a:rPr kumimoji="1" lang="en-US" altLang="ja-JP" sz="1200" dirty="0"/>
              <a:t>4</a:t>
            </a:r>
            <a:r>
              <a:rPr kumimoji="1" lang="ja-JP" altLang="en-US" sz="1200" dirty="0"/>
              <a:t>分間煮込む。</a:t>
            </a:r>
            <a:endParaRPr kumimoji="1" lang="en-US" altLang="ja-JP" sz="1200" dirty="0"/>
          </a:p>
          <a:p>
            <a:endParaRPr kumimoji="1" lang="en-US" altLang="ja-JP" sz="1200" dirty="0"/>
          </a:p>
          <a:p>
            <a:r>
              <a:rPr kumimoji="1" lang="ja-JP" altLang="en-US" sz="1200" dirty="0"/>
              <a:t>②あらかじめ粉末、調味油、もやし</a:t>
            </a:r>
            <a:endParaRPr kumimoji="1" lang="en-US" altLang="ja-JP" sz="1200" dirty="0"/>
          </a:p>
          <a:p>
            <a:r>
              <a:rPr kumimoji="1" lang="ja-JP" altLang="en-US" sz="1200" dirty="0"/>
              <a:t>を丼に入れておきます。</a:t>
            </a:r>
            <a:br>
              <a:rPr kumimoji="1" lang="en-US" altLang="ja-JP" sz="1200" dirty="0"/>
            </a:br>
            <a:endParaRPr kumimoji="1" lang="en-US" altLang="ja-JP" sz="1200" dirty="0"/>
          </a:p>
          <a:p>
            <a:r>
              <a:rPr kumimoji="1" lang="ja-JP" altLang="en-US" sz="1200" dirty="0"/>
              <a:t>③麵がゆであがりましたら、ゆでたお湯</a:t>
            </a:r>
            <a:endParaRPr kumimoji="1" lang="en-US" altLang="ja-JP" sz="1200" dirty="0"/>
          </a:p>
          <a:p>
            <a:r>
              <a:rPr kumimoji="1" lang="ja-JP" altLang="en-US" sz="1200" dirty="0"/>
              <a:t>ごとそのまま丼に移し、野菜をのせてお</a:t>
            </a:r>
            <a:endParaRPr kumimoji="1" lang="en-US" altLang="ja-JP" sz="1200" dirty="0"/>
          </a:p>
          <a:p>
            <a:r>
              <a:rPr kumimoji="1" lang="ja-JP" altLang="en-US" sz="1200" dirty="0"/>
              <a:t>召し上がりください。</a:t>
            </a:r>
            <a:endParaRPr kumimoji="1" lang="en-US" altLang="ja-JP" sz="1200" dirty="0"/>
          </a:p>
          <a:p>
            <a:endParaRPr kumimoji="1" lang="en-US" altLang="ja-JP" sz="120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1E8CDCE-4902-4D71-B53E-2E7B6DE570D2}"/>
              </a:ext>
            </a:extLst>
          </p:cNvPr>
          <p:cNvSpPr/>
          <p:nvPr/>
        </p:nvSpPr>
        <p:spPr>
          <a:xfrm>
            <a:off x="3132676" y="2610035"/>
            <a:ext cx="1264926" cy="745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写真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4CA3F60-2A7E-4FCE-AD05-4F7E7FCBCC34}"/>
              </a:ext>
            </a:extLst>
          </p:cNvPr>
          <p:cNvSpPr/>
          <p:nvPr/>
        </p:nvSpPr>
        <p:spPr>
          <a:xfrm>
            <a:off x="914400" y="3641086"/>
            <a:ext cx="6604986" cy="2346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4144229-071F-4AD3-AFDF-5D7BA6D702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6696" y="1118643"/>
            <a:ext cx="1280993" cy="94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60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 rot="16200000">
            <a:off x="1759680" y="-140576"/>
            <a:ext cx="5400000" cy="7920000"/>
          </a:xfrm>
          <a:prstGeom prst="rec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 altLang="ja-JP" dirty="0"/>
          </a:p>
          <a:p>
            <a:endParaRPr lang="ja-JP" altLang="en-US" dirty="0"/>
          </a:p>
        </p:txBody>
      </p:sp>
      <p:sp>
        <p:nvSpPr>
          <p:cNvPr id="197" name="CustomShape 3"/>
          <p:cNvSpPr/>
          <p:nvPr/>
        </p:nvSpPr>
        <p:spPr>
          <a:xfrm rot="16200000">
            <a:off x="776335" y="2822019"/>
            <a:ext cx="4448880" cy="14450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ja-JP" altLang="en-US" sz="4400" b="1" strike="noStrike" spc="-1" dirty="0">
                <a:solidFill>
                  <a:srgbClr val="FFFF00"/>
                </a:solidFill>
                <a:latin typeface="Calibri"/>
              </a:rPr>
              <a:t>豚肉・醬油味のせんぺい</a:t>
            </a:r>
            <a:endParaRPr lang="en-US" sz="4400" b="0" strike="noStrike" spc="-1" dirty="0">
              <a:latin typeface="Arial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4A7CB01-326C-4222-B957-ADDA96958192}"/>
              </a:ext>
            </a:extLst>
          </p:cNvPr>
          <p:cNvSpPr txBox="1"/>
          <p:nvPr/>
        </p:nvSpPr>
        <p:spPr>
          <a:xfrm>
            <a:off x="8420473" y="282468"/>
            <a:ext cx="387798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メイリオ" panose="020B0604030504040204" pitchFamily="34" charset="-128"/>
                <a:ea typeface="メイリオ" panose="020B0604030504040204" pitchFamily="34" charset="-128"/>
              </a:rPr>
              <a:t>商品の特徴：ベトナム風せんべい、</a:t>
            </a:r>
            <a:endParaRPr lang="en-US" altLang="ja-JP" b="0" i="0" dirty="0">
              <a:solidFill>
                <a:srgbClr val="333333"/>
              </a:solidFill>
              <a:effectLst/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メイリオ" panose="020B0604030504040204" pitchFamily="34" charset="-128"/>
                <a:ea typeface="メイリオ" panose="020B0604030504040204" pitchFamily="34" charset="-128"/>
              </a:rPr>
              <a:t>豚肉のでんぷ、</a:t>
            </a:r>
            <a:r>
              <a:rPr lang="ja-JP" altLang="en-US" b="0" i="0" dirty="0">
                <a:solidFill>
                  <a:srgbClr val="262626"/>
                </a:solidFill>
                <a:effectLst/>
                <a:latin typeface="Roboto Slab"/>
              </a:rPr>
              <a:t>砂糖と醤油をベース</a:t>
            </a:r>
            <a:endParaRPr lang="en-US" altLang="ja-JP" b="0" i="0" dirty="0">
              <a:solidFill>
                <a:srgbClr val="262626"/>
              </a:solidFill>
              <a:effectLst/>
              <a:latin typeface="Roboto Slab"/>
            </a:endParaRPr>
          </a:p>
          <a:p>
            <a:r>
              <a:rPr lang="ja-JP" altLang="en-US" b="0" i="0" dirty="0">
                <a:solidFill>
                  <a:srgbClr val="262626"/>
                </a:solidFill>
                <a:effectLst/>
                <a:latin typeface="Roboto Slab"/>
              </a:rPr>
              <a:t>にした甘しょっぱい味</a:t>
            </a:r>
            <a:endParaRPr lang="en-US" altLang="ja-JP" b="0" i="0" dirty="0">
              <a:solidFill>
                <a:srgbClr val="333333"/>
              </a:solidFill>
              <a:effectLst/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/>
              <a:t>ターゲット：</a:t>
            </a:r>
            <a:r>
              <a:rPr lang="en-US" altLang="ja-JP" dirty="0"/>
              <a:t>10</a:t>
            </a:r>
            <a:r>
              <a:rPr lang="ja-JP" altLang="en-US" dirty="0"/>
              <a:t>～</a:t>
            </a:r>
            <a:r>
              <a:rPr lang="en-US" altLang="ja-JP" dirty="0"/>
              <a:t>50</a:t>
            </a:r>
            <a:r>
              <a:rPr lang="ja-JP" altLang="en-US" dirty="0"/>
              <a:t>代の男女</a:t>
            </a:r>
            <a:endParaRPr lang="en-US" altLang="ja-JP" dirty="0"/>
          </a:p>
          <a:p>
            <a:r>
              <a:rPr lang="ja-JP" altLang="en-US" dirty="0"/>
              <a:t>メイン色：オレンジ</a:t>
            </a:r>
            <a:endParaRPr lang="en-US" altLang="ja-JP" dirty="0"/>
          </a:p>
          <a:p>
            <a:r>
              <a:rPr lang="ja-JP" altLang="en-US" dirty="0"/>
              <a:t>イメージ：おしゃれ、美味しいそう</a:t>
            </a:r>
            <a:endParaRPr lang="en-US" altLang="ja-JP" dirty="0"/>
          </a:p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メイリオ" panose="020B0604030504040204" pitchFamily="34" charset="-128"/>
                <a:ea typeface="メイリオ" panose="020B0604030504040204" pitchFamily="34" charset="-128"/>
              </a:rPr>
              <a:t>販売方法：ネット販売、店頭販売</a:t>
            </a:r>
            <a:endParaRPr lang="en-US" altLang="ja-JP" b="0" i="0" dirty="0">
              <a:solidFill>
                <a:srgbClr val="333333"/>
              </a:solidFill>
              <a:effectLst/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dirty="0">
                <a:solidFill>
                  <a:srgbClr val="333333"/>
                </a:solidFill>
                <a:latin typeface="メイリオ" panose="020B0604030504040204" pitchFamily="34" charset="-128"/>
                <a:ea typeface="メイリオ" panose="020B0604030504040204" pitchFamily="34" charset="-128"/>
              </a:rPr>
              <a:t>販売市場：日本国内</a:t>
            </a:r>
            <a:endParaRPr kumimoji="1" lang="ja-JP" altLang="en-US" dirty="0"/>
          </a:p>
        </p:txBody>
      </p:sp>
      <p:sp>
        <p:nvSpPr>
          <p:cNvPr id="8" name="CustomShape 7">
            <a:extLst>
              <a:ext uri="{FF2B5EF4-FFF2-40B4-BE49-F238E27FC236}">
                <a16:creationId xmlns:a16="http://schemas.microsoft.com/office/drawing/2014/main" id="{B99A1B17-44E7-4949-B1EC-84E1D90CBBF1}"/>
              </a:ext>
            </a:extLst>
          </p:cNvPr>
          <p:cNvSpPr/>
          <p:nvPr/>
        </p:nvSpPr>
        <p:spPr>
          <a:xfrm rot="16200000">
            <a:off x="4766962" y="2792226"/>
            <a:ext cx="5069149" cy="706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ja-JP" altLang="en-US" sz="4000" b="1" strike="noStrike" spc="-1" dirty="0">
                <a:latin typeface="Calibri"/>
              </a:rPr>
              <a:t>ベトナム風煎餅</a:t>
            </a:r>
            <a:endParaRPr lang="en-US" sz="4000" b="0" strike="noStrike" spc="-1" dirty="0">
              <a:latin typeface="Arial"/>
            </a:endParaRPr>
          </a:p>
        </p:txBody>
      </p:sp>
      <p:sp>
        <p:nvSpPr>
          <p:cNvPr id="9" name="フローチャート: 端子 8">
            <a:extLst>
              <a:ext uri="{FF2B5EF4-FFF2-40B4-BE49-F238E27FC236}">
                <a16:creationId xmlns:a16="http://schemas.microsoft.com/office/drawing/2014/main" id="{3C84D8AF-5038-49A0-A65D-3CC19868CB26}"/>
              </a:ext>
            </a:extLst>
          </p:cNvPr>
          <p:cNvSpPr/>
          <p:nvPr/>
        </p:nvSpPr>
        <p:spPr>
          <a:xfrm rot="16200000">
            <a:off x="4925163" y="3371168"/>
            <a:ext cx="4850286" cy="84527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0575CBE6-69D9-4952-B3D5-7C546A00F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775" y="3145443"/>
            <a:ext cx="3267075" cy="2933700"/>
          </a:xfrm>
          <a:prstGeom prst="rect">
            <a:avLst/>
          </a:prstGeom>
        </p:spPr>
      </p:pic>
      <p:sp>
        <p:nvSpPr>
          <p:cNvPr id="3" name="楕円 2">
            <a:extLst>
              <a:ext uri="{FF2B5EF4-FFF2-40B4-BE49-F238E27FC236}">
                <a16:creationId xmlns:a16="http://schemas.microsoft.com/office/drawing/2014/main" id="{4520E211-660E-4442-BC9E-417C674A788A}"/>
              </a:ext>
            </a:extLst>
          </p:cNvPr>
          <p:cNvSpPr/>
          <p:nvPr/>
        </p:nvSpPr>
        <p:spPr>
          <a:xfrm rot="16200000">
            <a:off x="3959213" y="2682380"/>
            <a:ext cx="1897861" cy="196196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透明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0701FE-4E5E-4907-84AD-F8037EECA3C2}"/>
              </a:ext>
            </a:extLst>
          </p:cNvPr>
          <p:cNvSpPr txBox="1"/>
          <p:nvPr/>
        </p:nvSpPr>
        <p:spPr>
          <a:xfrm rot="15987253">
            <a:off x="5770485" y="151808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米煎餅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5F0C3E5-D57F-4308-8E68-8935F0DF7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265007" y="5198500"/>
            <a:ext cx="762066" cy="780356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2936092-91D9-4614-8886-C9DFADE393C2}"/>
              </a:ext>
            </a:extLst>
          </p:cNvPr>
          <p:cNvSpPr txBox="1"/>
          <p:nvPr/>
        </p:nvSpPr>
        <p:spPr>
          <a:xfrm rot="16200000">
            <a:off x="3581733" y="426201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22cm</a:t>
            </a:r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F4D6BD4-39C2-4061-B344-C01C0B4A8010}"/>
              </a:ext>
            </a:extLst>
          </p:cNvPr>
          <p:cNvSpPr txBox="1"/>
          <p:nvPr/>
        </p:nvSpPr>
        <p:spPr>
          <a:xfrm rot="16200000">
            <a:off x="-128366" y="4009219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15cm</a:t>
            </a:r>
            <a:endParaRPr kumimoji="1"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2820</TotalTime>
  <Words>643</Words>
  <Application>Microsoft Office PowerPoint</Application>
  <PresentationFormat>ワイド画面</PresentationFormat>
  <Paragraphs>132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メイリオ</vt:lpstr>
      <vt:lpstr>Roboto Slab</vt:lpstr>
      <vt:lpstr>Arial</vt:lpstr>
      <vt:lpstr>Arial</vt:lpstr>
      <vt:lpstr>Calibri</vt:lpstr>
      <vt:lpstr>Calibri Light</vt:lpstr>
      <vt:lpstr>Times New Roman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 group リサイクルショップ thực phẩm việt</dc:title>
  <dc:subject/>
  <dc:creator>USER</dc:creator>
  <dc:description/>
  <cp:lastModifiedBy>オオカミ ヒツジ</cp:lastModifiedBy>
  <cp:revision>165</cp:revision>
  <dcterms:created xsi:type="dcterms:W3CDTF">2020-05-04T04:03:29Z</dcterms:created>
  <dcterms:modified xsi:type="dcterms:W3CDTF">2021-07-20T07:56:59Z</dcterms:modified>
  <dc:language>ja-JP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13</vt:i4>
  </property>
</Properties>
</file>