
<file path=[Content_Types].xml><?xml version="1.0" encoding="utf-8"?>
<Types xmlns="http://schemas.openxmlformats.org/package/2006/content-types">
  <Default Extension="emf" ContentType="image/x-emf"/>
  <Default Extension="HEIC" ContentType="image/heic"/>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sldIdLst>
    <p:sldId id="268" r:id="rId2"/>
    <p:sldId id="262" r:id="rId3"/>
    <p:sldId id="257" r:id="rId4"/>
    <p:sldId id="263" r:id="rId5"/>
    <p:sldId id="266" r:id="rId6"/>
    <p:sldId id="265" r:id="rId7"/>
    <p:sldId id="269" r:id="rId8"/>
    <p:sldId id="270" r:id="rId9"/>
    <p:sldId id="267" r:id="rId10"/>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7" autoAdjust="0"/>
    <p:restoredTop sz="94660"/>
  </p:normalViewPr>
  <p:slideViewPr>
    <p:cSldViewPr snapToGrid="0">
      <p:cViewPr varScale="1">
        <p:scale>
          <a:sx n="94" d="100"/>
          <a:sy n="94" d="100"/>
        </p:scale>
        <p:origin x="69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1949891" y="527562"/>
            <a:ext cx="5244219"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sz="1350"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131570" y="1591056"/>
            <a:ext cx="4279392" cy="3264408"/>
          </a:xfrm>
        </p:spPr>
        <p:txBody>
          <a:bodyPr anchor="b">
            <a:norm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143000" y="4928616"/>
            <a:ext cx="4279392" cy="996696"/>
          </a:xfrm>
        </p:spPr>
        <p:txBody>
          <a:bodyPr/>
          <a:lstStyle>
            <a:lvl1pPr marL="0" indent="0" algn="l">
              <a:buNone/>
              <a:defRPr sz="1800" cap="all"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990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513724" y="1332237"/>
            <a:ext cx="3947799"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sz="1350"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049274" y="2523744"/>
            <a:ext cx="2873502" cy="1453896"/>
          </a:xfrm>
        </p:spPr>
        <p:txBody>
          <a:bodyPr anchor="b"/>
          <a:lstStyle>
            <a:lvl1pPr algn="ctr">
              <a:defRPr sz="2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5033772" y="640079"/>
            <a:ext cx="3627882" cy="5568696"/>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241298" y="4087368"/>
            <a:ext cx="2489454" cy="649224"/>
          </a:xfrm>
        </p:spPr>
        <p:txBody>
          <a:bodyPr>
            <a:noAutofit/>
          </a:bodyPr>
          <a:lstStyle>
            <a:lvl1pPr marL="0" indent="0" algn="ctr">
              <a:buNone/>
              <a:defRPr sz="1500" cap="all" baseline="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207098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57297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720303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2266157"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sz="1350"/>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3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628650" y="2011680"/>
            <a:ext cx="78867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729137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5407362" y="0"/>
            <a:ext cx="3107988"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sz="1350"/>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623888" y="1078991"/>
            <a:ext cx="3950208" cy="3136392"/>
          </a:xfrm>
        </p:spPr>
        <p:txBody>
          <a:bodyPr anchor="b">
            <a:normAutofit/>
          </a:bodyPr>
          <a:lstStyle>
            <a:lvl1pPr>
              <a:defRPr sz="3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623888" y="4279393"/>
            <a:ext cx="3950208" cy="1500187"/>
          </a:xfrm>
        </p:spPr>
        <p:txBody>
          <a:bodyPr/>
          <a:lstStyle>
            <a:lvl1pPr marL="0" indent="0">
              <a:buNone/>
              <a:defRPr sz="1800" cap="all" baseline="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16899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2266157"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sz="1350"/>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3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628650" y="2011680"/>
            <a:ext cx="370332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4814316" y="2011680"/>
            <a:ext cx="370332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962661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2266157"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sz="1350"/>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629841" y="365126"/>
            <a:ext cx="7886700" cy="1325563"/>
          </a:xfrm>
        </p:spPr>
        <p:txBody>
          <a:bodyPr>
            <a:normAutofit/>
          </a:bodyPr>
          <a:lstStyle>
            <a:lvl1pPr>
              <a:defRPr sz="3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629841" y="2011680"/>
            <a:ext cx="3703320" cy="950976"/>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629841" y="3127248"/>
            <a:ext cx="370332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4814316" y="2011680"/>
            <a:ext cx="3703320" cy="950976"/>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4814316" y="3127248"/>
            <a:ext cx="370332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475647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477229" y="181596"/>
            <a:ext cx="618954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sz="1350"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132838" y="1572768"/>
            <a:ext cx="4876038" cy="4096512"/>
          </a:xfrm>
        </p:spPr>
        <p:txBody>
          <a:bodyPr>
            <a:normAutofit/>
          </a:bodyPr>
          <a:lstStyle>
            <a:lvl1pPr algn="ctr">
              <a:defRPr sz="3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986369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062432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326075" y="-1"/>
            <a:ext cx="7817925"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sz="1350"/>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97609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3545046" y="0"/>
            <a:ext cx="5604286"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sz="1350">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629841" y="640080"/>
            <a:ext cx="2914650" cy="2953512"/>
          </a:xfrm>
        </p:spPr>
        <p:txBody>
          <a:bodyPr anchor="b"/>
          <a:lstStyle>
            <a:lvl1pPr>
              <a:defRPr sz="2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5294376" y="640080"/>
            <a:ext cx="3367278" cy="5596128"/>
          </a:xfrm>
        </p:spPr>
        <p:txBody>
          <a:bodyPr anchor="ct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629841" y="3776472"/>
            <a:ext cx="2914650" cy="24688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11/3/2020</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884763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C04E684-10F4-4CC3-A0B9-F03AA7BE37CF}" type="datetimeFigureOut">
              <a:rPr lang="en-US" smtClean="0"/>
              <a:t>11/3/2020</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346615596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693" r:id="rId6"/>
    <p:sldLayoutId id="2147483688" r:id="rId7"/>
    <p:sldLayoutId id="2147483689" r:id="rId8"/>
    <p:sldLayoutId id="2147483690" r:id="rId9"/>
    <p:sldLayoutId id="2147483691" r:id="rId10"/>
    <p:sldLayoutId id="2147483692" r:id="rId11"/>
    <p:sldLayoutId id="2147483694" r:id="rId12"/>
  </p:sldLayoutIdLst>
  <p:txStyles>
    <p:titleStyle>
      <a:lvl1pPr algn="l" defTabSz="685800" rtl="0" eaLnBrk="1" latinLnBrk="0" hangingPunct="1">
        <a:lnSpc>
          <a:spcPct val="90000"/>
        </a:lnSpc>
        <a:spcBef>
          <a:spcPct val="0"/>
        </a:spcBef>
        <a:buNone/>
        <a:defRPr sz="3300" i="1"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HEIC"/><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HEIC"/><Relationship Id="rId5" Type="http://schemas.openxmlformats.org/officeDocument/2006/relationships/image" Target="../media/image19.jpeg"/><Relationship Id="rId4" Type="http://schemas.openxmlformats.org/officeDocument/2006/relationships/image" Target="../media/image18.HEIC"/></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g"/><Relationship Id="rId7" Type="http://schemas.openxmlformats.org/officeDocument/2006/relationships/image" Target="../media/image27.png"/><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271966D1-4BB0-4744-85FA-B6D2B37706E0}"/>
              </a:ext>
            </a:extLst>
          </p:cNvPr>
          <p:cNvSpPr txBox="1">
            <a:spLocks/>
          </p:cNvSpPr>
          <p:nvPr/>
        </p:nvSpPr>
        <p:spPr>
          <a:xfrm>
            <a:off x="480318" y="1891871"/>
            <a:ext cx="8178794" cy="2497765"/>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000" i="1" kern="1200">
                <a:solidFill>
                  <a:schemeClr val="tx1"/>
                </a:solidFill>
                <a:latin typeface="+mj-lt"/>
                <a:ea typeface="+mj-ea"/>
                <a:cs typeface="+mj-cs"/>
              </a:defRPr>
            </a:lvl1pPr>
          </a:lstStyle>
          <a:p>
            <a:pPr algn="ctr"/>
            <a:r>
              <a:rPr kumimoji="1" lang="ja-JP" altLang="en-US" sz="2700" dirty="0"/>
              <a:t>縁日イベント企画書</a:t>
            </a:r>
          </a:p>
        </p:txBody>
      </p:sp>
      <p:sp>
        <p:nvSpPr>
          <p:cNvPr id="5" name="字幕 2">
            <a:extLst>
              <a:ext uri="{FF2B5EF4-FFF2-40B4-BE49-F238E27FC236}">
                <a16:creationId xmlns:a16="http://schemas.microsoft.com/office/drawing/2014/main" id="{16FBFB30-527B-4F9E-A098-E1190DA44B1B}"/>
              </a:ext>
            </a:extLst>
          </p:cNvPr>
          <p:cNvSpPr txBox="1">
            <a:spLocks/>
          </p:cNvSpPr>
          <p:nvPr/>
        </p:nvSpPr>
        <p:spPr>
          <a:xfrm>
            <a:off x="411480" y="3520221"/>
            <a:ext cx="8176512" cy="1090883"/>
          </a:xfrm>
          <a:prstGeom prst="rect">
            <a:avLst/>
          </a:prstGeom>
          <a:effectLst>
            <a:outerShdw blurRad="50800" dist="38100" dir="2700000" algn="tl" rotWithShape="0">
              <a:prstClr val="black">
                <a:alpha val="40000"/>
              </a:prstClr>
            </a:outerShdw>
          </a:effectLst>
        </p:spPr>
        <p:txBody>
          <a:bodyPr vert="horz" lIns="91440" tIns="45720" rIns="91440" bIns="45720" rtlCol="0">
            <a:normAutofit/>
          </a:bodyPr>
          <a:lst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kumimoji="1" lang="ja-JP" altLang="en-US" sz="1350" dirty="0"/>
              <a:t>株式会社</a:t>
            </a:r>
            <a:r>
              <a:rPr kumimoji="1" lang="en-US" altLang="ja-JP" sz="1350" dirty="0"/>
              <a:t>4colors</a:t>
            </a:r>
          </a:p>
          <a:p>
            <a:pPr marL="0" indent="0" algn="ctr">
              <a:buNone/>
            </a:pPr>
            <a:r>
              <a:rPr lang="ja-JP" altLang="en-US" sz="1350" dirty="0"/>
              <a:t>キッズエンターテイメント事業部</a:t>
            </a:r>
            <a:endParaRPr kumimoji="1" lang="ja-JP" altLang="en-US" sz="1350" dirty="0"/>
          </a:p>
        </p:txBody>
      </p:sp>
      <p:pic>
        <p:nvPicPr>
          <p:cNvPr id="9" name="図 8">
            <a:extLst>
              <a:ext uri="{FF2B5EF4-FFF2-40B4-BE49-F238E27FC236}">
                <a16:creationId xmlns:a16="http://schemas.microsoft.com/office/drawing/2014/main" id="{D76E4688-590C-49F2-988D-326A964D0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7560" y="5058661"/>
            <a:ext cx="2277966" cy="1458979"/>
          </a:xfrm>
          <a:prstGeom prst="rect">
            <a:avLst/>
          </a:prstGeom>
        </p:spPr>
      </p:pic>
    </p:spTree>
    <p:extLst>
      <p:ext uri="{BB962C8B-B14F-4D97-AF65-F5344CB8AC3E}">
        <p14:creationId xmlns:p14="http://schemas.microsoft.com/office/powerpoint/2010/main" val="3823988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29E81D-B9D4-4E4B-B88D-15E602E7AC78}"/>
              </a:ext>
            </a:extLst>
          </p:cNvPr>
          <p:cNvSpPr>
            <a:spLocks noGrp="1"/>
          </p:cNvSpPr>
          <p:nvPr>
            <p:ph type="title"/>
          </p:nvPr>
        </p:nvSpPr>
        <p:spPr>
          <a:xfrm>
            <a:off x="397494" y="176667"/>
            <a:ext cx="7886700" cy="1325563"/>
          </a:xfrm>
        </p:spPr>
        <p:txBody>
          <a:bodyPr>
            <a:normAutofit/>
          </a:bodyPr>
          <a:lstStyle/>
          <a:p>
            <a:r>
              <a:rPr kumimoji="1" lang="ja-JP" altLang="en-US" sz="2000" dirty="0"/>
              <a:t>縁日イベント企画書</a:t>
            </a:r>
          </a:p>
        </p:txBody>
      </p:sp>
      <p:sp>
        <p:nvSpPr>
          <p:cNvPr id="6" name="正方形/長方形 5">
            <a:extLst>
              <a:ext uri="{FF2B5EF4-FFF2-40B4-BE49-F238E27FC236}">
                <a16:creationId xmlns:a16="http://schemas.microsoft.com/office/drawing/2014/main" id="{1E2824EB-35EE-45F2-9C33-038E54C0DF1F}"/>
              </a:ext>
            </a:extLst>
          </p:cNvPr>
          <p:cNvSpPr/>
          <p:nvPr/>
        </p:nvSpPr>
        <p:spPr>
          <a:xfrm>
            <a:off x="154757" y="1429474"/>
            <a:ext cx="1276054" cy="5245588"/>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cxnSp>
        <p:nvCxnSpPr>
          <p:cNvPr id="7" name="直線コネクタ 6">
            <a:extLst>
              <a:ext uri="{FF2B5EF4-FFF2-40B4-BE49-F238E27FC236}">
                <a16:creationId xmlns:a16="http://schemas.microsoft.com/office/drawing/2014/main" id="{C3A3FAB4-BA23-4FD4-9B01-D9E303966565}"/>
              </a:ext>
            </a:extLst>
          </p:cNvPr>
          <p:cNvCxnSpPr/>
          <p:nvPr/>
        </p:nvCxnSpPr>
        <p:spPr>
          <a:xfrm>
            <a:off x="154755" y="6675061"/>
            <a:ext cx="4230668" cy="0"/>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8" name="テキスト ボックス 7">
            <a:extLst>
              <a:ext uri="{FF2B5EF4-FFF2-40B4-BE49-F238E27FC236}">
                <a16:creationId xmlns:a16="http://schemas.microsoft.com/office/drawing/2014/main" id="{B15C243B-67FA-452E-AFC8-63E32FB376E1}"/>
              </a:ext>
            </a:extLst>
          </p:cNvPr>
          <p:cNvSpPr txBox="1"/>
          <p:nvPr/>
        </p:nvSpPr>
        <p:spPr>
          <a:xfrm>
            <a:off x="165879" y="1962062"/>
            <a:ext cx="1264931" cy="246221"/>
          </a:xfrm>
          <a:prstGeom prst="rect">
            <a:avLst/>
          </a:prstGeom>
          <a:noFill/>
        </p:spPr>
        <p:txBody>
          <a:bodyPr wrap="square" rtlCol="0" anchor="ctr">
            <a:spAutoFit/>
          </a:bodyPr>
          <a:lstStyle/>
          <a:p>
            <a:pPr algn="ctr"/>
            <a:r>
              <a:rPr kumimoji="1" lang="ja-JP" altLang="en-US" sz="1000" dirty="0">
                <a:solidFill>
                  <a:schemeClr val="tx1">
                    <a:lumMod val="75000"/>
                    <a:lumOff val="25000"/>
                  </a:schemeClr>
                </a:solidFill>
                <a:latin typeface="メイリオ"/>
                <a:ea typeface="メイリオ"/>
                <a:cs typeface="メイリオ"/>
              </a:rPr>
              <a:t>ターゲット</a:t>
            </a:r>
          </a:p>
        </p:txBody>
      </p:sp>
      <p:cxnSp>
        <p:nvCxnSpPr>
          <p:cNvPr id="9" name="直線コネクタ 8">
            <a:extLst>
              <a:ext uri="{FF2B5EF4-FFF2-40B4-BE49-F238E27FC236}">
                <a16:creationId xmlns:a16="http://schemas.microsoft.com/office/drawing/2014/main" id="{E0558C4D-D093-4F42-BA08-1A6E49B01611}"/>
              </a:ext>
            </a:extLst>
          </p:cNvPr>
          <p:cNvCxnSpPr/>
          <p:nvPr/>
        </p:nvCxnSpPr>
        <p:spPr>
          <a:xfrm>
            <a:off x="154755" y="1429474"/>
            <a:ext cx="4230666" cy="0"/>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0" name="直線コネクタ 9">
            <a:extLst>
              <a:ext uri="{FF2B5EF4-FFF2-40B4-BE49-F238E27FC236}">
                <a16:creationId xmlns:a16="http://schemas.microsoft.com/office/drawing/2014/main" id="{0D6C0A5A-00B6-4D1A-BA8C-7E46B56F90A1}"/>
              </a:ext>
            </a:extLst>
          </p:cNvPr>
          <p:cNvCxnSpPr/>
          <p:nvPr/>
        </p:nvCxnSpPr>
        <p:spPr>
          <a:xfrm>
            <a:off x="154755" y="2740871"/>
            <a:ext cx="4230666" cy="0"/>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1" name="直線コネクタ 10">
            <a:extLst>
              <a:ext uri="{FF2B5EF4-FFF2-40B4-BE49-F238E27FC236}">
                <a16:creationId xmlns:a16="http://schemas.microsoft.com/office/drawing/2014/main" id="{F8BC7948-6A04-47D5-BEFD-860E3BE1259C}"/>
              </a:ext>
            </a:extLst>
          </p:cNvPr>
          <p:cNvCxnSpPr/>
          <p:nvPr/>
        </p:nvCxnSpPr>
        <p:spPr>
          <a:xfrm>
            <a:off x="165878" y="1429474"/>
            <a:ext cx="0" cy="5245587"/>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2" name="直線コネクタ 11">
            <a:extLst>
              <a:ext uri="{FF2B5EF4-FFF2-40B4-BE49-F238E27FC236}">
                <a16:creationId xmlns:a16="http://schemas.microsoft.com/office/drawing/2014/main" id="{B321E2EB-D759-4F9D-9EBD-A118ED416BB4}"/>
              </a:ext>
            </a:extLst>
          </p:cNvPr>
          <p:cNvCxnSpPr/>
          <p:nvPr/>
        </p:nvCxnSpPr>
        <p:spPr>
          <a:xfrm>
            <a:off x="4385421" y="1429475"/>
            <a:ext cx="0" cy="5245586"/>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13" name="正方形/長方形 12">
            <a:extLst>
              <a:ext uri="{FF2B5EF4-FFF2-40B4-BE49-F238E27FC236}">
                <a16:creationId xmlns:a16="http://schemas.microsoft.com/office/drawing/2014/main" id="{476B212B-4877-48FD-99E5-817011C3272D}"/>
              </a:ext>
            </a:extLst>
          </p:cNvPr>
          <p:cNvSpPr/>
          <p:nvPr/>
        </p:nvSpPr>
        <p:spPr>
          <a:xfrm>
            <a:off x="4803157" y="1429474"/>
            <a:ext cx="4230667" cy="363399"/>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cxnSp>
        <p:nvCxnSpPr>
          <p:cNvPr id="14" name="直線コネクタ 13">
            <a:extLst>
              <a:ext uri="{FF2B5EF4-FFF2-40B4-BE49-F238E27FC236}">
                <a16:creationId xmlns:a16="http://schemas.microsoft.com/office/drawing/2014/main" id="{5A0442EE-FED2-4BC6-AFB5-D7427CF7ABDC}"/>
              </a:ext>
            </a:extLst>
          </p:cNvPr>
          <p:cNvCxnSpPr/>
          <p:nvPr/>
        </p:nvCxnSpPr>
        <p:spPr>
          <a:xfrm>
            <a:off x="4803156" y="6675061"/>
            <a:ext cx="4230668" cy="0"/>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15" name="テキスト ボックス 14">
            <a:extLst>
              <a:ext uri="{FF2B5EF4-FFF2-40B4-BE49-F238E27FC236}">
                <a16:creationId xmlns:a16="http://schemas.microsoft.com/office/drawing/2014/main" id="{3631CEA5-570E-48C9-AC93-88C2EAF4B54A}"/>
              </a:ext>
            </a:extLst>
          </p:cNvPr>
          <p:cNvSpPr txBox="1"/>
          <p:nvPr/>
        </p:nvSpPr>
        <p:spPr>
          <a:xfrm>
            <a:off x="5863606" y="1488063"/>
            <a:ext cx="2109771" cy="246221"/>
          </a:xfrm>
          <a:prstGeom prst="rect">
            <a:avLst/>
          </a:prstGeom>
          <a:noFill/>
        </p:spPr>
        <p:txBody>
          <a:bodyPr wrap="square" rtlCol="0" anchor="ctr">
            <a:spAutoFit/>
          </a:bodyPr>
          <a:lstStyle/>
          <a:p>
            <a:pPr algn="ctr"/>
            <a:r>
              <a:rPr lang="ja-JP" altLang="en-US" sz="1000" dirty="0">
                <a:solidFill>
                  <a:schemeClr val="tx1">
                    <a:lumMod val="75000"/>
                    <a:lumOff val="25000"/>
                  </a:schemeClr>
                </a:solidFill>
                <a:latin typeface="メイリオ"/>
                <a:ea typeface="メイリオ"/>
                <a:cs typeface="メイリオ"/>
              </a:rPr>
              <a:t>イベント概要</a:t>
            </a:r>
            <a:endParaRPr kumimoji="1" lang="ja-JP" altLang="en-US" sz="1200" dirty="0">
              <a:solidFill>
                <a:schemeClr val="tx1">
                  <a:lumMod val="75000"/>
                  <a:lumOff val="25000"/>
                </a:schemeClr>
              </a:solidFill>
              <a:latin typeface="メイリオ"/>
              <a:ea typeface="メイリオ"/>
              <a:cs typeface="メイリオ"/>
            </a:endParaRPr>
          </a:p>
        </p:txBody>
      </p:sp>
      <p:cxnSp>
        <p:nvCxnSpPr>
          <p:cNvPr id="16" name="直線コネクタ 15">
            <a:extLst>
              <a:ext uri="{FF2B5EF4-FFF2-40B4-BE49-F238E27FC236}">
                <a16:creationId xmlns:a16="http://schemas.microsoft.com/office/drawing/2014/main" id="{CD29A711-CE8B-4210-958F-A20ADC4187DA}"/>
              </a:ext>
            </a:extLst>
          </p:cNvPr>
          <p:cNvCxnSpPr/>
          <p:nvPr/>
        </p:nvCxnSpPr>
        <p:spPr>
          <a:xfrm>
            <a:off x="4803156" y="1429474"/>
            <a:ext cx="4230666" cy="0"/>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7" name="直線コネクタ 16">
            <a:extLst>
              <a:ext uri="{FF2B5EF4-FFF2-40B4-BE49-F238E27FC236}">
                <a16:creationId xmlns:a16="http://schemas.microsoft.com/office/drawing/2014/main" id="{2700B615-EAB9-48E3-8FDF-19021CFA9A36}"/>
              </a:ext>
            </a:extLst>
          </p:cNvPr>
          <p:cNvCxnSpPr/>
          <p:nvPr/>
        </p:nvCxnSpPr>
        <p:spPr>
          <a:xfrm>
            <a:off x="4803156" y="1792873"/>
            <a:ext cx="4230666" cy="0"/>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8" name="直線コネクタ 17">
            <a:extLst>
              <a:ext uri="{FF2B5EF4-FFF2-40B4-BE49-F238E27FC236}">
                <a16:creationId xmlns:a16="http://schemas.microsoft.com/office/drawing/2014/main" id="{6F1DF81F-A7D4-4997-BAE5-0C64F78FEE25}"/>
              </a:ext>
            </a:extLst>
          </p:cNvPr>
          <p:cNvCxnSpPr/>
          <p:nvPr/>
        </p:nvCxnSpPr>
        <p:spPr>
          <a:xfrm>
            <a:off x="4814279" y="1429474"/>
            <a:ext cx="0" cy="5245587"/>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9" name="直線コネクタ 18">
            <a:extLst>
              <a:ext uri="{FF2B5EF4-FFF2-40B4-BE49-F238E27FC236}">
                <a16:creationId xmlns:a16="http://schemas.microsoft.com/office/drawing/2014/main" id="{285E6104-F6CB-46BF-B45F-16EB2BBCFCB5}"/>
              </a:ext>
            </a:extLst>
          </p:cNvPr>
          <p:cNvCxnSpPr/>
          <p:nvPr/>
        </p:nvCxnSpPr>
        <p:spPr>
          <a:xfrm>
            <a:off x="9033822" y="1429475"/>
            <a:ext cx="0" cy="5245586"/>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20" name="直線コネクタ 19">
            <a:extLst>
              <a:ext uri="{FF2B5EF4-FFF2-40B4-BE49-F238E27FC236}">
                <a16:creationId xmlns:a16="http://schemas.microsoft.com/office/drawing/2014/main" id="{6C0BF99C-5BAE-488C-AD7E-6CFF7D4E3552}"/>
              </a:ext>
            </a:extLst>
          </p:cNvPr>
          <p:cNvCxnSpPr/>
          <p:nvPr/>
        </p:nvCxnSpPr>
        <p:spPr>
          <a:xfrm>
            <a:off x="1430810" y="1429475"/>
            <a:ext cx="0" cy="5245587"/>
          </a:xfrm>
          <a:prstGeom prst="line">
            <a:avLst/>
          </a:prstGeom>
          <a:ln w="12700" cmpd="sng">
            <a:solidFill>
              <a:srgbClr val="404040"/>
            </a:solidFill>
            <a:prstDash val="sysDash"/>
          </a:ln>
          <a:effectLst/>
        </p:spPr>
        <p:style>
          <a:lnRef idx="2">
            <a:schemeClr val="accent1"/>
          </a:lnRef>
          <a:fillRef idx="0">
            <a:schemeClr val="accent1"/>
          </a:fillRef>
          <a:effectRef idx="1">
            <a:schemeClr val="accent1"/>
          </a:effectRef>
          <a:fontRef idx="minor">
            <a:schemeClr val="tx1"/>
          </a:fontRef>
        </p:style>
      </p:cxnSp>
      <p:sp>
        <p:nvSpPr>
          <p:cNvPr id="21" name="テキスト ボックス 20">
            <a:extLst>
              <a:ext uri="{FF2B5EF4-FFF2-40B4-BE49-F238E27FC236}">
                <a16:creationId xmlns:a16="http://schemas.microsoft.com/office/drawing/2014/main" id="{75ED2C42-B00E-45F9-B118-C4128147B395}"/>
              </a:ext>
            </a:extLst>
          </p:cNvPr>
          <p:cNvSpPr txBox="1"/>
          <p:nvPr/>
        </p:nvSpPr>
        <p:spPr>
          <a:xfrm>
            <a:off x="165879" y="3273459"/>
            <a:ext cx="1264931" cy="246221"/>
          </a:xfrm>
          <a:prstGeom prst="rect">
            <a:avLst/>
          </a:prstGeom>
          <a:noFill/>
        </p:spPr>
        <p:txBody>
          <a:bodyPr wrap="square" rtlCol="0" anchor="ctr">
            <a:spAutoFit/>
          </a:bodyPr>
          <a:lstStyle/>
          <a:p>
            <a:pPr algn="ctr"/>
            <a:r>
              <a:rPr lang="ja-JP" altLang="en-US" sz="1000" dirty="0">
                <a:solidFill>
                  <a:schemeClr val="tx1">
                    <a:lumMod val="75000"/>
                    <a:lumOff val="25000"/>
                  </a:schemeClr>
                </a:solidFill>
                <a:latin typeface="メイリオ"/>
                <a:ea typeface="メイリオ"/>
                <a:cs typeface="メイリオ"/>
              </a:rPr>
              <a:t>コンセプト</a:t>
            </a:r>
            <a:endParaRPr kumimoji="1" lang="ja-JP" altLang="en-US" sz="1200" dirty="0">
              <a:solidFill>
                <a:schemeClr val="tx1">
                  <a:lumMod val="75000"/>
                  <a:lumOff val="25000"/>
                </a:schemeClr>
              </a:solidFill>
              <a:latin typeface="メイリオ"/>
              <a:ea typeface="メイリオ"/>
              <a:cs typeface="メイリオ"/>
            </a:endParaRPr>
          </a:p>
        </p:txBody>
      </p:sp>
      <p:sp>
        <p:nvSpPr>
          <p:cNvPr id="22" name="テキスト ボックス 21">
            <a:extLst>
              <a:ext uri="{FF2B5EF4-FFF2-40B4-BE49-F238E27FC236}">
                <a16:creationId xmlns:a16="http://schemas.microsoft.com/office/drawing/2014/main" id="{7DDDCB07-D508-4514-9550-8C47204B9267}"/>
              </a:ext>
            </a:extLst>
          </p:cNvPr>
          <p:cNvSpPr txBox="1"/>
          <p:nvPr/>
        </p:nvSpPr>
        <p:spPr>
          <a:xfrm>
            <a:off x="165880" y="4584856"/>
            <a:ext cx="1264931" cy="246221"/>
          </a:xfrm>
          <a:prstGeom prst="rect">
            <a:avLst/>
          </a:prstGeom>
          <a:noFill/>
        </p:spPr>
        <p:txBody>
          <a:bodyPr wrap="square" rtlCol="0" anchor="ctr">
            <a:spAutoFit/>
          </a:bodyPr>
          <a:lstStyle/>
          <a:p>
            <a:pPr algn="ctr"/>
            <a:r>
              <a:rPr lang="ja-JP" altLang="en-US" sz="1000" dirty="0">
                <a:solidFill>
                  <a:schemeClr val="tx1">
                    <a:lumMod val="75000"/>
                    <a:lumOff val="25000"/>
                  </a:schemeClr>
                </a:solidFill>
                <a:latin typeface="メイリオ"/>
                <a:ea typeface="メイリオ"/>
                <a:cs typeface="メイリオ"/>
              </a:rPr>
              <a:t>狙い・目的</a:t>
            </a:r>
            <a:endParaRPr kumimoji="1" lang="ja-JP" altLang="en-US" sz="1200" dirty="0">
              <a:solidFill>
                <a:schemeClr val="tx1">
                  <a:lumMod val="75000"/>
                  <a:lumOff val="25000"/>
                </a:schemeClr>
              </a:solidFill>
              <a:latin typeface="メイリオ"/>
              <a:ea typeface="メイリオ"/>
              <a:cs typeface="メイリオ"/>
            </a:endParaRPr>
          </a:p>
        </p:txBody>
      </p:sp>
      <p:sp>
        <p:nvSpPr>
          <p:cNvPr id="23" name="テキスト ボックス 22">
            <a:extLst>
              <a:ext uri="{FF2B5EF4-FFF2-40B4-BE49-F238E27FC236}">
                <a16:creationId xmlns:a16="http://schemas.microsoft.com/office/drawing/2014/main" id="{8BC1BD2B-5742-406D-AD8A-58B7ABB2346E}"/>
              </a:ext>
            </a:extLst>
          </p:cNvPr>
          <p:cNvSpPr txBox="1"/>
          <p:nvPr/>
        </p:nvSpPr>
        <p:spPr>
          <a:xfrm>
            <a:off x="165880" y="5896253"/>
            <a:ext cx="1264931" cy="246221"/>
          </a:xfrm>
          <a:prstGeom prst="rect">
            <a:avLst/>
          </a:prstGeom>
          <a:noFill/>
        </p:spPr>
        <p:txBody>
          <a:bodyPr wrap="square" rtlCol="0" anchor="ctr">
            <a:spAutoFit/>
          </a:bodyPr>
          <a:lstStyle/>
          <a:p>
            <a:pPr algn="ctr"/>
            <a:r>
              <a:rPr lang="ja-JP" altLang="en-US" sz="1000" dirty="0">
                <a:solidFill>
                  <a:schemeClr val="tx1">
                    <a:lumMod val="75000"/>
                    <a:lumOff val="25000"/>
                  </a:schemeClr>
                </a:solidFill>
                <a:latin typeface="メイリオ"/>
                <a:ea typeface="メイリオ"/>
                <a:cs typeface="メイリオ"/>
              </a:rPr>
              <a:t>目標</a:t>
            </a:r>
            <a:endParaRPr kumimoji="1" lang="ja-JP" altLang="en-US" sz="1200" dirty="0">
              <a:solidFill>
                <a:schemeClr val="tx1">
                  <a:lumMod val="75000"/>
                  <a:lumOff val="25000"/>
                </a:schemeClr>
              </a:solidFill>
              <a:latin typeface="メイリオ"/>
              <a:ea typeface="メイリオ"/>
              <a:cs typeface="メイリオ"/>
            </a:endParaRPr>
          </a:p>
        </p:txBody>
      </p:sp>
      <p:cxnSp>
        <p:nvCxnSpPr>
          <p:cNvPr id="24" name="直線コネクタ 23">
            <a:extLst>
              <a:ext uri="{FF2B5EF4-FFF2-40B4-BE49-F238E27FC236}">
                <a16:creationId xmlns:a16="http://schemas.microsoft.com/office/drawing/2014/main" id="{70D59AED-13AB-4486-A3E9-DED942431B5C}"/>
              </a:ext>
            </a:extLst>
          </p:cNvPr>
          <p:cNvCxnSpPr/>
          <p:nvPr/>
        </p:nvCxnSpPr>
        <p:spPr>
          <a:xfrm>
            <a:off x="165880" y="4052268"/>
            <a:ext cx="4230666" cy="0"/>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25" name="直線コネクタ 24">
            <a:extLst>
              <a:ext uri="{FF2B5EF4-FFF2-40B4-BE49-F238E27FC236}">
                <a16:creationId xmlns:a16="http://schemas.microsoft.com/office/drawing/2014/main" id="{D83426B1-BA36-4C6A-83B5-080709ABAA46}"/>
              </a:ext>
            </a:extLst>
          </p:cNvPr>
          <p:cNvCxnSpPr/>
          <p:nvPr/>
        </p:nvCxnSpPr>
        <p:spPr>
          <a:xfrm>
            <a:off x="165878" y="5363665"/>
            <a:ext cx="4230666" cy="0"/>
          </a:xfrm>
          <a:prstGeom prst="line">
            <a:avLst/>
          </a:prstGeom>
          <a:ln w="12700" cmpd="sng">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26" name="二等辺三角形 25">
            <a:extLst>
              <a:ext uri="{FF2B5EF4-FFF2-40B4-BE49-F238E27FC236}">
                <a16:creationId xmlns:a16="http://schemas.microsoft.com/office/drawing/2014/main" id="{C7C5C208-0E82-4B15-A93B-45A94FD27A43}"/>
              </a:ext>
            </a:extLst>
          </p:cNvPr>
          <p:cNvSpPr/>
          <p:nvPr/>
        </p:nvSpPr>
        <p:spPr>
          <a:xfrm rot="5400000">
            <a:off x="4069498" y="3943743"/>
            <a:ext cx="1060704" cy="217048"/>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A89938A7-75BB-4EF1-A044-A9C6AF373D90}"/>
              </a:ext>
            </a:extLst>
          </p:cNvPr>
          <p:cNvSpPr txBox="1"/>
          <p:nvPr/>
        </p:nvSpPr>
        <p:spPr>
          <a:xfrm>
            <a:off x="1469835" y="1752096"/>
            <a:ext cx="2701157" cy="646331"/>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既存のお客様の中でも、</a:t>
            </a:r>
            <a:r>
              <a:rPr kumimoji="1" lang="en-US" altLang="ja-JP" sz="1200" dirty="0">
                <a:latin typeface="メイリオ" panose="020B0604030504040204" pitchFamily="50" charset="-128"/>
                <a:ea typeface="メイリオ" panose="020B0604030504040204" pitchFamily="50" charset="-128"/>
              </a:rPr>
              <a:t>3</a:t>
            </a:r>
            <a:r>
              <a:rPr kumimoji="1" lang="ja-JP" altLang="en-US" sz="1200" dirty="0">
                <a:latin typeface="メイリオ" panose="020B0604030504040204" pitchFamily="50" charset="-128"/>
                <a:ea typeface="メイリオ" panose="020B0604030504040204" pitchFamily="50" charset="-128"/>
              </a:rPr>
              <a:t>才から</a:t>
            </a:r>
            <a:r>
              <a:rPr kumimoji="1" lang="en-US" altLang="ja-JP" sz="1200" dirty="0">
                <a:latin typeface="メイリオ" panose="020B0604030504040204" pitchFamily="50" charset="-128"/>
                <a:ea typeface="メイリオ" panose="020B0604030504040204" pitchFamily="50" charset="-128"/>
              </a:rPr>
              <a:t>16</a:t>
            </a:r>
            <a:r>
              <a:rPr kumimoji="1" lang="ja-JP" altLang="en-US" sz="1200" dirty="0">
                <a:latin typeface="メイリオ" panose="020B0604030504040204" pitchFamily="50" charset="-128"/>
                <a:ea typeface="メイリオ" panose="020B0604030504040204" pitchFamily="50" charset="-128"/>
              </a:rPr>
              <a:t>才の子供連れを中心としたファミリー層。</a:t>
            </a:r>
          </a:p>
        </p:txBody>
      </p:sp>
      <p:sp>
        <p:nvSpPr>
          <p:cNvPr id="28" name="テキスト ボックス 27">
            <a:extLst>
              <a:ext uri="{FF2B5EF4-FFF2-40B4-BE49-F238E27FC236}">
                <a16:creationId xmlns:a16="http://schemas.microsoft.com/office/drawing/2014/main" id="{ED1A45B2-16D3-4723-AF43-D50AA9132A28}"/>
              </a:ext>
            </a:extLst>
          </p:cNvPr>
          <p:cNvSpPr txBox="1"/>
          <p:nvPr/>
        </p:nvSpPr>
        <p:spPr>
          <a:xfrm>
            <a:off x="1469835" y="2954977"/>
            <a:ext cx="2701157" cy="830997"/>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昔ながらの伝統ある「縁日」を忠実に再現し、大人も子供も家族の皆様が一緒に楽しんで頂ける空間作りを致します。</a:t>
            </a:r>
          </a:p>
        </p:txBody>
      </p:sp>
      <p:sp>
        <p:nvSpPr>
          <p:cNvPr id="29" name="テキスト ボックス 28">
            <a:extLst>
              <a:ext uri="{FF2B5EF4-FFF2-40B4-BE49-F238E27FC236}">
                <a16:creationId xmlns:a16="http://schemas.microsoft.com/office/drawing/2014/main" id="{42C2A65B-4C1E-44EB-91BB-AFF1C318C4A9}"/>
              </a:ext>
            </a:extLst>
          </p:cNvPr>
          <p:cNvSpPr txBox="1"/>
          <p:nvPr/>
        </p:nvSpPr>
        <p:spPr>
          <a:xfrm>
            <a:off x="1441932" y="4198944"/>
            <a:ext cx="2701157" cy="1015663"/>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コロナ禍の状況において、</a:t>
            </a:r>
            <a:r>
              <a:rPr lang="ja-JP" altLang="en-US" sz="1200" dirty="0">
                <a:latin typeface="メイリオ" panose="020B0604030504040204" pitchFamily="50" charset="-128"/>
                <a:ea typeface="メイリオ" panose="020B0604030504040204" pitchFamily="50" charset="-128"/>
              </a:rPr>
              <a:t>子供たちが楽しみにしている</a:t>
            </a:r>
            <a:r>
              <a:rPr kumimoji="1" lang="ja-JP" altLang="en-US" sz="1200" dirty="0">
                <a:latin typeface="メイリオ" panose="020B0604030504040204" pitchFamily="50" charset="-128"/>
                <a:ea typeface="メイリオ" panose="020B0604030504040204" pitchFamily="50" charset="-128"/>
              </a:rPr>
              <a:t>夏祭りの開催が各地で見送られているため、感染拡大防止策を施して安心して楽しめる「縁日」イベントを実施する。</a:t>
            </a:r>
          </a:p>
        </p:txBody>
      </p:sp>
      <p:sp>
        <p:nvSpPr>
          <p:cNvPr id="30" name="テキスト ボックス 29">
            <a:extLst>
              <a:ext uri="{FF2B5EF4-FFF2-40B4-BE49-F238E27FC236}">
                <a16:creationId xmlns:a16="http://schemas.microsoft.com/office/drawing/2014/main" id="{3B213C52-2F33-4678-884E-390248B4C621}"/>
              </a:ext>
            </a:extLst>
          </p:cNvPr>
          <p:cNvSpPr txBox="1"/>
          <p:nvPr/>
        </p:nvSpPr>
        <p:spPr>
          <a:xfrm>
            <a:off x="1473977" y="5629958"/>
            <a:ext cx="2701157" cy="646331"/>
          </a:xfrm>
          <a:prstGeom prst="rect">
            <a:avLst/>
          </a:prstGeom>
          <a:noFill/>
        </p:spPr>
        <p:txBody>
          <a:bodyPr wrap="square" rtlCol="0">
            <a:spAutoFit/>
          </a:bodyPr>
          <a:lstStyle/>
          <a:p>
            <a:r>
              <a:rPr lang="en-US" altLang="ja-JP" sz="1200" dirty="0">
                <a:latin typeface="メイリオ" panose="020B0604030504040204" pitchFamily="50" charset="-128"/>
                <a:ea typeface="メイリオ" panose="020B0604030504040204" pitchFamily="50" charset="-128"/>
              </a:rPr>
              <a:t>1</a:t>
            </a:r>
            <a:r>
              <a:rPr lang="ja-JP" altLang="en-US" sz="1200" dirty="0">
                <a:latin typeface="メイリオ" panose="020B0604030504040204" pitchFamily="50" charset="-128"/>
                <a:ea typeface="メイリオ" panose="020B0604030504040204" pitchFamily="50" charset="-128"/>
              </a:rPr>
              <a:t>日あたり</a:t>
            </a:r>
            <a:endParaRPr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平日　</a:t>
            </a:r>
            <a:r>
              <a:rPr kumimoji="1" lang="en-US" altLang="ja-JP" sz="1200" dirty="0">
                <a:latin typeface="メイリオ" panose="020B0604030504040204" pitchFamily="50" charset="-128"/>
                <a:ea typeface="メイリオ" panose="020B0604030504040204" pitchFamily="50" charset="-128"/>
              </a:rPr>
              <a:t>200</a:t>
            </a:r>
            <a:r>
              <a:rPr kumimoji="1" lang="ja-JP" altLang="en-US" sz="1200" dirty="0">
                <a:latin typeface="メイリオ" panose="020B0604030504040204" pitchFamily="50" charset="-128"/>
                <a:ea typeface="メイリオ" panose="020B0604030504040204" pitchFamily="50" charset="-128"/>
              </a:rPr>
              <a:t>名</a:t>
            </a:r>
            <a:endParaRPr kumimoji="1"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休日　</a:t>
            </a:r>
            <a:r>
              <a:rPr lang="en-US" altLang="ja-JP" sz="1200" dirty="0">
                <a:latin typeface="メイリオ" panose="020B0604030504040204" pitchFamily="50" charset="-128"/>
                <a:ea typeface="メイリオ" panose="020B0604030504040204" pitchFamily="50" charset="-128"/>
              </a:rPr>
              <a:t>400</a:t>
            </a:r>
            <a:r>
              <a:rPr lang="ja-JP" altLang="en-US" sz="1200" dirty="0">
                <a:latin typeface="メイリオ" panose="020B0604030504040204" pitchFamily="50" charset="-128"/>
                <a:ea typeface="メイリオ" panose="020B0604030504040204" pitchFamily="50" charset="-128"/>
              </a:rPr>
              <a:t>名</a:t>
            </a:r>
            <a:endParaRPr kumimoji="1" lang="ja-JP" altLang="en-US" sz="12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47E80803-F063-4D57-A729-611661A56764}"/>
              </a:ext>
            </a:extLst>
          </p:cNvPr>
          <p:cNvSpPr txBox="1"/>
          <p:nvPr/>
        </p:nvSpPr>
        <p:spPr>
          <a:xfrm>
            <a:off x="4935787" y="1962062"/>
            <a:ext cx="3945452" cy="3231654"/>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・イベントタイトル</a:t>
            </a:r>
            <a:endParaRPr lang="en-US" altLang="ja-JP" sz="1200"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わくわく縁日</a:t>
            </a:r>
            <a:endParaRPr kumimoji="1" lang="en-US" altLang="ja-JP" sz="1200" b="1" dirty="0">
              <a:latin typeface="メイリオ" panose="020B0604030504040204" pitchFamily="50" charset="-128"/>
              <a:ea typeface="メイリオ" panose="020B0604030504040204" pitchFamily="50" charset="-128"/>
            </a:endParaRPr>
          </a:p>
          <a:p>
            <a:endParaRPr kumimoji="1"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・営業パターン</a:t>
            </a:r>
            <a:endParaRPr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①それぞれの縁日ブースにクリア目標を設定し、クリアしたブース数に応じて景品を渡す。</a:t>
            </a:r>
            <a:endParaRPr kumimoji="1" lang="en-US" altLang="ja-JP" sz="1200" dirty="0">
              <a:latin typeface="メイリオ" panose="020B0604030504040204" pitchFamily="50" charset="-128"/>
              <a:ea typeface="メイリオ" panose="020B0604030504040204" pitchFamily="50" charset="-128"/>
            </a:endParaRPr>
          </a:p>
          <a:p>
            <a:endParaRPr kumimoji="1"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②各店舗ごとに金額を設定する。</a:t>
            </a:r>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・屋台の種類</a:t>
            </a:r>
            <a:endParaRPr kumimoji="1"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＞スーパーボールすくい</a:t>
            </a:r>
            <a:endParaRPr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＞ヨーヨーすくい</a:t>
            </a:r>
            <a:endParaRPr kumimoji="1"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＞わなげ</a:t>
            </a:r>
            <a:endParaRPr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＞射的</a:t>
            </a:r>
            <a:endParaRPr kumimoji="1"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＞ストラックアウト</a:t>
            </a:r>
            <a:endParaRPr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＞弓矢</a:t>
            </a:r>
            <a:endParaRPr kumimoji="1"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＞千本釣り</a:t>
            </a:r>
            <a:endParaRPr kumimoji="1" lang="en-US" altLang="ja-JP" sz="1200" dirty="0">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635AC5A9-35BA-4FF5-AB11-B5CE20866524}"/>
              </a:ext>
            </a:extLst>
          </p:cNvPr>
          <p:cNvSpPr/>
          <p:nvPr/>
        </p:nvSpPr>
        <p:spPr>
          <a:xfrm>
            <a:off x="7331129" y="4605549"/>
            <a:ext cx="1381945" cy="261610"/>
          </a:xfrm>
          <a:prstGeom prst="rect">
            <a:avLst/>
          </a:prstGeom>
        </p:spPr>
        <p:txBody>
          <a:bodyPr wrap="square">
            <a:spAutoFit/>
          </a:bodyPr>
          <a:lstStyle/>
          <a:p>
            <a:r>
              <a:rPr lang="ja-JP" altLang="en-US" sz="1100" dirty="0">
                <a:latin typeface="メイリオ" panose="020B0604030504040204" pitchFamily="50" charset="-128"/>
                <a:ea typeface="メイリオ" panose="020B0604030504040204" pitchFamily="50" charset="-128"/>
              </a:rPr>
              <a:t>設営イメージ</a:t>
            </a:r>
            <a:endParaRPr lang="ja-JP" altLang="en-US" sz="1100" dirty="0"/>
          </a:p>
        </p:txBody>
      </p:sp>
      <p:pic>
        <p:nvPicPr>
          <p:cNvPr id="33" name="図 32">
            <a:extLst>
              <a:ext uri="{FF2B5EF4-FFF2-40B4-BE49-F238E27FC236}">
                <a16:creationId xmlns:a16="http://schemas.microsoft.com/office/drawing/2014/main" id="{B2A6F852-277B-478D-9404-B3D3E0FD1D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63103" y="4928693"/>
            <a:ext cx="1749971" cy="1312478"/>
          </a:xfrm>
          <a:prstGeom prst="rect">
            <a:avLst/>
          </a:prstGeom>
        </p:spPr>
      </p:pic>
    </p:spTree>
    <p:extLst>
      <p:ext uri="{BB962C8B-B14F-4D97-AF65-F5344CB8AC3E}">
        <p14:creationId xmlns:p14="http://schemas.microsoft.com/office/powerpoint/2010/main" val="2171692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29E81D-B9D4-4E4B-B88D-15E602E7AC78}"/>
              </a:ext>
            </a:extLst>
          </p:cNvPr>
          <p:cNvSpPr>
            <a:spLocks noGrp="1"/>
          </p:cNvSpPr>
          <p:nvPr>
            <p:ph type="title"/>
          </p:nvPr>
        </p:nvSpPr>
        <p:spPr>
          <a:xfrm>
            <a:off x="397494" y="176667"/>
            <a:ext cx="7886700" cy="1325563"/>
          </a:xfrm>
        </p:spPr>
        <p:txBody>
          <a:bodyPr>
            <a:normAutofit/>
          </a:bodyPr>
          <a:lstStyle/>
          <a:p>
            <a:r>
              <a:rPr kumimoji="1" lang="ja-JP" altLang="en-US" sz="2000" dirty="0"/>
              <a:t>コロナ感染防止対策について</a:t>
            </a:r>
          </a:p>
        </p:txBody>
      </p:sp>
      <p:sp>
        <p:nvSpPr>
          <p:cNvPr id="31" name="テキスト ボックス 30">
            <a:extLst>
              <a:ext uri="{FF2B5EF4-FFF2-40B4-BE49-F238E27FC236}">
                <a16:creationId xmlns:a16="http://schemas.microsoft.com/office/drawing/2014/main" id="{47E80803-F063-4D57-A729-611661A56764}"/>
              </a:ext>
            </a:extLst>
          </p:cNvPr>
          <p:cNvSpPr txBox="1"/>
          <p:nvPr/>
        </p:nvSpPr>
        <p:spPr>
          <a:xfrm>
            <a:off x="397494" y="1502230"/>
            <a:ext cx="7886700" cy="2308324"/>
          </a:xfrm>
          <a:prstGeom prst="rect">
            <a:avLst/>
          </a:prstGeom>
          <a:noFill/>
        </p:spPr>
        <p:txBody>
          <a:bodyPr wrap="square" rtlCol="0">
            <a:spAutoFit/>
          </a:bodyPr>
          <a:lstStyle/>
          <a:p>
            <a:endParaRPr lang="en-US" altLang="ja-JP"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dirty="0">
                <a:latin typeface="メイリオ" panose="020B0604030504040204" pitchFamily="50" charset="-128"/>
                <a:ea typeface="メイリオ" panose="020B0604030504040204" pitchFamily="50" charset="-128"/>
              </a:rPr>
              <a:t>スタッフのフェイスガード着用</a:t>
            </a:r>
          </a:p>
          <a:p>
            <a:pPr marL="285750" indent="-285750">
              <a:buFont typeface="Arial" panose="020B0604020202020204" pitchFamily="34" charset="0"/>
              <a:buChar char="•"/>
            </a:pPr>
            <a:r>
              <a:rPr lang="ja-JP" altLang="en-US" dirty="0">
                <a:latin typeface="メイリオ" panose="020B0604030504040204" pitchFamily="50" charset="-128"/>
                <a:ea typeface="メイリオ" panose="020B0604030504040204" pitchFamily="50" charset="-128"/>
              </a:rPr>
              <a:t>ソーシャルディスタンス</a:t>
            </a:r>
            <a:endParaRPr lang="en-US" altLang="ja-JP" dirty="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ü"/>
            </a:pPr>
            <a:r>
              <a:rPr lang="en-US" altLang="ja-JP" dirty="0">
                <a:latin typeface="メイリオ" panose="020B0604030504040204" pitchFamily="50" charset="-128"/>
                <a:ea typeface="メイリオ" panose="020B0604030504040204" pitchFamily="50" charset="-128"/>
              </a:rPr>
              <a:t>1</a:t>
            </a:r>
            <a:r>
              <a:rPr lang="ja-JP" altLang="en-US" dirty="0">
                <a:latin typeface="メイリオ" panose="020B0604030504040204" pitchFamily="50" charset="-128"/>
                <a:ea typeface="メイリオ" panose="020B0604030504040204" pitchFamily="50" charset="-128"/>
              </a:rPr>
              <a:t>ブース</a:t>
            </a:r>
            <a:r>
              <a:rPr lang="en-US" altLang="ja-JP" dirty="0">
                <a:latin typeface="メイリオ" panose="020B0604030504040204" pitchFamily="50" charset="-128"/>
                <a:ea typeface="メイリオ" panose="020B0604030504040204" pitchFamily="50" charset="-128"/>
              </a:rPr>
              <a:t>1</a:t>
            </a:r>
            <a:r>
              <a:rPr lang="ja-JP" altLang="en-US" dirty="0">
                <a:latin typeface="メイリオ" panose="020B0604030504040204" pitchFamily="50" charset="-128"/>
                <a:ea typeface="メイリオ" panose="020B0604030504040204" pitchFamily="50" charset="-128"/>
              </a:rPr>
              <a:t>組まで制限</a:t>
            </a:r>
            <a:endParaRPr lang="en-US" altLang="ja-JP" dirty="0">
              <a:latin typeface="メイリオ" panose="020B0604030504040204" pitchFamily="50" charset="-128"/>
              <a:ea typeface="メイリオ" panose="020B0604030504040204" pitchFamily="50" charset="-128"/>
            </a:endParaRPr>
          </a:p>
          <a:p>
            <a:pPr marL="742950" lvl="1" indent="-285750">
              <a:buFont typeface="Wingdings" panose="05000000000000000000" pitchFamily="2" charset="2"/>
              <a:buChar char="ü"/>
            </a:pPr>
            <a:r>
              <a:rPr lang="ja-JP" altLang="en-US" dirty="0">
                <a:latin typeface="メイリオ" panose="020B0604030504040204" pitchFamily="50" charset="-128"/>
                <a:ea typeface="メイリオ" panose="020B0604030504040204" pitchFamily="50" charset="-128"/>
              </a:rPr>
              <a:t>エリア内の人数制限</a:t>
            </a:r>
          </a:p>
          <a:p>
            <a:pPr marL="285750" indent="-285750">
              <a:buFont typeface="Arial" panose="020B0604020202020204" pitchFamily="34" charset="0"/>
              <a:buChar char="•"/>
            </a:pPr>
            <a:r>
              <a:rPr lang="ja-JP" altLang="en-US" dirty="0">
                <a:latin typeface="メイリオ" panose="020B0604030504040204" pitchFamily="50" charset="-128"/>
                <a:ea typeface="メイリオ" panose="020B0604030504040204" pitchFamily="50" charset="-128"/>
              </a:rPr>
              <a:t>各ブースにアルコールの設置</a:t>
            </a:r>
          </a:p>
          <a:p>
            <a:pPr marL="285750" indent="-285750">
              <a:buFont typeface="Arial" panose="020B0604020202020204" pitchFamily="34" charset="0"/>
              <a:buChar char="•"/>
            </a:pPr>
            <a:r>
              <a:rPr lang="ja-JP" altLang="en-US" dirty="0">
                <a:latin typeface="メイリオ" panose="020B0604030504040204" pitchFamily="50" charset="-128"/>
                <a:ea typeface="メイリオ" panose="020B0604030504040204" pitchFamily="50" charset="-128"/>
              </a:rPr>
              <a:t>サーモグラフィによる来場者の検温管理</a:t>
            </a:r>
            <a:endParaRPr lang="en-US" altLang="ja-JP"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dirty="0">
                <a:latin typeface="メイリオ" panose="020B0604030504040204" pitchFamily="50" charset="-128"/>
                <a:ea typeface="メイリオ" panose="020B0604030504040204" pitchFamily="50" charset="-128"/>
              </a:rPr>
              <a:t>感染拡大防止啓発の表記</a:t>
            </a:r>
          </a:p>
        </p:txBody>
      </p:sp>
      <p:pic>
        <p:nvPicPr>
          <p:cNvPr id="32" name="図 31">
            <a:extLst>
              <a:ext uri="{FF2B5EF4-FFF2-40B4-BE49-F238E27FC236}">
                <a16:creationId xmlns:a16="http://schemas.microsoft.com/office/drawing/2014/main" id="{A46DF914-E807-4944-B9AB-2BC271F6CFA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5476" y="4453139"/>
            <a:ext cx="3447392" cy="1939158"/>
          </a:xfrm>
          <a:prstGeom prst="rect">
            <a:avLst/>
          </a:prstGeom>
        </p:spPr>
      </p:pic>
      <p:pic>
        <p:nvPicPr>
          <p:cNvPr id="33" name="図 32">
            <a:extLst>
              <a:ext uri="{FF2B5EF4-FFF2-40B4-BE49-F238E27FC236}">
                <a16:creationId xmlns:a16="http://schemas.microsoft.com/office/drawing/2014/main" id="{95C8AE2A-E965-4503-BBBF-C3B29E23B53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1034" y="4453139"/>
            <a:ext cx="3447393" cy="1939158"/>
          </a:xfrm>
          <a:prstGeom prst="rect">
            <a:avLst/>
          </a:prstGeom>
        </p:spPr>
      </p:pic>
      <p:sp>
        <p:nvSpPr>
          <p:cNvPr id="34" name="正方形/長方形 33">
            <a:extLst>
              <a:ext uri="{FF2B5EF4-FFF2-40B4-BE49-F238E27FC236}">
                <a16:creationId xmlns:a16="http://schemas.microsoft.com/office/drawing/2014/main" id="{500D394B-D5C4-4B77-8C3D-31ABCD9B1971}"/>
              </a:ext>
            </a:extLst>
          </p:cNvPr>
          <p:cNvSpPr/>
          <p:nvPr/>
        </p:nvSpPr>
        <p:spPr>
          <a:xfrm>
            <a:off x="6417534" y="4143873"/>
            <a:ext cx="723275" cy="307777"/>
          </a:xfrm>
          <a:prstGeom prst="rect">
            <a:avLst/>
          </a:prstGeom>
        </p:spPr>
        <p:txBody>
          <a:bodyPr wrap="none">
            <a:spAutoFit/>
          </a:bodyPr>
          <a:lstStyle/>
          <a:p>
            <a:r>
              <a:rPr lang="ja-JP" altLang="en-US" sz="1400" dirty="0">
                <a:latin typeface="メイリオ" panose="020B0604030504040204" pitchFamily="50" charset="-128"/>
                <a:ea typeface="メイリオ" panose="020B0604030504040204" pitchFamily="50" charset="-128"/>
              </a:rPr>
              <a:t>表記例</a:t>
            </a:r>
            <a:endParaRPr lang="ja-JP" altLang="en-US" sz="1400" dirty="0"/>
          </a:p>
        </p:txBody>
      </p:sp>
      <p:sp>
        <p:nvSpPr>
          <p:cNvPr id="35" name="正方形/長方形 34">
            <a:extLst>
              <a:ext uri="{FF2B5EF4-FFF2-40B4-BE49-F238E27FC236}">
                <a16:creationId xmlns:a16="http://schemas.microsoft.com/office/drawing/2014/main" id="{BFEA9173-A4C0-47A6-8B2C-E3110E970AA5}"/>
              </a:ext>
            </a:extLst>
          </p:cNvPr>
          <p:cNvSpPr/>
          <p:nvPr/>
        </p:nvSpPr>
        <p:spPr>
          <a:xfrm>
            <a:off x="2364829" y="4143872"/>
            <a:ext cx="723275" cy="307777"/>
          </a:xfrm>
          <a:prstGeom prst="rect">
            <a:avLst/>
          </a:prstGeom>
        </p:spPr>
        <p:txBody>
          <a:bodyPr wrap="none">
            <a:spAutoFit/>
          </a:bodyPr>
          <a:lstStyle/>
          <a:p>
            <a:r>
              <a:rPr lang="ja-JP" altLang="en-US" sz="1400" dirty="0">
                <a:latin typeface="メイリオ" panose="020B0604030504040204" pitchFamily="50" charset="-128"/>
                <a:ea typeface="メイリオ" panose="020B0604030504040204" pitchFamily="50" charset="-128"/>
              </a:rPr>
              <a:t>表記例</a:t>
            </a:r>
            <a:endParaRPr lang="ja-JP" altLang="en-US" sz="1400" dirty="0"/>
          </a:p>
        </p:txBody>
      </p:sp>
    </p:spTree>
    <p:extLst>
      <p:ext uri="{BB962C8B-B14F-4D97-AF65-F5344CB8AC3E}">
        <p14:creationId xmlns:p14="http://schemas.microsoft.com/office/powerpoint/2010/main" val="4015025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29E81D-B9D4-4E4B-B88D-15E602E7AC78}"/>
              </a:ext>
            </a:extLst>
          </p:cNvPr>
          <p:cNvSpPr>
            <a:spLocks noGrp="1"/>
          </p:cNvSpPr>
          <p:nvPr>
            <p:ph type="title"/>
          </p:nvPr>
        </p:nvSpPr>
        <p:spPr>
          <a:xfrm>
            <a:off x="397494" y="176667"/>
            <a:ext cx="7886700" cy="1325563"/>
          </a:xfrm>
        </p:spPr>
        <p:txBody>
          <a:bodyPr>
            <a:normAutofit/>
          </a:bodyPr>
          <a:lstStyle/>
          <a:p>
            <a:r>
              <a:rPr kumimoji="1" lang="ja-JP" altLang="en-US" sz="2000" dirty="0"/>
              <a:t>縁日ブース</a:t>
            </a:r>
          </a:p>
        </p:txBody>
      </p:sp>
      <p:sp>
        <p:nvSpPr>
          <p:cNvPr id="11" name="正方形/長方形 10">
            <a:extLst>
              <a:ext uri="{FF2B5EF4-FFF2-40B4-BE49-F238E27FC236}">
                <a16:creationId xmlns:a16="http://schemas.microsoft.com/office/drawing/2014/main" id="{80650046-F032-453C-9B0D-68249C9F6726}"/>
              </a:ext>
            </a:extLst>
          </p:cNvPr>
          <p:cNvSpPr/>
          <p:nvPr/>
        </p:nvSpPr>
        <p:spPr>
          <a:xfrm>
            <a:off x="1428097" y="1962978"/>
            <a:ext cx="543739" cy="307777"/>
          </a:xfrm>
          <a:prstGeom prst="rect">
            <a:avLst/>
          </a:prstGeom>
        </p:spPr>
        <p:txBody>
          <a:bodyPr wrap="square">
            <a:spAutoFit/>
          </a:bodyPr>
          <a:lstStyle/>
          <a:p>
            <a:r>
              <a:rPr lang="ja-JP" altLang="en-US" sz="1400" dirty="0">
                <a:latin typeface="メイリオ" panose="020B0604030504040204" pitchFamily="50" charset="-128"/>
                <a:ea typeface="メイリオ" panose="020B0604030504040204" pitchFamily="50" charset="-128"/>
              </a:rPr>
              <a:t>射的</a:t>
            </a:r>
            <a:endParaRPr lang="ja-JP" altLang="en-US" sz="1400" dirty="0"/>
          </a:p>
        </p:txBody>
      </p:sp>
      <p:sp>
        <p:nvSpPr>
          <p:cNvPr id="12" name="正方形/長方形 11">
            <a:extLst>
              <a:ext uri="{FF2B5EF4-FFF2-40B4-BE49-F238E27FC236}">
                <a16:creationId xmlns:a16="http://schemas.microsoft.com/office/drawing/2014/main" id="{D2BF7999-A833-47CC-A4F5-F8146231E4B1}"/>
              </a:ext>
            </a:extLst>
          </p:cNvPr>
          <p:cNvSpPr/>
          <p:nvPr/>
        </p:nvSpPr>
        <p:spPr>
          <a:xfrm>
            <a:off x="4300128" y="1929532"/>
            <a:ext cx="976065" cy="307777"/>
          </a:xfrm>
          <a:prstGeom prst="rect">
            <a:avLst/>
          </a:prstGeom>
        </p:spPr>
        <p:txBody>
          <a:bodyPr wrap="square">
            <a:spAutoFit/>
          </a:bodyPr>
          <a:lstStyle/>
          <a:p>
            <a:r>
              <a:rPr lang="ja-JP" altLang="en-US" sz="1400" dirty="0">
                <a:latin typeface="メイリオ" panose="020B0604030504040204" pitchFamily="50" charset="-128"/>
                <a:ea typeface="メイリオ" panose="020B0604030504040204" pitchFamily="50" charset="-128"/>
              </a:rPr>
              <a:t>わなげ</a:t>
            </a:r>
            <a:endParaRPr lang="ja-JP" altLang="en-US" sz="1400" dirty="0"/>
          </a:p>
        </p:txBody>
      </p:sp>
      <p:sp>
        <p:nvSpPr>
          <p:cNvPr id="13" name="正方形/長方形 12">
            <a:extLst>
              <a:ext uri="{FF2B5EF4-FFF2-40B4-BE49-F238E27FC236}">
                <a16:creationId xmlns:a16="http://schemas.microsoft.com/office/drawing/2014/main" id="{2392FEFA-6015-4DB5-B8B4-9BA0FACD355F}"/>
              </a:ext>
            </a:extLst>
          </p:cNvPr>
          <p:cNvSpPr/>
          <p:nvPr/>
        </p:nvSpPr>
        <p:spPr>
          <a:xfrm>
            <a:off x="6147058" y="1932331"/>
            <a:ext cx="2462229" cy="307777"/>
          </a:xfrm>
          <a:prstGeom prst="rect">
            <a:avLst/>
          </a:prstGeom>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スーパーボールすくい</a:t>
            </a:r>
            <a:endParaRPr lang="ja-JP" altLang="en-US" sz="1400" dirty="0"/>
          </a:p>
        </p:txBody>
      </p:sp>
      <p:sp>
        <p:nvSpPr>
          <p:cNvPr id="14" name="正方形/長方形 13">
            <a:extLst>
              <a:ext uri="{FF2B5EF4-FFF2-40B4-BE49-F238E27FC236}">
                <a16:creationId xmlns:a16="http://schemas.microsoft.com/office/drawing/2014/main" id="{51AB61B6-EB66-4B7D-B6A7-A290EA392CC9}"/>
              </a:ext>
            </a:extLst>
          </p:cNvPr>
          <p:cNvSpPr/>
          <p:nvPr/>
        </p:nvSpPr>
        <p:spPr>
          <a:xfrm>
            <a:off x="468851" y="4346500"/>
            <a:ext cx="2462229" cy="307777"/>
          </a:xfrm>
          <a:prstGeom prst="rect">
            <a:avLst/>
          </a:prstGeom>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ヨーヨーすくい</a:t>
            </a:r>
            <a:endParaRPr lang="ja-JP" altLang="en-US" sz="1400" dirty="0"/>
          </a:p>
        </p:txBody>
      </p:sp>
      <p:sp>
        <p:nvSpPr>
          <p:cNvPr id="15" name="正方形/長方形 14">
            <a:extLst>
              <a:ext uri="{FF2B5EF4-FFF2-40B4-BE49-F238E27FC236}">
                <a16:creationId xmlns:a16="http://schemas.microsoft.com/office/drawing/2014/main" id="{AB2A674A-FAA1-4BA5-A80B-C165A2D2FB13}"/>
              </a:ext>
            </a:extLst>
          </p:cNvPr>
          <p:cNvSpPr/>
          <p:nvPr/>
        </p:nvSpPr>
        <p:spPr>
          <a:xfrm>
            <a:off x="3328526" y="4368798"/>
            <a:ext cx="2462229" cy="307777"/>
          </a:xfrm>
          <a:prstGeom prst="rect">
            <a:avLst/>
          </a:prstGeom>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ストラックアウト</a:t>
            </a:r>
            <a:endParaRPr lang="ja-JP" altLang="en-US" sz="1400" dirty="0"/>
          </a:p>
        </p:txBody>
      </p:sp>
      <p:pic>
        <p:nvPicPr>
          <p:cNvPr id="4" name="図 3">
            <a:extLst>
              <a:ext uri="{FF2B5EF4-FFF2-40B4-BE49-F238E27FC236}">
                <a16:creationId xmlns:a16="http://schemas.microsoft.com/office/drawing/2014/main" id="{BB09C833-5038-435F-BA02-E410153FD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851" y="2270755"/>
            <a:ext cx="2415547" cy="1610365"/>
          </a:xfrm>
          <a:prstGeom prst="rect">
            <a:avLst/>
          </a:prstGeom>
        </p:spPr>
      </p:pic>
      <p:pic>
        <p:nvPicPr>
          <p:cNvPr id="6" name="図 5">
            <a:extLst>
              <a:ext uri="{FF2B5EF4-FFF2-40B4-BE49-F238E27FC236}">
                <a16:creationId xmlns:a16="http://schemas.microsoft.com/office/drawing/2014/main" id="{FC28F971-9320-4D76-A0DC-02B1EB8812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740" y="2270755"/>
            <a:ext cx="2415547" cy="1610365"/>
          </a:xfrm>
          <a:prstGeom prst="rect">
            <a:avLst/>
          </a:prstGeom>
        </p:spPr>
      </p:pic>
      <p:pic>
        <p:nvPicPr>
          <p:cNvPr id="8" name="図 7">
            <a:extLst>
              <a:ext uri="{FF2B5EF4-FFF2-40B4-BE49-F238E27FC236}">
                <a16:creationId xmlns:a16="http://schemas.microsoft.com/office/drawing/2014/main" id="{5EA4AF80-3686-4458-91B6-D0E1967732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5208" y="2270755"/>
            <a:ext cx="2415547" cy="1610365"/>
          </a:xfrm>
          <a:prstGeom prst="rect">
            <a:avLst/>
          </a:prstGeom>
        </p:spPr>
      </p:pic>
      <p:pic>
        <p:nvPicPr>
          <p:cNvPr id="10" name="図 9">
            <a:extLst>
              <a:ext uri="{FF2B5EF4-FFF2-40B4-BE49-F238E27FC236}">
                <a16:creationId xmlns:a16="http://schemas.microsoft.com/office/drawing/2014/main" id="{3FBD12DD-7D8D-4901-9332-BF484372F0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851" y="4676575"/>
            <a:ext cx="2395998" cy="1597332"/>
          </a:xfrm>
          <a:prstGeom prst="rect">
            <a:avLst/>
          </a:prstGeom>
        </p:spPr>
      </p:pic>
      <p:pic>
        <p:nvPicPr>
          <p:cNvPr id="18" name="図 17">
            <a:extLst>
              <a:ext uri="{FF2B5EF4-FFF2-40B4-BE49-F238E27FC236}">
                <a16:creationId xmlns:a16="http://schemas.microsoft.com/office/drawing/2014/main" id="{46C4EC88-4932-4EBA-9FBE-EDC4A2AFC5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4752" y="4676576"/>
            <a:ext cx="2129775" cy="1597331"/>
          </a:xfrm>
          <a:prstGeom prst="rect">
            <a:avLst/>
          </a:prstGeom>
        </p:spPr>
      </p:pic>
    </p:spTree>
    <p:extLst>
      <p:ext uri="{BB962C8B-B14F-4D97-AF65-F5344CB8AC3E}">
        <p14:creationId xmlns:p14="http://schemas.microsoft.com/office/powerpoint/2010/main" val="15552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29E81D-B9D4-4E4B-B88D-15E602E7AC78}"/>
              </a:ext>
            </a:extLst>
          </p:cNvPr>
          <p:cNvSpPr>
            <a:spLocks noGrp="1"/>
          </p:cNvSpPr>
          <p:nvPr>
            <p:ph type="title"/>
          </p:nvPr>
        </p:nvSpPr>
        <p:spPr>
          <a:xfrm>
            <a:off x="397494" y="176667"/>
            <a:ext cx="7886700" cy="1325563"/>
          </a:xfrm>
        </p:spPr>
        <p:txBody>
          <a:bodyPr>
            <a:normAutofit/>
          </a:bodyPr>
          <a:lstStyle/>
          <a:p>
            <a:r>
              <a:rPr kumimoji="1" lang="ja-JP" altLang="en-US" sz="2000" dirty="0"/>
              <a:t>営業パターン</a:t>
            </a:r>
          </a:p>
        </p:txBody>
      </p:sp>
      <p:sp>
        <p:nvSpPr>
          <p:cNvPr id="18" name="テキスト ボックス 17">
            <a:extLst>
              <a:ext uri="{FF2B5EF4-FFF2-40B4-BE49-F238E27FC236}">
                <a16:creationId xmlns:a16="http://schemas.microsoft.com/office/drawing/2014/main" id="{003B948B-3B53-45A2-98B1-5F08E8B1DFC6}"/>
              </a:ext>
            </a:extLst>
          </p:cNvPr>
          <p:cNvSpPr txBox="1"/>
          <p:nvPr/>
        </p:nvSpPr>
        <p:spPr>
          <a:xfrm>
            <a:off x="441491" y="1054394"/>
            <a:ext cx="7886700" cy="1200329"/>
          </a:xfrm>
          <a:prstGeom prst="rect">
            <a:avLst/>
          </a:prstGeom>
          <a:noFill/>
        </p:spPr>
        <p:txBody>
          <a:bodyPr wrap="square" rtlCol="0">
            <a:spAutoFit/>
          </a:bodyPr>
          <a:lstStyle/>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個別型</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各縁日ゲームに応じ、お客様が獲得された景品をお渡しする。</a:t>
            </a:r>
            <a:endParaRPr lang="en-US" altLang="ja-JP" dirty="0">
              <a:latin typeface="メイリオ" panose="020B0604030504040204" pitchFamily="50" charset="-128"/>
              <a:ea typeface="メイリオ" panose="020B0604030504040204" pitchFamily="50" charset="-128"/>
            </a:endParaRPr>
          </a:p>
        </p:txBody>
      </p:sp>
      <p:pic>
        <p:nvPicPr>
          <p:cNvPr id="29" name="Picture 2" descr="クリックすると新しいウィンドウで開きます">
            <a:extLst>
              <a:ext uri="{FF2B5EF4-FFF2-40B4-BE49-F238E27FC236}">
                <a16:creationId xmlns:a16="http://schemas.microsoft.com/office/drawing/2014/main" id="{47EA0E8B-1FC7-470A-88F1-A227F7B0541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34409" y="3172730"/>
            <a:ext cx="1825429" cy="135102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クリックすると新しいウィンドウで開きます">
            <a:extLst>
              <a:ext uri="{FF2B5EF4-FFF2-40B4-BE49-F238E27FC236}">
                <a16:creationId xmlns:a16="http://schemas.microsoft.com/office/drawing/2014/main" id="{7DB58D6F-A38F-44FB-A700-6BC4D8EAC87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1881" y="3172731"/>
            <a:ext cx="1537706" cy="153770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クリックすると新しいウィンドウで開きます">
            <a:extLst>
              <a:ext uri="{FF2B5EF4-FFF2-40B4-BE49-F238E27FC236}">
                <a16:creationId xmlns:a16="http://schemas.microsoft.com/office/drawing/2014/main" id="{F69A9FB4-4510-47B3-A231-B28587E7E2E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92424" y="3172730"/>
            <a:ext cx="1935767" cy="129051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クリックすると新しいウィンドウで開きます">
            <a:extLst>
              <a:ext uri="{FF2B5EF4-FFF2-40B4-BE49-F238E27FC236}">
                <a16:creationId xmlns:a16="http://schemas.microsoft.com/office/drawing/2014/main" id="{5B5D55FF-6F77-4E59-8B74-3E4D0FF1FB0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00270" y="5241190"/>
            <a:ext cx="1825429" cy="136707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クリックすると新しいウィンドウで開きます">
            <a:extLst>
              <a:ext uri="{FF2B5EF4-FFF2-40B4-BE49-F238E27FC236}">
                <a16:creationId xmlns:a16="http://schemas.microsoft.com/office/drawing/2014/main" id="{F904224C-8FC0-4039-A6D7-A5B72FC276C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52569" y="5241190"/>
            <a:ext cx="2058660" cy="1367079"/>
          </a:xfrm>
          <a:prstGeom prst="rect">
            <a:avLst/>
          </a:prstGeom>
          <a:noFill/>
          <a:extLst>
            <a:ext uri="{909E8E84-426E-40DD-AFC4-6F175D3DCCD1}">
              <a14:hiddenFill xmlns:a14="http://schemas.microsoft.com/office/drawing/2010/main">
                <a:solidFill>
                  <a:srgbClr val="FFFFFF"/>
                </a:solidFill>
              </a14:hiddenFill>
            </a:ext>
          </a:extLst>
        </p:spPr>
      </p:pic>
      <p:sp>
        <p:nvSpPr>
          <p:cNvPr id="40" name="正方形/長方形 39">
            <a:extLst>
              <a:ext uri="{FF2B5EF4-FFF2-40B4-BE49-F238E27FC236}">
                <a16:creationId xmlns:a16="http://schemas.microsoft.com/office/drawing/2014/main" id="{11F53397-6B0B-4E46-BCFA-29FD68572D84}"/>
              </a:ext>
            </a:extLst>
          </p:cNvPr>
          <p:cNvSpPr/>
          <p:nvPr/>
        </p:nvSpPr>
        <p:spPr>
          <a:xfrm>
            <a:off x="1361091" y="2898399"/>
            <a:ext cx="697250" cy="307777"/>
          </a:xfrm>
          <a:prstGeom prst="rect">
            <a:avLst/>
          </a:prstGeom>
        </p:spPr>
        <p:txBody>
          <a:bodyPr wrap="square">
            <a:spAutoFit/>
          </a:bodyPr>
          <a:lstStyle/>
          <a:p>
            <a:r>
              <a:rPr lang="ja-JP" altLang="en-US" sz="1400" dirty="0">
                <a:latin typeface="メイリオ" panose="020B0604030504040204" pitchFamily="50" charset="-128"/>
                <a:ea typeface="メイリオ" panose="020B0604030504040204" pitchFamily="50" charset="-128"/>
              </a:rPr>
              <a:t>射的</a:t>
            </a:r>
            <a:endParaRPr lang="ja-JP" altLang="en-US" sz="1400" dirty="0"/>
          </a:p>
        </p:txBody>
      </p:sp>
      <p:sp>
        <p:nvSpPr>
          <p:cNvPr id="41" name="正方形/長方形 40">
            <a:extLst>
              <a:ext uri="{FF2B5EF4-FFF2-40B4-BE49-F238E27FC236}">
                <a16:creationId xmlns:a16="http://schemas.microsoft.com/office/drawing/2014/main" id="{A399E387-B69A-4AF7-9330-CAADE4310B24}"/>
              </a:ext>
            </a:extLst>
          </p:cNvPr>
          <p:cNvSpPr/>
          <p:nvPr/>
        </p:nvSpPr>
        <p:spPr>
          <a:xfrm>
            <a:off x="4258087" y="2864953"/>
            <a:ext cx="772874" cy="307777"/>
          </a:xfrm>
          <a:prstGeom prst="rect">
            <a:avLst/>
          </a:prstGeom>
        </p:spPr>
        <p:txBody>
          <a:bodyPr wrap="square">
            <a:spAutoFit/>
          </a:bodyPr>
          <a:lstStyle/>
          <a:p>
            <a:r>
              <a:rPr lang="ja-JP" altLang="en-US" sz="1400" dirty="0">
                <a:latin typeface="メイリオ" panose="020B0604030504040204" pitchFamily="50" charset="-128"/>
                <a:ea typeface="メイリオ" panose="020B0604030504040204" pitchFamily="50" charset="-128"/>
              </a:rPr>
              <a:t>わなげ</a:t>
            </a:r>
            <a:endParaRPr lang="ja-JP" altLang="en-US" sz="1400" dirty="0"/>
          </a:p>
        </p:txBody>
      </p:sp>
      <p:sp>
        <p:nvSpPr>
          <p:cNvPr id="42" name="正方形/長方形 41">
            <a:extLst>
              <a:ext uri="{FF2B5EF4-FFF2-40B4-BE49-F238E27FC236}">
                <a16:creationId xmlns:a16="http://schemas.microsoft.com/office/drawing/2014/main" id="{AD77D268-DBBF-472E-A641-B2669012A244}"/>
              </a:ext>
            </a:extLst>
          </p:cNvPr>
          <p:cNvSpPr/>
          <p:nvPr/>
        </p:nvSpPr>
        <p:spPr>
          <a:xfrm>
            <a:off x="6346755" y="2867752"/>
            <a:ext cx="2062836" cy="307777"/>
          </a:xfrm>
          <a:prstGeom prst="rect">
            <a:avLst/>
          </a:prstGeom>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スーパーボールすくい</a:t>
            </a:r>
            <a:endParaRPr lang="ja-JP" altLang="en-US" sz="1400" dirty="0"/>
          </a:p>
        </p:txBody>
      </p:sp>
      <p:sp>
        <p:nvSpPr>
          <p:cNvPr id="43" name="正方形/長方形 42">
            <a:extLst>
              <a:ext uri="{FF2B5EF4-FFF2-40B4-BE49-F238E27FC236}">
                <a16:creationId xmlns:a16="http://schemas.microsoft.com/office/drawing/2014/main" id="{DA0EFB32-02D5-4ABC-9DF8-B4C116A59E70}"/>
              </a:ext>
            </a:extLst>
          </p:cNvPr>
          <p:cNvSpPr/>
          <p:nvPr/>
        </p:nvSpPr>
        <p:spPr>
          <a:xfrm>
            <a:off x="734409" y="4933413"/>
            <a:ext cx="1949658" cy="307777"/>
          </a:xfrm>
          <a:prstGeom prst="rect">
            <a:avLst/>
          </a:prstGeom>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ヨーヨーすくい</a:t>
            </a:r>
            <a:endParaRPr lang="ja-JP" altLang="en-US" sz="1400" dirty="0"/>
          </a:p>
        </p:txBody>
      </p:sp>
      <p:sp>
        <p:nvSpPr>
          <p:cNvPr id="44" name="正方形/長方形 43">
            <a:extLst>
              <a:ext uri="{FF2B5EF4-FFF2-40B4-BE49-F238E27FC236}">
                <a16:creationId xmlns:a16="http://schemas.microsoft.com/office/drawing/2014/main" id="{AF7E1D8F-A026-4BD0-96C6-7D73554DB0EE}"/>
              </a:ext>
            </a:extLst>
          </p:cNvPr>
          <p:cNvSpPr/>
          <p:nvPr/>
        </p:nvSpPr>
        <p:spPr>
          <a:xfrm>
            <a:off x="3594084" y="4955711"/>
            <a:ext cx="1949658" cy="307777"/>
          </a:xfrm>
          <a:prstGeom prst="rect">
            <a:avLst/>
          </a:prstGeom>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ストラックアウト</a:t>
            </a:r>
            <a:endParaRPr lang="ja-JP" altLang="en-US" sz="1400" dirty="0"/>
          </a:p>
        </p:txBody>
      </p:sp>
      <p:sp>
        <p:nvSpPr>
          <p:cNvPr id="9" name="正方形/長方形 8">
            <a:extLst>
              <a:ext uri="{FF2B5EF4-FFF2-40B4-BE49-F238E27FC236}">
                <a16:creationId xmlns:a16="http://schemas.microsoft.com/office/drawing/2014/main" id="{264C902A-87AF-4826-953F-31CBC8C65EF4}"/>
              </a:ext>
            </a:extLst>
          </p:cNvPr>
          <p:cNvSpPr/>
          <p:nvPr/>
        </p:nvSpPr>
        <p:spPr>
          <a:xfrm>
            <a:off x="788277" y="3430645"/>
            <a:ext cx="1697420" cy="946913"/>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指定回数内で落とした景品全て</a:t>
            </a:r>
          </a:p>
        </p:txBody>
      </p:sp>
      <p:sp>
        <p:nvSpPr>
          <p:cNvPr id="47" name="正方形/長方形 46">
            <a:extLst>
              <a:ext uri="{FF2B5EF4-FFF2-40B4-BE49-F238E27FC236}">
                <a16:creationId xmlns:a16="http://schemas.microsoft.com/office/drawing/2014/main" id="{5ECE3BCA-795B-4FCE-BBB2-CCFBDBC3D826}"/>
              </a:ext>
            </a:extLst>
          </p:cNvPr>
          <p:cNvSpPr/>
          <p:nvPr/>
        </p:nvSpPr>
        <p:spPr>
          <a:xfrm>
            <a:off x="3811881" y="3418004"/>
            <a:ext cx="1537706" cy="959554"/>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指定回数内で輪が入った</a:t>
            </a:r>
            <a:endParaRPr kumimoji="1" lang="en-US" altLang="ja-JP" sz="1600" dirty="0">
              <a:solidFill>
                <a:schemeClr val="tx1"/>
              </a:solidFill>
            </a:endParaRPr>
          </a:p>
          <a:p>
            <a:pPr algn="ctr"/>
            <a:r>
              <a:rPr kumimoji="1" lang="ja-JP" altLang="en-US" sz="1600" dirty="0">
                <a:solidFill>
                  <a:schemeClr val="tx1"/>
                </a:solidFill>
              </a:rPr>
              <a:t>景品全て</a:t>
            </a:r>
          </a:p>
        </p:txBody>
      </p:sp>
      <p:sp>
        <p:nvSpPr>
          <p:cNvPr id="48" name="正方形/長方形 47">
            <a:extLst>
              <a:ext uri="{FF2B5EF4-FFF2-40B4-BE49-F238E27FC236}">
                <a16:creationId xmlns:a16="http://schemas.microsoft.com/office/drawing/2014/main" id="{9EC260B4-9251-4C5B-945F-152546DDCAA6}"/>
              </a:ext>
            </a:extLst>
          </p:cNvPr>
          <p:cNvSpPr/>
          <p:nvPr/>
        </p:nvSpPr>
        <p:spPr>
          <a:xfrm>
            <a:off x="6529463" y="3374785"/>
            <a:ext cx="1697420" cy="946913"/>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すくった数に応じて景品種類を変化</a:t>
            </a:r>
          </a:p>
        </p:txBody>
      </p:sp>
      <p:sp>
        <p:nvSpPr>
          <p:cNvPr id="49" name="正方形/長方形 48">
            <a:extLst>
              <a:ext uri="{FF2B5EF4-FFF2-40B4-BE49-F238E27FC236}">
                <a16:creationId xmlns:a16="http://schemas.microsoft.com/office/drawing/2014/main" id="{83CFA608-DAE1-467A-BBF9-5C570F7BDB75}"/>
              </a:ext>
            </a:extLst>
          </p:cNvPr>
          <p:cNvSpPr/>
          <p:nvPr/>
        </p:nvSpPr>
        <p:spPr>
          <a:xfrm>
            <a:off x="860528" y="5451272"/>
            <a:ext cx="1697420" cy="946913"/>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rPr>
              <a:t>下限</a:t>
            </a:r>
            <a:r>
              <a:rPr lang="en-US" altLang="ja-JP" sz="1600" dirty="0">
                <a:solidFill>
                  <a:schemeClr val="tx1"/>
                </a:solidFill>
              </a:rPr>
              <a:t>1</a:t>
            </a:r>
            <a:r>
              <a:rPr lang="ja-JP" altLang="en-US" sz="1600" dirty="0">
                <a:solidFill>
                  <a:schemeClr val="tx1"/>
                </a:solidFill>
              </a:rPr>
              <a:t>個</a:t>
            </a:r>
            <a:endParaRPr lang="en-US" altLang="ja-JP" sz="1600" dirty="0">
              <a:solidFill>
                <a:schemeClr val="tx1"/>
              </a:solidFill>
            </a:endParaRPr>
          </a:p>
          <a:p>
            <a:pPr algn="ctr"/>
            <a:r>
              <a:rPr kumimoji="1" lang="ja-JP" altLang="en-US" sz="1600" dirty="0">
                <a:solidFill>
                  <a:schemeClr val="tx1"/>
                </a:solidFill>
              </a:rPr>
              <a:t>上限</a:t>
            </a:r>
            <a:r>
              <a:rPr kumimoji="1" lang="en-US" altLang="ja-JP" sz="1600" dirty="0">
                <a:solidFill>
                  <a:schemeClr val="tx1"/>
                </a:solidFill>
              </a:rPr>
              <a:t>3</a:t>
            </a:r>
            <a:r>
              <a:rPr kumimoji="1" lang="ja-JP" altLang="en-US" sz="1600" dirty="0">
                <a:solidFill>
                  <a:schemeClr val="tx1"/>
                </a:solidFill>
              </a:rPr>
              <a:t>個</a:t>
            </a:r>
          </a:p>
        </p:txBody>
      </p:sp>
      <p:sp>
        <p:nvSpPr>
          <p:cNvPr id="51" name="正方形/長方形 50">
            <a:extLst>
              <a:ext uri="{FF2B5EF4-FFF2-40B4-BE49-F238E27FC236}">
                <a16:creationId xmlns:a16="http://schemas.microsoft.com/office/drawing/2014/main" id="{9D749D6D-3490-442B-9E59-BEECE39B3E75}"/>
              </a:ext>
            </a:extLst>
          </p:cNvPr>
          <p:cNvSpPr/>
          <p:nvPr/>
        </p:nvSpPr>
        <p:spPr>
          <a:xfrm>
            <a:off x="3732024" y="5462422"/>
            <a:ext cx="1697420" cy="946913"/>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rPr>
              <a:t>獲得点数</a:t>
            </a:r>
            <a:r>
              <a:rPr kumimoji="1" lang="ja-JP" altLang="en-US" sz="1600" dirty="0">
                <a:solidFill>
                  <a:schemeClr val="tx1"/>
                </a:solidFill>
              </a:rPr>
              <a:t>応じて景品種類を変化</a:t>
            </a:r>
          </a:p>
        </p:txBody>
      </p:sp>
    </p:spTree>
    <p:extLst>
      <p:ext uri="{BB962C8B-B14F-4D97-AF65-F5344CB8AC3E}">
        <p14:creationId xmlns:p14="http://schemas.microsoft.com/office/powerpoint/2010/main" val="3811804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29E81D-B9D4-4E4B-B88D-15E602E7AC78}"/>
              </a:ext>
            </a:extLst>
          </p:cNvPr>
          <p:cNvSpPr>
            <a:spLocks noGrp="1"/>
          </p:cNvSpPr>
          <p:nvPr>
            <p:ph type="title"/>
          </p:nvPr>
        </p:nvSpPr>
        <p:spPr>
          <a:xfrm>
            <a:off x="397494" y="176667"/>
            <a:ext cx="7886700" cy="1325563"/>
          </a:xfrm>
        </p:spPr>
        <p:txBody>
          <a:bodyPr>
            <a:normAutofit/>
          </a:bodyPr>
          <a:lstStyle/>
          <a:p>
            <a:r>
              <a:rPr kumimoji="1" lang="ja-JP" altLang="en-US" sz="2000" dirty="0"/>
              <a:t>レイアウト　例</a:t>
            </a:r>
          </a:p>
        </p:txBody>
      </p:sp>
      <p:pic>
        <p:nvPicPr>
          <p:cNvPr id="4" name="図 3">
            <a:extLst>
              <a:ext uri="{FF2B5EF4-FFF2-40B4-BE49-F238E27FC236}">
                <a16:creationId xmlns:a16="http://schemas.microsoft.com/office/drawing/2014/main" id="{A323EC40-F9FC-4629-BE00-3A88844B42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2500" y="1980953"/>
            <a:ext cx="7239000" cy="4262438"/>
          </a:xfrm>
          <a:prstGeom prst="rect">
            <a:avLst/>
          </a:prstGeom>
        </p:spPr>
      </p:pic>
    </p:spTree>
    <p:extLst>
      <p:ext uri="{BB962C8B-B14F-4D97-AF65-F5344CB8AC3E}">
        <p14:creationId xmlns:p14="http://schemas.microsoft.com/office/powerpoint/2010/main" val="3482568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29E81D-B9D4-4E4B-B88D-15E602E7AC78}"/>
              </a:ext>
            </a:extLst>
          </p:cNvPr>
          <p:cNvSpPr>
            <a:spLocks noGrp="1"/>
          </p:cNvSpPr>
          <p:nvPr>
            <p:ph type="title"/>
          </p:nvPr>
        </p:nvSpPr>
        <p:spPr>
          <a:xfrm>
            <a:off x="397494" y="176667"/>
            <a:ext cx="7886700" cy="1325563"/>
          </a:xfrm>
        </p:spPr>
        <p:txBody>
          <a:bodyPr>
            <a:normAutofit/>
          </a:bodyPr>
          <a:lstStyle/>
          <a:p>
            <a:r>
              <a:rPr kumimoji="1" lang="ja-JP" altLang="en-US" sz="2000" dirty="0"/>
              <a:t>事例</a:t>
            </a:r>
          </a:p>
        </p:txBody>
      </p:sp>
      <p:sp>
        <p:nvSpPr>
          <p:cNvPr id="34" name="テキスト ボックス 33">
            <a:extLst>
              <a:ext uri="{FF2B5EF4-FFF2-40B4-BE49-F238E27FC236}">
                <a16:creationId xmlns:a16="http://schemas.microsoft.com/office/drawing/2014/main" id="{BFF935DD-62E4-4009-9FD3-EED64B53F56D}"/>
              </a:ext>
            </a:extLst>
          </p:cNvPr>
          <p:cNvSpPr txBox="1"/>
          <p:nvPr/>
        </p:nvSpPr>
        <p:spPr>
          <a:xfrm>
            <a:off x="457200" y="3478014"/>
            <a:ext cx="2592986" cy="307777"/>
          </a:xfrm>
          <a:prstGeom prst="rect">
            <a:avLst/>
          </a:prstGeom>
          <a:noFill/>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イオンモール神戸北</a:t>
            </a:r>
            <a:endParaRPr lang="ja-JP" altLang="en-US" sz="1400" dirty="0"/>
          </a:p>
        </p:txBody>
      </p:sp>
      <p:sp>
        <p:nvSpPr>
          <p:cNvPr id="33" name="テキスト ボックス 32">
            <a:extLst>
              <a:ext uri="{FF2B5EF4-FFF2-40B4-BE49-F238E27FC236}">
                <a16:creationId xmlns:a16="http://schemas.microsoft.com/office/drawing/2014/main" id="{6C49F6E7-74C2-422B-9676-0800030454CA}"/>
              </a:ext>
            </a:extLst>
          </p:cNvPr>
          <p:cNvSpPr txBox="1"/>
          <p:nvPr/>
        </p:nvSpPr>
        <p:spPr>
          <a:xfrm>
            <a:off x="3285807" y="3478014"/>
            <a:ext cx="2592986" cy="523220"/>
          </a:xfrm>
          <a:prstGeom prst="rect">
            <a:avLst/>
          </a:prstGeom>
          <a:noFill/>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イオンモール</a:t>
            </a:r>
            <a:endParaRPr lang="en-US" altLang="ja-JP" sz="1400" dirty="0">
              <a:latin typeface="メイリオ" panose="020B0604030504040204" pitchFamily="50" charset="-128"/>
              <a:ea typeface="メイリオ" panose="020B0604030504040204" pitchFamily="50" charset="-128"/>
            </a:endParaRPr>
          </a:p>
          <a:p>
            <a:pPr algn="ctr"/>
            <a:r>
              <a:rPr lang="ja-JP" altLang="en-US" sz="1400" dirty="0">
                <a:latin typeface="メイリオ" panose="020B0604030504040204" pitchFamily="50" charset="-128"/>
                <a:ea typeface="メイリオ" panose="020B0604030504040204" pitchFamily="50" charset="-128"/>
              </a:rPr>
              <a:t>リバーシティ姫路</a:t>
            </a:r>
            <a:endParaRPr lang="ja-JP" altLang="en-US" sz="1400" dirty="0"/>
          </a:p>
        </p:txBody>
      </p:sp>
      <p:sp>
        <p:nvSpPr>
          <p:cNvPr id="36" name="テキスト ボックス 35">
            <a:extLst>
              <a:ext uri="{FF2B5EF4-FFF2-40B4-BE49-F238E27FC236}">
                <a16:creationId xmlns:a16="http://schemas.microsoft.com/office/drawing/2014/main" id="{7F730BF0-265F-46BB-B67A-B1E045A69F0C}"/>
              </a:ext>
            </a:extLst>
          </p:cNvPr>
          <p:cNvSpPr txBox="1"/>
          <p:nvPr/>
        </p:nvSpPr>
        <p:spPr>
          <a:xfrm>
            <a:off x="6093814" y="3478014"/>
            <a:ext cx="2592986" cy="307777"/>
          </a:xfrm>
          <a:prstGeom prst="rect">
            <a:avLst/>
          </a:prstGeom>
          <a:noFill/>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イオンモール神戸南</a:t>
            </a:r>
            <a:endParaRPr lang="ja-JP" altLang="en-US" sz="1400" dirty="0"/>
          </a:p>
        </p:txBody>
      </p:sp>
      <p:sp>
        <p:nvSpPr>
          <p:cNvPr id="38" name="テキスト ボックス 37">
            <a:extLst>
              <a:ext uri="{FF2B5EF4-FFF2-40B4-BE49-F238E27FC236}">
                <a16:creationId xmlns:a16="http://schemas.microsoft.com/office/drawing/2014/main" id="{B3D8EC0F-8150-47A6-AEA5-A7C4F4127276}"/>
              </a:ext>
            </a:extLst>
          </p:cNvPr>
          <p:cNvSpPr txBox="1"/>
          <p:nvPr/>
        </p:nvSpPr>
        <p:spPr>
          <a:xfrm>
            <a:off x="423826" y="6199782"/>
            <a:ext cx="2592986" cy="307777"/>
          </a:xfrm>
          <a:prstGeom prst="rect">
            <a:avLst/>
          </a:prstGeom>
          <a:noFill/>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イオンモール加西北条</a:t>
            </a:r>
            <a:endParaRPr lang="ja-JP" altLang="en-US" sz="1400" dirty="0"/>
          </a:p>
        </p:txBody>
      </p:sp>
      <p:sp>
        <p:nvSpPr>
          <p:cNvPr id="40" name="テキスト ボックス 39">
            <a:extLst>
              <a:ext uri="{FF2B5EF4-FFF2-40B4-BE49-F238E27FC236}">
                <a16:creationId xmlns:a16="http://schemas.microsoft.com/office/drawing/2014/main" id="{A71411AC-3795-46B9-BB8F-D96A500E069A}"/>
              </a:ext>
            </a:extLst>
          </p:cNvPr>
          <p:cNvSpPr txBox="1"/>
          <p:nvPr/>
        </p:nvSpPr>
        <p:spPr>
          <a:xfrm>
            <a:off x="3187346" y="6199781"/>
            <a:ext cx="2592986" cy="307777"/>
          </a:xfrm>
          <a:prstGeom prst="rect">
            <a:avLst/>
          </a:prstGeom>
          <a:noFill/>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阪急オアシス　川西</a:t>
            </a:r>
            <a:endParaRPr lang="ja-JP" altLang="en-US" sz="1400" dirty="0"/>
          </a:p>
        </p:txBody>
      </p:sp>
      <p:sp>
        <p:nvSpPr>
          <p:cNvPr id="3" name="テキスト ボックス 2">
            <a:extLst>
              <a:ext uri="{FF2B5EF4-FFF2-40B4-BE49-F238E27FC236}">
                <a16:creationId xmlns:a16="http://schemas.microsoft.com/office/drawing/2014/main" id="{8A8AF517-F97B-4EC8-8F1B-E24DDD991C15}"/>
              </a:ext>
            </a:extLst>
          </p:cNvPr>
          <p:cNvSpPr txBox="1"/>
          <p:nvPr/>
        </p:nvSpPr>
        <p:spPr>
          <a:xfrm>
            <a:off x="6093814" y="6199781"/>
            <a:ext cx="2592986" cy="307777"/>
          </a:xfrm>
          <a:prstGeom prst="rect">
            <a:avLst/>
          </a:prstGeom>
          <a:noFill/>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ハーバーランド　</a:t>
            </a:r>
            <a:r>
              <a:rPr lang="en-US" altLang="ja-JP" sz="1400" dirty="0" err="1">
                <a:latin typeface="メイリオ" panose="020B0604030504040204" pitchFamily="50" charset="-128"/>
                <a:ea typeface="メイリオ" panose="020B0604030504040204" pitchFamily="50" charset="-128"/>
              </a:rPr>
              <a:t>Umie</a:t>
            </a:r>
            <a:endParaRPr lang="ja-JP" altLang="en-US" sz="1400" dirty="0"/>
          </a:p>
        </p:txBody>
      </p:sp>
      <p:pic>
        <p:nvPicPr>
          <p:cNvPr id="5" name="図 4">
            <a:extLst>
              <a:ext uri="{FF2B5EF4-FFF2-40B4-BE49-F238E27FC236}">
                <a16:creationId xmlns:a16="http://schemas.microsoft.com/office/drawing/2014/main" id="{9D0F3D0C-B43F-4F27-BE46-C1570E3D7A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683" y="1635760"/>
            <a:ext cx="2446020" cy="1630680"/>
          </a:xfrm>
          <a:prstGeom prst="rect">
            <a:avLst/>
          </a:prstGeom>
        </p:spPr>
      </p:pic>
      <p:pic>
        <p:nvPicPr>
          <p:cNvPr id="7" name="図 6">
            <a:extLst>
              <a:ext uri="{FF2B5EF4-FFF2-40B4-BE49-F238E27FC236}">
                <a16:creationId xmlns:a16="http://schemas.microsoft.com/office/drawing/2014/main" id="{99DA16AD-A4B4-42A2-8283-CFFC4B3FA4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722" y="4191000"/>
            <a:ext cx="2400477" cy="1800358"/>
          </a:xfrm>
          <a:prstGeom prst="rect">
            <a:avLst/>
          </a:prstGeom>
        </p:spPr>
      </p:pic>
      <p:pic>
        <p:nvPicPr>
          <p:cNvPr id="9" name="図 8">
            <a:extLst>
              <a:ext uri="{FF2B5EF4-FFF2-40B4-BE49-F238E27FC236}">
                <a16:creationId xmlns:a16="http://schemas.microsoft.com/office/drawing/2014/main" id="{0A943C55-2C45-44A6-9350-2E6B74050A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2397" y="1630045"/>
            <a:ext cx="2189480" cy="1642110"/>
          </a:xfrm>
          <a:prstGeom prst="rect">
            <a:avLst/>
          </a:prstGeom>
        </p:spPr>
      </p:pic>
      <p:pic>
        <p:nvPicPr>
          <p:cNvPr id="11" name="図 10">
            <a:extLst>
              <a:ext uri="{FF2B5EF4-FFF2-40B4-BE49-F238E27FC236}">
                <a16:creationId xmlns:a16="http://schemas.microsoft.com/office/drawing/2014/main" id="{EC72211D-8481-404A-9F72-F01DE9AAF6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812525" y="3890940"/>
            <a:ext cx="1800358" cy="2400477"/>
          </a:xfrm>
          <a:prstGeom prst="rect">
            <a:avLst/>
          </a:prstGeom>
        </p:spPr>
      </p:pic>
      <p:pic>
        <p:nvPicPr>
          <p:cNvPr id="14" name="図 13">
            <a:extLst>
              <a:ext uri="{FF2B5EF4-FFF2-40B4-BE49-F238E27FC236}">
                <a16:creationId xmlns:a16="http://schemas.microsoft.com/office/drawing/2014/main" id="{FAFECCA8-6225-404C-A7F4-1CF50FAAD6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6320" y="1635760"/>
            <a:ext cx="2189480" cy="1642110"/>
          </a:xfrm>
          <a:prstGeom prst="rect">
            <a:avLst/>
          </a:prstGeom>
        </p:spPr>
      </p:pic>
      <p:pic>
        <p:nvPicPr>
          <p:cNvPr id="16" name="図 15">
            <a:extLst>
              <a:ext uri="{FF2B5EF4-FFF2-40B4-BE49-F238E27FC236}">
                <a16:creationId xmlns:a16="http://schemas.microsoft.com/office/drawing/2014/main" id="{C1E5C64F-D82D-4826-85E4-21AE0A6C8B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6217951" y="4198608"/>
            <a:ext cx="2390332" cy="1792749"/>
          </a:xfrm>
          <a:prstGeom prst="rect">
            <a:avLst/>
          </a:prstGeom>
        </p:spPr>
      </p:pic>
    </p:spTree>
    <p:extLst>
      <p:ext uri="{BB962C8B-B14F-4D97-AF65-F5344CB8AC3E}">
        <p14:creationId xmlns:p14="http://schemas.microsoft.com/office/powerpoint/2010/main" val="4042404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839A1782-3CE0-4733-8BAD-693AA83967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677" y="4264471"/>
            <a:ext cx="3217695" cy="2329430"/>
          </a:xfrm>
          <a:prstGeom prst="rect">
            <a:avLst/>
          </a:prstGeom>
        </p:spPr>
      </p:pic>
      <p:pic>
        <p:nvPicPr>
          <p:cNvPr id="8" name="図 7">
            <a:extLst>
              <a:ext uri="{FF2B5EF4-FFF2-40B4-BE49-F238E27FC236}">
                <a16:creationId xmlns:a16="http://schemas.microsoft.com/office/drawing/2014/main" id="{082DD24A-3E76-4B8A-AE9C-F6A987E7B7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0678" y="1718635"/>
            <a:ext cx="3217695" cy="2329430"/>
          </a:xfrm>
          <a:prstGeom prst="rect">
            <a:avLst/>
          </a:prstGeom>
        </p:spPr>
      </p:pic>
      <p:pic>
        <p:nvPicPr>
          <p:cNvPr id="12" name="図 11">
            <a:extLst>
              <a:ext uri="{FF2B5EF4-FFF2-40B4-BE49-F238E27FC236}">
                <a16:creationId xmlns:a16="http://schemas.microsoft.com/office/drawing/2014/main" id="{D8B9289E-8D98-4F21-8144-8E694690CF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800" y="1718634"/>
            <a:ext cx="3217696" cy="2329431"/>
          </a:xfrm>
          <a:prstGeom prst="rect">
            <a:avLst/>
          </a:prstGeom>
        </p:spPr>
      </p:pic>
      <p:pic>
        <p:nvPicPr>
          <p:cNvPr id="16" name="図 15">
            <a:extLst>
              <a:ext uri="{FF2B5EF4-FFF2-40B4-BE49-F238E27FC236}">
                <a16:creationId xmlns:a16="http://schemas.microsoft.com/office/drawing/2014/main" id="{C5F7503F-EDF5-4C42-B950-54FF5905F3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2800" y="4264469"/>
            <a:ext cx="3217696" cy="2329431"/>
          </a:xfrm>
          <a:prstGeom prst="rect">
            <a:avLst/>
          </a:prstGeom>
        </p:spPr>
      </p:pic>
      <p:sp>
        <p:nvSpPr>
          <p:cNvPr id="2" name="タイトル 1">
            <a:extLst>
              <a:ext uri="{FF2B5EF4-FFF2-40B4-BE49-F238E27FC236}">
                <a16:creationId xmlns:a16="http://schemas.microsoft.com/office/drawing/2014/main" id="{CF29E81D-B9D4-4E4B-B88D-15E602E7AC78}"/>
              </a:ext>
            </a:extLst>
          </p:cNvPr>
          <p:cNvSpPr>
            <a:spLocks noGrp="1"/>
          </p:cNvSpPr>
          <p:nvPr>
            <p:ph type="title"/>
          </p:nvPr>
        </p:nvSpPr>
        <p:spPr>
          <a:xfrm>
            <a:off x="397494" y="176667"/>
            <a:ext cx="7886700" cy="1325563"/>
          </a:xfrm>
        </p:spPr>
        <p:txBody>
          <a:bodyPr>
            <a:normAutofit/>
          </a:bodyPr>
          <a:lstStyle/>
          <a:p>
            <a:r>
              <a:rPr kumimoji="1" lang="ja-JP" altLang="en-US" sz="2000" dirty="0"/>
              <a:t>運営例</a:t>
            </a:r>
          </a:p>
        </p:txBody>
      </p:sp>
      <p:sp>
        <p:nvSpPr>
          <p:cNvPr id="13" name="テキスト ボックス 12">
            <a:extLst>
              <a:ext uri="{FF2B5EF4-FFF2-40B4-BE49-F238E27FC236}">
                <a16:creationId xmlns:a16="http://schemas.microsoft.com/office/drawing/2014/main" id="{18EC7D64-B549-4599-9939-4977FC380FD1}"/>
              </a:ext>
            </a:extLst>
          </p:cNvPr>
          <p:cNvSpPr txBox="1"/>
          <p:nvPr/>
        </p:nvSpPr>
        <p:spPr>
          <a:xfrm>
            <a:off x="1666240" y="654782"/>
            <a:ext cx="6416040" cy="369332"/>
          </a:xfrm>
          <a:prstGeom prst="rect">
            <a:avLst/>
          </a:prstGeom>
          <a:noFill/>
        </p:spPr>
        <p:txBody>
          <a:bodyPr wrap="square">
            <a:spAutoFit/>
          </a:bodyPr>
          <a:lstStyle/>
          <a:p>
            <a:r>
              <a:rPr lang="ja-JP" altLang="en-US" dirty="0">
                <a:latin typeface="メイリオ" panose="020B0604030504040204" pitchFamily="50" charset="-128"/>
                <a:ea typeface="メイリオ" panose="020B0604030504040204" pitchFamily="50" charset="-128"/>
              </a:rPr>
              <a:t>夏季以外の時期に応じて風情デザインを変化させます。</a:t>
            </a:r>
            <a:endParaRPr lang="en-US" altLang="ja-JP" dirty="0">
              <a:latin typeface="メイリオ" panose="020B0604030504040204" pitchFamily="50" charset="-128"/>
              <a:ea typeface="メイリオ" panose="020B0604030504040204" pitchFamily="50" charset="-128"/>
            </a:endParaRPr>
          </a:p>
        </p:txBody>
      </p:sp>
      <p:pic>
        <p:nvPicPr>
          <p:cNvPr id="1026" name="Picture 2" descr="春夏秋冬 / 四季の無料イラスト | フリーイラスト素材集 ジャパクリップ">
            <a:extLst>
              <a:ext uri="{FF2B5EF4-FFF2-40B4-BE49-F238E27FC236}">
                <a16:creationId xmlns:a16="http://schemas.microsoft.com/office/drawing/2014/main" id="{FC07FFDF-5ADD-4640-911B-59D8EB4B65F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4800600" y="4358640"/>
            <a:ext cx="489269" cy="517657"/>
          </a:xfrm>
          <a:prstGeom prst="rect">
            <a:avLst/>
          </a:prstGeom>
          <a:solidFill>
            <a:schemeClr val="bg1"/>
          </a:solidFill>
        </p:spPr>
      </p:pic>
      <p:pic>
        <p:nvPicPr>
          <p:cNvPr id="14" name="Picture 2" descr="春夏秋冬 / 四季の無料イラスト | フリーイラスト素材集 ジャパクリップ">
            <a:extLst>
              <a:ext uri="{FF2B5EF4-FFF2-40B4-BE49-F238E27FC236}">
                <a16:creationId xmlns:a16="http://schemas.microsoft.com/office/drawing/2014/main" id="{4C43C0C2-41C2-4394-8488-ACDA82EDE0D4}"/>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4836176" y="1789849"/>
            <a:ext cx="552167" cy="517657"/>
          </a:xfrm>
          <a:prstGeom prst="rect">
            <a:avLst/>
          </a:prstGeom>
          <a:solidFill>
            <a:schemeClr val="bg1"/>
          </a:solidFill>
        </p:spPr>
      </p:pic>
      <p:pic>
        <p:nvPicPr>
          <p:cNvPr id="18" name="Picture 2" descr="春夏秋冬 / 四季の無料イラスト | フリーイラスト素材集 ジャパクリップ">
            <a:extLst>
              <a:ext uri="{FF2B5EF4-FFF2-40B4-BE49-F238E27FC236}">
                <a16:creationId xmlns:a16="http://schemas.microsoft.com/office/drawing/2014/main" id="{C706E06D-EE67-4E70-8C75-1887246E22F2}"/>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1012190" y="1789849"/>
            <a:ext cx="510596" cy="517657"/>
          </a:xfrm>
          <a:prstGeom prst="rect">
            <a:avLst/>
          </a:prstGeom>
          <a:solidFill>
            <a:schemeClr val="bg1"/>
          </a:solidFill>
        </p:spPr>
      </p:pic>
      <p:pic>
        <p:nvPicPr>
          <p:cNvPr id="20" name="Picture 2" descr="春夏秋冬 / 四季の無料イラスト | フリーイラスト素材集 ジャパクリップ">
            <a:extLst>
              <a:ext uri="{FF2B5EF4-FFF2-40B4-BE49-F238E27FC236}">
                <a16:creationId xmlns:a16="http://schemas.microsoft.com/office/drawing/2014/main" id="{A5D4E48B-996E-439D-9333-96B64E8CBEB5}"/>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033517" y="4358640"/>
            <a:ext cx="489269" cy="517657"/>
          </a:xfrm>
          <a:prstGeom prst="rect">
            <a:avLst/>
          </a:prstGeom>
          <a:solidFill>
            <a:schemeClr val="bg1"/>
          </a:solidFill>
        </p:spPr>
      </p:pic>
    </p:spTree>
    <p:extLst>
      <p:ext uri="{BB962C8B-B14F-4D97-AF65-F5344CB8AC3E}">
        <p14:creationId xmlns:p14="http://schemas.microsoft.com/office/powerpoint/2010/main" val="1998894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29E81D-B9D4-4E4B-B88D-15E602E7AC78}"/>
              </a:ext>
            </a:extLst>
          </p:cNvPr>
          <p:cNvSpPr>
            <a:spLocks noGrp="1"/>
          </p:cNvSpPr>
          <p:nvPr>
            <p:ph type="title"/>
          </p:nvPr>
        </p:nvSpPr>
        <p:spPr>
          <a:xfrm>
            <a:off x="397494" y="176667"/>
            <a:ext cx="7886700" cy="1325563"/>
          </a:xfrm>
        </p:spPr>
        <p:txBody>
          <a:bodyPr>
            <a:normAutofit/>
          </a:bodyPr>
          <a:lstStyle/>
          <a:p>
            <a:r>
              <a:rPr kumimoji="1" lang="ja-JP" altLang="en-US" sz="2000" dirty="0"/>
              <a:t>慈善活動</a:t>
            </a:r>
          </a:p>
        </p:txBody>
      </p:sp>
      <p:pic>
        <p:nvPicPr>
          <p:cNvPr id="3" name="Image">
            <a:extLst>
              <a:ext uri="{FF2B5EF4-FFF2-40B4-BE49-F238E27FC236}">
                <a16:creationId xmlns:a16="http://schemas.microsoft.com/office/drawing/2014/main" id="{D4A55C27-D2C1-4115-B2A8-7304D0D1B6B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1060" y="4194341"/>
            <a:ext cx="3366237" cy="2245254"/>
          </a:xfrm>
          <a:prstGeom prst="rect">
            <a:avLst/>
          </a:prstGeom>
        </p:spPr>
      </p:pic>
      <p:sp>
        <p:nvSpPr>
          <p:cNvPr id="7" name="テキスト ボックス 6">
            <a:extLst>
              <a:ext uri="{FF2B5EF4-FFF2-40B4-BE49-F238E27FC236}">
                <a16:creationId xmlns:a16="http://schemas.microsoft.com/office/drawing/2014/main" id="{A2A705E4-B244-4508-98B0-6700FB331F8D}"/>
              </a:ext>
            </a:extLst>
          </p:cNvPr>
          <p:cNvSpPr txBox="1"/>
          <p:nvPr/>
        </p:nvSpPr>
        <p:spPr>
          <a:xfrm>
            <a:off x="397494" y="1350673"/>
            <a:ext cx="7886700" cy="2308324"/>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株式会社</a:t>
            </a:r>
            <a:r>
              <a:rPr lang="en-US" altLang="ja-JP" dirty="0">
                <a:latin typeface="メイリオ" panose="020B0604030504040204" pitchFamily="50" charset="-128"/>
                <a:ea typeface="メイリオ" panose="020B0604030504040204" pitchFamily="50" charset="-128"/>
              </a:rPr>
              <a:t>4colors</a:t>
            </a:r>
            <a:r>
              <a:rPr lang="ja-JP" altLang="en-US" dirty="0">
                <a:latin typeface="メイリオ" panose="020B0604030504040204" pitchFamily="50" charset="-128"/>
                <a:ea typeface="メイリオ" panose="020B0604030504040204" pitchFamily="50" charset="-128"/>
              </a:rPr>
              <a:t>「こどもの笑顔を増やすプロジェクト」は、すべての企業活動の基本思想である「世界の人々の健康と安心、心の豊かさの実現」に基づき、事業を通じて社会に新たな価値を創造することに加え、社会からより高い信頼を得ることを目指します。慈善寄付・助成を通じ、社会の一員として社会的課題の解決に向けた使命と責任を果たします。</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「わくわく縁日」及び「ふわふわキッズランド」の収益の一部を</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LOVE</a:t>
            </a:r>
            <a:r>
              <a:rPr lang="ja-JP" altLang="en-US" dirty="0">
                <a:latin typeface="メイリオ" panose="020B0604030504040204" pitchFamily="50" charset="-128"/>
                <a:ea typeface="メイリオ" panose="020B0604030504040204" pitchFamily="50" charset="-128"/>
              </a:rPr>
              <a:t> </a:t>
            </a:r>
            <a:r>
              <a:rPr lang="en-US" altLang="ja-JP" dirty="0">
                <a:latin typeface="メイリオ" panose="020B0604030504040204" pitchFamily="50" charset="-128"/>
                <a:ea typeface="メイリオ" panose="020B0604030504040204" pitchFamily="50" charset="-128"/>
              </a:rPr>
              <a:t>POCKET</a:t>
            </a:r>
            <a:r>
              <a:rPr lang="ja-JP" altLang="en-US" dirty="0">
                <a:latin typeface="メイリオ" panose="020B0604030504040204" pitchFamily="50" charset="-128"/>
                <a:ea typeface="メイリオ" panose="020B0604030504040204" pitchFamily="50" charset="-128"/>
              </a:rPr>
              <a:t> </a:t>
            </a:r>
            <a:r>
              <a:rPr lang="en-US" altLang="ja-JP" dirty="0">
                <a:latin typeface="メイリオ" panose="020B0604030504040204" pitchFamily="50" charset="-128"/>
                <a:ea typeface="メイリオ" panose="020B0604030504040204" pitchFamily="50" charset="-128"/>
              </a:rPr>
              <a:t>FUND</a:t>
            </a:r>
            <a:r>
              <a:rPr lang="ja-JP" altLang="en-US" dirty="0">
                <a:latin typeface="メイリオ" panose="020B0604030504040204" pitchFamily="50" charset="-128"/>
                <a:ea typeface="メイリオ" panose="020B0604030504040204" pitchFamily="50" charset="-128"/>
              </a:rPr>
              <a:t>」（愛のポケット基金）に寄付致します。</a:t>
            </a:r>
            <a:endParaRPr lang="en-US" altLang="ja-JP" dirty="0">
              <a:latin typeface="メイリオ" panose="020B0604030504040204" pitchFamily="50" charset="-128"/>
              <a:ea typeface="メイリオ" panose="020B0604030504040204" pitchFamily="50" charset="-128"/>
            </a:endParaRPr>
          </a:p>
        </p:txBody>
      </p:sp>
      <p:pic>
        <p:nvPicPr>
          <p:cNvPr id="9" name="図 8">
            <a:extLst>
              <a:ext uri="{FF2B5EF4-FFF2-40B4-BE49-F238E27FC236}">
                <a16:creationId xmlns:a16="http://schemas.microsoft.com/office/drawing/2014/main" id="{962338A1-CA88-4798-B41C-EDF9B1FE8DF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8386" y="4286956"/>
            <a:ext cx="1345325" cy="246328"/>
          </a:xfrm>
          <a:prstGeom prst="rect">
            <a:avLst/>
          </a:prstGeom>
        </p:spPr>
      </p:pic>
      <p:pic>
        <p:nvPicPr>
          <p:cNvPr id="11" name="図 10">
            <a:extLst>
              <a:ext uri="{FF2B5EF4-FFF2-40B4-BE49-F238E27FC236}">
                <a16:creationId xmlns:a16="http://schemas.microsoft.com/office/drawing/2014/main" id="{02E7B69F-C539-4747-8EC9-4F072F00A65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8470" y="5750168"/>
            <a:ext cx="1915724" cy="617288"/>
          </a:xfrm>
          <a:prstGeom prst="rect">
            <a:avLst/>
          </a:prstGeom>
        </p:spPr>
      </p:pic>
      <p:sp>
        <p:nvSpPr>
          <p:cNvPr id="12" name="正方形/長方形 11">
            <a:extLst>
              <a:ext uri="{FF2B5EF4-FFF2-40B4-BE49-F238E27FC236}">
                <a16:creationId xmlns:a16="http://schemas.microsoft.com/office/drawing/2014/main" id="{B22F1378-6000-4183-A7DE-D12C4EA1187A}"/>
              </a:ext>
            </a:extLst>
          </p:cNvPr>
          <p:cNvSpPr/>
          <p:nvPr/>
        </p:nvSpPr>
        <p:spPr>
          <a:xfrm>
            <a:off x="3978165" y="4144493"/>
            <a:ext cx="4572000" cy="1815882"/>
          </a:xfrm>
          <a:prstGeom prst="rect">
            <a:avLst/>
          </a:prstGeom>
        </p:spPr>
        <p:txBody>
          <a:bodyPr>
            <a:spAutoFit/>
          </a:bodyPr>
          <a:lstStyle/>
          <a:p>
            <a:r>
              <a:rPr lang="en-US" altLang="ja-JP" sz="1600" b="1" u="sng" dirty="0">
                <a:latin typeface="メイリオ" panose="020B0604030504040204" pitchFamily="50" charset="-128"/>
                <a:ea typeface="メイリオ" panose="020B0604030504040204" pitchFamily="50" charset="-128"/>
              </a:rPr>
              <a:t>LOVE</a:t>
            </a:r>
            <a:r>
              <a:rPr lang="ja-JP" altLang="en-US" sz="1600" b="1" u="sng" dirty="0">
                <a:latin typeface="メイリオ" panose="020B0604030504040204" pitchFamily="50" charset="-128"/>
                <a:ea typeface="メイリオ" panose="020B0604030504040204" pitchFamily="50" charset="-128"/>
              </a:rPr>
              <a:t> </a:t>
            </a:r>
            <a:r>
              <a:rPr lang="en-US" altLang="ja-JP" sz="1600" b="1" u="sng" dirty="0">
                <a:latin typeface="メイリオ" panose="020B0604030504040204" pitchFamily="50" charset="-128"/>
                <a:ea typeface="メイリオ" panose="020B0604030504040204" pitchFamily="50" charset="-128"/>
              </a:rPr>
              <a:t>POCKET</a:t>
            </a:r>
            <a:r>
              <a:rPr lang="ja-JP" altLang="en-US" sz="1600" b="1" u="sng" dirty="0">
                <a:latin typeface="メイリオ" panose="020B0604030504040204" pitchFamily="50" charset="-128"/>
                <a:ea typeface="メイリオ" panose="020B0604030504040204" pitchFamily="50" charset="-128"/>
              </a:rPr>
              <a:t> </a:t>
            </a:r>
            <a:r>
              <a:rPr lang="en-US" altLang="ja-JP" sz="1600" b="1" u="sng" dirty="0">
                <a:latin typeface="メイリオ" panose="020B0604030504040204" pitchFamily="50" charset="-128"/>
                <a:ea typeface="メイリオ" panose="020B0604030504040204" pitchFamily="50" charset="-128"/>
              </a:rPr>
              <a:t>FUND</a:t>
            </a:r>
            <a:r>
              <a:rPr lang="ja-JP" altLang="en-US" sz="1600" b="1" u="sng" dirty="0">
                <a:latin typeface="メイリオ" panose="020B0604030504040204" pitchFamily="50" charset="-128"/>
                <a:ea typeface="メイリオ" panose="020B0604030504040204" pitchFamily="50" charset="-128"/>
              </a:rPr>
              <a:t>とは</a:t>
            </a:r>
            <a:endParaRPr lang="en-US" altLang="ja-JP" sz="1600" b="1" u="sng"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稲垣吾郎さん、草彅剛さん、香取慎吾さんで構成される「新しい地図」の３人と日本財団の共同で立ち上げられた基金です。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集められた寄付は医療の最前線で活躍している医師、看護師、ボランティアやその子供たちの支援に使われます。</a:t>
            </a:r>
            <a:endParaRPr lang="ja-JP" altLang="en-US" sz="1600" dirty="0"/>
          </a:p>
        </p:txBody>
      </p:sp>
    </p:spTree>
    <p:extLst>
      <p:ext uri="{BB962C8B-B14F-4D97-AF65-F5344CB8AC3E}">
        <p14:creationId xmlns:p14="http://schemas.microsoft.com/office/powerpoint/2010/main" val="3005467420"/>
      </p:ext>
    </p:extLst>
  </p:cSld>
  <p:clrMapOvr>
    <a:masterClrMapping/>
  </p:clrMapOvr>
</p:sld>
</file>

<file path=ppt/theme/theme1.xml><?xml version="1.0" encoding="utf-8"?>
<a:theme xmlns:a="http://schemas.openxmlformats.org/drawingml/2006/main" name="BrushVTI">
  <a:themeElements>
    <a:clrScheme name="AnalogousFromRegularSeed_2SEEDS">
      <a:dk1>
        <a:srgbClr val="000000"/>
      </a:dk1>
      <a:lt1>
        <a:srgbClr val="FFFFFF"/>
      </a:lt1>
      <a:dk2>
        <a:srgbClr val="41242B"/>
      </a:dk2>
      <a:lt2>
        <a:srgbClr val="E2E7E8"/>
      </a:lt2>
      <a:accent1>
        <a:srgbClr val="BA4533"/>
      </a:accent1>
      <a:accent2>
        <a:srgbClr val="CB446A"/>
      </a:accent2>
      <a:accent3>
        <a:srgbClr val="CB8F44"/>
      </a:accent3>
      <a:accent4>
        <a:srgbClr val="32B67C"/>
      </a:accent4>
      <a:accent5>
        <a:srgbClr val="3CB2AF"/>
      </a:accent5>
      <a:accent6>
        <a:srgbClr val="3385BA"/>
      </a:accent6>
      <a:hlink>
        <a:srgbClr val="348F9D"/>
      </a:hlink>
      <a:folHlink>
        <a:srgbClr val="7F7F7F"/>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otalTime>5612</TotalTime>
  <Words>501</Words>
  <Application>Microsoft Office PowerPoint</Application>
  <PresentationFormat>画面に合わせる (4:3)</PresentationFormat>
  <Paragraphs>85</Paragraphs>
  <Slides>9</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メイリオ</vt:lpstr>
      <vt:lpstr>Arial</vt:lpstr>
      <vt:lpstr>Century Gothic</vt:lpstr>
      <vt:lpstr>Elephant</vt:lpstr>
      <vt:lpstr>Wingdings</vt:lpstr>
      <vt:lpstr>BrushVTI</vt:lpstr>
      <vt:lpstr>PowerPoint プレゼンテーション</vt:lpstr>
      <vt:lpstr>縁日イベント企画書</vt:lpstr>
      <vt:lpstr>コロナ感染防止対策について</vt:lpstr>
      <vt:lpstr>縁日ブース</vt:lpstr>
      <vt:lpstr>営業パターン</vt:lpstr>
      <vt:lpstr>レイアウト　例</vt:lpstr>
      <vt:lpstr>事例</vt:lpstr>
      <vt:lpstr>運営例</vt:lpstr>
      <vt:lpstr>慈善活動</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縁日運営案</dc:title>
  <dc:creator>育子 田中</dc:creator>
  <cp:lastModifiedBy>鶴田 憲司</cp:lastModifiedBy>
  <cp:revision>58</cp:revision>
  <dcterms:created xsi:type="dcterms:W3CDTF">2020-07-02T23:57:49Z</dcterms:created>
  <dcterms:modified xsi:type="dcterms:W3CDTF">2020-11-03T13:08:49Z</dcterms:modified>
</cp:coreProperties>
</file>