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62"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E7F2A6-8923-9E24-42EB-D8913643F67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FAF4B11-D3BD-08AF-F1F6-C53E05F94D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A1DA836-B87A-7066-3801-C235A133C02D}"/>
              </a:ext>
            </a:extLst>
          </p:cNvPr>
          <p:cNvSpPr>
            <a:spLocks noGrp="1"/>
          </p:cNvSpPr>
          <p:nvPr>
            <p:ph type="dt" sz="half" idx="10"/>
          </p:nvPr>
        </p:nvSpPr>
        <p:spPr/>
        <p:txBody>
          <a:bodyPr/>
          <a:lstStyle/>
          <a:p>
            <a:fld id="{67062885-D641-4AE0-890F-8606CF536AC2}" type="datetimeFigureOut">
              <a:rPr kumimoji="1" lang="ja-JP" altLang="en-US" smtClean="0"/>
              <a:t>2025/7/4</a:t>
            </a:fld>
            <a:endParaRPr kumimoji="1" lang="ja-JP" altLang="en-US"/>
          </a:p>
        </p:txBody>
      </p:sp>
      <p:sp>
        <p:nvSpPr>
          <p:cNvPr id="5" name="フッター プレースホルダー 4">
            <a:extLst>
              <a:ext uri="{FF2B5EF4-FFF2-40B4-BE49-F238E27FC236}">
                <a16:creationId xmlns:a16="http://schemas.microsoft.com/office/drawing/2014/main" id="{4A0D130C-D522-E932-C6F1-87FFDFA0A2E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5A54C48-DED6-88F0-FEF4-ABBD685E8C87}"/>
              </a:ext>
            </a:extLst>
          </p:cNvPr>
          <p:cNvSpPr>
            <a:spLocks noGrp="1"/>
          </p:cNvSpPr>
          <p:nvPr>
            <p:ph type="sldNum" sz="quarter" idx="12"/>
          </p:nvPr>
        </p:nvSpPr>
        <p:spPr/>
        <p:txBody>
          <a:bodyPr/>
          <a:lstStyle/>
          <a:p>
            <a:fld id="{C5107F30-804E-467D-A8CC-50BF38CCD4A2}" type="slidenum">
              <a:rPr kumimoji="1" lang="ja-JP" altLang="en-US" smtClean="0"/>
              <a:t>‹#›</a:t>
            </a:fld>
            <a:endParaRPr kumimoji="1" lang="ja-JP" altLang="en-US"/>
          </a:p>
        </p:txBody>
      </p:sp>
    </p:spTree>
    <p:extLst>
      <p:ext uri="{BB962C8B-B14F-4D97-AF65-F5344CB8AC3E}">
        <p14:creationId xmlns:p14="http://schemas.microsoft.com/office/powerpoint/2010/main" val="3715010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A4BD7F-238C-6B6D-18B5-5E9D365EEE1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4D86158-16A1-13DC-D77B-F77EB896B8D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A167202-BF36-B042-E22F-26DAE96ADF21}"/>
              </a:ext>
            </a:extLst>
          </p:cNvPr>
          <p:cNvSpPr>
            <a:spLocks noGrp="1"/>
          </p:cNvSpPr>
          <p:nvPr>
            <p:ph type="dt" sz="half" idx="10"/>
          </p:nvPr>
        </p:nvSpPr>
        <p:spPr/>
        <p:txBody>
          <a:bodyPr/>
          <a:lstStyle/>
          <a:p>
            <a:fld id="{67062885-D641-4AE0-890F-8606CF536AC2}" type="datetimeFigureOut">
              <a:rPr kumimoji="1" lang="ja-JP" altLang="en-US" smtClean="0"/>
              <a:t>2025/7/4</a:t>
            </a:fld>
            <a:endParaRPr kumimoji="1" lang="ja-JP" altLang="en-US"/>
          </a:p>
        </p:txBody>
      </p:sp>
      <p:sp>
        <p:nvSpPr>
          <p:cNvPr id="5" name="フッター プレースホルダー 4">
            <a:extLst>
              <a:ext uri="{FF2B5EF4-FFF2-40B4-BE49-F238E27FC236}">
                <a16:creationId xmlns:a16="http://schemas.microsoft.com/office/drawing/2014/main" id="{FA8F8B47-2F44-655C-99AA-D1A3262ECEE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7980F53-37C6-9DC4-0B9A-AF88E7575099}"/>
              </a:ext>
            </a:extLst>
          </p:cNvPr>
          <p:cNvSpPr>
            <a:spLocks noGrp="1"/>
          </p:cNvSpPr>
          <p:nvPr>
            <p:ph type="sldNum" sz="quarter" idx="12"/>
          </p:nvPr>
        </p:nvSpPr>
        <p:spPr/>
        <p:txBody>
          <a:bodyPr/>
          <a:lstStyle/>
          <a:p>
            <a:fld id="{C5107F30-804E-467D-A8CC-50BF38CCD4A2}" type="slidenum">
              <a:rPr kumimoji="1" lang="ja-JP" altLang="en-US" smtClean="0"/>
              <a:t>‹#›</a:t>
            </a:fld>
            <a:endParaRPr kumimoji="1" lang="ja-JP" altLang="en-US"/>
          </a:p>
        </p:txBody>
      </p:sp>
    </p:spTree>
    <p:extLst>
      <p:ext uri="{BB962C8B-B14F-4D97-AF65-F5344CB8AC3E}">
        <p14:creationId xmlns:p14="http://schemas.microsoft.com/office/powerpoint/2010/main" val="3289379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548C53E-EC17-D392-69ED-279171CC98E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710A77D-390F-919C-7011-DFE39F4E5BE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34EFB08-B9DD-C7D6-D1EF-798D55802D0A}"/>
              </a:ext>
            </a:extLst>
          </p:cNvPr>
          <p:cNvSpPr>
            <a:spLocks noGrp="1"/>
          </p:cNvSpPr>
          <p:nvPr>
            <p:ph type="dt" sz="half" idx="10"/>
          </p:nvPr>
        </p:nvSpPr>
        <p:spPr/>
        <p:txBody>
          <a:bodyPr/>
          <a:lstStyle/>
          <a:p>
            <a:fld id="{67062885-D641-4AE0-890F-8606CF536AC2}" type="datetimeFigureOut">
              <a:rPr kumimoji="1" lang="ja-JP" altLang="en-US" smtClean="0"/>
              <a:t>2025/7/4</a:t>
            </a:fld>
            <a:endParaRPr kumimoji="1" lang="ja-JP" altLang="en-US"/>
          </a:p>
        </p:txBody>
      </p:sp>
      <p:sp>
        <p:nvSpPr>
          <p:cNvPr id="5" name="フッター プレースホルダー 4">
            <a:extLst>
              <a:ext uri="{FF2B5EF4-FFF2-40B4-BE49-F238E27FC236}">
                <a16:creationId xmlns:a16="http://schemas.microsoft.com/office/drawing/2014/main" id="{D08BF626-DC9D-B876-80FE-92865A08692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E3B8BDE-8EE5-AF00-B8E8-289FBCBA3ADE}"/>
              </a:ext>
            </a:extLst>
          </p:cNvPr>
          <p:cNvSpPr>
            <a:spLocks noGrp="1"/>
          </p:cNvSpPr>
          <p:nvPr>
            <p:ph type="sldNum" sz="quarter" idx="12"/>
          </p:nvPr>
        </p:nvSpPr>
        <p:spPr/>
        <p:txBody>
          <a:bodyPr/>
          <a:lstStyle/>
          <a:p>
            <a:fld id="{C5107F30-804E-467D-A8CC-50BF38CCD4A2}" type="slidenum">
              <a:rPr kumimoji="1" lang="ja-JP" altLang="en-US" smtClean="0"/>
              <a:t>‹#›</a:t>
            </a:fld>
            <a:endParaRPr kumimoji="1" lang="ja-JP" altLang="en-US"/>
          </a:p>
        </p:txBody>
      </p:sp>
    </p:spTree>
    <p:extLst>
      <p:ext uri="{BB962C8B-B14F-4D97-AF65-F5344CB8AC3E}">
        <p14:creationId xmlns:p14="http://schemas.microsoft.com/office/powerpoint/2010/main" val="2883418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4A0F9E-B5B8-DB75-C68A-6058F84E792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0D093FB-00DC-56F2-A775-E9A0DFBBA84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01C2853-E3CE-8E5D-2B2F-E7EACB134591}"/>
              </a:ext>
            </a:extLst>
          </p:cNvPr>
          <p:cNvSpPr>
            <a:spLocks noGrp="1"/>
          </p:cNvSpPr>
          <p:nvPr>
            <p:ph type="dt" sz="half" idx="10"/>
          </p:nvPr>
        </p:nvSpPr>
        <p:spPr/>
        <p:txBody>
          <a:bodyPr/>
          <a:lstStyle/>
          <a:p>
            <a:fld id="{67062885-D641-4AE0-890F-8606CF536AC2}" type="datetimeFigureOut">
              <a:rPr kumimoji="1" lang="ja-JP" altLang="en-US" smtClean="0"/>
              <a:t>2025/7/4</a:t>
            </a:fld>
            <a:endParaRPr kumimoji="1" lang="ja-JP" altLang="en-US"/>
          </a:p>
        </p:txBody>
      </p:sp>
      <p:sp>
        <p:nvSpPr>
          <p:cNvPr id="5" name="フッター プレースホルダー 4">
            <a:extLst>
              <a:ext uri="{FF2B5EF4-FFF2-40B4-BE49-F238E27FC236}">
                <a16:creationId xmlns:a16="http://schemas.microsoft.com/office/drawing/2014/main" id="{DAA1D034-D221-2A05-D70F-8BF14285443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D82AE56-EB57-CA30-AA27-AC7CEB5A2355}"/>
              </a:ext>
            </a:extLst>
          </p:cNvPr>
          <p:cNvSpPr>
            <a:spLocks noGrp="1"/>
          </p:cNvSpPr>
          <p:nvPr>
            <p:ph type="sldNum" sz="quarter" idx="12"/>
          </p:nvPr>
        </p:nvSpPr>
        <p:spPr/>
        <p:txBody>
          <a:bodyPr/>
          <a:lstStyle/>
          <a:p>
            <a:fld id="{C5107F30-804E-467D-A8CC-50BF38CCD4A2}" type="slidenum">
              <a:rPr kumimoji="1" lang="ja-JP" altLang="en-US" smtClean="0"/>
              <a:t>‹#›</a:t>
            </a:fld>
            <a:endParaRPr kumimoji="1" lang="ja-JP" altLang="en-US"/>
          </a:p>
        </p:txBody>
      </p:sp>
    </p:spTree>
    <p:extLst>
      <p:ext uri="{BB962C8B-B14F-4D97-AF65-F5344CB8AC3E}">
        <p14:creationId xmlns:p14="http://schemas.microsoft.com/office/powerpoint/2010/main" val="2819156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9285B0-6376-36D8-0133-6EE29473ADF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FD1B0D6-76F1-61DC-66FC-F1B6A2B6FE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A177683-D507-5801-B939-C5DAF877D70C}"/>
              </a:ext>
            </a:extLst>
          </p:cNvPr>
          <p:cNvSpPr>
            <a:spLocks noGrp="1"/>
          </p:cNvSpPr>
          <p:nvPr>
            <p:ph type="dt" sz="half" idx="10"/>
          </p:nvPr>
        </p:nvSpPr>
        <p:spPr/>
        <p:txBody>
          <a:bodyPr/>
          <a:lstStyle/>
          <a:p>
            <a:fld id="{67062885-D641-4AE0-890F-8606CF536AC2}" type="datetimeFigureOut">
              <a:rPr kumimoji="1" lang="ja-JP" altLang="en-US" smtClean="0"/>
              <a:t>2025/7/4</a:t>
            </a:fld>
            <a:endParaRPr kumimoji="1" lang="ja-JP" altLang="en-US"/>
          </a:p>
        </p:txBody>
      </p:sp>
      <p:sp>
        <p:nvSpPr>
          <p:cNvPr id="5" name="フッター プレースホルダー 4">
            <a:extLst>
              <a:ext uri="{FF2B5EF4-FFF2-40B4-BE49-F238E27FC236}">
                <a16:creationId xmlns:a16="http://schemas.microsoft.com/office/drawing/2014/main" id="{BE971ABE-8B8C-072C-BF32-ED03F99EC80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50CE74D-DA03-6D08-D084-FA6B37CBD14D}"/>
              </a:ext>
            </a:extLst>
          </p:cNvPr>
          <p:cNvSpPr>
            <a:spLocks noGrp="1"/>
          </p:cNvSpPr>
          <p:nvPr>
            <p:ph type="sldNum" sz="quarter" idx="12"/>
          </p:nvPr>
        </p:nvSpPr>
        <p:spPr/>
        <p:txBody>
          <a:bodyPr/>
          <a:lstStyle/>
          <a:p>
            <a:fld id="{C5107F30-804E-467D-A8CC-50BF38CCD4A2}" type="slidenum">
              <a:rPr kumimoji="1" lang="ja-JP" altLang="en-US" smtClean="0"/>
              <a:t>‹#›</a:t>
            </a:fld>
            <a:endParaRPr kumimoji="1" lang="ja-JP" altLang="en-US"/>
          </a:p>
        </p:txBody>
      </p:sp>
    </p:spTree>
    <p:extLst>
      <p:ext uri="{BB962C8B-B14F-4D97-AF65-F5344CB8AC3E}">
        <p14:creationId xmlns:p14="http://schemas.microsoft.com/office/powerpoint/2010/main" val="424066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D2939E-012A-E436-221F-B658689D468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6CC6B9E-3A88-FC88-E8E6-3CEB66AE093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A88FD54-B04F-C9EF-B09A-FC451B8E2A2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F512277A-FCFA-E1D9-3303-B1E5F1275BBD}"/>
              </a:ext>
            </a:extLst>
          </p:cNvPr>
          <p:cNvSpPr>
            <a:spLocks noGrp="1"/>
          </p:cNvSpPr>
          <p:nvPr>
            <p:ph type="dt" sz="half" idx="10"/>
          </p:nvPr>
        </p:nvSpPr>
        <p:spPr/>
        <p:txBody>
          <a:bodyPr/>
          <a:lstStyle/>
          <a:p>
            <a:fld id="{67062885-D641-4AE0-890F-8606CF536AC2}" type="datetimeFigureOut">
              <a:rPr kumimoji="1" lang="ja-JP" altLang="en-US" smtClean="0"/>
              <a:t>2025/7/4</a:t>
            </a:fld>
            <a:endParaRPr kumimoji="1" lang="ja-JP" altLang="en-US"/>
          </a:p>
        </p:txBody>
      </p:sp>
      <p:sp>
        <p:nvSpPr>
          <p:cNvPr id="6" name="フッター プレースホルダー 5">
            <a:extLst>
              <a:ext uri="{FF2B5EF4-FFF2-40B4-BE49-F238E27FC236}">
                <a16:creationId xmlns:a16="http://schemas.microsoft.com/office/drawing/2014/main" id="{DEB78CEB-6893-487A-6BDA-D0FC28AAF3A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8C7BD4A-8FBE-7CFE-0A62-8211650AA465}"/>
              </a:ext>
            </a:extLst>
          </p:cNvPr>
          <p:cNvSpPr>
            <a:spLocks noGrp="1"/>
          </p:cNvSpPr>
          <p:nvPr>
            <p:ph type="sldNum" sz="quarter" idx="12"/>
          </p:nvPr>
        </p:nvSpPr>
        <p:spPr/>
        <p:txBody>
          <a:bodyPr/>
          <a:lstStyle/>
          <a:p>
            <a:fld id="{C5107F30-804E-467D-A8CC-50BF38CCD4A2}" type="slidenum">
              <a:rPr kumimoji="1" lang="ja-JP" altLang="en-US" smtClean="0"/>
              <a:t>‹#›</a:t>
            </a:fld>
            <a:endParaRPr kumimoji="1" lang="ja-JP" altLang="en-US"/>
          </a:p>
        </p:txBody>
      </p:sp>
    </p:spTree>
    <p:extLst>
      <p:ext uri="{BB962C8B-B14F-4D97-AF65-F5344CB8AC3E}">
        <p14:creationId xmlns:p14="http://schemas.microsoft.com/office/powerpoint/2010/main" val="2329775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F17C38-3DEF-964A-4081-E9114261D94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7D5FEC3-A5E2-4A2E-C934-8223072ABB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F8F9BA8-0A19-2380-B88E-4832BF800EA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74F20E4-F978-54B7-9A99-9DF1DAE458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E63AA9E-3148-DDAC-1354-1F13E4654AB9}"/>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F876241-8901-E8C8-E65D-2246246028CA}"/>
              </a:ext>
            </a:extLst>
          </p:cNvPr>
          <p:cNvSpPr>
            <a:spLocks noGrp="1"/>
          </p:cNvSpPr>
          <p:nvPr>
            <p:ph type="dt" sz="half" idx="10"/>
          </p:nvPr>
        </p:nvSpPr>
        <p:spPr/>
        <p:txBody>
          <a:bodyPr/>
          <a:lstStyle/>
          <a:p>
            <a:fld id="{67062885-D641-4AE0-890F-8606CF536AC2}" type="datetimeFigureOut">
              <a:rPr kumimoji="1" lang="ja-JP" altLang="en-US" smtClean="0"/>
              <a:t>2025/7/4</a:t>
            </a:fld>
            <a:endParaRPr kumimoji="1" lang="ja-JP" altLang="en-US"/>
          </a:p>
        </p:txBody>
      </p:sp>
      <p:sp>
        <p:nvSpPr>
          <p:cNvPr id="8" name="フッター プレースホルダー 7">
            <a:extLst>
              <a:ext uri="{FF2B5EF4-FFF2-40B4-BE49-F238E27FC236}">
                <a16:creationId xmlns:a16="http://schemas.microsoft.com/office/drawing/2014/main" id="{B651323A-831D-5629-36B3-5D5C2A76003E}"/>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4915554-DAB0-50E7-F0BC-594FF6044D51}"/>
              </a:ext>
            </a:extLst>
          </p:cNvPr>
          <p:cNvSpPr>
            <a:spLocks noGrp="1"/>
          </p:cNvSpPr>
          <p:nvPr>
            <p:ph type="sldNum" sz="quarter" idx="12"/>
          </p:nvPr>
        </p:nvSpPr>
        <p:spPr/>
        <p:txBody>
          <a:bodyPr/>
          <a:lstStyle/>
          <a:p>
            <a:fld id="{C5107F30-804E-467D-A8CC-50BF38CCD4A2}" type="slidenum">
              <a:rPr kumimoji="1" lang="ja-JP" altLang="en-US" smtClean="0"/>
              <a:t>‹#›</a:t>
            </a:fld>
            <a:endParaRPr kumimoji="1" lang="ja-JP" altLang="en-US"/>
          </a:p>
        </p:txBody>
      </p:sp>
    </p:spTree>
    <p:extLst>
      <p:ext uri="{BB962C8B-B14F-4D97-AF65-F5344CB8AC3E}">
        <p14:creationId xmlns:p14="http://schemas.microsoft.com/office/powerpoint/2010/main" val="340002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DBE06F-66FF-D323-24FE-D6C188AAFEE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C217903-C46F-D800-005F-7704679CC4D3}"/>
              </a:ext>
            </a:extLst>
          </p:cNvPr>
          <p:cNvSpPr>
            <a:spLocks noGrp="1"/>
          </p:cNvSpPr>
          <p:nvPr>
            <p:ph type="dt" sz="half" idx="10"/>
          </p:nvPr>
        </p:nvSpPr>
        <p:spPr/>
        <p:txBody>
          <a:bodyPr/>
          <a:lstStyle/>
          <a:p>
            <a:fld id="{67062885-D641-4AE0-890F-8606CF536AC2}" type="datetimeFigureOut">
              <a:rPr kumimoji="1" lang="ja-JP" altLang="en-US" smtClean="0"/>
              <a:t>2025/7/4</a:t>
            </a:fld>
            <a:endParaRPr kumimoji="1" lang="ja-JP" altLang="en-US"/>
          </a:p>
        </p:txBody>
      </p:sp>
      <p:sp>
        <p:nvSpPr>
          <p:cNvPr id="4" name="フッター プレースホルダー 3">
            <a:extLst>
              <a:ext uri="{FF2B5EF4-FFF2-40B4-BE49-F238E27FC236}">
                <a16:creationId xmlns:a16="http://schemas.microsoft.com/office/drawing/2014/main" id="{7B4C18A5-589C-76FD-A1C1-2F3014D3787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ADE7963-CFB0-A831-0CF0-AB65F809C108}"/>
              </a:ext>
            </a:extLst>
          </p:cNvPr>
          <p:cNvSpPr>
            <a:spLocks noGrp="1"/>
          </p:cNvSpPr>
          <p:nvPr>
            <p:ph type="sldNum" sz="quarter" idx="12"/>
          </p:nvPr>
        </p:nvSpPr>
        <p:spPr/>
        <p:txBody>
          <a:bodyPr/>
          <a:lstStyle/>
          <a:p>
            <a:fld id="{C5107F30-804E-467D-A8CC-50BF38CCD4A2}" type="slidenum">
              <a:rPr kumimoji="1" lang="ja-JP" altLang="en-US" smtClean="0"/>
              <a:t>‹#›</a:t>
            </a:fld>
            <a:endParaRPr kumimoji="1" lang="ja-JP" altLang="en-US"/>
          </a:p>
        </p:txBody>
      </p:sp>
    </p:spTree>
    <p:extLst>
      <p:ext uri="{BB962C8B-B14F-4D97-AF65-F5344CB8AC3E}">
        <p14:creationId xmlns:p14="http://schemas.microsoft.com/office/powerpoint/2010/main" val="4294895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A44DF06-06B9-DAA6-7BF5-C4D94113413A}"/>
              </a:ext>
            </a:extLst>
          </p:cNvPr>
          <p:cNvSpPr>
            <a:spLocks noGrp="1"/>
          </p:cNvSpPr>
          <p:nvPr>
            <p:ph type="dt" sz="half" idx="10"/>
          </p:nvPr>
        </p:nvSpPr>
        <p:spPr/>
        <p:txBody>
          <a:bodyPr/>
          <a:lstStyle/>
          <a:p>
            <a:fld id="{67062885-D641-4AE0-890F-8606CF536AC2}" type="datetimeFigureOut">
              <a:rPr kumimoji="1" lang="ja-JP" altLang="en-US" smtClean="0"/>
              <a:t>2025/7/4</a:t>
            </a:fld>
            <a:endParaRPr kumimoji="1" lang="ja-JP" altLang="en-US"/>
          </a:p>
        </p:txBody>
      </p:sp>
      <p:sp>
        <p:nvSpPr>
          <p:cNvPr id="3" name="フッター プレースホルダー 2">
            <a:extLst>
              <a:ext uri="{FF2B5EF4-FFF2-40B4-BE49-F238E27FC236}">
                <a16:creationId xmlns:a16="http://schemas.microsoft.com/office/drawing/2014/main" id="{B5272F10-0586-7F36-4E5C-9B465BFD604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93B8F5C-FC53-F4AF-D7F6-EDC95C5277BA}"/>
              </a:ext>
            </a:extLst>
          </p:cNvPr>
          <p:cNvSpPr>
            <a:spLocks noGrp="1"/>
          </p:cNvSpPr>
          <p:nvPr>
            <p:ph type="sldNum" sz="quarter" idx="12"/>
          </p:nvPr>
        </p:nvSpPr>
        <p:spPr/>
        <p:txBody>
          <a:bodyPr/>
          <a:lstStyle/>
          <a:p>
            <a:fld id="{C5107F30-804E-467D-A8CC-50BF38CCD4A2}" type="slidenum">
              <a:rPr kumimoji="1" lang="ja-JP" altLang="en-US" smtClean="0"/>
              <a:t>‹#›</a:t>
            </a:fld>
            <a:endParaRPr kumimoji="1" lang="ja-JP" altLang="en-US"/>
          </a:p>
        </p:txBody>
      </p:sp>
    </p:spTree>
    <p:extLst>
      <p:ext uri="{BB962C8B-B14F-4D97-AF65-F5344CB8AC3E}">
        <p14:creationId xmlns:p14="http://schemas.microsoft.com/office/powerpoint/2010/main" val="2012306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A0ABDE-8CE6-C8D3-18A0-3D2E85BC95A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DD73315-30A9-062E-726B-8649936AC1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87E385D-9314-86A0-1B74-B9113707BB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D11AED5-FF2C-25FE-FA7B-FE53E9649D53}"/>
              </a:ext>
            </a:extLst>
          </p:cNvPr>
          <p:cNvSpPr>
            <a:spLocks noGrp="1"/>
          </p:cNvSpPr>
          <p:nvPr>
            <p:ph type="dt" sz="half" idx="10"/>
          </p:nvPr>
        </p:nvSpPr>
        <p:spPr/>
        <p:txBody>
          <a:bodyPr/>
          <a:lstStyle/>
          <a:p>
            <a:fld id="{67062885-D641-4AE0-890F-8606CF536AC2}" type="datetimeFigureOut">
              <a:rPr kumimoji="1" lang="ja-JP" altLang="en-US" smtClean="0"/>
              <a:t>2025/7/4</a:t>
            </a:fld>
            <a:endParaRPr kumimoji="1" lang="ja-JP" altLang="en-US"/>
          </a:p>
        </p:txBody>
      </p:sp>
      <p:sp>
        <p:nvSpPr>
          <p:cNvPr id="6" name="フッター プレースホルダー 5">
            <a:extLst>
              <a:ext uri="{FF2B5EF4-FFF2-40B4-BE49-F238E27FC236}">
                <a16:creationId xmlns:a16="http://schemas.microsoft.com/office/drawing/2014/main" id="{CB85E8D1-31C4-5F77-2B68-D2850B4EF52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7D8567E-916C-4E1E-AB72-C7AF1D53A702}"/>
              </a:ext>
            </a:extLst>
          </p:cNvPr>
          <p:cNvSpPr>
            <a:spLocks noGrp="1"/>
          </p:cNvSpPr>
          <p:nvPr>
            <p:ph type="sldNum" sz="quarter" idx="12"/>
          </p:nvPr>
        </p:nvSpPr>
        <p:spPr/>
        <p:txBody>
          <a:bodyPr/>
          <a:lstStyle/>
          <a:p>
            <a:fld id="{C5107F30-804E-467D-A8CC-50BF38CCD4A2}" type="slidenum">
              <a:rPr kumimoji="1" lang="ja-JP" altLang="en-US" smtClean="0"/>
              <a:t>‹#›</a:t>
            </a:fld>
            <a:endParaRPr kumimoji="1" lang="ja-JP" altLang="en-US"/>
          </a:p>
        </p:txBody>
      </p:sp>
    </p:spTree>
    <p:extLst>
      <p:ext uri="{BB962C8B-B14F-4D97-AF65-F5344CB8AC3E}">
        <p14:creationId xmlns:p14="http://schemas.microsoft.com/office/powerpoint/2010/main" val="3976032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717BCE1-C3EE-C421-DD9A-26B1B870736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F71B9B6-2D61-9D86-7A43-6BA9E9489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12E847F-D894-E32B-B2A6-740A29317F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A82C598-4661-E3E0-7DF9-C88FC4EB0735}"/>
              </a:ext>
            </a:extLst>
          </p:cNvPr>
          <p:cNvSpPr>
            <a:spLocks noGrp="1"/>
          </p:cNvSpPr>
          <p:nvPr>
            <p:ph type="dt" sz="half" idx="10"/>
          </p:nvPr>
        </p:nvSpPr>
        <p:spPr/>
        <p:txBody>
          <a:bodyPr/>
          <a:lstStyle/>
          <a:p>
            <a:fld id="{67062885-D641-4AE0-890F-8606CF536AC2}" type="datetimeFigureOut">
              <a:rPr kumimoji="1" lang="ja-JP" altLang="en-US" smtClean="0"/>
              <a:t>2025/7/4</a:t>
            </a:fld>
            <a:endParaRPr kumimoji="1" lang="ja-JP" altLang="en-US"/>
          </a:p>
        </p:txBody>
      </p:sp>
      <p:sp>
        <p:nvSpPr>
          <p:cNvPr id="6" name="フッター プレースホルダー 5">
            <a:extLst>
              <a:ext uri="{FF2B5EF4-FFF2-40B4-BE49-F238E27FC236}">
                <a16:creationId xmlns:a16="http://schemas.microsoft.com/office/drawing/2014/main" id="{E4290C26-B05C-0301-F4D3-6A47819959F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FB906E5-EDF3-25C5-F275-42652757AB21}"/>
              </a:ext>
            </a:extLst>
          </p:cNvPr>
          <p:cNvSpPr>
            <a:spLocks noGrp="1"/>
          </p:cNvSpPr>
          <p:nvPr>
            <p:ph type="sldNum" sz="quarter" idx="12"/>
          </p:nvPr>
        </p:nvSpPr>
        <p:spPr/>
        <p:txBody>
          <a:bodyPr/>
          <a:lstStyle/>
          <a:p>
            <a:fld id="{C5107F30-804E-467D-A8CC-50BF38CCD4A2}" type="slidenum">
              <a:rPr kumimoji="1" lang="ja-JP" altLang="en-US" smtClean="0"/>
              <a:t>‹#›</a:t>
            </a:fld>
            <a:endParaRPr kumimoji="1" lang="ja-JP" altLang="en-US"/>
          </a:p>
        </p:txBody>
      </p:sp>
    </p:spTree>
    <p:extLst>
      <p:ext uri="{BB962C8B-B14F-4D97-AF65-F5344CB8AC3E}">
        <p14:creationId xmlns:p14="http://schemas.microsoft.com/office/powerpoint/2010/main" val="3724666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7339777-681E-FC62-4512-82DD84DEEC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63DA162-954A-B33A-05D6-6C89AB4182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84AB504-3DB2-41BD-3215-98F4A74006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062885-D641-4AE0-890F-8606CF536AC2}" type="datetimeFigureOut">
              <a:rPr kumimoji="1" lang="ja-JP" altLang="en-US" smtClean="0"/>
              <a:t>2025/7/4</a:t>
            </a:fld>
            <a:endParaRPr kumimoji="1" lang="ja-JP" altLang="en-US"/>
          </a:p>
        </p:txBody>
      </p:sp>
      <p:sp>
        <p:nvSpPr>
          <p:cNvPr id="5" name="フッター プレースホルダー 4">
            <a:extLst>
              <a:ext uri="{FF2B5EF4-FFF2-40B4-BE49-F238E27FC236}">
                <a16:creationId xmlns:a16="http://schemas.microsoft.com/office/drawing/2014/main" id="{12E5CCCC-DC8B-DD2C-57A3-F356F9E5F8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D253E16-47D4-91E6-F98E-F0F6E21242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107F30-804E-467D-A8CC-50BF38CCD4A2}" type="slidenum">
              <a:rPr kumimoji="1" lang="ja-JP" altLang="en-US" smtClean="0"/>
              <a:t>‹#›</a:t>
            </a:fld>
            <a:endParaRPr kumimoji="1" lang="ja-JP" altLang="en-US"/>
          </a:p>
        </p:txBody>
      </p:sp>
    </p:spTree>
    <p:extLst>
      <p:ext uri="{BB962C8B-B14F-4D97-AF65-F5344CB8AC3E}">
        <p14:creationId xmlns:p14="http://schemas.microsoft.com/office/powerpoint/2010/main" val="22260181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DB7B76-B53B-D7DE-6973-0D7B43795172}"/>
              </a:ext>
            </a:extLst>
          </p:cNvPr>
          <p:cNvSpPr>
            <a:spLocks noGrp="1"/>
          </p:cNvSpPr>
          <p:nvPr>
            <p:ph type="ctrTitle"/>
          </p:nvPr>
        </p:nvSpPr>
        <p:spPr/>
        <p:txBody>
          <a:bodyPr>
            <a:normAutofit fontScale="90000"/>
          </a:bodyPr>
          <a:lstStyle/>
          <a:p>
            <a:r>
              <a:rPr kumimoji="1" lang="ja-JP" altLang="en-US" dirty="0"/>
              <a:t>汲田克夫における「健康管理能力」の史的展開と構造</a:t>
            </a:r>
          </a:p>
        </p:txBody>
      </p:sp>
      <p:sp>
        <p:nvSpPr>
          <p:cNvPr id="3" name="字幕 2">
            <a:extLst>
              <a:ext uri="{FF2B5EF4-FFF2-40B4-BE49-F238E27FC236}">
                <a16:creationId xmlns:a16="http://schemas.microsoft.com/office/drawing/2014/main" id="{3B0DDDC4-5B66-738A-0282-47B4356A450A}"/>
              </a:ext>
            </a:extLst>
          </p:cNvPr>
          <p:cNvSpPr>
            <a:spLocks noGrp="1"/>
          </p:cNvSpPr>
          <p:nvPr>
            <p:ph type="subTitle" idx="1"/>
          </p:nvPr>
        </p:nvSpPr>
        <p:spPr/>
        <p:txBody>
          <a:bodyPr/>
          <a:lstStyle/>
          <a:p>
            <a:endParaRPr kumimoji="1" lang="en-US" altLang="ja-JP" dirty="0"/>
          </a:p>
          <a:p>
            <a:r>
              <a:rPr lang="ja-JP" altLang="en-US" dirty="0"/>
              <a:t>〇〇〇〇</a:t>
            </a:r>
            <a:endParaRPr kumimoji="1" lang="ja-JP" altLang="en-US" dirty="0"/>
          </a:p>
        </p:txBody>
      </p:sp>
    </p:spTree>
    <p:extLst>
      <p:ext uri="{BB962C8B-B14F-4D97-AF65-F5344CB8AC3E}">
        <p14:creationId xmlns:p14="http://schemas.microsoft.com/office/powerpoint/2010/main" val="574148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CCDDE847-93EE-82B1-97E3-A3A2B2B00B95}"/>
              </a:ext>
            </a:extLst>
          </p:cNvPr>
          <p:cNvSpPr txBox="1"/>
          <p:nvPr/>
        </p:nvSpPr>
        <p:spPr>
          <a:xfrm>
            <a:off x="163287" y="177659"/>
            <a:ext cx="11865426" cy="646331"/>
          </a:xfrm>
          <a:prstGeom prst="rect">
            <a:avLst/>
          </a:prstGeom>
          <a:noFill/>
        </p:spPr>
        <p:txBody>
          <a:bodyPr wrap="square" rtlCol="0">
            <a:spAutoFit/>
          </a:bodyPr>
          <a:lstStyle/>
          <a:p>
            <a:r>
              <a:rPr kumimoji="1" lang="ja-JP" altLang="en-US" dirty="0"/>
              <a:t>研究背景・目的：</a:t>
            </a:r>
            <a:r>
              <a:rPr lang="ja-JP" altLang="en-US" dirty="0"/>
              <a:t>健康管理能力の史的検討によって、ヘルスリテラシー教育という現代的課題に関する示唆を得る</a:t>
            </a:r>
          </a:p>
          <a:p>
            <a:endParaRPr kumimoji="1" lang="ja-JP" altLang="en-US" dirty="0"/>
          </a:p>
        </p:txBody>
      </p:sp>
      <p:sp>
        <p:nvSpPr>
          <p:cNvPr id="8" name="テキスト ボックス 7">
            <a:extLst>
              <a:ext uri="{FF2B5EF4-FFF2-40B4-BE49-F238E27FC236}">
                <a16:creationId xmlns:a16="http://schemas.microsoft.com/office/drawing/2014/main" id="{8FBAD2F4-8A63-30D7-D1AE-EDB46496B217}"/>
              </a:ext>
            </a:extLst>
          </p:cNvPr>
          <p:cNvSpPr txBox="1"/>
          <p:nvPr/>
        </p:nvSpPr>
        <p:spPr>
          <a:xfrm>
            <a:off x="557894" y="1166842"/>
            <a:ext cx="5301342" cy="2585323"/>
          </a:xfrm>
          <a:prstGeom prst="rect">
            <a:avLst/>
          </a:prstGeom>
          <a:noFill/>
        </p:spPr>
        <p:txBody>
          <a:bodyPr wrap="square">
            <a:spAutoFit/>
          </a:bodyPr>
          <a:lstStyle/>
          <a:p>
            <a:r>
              <a:rPr lang="ja-JP" altLang="en-US" dirty="0"/>
              <a:t>子どもの保健・健康を取り巻く昨今の環境に目を向ければ、</a:t>
            </a:r>
            <a:r>
              <a:rPr lang="en-US" altLang="ja-JP" dirty="0"/>
              <a:t>ICT</a:t>
            </a:r>
            <a:r>
              <a:rPr lang="ja-JP" altLang="en-US" dirty="0"/>
              <a:t>やウェアラブル端末を活用した生体情報の測定および可視化が進み、それに基づく健康管理も普及している。これに伴い、健康情報をめぐるヘルスリテラシーの育成も重要な課題となっている。ヘルスリテラシーの形成をめぐって、ヘルスリテラシーに類する健康管理能力に関する歴史的知見から示唆を得ることはできないのだろうか。</a:t>
            </a:r>
          </a:p>
        </p:txBody>
      </p:sp>
      <p:sp>
        <p:nvSpPr>
          <p:cNvPr id="12" name="テキスト ボックス 11">
            <a:extLst>
              <a:ext uri="{FF2B5EF4-FFF2-40B4-BE49-F238E27FC236}">
                <a16:creationId xmlns:a16="http://schemas.microsoft.com/office/drawing/2014/main" id="{1C616167-E926-BF3A-20D4-0FFA4A73C414}"/>
              </a:ext>
            </a:extLst>
          </p:cNvPr>
          <p:cNvSpPr txBox="1"/>
          <p:nvPr/>
        </p:nvSpPr>
        <p:spPr>
          <a:xfrm>
            <a:off x="527958" y="4054895"/>
            <a:ext cx="5785757" cy="646331"/>
          </a:xfrm>
          <a:prstGeom prst="rect">
            <a:avLst/>
          </a:prstGeom>
          <a:noFill/>
        </p:spPr>
        <p:txBody>
          <a:bodyPr wrap="square">
            <a:spAutoFit/>
          </a:bodyPr>
          <a:lstStyle/>
          <a:p>
            <a:r>
              <a:rPr lang="ja-JP" altLang="en-US" dirty="0"/>
              <a:t>教育学研究者・汲田克夫（</a:t>
            </a:r>
            <a:r>
              <a:rPr lang="en-US" altLang="ja-JP" dirty="0"/>
              <a:t>1931₋</a:t>
            </a:r>
            <a:r>
              <a:rPr lang="ja-JP" altLang="en-US" dirty="0"/>
              <a:t>年）の所論</a:t>
            </a:r>
            <a:endParaRPr lang="en-US" altLang="ja-JP" dirty="0"/>
          </a:p>
          <a:p>
            <a:r>
              <a:rPr lang="ja-JP" altLang="en-US" dirty="0"/>
              <a:t>→田中孝彦・森昭三・数見隆生・高橋裕子らが着目</a:t>
            </a:r>
            <a:endParaRPr lang="en-US" altLang="ja-JP" dirty="0"/>
          </a:p>
        </p:txBody>
      </p:sp>
      <p:sp>
        <p:nvSpPr>
          <p:cNvPr id="14" name="テキスト ボックス 13">
            <a:extLst>
              <a:ext uri="{FF2B5EF4-FFF2-40B4-BE49-F238E27FC236}">
                <a16:creationId xmlns:a16="http://schemas.microsoft.com/office/drawing/2014/main" id="{3C2B6EFB-E7DB-048C-6818-164054FA01D3}"/>
              </a:ext>
            </a:extLst>
          </p:cNvPr>
          <p:cNvSpPr txBox="1"/>
          <p:nvPr/>
        </p:nvSpPr>
        <p:spPr>
          <a:xfrm>
            <a:off x="696686" y="5692203"/>
            <a:ext cx="4931227" cy="646331"/>
          </a:xfrm>
          <a:prstGeom prst="rect">
            <a:avLst/>
          </a:prstGeom>
          <a:noFill/>
        </p:spPr>
        <p:txBody>
          <a:bodyPr wrap="square">
            <a:spAutoFit/>
          </a:bodyPr>
          <a:lstStyle/>
          <a:p>
            <a:r>
              <a:rPr lang="ja-JP" altLang="en-US" dirty="0"/>
              <a:t>汲田の健康管理能力をめぐる所論の史的展開と構造の解明</a:t>
            </a:r>
          </a:p>
        </p:txBody>
      </p:sp>
      <p:sp>
        <p:nvSpPr>
          <p:cNvPr id="2" name="テキスト ボックス 1">
            <a:extLst>
              <a:ext uri="{FF2B5EF4-FFF2-40B4-BE49-F238E27FC236}">
                <a16:creationId xmlns:a16="http://schemas.microsoft.com/office/drawing/2014/main" id="{DFD3DD74-909D-13E0-0E26-9522A311887D}"/>
              </a:ext>
            </a:extLst>
          </p:cNvPr>
          <p:cNvSpPr txBox="1"/>
          <p:nvPr/>
        </p:nvSpPr>
        <p:spPr>
          <a:xfrm>
            <a:off x="185061" y="2145888"/>
            <a:ext cx="348342" cy="646331"/>
          </a:xfrm>
          <a:prstGeom prst="rect">
            <a:avLst/>
          </a:prstGeom>
          <a:noFill/>
        </p:spPr>
        <p:txBody>
          <a:bodyPr wrap="square" rtlCol="0">
            <a:spAutoFit/>
          </a:bodyPr>
          <a:lstStyle/>
          <a:p>
            <a:r>
              <a:rPr kumimoji="1" lang="ja-JP" altLang="en-US" dirty="0"/>
              <a:t>背景</a:t>
            </a:r>
          </a:p>
        </p:txBody>
      </p:sp>
      <p:sp>
        <p:nvSpPr>
          <p:cNvPr id="3" name="テキスト ボックス 2">
            <a:extLst>
              <a:ext uri="{FF2B5EF4-FFF2-40B4-BE49-F238E27FC236}">
                <a16:creationId xmlns:a16="http://schemas.microsoft.com/office/drawing/2014/main" id="{61DF75E4-6FDD-2C77-7524-3DF14B46474C}"/>
              </a:ext>
            </a:extLst>
          </p:cNvPr>
          <p:cNvSpPr txBox="1"/>
          <p:nvPr/>
        </p:nvSpPr>
        <p:spPr>
          <a:xfrm>
            <a:off x="163287" y="4065781"/>
            <a:ext cx="228600" cy="646331"/>
          </a:xfrm>
          <a:prstGeom prst="rect">
            <a:avLst/>
          </a:prstGeom>
          <a:noFill/>
        </p:spPr>
        <p:txBody>
          <a:bodyPr wrap="square" rtlCol="0">
            <a:spAutoFit/>
          </a:bodyPr>
          <a:lstStyle/>
          <a:p>
            <a:r>
              <a:rPr kumimoji="1" lang="ja-JP" altLang="en-US" dirty="0"/>
              <a:t>対象</a:t>
            </a:r>
          </a:p>
        </p:txBody>
      </p:sp>
      <p:sp>
        <p:nvSpPr>
          <p:cNvPr id="4" name="テキスト ボックス 3">
            <a:extLst>
              <a:ext uri="{FF2B5EF4-FFF2-40B4-BE49-F238E27FC236}">
                <a16:creationId xmlns:a16="http://schemas.microsoft.com/office/drawing/2014/main" id="{08164E42-8306-5452-DFE9-0BEFFE6EF6FE}"/>
              </a:ext>
            </a:extLst>
          </p:cNvPr>
          <p:cNvSpPr txBox="1"/>
          <p:nvPr/>
        </p:nvSpPr>
        <p:spPr>
          <a:xfrm>
            <a:off x="136074" y="5692202"/>
            <a:ext cx="348342" cy="646331"/>
          </a:xfrm>
          <a:prstGeom prst="rect">
            <a:avLst/>
          </a:prstGeom>
          <a:noFill/>
        </p:spPr>
        <p:txBody>
          <a:bodyPr wrap="square" rtlCol="0">
            <a:spAutoFit/>
          </a:bodyPr>
          <a:lstStyle/>
          <a:p>
            <a:r>
              <a:rPr kumimoji="1" lang="ja-JP" altLang="en-US" dirty="0"/>
              <a:t>目的</a:t>
            </a:r>
          </a:p>
        </p:txBody>
      </p:sp>
      <p:sp>
        <p:nvSpPr>
          <p:cNvPr id="7" name="テキスト ボックス 6">
            <a:extLst>
              <a:ext uri="{FF2B5EF4-FFF2-40B4-BE49-F238E27FC236}">
                <a16:creationId xmlns:a16="http://schemas.microsoft.com/office/drawing/2014/main" id="{8EC20E4B-11CB-D0EE-DED0-347B3D9873FF}"/>
              </a:ext>
            </a:extLst>
          </p:cNvPr>
          <p:cNvSpPr txBox="1"/>
          <p:nvPr/>
        </p:nvSpPr>
        <p:spPr>
          <a:xfrm>
            <a:off x="7875813" y="1520985"/>
            <a:ext cx="2993572" cy="369332"/>
          </a:xfrm>
          <a:prstGeom prst="rect">
            <a:avLst/>
          </a:prstGeom>
          <a:noFill/>
        </p:spPr>
        <p:txBody>
          <a:bodyPr wrap="square">
            <a:spAutoFit/>
          </a:bodyPr>
          <a:lstStyle/>
          <a:p>
            <a:r>
              <a:rPr lang="ja-JP" altLang="en-US" dirty="0"/>
              <a:t>汲田克夫（</a:t>
            </a:r>
            <a:r>
              <a:rPr lang="en-US" altLang="ja-JP" dirty="0"/>
              <a:t>1931</a:t>
            </a:r>
            <a:r>
              <a:rPr lang="ja-JP" altLang="en-US" dirty="0"/>
              <a:t>₋）の略歴</a:t>
            </a:r>
          </a:p>
        </p:txBody>
      </p:sp>
      <p:sp>
        <p:nvSpPr>
          <p:cNvPr id="16" name="テキスト ボックス 15">
            <a:extLst>
              <a:ext uri="{FF2B5EF4-FFF2-40B4-BE49-F238E27FC236}">
                <a16:creationId xmlns:a16="http://schemas.microsoft.com/office/drawing/2014/main" id="{A5AF72AA-D3EB-7787-FA11-B49E9763E7AC}"/>
              </a:ext>
            </a:extLst>
          </p:cNvPr>
          <p:cNvSpPr txBox="1"/>
          <p:nvPr/>
        </p:nvSpPr>
        <p:spPr>
          <a:xfrm>
            <a:off x="7592785" y="2238646"/>
            <a:ext cx="4245429" cy="2862322"/>
          </a:xfrm>
          <a:prstGeom prst="rect">
            <a:avLst/>
          </a:prstGeom>
          <a:noFill/>
        </p:spPr>
        <p:txBody>
          <a:bodyPr wrap="square">
            <a:spAutoFit/>
          </a:bodyPr>
          <a:lstStyle/>
          <a:p>
            <a:r>
              <a:rPr lang="ja-JP" altLang="en-US" dirty="0"/>
              <a:t>保健思想への関心は自身の成育歴を起点として生まれ、唐津秀雄や上原専禄との出会いのなかで課題意識が明確化している。なかでも、「</a:t>
            </a:r>
            <a:r>
              <a:rPr lang="ja-JP" altLang="en-US" dirty="0">
                <a:solidFill>
                  <a:srgbClr val="FF0000"/>
                </a:solidFill>
              </a:rPr>
              <a:t>虚弱児</a:t>
            </a:r>
            <a:r>
              <a:rPr lang="ja-JP" altLang="en-US" dirty="0"/>
              <a:t>」という自己規定や、「侵略戦争の遂行に必要な国民の精神的・</a:t>
            </a:r>
            <a:r>
              <a:rPr lang="ja-JP" altLang="en-US" dirty="0">
                <a:solidFill>
                  <a:srgbClr val="FF0000"/>
                </a:solidFill>
              </a:rPr>
              <a:t>身体的</a:t>
            </a:r>
            <a:r>
              <a:rPr lang="ja-JP" altLang="en-US" dirty="0"/>
              <a:t>諸能力をつくりだす教育の総体」という軍国主義教育の総括にみられるように、汲田は健康だけではなく、</a:t>
            </a:r>
            <a:r>
              <a:rPr lang="ja-JP" altLang="en-US" dirty="0">
                <a:solidFill>
                  <a:srgbClr val="FF0000"/>
                </a:solidFill>
              </a:rPr>
              <a:t>身体</a:t>
            </a:r>
            <a:r>
              <a:rPr lang="ja-JP" altLang="en-US" dirty="0"/>
              <a:t>にも着目している教育学研究者。</a:t>
            </a:r>
          </a:p>
        </p:txBody>
      </p:sp>
      <p:cxnSp>
        <p:nvCxnSpPr>
          <p:cNvPr id="18" name="コネクタ: カギ線 17">
            <a:extLst>
              <a:ext uri="{FF2B5EF4-FFF2-40B4-BE49-F238E27FC236}">
                <a16:creationId xmlns:a16="http://schemas.microsoft.com/office/drawing/2014/main" id="{B0B7B6EE-9676-2B58-0671-C841DE8C63EE}"/>
              </a:ext>
            </a:extLst>
          </p:cNvPr>
          <p:cNvCxnSpPr>
            <a:cxnSpLocks/>
          </p:cNvCxnSpPr>
          <p:nvPr/>
        </p:nvCxnSpPr>
        <p:spPr>
          <a:xfrm flipV="1">
            <a:off x="5965371" y="3473878"/>
            <a:ext cx="1491343" cy="695351"/>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4950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矢印: 下 20">
            <a:extLst>
              <a:ext uri="{FF2B5EF4-FFF2-40B4-BE49-F238E27FC236}">
                <a16:creationId xmlns:a16="http://schemas.microsoft.com/office/drawing/2014/main" id="{E33A9CC9-11D9-FB60-5ACF-E852D92FC79B}"/>
              </a:ext>
            </a:extLst>
          </p:cNvPr>
          <p:cNvSpPr/>
          <p:nvPr/>
        </p:nvSpPr>
        <p:spPr>
          <a:xfrm>
            <a:off x="620486" y="1858654"/>
            <a:ext cx="609600" cy="3957389"/>
          </a:xfrm>
          <a:prstGeom prst="downArrow">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31887C64-A99A-5AFA-5F7C-3FF8B8D93296}"/>
              </a:ext>
            </a:extLst>
          </p:cNvPr>
          <p:cNvSpPr txBox="1"/>
          <p:nvPr/>
        </p:nvSpPr>
        <p:spPr>
          <a:xfrm>
            <a:off x="544286" y="1176047"/>
            <a:ext cx="6096000" cy="369332"/>
          </a:xfrm>
          <a:prstGeom prst="rect">
            <a:avLst/>
          </a:prstGeom>
          <a:noFill/>
        </p:spPr>
        <p:txBody>
          <a:bodyPr wrap="square">
            <a:spAutoFit/>
          </a:bodyPr>
          <a:lstStyle/>
          <a:p>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養生観</a:t>
            </a:r>
            <a:endParaRPr lang="ja-JP" altLang="en-US" dirty="0"/>
          </a:p>
        </p:txBody>
      </p:sp>
      <p:sp>
        <p:nvSpPr>
          <p:cNvPr id="7" name="テキスト ボックス 6">
            <a:extLst>
              <a:ext uri="{FF2B5EF4-FFF2-40B4-BE49-F238E27FC236}">
                <a16:creationId xmlns:a16="http://schemas.microsoft.com/office/drawing/2014/main" id="{EBDF7195-4742-FB8B-1720-2F2976ACBA70}"/>
              </a:ext>
            </a:extLst>
          </p:cNvPr>
          <p:cNvSpPr txBox="1"/>
          <p:nvPr/>
        </p:nvSpPr>
        <p:spPr>
          <a:xfrm>
            <a:off x="544286" y="4758623"/>
            <a:ext cx="6096000" cy="369332"/>
          </a:xfrm>
          <a:prstGeom prst="rect">
            <a:avLst/>
          </a:prstGeom>
          <a:noFill/>
        </p:spPr>
        <p:txBody>
          <a:bodyPr wrap="square">
            <a:spAutoFit/>
          </a:bodyPr>
          <a:lstStyle/>
          <a:p>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近代保健思想</a:t>
            </a:r>
            <a:endParaRPr lang="ja-JP" altLang="en-US" dirty="0"/>
          </a:p>
        </p:txBody>
      </p:sp>
      <p:sp>
        <p:nvSpPr>
          <p:cNvPr id="8" name="テキスト ボックス 7">
            <a:extLst>
              <a:ext uri="{FF2B5EF4-FFF2-40B4-BE49-F238E27FC236}">
                <a16:creationId xmlns:a16="http://schemas.microsoft.com/office/drawing/2014/main" id="{E265242A-5F9F-2C71-9252-B933BC9E5011}"/>
              </a:ext>
            </a:extLst>
          </p:cNvPr>
          <p:cNvSpPr txBox="1"/>
          <p:nvPr/>
        </p:nvSpPr>
        <p:spPr>
          <a:xfrm>
            <a:off x="544285" y="348343"/>
            <a:ext cx="6879771" cy="369332"/>
          </a:xfrm>
          <a:prstGeom prst="rect">
            <a:avLst/>
          </a:prstGeom>
          <a:noFill/>
        </p:spPr>
        <p:txBody>
          <a:bodyPr wrap="square" rtlCol="0">
            <a:spAutoFit/>
          </a:bodyPr>
          <a:lstStyle/>
          <a:p>
            <a:r>
              <a:rPr kumimoji="1" lang="ja-JP" altLang="en-US" dirty="0"/>
              <a:t>学校保健教育の展開　①保健思想研究</a:t>
            </a:r>
          </a:p>
        </p:txBody>
      </p:sp>
      <p:sp>
        <p:nvSpPr>
          <p:cNvPr id="14" name="テキスト ボックス 13">
            <a:extLst>
              <a:ext uri="{FF2B5EF4-FFF2-40B4-BE49-F238E27FC236}">
                <a16:creationId xmlns:a16="http://schemas.microsoft.com/office/drawing/2014/main" id="{F5F5C5BF-EFF0-0886-269A-15C55425E2E6}"/>
              </a:ext>
            </a:extLst>
          </p:cNvPr>
          <p:cNvSpPr txBox="1"/>
          <p:nvPr/>
        </p:nvSpPr>
        <p:spPr>
          <a:xfrm>
            <a:off x="3048000" y="1176047"/>
            <a:ext cx="6096000" cy="1754326"/>
          </a:xfrm>
          <a:prstGeom prst="rect">
            <a:avLst/>
          </a:prstGeom>
          <a:noFill/>
        </p:spPr>
        <p:txBody>
          <a:bodyPr wrap="square">
            <a:spAutoFit/>
          </a:bodyPr>
          <a:lstStyle/>
          <a:p>
            <a:r>
              <a:rPr lang="ja-JP" altLang="en-US" dirty="0"/>
              <a:t>①</a:t>
            </a:r>
            <a:r>
              <a:rPr lang="ja-JP" altLang="en-US" dirty="0">
                <a:solidFill>
                  <a:srgbClr val="FF0000"/>
                </a:solidFill>
              </a:rPr>
              <a:t>身体</a:t>
            </a:r>
            <a:r>
              <a:rPr lang="ja-JP" altLang="en-US" dirty="0"/>
              <a:t>の尊重</a:t>
            </a:r>
            <a:endParaRPr lang="en-US" altLang="ja-JP" dirty="0"/>
          </a:p>
          <a:p>
            <a:r>
              <a:rPr lang="ja-JP" altLang="en-US" dirty="0"/>
              <a:t>②養生による健康・長寿観と宿命論の否定</a:t>
            </a:r>
            <a:endParaRPr lang="en-US" altLang="ja-JP" dirty="0"/>
          </a:p>
          <a:p>
            <a:r>
              <a:rPr lang="ja-JP" altLang="en-US" dirty="0"/>
              <a:t>③保健から呪術的手法の排除</a:t>
            </a:r>
            <a:endParaRPr lang="en-US" altLang="ja-JP" dirty="0"/>
          </a:p>
          <a:p>
            <a:r>
              <a:rPr lang="ja-JP" altLang="en-US" dirty="0"/>
              <a:t>④内因を介した外因作用の病因論確立</a:t>
            </a:r>
            <a:endParaRPr lang="en-US" altLang="ja-JP" dirty="0"/>
          </a:p>
          <a:p>
            <a:r>
              <a:rPr lang="ja-JP" altLang="en-US" dirty="0"/>
              <a:t>⑤身体と精神の相互関係の定着</a:t>
            </a:r>
            <a:endParaRPr lang="en-US" altLang="ja-JP" dirty="0"/>
          </a:p>
          <a:p>
            <a:r>
              <a:rPr lang="ja-JP" altLang="en-US" dirty="0"/>
              <a:t>⑥薬の乱用の戒め</a:t>
            </a:r>
          </a:p>
        </p:txBody>
      </p:sp>
      <p:sp>
        <p:nvSpPr>
          <p:cNvPr id="16" name="テキスト ボックス 15">
            <a:extLst>
              <a:ext uri="{FF2B5EF4-FFF2-40B4-BE49-F238E27FC236}">
                <a16:creationId xmlns:a16="http://schemas.microsoft.com/office/drawing/2014/main" id="{4B950EBE-7192-CBA3-0982-DBD3DA63E59C}"/>
              </a:ext>
            </a:extLst>
          </p:cNvPr>
          <p:cNvSpPr txBox="1"/>
          <p:nvPr/>
        </p:nvSpPr>
        <p:spPr>
          <a:xfrm>
            <a:off x="2971800" y="4651174"/>
            <a:ext cx="6096000" cy="1200329"/>
          </a:xfrm>
          <a:prstGeom prst="rect">
            <a:avLst/>
          </a:prstGeom>
          <a:noFill/>
        </p:spPr>
        <p:txBody>
          <a:bodyPr wrap="square">
            <a:spAutoFit/>
          </a:bodyPr>
          <a:lstStyle/>
          <a:p>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①</a:t>
            </a:r>
            <a:r>
              <a:rPr lang="ja-JP" altLang="ja-JP" sz="1800" kern="100" spc="-2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身体</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の正当な価値承認</a:t>
            </a:r>
            <a:endParaRPr lang="en-US" altLang="ja-JP" kern="100" spc="-20" dirty="0">
              <a:latin typeface="Times New Roman" panose="02020603050405020304" pitchFamily="18" charset="0"/>
              <a:ea typeface="ＭＳ 明朝" panose="02020609040205080304" pitchFamily="17" charset="-128"/>
              <a:cs typeface="Times New Roman" panose="02020603050405020304" pitchFamily="18" charset="0"/>
            </a:endParaRPr>
          </a:p>
          <a:p>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②幸福の不可欠の条件としての健康の尊重</a:t>
            </a:r>
            <a:endParaRPr lang="en-US"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endParaRPr>
          </a:p>
          <a:p>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③身体の自由の権利としての健康</a:t>
            </a:r>
            <a:endParaRPr lang="en-US"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endParaRPr>
          </a:p>
          <a:p>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④呪術的観念の克服</a:t>
            </a:r>
            <a:endParaRPr lang="ja-JP" altLang="en-US" dirty="0"/>
          </a:p>
        </p:txBody>
      </p:sp>
      <p:sp>
        <p:nvSpPr>
          <p:cNvPr id="18" name="テキスト ボックス 17">
            <a:extLst>
              <a:ext uri="{FF2B5EF4-FFF2-40B4-BE49-F238E27FC236}">
                <a16:creationId xmlns:a16="http://schemas.microsoft.com/office/drawing/2014/main" id="{FD9636E5-F821-EF76-1BC9-CF21DACB3B1B}"/>
              </a:ext>
            </a:extLst>
          </p:cNvPr>
          <p:cNvSpPr txBox="1"/>
          <p:nvPr/>
        </p:nvSpPr>
        <p:spPr>
          <a:xfrm>
            <a:off x="2971800" y="3050463"/>
            <a:ext cx="6096000" cy="1200329"/>
          </a:xfrm>
          <a:prstGeom prst="rect">
            <a:avLst/>
          </a:prstGeom>
          <a:noFill/>
        </p:spPr>
        <p:txBody>
          <a:bodyPr wrap="square">
            <a:spAutoFit/>
          </a:bodyPr>
          <a:lstStyle/>
          <a:p>
            <a:r>
              <a:rPr lang="ja-JP" altLang="en-US" dirty="0"/>
              <a:t>疾病とそれへの予防・健康維持のための活動を、社会的現象として把握した上で、個人と集団の責任を明らかにし、</a:t>
            </a:r>
            <a:r>
              <a:rPr lang="ja-JP" altLang="en-US" dirty="0">
                <a:solidFill>
                  <a:srgbClr val="FF0000"/>
                </a:solidFill>
              </a:rPr>
              <a:t>身体の私事性の自覚</a:t>
            </a:r>
            <a:r>
              <a:rPr lang="ja-JP" altLang="en-US" dirty="0"/>
              <a:t>に立って、保健の生理過程の合理的認識を得させようとする</a:t>
            </a:r>
          </a:p>
        </p:txBody>
      </p:sp>
      <p:sp>
        <p:nvSpPr>
          <p:cNvPr id="20" name="テキスト ボックス 19">
            <a:extLst>
              <a:ext uri="{FF2B5EF4-FFF2-40B4-BE49-F238E27FC236}">
                <a16:creationId xmlns:a16="http://schemas.microsoft.com/office/drawing/2014/main" id="{F7A77FE2-2656-E84B-54BE-A77DA81E133B}"/>
              </a:ext>
            </a:extLst>
          </p:cNvPr>
          <p:cNvSpPr txBox="1"/>
          <p:nvPr/>
        </p:nvSpPr>
        <p:spPr>
          <a:xfrm>
            <a:off x="544286" y="3146090"/>
            <a:ext cx="6096000" cy="369332"/>
          </a:xfrm>
          <a:prstGeom prst="rect">
            <a:avLst/>
          </a:prstGeom>
          <a:noFill/>
        </p:spPr>
        <p:txBody>
          <a:bodyPr wrap="square">
            <a:spAutoFit/>
          </a:bodyPr>
          <a:lstStyle/>
          <a:p>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近代保健衛生学</a:t>
            </a:r>
            <a:endParaRPr lang="ja-JP" altLang="en-US" dirty="0"/>
          </a:p>
        </p:txBody>
      </p:sp>
      <p:sp>
        <p:nvSpPr>
          <p:cNvPr id="23" name="テキスト ボックス 22">
            <a:extLst>
              <a:ext uri="{FF2B5EF4-FFF2-40B4-BE49-F238E27FC236}">
                <a16:creationId xmlns:a16="http://schemas.microsoft.com/office/drawing/2014/main" id="{BEE945B3-38DB-F651-C3DB-441ECAB11B5C}"/>
              </a:ext>
            </a:extLst>
          </p:cNvPr>
          <p:cNvSpPr txBox="1"/>
          <p:nvPr/>
        </p:nvSpPr>
        <p:spPr>
          <a:xfrm>
            <a:off x="435427" y="6050047"/>
            <a:ext cx="9906001" cy="369332"/>
          </a:xfrm>
          <a:prstGeom prst="rect">
            <a:avLst/>
          </a:prstGeom>
          <a:noFill/>
        </p:spPr>
        <p:txBody>
          <a:bodyPr wrap="square">
            <a:spAutoFit/>
          </a:bodyPr>
          <a:lstStyle/>
          <a:p>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汲田は保健思想研究においても健康だけではなく、</a:t>
            </a:r>
            <a:r>
              <a:rPr lang="ja-JP" altLang="ja-JP" sz="1800" kern="100" spc="-2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身体</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にも着目していた</a:t>
            </a:r>
            <a:endParaRPr lang="ja-JP" altLang="en-US" dirty="0"/>
          </a:p>
        </p:txBody>
      </p:sp>
    </p:spTree>
    <p:extLst>
      <p:ext uri="{BB962C8B-B14F-4D97-AF65-F5344CB8AC3E}">
        <p14:creationId xmlns:p14="http://schemas.microsoft.com/office/powerpoint/2010/main" val="4091589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四角形: 角を丸くする 11">
            <a:extLst>
              <a:ext uri="{FF2B5EF4-FFF2-40B4-BE49-F238E27FC236}">
                <a16:creationId xmlns:a16="http://schemas.microsoft.com/office/drawing/2014/main" id="{10AC6942-963B-2899-BB87-D603F4D9376B}"/>
              </a:ext>
            </a:extLst>
          </p:cNvPr>
          <p:cNvSpPr/>
          <p:nvPr/>
        </p:nvSpPr>
        <p:spPr>
          <a:xfrm>
            <a:off x="250369" y="3772625"/>
            <a:ext cx="11702145" cy="2825087"/>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675160F6-F224-3B9E-5027-C9F6E86BE09D}"/>
              </a:ext>
            </a:extLst>
          </p:cNvPr>
          <p:cNvSpPr txBox="1"/>
          <p:nvPr/>
        </p:nvSpPr>
        <p:spPr>
          <a:xfrm>
            <a:off x="250370" y="260288"/>
            <a:ext cx="6879771" cy="369332"/>
          </a:xfrm>
          <a:prstGeom prst="rect">
            <a:avLst/>
          </a:prstGeom>
          <a:noFill/>
        </p:spPr>
        <p:txBody>
          <a:bodyPr wrap="square" rtlCol="0">
            <a:spAutoFit/>
          </a:bodyPr>
          <a:lstStyle/>
          <a:p>
            <a:r>
              <a:rPr kumimoji="1" lang="ja-JP" altLang="en-US" dirty="0"/>
              <a:t>学校保健教育の展開　②健康管理能力の研究</a:t>
            </a:r>
          </a:p>
        </p:txBody>
      </p:sp>
      <p:sp>
        <p:nvSpPr>
          <p:cNvPr id="6" name="テキスト ボックス 5">
            <a:extLst>
              <a:ext uri="{FF2B5EF4-FFF2-40B4-BE49-F238E27FC236}">
                <a16:creationId xmlns:a16="http://schemas.microsoft.com/office/drawing/2014/main" id="{B8DD2F6E-9D39-2ACE-31C2-9ED755B8B613}"/>
              </a:ext>
            </a:extLst>
          </p:cNvPr>
          <p:cNvSpPr txBox="1"/>
          <p:nvPr/>
        </p:nvSpPr>
        <p:spPr>
          <a:xfrm>
            <a:off x="435427" y="5110242"/>
            <a:ext cx="10885716" cy="369332"/>
          </a:xfrm>
          <a:prstGeom prst="rect">
            <a:avLst/>
          </a:prstGeom>
          <a:noFill/>
        </p:spPr>
        <p:txBody>
          <a:bodyPr wrap="square">
            <a:spAutoFit/>
          </a:bodyPr>
          <a:lstStyle/>
          <a:p>
            <a:r>
              <a:rPr lang="ja-JP" altLang="ja-JP" dirty="0"/>
              <a:t>汲田の排便教育実践</a:t>
            </a:r>
            <a:r>
              <a:rPr lang="ja-JP" altLang="en-US" dirty="0"/>
              <a:t>（三宅・土田等）</a:t>
            </a:r>
            <a:r>
              <a:rPr lang="ja-JP" altLang="ja-JP" dirty="0"/>
              <a:t>への視座は、排便の促しと点検</a:t>
            </a:r>
            <a:endParaRPr lang="ja-JP" altLang="en-US" dirty="0"/>
          </a:p>
        </p:txBody>
      </p:sp>
      <p:sp>
        <p:nvSpPr>
          <p:cNvPr id="8" name="テキスト ボックス 7">
            <a:extLst>
              <a:ext uri="{FF2B5EF4-FFF2-40B4-BE49-F238E27FC236}">
                <a16:creationId xmlns:a16="http://schemas.microsoft.com/office/drawing/2014/main" id="{BB01F53A-718B-A9CA-4395-ACE8345A7286}"/>
              </a:ext>
            </a:extLst>
          </p:cNvPr>
          <p:cNvSpPr txBox="1"/>
          <p:nvPr/>
        </p:nvSpPr>
        <p:spPr>
          <a:xfrm>
            <a:off x="435427" y="3746918"/>
            <a:ext cx="6096000" cy="369332"/>
          </a:xfrm>
          <a:prstGeom prst="rect">
            <a:avLst/>
          </a:prstGeom>
          <a:noFill/>
        </p:spPr>
        <p:txBody>
          <a:bodyPr wrap="square">
            <a:spAutoFit/>
          </a:bodyPr>
          <a:lstStyle/>
          <a:p>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排便教育実践</a:t>
            </a:r>
            <a:r>
              <a:rPr lang="ja-JP" altLang="en-US"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への着目　</a:t>
            </a:r>
            <a:endParaRPr lang="ja-JP" altLang="en-US" dirty="0"/>
          </a:p>
        </p:txBody>
      </p:sp>
      <p:sp>
        <p:nvSpPr>
          <p:cNvPr id="3" name="テキスト ボックス 2">
            <a:extLst>
              <a:ext uri="{FF2B5EF4-FFF2-40B4-BE49-F238E27FC236}">
                <a16:creationId xmlns:a16="http://schemas.microsoft.com/office/drawing/2014/main" id="{6BA0A7FB-0390-6D7F-4694-3B6107D855D6}"/>
              </a:ext>
            </a:extLst>
          </p:cNvPr>
          <p:cNvSpPr txBox="1"/>
          <p:nvPr/>
        </p:nvSpPr>
        <p:spPr>
          <a:xfrm>
            <a:off x="250369" y="842330"/>
            <a:ext cx="11353801" cy="369332"/>
          </a:xfrm>
          <a:prstGeom prst="rect">
            <a:avLst/>
          </a:prstGeom>
          <a:noFill/>
        </p:spPr>
        <p:txBody>
          <a:bodyPr wrap="square">
            <a:spAutoFit/>
          </a:bodyPr>
          <a:lstStyle/>
          <a:p>
            <a:r>
              <a:rPr lang="ja-JP" altLang="en-US" dirty="0"/>
              <a:t>自主的な健康管理能力</a:t>
            </a:r>
            <a:r>
              <a:rPr lang="ja-JP" altLang="ja-JP" dirty="0"/>
              <a:t>「健康管理の基本</a:t>
            </a:r>
            <a:r>
              <a:rPr lang="en-US" altLang="ja-JP" dirty="0"/>
              <a:t>4</a:t>
            </a:r>
            <a:r>
              <a:rPr lang="ja-JP" altLang="ja-JP" dirty="0"/>
              <a:t>原則」に即した行動をとることができるようになること</a:t>
            </a:r>
            <a:endParaRPr lang="ja-JP" altLang="en-US" dirty="0"/>
          </a:p>
        </p:txBody>
      </p:sp>
      <p:sp>
        <p:nvSpPr>
          <p:cNvPr id="7" name="テキスト ボックス 6">
            <a:extLst>
              <a:ext uri="{FF2B5EF4-FFF2-40B4-BE49-F238E27FC236}">
                <a16:creationId xmlns:a16="http://schemas.microsoft.com/office/drawing/2014/main" id="{5CD7B900-4D0D-6551-143C-475451217282}"/>
              </a:ext>
            </a:extLst>
          </p:cNvPr>
          <p:cNvSpPr txBox="1"/>
          <p:nvPr/>
        </p:nvSpPr>
        <p:spPr>
          <a:xfrm>
            <a:off x="87084" y="1343952"/>
            <a:ext cx="8860972" cy="1200329"/>
          </a:xfrm>
          <a:prstGeom prst="rect">
            <a:avLst/>
          </a:prstGeom>
          <a:noFill/>
        </p:spPr>
        <p:txBody>
          <a:bodyPr wrap="square">
            <a:spAutoFit/>
          </a:bodyPr>
          <a:lstStyle/>
          <a:p>
            <a:pPr indent="243840" algn="l">
              <a:buNone/>
            </a:pP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㋑規則正しい、自然なリズミカルな生活、快食・快眠・快便が行なわれているか。</a:t>
            </a:r>
            <a:endPar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243840" algn="l">
              <a:buNone/>
            </a:pP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㋺継続的な健康観察。昨日、一昨日と比べて、今日の健康状態はどうか。</a:t>
            </a:r>
            <a:endPar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243840" algn="l">
              <a:buNone/>
            </a:pP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㋩毎日の健康状態を的確に捉え、それを記録化していく。</a:t>
            </a:r>
            <a:endPar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243840" algn="l"/>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㋥健康障害への迅速で正しい対応と、心身の自己調整。</a:t>
            </a:r>
            <a:endPar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050BCBC0-D4E2-6203-4A8A-A2A666CA90B1}"/>
              </a:ext>
            </a:extLst>
          </p:cNvPr>
          <p:cNvSpPr txBox="1"/>
          <p:nvPr/>
        </p:nvSpPr>
        <p:spPr>
          <a:xfrm>
            <a:off x="435427" y="2796432"/>
            <a:ext cx="7309756" cy="369332"/>
          </a:xfrm>
          <a:prstGeom prst="rect">
            <a:avLst/>
          </a:prstGeom>
          <a:noFill/>
        </p:spPr>
        <p:txBody>
          <a:bodyPr wrap="square">
            <a:spAutoFit/>
          </a:bodyPr>
          <a:lstStyle/>
          <a:p>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対象の能動性を喚起し、その過程で自主的な健康管理能力</a:t>
            </a:r>
            <a:r>
              <a:rPr lang="ja-JP" altLang="en-US" kern="100" spc="-20" dirty="0">
                <a:latin typeface="Times New Roman" panose="02020603050405020304" pitchFamily="18" charset="0"/>
                <a:ea typeface="ＭＳ 明朝" panose="02020609040205080304" pitchFamily="17" charset="-128"/>
                <a:cs typeface="Times New Roman" panose="02020603050405020304" pitchFamily="18" charset="0"/>
              </a:rPr>
              <a:t>を形成</a:t>
            </a:r>
            <a:endParaRPr lang="ja-JP" altLang="en-US" dirty="0"/>
          </a:p>
        </p:txBody>
      </p:sp>
      <p:sp>
        <p:nvSpPr>
          <p:cNvPr id="14" name="テキスト ボックス 13">
            <a:extLst>
              <a:ext uri="{FF2B5EF4-FFF2-40B4-BE49-F238E27FC236}">
                <a16:creationId xmlns:a16="http://schemas.microsoft.com/office/drawing/2014/main" id="{F55A2B14-1B6C-16A1-D0A5-50A735DEF25B}"/>
              </a:ext>
            </a:extLst>
          </p:cNvPr>
          <p:cNvSpPr txBox="1"/>
          <p:nvPr/>
        </p:nvSpPr>
        <p:spPr>
          <a:xfrm>
            <a:off x="435427" y="4094579"/>
            <a:ext cx="10145488" cy="923330"/>
          </a:xfrm>
          <a:prstGeom prst="rect">
            <a:avLst/>
          </a:prstGeom>
          <a:noFill/>
        </p:spPr>
        <p:txBody>
          <a:bodyPr wrap="square">
            <a:spAutoFit/>
          </a:bodyPr>
          <a:lstStyle/>
          <a:p>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排便が</a:t>
            </a:r>
            <a:r>
              <a:rPr lang="en-US" altLang="ja-JP" sz="1800" kern="100" spc="-20" dirty="0">
                <a:effectLst/>
                <a:latin typeface="Times New Roman" panose="02020603050405020304" pitchFamily="18" charset="0"/>
                <a:ea typeface="ＭＳ 明朝" panose="02020609040205080304" pitchFamily="17" charset="-128"/>
              </a:rPr>
              <a:t>3</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a:t>
            </a:r>
            <a:r>
              <a:rPr lang="en-US" altLang="ja-JP" sz="1800" kern="100" spc="-20" dirty="0">
                <a:effectLst/>
                <a:latin typeface="Times New Roman" panose="02020603050405020304" pitchFamily="18" charset="0"/>
                <a:ea typeface="ＭＳ 明朝" panose="02020609040205080304" pitchFamily="17" charset="-128"/>
              </a:rPr>
              <a:t>4</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日見られない程度であっても臨床上は便秘の範囲に含まれる</a:t>
            </a:r>
            <a:endParaRPr lang="en-US"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endParaRPr>
          </a:p>
          <a:p>
            <a:r>
              <a:rPr lang="ja-JP" altLang="en-US" kern="100" spc="-20" dirty="0">
                <a:latin typeface="Times New Roman" panose="02020603050405020304" pitchFamily="18" charset="0"/>
                <a:ea typeface="ＭＳ 明朝" panose="02020609040205080304" pitchFamily="17" charset="-128"/>
                <a:cs typeface="Times New Roman" panose="02020603050405020304" pitchFamily="18" charset="0"/>
              </a:rPr>
              <a:t>　</a:t>
            </a:r>
            <a:r>
              <a:rPr lang="ja-JP" altLang="en-US"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子どもの生活規律の乱れが短期間であっても反映されやすい</a:t>
            </a:r>
            <a:endParaRPr lang="en-US"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endParaRPr>
          </a:p>
          <a:p>
            <a:r>
              <a:rPr lang="ja-JP" altLang="en-US" kern="100" spc="-20" dirty="0">
                <a:latin typeface="Times New Roman" panose="02020603050405020304" pitchFamily="18" charset="0"/>
                <a:ea typeface="ＭＳ 明朝" panose="02020609040205080304" pitchFamily="17" charset="-128"/>
                <a:cs typeface="Times New Roman" panose="02020603050405020304" pitchFamily="18" charset="0"/>
              </a:rPr>
              <a:t>　→</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そこに排便の観察と記録、便秘という変調に対する対処、という行為を位置づけやすい</a:t>
            </a:r>
            <a:endParaRPr lang="ja-JP" altLang="en-US" dirty="0"/>
          </a:p>
        </p:txBody>
      </p:sp>
      <p:cxnSp>
        <p:nvCxnSpPr>
          <p:cNvPr id="5" name="直線矢印コネクタ 4">
            <a:extLst>
              <a:ext uri="{FF2B5EF4-FFF2-40B4-BE49-F238E27FC236}">
                <a16:creationId xmlns:a16="http://schemas.microsoft.com/office/drawing/2014/main" id="{F1040976-21CB-CC63-2552-203BCFA53788}"/>
              </a:ext>
            </a:extLst>
          </p:cNvPr>
          <p:cNvCxnSpPr/>
          <p:nvPr/>
        </p:nvCxnSpPr>
        <p:spPr>
          <a:xfrm>
            <a:off x="1251857" y="3165764"/>
            <a:ext cx="0" cy="2632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7099E069-7E22-8A62-4986-72CF997B4A90}"/>
              </a:ext>
            </a:extLst>
          </p:cNvPr>
          <p:cNvSpPr txBox="1"/>
          <p:nvPr/>
        </p:nvSpPr>
        <p:spPr>
          <a:xfrm>
            <a:off x="435427" y="5623558"/>
            <a:ext cx="11168743" cy="646331"/>
          </a:xfrm>
          <a:prstGeom prst="rect">
            <a:avLst/>
          </a:prstGeom>
          <a:noFill/>
        </p:spPr>
        <p:txBody>
          <a:bodyPr wrap="square">
            <a:spAutoFit/>
          </a:bodyPr>
          <a:lstStyle/>
          <a:p>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「子どもの便通状態を毎日点検することを通して、子どもに自分の健康状態についての</a:t>
            </a:r>
            <a:r>
              <a:rPr lang="ja-JP" altLang="ja-JP" sz="1800" kern="100" spc="-2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関心</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をよびおこし、考えさせ、それを</a:t>
            </a:r>
            <a:r>
              <a:rPr lang="ja-JP" altLang="ja-JP" sz="1800" kern="100" spc="-2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自主的</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な健康管理・保健指導の出発点とし、軸とするという発想です」</a:t>
            </a:r>
            <a:endParaRPr lang="ja-JP" altLang="en-US" dirty="0"/>
          </a:p>
        </p:txBody>
      </p:sp>
    </p:spTree>
    <p:extLst>
      <p:ext uri="{BB962C8B-B14F-4D97-AF65-F5344CB8AC3E}">
        <p14:creationId xmlns:p14="http://schemas.microsoft.com/office/powerpoint/2010/main" val="2886790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6054C2FB-E37A-6169-AD4F-559F5629571F}"/>
              </a:ext>
            </a:extLst>
          </p:cNvPr>
          <p:cNvSpPr/>
          <p:nvPr/>
        </p:nvSpPr>
        <p:spPr>
          <a:xfrm>
            <a:off x="250369" y="5088649"/>
            <a:ext cx="11702145" cy="1509063"/>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6FDBB821-3A63-60F5-6F11-2EB32FE1EED0}"/>
              </a:ext>
            </a:extLst>
          </p:cNvPr>
          <p:cNvSpPr txBox="1"/>
          <p:nvPr/>
        </p:nvSpPr>
        <p:spPr>
          <a:xfrm>
            <a:off x="370114" y="765407"/>
            <a:ext cx="9622971" cy="369332"/>
          </a:xfrm>
          <a:prstGeom prst="rect">
            <a:avLst/>
          </a:prstGeom>
          <a:noFill/>
        </p:spPr>
        <p:txBody>
          <a:bodyPr wrap="square">
            <a:spAutoFit/>
          </a:bodyPr>
          <a:lstStyle/>
          <a:p>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排便教育</a:t>
            </a:r>
            <a:r>
              <a:rPr lang="ja-JP" altLang="en-US"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「自主的な健康管理能力の育成をめざす排便の点検と指導」</a:t>
            </a:r>
            <a:endParaRPr lang="ja-JP" altLang="en-US" dirty="0"/>
          </a:p>
        </p:txBody>
      </p:sp>
      <p:sp>
        <p:nvSpPr>
          <p:cNvPr id="6" name="テキスト ボックス 5">
            <a:extLst>
              <a:ext uri="{FF2B5EF4-FFF2-40B4-BE49-F238E27FC236}">
                <a16:creationId xmlns:a16="http://schemas.microsoft.com/office/drawing/2014/main" id="{7B70D6B3-D407-306A-B202-BA0819BECCD9}"/>
              </a:ext>
            </a:extLst>
          </p:cNvPr>
          <p:cNvSpPr txBox="1"/>
          <p:nvPr/>
        </p:nvSpPr>
        <p:spPr>
          <a:xfrm>
            <a:off x="272141" y="220152"/>
            <a:ext cx="6879771" cy="369332"/>
          </a:xfrm>
          <a:prstGeom prst="rect">
            <a:avLst/>
          </a:prstGeom>
          <a:noFill/>
        </p:spPr>
        <p:txBody>
          <a:bodyPr wrap="square" rtlCol="0">
            <a:spAutoFit/>
          </a:bodyPr>
          <a:lstStyle/>
          <a:p>
            <a:r>
              <a:rPr kumimoji="1" lang="ja-JP" altLang="en-US" dirty="0"/>
              <a:t>学校保健教育の展開　③排便教育と</a:t>
            </a:r>
            <a:r>
              <a:rPr kumimoji="1" lang="ja-JP" altLang="en-US"/>
              <a:t>心身一如への着目</a:t>
            </a:r>
            <a:endParaRPr kumimoji="1" lang="ja-JP" altLang="en-US" dirty="0"/>
          </a:p>
        </p:txBody>
      </p:sp>
      <p:sp>
        <p:nvSpPr>
          <p:cNvPr id="10" name="テキスト ボックス 9">
            <a:extLst>
              <a:ext uri="{FF2B5EF4-FFF2-40B4-BE49-F238E27FC236}">
                <a16:creationId xmlns:a16="http://schemas.microsoft.com/office/drawing/2014/main" id="{68101ACC-F45F-D4C2-2A79-072EABF92B4E}"/>
              </a:ext>
            </a:extLst>
          </p:cNvPr>
          <p:cNvSpPr txBox="1"/>
          <p:nvPr/>
        </p:nvSpPr>
        <p:spPr>
          <a:xfrm>
            <a:off x="533399" y="3379427"/>
            <a:ext cx="10243458" cy="1200329"/>
          </a:xfrm>
          <a:prstGeom prst="rect">
            <a:avLst/>
          </a:prstGeom>
          <a:noFill/>
        </p:spPr>
        <p:txBody>
          <a:bodyPr wrap="square">
            <a:spAutoFit/>
          </a:bodyPr>
          <a:lstStyle/>
          <a:p>
            <a:r>
              <a:rPr lang="ja-JP" altLang="en-US" dirty="0"/>
              <a:t>汲田による心と身体の関係への着目</a:t>
            </a:r>
            <a:endParaRPr lang="en-US" altLang="ja-JP" dirty="0"/>
          </a:p>
          <a:p>
            <a:r>
              <a:rPr lang="ja-JP" altLang="en-US" dirty="0"/>
              <a:t>　〇端緒：「わが国における養生観の展開」</a:t>
            </a:r>
            <a:endParaRPr lang="en-US" altLang="ja-JP" dirty="0"/>
          </a:p>
          <a:p>
            <a:r>
              <a:rPr lang="ja-JP" altLang="en-US" dirty="0"/>
              <a:t>　　→養生観の合理的要素の</a:t>
            </a:r>
            <a:r>
              <a:rPr lang="en-US" altLang="ja-JP" dirty="0"/>
              <a:t>1</a:t>
            </a:r>
            <a:r>
              <a:rPr lang="ja-JP" altLang="en-US" dirty="0"/>
              <a:t>つ「</a:t>
            </a:r>
            <a:r>
              <a:rPr lang="ja-JP" altLang="en-US" dirty="0">
                <a:solidFill>
                  <a:srgbClr val="FF0000"/>
                </a:solidFill>
              </a:rPr>
              <a:t>身体と精神の相関</a:t>
            </a:r>
            <a:r>
              <a:rPr lang="ja-JP" altLang="en-US" dirty="0"/>
              <a:t>についての認識を定着させていったこと」</a:t>
            </a:r>
            <a:endParaRPr lang="en-US" altLang="ja-JP" dirty="0"/>
          </a:p>
          <a:p>
            <a:r>
              <a:rPr lang="ja-JP" altLang="en-US" dirty="0"/>
              <a:t>　〇現代：</a:t>
            </a:r>
            <a:r>
              <a:rPr lang="ja-JP" altLang="ja-JP" kern="100" spc="-20" dirty="0">
                <a:latin typeface="Times New Roman" panose="02020603050405020304" pitchFamily="18" charset="0"/>
                <a:ea typeface="ＭＳ 明朝" panose="02020609040205080304" pitchFamily="17" charset="-128"/>
                <a:cs typeface="Times New Roman" panose="02020603050405020304" pitchFamily="18" charset="0"/>
              </a:rPr>
              <a:t>「心身二元論の現代版」という表現を用いて勉強と健康の分離の状況</a:t>
            </a:r>
            <a:r>
              <a:rPr lang="ja-JP" altLang="en-US" kern="100" spc="-20" dirty="0">
                <a:latin typeface="Times New Roman" panose="02020603050405020304" pitchFamily="18" charset="0"/>
                <a:ea typeface="ＭＳ 明朝" panose="02020609040205080304" pitchFamily="17" charset="-128"/>
                <a:cs typeface="Times New Roman" panose="02020603050405020304" pitchFamily="18" charset="0"/>
              </a:rPr>
              <a:t>の指摘</a:t>
            </a:r>
            <a:endParaRPr lang="ja-JP" altLang="en-US" dirty="0"/>
          </a:p>
        </p:txBody>
      </p:sp>
      <p:sp>
        <p:nvSpPr>
          <p:cNvPr id="14" name="テキスト ボックス 13">
            <a:extLst>
              <a:ext uri="{FF2B5EF4-FFF2-40B4-BE49-F238E27FC236}">
                <a16:creationId xmlns:a16="http://schemas.microsoft.com/office/drawing/2014/main" id="{F200B03A-431F-B90B-306E-AE804F06F0DA}"/>
              </a:ext>
            </a:extLst>
          </p:cNvPr>
          <p:cNvSpPr txBox="1"/>
          <p:nvPr/>
        </p:nvSpPr>
        <p:spPr>
          <a:xfrm>
            <a:off x="533399" y="1357368"/>
            <a:ext cx="6096000" cy="1754326"/>
          </a:xfrm>
          <a:prstGeom prst="rect">
            <a:avLst/>
          </a:prstGeom>
          <a:noFill/>
        </p:spPr>
        <p:txBody>
          <a:bodyPr wrap="square">
            <a:spAutoFit/>
          </a:bodyPr>
          <a:lstStyle/>
          <a:p>
            <a:r>
              <a:rPr lang="ja-JP" altLang="en-US" dirty="0"/>
              <a:t>排便教育の意義</a:t>
            </a:r>
            <a:endParaRPr lang="en-US" altLang="ja-JP" dirty="0"/>
          </a:p>
          <a:p>
            <a:r>
              <a:rPr lang="ja-JP" altLang="en-US" dirty="0"/>
              <a:t>①飲食・睡眠・呼吸とともに、排泄は基本的生命現象</a:t>
            </a:r>
            <a:endParaRPr lang="en-US" altLang="ja-JP" dirty="0"/>
          </a:p>
          <a:p>
            <a:r>
              <a:rPr lang="ja-JP" altLang="en-US" dirty="0"/>
              <a:t>②排便点検で便通と</a:t>
            </a:r>
            <a:r>
              <a:rPr lang="ja-JP" altLang="en-US" dirty="0">
                <a:solidFill>
                  <a:srgbClr val="FF0000"/>
                </a:solidFill>
              </a:rPr>
              <a:t>心身の健康</a:t>
            </a:r>
            <a:r>
              <a:rPr lang="ja-JP" altLang="en-US" dirty="0"/>
              <a:t>の相関を具体的認識</a:t>
            </a:r>
            <a:endParaRPr lang="en-US" altLang="ja-JP" dirty="0"/>
          </a:p>
          <a:p>
            <a:r>
              <a:rPr lang="ja-JP" altLang="en-US" dirty="0"/>
              <a:t>③朝の排便習慣が生活規律と保健に寄与</a:t>
            </a:r>
            <a:endParaRPr lang="en-US" altLang="ja-JP" dirty="0"/>
          </a:p>
          <a:p>
            <a:r>
              <a:rPr lang="ja-JP" altLang="en-US" dirty="0"/>
              <a:t>④家庭での排便しつけが健康管理と家庭教育の要に</a:t>
            </a:r>
            <a:endParaRPr lang="en-US" altLang="ja-JP" dirty="0"/>
          </a:p>
          <a:p>
            <a:r>
              <a:rPr lang="ja-JP" altLang="en-US" dirty="0"/>
              <a:t>⑤大腸</a:t>
            </a:r>
            <a:r>
              <a:rPr lang="en-US" altLang="ja-JP" dirty="0"/>
              <a:t>–</a:t>
            </a:r>
            <a:r>
              <a:rPr lang="ja-JP" altLang="en-US" dirty="0"/>
              <a:t>大脳連関理解で</a:t>
            </a:r>
            <a:r>
              <a:rPr lang="ja-JP" altLang="en-US" dirty="0">
                <a:solidFill>
                  <a:srgbClr val="FF0000"/>
                </a:solidFill>
              </a:rPr>
              <a:t>心身一如</a:t>
            </a:r>
            <a:r>
              <a:rPr lang="ja-JP" altLang="en-US" dirty="0"/>
              <a:t>の自己調整</a:t>
            </a:r>
          </a:p>
        </p:txBody>
      </p:sp>
      <p:sp>
        <p:nvSpPr>
          <p:cNvPr id="18" name="テキスト ボックス 17">
            <a:extLst>
              <a:ext uri="{FF2B5EF4-FFF2-40B4-BE49-F238E27FC236}">
                <a16:creationId xmlns:a16="http://schemas.microsoft.com/office/drawing/2014/main" id="{0306C5E1-3FA2-8E69-9087-3B479991196E}"/>
              </a:ext>
            </a:extLst>
          </p:cNvPr>
          <p:cNvSpPr txBox="1"/>
          <p:nvPr/>
        </p:nvSpPr>
        <p:spPr>
          <a:xfrm>
            <a:off x="272141" y="5357049"/>
            <a:ext cx="10765975" cy="923330"/>
          </a:xfrm>
          <a:prstGeom prst="rect">
            <a:avLst/>
          </a:prstGeom>
          <a:noFill/>
        </p:spPr>
        <p:txBody>
          <a:bodyPr wrap="square">
            <a:spAutoFit/>
          </a:bodyPr>
          <a:lstStyle/>
          <a:p>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「排便教育とは、毎日の自分の排便の点検を通して、便通の意義を自覚し、規則正しい排便の習慣をつけるとともに、自分の健康状態への</a:t>
            </a:r>
            <a:r>
              <a:rPr lang="ja-JP" altLang="ja-JP" sz="1800" kern="100" spc="-2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関心</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を高め、</a:t>
            </a:r>
            <a:r>
              <a:rPr lang="ja-JP" altLang="ja-JP" sz="1800" kern="100" spc="-2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心身一如</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を自覚し、心身を自分でコントロールできる能力を育成する教育であり、</a:t>
            </a:r>
            <a:r>
              <a:rPr lang="ja-JP" altLang="ja-JP" sz="1800" kern="100" spc="-2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自主的</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な健康能力を形成する、簡単で、効果があがる入門的な方法」</a:t>
            </a:r>
            <a:endParaRPr lang="ja-JP" altLang="en-US" dirty="0"/>
          </a:p>
        </p:txBody>
      </p:sp>
      <p:sp>
        <p:nvSpPr>
          <p:cNvPr id="19" name="テキスト ボックス 18">
            <a:extLst>
              <a:ext uri="{FF2B5EF4-FFF2-40B4-BE49-F238E27FC236}">
                <a16:creationId xmlns:a16="http://schemas.microsoft.com/office/drawing/2014/main" id="{3426E361-11B7-7A4B-17BA-5AE5A3041C08}"/>
              </a:ext>
            </a:extLst>
          </p:cNvPr>
          <p:cNvSpPr txBox="1"/>
          <p:nvPr/>
        </p:nvSpPr>
        <p:spPr>
          <a:xfrm>
            <a:off x="370114" y="4987717"/>
            <a:ext cx="4974773" cy="369332"/>
          </a:xfrm>
          <a:prstGeom prst="rect">
            <a:avLst/>
          </a:prstGeom>
          <a:noFill/>
        </p:spPr>
        <p:txBody>
          <a:bodyPr wrap="square" rtlCol="0">
            <a:spAutoFit/>
          </a:bodyPr>
          <a:lstStyle/>
          <a:p>
            <a:r>
              <a:rPr lang="ja-JP" altLang="en-US" dirty="0"/>
              <a:t>汲田の所論における最終的な規定</a:t>
            </a:r>
            <a:endParaRPr kumimoji="1" lang="ja-JP" altLang="en-US" dirty="0"/>
          </a:p>
        </p:txBody>
      </p:sp>
    </p:spTree>
    <p:extLst>
      <p:ext uri="{BB962C8B-B14F-4D97-AF65-F5344CB8AC3E}">
        <p14:creationId xmlns:p14="http://schemas.microsoft.com/office/powerpoint/2010/main" val="1172190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5C6E76DC-03B2-E833-266B-F067E33ECD6D}"/>
              </a:ext>
            </a:extLst>
          </p:cNvPr>
          <p:cNvSpPr txBox="1"/>
          <p:nvPr/>
        </p:nvSpPr>
        <p:spPr>
          <a:xfrm>
            <a:off x="283028" y="664420"/>
            <a:ext cx="10591800" cy="923330"/>
          </a:xfrm>
          <a:prstGeom prst="rect">
            <a:avLst/>
          </a:prstGeom>
          <a:noFill/>
        </p:spPr>
        <p:txBody>
          <a:bodyPr wrap="square">
            <a:spAutoFit/>
          </a:bodyPr>
          <a:lstStyle/>
          <a:p>
            <a:pPr algn="l"/>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汲田の「健康管理能力」概念</a:t>
            </a:r>
            <a:endParaRPr lang="en-US" altLang="ja-JP" kern="100" spc="-20" dirty="0">
              <a:latin typeface="Times New Roman" panose="02020603050405020304" pitchFamily="18" charset="0"/>
              <a:ea typeface="ＭＳ 明朝" panose="02020609040205080304" pitchFamily="17" charset="-128"/>
              <a:cs typeface="Times New Roman" panose="02020603050405020304" pitchFamily="18" charset="0"/>
            </a:endParaRPr>
          </a:p>
          <a:p>
            <a:pPr algn="l"/>
            <a:r>
              <a:rPr lang="ja-JP" altLang="ja-JP" sz="1800" kern="100" spc="-2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あくまでも自主的な健康管理能力であり、自己の身体状態を能動的に認識し、観察・記録・適切な対処という一連の行動原理を通じて、心身一如の視座から自主的に健康を維持・調整する能力である</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a:t>
            </a:r>
            <a:endPar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70ACE72C-14F3-EFDF-AAC3-E1A6DB5384F3}"/>
              </a:ext>
            </a:extLst>
          </p:cNvPr>
          <p:cNvSpPr txBox="1"/>
          <p:nvPr/>
        </p:nvSpPr>
        <p:spPr>
          <a:xfrm>
            <a:off x="283028" y="326572"/>
            <a:ext cx="5366657" cy="369332"/>
          </a:xfrm>
          <a:prstGeom prst="rect">
            <a:avLst/>
          </a:prstGeom>
          <a:noFill/>
        </p:spPr>
        <p:txBody>
          <a:bodyPr wrap="square" rtlCol="0">
            <a:spAutoFit/>
          </a:bodyPr>
          <a:lstStyle/>
          <a:p>
            <a:r>
              <a:rPr kumimoji="1" lang="ja-JP" altLang="en-US" dirty="0"/>
              <a:t>まとめ</a:t>
            </a:r>
          </a:p>
        </p:txBody>
      </p:sp>
      <p:sp>
        <p:nvSpPr>
          <p:cNvPr id="8" name="テキスト ボックス 7">
            <a:extLst>
              <a:ext uri="{FF2B5EF4-FFF2-40B4-BE49-F238E27FC236}">
                <a16:creationId xmlns:a16="http://schemas.microsoft.com/office/drawing/2014/main" id="{D85A8236-BF5F-CB38-F154-72DB2B930C75}"/>
              </a:ext>
            </a:extLst>
          </p:cNvPr>
          <p:cNvSpPr txBox="1"/>
          <p:nvPr/>
        </p:nvSpPr>
        <p:spPr>
          <a:xfrm>
            <a:off x="163286" y="1723656"/>
            <a:ext cx="4005942" cy="1754326"/>
          </a:xfrm>
          <a:prstGeom prst="rect">
            <a:avLst/>
          </a:prstGeom>
          <a:noFill/>
        </p:spPr>
        <p:txBody>
          <a:bodyPr wrap="square">
            <a:spAutoFit/>
          </a:bodyPr>
          <a:lstStyle/>
          <a:p>
            <a:pPr indent="121920" algn="l"/>
            <a:r>
              <a:rPr lang="ja-JP" altLang="en-US" kern="100" spc="-20" dirty="0">
                <a:latin typeface="Times New Roman" panose="02020603050405020304" pitchFamily="18" charset="0"/>
                <a:ea typeface="ＭＳ 明朝" panose="02020609040205080304" pitchFamily="17" charset="-128"/>
                <a:cs typeface="Times New Roman" panose="02020603050405020304" pitchFamily="18" charset="0"/>
              </a:rPr>
              <a:t>①</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出発点は、子ども自身による健康状態の自覚化にある。汲田は、排便という日常的で可視性の高い生理現象を手がかりとし、子どもが自らの身体感覚を主体的に観察・認識する経験を重視していた。</a:t>
            </a:r>
            <a:endPar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6A37C006-8FA7-7AED-9E7A-9F68D17E3BFD}"/>
              </a:ext>
            </a:extLst>
          </p:cNvPr>
          <p:cNvSpPr txBox="1"/>
          <p:nvPr/>
        </p:nvSpPr>
        <p:spPr>
          <a:xfrm>
            <a:off x="4016832" y="1655479"/>
            <a:ext cx="4005942" cy="2585323"/>
          </a:xfrm>
          <a:prstGeom prst="rect">
            <a:avLst/>
          </a:prstGeom>
          <a:noFill/>
        </p:spPr>
        <p:txBody>
          <a:bodyPr wrap="square">
            <a:spAutoFit/>
          </a:bodyPr>
          <a:lstStyle/>
          <a:p>
            <a:pPr indent="121920" algn="l"/>
            <a:r>
              <a:rPr lang="ja-JP" altLang="en-US" kern="100" spc="-20" dirty="0">
                <a:latin typeface="Times New Roman" panose="02020603050405020304" pitchFamily="18" charset="0"/>
                <a:ea typeface="ＭＳ 明朝" panose="02020609040205080304" pitchFamily="17" charset="-128"/>
                <a:cs typeface="Times New Roman" panose="02020603050405020304" pitchFamily="18" charset="0"/>
              </a:rPr>
              <a:t>②</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「規則正しい生活」、「継続的な健康観察」、「健康状態の記録化」、「迅速かつ適切な対処・自己調整」の</a:t>
            </a:r>
            <a:r>
              <a:rPr lang="en-US"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4</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段階から成る具体的な行動原理を内包している。排便教育を通じた学習は、心身の一体的理解を促し、健康観察の重要性と対処力の育成を同時に実現する「入門的アプローチ」と位置づけられている。</a:t>
            </a:r>
            <a:endPar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C1ABF1C2-6036-5911-FD63-28AC3D51287B}"/>
              </a:ext>
            </a:extLst>
          </p:cNvPr>
          <p:cNvSpPr txBox="1"/>
          <p:nvPr/>
        </p:nvSpPr>
        <p:spPr>
          <a:xfrm>
            <a:off x="8169727" y="1646356"/>
            <a:ext cx="3559629" cy="2585323"/>
          </a:xfrm>
          <a:prstGeom prst="rect">
            <a:avLst/>
          </a:prstGeom>
          <a:noFill/>
        </p:spPr>
        <p:txBody>
          <a:bodyPr wrap="square">
            <a:spAutoFit/>
          </a:bodyPr>
          <a:lstStyle/>
          <a:p>
            <a:pPr indent="121920" algn="l"/>
            <a:r>
              <a:rPr lang="ja-JP" altLang="en-US" kern="100" spc="-20" dirty="0">
                <a:latin typeface="Times New Roman" panose="02020603050405020304" pitchFamily="18" charset="0"/>
                <a:ea typeface="ＭＳ 明朝" panose="02020609040205080304" pitchFamily="17" charset="-128"/>
                <a:cs typeface="Times New Roman" panose="02020603050405020304" pitchFamily="18" charset="0"/>
              </a:rPr>
              <a:t>③</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心身二元論を超え、身体状態を基盤とした心身一如の視座を一貫させる。排便教育によって得られる身体状態の自覚は、子どもが自己の生活リズムと健康状態を科学的かつ具体的に認識し、自律的に体調を調整する力、すなわち、自主的な健康管理能力の核を形成している。</a:t>
            </a:r>
            <a:endPar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68258912-3F2B-483A-1520-827D86314550}"/>
              </a:ext>
            </a:extLst>
          </p:cNvPr>
          <p:cNvSpPr txBox="1"/>
          <p:nvPr/>
        </p:nvSpPr>
        <p:spPr>
          <a:xfrm>
            <a:off x="0" y="4824066"/>
            <a:ext cx="11745684" cy="369332"/>
          </a:xfrm>
          <a:prstGeom prst="rect">
            <a:avLst/>
          </a:prstGeom>
          <a:noFill/>
        </p:spPr>
        <p:txBody>
          <a:bodyPr wrap="square">
            <a:spAutoFit/>
          </a:bodyPr>
          <a:lstStyle/>
          <a:p>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現代的動向</a:t>
            </a:r>
            <a:r>
              <a:rPr lang="ja-JP" altLang="en-US"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に対する</a:t>
            </a:r>
            <a:r>
              <a:rPr lang="ja-JP" altLang="en-US" kern="100" spc="-20" dirty="0">
                <a:latin typeface="Times New Roman" panose="02020603050405020304" pitchFamily="18" charset="0"/>
                <a:ea typeface="ＭＳ 明朝" panose="02020609040205080304" pitchFamily="17" charset="-128"/>
                <a:cs typeface="Times New Roman" panose="02020603050405020304" pitchFamily="18" charset="0"/>
              </a:rPr>
              <a:t>示唆：</a:t>
            </a:r>
            <a:r>
              <a:rPr lang="ja-JP" altLang="ja-JP" kern="100" spc="-20" dirty="0">
                <a:latin typeface="Times New Roman" panose="02020603050405020304" pitchFamily="18" charset="0"/>
                <a:ea typeface="ＭＳ 明朝" panose="02020609040205080304" pitchFamily="17" charset="-128"/>
                <a:cs typeface="Times New Roman" panose="02020603050405020304" pitchFamily="18" charset="0"/>
              </a:rPr>
              <a:t>数値の把握・判断に係る能力の育成だけでは、ヘルスリテラシーの育成にとって</a:t>
            </a:r>
            <a:r>
              <a:rPr lang="ja-JP" altLang="en-US" kern="100" spc="-20" dirty="0">
                <a:latin typeface="Times New Roman" panose="02020603050405020304" pitchFamily="18" charset="0"/>
                <a:ea typeface="ＭＳ 明朝" panose="02020609040205080304" pitchFamily="17" charset="-128"/>
                <a:cs typeface="Times New Roman" panose="02020603050405020304" pitchFamily="18" charset="0"/>
              </a:rPr>
              <a:t>不</a:t>
            </a:r>
            <a:r>
              <a:rPr lang="ja-JP" altLang="ja-JP" kern="100" spc="-20" dirty="0">
                <a:latin typeface="Times New Roman" panose="02020603050405020304" pitchFamily="18" charset="0"/>
                <a:ea typeface="ＭＳ 明朝" panose="02020609040205080304" pitchFamily="17" charset="-128"/>
                <a:cs typeface="Times New Roman" panose="02020603050405020304" pitchFamily="18" charset="0"/>
              </a:rPr>
              <a:t>十分</a:t>
            </a:r>
            <a:endParaRPr lang="en-US" altLang="ja-JP" kern="100" spc="-20" dirty="0">
              <a:latin typeface="Times New Roman" panose="02020603050405020304" pitchFamily="18" charset="0"/>
              <a:ea typeface="ＭＳ 明朝" panose="02020609040205080304" pitchFamily="17" charset="-128"/>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5BEA4D27-2544-1DC3-DB2A-900B7494BD4B}"/>
              </a:ext>
            </a:extLst>
          </p:cNvPr>
          <p:cNvSpPr txBox="1"/>
          <p:nvPr/>
        </p:nvSpPr>
        <p:spPr>
          <a:xfrm>
            <a:off x="146961" y="5339153"/>
            <a:ext cx="11745684" cy="1200329"/>
          </a:xfrm>
          <a:prstGeom prst="rect">
            <a:avLst/>
          </a:prstGeom>
          <a:noFill/>
        </p:spPr>
        <p:txBody>
          <a:bodyPr wrap="square">
            <a:spAutoFit/>
          </a:bodyPr>
          <a:lstStyle/>
          <a:p>
            <a:pPr algn="l"/>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データの「取得」から「解釈」「価値判断」「生活行動の選択」へと至るプロセスに、</a:t>
            </a:r>
            <a:r>
              <a:rPr lang="ja-JP" altLang="ja-JP" sz="1800" kern="100" spc="-20" dirty="0">
                <a:solidFill>
                  <a:srgbClr val="FF0000"/>
                </a:solidFill>
                <a:effectLst/>
                <a:latin typeface="Times New Roman" panose="02020603050405020304" pitchFamily="18" charset="0"/>
                <a:ea typeface="ＭＳ 明朝" panose="02020609040205080304" pitchFamily="17" charset="-128"/>
                <a:cs typeface="Times New Roman" panose="02020603050405020304" pitchFamily="18" charset="0"/>
              </a:rPr>
              <a:t>身体感覚・生活経験を媒介させる</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ことが重要となる。</a:t>
            </a:r>
            <a:endParaRPr lang="en-US"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endParaRPr>
          </a:p>
          <a:p>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データ主導型の健康教育は自己理解と健康管理実践の乖離をもたらすゆえに、</a:t>
            </a:r>
            <a:r>
              <a:rPr lang="ja-JP" altLang="ja-JP" kern="100" spc="-20" dirty="0">
                <a:solidFill>
                  <a:srgbClr val="FF0000"/>
                </a:solidFill>
                <a:latin typeface="Times New Roman" panose="02020603050405020304" pitchFamily="18" charset="0"/>
                <a:ea typeface="ＭＳ 明朝" panose="02020609040205080304" pitchFamily="17" charset="-128"/>
                <a:cs typeface="Times New Roman" panose="02020603050405020304" pitchFamily="18" charset="0"/>
              </a:rPr>
              <a:t>排便等の素朴な生活行動を通して自身の健康状態を把握する</a:t>
            </a:r>
            <a:r>
              <a:rPr lang="ja-JP" altLang="ja-JP" kern="100" spc="-20" dirty="0">
                <a:latin typeface="Times New Roman" panose="02020603050405020304" pitchFamily="18" charset="0"/>
                <a:ea typeface="ＭＳ 明朝" panose="02020609040205080304" pitchFamily="17" charset="-128"/>
                <a:cs typeface="Times New Roman" panose="02020603050405020304" pitchFamily="18" charset="0"/>
              </a:rPr>
              <a:t>という発想が重要となる</a:t>
            </a:r>
            <a:r>
              <a:rPr lang="ja-JP" altLang="ja-JP" sz="1800" kern="100" spc="-20" dirty="0">
                <a:effectLst/>
                <a:latin typeface="Times New Roman" panose="02020603050405020304" pitchFamily="18" charset="0"/>
                <a:ea typeface="ＭＳ 明朝" panose="02020609040205080304" pitchFamily="17" charset="-128"/>
                <a:cs typeface="Times New Roman" panose="02020603050405020304" pitchFamily="18" charset="0"/>
              </a:rPr>
              <a:t>。</a:t>
            </a:r>
            <a:endPar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70360475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597</TotalTime>
  <Words>1352</Words>
  <Application>Microsoft Office PowerPoint</Application>
  <PresentationFormat>ワイド画面</PresentationFormat>
  <Paragraphs>65</Paragraphs>
  <Slides>6</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游ゴシック</vt:lpstr>
      <vt:lpstr>游ゴシック Light</vt:lpstr>
      <vt:lpstr>Arial</vt:lpstr>
      <vt:lpstr>Century</vt:lpstr>
      <vt:lpstr>Times New Roman</vt:lpstr>
      <vt:lpstr>Office テーマ</vt:lpstr>
      <vt:lpstr>汲田克夫における「健康管理能力」の史的展開と構造</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圭朗 松本</dc:creator>
  <cp:lastModifiedBy>圭朗 松本</cp:lastModifiedBy>
  <cp:revision>36</cp:revision>
  <dcterms:created xsi:type="dcterms:W3CDTF">2025-07-02T15:05:44Z</dcterms:created>
  <dcterms:modified xsi:type="dcterms:W3CDTF">2025-07-03T15:41:35Z</dcterms:modified>
</cp:coreProperties>
</file>