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58" r:id="rId4"/>
    <p:sldId id="259" r:id="rId5"/>
    <p:sldId id="260" r:id="rId6"/>
    <p:sldId id="263" r:id="rId7"/>
    <p:sldId id="261" r:id="rId8"/>
    <p:sldId id="264" r:id="rId9"/>
    <p:sldId id="262" r:id="rId10"/>
    <p:sldId id="265" r:id="rId11"/>
    <p:sldId id="266" r:id="rId12"/>
    <p:sldId id="267" r:id="rId13"/>
    <p:sldId id="268" r:id="rId14"/>
  </p:sldIdLst>
  <p:sldSz cx="12192000" cy="6858000"/>
  <p:notesSz cx="6797675" cy="99282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4660"/>
  </p:normalViewPr>
  <p:slideViewPr>
    <p:cSldViewPr snapToGrid="0">
      <p:cViewPr>
        <p:scale>
          <a:sx n="92" d="100"/>
          <a:sy n="92" d="100"/>
        </p:scale>
        <p:origin x="67" y="5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123B03-FDA1-43D5-5EAE-2060D7E3B31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AC60537-E146-04D5-5B92-BBD81147D3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5627C73-033E-19FE-983A-FAC7CA91E839}"/>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A2E50B99-B172-CB97-DFC5-A2C8AFC733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555BB33-538C-1C46-A452-76ECC640A1BE}"/>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3944646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7B68A2-DA7A-97A3-714C-5E97BE9011F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3BBB98F-2EBE-0DC5-3BB9-E85309A4838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A4E7E06-F6EB-4AC7-0975-67EE85282619}"/>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2A7F5896-7597-4FEB-4E74-797C9729E9F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05CF24-9625-37C8-261B-C960BEF14810}"/>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574710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8A36182-7033-028B-00F1-97FA2AEB1C0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F61A4FC-E21A-4631-6D58-7AB15626719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ACDD09B-51AE-975D-86C9-0B89CFD1A025}"/>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F1CD633D-C92E-F28E-6EE5-C67F542F28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9E67FD-920F-1FC5-FCB2-5CF13BC5613B}"/>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3192802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1D7CE-A84E-66A6-C10E-9AEC2ADB43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DA3EA17-D3EB-05FE-41F4-EB856874222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A2B6A4A-D4C2-654E-8C37-C92AB3E30D35}"/>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B4BCBA64-6960-9B3E-0BF9-2B2D1878B6C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0C86661-0054-7768-B46E-5875C724504B}"/>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258297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97550F-6AA4-6E80-D443-883E10248CA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EA941E-AAA3-DF51-9F98-9CD06B63D9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2995BDA-7A5B-94AE-324A-A184408F3D32}"/>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E8EC285C-74EB-B21A-0A27-3BBBC33C7DA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193669-9A68-5FE9-D806-7A2FB347E567}"/>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422050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CC3998-A5D7-F9EE-03EA-31CE5CBB9F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114B8EB-7034-14DF-FD14-722D771B025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D40F26F-4EEB-DEAC-1317-6175C45ABED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F1C1789-673B-F284-A5F3-318BE36C42C3}"/>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6" name="フッター プレースホルダー 5">
            <a:extLst>
              <a:ext uri="{FF2B5EF4-FFF2-40B4-BE49-F238E27FC236}">
                <a16:creationId xmlns:a16="http://schemas.microsoft.com/office/drawing/2014/main" id="{D4D667F9-E756-0639-E61F-62573326B1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676CA1C-129C-7688-D1F6-37EDBD78E697}"/>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2963957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C4A4A9-1B33-7341-B540-0AFC71B289D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7F432F8-D327-FDB0-C50D-8A31EF0BE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F596D04-4ECD-55F3-4587-60424519819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BFACA1E-0F5D-5ED8-B6F6-7614D2727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DCCF943-4FE9-15CB-C80F-4B0EBAA6421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1FE7F93-DB32-8862-2277-4BB36CC7A31C}"/>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8" name="フッター プレースホルダー 7">
            <a:extLst>
              <a:ext uri="{FF2B5EF4-FFF2-40B4-BE49-F238E27FC236}">
                <a16:creationId xmlns:a16="http://schemas.microsoft.com/office/drawing/2014/main" id="{BAF76DD1-AE0C-6568-8EAC-52ADD2F147B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8C41ABD-36E8-EF0C-DD0E-256F47E6435B}"/>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1440229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85ABED-6578-425D-701F-CB8C9166576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6F2FBE7-C70A-B7D1-090D-1E38232931E7}"/>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4" name="フッター プレースホルダー 3">
            <a:extLst>
              <a:ext uri="{FF2B5EF4-FFF2-40B4-BE49-F238E27FC236}">
                <a16:creationId xmlns:a16="http://schemas.microsoft.com/office/drawing/2014/main" id="{CCBC5E8A-C19C-6B0A-6C74-BA4FD1C5C40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B8140CC-213E-2E6F-FA37-CB813C7176D3}"/>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3071880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1D7CB45-AA2F-29B7-9480-FB9EEF9E1654}"/>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3" name="フッター プレースホルダー 2">
            <a:extLst>
              <a:ext uri="{FF2B5EF4-FFF2-40B4-BE49-F238E27FC236}">
                <a16:creationId xmlns:a16="http://schemas.microsoft.com/office/drawing/2014/main" id="{71C3F537-3582-F34B-D9CB-AE17BC85E6E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57EDF77-28BE-5C71-E94F-5D53FC36144E}"/>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223401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317079-25A6-F2F7-0003-0A7A2DEBB8F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13F6889-30A8-FB91-ACF1-3047A68249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F79D6EC-980D-ACEB-4C11-8C73A9CD1D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A228575-96C6-FDCA-B358-788B818045D1}"/>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6" name="フッター プレースホルダー 5">
            <a:extLst>
              <a:ext uri="{FF2B5EF4-FFF2-40B4-BE49-F238E27FC236}">
                <a16:creationId xmlns:a16="http://schemas.microsoft.com/office/drawing/2014/main" id="{6B4BD35A-F1DD-61C0-831D-AD9ED217AD7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DD840FB-2FD6-DE2E-8719-D36C1B73F8B2}"/>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1463859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9E7742-DE2A-A765-E954-57155DA18C1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139361E-6978-61D3-EB77-0DCE34C1D8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746B930-CF12-8A35-F28B-94E444B89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235B7B5-CD6B-3E01-AFD1-B33BA064E63E}"/>
              </a:ext>
            </a:extLst>
          </p:cNvPr>
          <p:cNvSpPr>
            <a:spLocks noGrp="1"/>
          </p:cNvSpPr>
          <p:nvPr>
            <p:ph type="dt" sz="half" idx="10"/>
          </p:nvPr>
        </p:nvSpPr>
        <p:spPr/>
        <p:txBody>
          <a:bodyPr/>
          <a:lstStyle/>
          <a:p>
            <a:fld id="{437118A9-E627-4846-BF86-73FD565A62B8}" type="datetimeFigureOut">
              <a:rPr kumimoji="1" lang="ja-JP" altLang="en-US" smtClean="0"/>
              <a:t>2023/4/8</a:t>
            </a:fld>
            <a:endParaRPr kumimoji="1" lang="ja-JP" altLang="en-US"/>
          </a:p>
        </p:txBody>
      </p:sp>
      <p:sp>
        <p:nvSpPr>
          <p:cNvPr id="6" name="フッター プレースホルダー 5">
            <a:extLst>
              <a:ext uri="{FF2B5EF4-FFF2-40B4-BE49-F238E27FC236}">
                <a16:creationId xmlns:a16="http://schemas.microsoft.com/office/drawing/2014/main" id="{9E6E6FF3-D4BF-A7E4-83D6-62459227F2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CBD4157-89EE-B529-31DC-2DF6386D2069}"/>
              </a:ext>
            </a:extLst>
          </p:cNvPr>
          <p:cNvSpPr>
            <a:spLocks noGrp="1"/>
          </p:cNvSpPr>
          <p:nvPr>
            <p:ph type="sldNum" sz="quarter" idx="12"/>
          </p:nvPr>
        </p:nvSpPr>
        <p:spPr/>
        <p:txBody>
          <a:body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2111608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BB52884-263F-C1D7-5934-319F70C186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543C3F8-C3BB-48D9-2353-B5CFA2AFE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E82D049-E9FA-7810-3882-1996D10415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118A9-E627-4846-BF86-73FD565A62B8}" type="datetimeFigureOut">
              <a:rPr kumimoji="1" lang="ja-JP" altLang="en-US" smtClean="0"/>
              <a:t>2023/4/8</a:t>
            </a:fld>
            <a:endParaRPr kumimoji="1" lang="ja-JP" altLang="en-US"/>
          </a:p>
        </p:txBody>
      </p:sp>
      <p:sp>
        <p:nvSpPr>
          <p:cNvPr id="5" name="フッター プレースホルダー 4">
            <a:extLst>
              <a:ext uri="{FF2B5EF4-FFF2-40B4-BE49-F238E27FC236}">
                <a16:creationId xmlns:a16="http://schemas.microsoft.com/office/drawing/2014/main" id="{D721E93E-3161-5BBE-BCD7-CDA2B8C3E6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306F108-0E44-F438-A39B-8FE49C8D1D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2B455-AC06-452D-998C-9E9290619B26}" type="slidenum">
              <a:rPr kumimoji="1" lang="ja-JP" altLang="en-US" smtClean="0"/>
              <a:t>‹#›</a:t>
            </a:fld>
            <a:endParaRPr kumimoji="1" lang="ja-JP" altLang="en-US"/>
          </a:p>
        </p:txBody>
      </p:sp>
    </p:spTree>
    <p:extLst>
      <p:ext uri="{BB962C8B-B14F-4D97-AF65-F5344CB8AC3E}">
        <p14:creationId xmlns:p14="http://schemas.microsoft.com/office/powerpoint/2010/main" val="296341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B541138A-E0E6-8F60-C581-78EDC27DB24C}"/>
              </a:ext>
            </a:extLst>
          </p:cNvPr>
          <p:cNvSpPr>
            <a:spLocks noGrp="1"/>
          </p:cNvSpPr>
          <p:nvPr>
            <p:ph type="title"/>
          </p:nvPr>
        </p:nvSpPr>
        <p:spPr>
          <a:xfrm>
            <a:off x="838200" y="1096645"/>
            <a:ext cx="10515600" cy="1272482"/>
          </a:xfrm>
        </p:spPr>
        <p:txBody>
          <a:bodyPr>
            <a:normAutofit/>
          </a:bodyPr>
          <a:lstStyle/>
          <a:p>
            <a:r>
              <a:rPr lang="ja-JP" altLang="en-US" sz="5400" dirty="0">
                <a:latin typeface="BIZ UDPゴシック" panose="020B0400000000000000" pitchFamily="50" charset="-128"/>
                <a:ea typeface="BIZ UDPゴシック" panose="020B0400000000000000" pitchFamily="50" charset="-128"/>
              </a:rPr>
              <a:t>睡眠時無呼吸症候群</a:t>
            </a:r>
          </a:p>
        </p:txBody>
      </p:sp>
      <p:sp>
        <p:nvSpPr>
          <p:cNvPr id="5" name="コンテンツ プレースホルダー 4">
            <a:extLst>
              <a:ext uri="{FF2B5EF4-FFF2-40B4-BE49-F238E27FC236}">
                <a16:creationId xmlns:a16="http://schemas.microsoft.com/office/drawing/2014/main" id="{E58330F3-F4A8-22AA-DA91-E4C6613F52D8}"/>
              </a:ext>
            </a:extLst>
          </p:cNvPr>
          <p:cNvSpPr>
            <a:spLocks noGrp="1"/>
          </p:cNvSpPr>
          <p:nvPr>
            <p:ph idx="1"/>
          </p:nvPr>
        </p:nvSpPr>
        <p:spPr>
          <a:xfrm>
            <a:off x="838200" y="2369127"/>
            <a:ext cx="10515600" cy="3807836"/>
          </a:xfrm>
        </p:spPr>
        <p:txBody>
          <a:bodyPr/>
          <a:lstStyle/>
          <a:p>
            <a:pPr marL="0" indent="0">
              <a:buNone/>
            </a:pPr>
            <a:r>
              <a:rPr lang="ja-JP" altLang="en-US" dirty="0"/>
              <a:t>　　　　　　　　　　　</a:t>
            </a:r>
            <a:r>
              <a:rPr lang="ja-JP" altLang="en-US" sz="5400" dirty="0">
                <a:latin typeface="BIZ UDPゴシック" panose="020B0400000000000000" pitchFamily="50" charset="-128"/>
                <a:ea typeface="BIZ UDPゴシック" panose="020B0400000000000000" pitchFamily="50" charset="-128"/>
              </a:rPr>
              <a:t>の検査から治療まで</a:t>
            </a:r>
            <a:endParaRPr lang="en-US" altLang="ja-JP" sz="5400" dirty="0">
              <a:latin typeface="BIZ UDPゴシック" panose="020B0400000000000000" pitchFamily="50" charset="-128"/>
              <a:ea typeface="BIZ UDPゴシック" panose="020B0400000000000000" pitchFamily="50" charset="-128"/>
            </a:endParaRPr>
          </a:p>
          <a:p>
            <a:pPr marL="0" indent="0">
              <a:buNone/>
            </a:pPr>
            <a:endParaRPr lang="ja-JP" altLang="en-US" sz="54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F1ECAD8F-8489-7EBE-9C46-FE1D74844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4599" y="5575575"/>
            <a:ext cx="6608618" cy="791698"/>
          </a:xfrm>
          <a:prstGeom prst="rect">
            <a:avLst/>
          </a:prstGeom>
        </p:spPr>
      </p:pic>
      <p:pic>
        <p:nvPicPr>
          <p:cNvPr id="11" name="図 10">
            <a:extLst>
              <a:ext uri="{FF2B5EF4-FFF2-40B4-BE49-F238E27FC236}">
                <a16:creationId xmlns:a16="http://schemas.microsoft.com/office/drawing/2014/main" id="{78D3DD3F-84E3-2E60-C442-3C0B80C1F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360063"/>
            <a:ext cx="3272963" cy="3007210"/>
          </a:xfrm>
          <a:prstGeom prst="rect">
            <a:avLst/>
          </a:prstGeom>
        </p:spPr>
      </p:pic>
      <p:pic>
        <p:nvPicPr>
          <p:cNvPr id="13" name="図 12">
            <a:extLst>
              <a:ext uri="{FF2B5EF4-FFF2-40B4-BE49-F238E27FC236}">
                <a16:creationId xmlns:a16="http://schemas.microsoft.com/office/drawing/2014/main" id="{CFF17611-5E58-E362-7FEB-8FC30D658C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6493" y="3784532"/>
            <a:ext cx="1846140" cy="1688350"/>
          </a:xfrm>
          <a:prstGeom prst="rect">
            <a:avLst/>
          </a:prstGeom>
        </p:spPr>
      </p:pic>
      <p:pic>
        <p:nvPicPr>
          <p:cNvPr id="15" name="図 14">
            <a:extLst>
              <a:ext uri="{FF2B5EF4-FFF2-40B4-BE49-F238E27FC236}">
                <a16:creationId xmlns:a16="http://schemas.microsoft.com/office/drawing/2014/main" id="{F925BFFB-83D7-9307-B3F5-30B9C045C6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2884" y="4312668"/>
            <a:ext cx="1302846" cy="1191492"/>
          </a:xfrm>
          <a:prstGeom prst="rect">
            <a:avLst/>
          </a:prstGeom>
        </p:spPr>
      </p:pic>
    </p:spTree>
    <p:extLst>
      <p:ext uri="{BB962C8B-B14F-4D97-AF65-F5344CB8AC3E}">
        <p14:creationId xmlns:p14="http://schemas.microsoft.com/office/powerpoint/2010/main" val="3466959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CA3A5E-1FE3-3420-F514-564F5BF85B1C}"/>
              </a:ext>
            </a:extLst>
          </p:cNvPr>
          <p:cNvSpPr>
            <a:spLocks noGrp="1"/>
          </p:cNvSpPr>
          <p:nvPr>
            <p:ph type="title"/>
          </p:nvPr>
        </p:nvSpPr>
        <p:spPr>
          <a:xfrm>
            <a:off x="671945" y="292893"/>
            <a:ext cx="8613371" cy="776288"/>
          </a:xfrm>
        </p:spPr>
        <p:txBody>
          <a:bodyPr/>
          <a:lstStyle/>
          <a:p>
            <a:r>
              <a:rPr kumimoji="1" lang="en-US" altLang="ja-JP" dirty="0">
                <a:latin typeface="BIZ UDPゴシック" panose="020B0400000000000000" pitchFamily="50" charset="-128"/>
                <a:ea typeface="BIZ UDPゴシック" panose="020B0400000000000000" pitchFamily="50" charset="-128"/>
              </a:rPr>
              <a:t>SAS</a:t>
            </a:r>
            <a:r>
              <a:rPr kumimoji="1" lang="ja-JP" altLang="en-US" dirty="0">
                <a:latin typeface="BIZ UDPゴシック" panose="020B0400000000000000" pitchFamily="50" charset="-128"/>
                <a:ea typeface="BIZ UDPゴシック" panose="020B0400000000000000" pitchFamily="50" charset="-128"/>
              </a:rPr>
              <a:t>の検査からの診療までの流れ</a:t>
            </a:r>
          </a:p>
        </p:txBody>
      </p:sp>
      <p:sp>
        <p:nvSpPr>
          <p:cNvPr id="3" name="コンテンツ プレースホルダー 2">
            <a:extLst>
              <a:ext uri="{FF2B5EF4-FFF2-40B4-BE49-F238E27FC236}">
                <a16:creationId xmlns:a16="http://schemas.microsoft.com/office/drawing/2014/main" id="{DF7F0E3E-78BB-557B-AEA7-8CDBE3C2EB0F}"/>
              </a:ext>
            </a:extLst>
          </p:cNvPr>
          <p:cNvSpPr>
            <a:spLocks noGrp="1"/>
          </p:cNvSpPr>
          <p:nvPr>
            <p:ph idx="1"/>
          </p:nvPr>
        </p:nvSpPr>
        <p:spPr>
          <a:xfrm>
            <a:off x="671945" y="1360111"/>
            <a:ext cx="10515600" cy="5032375"/>
          </a:xfrm>
        </p:spPr>
        <p:txBody>
          <a:bodyPr/>
          <a:lstStyle/>
          <a:p>
            <a:pPr marL="0" indent="0">
              <a:buNone/>
            </a:pPr>
            <a:r>
              <a:rPr kumimoji="1" lang="ja-JP" altLang="en-US" dirty="0">
                <a:latin typeface="BIZ UDPゴシック" panose="020B0400000000000000" pitchFamily="50" charset="-128"/>
                <a:ea typeface="BIZ UDPゴシック" panose="020B0400000000000000" pitchFamily="50" charset="-128"/>
              </a:rPr>
              <a:t>①いびき（無呼吸の疑い）</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　　　　</a:t>
            </a:r>
            <a:endParaRPr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②ドクターによる問診</a:t>
            </a:r>
            <a:endParaRPr lang="en-US" altLang="ja-JP" dirty="0">
              <a:latin typeface="BIZ UDPゴシック" panose="020B0400000000000000" pitchFamily="50" charset="-128"/>
              <a:ea typeface="BIZ UDPゴシック" panose="020B0400000000000000" pitchFamily="50" charset="-128"/>
            </a:endParaRPr>
          </a:p>
          <a:p>
            <a:pPr marL="0" indent="0">
              <a:buNone/>
            </a:pP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③簡易型によるスクリーニング検査</a:t>
            </a:r>
            <a:endParaRPr lang="en-US" altLang="ja-JP" dirty="0">
              <a:latin typeface="BIZ UDPゴシック" panose="020B0400000000000000" pitchFamily="50" charset="-128"/>
              <a:ea typeface="BIZ UDPゴシック" panose="020B0400000000000000" pitchFamily="50" charset="-128"/>
            </a:endParaRPr>
          </a:p>
          <a:p>
            <a:pPr marL="0" indent="0">
              <a:buNone/>
            </a:pP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④睡眠ポリグラフ検査</a:t>
            </a:r>
            <a:endParaRPr lang="en-US" altLang="ja-JP" dirty="0">
              <a:latin typeface="BIZ UDPゴシック" panose="020B0400000000000000" pitchFamily="50" charset="-128"/>
              <a:ea typeface="BIZ UDPゴシック" panose="020B0400000000000000" pitchFamily="50" charset="-128"/>
            </a:endParaRPr>
          </a:p>
          <a:p>
            <a:pPr marL="0" indent="0">
              <a:buNone/>
            </a:pP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⑤検査結果により、ＣＰＡＰ等による治療</a:t>
            </a:r>
            <a:endParaRPr kumimoji="1" lang="ja-JP" altLang="en-US"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46A34132-D00F-919D-1029-64995BAFBB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7631" y="5918662"/>
            <a:ext cx="4716195" cy="564989"/>
          </a:xfrm>
          <a:prstGeom prst="rect">
            <a:avLst/>
          </a:prstGeom>
        </p:spPr>
      </p:pic>
      <p:pic>
        <p:nvPicPr>
          <p:cNvPr id="7" name="図 6">
            <a:extLst>
              <a:ext uri="{FF2B5EF4-FFF2-40B4-BE49-F238E27FC236}">
                <a16:creationId xmlns:a16="http://schemas.microsoft.com/office/drawing/2014/main" id="{E5F362C5-DB33-538B-8C9D-A11568ED4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4193" y="2920887"/>
            <a:ext cx="2860437" cy="2824682"/>
          </a:xfrm>
          <a:prstGeom prst="rect">
            <a:avLst/>
          </a:prstGeom>
        </p:spPr>
      </p:pic>
    </p:spTree>
    <p:extLst>
      <p:ext uri="{BB962C8B-B14F-4D97-AF65-F5344CB8AC3E}">
        <p14:creationId xmlns:p14="http://schemas.microsoft.com/office/powerpoint/2010/main" val="226019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755ECB-F35E-E8A3-C897-860A58A52291}"/>
              </a:ext>
            </a:extLst>
          </p:cNvPr>
          <p:cNvSpPr>
            <a:spLocks noGrp="1"/>
          </p:cNvSpPr>
          <p:nvPr>
            <p:ph type="title"/>
          </p:nvPr>
        </p:nvSpPr>
        <p:spPr>
          <a:xfrm>
            <a:off x="838200" y="240462"/>
            <a:ext cx="7275022" cy="1009651"/>
          </a:xfrm>
        </p:spPr>
        <p:txBody>
          <a:bodyPr/>
          <a:lstStyle/>
          <a:p>
            <a:r>
              <a:rPr kumimoji="1" lang="ja-JP" altLang="en-US" dirty="0">
                <a:latin typeface="BIZ UDPゴシック" panose="020B0400000000000000" pitchFamily="50" charset="-128"/>
                <a:ea typeface="BIZ UDPゴシック" panose="020B0400000000000000" pitchFamily="50" charset="-128"/>
              </a:rPr>
              <a:t>検査　簡易型による自宅検査</a:t>
            </a:r>
          </a:p>
        </p:txBody>
      </p:sp>
      <p:sp>
        <p:nvSpPr>
          <p:cNvPr id="3" name="コンテンツ プレースホルダー 2">
            <a:extLst>
              <a:ext uri="{FF2B5EF4-FFF2-40B4-BE49-F238E27FC236}">
                <a16:creationId xmlns:a16="http://schemas.microsoft.com/office/drawing/2014/main" id="{4B88FCE6-236F-D488-B4A4-DA8E5493FFA8}"/>
              </a:ext>
            </a:extLst>
          </p:cNvPr>
          <p:cNvSpPr>
            <a:spLocks noGrp="1"/>
          </p:cNvSpPr>
          <p:nvPr>
            <p:ph idx="1"/>
          </p:nvPr>
        </p:nvSpPr>
        <p:spPr>
          <a:xfrm>
            <a:off x="838200" y="1599247"/>
            <a:ext cx="10515600" cy="4926850"/>
          </a:xfrm>
        </p:spPr>
        <p:txBody>
          <a:bodyPr/>
          <a:lstStyle/>
          <a:p>
            <a:pPr marL="0" indent="0">
              <a:buNone/>
            </a:pPr>
            <a:r>
              <a:rPr lang="ja-JP" altLang="en-US" dirty="0">
                <a:latin typeface="BIZ UDPゴシック" panose="020B0400000000000000" pitchFamily="50" charset="-128"/>
                <a:ea typeface="BIZ UDPゴシック" panose="020B0400000000000000" pitchFamily="50" charset="-128"/>
              </a:rPr>
              <a:t>この検査では睡眠中の呼吸の状態、血液中の酸素飽和度などを同時に測定し、無呼吸低呼吸の有無を知ることができます。</a:t>
            </a:r>
            <a:endParaRPr lang="en-US" altLang="ja-JP" dirty="0">
              <a:latin typeface="BIZ UDPゴシック" panose="020B0400000000000000" pitchFamily="50" charset="-128"/>
              <a:ea typeface="BIZ UDPゴシック" panose="020B0400000000000000" pitchFamily="50" charset="-128"/>
            </a:endParaRPr>
          </a:p>
          <a:p>
            <a:pPr marL="0" indent="0">
              <a:buNone/>
            </a:pP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検査はご自宅で簡単に行うことができ、テープでセンサを貼り付け、本体のボタンを押して検査をスタートさせ、いつもどおりお休みいただくだけです。</a:t>
            </a:r>
            <a:endParaRPr kumimoji="1" lang="en-US" altLang="ja-JP" dirty="0">
              <a:latin typeface="BIZ UDPゴシック" panose="020B0400000000000000" pitchFamily="50" charset="-128"/>
              <a:ea typeface="BIZ UDPゴシック" panose="020B0400000000000000" pitchFamily="50" charset="-128"/>
            </a:endParaRPr>
          </a:p>
          <a:p>
            <a:pPr marL="0" indent="0">
              <a:buNone/>
            </a:pP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検査結果によっては精密検査が必要となります。</a:t>
            </a:r>
          </a:p>
        </p:txBody>
      </p:sp>
      <p:pic>
        <p:nvPicPr>
          <p:cNvPr id="5" name="図 4">
            <a:extLst>
              <a:ext uri="{FF2B5EF4-FFF2-40B4-BE49-F238E27FC236}">
                <a16:creationId xmlns:a16="http://schemas.microsoft.com/office/drawing/2014/main" id="{716D67A1-4AC7-A182-7C3E-1F81BB4D2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0858" y="5985164"/>
            <a:ext cx="4515394" cy="540934"/>
          </a:xfrm>
          <a:prstGeom prst="rect">
            <a:avLst/>
          </a:prstGeom>
        </p:spPr>
      </p:pic>
      <p:pic>
        <p:nvPicPr>
          <p:cNvPr id="7" name="図 6">
            <a:extLst>
              <a:ext uri="{FF2B5EF4-FFF2-40B4-BE49-F238E27FC236}">
                <a16:creationId xmlns:a16="http://schemas.microsoft.com/office/drawing/2014/main" id="{DA5DEA39-BA19-BB30-B3DB-1904BEC58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18" y="4062672"/>
            <a:ext cx="1760913" cy="1760913"/>
          </a:xfrm>
          <a:prstGeom prst="rect">
            <a:avLst/>
          </a:prstGeom>
        </p:spPr>
      </p:pic>
    </p:spTree>
    <p:extLst>
      <p:ext uri="{BB962C8B-B14F-4D97-AF65-F5344CB8AC3E}">
        <p14:creationId xmlns:p14="http://schemas.microsoft.com/office/powerpoint/2010/main" val="218670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DB9524-ECE8-BB70-3AAC-C0AE9F30CA29}"/>
              </a:ext>
            </a:extLst>
          </p:cNvPr>
          <p:cNvSpPr>
            <a:spLocks noGrp="1"/>
          </p:cNvSpPr>
          <p:nvPr>
            <p:ph type="title"/>
          </p:nvPr>
        </p:nvSpPr>
        <p:spPr>
          <a:xfrm>
            <a:off x="838200" y="381779"/>
            <a:ext cx="4606636" cy="1009651"/>
          </a:xfrm>
        </p:spPr>
        <p:txBody>
          <a:bodyPr/>
          <a:lstStyle/>
          <a:p>
            <a:r>
              <a:rPr kumimoji="1" lang="ja-JP" altLang="en-US" dirty="0">
                <a:latin typeface="BIZ UDPゴシック" panose="020B0400000000000000" pitchFamily="50" charset="-128"/>
                <a:ea typeface="BIZ UDPゴシック" panose="020B0400000000000000" pitchFamily="50" charset="-128"/>
              </a:rPr>
              <a:t>治療　</a:t>
            </a:r>
            <a:r>
              <a:rPr kumimoji="1" lang="en-US" altLang="ja-JP" dirty="0">
                <a:latin typeface="BIZ UDPゴシック" panose="020B0400000000000000" pitchFamily="50" charset="-128"/>
                <a:ea typeface="BIZ UDPゴシック" panose="020B0400000000000000" pitchFamily="50" charset="-128"/>
              </a:rPr>
              <a:t>CPAP</a:t>
            </a:r>
            <a:r>
              <a:rPr kumimoji="1" lang="ja-JP" altLang="en-US" dirty="0">
                <a:latin typeface="BIZ UDPゴシック" panose="020B0400000000000000" pitchFamily="50" charset="-128"/>
                <a:ea typeface="BIZ UDPゴシック" panose="020B0400000000000000" pitchFamily="50" charset="-128"/>
              </a:rPr>
              <a:t>療法</a:t>
            </a:r>
          </a:p>
        </p:txBody>
      </p:sp>
      <p:sp>
        <p:nvSpPr>
          <p:cNvPr id="3" name="コンテンツ プレースホルダー 2">
            <a:extLst>
              <a:ext uri="{FF2B5EF4-FFF2-40B4-BE49-F238E27FC236}">
                <a16:creationId xmlns:a16="http://schemas.microsoft.com/office/drawing/2014/main" id="{709DE267-E569-AAA0-51E8-FBC0297687D1}"/>
              </a:ext>
            </a:extLst>
          </p:cNvPr>
          <p:cNvSpPr>
            <a:spLocks noGrp="1"/>
          </p:cNvSpPr>
          <p:nvPr>
            <p:ph idx="1"/>
          </p:nvPr>
        </p:nvSpPr>
        <p:spPr>
          <a:xfrm>
            <a:off x="838200" y="1479665"/>
            <a:ext cx="10515600" cy="4697298"/>
          </a:xfrm>
        </p:spPr>
        <p:txBody>
          <a:bodyPr>
            <a:normAutofit fontScale="92500" lnSpcReduction="10000"/>
          </a:bodyPr>
          <a:lstStyle/>
          <a:p>
            <a:pPr marL="0" indent="0">
              <a:buNone/>
            </a:pPr>
            <a:r>
              <a:rPr kumimoji="1" lang="en-US" altLang="ja-JP" sz="3200" dirty="0">
                <a:latin typeface="BIZ UDPゴシック" panose="020B0400000000000000" pitchFamily="50" charset="-128"/>
                <a:ea typeface="BIZ UDPゴシック" panose="020B0400000000000000" pitchFamily="50" charset="-128"/>
              </a:rPr>
              <a:t>CPAP</a:t>
            </a:r>
            <a:r>
              <a:rPr kumimoji="1" lang="ja-JP" altLang="en-US" sz="3200" dirty="0">
                <a:latin typeface="BIZ UDPゴシック" panose="020B0400000000000000" pitchFamily="50" charset="-128"/>
                <a:ea typeface="BIZ UDPゴシック" panose="020B0400000000000000" pitchFamily="50" charset="-128"/>
              </a:rPr>
              <a:t>とは？</a:t>
            </a:r>
            <a:endParaRPr kumimoji="1" lang="en-US" altLang="ja-JP" sz="3200" dirty="0">
              <a:latin typeface="BIZ UDPゴシック" panose="020B0400000000000000" pitchFamily="50" charset="-128"/>
              <a:ea typeface="BIZ UDPゴシック" panose="020B0400000000000000" pitchFamily="50" charset="-128"/>
            </a:endParaRPr>
          </a:p>
          <a:p>
            <a:pPr marL="0" indent="0">
              <a:buNone/>
            </a:pPr>
            <a:r>
              <a:rPr lang="en-US" altLang="ja-JP" sz="2400" dirty="0">
                <a:latin typeface="BIZ UDPゴシック" panose="020B0400000000000000" pitchFamily="50" charset="-128"/>
                <a:ea typeface="BIZ UDPゴシック" panose="020B0400000000000000" pitchFamily="50" charset="-128"/>
              </a:rPr>
              <a:t>CPAP</a:t>
            </a:r>
            <a:r>
              <a:rPr lang="ja-JP" altLang="en-US" sz="2400" dirty="0">
                <a:latin typeface="BIZ UDPゴシック" panose="020B0400000000000000" pitchFamily="50" charset="-128"/>
                <a:ea typeface="BIZ UDPゴシック" panose="020B0400000000000000" pitchFamily="50" charset="-128"/>
              </a:rPr>
              <a:t>とは、持続陽圧呼吸療法</a:t>
            </a:r>
            <a:r>
              <a:rPr lang="en-US" altLang="ja-JP" sz="2400" dirty="0">
                <a:latin typeface="BIZ UDPゴシック" panose="020B0400000000000000" pitchFamily="50" charset="-128"/>
                <a:ea typeface="BIZ UDPゴシック" panose="020B0400000000000000" pitchFamily="50" charset="-128"/>
              </a:rPr>
              <a:t>SAS</a:t>
            </a:r>
            <a:r>
              <a:rPr lang="ja-JP" altLang="en-US" sz="2400" dirty="0">
                <a:latin typeface="BIZ UDPゴシック" panose="020B0400000000000000" pitchFamily="50" charset="-128"/>
                <a:ea typeface="BIZ UDPゴシック" panose="020B0400000000000000" pitchFamily="50" charset="-128"/>
              </a:rPr>
              <a:t>、特に閉塞性</a:t>
            </a:r>
            <a:r>
              <a:rPr lang="en-US" altLang="ja-JP" sz="2400" dirty="0">
                <a:latin typeface="BIZ UDPゴシック" panose="020B0400000000000000" pitchFamily="50" charset="-128"/>
                <a:ea typeface="BIZ UDPゴシック" panose="020B0400000000000000" pitchFamily="50" charset="-128"/>
              </a:rPr>
              <a:t>SAS</a:t>
            </a:r>
            <a:r>
              <a:rPr lang="ja-JP" altLang="en-US" sz="2400" dirty="0">
                <a:latin typeface="BIZ UDPゴシック" panose="020B0400000000000000" pitchFamily="50" charset="-128"/>
                <a:ea typeface="BIZ UDPゴシック" panose="020B0400000000000000" pitchFamily="50" charset="-128"/>
              </a:rPr>
              <a:t>の治療として第一に選択される呼吸療法です。</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kumimoji="1" lang="en-US" altLang="ja-JP" sz="2400" dirty="0">
                <a:latin typeface="BIZ UDPゴシック" panose="020B0400000000000000" pitchFamily="50" charset="-128"/>
                <a:ea typeface="BIZ UDPゴシック" panose="020B0400000000000000" pitchFamily="50" charset="-128"/>
              </a:rPr>
              <a:t>CPAP</a:t>
            </a:r>
            <a:r>
              <a:rPr kumimoji="1" lang="ja-JP" altLang="en-US" sz="2400" dirty="0">
                <a:latin typeface="BIZ UDPゴシック" panose="020B0400000000000000" pitchFamily="50" charset="-128"/>
                <a:ea typeface="BIZ UDPゴシック" panose="020B0400000000000000" pitchFamily="50" charset="-128"/>
              </a:rPr>
              <a:t>療法は、鼻より空気を送り、閉塞した上気道をおし広げることによって睡眠時の無呼吸をなくし、酸素不足を解消することができ、睡眠の質を向上させることができます。</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en-US" altLang="ja-JP" sz="2400" dirty="0">
                <a:latin typeface="BIZ UDPゴシック" panose="020B0400000000000000" pitchFamily="50" charset="-128"/>
                <a:ea typeface="BIZ UDPゴシック" panose="020B0400000000000000" pitchFamily="50" charset="-128"/>
              </a:rPr>
              <a:t>SAS</a:t>
            </a:r>
            <a:r>
              <a:rPr lang="ja-JP" altLang="en-US" sz="2400" dirty="0">
                <a:latin typeface="BIZ UDPゴシック" panose="020B0400000000000000" pitchFamily="50" charset="-128"/>
                <a:ea typeface="BIZ UDPゴシック" panose="020B0400000000000000" pitchFamily="50" charset="-128"/>
              </a:rPr>
              <a:t>がまねく高血圧症や狭心症、心筋梗塞といった循環器の病気など、合併症を予防することもできると言われています。</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lang="en-US" altLang="ja-JP" sz="2400"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現在では、</a:t>
            </a:r>
            <a:r>
              <a:rPr kumimoji="1" lang="en-US" altLang="ja-JP" sz="2400" dirty="0">
                <a:latin typeface="BIZ UDPゴシック" panose="020B0400000000000000" pitchFamily="50" charset="-128"/>
                <a:ea typeface="BIZ UDPゴシック" panose="020B0400000000000000" pitchFamily="50" charset="-128"/>
              </a:rPr>
              <a:t>CPAP</a:t>
            </a:r>
            <a:r>
              <a:rPr kumimoji="1" lang="ja-JP" altLang="en-US" sz="2400" dirty="0">
                <a:latin typeface="BIZ UDPゴシック" panose="020B0400000000000000" pitchFamily="50" charset="-128"/>
                <a:ea typeface="BIZ UDPゴシック" panose="020B0400000000000000" pitchFamily="50" charset="-128"/>
              </a:rPr>
              <a:t>療法は、中等症以上の閉塞性</a:t>
            </a:r>
            <a:r>
              <a:rPr kumimoji="1" lang="en-US" altLang="ja-JP" sz="2400" dirty="0">
                <a:latin typeface="BIZ UDPゴシック" panose="020B0400000000000000" pitchFamily="50" charset="-128"/>
                <a:ea typeface="BIZ UDPゴシック" panose="020B0400000000000000" pitchFamily="50" charset="-128"/>
              </a:rPr>
              <a:t>SAS</a:t>
            </a:r>
            <a:r>
              <a:rPr kumimoji="1" lang="ja-JP" altLang="en-US" sz="2400" dirty="0">
                <a:latin typeface="BIZ UDPゴシック" panose="020B0400000000000000" pitchFamily="50" charset="-128"/>
                <a:ea typeface="BIZ UDPゴシック" panose="020B0400000000000000" pitchFamily="50" charset="-128"/>
              </a:rPr>
              <a:t>に対する治療の第一選択として使用されています。</a:t>
            </a:r>
          </a:p>
        </p:txBody>
      </p:sp>
      <p:pic>
        <p:nvPicPr>
          <p:cNvPr id="5" name="図 4">
            <a:extLst>
              <a:ext uri="{FF2B5EF4-FFF2-40B4-BE49-F238E27FC236}">
                <a16:creationId xmlns:a16="http://schemas.microsoft.com/office/drawing/2014/main" id="{2AB7D965-D8A9-114D-4C05-CE860AD77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6019" y="6051665"/>
            <a:ext cx="4991305" cy="597947"/>
          </a:xfrm>
          <a:prstGeom prst="rect">
            <a:avLst/>
          </a:prstGeom>
        </p:spPr>
      </p:pic>
    </p:spTree>
    <p:extLst>
      <p:ext uri="{BB962C8B-B14F-4D97-AF65-F5344CB8AC3E}">
        <p14:creationId xmlns:p14="http://schemas.microsoft.com/office/powerpoint/2010/main" val="112718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9894E-3431-4F6B-7FDE-E4ED859C2AB9}"/>
              </a:ext>
            </a:extLst>
          </p:cNvPr>
          <p:cNvSpPr>
            <a:spLocks noGrp="1"/>
          </p:cNvSpPr>
          <p:nvPr>
            <p:ph type="title"/>
          </p:nvPr>
        </p:nvSpPr>
        <p:spPr>
          <a:xfrm>
            <a:off x="838200" y="199505"/>
            <a:ext cx="4274127" cy="1358179"/>
          </a:xfrm>
        </p:spPr>
        <p:txBody>
          <a:bodyPr/>
          <a:lstStyle/>
          <a:p>
            <a:r>
              <a:rPr kumimoji="1" lang="en-US" altLang="ja-JP" dirty="0">
                <a:latin typeface="BIZ UDPゴシック" panose="020B0400000000000000" pitchFamily="50" charset="-128"/>
                <a:ea typeface="BIZ UDPゴシック" panose="020B0400000000000000" pitchFamily="50" charset="-128"/>
              </a:rPr>
              <a:t>CPAP</a:t>
            </a:r>
            <a:r>
              <a:rPr kumimoji="1" lang="ja-JP" altLang="en-US" dirty="0">
                <a:latin typeface="BIZ UDPゴシック" panose="020B0400000000000000" pitchFamily="50" charset="-128"/>
                <a:ea typeface="BIZ UDPゴシック" panose="020B0400000000000000" pitchFamily="50" charset="-128"/>
              </a:rPr>
              <a:t>を使うと</a:t>
            </a:r>
          </a:p>
        </p:txBody>
      </p:sp>
      <p:sp>
        <p:nvSpPr>
          <p:cNvPr id="3" name="コンテンツ プレースホルダー 2">
            <a:extLst>
              <a:ext uri="{FF2B5EF4-FFF2-40B4-BE49-F238E27FC236}">
                <a16:creationId xmlns:a16="http://schemas.microsoft.com/office/drawing/2014/main" id="{B8E962FF-83CF-88C9-AA99-1D85DE6669A6}"/>
              </a:ext>
            </a:extLst>
          </p:cNvPr>
          <p:cNvSpPr>
            <a:spLocks noGrp="1"/>
          </p:cNvSpPr>
          <p:nvPr>
            <p:ph idx="1"/>
          </p:nvPr>
        </p:nvSpPr>
        <p:spPr>
          <a:xfrm>
            <a:off x="838200" y="1496291"/>
            <a:ext cx="10515600" cy="4680672"/>
          </a:xfrm>
        </p:spPr>
        <p:txBody>
          <a:bodyPr/>
          <a:lstStyle/>
          <a:p>
            <a:pPr marL="0" indent="0">
              <a:buNone/>
            </a:pPr>
            <a:r>
              <a:rPr kumimoji="1" lang="ja-JP" altLang="en-US" dirty="0">
                <a:latin typeface="BIZ UDPゴシック" panose="020B0400000000000000" pitchFamily="50" charset="-128"/>
                <a:ea typeface="BIZ UDPゴシック" panose="020B0400000000000000" pitchFamily="50" charset="-128"/>
              </a:rPr>
              <a:t>ほとんどの患者さんが使ったその日からいびきをかかなくなり、朝はスッキリ、昼間の眠気も軽くなり、消えることもあります。</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重症の</a:t>
            </a:r>
            <a:r>
              <a:rPr lang="en-US" altLang="ja-JP" dirty="0">
                <a:latin typeface="BIZ UDPゴシック" panose="020B0400000000000000" pitchFamily="50" charset="-128"/>
                <a:ea typeface="BIZ UDPゴシック" panose="020B0400000000000000" pitchFamily="50" charset="-128"/>
              </a:rPr>
              <a:t>SAS</a:t>
            </a:r>
            <a:r>
              <a:rPr lang="ja-JP" altLang="en-US" dirty="0">
                <a:latin typeface="BIZ UDPゴシック" panose="020B0400000000000000" pitchFamily="50" charset="-128"/>
                <a:ea typeface="BIZ UDPゴシック" panose="020B0400000000000000" pitchFamily="50" charset="-128"/>
              </a:rPr>
              <a:t>患者さんでは、</a:t>
            </a:r>
            <a:r>
              <a:rPr lang="en-US" altLang="ja-JP" dirty="0">
                <a:latin typeface="BIZ UDPゴシック" panose="020B0400000000000000" pitchFamily="50" charset="-128"/>
                <a:ea typeface="BIZ UDPゴシック" panose="020B0400000000000000" pitchFamily="50" charset="-128"/>
              </a:rPr>
              <a:t>CPAP</a:t>
            </a:r>
            <a:r>
              <a:rPr lang="ja-JP" altLang="en-US" dirty="0">
                <a:latin typeface="BIZ UDPゴシック" panose="020B0400000000000000" pitchFamily="50" charset="-128"/>
                <a:ea typeface="BIZ UDPゴシック" panose="020B0400000000000000" pitchFamily="50" charset="-128"/>
              </a:rPr>
              <a:t>を使わなかった患者さんより長生きすることも分かっています。</a:t>
            </a: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sz="2000" dirty="0">
                <a:solidFill>
                  <a:srgbClr val="FF0000"/>
                </a:solidFill>
                <a:latin typeface="BIZ UDPゴシック" panose="020B0400000000000000" pitchFamily="50" charset="-128"/>
                <a:ea typeface="BIZ UDPゴシック" panose="020B0400000000000000" pitchFamily="50" charset="-128"/>
              </a:rPr>
              <a:t>　　　　　　　　　　　　　　　　　　　　　</a:t>
            </a:r>
            <a:r>
              <a:rPr kumimoji="1" lang="ja-JP" altLang="en-US" sz="1800" dirty="0">
                <a:solidFill>
                  <a:srgbClr val="FF0000"/>
                </a:solidFill>
                <a:latin typeface="BIZ UDPゴシック" panose="020B0400000000000000" pitchFamily="50" charset="-128"/>
                <a:ea typeface="BIZ UDPゴシック" panose="020B0400000000000000" pitchFamily="50" charset="-128"/>
              </a:rPr>
              <a:t>　　　　　</a:t>
            </a:r>
            <a:r>
              <a:rPr kumimoji="1" lang="en-US" altLang="ja-JP" sz="1800" dirty="0">
                <a:solidFill>
                  <a:srgbClr val="FF0000"/>
                </a:solidFill>
                <a:latin typeface="BIZ UDPゴシック" panose="020B0400000000000000" pitchFamily="50" charset="-128"/>
                <a:ea typeface="BIZ UDPゴシック" panose="020B0400000000000000" pitchFamily="50" charset="-128"/>
              </a:rPr>
              <a:t>※CPAP</a:t>
            </a:r>
            <a:r>
              <a:rPr kumimoji="1" lang="ja-JP" altLang="en-US" sz="1800" dirty="0">
                <a:solidFill>
                  <a:srgbClr val="FF0000"/>
                </a:solidFill>
                <a:latin typeface="BIZ UDPゴシック" panose="020B0400000000000000" pitchFamily="50" charset="-128"/>
                <a:ea typeface="BIZ UDPゴシック" panose="020B0400000000000000" pitchFamily="50" charset="-128"/>
              </a:rPr>
              <a:t>は正しく継続的にご使用いただくことが大切です。</a:t>
            </a:r>
            <a:endParaRPr kumimoji="1" lang="en-US" altLang="ja-JP" sz="18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sz="1800" dirty="0">
                <a:solidFill>
                  <a:srgbClr val="FF0000"/>
                </a:solidFill>
                <a:latin typeface="BIZ UDPゴシック" panose="020B0400000000000000" pitchFamily="50" charset="-128"/>
                <a:ea typeface="BIZ UDPゴシック" panose="020B0400000000000000" pitchFamily="50" charset="-128"/>
              </a:rPr>
              <a:t>　　　　　　　　　　　　　　　　　　　　　　　　　　　　実際に使用する際は説明を受け、取扱説明書をご覧ください。</a:t>
            </a:r>
            <a:endParaRPr lang="en-US" altLang="ja-JP" sz="1800" dirty="0">
              <a:solidFill>
                <a:srgbClr val="FF0000"/>
              </a:solidFill>
              <a:latin typeface="BIZ UDPゴシック" panose="020B0400000000000000" pitchFamily="50" charset="-128"/>
              <a:ea typeface="BIZ UDPゴシック" panose="020B0400000000000000" pitchFamily="50" charset="-128"/>
            </a:endParaRPr>
          </a:p>
          <a:p>
            <a:pPr marL="0" indent="0">
              <a:buNone/>
            </a:pPr>
            <a:endParaRPr kumimoji="1" lang="en-US" altLang="ja-JP" sz="18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kumimoji="1" lang="ja-JP" altLang="en-US" sz="2400" dirty="0">
                <a:solidFill>
                  <a:schemeClr val="tx1">
                    <a:lumMod val="95000"/>
                    <a:lumOff val="5000"/>
                  </a:schemeClr>
                </a:solidFill>
                <a:latin typeface="BIZ UDPゴシック" panose="020B0400000000000000" pitchFamily="50" charset="-128"/>
                <a:ea typeface="BIZ UDPゴシック" panose="020B0400000000000000" pitchFamily="50" charset="-128"/>
              </a:rPr>
              <a:t>★いびきが改善した　　　　　　　　★かつてない開放感が得られた　　　</a:t>
            </a:r>
            <a:endParaRPr kumimoji="1" lang="en-US" altLang="ja-JP" sz="24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lang="ja-JP" altLang="en-US" sz="2400" dirty="0">
                <a:solidFill>
                  <a:schemeClr val="tx1">
                    <a:lumMod val="95000"/>
                    <a:lumOff val="5000"/>
                  </a:schemeClr>
                </a:solidFill>
                <a:latin typeface="BIZ UDPゴシック" panose="020B0400000000000000" pitchFamily="50" charset="-128"/>
                <a:ea typeface="BIZ UDPゴシック" panose="020B0400000000000000" pitchFamily="50" charset="-128"/>
              </a:rPr>
              <a:t>★いびきが無くなった　　　　　　 ★頭すっきり</a:t>
            </a:r>
            <a:endParaRPr lang="en-US" altLang="ja-JP" sz="24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kumimoji="1" lang="ja-JP" altLang="en-US" sz="2400" dirty="0">
                <a:solidFill>
                  <a:schemeClr val="tx1">
                    <a:lumMod val="95000"/>
                    <a:lumOff val="5000"/>
                  </a:schemeClr>
                </a:solidFill>
                <a:latin typeface="BIZ UDPゴシック" panose="020B0400000000000000" pitchFamily="50" charset="-128"/>
                <a:ea typeface="BIZ UDPゴシック" panose="020B0400000000000000" pitchFamily="50" charset="-128"/>
              </a:rPr>
              <a:t>★夜中のトイレ回数が減った     </a:t>
            </a:r>
            <a:r>
              <a:rPr lang="ja-JP" altLang="en-US" sz="2400" dirty="0">
                <a:solidFill>
                  <a:schemeClr val="tx1">
                    <a:lumMod val="95000"/>
                    <a:lumOff val="5000"/>
                  </a:schemeClr>
                </a:solidFill>
                <a:latin typeface="BIZ UDPゴシック" panose="020B0400000000000000" pitchFamily="50" charset="-128"/>
                <a:ea typeface="BIZ UDPゴシック" panose="020B0400000000000000" pitchFamily="50" charset="-128"/>
              </a:rPr>
              <a:t>★会議中寝ることが無くなった</a:t>
            </a:r>
            <a:endParaRPr kumimoji="1" lang="en-US" altLang="ja-JP" sz="24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endParaRPr lang="en-US" altLang="ja-JP" sz="18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C59096CF-C7E6-75E3-EB19-0171955DF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907560" y="383317"/>
            <a:ext cx="1770275" cy="929163"/>
          </a:xfrm>
          <a:prstGeom prst="rect">
            <a:avLst/>
          </a:prstGeom>
        </p:spPr>
      </p:pic>
      <p:pic>
        <p:nvPicPr>
          <p:cNvPr id="7" name="図 6">
            <a:extLst>
              <a:ext uri="{FF2B5EF4-FFF2-40B4-BE49-F238E27FC236}">
                <a16:creationId xmlns:a16="http://schemas.microsoft.com/office/drawing/2014/main" id="{CB37CC25-E8B8-6EBD-4A3E-2B24CFB9C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0750" y="235408"/>
            <a:ext cx="1168977" cy="1168977"/>
          </a:xfrm>
          <a:prstGeom prst="rect">
            <a:avLst/>
          </a:prstGeom>
        </p:spPr>
      </p:pic>
      <p:pic>
        <p:nvPicPr>
          <p:cNvPr id="9" name="図 8">
            <a:extLst>
              <a:ext uri="{FF2B5EF4-FFF2-40B4-BE49-F238E27FC236}">
                <a16:creationId xmlns:a16="http://schemas.microsoft.com/office/drawing/2014/main" id="{465FBB87-80CB-EEBA-5DB8-4544D3DA68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2087" y="5926975"/>
            <a:ext cx="4818086" cy="577196"/>
          </a:xfrm>
          <a:prstGeom prst="rect">
            <a:avLst/>
          </a:prstGeom>
        </p:spPr>
      </p:pic>
    </p:spTree>
    <p:extLst>
      <p:ext uri="{BB962C8B-B14F-4D97-AF65-F5344CB8AC3E}">
        <p14:creationId xmlns:p14="http://schemas.microsoft.com/office/powerpoint/2010/main" val="592445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726800-748E-E32D-0929-47697D17AD77}"/>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B9DFD2A2-0406-3813-F8E5-F2C60D88C412}"/>
              </a:ext>
            </a:extLst>
          </p:cNvPr>
          <p:cNvSpPr>
            <a:spLocks noGrp="1"/>
          </p:cNvSpPr>
          <p:nvPr>
            <p:ph idx="1"/>
          </p:nvPr>
        </p:nvSpPr>
        <p:spPr>
          <a:xfrm>
            <a:off x="838200" y="365125"/>
            <a:ext cx="10515600" cy="5811838"/>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a:t>
            </a:r>
            <a:r>
              <a:rPr kumimoji="1" lang="ja-JP" altLang="en-US" sz="2400" dirty="0">
                <a:latin typeface="BIZ UDPゴシック" panose="020B0400000000000000" pitchFamily="50" charset="-128"/>
                <a:ea typeface="BIZ UDPゴシック" panose="020B0400000000000000" pitchFamily="50" charset="-128"/>
              </a:rPr>
              <a:t>東京神田院</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BIZ UDPゴシック" panose="020B0400000000000000" pitchFamily="50" charset="-128"/>
                <a:ea typeface="BIZ UDPゴシック" panose="020B0400000000000000" pitchFamily="50" charset="-128"/>
              </a:rPr>
              <a:t>101-0045</a:t>
            </a:r>
          </a:p>
          <a:p>
            <a:pPr marL="0" indent="0">
              <a:buNone/>
            </a:pPr>
            <a:r>
              <a:rPr lang="ja-JP" altLang="en-US" sz="1800" dirty="0">
                <a:latin typeface="BIZ UDPゴシック" panose="020B0400000000000000" pitchFamily="50" charset="-128"/>
                <a:ea typeface="BIZ UDPゴシック" panose="020B0400000000000000" pitchFamily="50" charset="-128"/>
              </a:rPr>
              <a:t>東京都千代田区神田鍛冶町</a:t>
            </a:r>
            <a:r>
              <a:rPr lang="en-US" altLang="ja-JP" sz="1800" dirty="0">
                <a:latin typeface="BIZ UDPゴシック" panose="020B0400000000000000" pitchFamily="50" charset="-128"/>
                <a:ea typeface="BIZ UDPゴシック" panose="020B0400000000000000" pitchFamily="50" charset="-128"/>
              </a:rPr>
              <a:t>3-3-1</a:t>
            </a:r>
            <a:r>
              <a:rPr lang="ja-JP" altLang="en-US" sz="1800" dirty="0">
                <a:latin typeface="BIZ UDPゴシック" panose="020B0400000000000000" pitchFamily="50" charset="-128"/>
                <a:ea typeface="BIZ UDPゴシック" panose="020B0400000000000000" pitchFamily="50" charset="-128"/>
              </a:rPr>
              <a:t>栄立ビル</a:t>
            </a:r>
            <a:r>
              <a:rPr lang="en-US" altLang="ja-JP" sz="1800" dirty="0">
                <a:latin typeface="BIZ UDPゴシック" panose="020B0400000000000000" pitchFamily="50" charset="-128"/>
                <a:ea typeface="BIZ UDPゴシック" panose="020B0400000000000000" pitchFamily="50" charset="-128"/>
              </a:rPr>
              <a:t>4</a:t>
            </a:r>
            <a:r>
              <a:rPr lang="ja-JP" altLang="en-US" sz="1800" dirty="0">
                <a:latin typeface="BIZ UDPゴシック" panose="020B0400000000000000" pitchFamily="50" charset="-128"/>
                <a:ea typeface="BIZ UDPゴシック" panose="020B0400000000000000" pitchFamily="50" charset="-128"/>
              </a:rPr>
              <a:t>階</a:t>
            </a:r>
            <a:endParaRPr lang="en-US" altLang="ja-JP" sz="1800" dirty="0">
              <a:latin typeface="BIZ UDPゴシック" panose="020B0400000000000000" pitchFamily="50" charset="-128"/>
              <a:ea typeface="BIZ UDPゴシック" panose="020B0400000000000000" pitchFamily="50" charset="-128"/>
            </a:endParaRPr>
          </a:p>
          <a:p>
            <a:pPr marL="0" indent="0">
              <a:buNone/>
            </a:pPr>
            <a:r>
              <a:rPr lang="en-US" altLang="ja-JP" sz="1800" dirty="0">
                <a:latin typeface="BIZ UDPゴシック" panose="020B0400000000000000" pitchFamily="50" charset="-128"/>
                <a:ea typeface="BIZ UDPゴシック" panose="020B0400000000000000" pitchFamily="50" charset="-128"/>
              </a:rPr>
              <a:t>03-3525-4534</a:t>
            </a:r>
          </a:p>
          <a:p>
            <a:pPr marL="0" indent="0">
              <a:buNone/>
            </a:pPr>
            <a:endParaRPr kumimoji="1" lang="en-US" altLang="ja-JP" sz="1800"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・大阪本町院</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a:t>
            </a:r>
            <a:r>
              <a:rPr lang="en-US" altLang="ja-JP" sz="1800" dirty="0">
                <a:latin typeface="BIZ UDPゴシック" panose="020B0400000000000000" pitchFamily="50" charset="-128"/>
                <a:ea typeface="BIZ UDPゴシック" panose="020B0400000000000000" pitchFamily="50" charset="-128"/>
              </a:rPr>
              <a:t>550-0005</a:t>
            </a:r>
          </a:p>
          <a:p>
            <a:pPr marL="0" indent="0">
              <a:buNone/>
            </a:pPr>
            <a:r>
              <a:rPr lang="ja-JP" altLang="en-US" sz="1800" dirty="0">
                <a:latin typeface="BIZ UDPゴシック" panose="020B0400000000000000" pitchFamily="50" charset="-128"/>
                <a:ea typeface="BIZ UDPゴシック" panose="020B0400000000000000" pitchFamily="50" charset="-128"/>
              </a:rPr>
              <a:t>大阪府大阪市西区西本町</a:t>
            </a:r>
            <a:r>
              <a:rPr lang="en-US" altLang="ja-JP" sz="1800" dirty="0">
                <a:latin typeface="BIZ UDPゴシック" panose="020B0400000000000000" pitchFamily="50" charset="-128"/>
                <a:ea typeface="BIZ UDPゴシック" panose="020B0400000000000000" pitchFamily="50" charset="-128"/>
              </a:rPr>
              <a:t>1-2-4EP</a:t>
            </a:r>
            <a:r>
              <a:rPr lang="ja-JP" altLang="en-US" sz="1800" dirty="0">
                <a:latin typeface="BIZ UDPゴシック" panose="020B0400000000000000" pitchFamily="50" charset="-128"/>
                <a:ea typeface="BIZ UDPゴシック" panose="020B0400000000000000" pitchFamily="50" charset="-128"/>
              </a:rPr>
              <a:t>ビル</a:t>
            </a:r>
            <a:r>
              <a:rPr lang="en-US" altLang="ja-JP" sz="1800" dirty="0">
                <a:latin typeface="BIZ UDPゴシック" panose="020B0400000000000000" pitchFamily="50" charset="-128"/>
                <a:ea typeface="BIZ UDPゴシック" panose="020B0400000000000000" pitchFamily="50" charset="-128"/>
              </a:rPr>
              <a:t>4</a:t>
            </a:r>
            <a:r>
              <a:rPr lang="ja-JP" altLang="en-US" sz="1800" dirty="0">
                <a:latin typeface="BIZ UDPゴシック" panose="020B0400000000000000" pitchFamily="50" charset="-128"/>
                <a:ea typeface="BIZ UDPゴシック" panose="020B0400000000000000" pitchFamily="50" charset="-128"/>
              </a:rPr>
              <a:t>階</a:t>
            </a:r>
            <a:endParaRPr lang="en-US" altLang="ja-JP" sz="1800" dirty="0">
              <a:latin typeface="BIZ UDPゴシック" panose="020B0400000000000000" pitchFamily="50" charset="-128"/>
              <a:ea typeface="BIZ UDPゴシック" panose="020B0400000000000000" pitchFamily="50" charset="-128"/>
            </a:endParaRPr>
          </a:p>
          <a:p>
            <a:pPr marL="0" indent="0">
              <a:buNone/>
            </a:pPr>
            <a:r>
              <a:rPr kumimoji="1" lang="en-US" altLang="ja-JP" sz="1800" dirty="0">
                <a:latin typeface="BIZ UDPゴシック" panose="020B0400000000000000" pitchFamily="50" charset="-128"/>
                <a:ea typeface="BIZ UDPゴシック" panose="020B0400000000000000" pitchFamily="50" charset="-128"/>
              </a:rPr>
              <a:t>06-6535-7455</a:t>
            </a: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・群馬桐生院</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1800" dirty="0">
                <a:latin typeface="BIZ UDPゴシック" panose="020B0400000000000000" pitchFamily="50" charset="-128"/>
                <a:ea typeface="BIZ UDPゴシック" panose="020B0400000000000000" pitchFamily="50" charset="-128"/>
              </a:rPr>
              <a:t>〒</a:t>
            </a:r>
            <a:r>
              <a:rPr lang="en-US" altLang="ja-JP" sz="1800" dirty="0">
                <a:latin typeface="BIZ UDPゴシック" panose="020B0400000000000000" pitchFamily="50" charset="-128"/>
                <a:ea typeface="BIZ UDPゴシック" panose="020B0400000000000000" pitchFamily="50" charset="-128"/>
              </a:rPr>
              <a:t>376-0021</a:t>
            </a:r>
          </a:p>
          <a:p>
            <a:pPr marL="0" indent="0">
              <a:buNone/>
            </a:pPr>
            <a:r>
              <a:rPr lang="ja-JP" altLang="en-US" sz="1800" dirty="0">
                <a:latin typeface="BIZ UDPゴシック" panose="020B0400000000000000" pitchFamily="50" charset="-128"/>
                <a:ea typeface="BIZ UDPゴシック" panose="020B0400000000000000" pitchFamily="50" charset="-128"/>
              </a:rPr>
              <a:t>群馬県桐生市巴町</a:t>
            </a:r>
            <a:r>
              <a:rPr lang="en-US" altLang="ja-JP" sz="1800" dirty="0">
                <a:latin typeface="BIZ UDPゴシック" panose="020B0400000000000000" pitchFamily="50" charset="-128"/>
                <a:ea typeface="BIZ UDPゴシック" panose="020B0400000000000000" pitchFamily="50" charset="-128"/>
              </a:rPr>
              <a:t>2-5-19</a:t>
            </a:r>
            <a:r>
              <a:rPr lang="ja-JP" altLang="en-US" sz="1800" dirty="0">
                <a:latin typeface="BIZ UDPゴシック" panose="020B0400000000000000" pitchFamily="50" charset="-128"/>
                <a:ea typeface="BIZ UDPゴシック" panose="020B0400000000000000" pitchFamily="50" charset="-128"/>
              </a:rPr>
              <a:t>織姫ビル</a:t>
            </a:r>
            <a:r>
              <a:rPr lang="en-US" altLang="ja-JP" sz="1800" dirty="0">
                <a:latin typeface="BIZ UDPゴシック" panose="020B0400000000000000" pitchFamily="50" charset="-128"/>
                <a:ea typeface="BIZ UDPゴシック" panose="020B0400000000000000" pitchFamily="50" charset="-128"/>
              </a:rPr>
              <a:t>3</a:t>
            </a:r>
            <a:r>
              <a:rPr lang="ja-JP" altLang="en-US" sz="1800" dirty="0">
                <a:latin typeface="BIZ UDPゴシック" panose="020B0400000000000000" pitchFamily="50" charset="-128"/>
                <a:ea typeface="BIZ UDPゴシック" panose="020B0400000000000000" pitchFamily="50" charset="-128"/>
              </a:rPr>
              <a:t>階北</a:t>
            </a:r>
            <a:endParaRPr lang="en-US" altLang="ja-JP" sz="1800" dirty="0">
              <a:latin typeface="BIZ UDPゴシック" panose="020B0400000000000000" pitchFamily="50" charset="-128"/>
              <a:ea typeface="BIZ UDPゴシック" panose="020B0400000000000000" pitchFamily="50" charset="-128"/>
            </a:endParaRPr>
          </a:p>
          <a:p>
            <a:pPr marL="0" indent="0">
              <a:buNone/>
            </a:pPr>
            <a:r>
              <a:rPr kumimoji="1" lang="en-US" altLang="ja-JP" sz="1800" dirty="0">
                <a:latin typeface="BIZ UDPゴシック" panose="020B0400000000000000" pitchFamily="50" charset="-128"/>
                <a:ea typeface="BIZ UDPゴシック" panose="020B0400000000000000" pitchFamily="50" charset="-128"/>
              </a:rPr>
              <a:t>0277-32-4227</a:t>
            </a:r>
          </a:p>
          <a:p>
            <a:pPr marL="0" indent="0">
              <a:buNone/>
            </a:pPr>
            <a:endParaRPr kumimoji="1" lang="ja-JP" altLang="en-US" sz="2400" dirty="0"/>
          </a:p>
        </p:txBody>
      </p:sp>
      <p:pic>
        <p:nvPicPr>
          <p:cNvPr id="5" name="図 4">
            <a:extLst>
              <a:ext uri="{FF2B5EF4-FFF2-40B4-BE49-F238E27FC236}">
                <a16:creationId xmlns:a16="http://schemas.microsoft.com/office/drawing/2014/main" id="{DEE1F5D4-A901-2F3D-0B21-9E9A9AC12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2701" y="5860473"/>
            <a:ext cx="6829313" cy="818136"/>
          </a:xfrm>
          <a:prstGeom prst="rect">
            <a:avLst/>
          </a:prstGeom>
        </p:spPr>
      </p:pic>
      <p:pic>
        <p:nvPicPr>
          <p:cNvPr id="7" name="図 6">
            <a:extLst>
              <a:ext uri="{FF2B5EF4-FFF2-40B4-BE49-F238E27FC236}">
                <a16:creationId xmlns:a16="http://schemas.microsoft.com/office/drawing/2014/main" id="{75044C7C-369D-1B43-D734-608E0C08F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548" y="586537"/>
            <a:ext cx="2112480" cy="2709949"/>
          </a:xfrm>
          <a:prstGeom prst="rect">
            <a:avLst/>
          </a:prstGeom>
        </p:spPr>
      </p:pic>
      <p:pic>
        <p:nvPicPr>
          <p:cNvPr id="11" name="図 10">
            <a:extLst>
              <a:ext uri="{FF2B5EF4-FFF2-40B4-BE49-F238E27FC236}">
                <a16:creationId xmlns:a16="http://schemas.microsoft.com/office/drawing/2014/main" id="{65BAFE35-D95D-3462-BDDC-F30CA8766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7954" y="2524824"/>
            <a:ext cx="3747921" cy="3335649"/>
          </a:xfrm>
          <a:prstGeom prst="rect">
            <a:avLst/>
          </a:prstGeom>
        </p:spPr>
      </p:pic>
    </p:spTree>
    <p:extLst>
      <p:ext uri="{BB962C8B-B14F-4D97-AF65-F5344CB8AC3E}">
        <p14:creationId xmlns:p14="http://schemas.microsoft.com/office/powerpoint/2010/main" val="86831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E432E2-3F90-50AC-C06A-73DC91966514}"/>
              </a:ext>
            </a:extLst>
          </p:cNvPr>
          <p:cNvSpPr>
            <a:spLocks noGrp="1"/>
          </p:cNvSpPr>
          <p:nvPr>
            <p:ph type="title"/>
          </p:nvPr>
        </p:nvSpPr>
        <p:spPr>
          <a:xfrm>
            <a:off x="904702" y="315277"/>
            <a:ext cx="9735589" cy="1009651"/>
          </a:xfrm>
        </p:spPr>
        <p:txBody>
          <a:bodyPr>
            <a:normAutofit fontScale="90000"/>
          </a:bodyPr>
          <a:lstStyle/>
          <a:p>
            <a:r>
              <a:rPr lang="ja-JP" altLang="en-US" dirty="0">
                <a:latin typeface="BIZ UDPゴシック" panose="020B0400000000000000" pitchFamily="50" charset="-128"/>
                <a:ea typeface="BIZ UDPゴシック" panose="020B0400000000000000" pitchFamily="50" charset="-128"/>
              </a:rPr>
              <a:t>睡眠時無呼吸症候群とは（</a:t>
            </a:r>
            <a:r>
              <a:rPr lang="en-US" altLang="ja-JP" dirty="0">
                <a:latin typeface="BIZ UDPゴシック" panose="020B0400000000000000" pitchFamily="50" charset="-128"/>
                <a:ea typeface="BIZ UDPゴシック" panose="020B0400000000000000" pitchFamily="50" charset="-128"/>
              </a:rPr>
              <a:t>SAS)</a:t>
            </a:r>
            <a:r>
              <a:rPr lang="ja-JP" altLang="en-US" dirty="0">
                <a:latin typeface="BIZ UDPゴシック" panose="020B0400000000000000" pitchFamily="50" charset="-128"/>
                <a:ea typeface="BIZ UDPゴシック" panose="020B0400000000000000" pitchFamily="50" charset="-128"/>
              </a:rPr>
              <a:t>？</a:t>
            </a:r>
            <a:br>
              <a:rPr lang="en-US" altLang="ja-JP" dirty="0">
                <a:latin typeface="BIZ UDPゴシック" panose="020B0400000000000000" pitchFamily="50" charset="-128"/>
                <a:ea typeface="BIZ UDPゴシック" panose="020B0400000000000000" pitchFamily="50" charset="-128"/>
              </a:rPr>
            </a:br>
            <a:r>
              <a:rPr lang="ja-JP" altLang="en-US" dirty="0">
                <a:latin typeface="BIZ UDPゴシック" panose="020B0400000000000000" pitchFamily="50" charset="-128"/>
                <a:ea typeface="BIZ UDPゴシック" panose="020B0400000000000000" pitchFamily="50" charset="-128"/>
              </a:rPr>
              <a:t>　　　　　　　　（</a:t>
            </a:r>
            <a:r>
              <a:rPr lang="en-US" altLang="ja-JP" dirty="0">
                <a:solidFill>
                  <a:srgbClr val="FF0000"/>
                </a:solidFill>
                <a:latin typeface="BIZ UDPゴシック" panose="020B0400000000000000" pitchFamily="50" charset="-128"/>
                <a:ea typeface="BIZ UDPゴシック" panose="020B0400000000000000" pitchFamily="50" charset="-128"/>
              </a:rPr>
              <a:t>S</a:t>
            </a:r>
            <a:r>
              <a:rPr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leep </a:t>
            </a:r>
            <a:r>
              <a:rPr lang="en-US" altLang="ja-JP" dirty="0">
                <a:solidFill>
                  <a:srgbClr val="FF0000"/>
                </a:solidFill>
                <a:latin typeface="BIZ UDPゴシック" panose="020B0400000000000000" pitchFamily="50" charset="-128"/>
                <a:ea typeface="BIZ UDPゴシック" panose="020B0400000000000000" pitchFamily="50" charset="-128"/>
              </a:rPr>
              <a:t>A</a:t>
            </a:r>
            <a:r>
              <a:rPr lang="en-US" altLang="ja-JP" dirty="0">
                <a:solidFill>
                  <a:schemeClr val="tx1">
                    <a:lumMod val="95000"/>
                    <a:lumOff val="5000"/>
                  </a:schemeClr>
                </a:solidFill>
                <a:latin typeface="BIZ UDPゴシック" panose="020B0400000000000000" pitchFamily="50" charset="-128"/>
                <a:ea typeface="BIZ UDPゴシック" panose="020B0400000000000000" pitchFamily="50" charset="-128"/>
              </a:rPr>
              <a:t>pnea </a:t>
            </a:r>
            <a:r>
              <a:rPr lang="en-US" altLang="ja-JP" dirty="0" err="1">
                <a:solidFill>
                  <a:srgbClr val="FF0000"/>
                </a:solidFill>
                <a:latin typeface="BIZ UDPゴシック" panose="020B0400000000000000" pitchFamily="50" charset="-128"/>
                <a:ea typeface="BIZ UDPゴシック" panose="020B0400000000000000" pitchFamily="50" charset="-128"/>
              </a:rPr>
              <a:t>S</a:t>
            </a:r>
            <a:r>
              <a:rPr lang="en-US" altLang="ja-JP" dirty="0" err="1">
                <a:latin typeface="BIZ UDPゴシック" panose="020B0400000000000000" pitchFamily="50" charset="-128"/>
                <a:ea typeface="BIZ UDPゴシック" panose="020B0400000000000000" pitchFamily="50" charset="-128"/>
              </a:rPr>
              <a:t>ydrome</a:t>
            </a:r>
            <a:r>
              <a:rPr lang="en-US" altLang="ja-JP" dirty="0">
                <a:latin typeface="BIZ UDPゴシック" panose="020B0400000000000000" pitchFamily="50" charset="-128"/>
                <a:ea typeface="BIZ UDPゴシック" panose="020B0400000000000000" pitchFamily="50" charset="-128"/>
              </a:rPr>
              <a:t>)</a:t>
            </a:r>
            <a:endParaRPr kumimoji="1" lang="ja-JP" altLang="en-US" dirty="0">
              <a:solidFill>
                <a:srgbClr val="FF0000"/>
              </a:solidFill>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A964938D-0B0E-7131-3748-87410CB124F9}"/>
              </a:ext>
            </a:extLst>
          </p:cNvPr>
          <p:cNvSpPr>
            <a:spLocks noGrp="1"/>
          </p:cNvSpPr>
          <p:nvPr>
            <p:ph idx="1"/>
          </p:nvPr>
        </p:nvSpPr>
        <p:spPr>
          <a:xfrm>
            <a:off x="838200" y="2033443"/>
            <a:ext cx="10515600" cy="4351338"/>
          </a:xfrm>
        </p:spPr>
        <p:txBody>
          <a:bodyPr>
            <a:normAutofit/>
          </a:bodyPr>
          <a:lstStyle/>
          <a:p>
            <a:pPr marL="0" indent="0">
              <a:buNone/>
            </a:pPr>
            <a:r>
              <a:rPr kumimoji="1" lang="ja-JP" altLang="en-US" sz="2400" dirty="0">
                <a:latin typeface="BIZ UDPゴシック" panose="020B0400000000000000" pitchFamily="50" charset="-128"/>
                <a:ea typeface="BIZ UDPゴシック" panose="020B0400000000000000" pitchFamily="50" charset="-128"/>
              </a:rPr>
              <a:t>睡眠時無呼吸症候群（</a:t>
            </a:r>
            <a:r>
              <a:rPr kumimoji="1" lang="en-US" altLang="ja-JP" sz="2400" dirty="0">
                <a:latin typeface="BIZ UDPゴシック" panose="020B0400000000000000" pitchFamily="50" charset="-128"/>
                <a:ea typeface="BIZ UDPゴシック" panose="020B0400000000000000" pitchFamily="50" charset="-128"/>
              </a:rPr>
              <a:t>SAS)</a:t>
            </a:r>
            <a:r>
              <a:rPr kumimoji="1" lang="ja-JP" altLang="en-US" sz="2400" dirty="0">
                <a:latin typeface="BIZ UDPゴシック" panose="020B0400000000000000" pitchFamily="50" charset="-128"/>
                <a:ea typeface="BIZ UDPゴシック" panose="020B0400000000000000" pitchFamily="50" charset="-128"/>
              </a:rPr>
              <a:t>は睡眠中に何回も呼吸が止まり、ぐっすり眠ることができない病気です。</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大きないびきや起床時の頭痛、夜間の呼吸停止、日中の強い眠気などの症状があります。</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潜在患者は人口の</a:t>
            </a:r>
            <a:r>
              <a:rPr kumimoji="1" lang="en-US" altLang="ja-JP" sz="2400" dirty="0">
                <a:latin typeface="BIZ UDPゴシック" panose="020B0400000000000000" pitchFamily="50" charset="-128"/>
                <a:ea typeface="BIZ UDPゴシック" panose="020B0400000000000000" pitchFamily="50" charset="-128"/>
              </a:rPr>
              <a:t>2</a:t>
            </a:r>
            <a:r>
              <a:rPr kumimoji="1" lang="ja-JP" altLang="en-US" sz="2400" dirty="0">
                <a:latin typeface="BIZ UDPゴシック" panose="020B0400000000000000" pitchFamily="50" charset="-128"/>
                <a:ea typeface="BIZ UDPゴシック" panose="020B0400000000000000" pitchFamily="50" charset="-128"/>
              </a:rPr>
              <a:t>～</a:t>
            </a:r>
            <a:r>
              <a:rPr kumimoji="1" lang="en-US" altLang="ja-JP" sz="2400" dirty="0">
                <a:latin typeface="BIZ UDPゴシック" panose="020B0400000000000000" pitchFamily="50" charset="-128"/>
                <a:ea typeface="BIZ UDPゴシック" panose="020B0400000000000000" pitchFamily="50" charset="-128"/>
              </a:rPr>
              <a:t>3</a:t>
            </a:r>
            <a:r>
              <a:rPr kumimoji="1" lang="ja-JP" altLang="en-US" sz="2400" dirty="0">
                <a:latin typeface="BIZ UDPゴシック" panose="020B0400000000000000" pitchFamily="50" charset="-128"/>
                <a:ea typeface="BIZ UDPゴシック" panose="020B0400000000000000" pitchFamily="50" charset="-128"/>
              </a:rPr>
              <a:t>％といわれ、放っておくと高血圧や心臓循環環境障害、脳血管障害などに陥るといわれております。</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また日中の眠気などのために仕事に支障をきたしたり、居眠りによる事故の発生率を高めたりするなど、社会生活に最大に悪影響を引き起こします。</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しかし、治療法が確立されているため、適切に検査・治療を行えば決して恐い病気ではありません。</a:t>
            </a:r>
          </a:p>
        </p:txBody>
      </p:sp>
      <p:pic>
        <p:nvPicPr>
          <p:cNvPr id="5" name="図 4">
            <a:extLst>
              <a:ext uri="{FF2B5EF4-FFF2-40B4-BE49-F238E27FC236}">
                <a16:creationId xmlns:a16="http://schemas.microsoft.com/office/drawing/2014/main" id="{DF7F5214-8A80-A924-73F1-1F95709D30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2082" y="6151418"/>
            <a:ext cx="3883504" cy="465235"/>
          </a:xfrm>
          <a:prstGeom prst="rect">
            <a:avLst/>
          </a:prstGeom>
        </p:spPr>
      </p:pic>
    </p:spTree>
    <p:extLst>
      <p:ext uri="{BB962C8B-B14F-4D97-AF65-F5344CB8AC3E}">
        <p14:creationId xmlns:p14="http://schemas.microsoft.com/office/powerpoint/2010/main" val="161869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E0C9BC-47E8-891A-8D7D-B66E42E9863D}"/>
              </a:ext>
            </a:extLst>
          </p:cNvPr>
          <p:cNvSpPr>
            <a:spLocks noGrp="1"/>
          </p:cNvSpPr>
          <p:nvPr>
            <p:ph type="title"/>
          </p:nvPr>
        </p:nvSpPr>
        <p:spPr>
          <a:xfrm>
            <a:off x="937952" y="315884"/>
            <a:ext cx="9960033" cy="876041"/>
          </a:xfrm>
        </p:spPr>
        <p:txBody>
          <a:bodyPr/>
          <a:lstStyle/>
          <a:p>
            <a:r>
              <a:rPr kumimoji="1" lang="ja-JP" altLang="en-US" dirty="0">
                <a:latin typeface="BIZ UDPゴシック" panose="020B0400000000000000" pitchFamily="50" charset="-128"/>
                <a:ea typeface="BIZ UDPゴシック" panose="020B0400000000000000" pitchFamily="50" charset="-128"/>
              </a:rPr>
              <a:t>どんな方が対象となるの？①</a:t>
            </a:r>
          </a:p>
        </p:txBody>
      </p:sp>
      <p:sp>
        <p:nvSpPr>
          <p:cNvPr id="3" name="コンテンツ プレースホルダー 2">
            <a:extLst>
              <a:ext uri="{FF2B5EF4-FFF2-40B4-BE49-F238E27FC236}">
                <a16:creationId xmlns:a16="http://schemas.microsoft.com/office/drawing/2014/main" id="{0A29A59E-67C4-86AC-A1A9-C0A8507C34D8}"/>
              </a:ext>
            </a:extLst>
          </p:cNvPr>
          <p:cNvSpPr>
            <a:spLocks noGrp="1"/>
          </p:cNvSpPr>
          <p:nvPr>
            <p:ph idx="1"/>
          </p:nvPr>
        </p:nvSpPr>
        <p:spPr/>
        <p:txBody>
          <a:bodyPr>
            <a:normAutofit/>
          </a:bodyPr>
          <a:lstStyle/>
          <a:p>
            <a:pPr marL="0" indent="0">
              <a:buNone/>
            </a:pPr>
            <a:r>
              <a:rPr kumimoji="1" lang="ja-JP" altLang="en-US" dirty="0">
                <a:latin typeface="BIZ UDPゴシック" panose="020B0400000000000000" pitchFamily="50" charset="-128"/>
                <a:ea typeface="BIZ UDPゴシック" panose="020B0400000000000000" pitchFamily="50" charset="-128"/>
              </a:rPr>
              <a:t>・睡眠時　</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大きなイビキをかく。</a:t>
            </a:r>
            <a:r>
              <a:rPr kumimoji="1" lang="ja-JP" altLang="en-US" sz="2400" dirty="0">
                <a:latin typeface="BIZ UDPゴシック" panose="020B0400000000000000" pitchFamily="50" charset="-128"/>
                <a:ea typeface="BIZ UDPゴシック" panose="020B0400000000000000" pitchFamily="50" charset="-128"/>
              </a:rPr>
              <a:t>　呼吸が止まっている時がある。</a:t>
            </a:r>
            <a:r>
              <a:rPr lang="ja-JP" altLang="en-US" sz="2400" dirty="0">
                <a:latin typeface="BIZ UDPゴシック" panose="020B0400000000000000" pitchFamily="50" charset="-128"/>
                <a:ea typeface="BIZ UDPゴシック" panose="020B0400000000000000" pitchFamily="50" charset="-128"/>
              </a:rPr>
              <a:t>　何度も目が覚める。</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・起床時</a:t>
            </a: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口の中が渇いてる。熟睡できない。頭痛や頭が重いと感じることがある。</a:t>
            </a: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endParaRPr lang="en-US" altLang="ja-JP" sz="2400"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・日中時</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強い眠気を感じる。集中力が続かない。</a:t>
            </a:r>
            <a:endParaRPr kumimoji="1" lang="ja-JP" altLang="en-US"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4958FF24-7724-4879-6423-E10A1103C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681" y="6031451"/>
            <a:ext cx="4262727" cy="510665"/>
          </a:xfrm>
          <a:prstGeom prst="rect">
            <a:avLst/>
          </a:prstGeom>
        </p:spPr>
      </p:pic>
      <p:pic>
        <p:nvPicPr>
          <p:cNvPr id="7" name="図 6">
            <a:extLst>
              <a:ext uri="{FF2B5EF4-FFF2-40B4-BE49-F238E27FC236}">
                <a16:creationId xmlns:a16="http://schemas.microsoft.com/office/drawing/2014/main" id="{2AFA2220-AF27-2A2C-E128-EA8866269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5830" y="4293945"/>
            <a:ext cx="1354136" cy="1372353"/>
          </a:xfrm>
          <a:prstGeom prst="rect">
            <a:avLst/>
          </a:prstGeom>
        </p:spPr>
      </p:pic>
      <p:pic>
        <p:nvPicPr>
          <p:cNvPr id="9" name="図 8">
            <a:extLst>
              <a:ext uri="{FF2B5EF4-FFF2-40B4-BE49-F238E27FC236}">
                <a16:creationId xmlns:a16="http://schemas.microsoft.com/office/drawing/2014/main" id="{076E6DD2-E2CE-7CFD-0CD5-70D7DE2EC3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769" y="4584193"/>
            <a:ext cx="1354135" cy="1372352"/>
          </a:xfrm>
          <a:prstGeom prst="rect">
            <a:avLst/>
          </a:prstGeom>
        </p:spPr>
      </p:pic>
    </p:spTree>
    <p:extLst>
      <p:ext uri="{BB962C8B-B14F-4D97-AF65-F5344CB8AC3E}">
        <p14:creationId xmlns:p14="http://schemas.microsoft.com/office/powerpoint/2010/main" val="2194315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E5CB4D-5D6F-7604-FD6E-B290A71592BD}"/>
              </a:ext>
            </a:extLst>
          </p:cNvPr>
          <p:cNvSpPr>
            <a:spLocks noGrp="1"/>
          </p:cNvSpPr>
          <p:nvPr>
            <p:ph type="title"/>
          </p:nvPr>
        </p:nvSpPr>
        <p:spPr>
          <a:xfrm>
            <a:off x="838200" y="176211"/>
            <a:ext cx="9810404" cy="1009651"/>
          </a:xfrm>
        </p:spPr>
        <p:txBody>
          <a:bodyPr>
            <a:normAutofit/>
          </a:bodyPr>
          <a:lstStyle/>
          <a:p>
            <a:r>
              <a:rPr kumimoji="1" lang="ja-JP" altLang="en-US" sz="4000" dirty="0">
                <a:latin typeface="BIZ UDPゴシック" panose="020B0400000000000000" pitchFamily="50" charset="-128"/>
                <a:ea typeface="BIZ UDPゴシック" panose="020B0400000000000000" pitchFamily="50" charset="-128"/>
              </a:rPr>
              <a:t>どんな方が対象となる？②</a:t>
            </a:r>
          </a:p>
        </p:txBody>
      </p:sp>
      <p:sp>
        <p:nvSpPr>
          <p:cNvPr id="3" name="コンテンツ プレースホルダー 2">
            <a:extLst>
              <a:ext uri="{FF2B5EF4-FFF2-40B4-BE49-F238E27FC236}">
                <a16:creationId xmlns:a16="http://schemas.microsoft.com/office/drawing/2014/main" id="{E2FDBF17-B737-16C1-12BB-575528B58D57}"/>
              </a:ext>
            </a:extLst>
          </p:cNvPr>
          <p:cNvSpPr>
            <a:spLocks noGrp="1"/>
          </p:cNvSpPr>
          <p:nvPr>
            <p:ph idx="1"/>
          </p:nvPr>
        </p:nvSpPr>
        <p:spPr>
          <a:xfrm>
            <a:off x="705196" y="1353084"/>
            <a:ext cx="10515600" cy="4351338"/>
          </a:xfrm>
        </p:spPr>
        <p:txBody>
          <a:bodyPr>
            <a:normAutofit fontScale="92500" lnSpcReduction="10000"/>
          </a:bodyPr>
          <a:lstStyle/>
          <a:p>
            <a:pPr marL="0" indent="0">
              <a:buNone/>
            </a:pPr>
            <a:r>
              <a:rPr kumimoji="1" lang="ja-JP" altLang="en-US" dirty="0">
                <a:latin typeface="BIZ UDPゴシック" panose="020B0400000000000000" pitchFamily="50" charset="-128"/>
                <a:ea typeface="BIZ UDPゴシック" panose="020B0400000000000000" pitchFamily="50" charset="-128"/>
              </a:rPr>
              <a:t>・肥満</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sz="2400" dirty="0">
                <a:latin typeface="BIZ UDPゴシック" panose="020B0400000000000000" pitchFamily="50" charset="-128"/>
                <a:ea typeface="BIZ UDPゴシック" panose="020B0400000000000000" pitchFamily="50" charset="-128"/>
              </a:rPr>
              <a:t>メタボリックシンドローム（腹囲：男性≧</a:t>
            </a:r>
            <a:r>
              <a:rPr kumimoji="1" lang="en-US" altLang="ja-JP" sz="2400" dirty="0">
                <a:latin typeface="BIZ UDPゴシック" panose="020B0400000000000000" pitchFamily="50" charset="-128"/>
                <a:ea typeface="BIZ UDPゴシック" panose="020B0400000000000000" pitchFamily="50" charset="-128"/>
              </a:rPr>
              <a:t>85</a:t>
            </a:r>
            <a:r>
              <a:rPr kumimoji="1" lang="ja-JP" altLang="en-US" sz="2400" dirty="0">
                <a:latin typeface="BIZ UDPゴシック" panose="020B0400000000000000" pitchFamily="50" charset="-128"/>
                <a:ea typeface="BIZ UDPゴシック" panose="020B0400000000000000" pitchFamily="50" charset="-128"/>
              </a:rPr>
              <a:t>㎝女性≧</a:t>
            </a:r>
            <a:r>
              <a:rPr kumimoji="1" lang="en-US" altLang="ja-JP" sz="2400" dirty="0">
                <a:latin typeface="BIZ UDPゴシック" panose="020B0400000000000000" pitchFamily="50" charset="-128"/>
                <a:ea typeface="BIZ UDPゴシック" panose="020B0400000000000000" pitchFamily="50" charset="-128"/>
              </a:rPr>
              <a:t>90</a:t>
            </a:r>
            <a:r>
              <a:rPr kumimoji="1" lang="ja-JP" altLang="en-US" sz="2400" dirty="0">
                <a:latin typeface="BIZ UDPゴシック" panose="020B0400000000000000" pitchFamily="50" charset="-128"/>
                <a:ea typeface="BIZ UDPゴシック" panose="020B0400000000000000" pitchFamily="50" charset="-128"/>
              </a:rPr>
              <a:t>㎝）　　　になると、首、喉の周りに余分な脂肪が増え気道を狭くしてしまう　事が原因でいびきをかきやすくなり、無呼吸にもなりやすく</a:t>
            </a:r>
            <a:r>
              <a:rPr kumimoji="1" lang="ja-JP" altLang="en-US" dirty="0">
                <a:latin typeface="BIZ UDPゴシック" panose="020B0400000000000000" pitchFamily="50" charset="-128"/>
                <a:ea typeface="BIZ UDPゴシック" panose="020B0400000000000000" pitchFamily="50" charset="-128"/>
              </a:rPr>
              <a:t>なる。</a:t>
            </a:r>
            <a:endParaRPr kumimoji="1" lang="en-US" altLang="ja-JP" dirty="0">
              <a:latin typeface="BIZ UDPゴシック" panose="020B0400000000000000" pitchFamily="50" charset="-128"/>
              <a:ea typeface="BIZ UDPゴシック" panose="020B0400000000000000" pitchFamily="50" charset="-128"/>
            </a:endParaRPr>
          </a:p>
          <a:p>
            <a:pPr marL="0" indent="0">
              <a:buNone/>
            </a:pP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・顎が小さい</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特に仰向けに寝ている時に気道がふさがりやすく無呼吸になりやすい。</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kumimoji="1"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・更年期</a:t>
            </a: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sz="2600" dirty="0">
                <a:latin typeface="BIZ UDPゴシック" panose="020B0400000000000000" pitchFamily="50" charset="-128"/>
                <a:ea typeface="BIZ UDPゴシック" panose="020B0400000000000000" pitchFamily="50" charset="-128"/>
              </a:rPr>
              <a:t>女性の場合ホルモンバランスの変化、加齢による筋肉の衰えによっていびき又は無呼吸になりやすい。</a:t>
            </a:r>
            <a:endParaRPr kumimoji="1" lang="en-US" altLang="ja-JP" sz="2600" dirty="0">
              <a:latin typeface="BIZ UDPゴシック" panose="020B0400000000000000" pitchFamily="50" charset="-128"/>
              <a:ea typeface="BIZ UDPゴシック" panose="020B0400000000000000" pitchFamily="50" charset="-128"/>
            </a:endParaRPr>
          </a:p>
          <a:p>
            <a:pPr marL="0" indent="0">
              <a:buNone/>
            </a:pPr>
            <a:endParaRPr kumimoji="1" lang="ja-JP" altLang="en-US"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A77BD0FA-710F-F3F6-BAC9-806972AF07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6887" y="5966862"/>
            <a:ext cx="4591396" cy="550039"/>
          </a:xfrm>
          <a:prstGeom prst="rect">
            <a:avLst/>
          </a:prstGeom>
        </p:spPr>
      </p:pic>
    </p:spTree>
    <p:extLst>
      <p:ext uri="{BB962C8B-B14F-4D97-AF65-F5344CB8AC3E}">
        <p14:creationId xmlns:p14="http://schemas.microsoft.com/office/powerpoint/2010/main" val="356517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889D47-8EDC-7069-49DB-D478E5F8C040}"/>
              </a:ext>
            </a:extLst>
          </p:cNvPr>
          <p:cNvSpPr>
            <a:spLocks noGrp="1"/>
          </p:cNvSpPr>
          <p:nvPr>
            <p:ph type="title"/>
          </p:nvPr>
        </p:nvSpPr>
        <p:spPr>
          <a:xfrm>
            <a:off x="838200" y="222235"/>
            <a:ext cx="5787044" cy="917604"/>
          </a:xfrm>
        </p:spPr>
        <p:txBody>
          <a:bodyPr/>
          <a:lstStyle/>
          <a:p>
            <a:r>
              <a:rPr kumimoji="1" lang="en-US" altLang="ja-JP" dirty="0">
                <a:latin typeface="BIZ UDPゴシック" panose="020B0400000000000000" pitchFamily="50" charset="-128"/>
                <a:ea typeface="BIZ UDPゴシック" panose="020B0400000000000000" pitchFamily="50" charset="-128"/>
              </a:rPr>
              <a:t>SAS</a:t>
            </a:r>
            <a:r>
              <a:rPr kumimoji="1" lang="ja-JP" altLang="en-US" dirty="0">
                <a:latin typeface="BIZ UDPゴシック" panose="020B0400000000000000" pitchFamily="50" charset="-128"/>
                <a:ea typeface="BIZ UDPゴシック" panose="020B0400000000000000" pitchFamily="50" charset="-128"/>
              </a:rPr>
              <a:t>の主な症状</a:t>
            </a:r>
          </a:p>
        </p:txBody>
      </p:sp>
      <p:sp>
        <p:nvSpPr>
          <p:cNvPr id="6" name="コンテンツ プレースホルダー 5">
            <a:extLst>
              <a:ext uri="{FF2B5EF4-FFF2-40B4-BE49-F238E27FC236}">
                <a16:creationId xmlns:a16="http://schemas.microsoft.com/office/drawing/2014/main" id="{79C0172B-B413-A7CA-1BB1-CAE08952BADE}"/>
              </a:ext>
            </a:extLst>
          </p:cNvPr>
          <p:cNvSpPr>
            <a:spLocks noGrp="1"/>
          </p:cNvSpPr>
          <p:nvPr>
            <p:ph idx="1"/>
          </p:nvPr>
        </p:nvSpPr>
        <p:spPr>
          <a:xfrm>
            <a:off x="838200" y="1410983"/>
            <a:ext cx="10515600" cy="4351338"/>
          </a:xfrm>
        </p:spPr>
        <p:txBody>
          <a:bodyPr>
            <a:normAutofit/>
          </a:bodyPr>
          <a:lstStyle/>
          <a:p>
            <a:pPr marL="0" indent="0">
              <a:buNone/>
            </a:pPr>
            <a:r>
              <a:rPr lang="ja-JP" altLang="en-US" sz="2400" dirty="0">
                <a:latin typeface="BIZ UDPゴシック" panose="020B0400000000000000" pitchFamily="50" charset="-128"/>
                <a:ea typeface="BIZ UDPゴシック" panose="020B0400000000000000" pitchFamily="50" charset="-128"/>
              </a:rPr>
              <a:t>十分に眠れないことが原因となってさまざま症状が現れるようになります。</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★眠っているとき　　　　　　　　　　　　　　　　★日中、起きているとき　　　　　</a:t>
            </a:r>
            <a:endParaRPr lang="en-US" altLang="ja-JP" sz="2400" dirty="0">
              <a:latin typeface="BIZ UDPゴシック" panose="020B0400000000000000" pitchFamily="50" charset="-128"/>
              <a:ea typeface="BIZ UDPゴシック" panose="020B0400000000000000" pitchFamily="50" charset="-128"/>
            </a:endParaRPr>
          </a:p>
          <a:p>
            <a:pPr marL="0" indent="0">
              <a:buNone/>
            </a:pP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・いびきをかく　　　　　　　　　　　　　　　　　　　・強い眠気を感じる</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・息が止まる　　　　　　　　　　　　　　　　　　　　 ・しばしば居眠りする</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・呼吸が乱れる　　　　　　　　　　　　　　　　　　　・午前中に頭痛を感じる</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・息が苦しくて目が覚める　　　　　　　　　　　　・記憶力や集中力が低下する</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・何度も目を覚まし、トイレに行く　　　　　　　　全身倦怠感、疲れが取れない</a:t>
            </a:r>
            <a:endParaRPr lang="en-US" altLang="ja-JP" sz="2400"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308CEFC1-3F8D-79E7-8361-778C9FE19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993" y="6033465"/>
            <a:ext cx="4729336" cy="566564"/>
          </a:xfrm>
          <a:prstGeom prst="rect">
            <a:avLst/>
          </a:prstGeom>
        </p:spPr>
      </p:pic>
    </p:spTree>
    <p:extLst>
      <p:ext uri="{BB962C8B-B14F-4D97-AF65-F5344CB8AC3E}">
        <p14:creationId xmlns:p14="http://schemas.microsoft.com/office/powerpoint/2010/main" val="353277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DF0E2B-0D10-451F-5BED-C44F7F2843ED}"/>
              </a:ext>
            </a:extLst>
          </p:cNvPr>
          <p:cNvSpPr>
            <a:spLocks noGrp="1"/>
          </p:cNvSpPr>
          <p:nvPr>
            <p:ph type="title"/>
          </p:nvPr>
        </p:nvSpPr>
        <p:spPr>
          <a:xfrm>
            <a:off x="838200" y="315277"/>
            <a:ext cx="9644149" cy="1009651"/>
          </a:xfrm>
        </p:spPr>
        <p:txBody>
          <a:bodyPr/>
          <a:lstStyle/>
          <a:p>
            <a:r>
              <a:rPr kumimoji="1" lang="ja-JP" altLang="en-US" dirty="0">
                <a:latin typeface="BIZ UDPゴシック" panose="020B0400000000000000" pitchFamily="50" charset="-128"/>
                <a:ea typeface="BIZ UDPゴシック" panose="020B0400000000000000" pitchFamily="50" charset="-128"/>
              </a:rPr>
              <a:t>睡眠時無呼吸症候群のもたらす影響</a:t>
            </a:r>
          </a:p>
        </p:txBody>
      </p:sp>
      <p:sp>
        <p:nvSpPr>
          <p:cNvPr id="3" name="コンテンツ プレースホルダー 2">
            <a:extLst>
              <a:ext uri="{FF2B5EF4-FFF2-40B4-BE49-F238E27FC236}">
                <a16:creationId xmlns:a16="http://schemas.microsoft.com/office/drawing/2014/main" id="{ED7C239F-054F-E242-AA12-F7B24925C016}"/>
              </a:ext>
            </a:extLst>
          </p:cNvPr>
          <p:cNvSpPr>
            <a:spLocks noGrp="1"/>
          </p:cNvSpPr>
          <p:nvPr>
            <p:ph idx="1"/>
          </p:nvPr>
        </p:nvSpPr>
        <p:spPr>
          <a:xfrm>
            <a:off x="838200" y="1532747"/>
            <a:ext cx="10275916" cy="4852035"/>
          </a:xfrm>
        </p:spPr>
        <p:txBody>
          <a:bodyPr>
            <a:normAutofit/>
          </a:bodyPr>
          <a:lstStyle/>
          <a:p>
            <a:pPr marL="0" indent="0">
              <a:buNone/>
            </a:pPr>
            <a:r>
              <a:rPr kumimoji="1" lang="ja-JP" altLang="en-US" dirty="0"/>
              <a:t>　　　　　　　　★</a:t>
            </a:r>
            <a:r>
              <a:rPr kumimoji="1" lang="ja-JP" altLang="en-US" sz="2000" dirty="0">
                <a:latin typeface="BIZ UDPゴシック" panose="020B0400000000000000" pitchFamily="50" charset="-128"/>
                <a:ea typeface="BIZ UDPゴシック" panose="020B0400000000000000" pitchFamily="50" charset="-128"/>
              </a:rPr>
              <a:t>寝ている間の状況＝本人が病気に気づかない、放っておくと</a:t>
            </a:r>
            <a:endParaRPr lang="en-US" altLang="ja-JP" sz="2000" dirty="0">
              <a:latin typeface="BIZ UDPゴシック" panose="020B0400000000000000" pitchFamily="50" charset="-128"/>
              <a:ea typeface="BIZ UDPゴシック" panose="020B0400000000000000" pitchFamily="50" charset="-128"/>
            </a:endParaRPr>
          </a:p>
          <a:p>
            <a:pPr marL="0" indent="0">
              <a:buNone/>
            </a:pPr>
            <a:r>
              <a:rPr kumimoji="1" lang="ja-JP" altLang="en-US" sz="3600" dirty="0">
                <a:latin typeface="BIZ UDPゴシック" panose="020B0400000000000000" pitchFamily="50" charset="-128"/>
                <a:ea typeface="BIZ UDPゴシック" panose="020B0400000000000000" pitchFamily="50" charset="-128"/>
              </a:rPr>
              <a:t>合併</a:t>
            </a:r>
            <a:endParaRPr kumimoji="1" lang="en-US" altLang="ja-JP" sz="3600"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・高血圧の危険性は</a:t>
            </a:r>
            <a:r>
              <a:rPr lang="en-US" altLang="ja-JP" sz="3600" dirty="0">
                <a:solidFill>
                  <a:srgbClr val="FF0000"/>
                </a:solidFill>
                <a:latin typeface="BIZ UDPゴシック" panose="020B0400000000000000" pitchFamily="50" charset="-128"/>
                <a:ea typeface="BIZ UDPゴシック" panose="020B0400000000000000" pitchFamily="50" charset="-128"/>
              </a:rPr>
              <a:t>2</a:t>
            </a:r>
            <a:r>
              <a:rPr lang="ja-JP" altLang="en-US" sz="3600" dirty="0">
                <a:solidFill>
                  <a:srgbClr val="FF0000"/>
                </a:solidFill>
                <a:latin typeface="BIZ UDPゴシック" panose="020B0400000000000000" pitchFamily="50" charset="-128"/>
                <a:ea typeface="BIZ UDPゴシック" panose="020B0400000000000000" pitchFamily="50" charset="-128"/>
              </a:rPr>
              <a:t>倍</a:t>
            </a:r>
            <a:endParaRPr lang="en-US" altLang="ja-JP" sz="36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kumimoji="1" lang="ja-JP" altLang="en-US" sz="36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冠動脈疾患の危険性は</a:t>
            </a:r>
            <a:r>
              <a:rPr kumimoji="1" lang="en-US" altLang="ja-JP" sz="3600" dirty="0">
                <a:solidFill>
                  <a:srgbClr val="FF0000"/>
                </a:solidFill>
                <a:latin typeface="BIZ UDPゴシック" panose="020B0400000000000000" pitchFamily="50" charset="-128"/>
                <a:ea typeface="BIZ UDPゴシック" panose="020B0400000000000000" pitchFamily="50" charset="-128"/>
              </a:rPr>
              <a:t>3</a:t>
            </a:r>
            <a:r>
              <a:rPr kumimoji="1" lang="ja-JP" altLang="en-US" sz="3600" dirty="0">
                <a:solidFill>
                  <a:srgbClr val="FF0000"/>
                </a:solidFill>
                <a:latin typeface="BIZ UDPゴシック" panose="020B0400000000000000" pitchFamily="50" charset="-128"/>
                <a:ea typeface="BIZ UDPゴシック" panose="020B0400000000000000" pitchFamily="50" charset="-128"/>
              </a:rPr>
              <a:t>倍</a:t>
            </a:r>
            <a:endParaRPr kumimoji="1" lang="en-US" altLang="ja-JP" sz="36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・脳血管障害の危険性は</a:t>
            </a:r>
            <a:r>
              <a:rPr lang="en-US" altLang="ja-JP" sz="3600" dirty="0">
                <a:solidFill>
                  <a:srgbClr val="FF0000"/>
                </a:solidFill>
                <a:latin typeface="BIZ UDPゴシック" panose="020B0400000000000000" pitchFamily="50" charset="-128"/>
                <a:ea typeface="BIZ UDPゴシック" panose="020B0400000000000000" pitchFamily="50" charset="-128"/>
              </a:rPr>
              <a:t>4</a:t>
            </a:r>
            <a:r>
              <a:rPr lang="ja-JP" altLang="en-US" sz="3600" dirty="0">
                <a:solidFill>
                  <a:srgbClr val="FF0000"/>
                </a:solidFill>
                <a:latin typeface="BIZ UDPゴシック" panose="020B0400000000000000" pitchFamily="50" charset="-128"/>
                <a:ea typeface="BIZ UDPゴシック" panose="020B0400000000000000" pitchFamily="50" charset="-128"/>
              </a:rPr>
              <a:t>倍</a:t>
            </a:r>
            <a:endParaRPr lang="en-US" altLang="ja-JP" sz="36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・心筋梗塞の危険性は</a:t>
            </a:r>
            <a:r>
              <a:rPr kumimoji="1" lang="en-US" altLang="ja-JP" sz="3600" dirty="0">
                <a:solidFill>
                  <a:srgbClr val="FF0000"/>
                </a:solidFill>
                <a:latin typeface="BIZ UDPゴシック" panose="020B0400000000000000" pitchFamily="50" charset="-128"/>
                <a:ea typeface="BIZ UDPゴシック" panose="020B0400000000000000" pitchFamily="50" charset="-128"/>
              </a:rPr>
              <a:t>4</a:t>
            </a:r>
            <a:r>
              <a:rPr kumimoji="1" lang="ja-JP" altLang="en-US" sz="3600" dirty="0">
                <a:solidFill>
                  <a:srgbClr val="FF0000"/>
                </a:solidFill>
                <a:latin typeface="BIZ UDPゴシック" panose="020B0400000000000000" pitchFamily="50" charset="-128"/>
                <a:ea typeface="BIZ UDPゴシック" panose="020B0400000000000000" pitchFamily="50" charset="-128"/>
              </a:rPr>
              <a:t>倍</a:t>
            </a:r>
            <a:endParaRPr kumimoji="1" lang="en-US" altLang="ja-JP" sz="36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・糖尿病の発生</a:t>
            </a:r>
            <a:r>
              <a:rPr lang="en-US" altLang="ja-JP" sz="3600" dirty="0">
                <a:solidFill>
                  <a:srgbClr val="FF0000"/>
                </a:solidFill>
                <a:latin typeface="BIZ UDPゴシック" panose="020B0400000000000000" pitchFamily="50" charset="-128"/>
                <a:ea typeface="BIZ UDPゴシック" panose="020B0400000000000000" pitchFamily="50" charset="-128"/>
              </a:rPr>
              <a:t>1.5</a:t>
            </a:r>
            <a:r>
              <a:rPr lang="ja-JP" altLang="en-US" sz="3600" dirty="0">
                <a:solidFill>
                  <a:srgbClr val="FF0000"/>
                </a:solidFill>
                <a:latin typeface="BIZ UDPゴシック" panose="020B0400000000000000" pitchFamily="50" charset="-128"/>
                <a:ea typeface="BIZ UDPゴシック" panose="020B0400000000000000" pitchFamily="50" charset="-128"/>
              </a:rPr>
              <a:t>倍　　　　　　</a:t>
            </a:r>
            <a:r>
              <a:rPr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rPr>
              <a:t>といわれています。</a:t>
            </a:r>
            <a:endParaRPr kumimoji="1" lang="ja-JP" altLang="en-US" dirty="0">
              <a:solidFill>
                <a:schemeClr val="tx1">
                  <a:lumMod val="95000"/>
                  <a:lumOff val="5000"/>
                </a:schemeClr>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79D384D4-F3C8-A37E-9DC4-AC230D4C31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6640" y="5898809"/>
            <a:ext cx="4056611" cy="485973"/>
          </a:xfrm>
          <a:prstGeom prst="rect">
            <a:avLst/>
          </a:prstGeom>
        </p:spPr>
      </p:pic>
      <p:pic>
        <p:nvPicPr>
          <p:cNvPr id="7" name="図 6">
            <a:extLst>
              <a:ext uri="{FF2B5EF4-FFF2-40B4-BE49-F238E27FC236}">
                <a16:creationId xmlns:a16="http://schemas.microsoft.com/office/drawing/2014/main" id="{809E41BD-59D7-AE86-82DB-4F50FEA54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9305" y="4064244"/>
            <a:ext cx="1883699" cy="1562092"/>
          </a:xfrm>
          <a:prstGeom prst="rect">
            <a:avLst/>
          </a:prstGeom>
        </p:spPr>
      </p:pic>
      <p:pic>
        <p:nvPicPr>
          <p:cNvPr id="9" name="図 8">
            <a:extLst>
              <a:ext uri="{FF2B5EF4-FFF2-40B4-BE49-F238E27FC236}">
                <a16:creationId xmlns:a16="http://schemas.microsoft.com/office/drawing/2014/main" id="{3E26497C-C22D-4378-4C5C-2F7D17EEF4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2403" y="2328949"/>
            <a:ext cx="2200102" cy="2200102"/>
          </a:xfrm>
          <a:prstGeom prst="rect">
            <a:avLst/>
          </a:prstGeom>
        </p:spPr>
      </p:pic>
    </p:spTree>
    <p:extLst>
      <p:ext uri="{BB962C8B-B14F-4D97-AF65-F5344CB8AC3E}">
        <p14:creationId xmlns:p14="http://schemas.microsoft.com/office/powerpoint/2010/main" val="1388003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CDD44E-8FE9-3E83-25EE-B327B08768C7}"/>
              </a:ext>
            </a:extLst>
          </p:cNvPr>
          <p:cNvSpPr>
            <a:spLocks noGrp="1"/>
          </p:cNvSpPr>
          <p:nvPr>
            <p:ph type="title"/>
          </p:nvPr>
        </p:nvSpPr>
        <p:spPr>
          <a:xfrm>
            <a:off x="838200" y="232756"/>
            <a:ext cx="4182687" cy="861363"/>
          </a:xfrm>
        </p:spPr>
        <p:txBody>
          <a:bodyPr>
            <a:normAutofit/>
          </a:bodyPr>
          <a:lstStyle/>
          <a:p>
            <a:r>
              <a:rPr kumimoji="1" lang="en-US" altLang="ja-JP" sz="4000" dirty="0">
                <a:solidFill>
                  <a:schemeClr val="tx1">
                    <a:lumMod val="95000"/>
                    <a:lumOff val="5000"/>
                  </a:schemeClr>
                </a:solidFill>
                <a:latin typeface="BIZ UDPゴシック" panose="020B0400000000000000" pitchFamily="50" charset="-128"/>
                <a:ea typeface="BIZ UDPゴシック" panose="020B0400000000000000" pitchFamily="50" charset="-128"/>
              </a:rPr>
              <a:t>SAS</a:t>
            </a:r>
            <a:r>
              <a:rPr kumimoji="1" lang="ja-JP" altLang="en-US" sz="4000" dirty="0">
                <a:solidFill>
                  <a:schemeClr val="tx1">
                    <a:lumMod val="95000"/>
                    <a:lumOff val="5000"/>
                  </a:schemeClr>
                </a:solidFill>
                <a:latin typeface="BIZ UDPゴシック" panose="020B0400000000000000" pitchFamily="50" charset="-128"/>
                <a:ea typeface="BIZ UDPゴシック" panose="020B0400000000000000" pitchFamily="50" charset="-128"/>
              </a:rPr>
              <a:t>の合併症</a:t>
            </a:r>
          </a:p>
        </p:txBody>
      </p:sp>
      <p:sp>
        <p:nvSpPr>
          <p:cNvPr id="3" name="コンテンツ プレースホルダー 2">
            <a:extLst>
              <a:ext uri="{FF2B5EF4-FFF2-40B4-BE49-F238E27FC236}">
                <a16:creationId xmlns:a16="http://schemas.microsoft.com/office/drawing/2014/main" id="{4142B712-F4D8-B2A1-B8D9-868400BCC978}"/>
              </a:ext>
            </a:extLst>
          </p:cNvPr>
          <p:cNvSpPr>
            <a:spLocks noGrp="1"/>
          </p:cNvSpPr>
          <p:nvPr>
            <p:ph idx="1"/>
          </p:nvPr>
        </p:nvSpPr>
        <p:spPr>
          <a:xfrm>
            <a:off x="838200" y="1238596"/>
            <a:ext cx="10515600" cy="4938367"/>
          </a:xfrm>
        </p:spPr>
        <p:txBody>
          <a:bodyPr/>
          <a:lstStyle/>
          <a:p>
            <a:pPr marL="0" indent="0">
              <a:buNone/>
            </a:pPr>
            <a:r>
              <a:rPr kumimoji="1" lang="en-US" altLang="ja-JP" dirty="0">
                <a:latin typeface="BIZ UDPゴシック" panose="020B0400000000000000" pitchFamily="50" charset="-128"/>
                <a:ea typeface="BIZ UDPゴシック" panose="020B0400000000000000" pitchFamily="50" charset="-128"/>
              </a:rPr>
              <a:t>SAS</a:t>
            </a:r>
            <a:r>
              <a:rPr kumimoji="1" lang="ja-JP" altLang="en-US" dirty="0">
                <a:latin typeface="BIZ UDPゴシック" panose="020B0400000000000000" pitchFamily="50" charset="-128"/>
                <a:ea typeface="BIZ UDPゴシック" panose="020B0400000000000000" pitchFamily="50" charset="-128"/>
              </a:rPr>
              <a:t>による睡眠中の低酸素血症や高炭酸ガス血症は、生活習慣病と密接な関係があり、様々な合併症を高率に引き起こすことが報告されています。</a:t>
            </a:r>
            <a:endParaRPr kumimoji="1" lang="en-US" altLang="ja-JP" dirty="0">
              <a:latin typeface="BIZ UDPゴシック" panose="020B0400000000000000" pitchFamily="50" charset="-128"/>
              <a:ea typeface="BIZ UDPゴシック" panose="020B0400000000000000" pitchFamily="50" charset="-128"/>
            </a:endParaRPr>
          </a:p>
          <a:p>
            <a:pPr marL="0" indent="0">
              <a:buNone/>
            </a:pP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主な合併症は、</a:t>
            </a:r>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lang="ja-JP" altLang="en-US" dirty="0">
                <a:latin typeface="BIZ UDPゴシック" panose="020B0400000000000000" pitchFamily="50" charset="-128"/>
                <a:ea typeface="BIZ UDPゴシック" panose="020B0400000000000000" pitchFamily="50" charset="-128"/>
              </a:rPr>
              <a:t>●高血圧　●多血症　●不整脈　●虚血性心疾患　●心不全</a:t>
            </a: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●脳血管障害　●糖尿病　●肺高血圧　●インポテンツ</a:t>
            </a:r>
            <a:endParaRPr kumimoji="1" lang="en-US" altLang="ja-JP" dirty="0">
              <a:latin typeface="BIZ UDPゴシック" panose="020B0400000000000000" pitchFamily="50" charset="-128"/>
              <a:ea typeface="BIZ UDPゴシック" panose="020B0400000000000000" pitchFamily="50" charset="-128"/>
            </a:endParaRPr>
          </a:p>
          <a:p>
            <a:pPr marL="0" indent="0">
              <a:buNone/>
            </a:pPr>
            <a:endParaRPr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などが代表的なものとしてあげられます。</a:t>
            </a:r>
          </a:p>
        </p:txBody>
      </p:sp>
      <p:pic>
        <p:nvPicPr>
          <p:cNvPr id="5" name="図 4">
            <a:extLst>
              <a:ext uri="{FF2B5EF4-FFF2-40B4-BE49-F238E27FC236}">
                <a16:creationId xmlns:a16="http://schemas.microsoft.com/office/drawing/2014/main" id="{C992987A-7770-12B4-6019-34A62CEDD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1635" y="6016886"/>
            <a:ext cx="3757499" cy="450140"/>
          </a:xfrm>
          <a:prstGeom prst="rect">
            <a:avLst/>
          </a:prstGeom>
        </p:spPr>
      </p:pic>
    </p:spTree>
    <p:extLst>
      <p:ext uri="{BB962C8B-B14F-4D97-AF65-F5344CB8AC3E}">
        <p14:creationId xmlns:p14="http://schemas.microsoft.com/office/powerpoint/2010/main" val="3430700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85F776-73DA-F1AD-8BD9-3FEE87CAB898}"/>
              </a:ext>
            </a:extLst>
          </p:cNvPr>
          <p:cNvSpPr>
            <a:spLocks noGrp="1"/>
          </p:cNvSpPr>
          <p:nvPr>
            <p:ph type="title"/>
          </p:nvPr>
        </p:nvSpPr>
        <p:spPr>
          <a:xfrm>
            <a:off x="838200" y="371863"/>
            <a:ext cx="3284913" cy="618347"/>
          </a:xfrm>
        </p:spPr>
        <p:txBody>
          <a:bodyPr>
            <a:normAutofit fontScale="90000"/>
          </a:bodyPr>
          <a:lstStyle/>
          <a:p>
            <a:r>
              <a:rPr kumimoji="1" lang="en-US" altLang="ja-JP" dirty="0">
                <a:latin typeface="BIZ UDPゴシック" panose="020B0400000000000000" pitchFamily="50" charset="-128"/>
                <a:ea typeface="BIZ UDPゴシック" panose="020B0400000000000000" pitchFamily="50" charset="-128"/>
              </a:rPr>
              <a:t>SAS</a:t>
            </a:r>
            <a:r>
              <a:rPr kumimoji="1" lang="ja-JP" altLang="en-US" dirty="0">
                <a:latin typeface="BIZ UDPゴシック" panose="020B0400000000000000" pitchFamily="50" charset="-128"/>
                <a:ea typeface="BIZ UDPゴシック" panose="020B0400000000000000" pitchFamily="50" charset="-128"/>
              </a:rPr>
              <a:t>の定義</a:t>
            </a:r>
          </a:p>
        </p:txBody>
      </p:sp>
      <p:sp>
        <p:nvSpPr>
          <p:cNvPr id="3" name="コンテンツ プレースホルダー 2">
            <a:extLst>
              <a:ext uri="{FF2B5EF4-FFF2-40B4-BE49-F238E27FC236}">
                <a16:creationId xmlns:a16="http://schemas.microsoft.com/office/drawing/2014/main" id="{4CF9141B-B1ED-6A87-8920-7C4CC5975E5A}"/>
              </a:ext>
            </a:extLst>
          </p:cNvPr>
          <p:cNvSpPr>
            <a:spLocks noGrp="1"/>
          </p:cNvSpPr>
          <p:nvPr>
            <p:ph idx="1"/>
          </p:nvPr>
        </p:nvSpPr>
        <p:spPr>
          <a:xfrm>
            <a:off x="838200" y="1147156"/>
            <a:ext cx="10515600" cy="5029807"/>
          </a:xfrm>
        </p:spPr>
        <p:txBody>
          <a:bodyPr/>
          <a:lstStyle/>
          <a:p>
            <a:pPr marL="0" indent="0">
              <a:buNone/>
            </a:pPr>
            <a:endParaRPr kumimoji="1" lang="en-US" altLang="ja-JP" dirty="0"/>
          </a:p>
          <a:p>
            <a:pPr marL="0" indent="0">
              <a:buNone/>
            </a:pPr>
            <a:r>
              <a:rPr lang="ja-JP" altLang="en-US" sz="3200" dirty="0">
                <a:solidFill>
                  <a:srgbClr val="FF0000"/>
                </a:solidFill>
                <a:latin typeface="BIZ UDPゴシック" panose="020B0400000000000000" pitchFamily="50" charset="-128"/>
                <a:ea typeface="BIZ UDPゴシック" panose="020B0400000000000000" pitchFamily="50" charset="-128"/>
              </a:rPr>
              <a:t>・無呼吸</a:t>
            </a:r>
            <a:endParaRPr lang="en-US" altLang="ja-JP" sz="32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睡眠中に</a:t>
            </a:r>
            <a:r>
              <a:rPr kumimoji="1"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rPr>
              <a:t>10</a:t>
            </a: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秒以上換気が停止すること</a:t>
            </a:r>
            <a:endParaRPr kumimoji="1"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endParaRPr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kumimoji="1" lang="ja-JP" altLang="en-US" sz="3200" dirty="0">
                <a:solidFill>
                  <a:srgbClr val="FF0000"/>
                </a:solidFill>
                <a:latin typeface="BIZ UDPゴシック" panose="020B0400000000000000" pitchFamily="50" charset="-128"/>
                <a:ea typeface="BIZ UDPゴシック" panose="020B0400000000000000" pitchFamily="50" charset="-128"/>
              </a:rPr>
              <a:t>・低呼吸</a:t>
            </a:r>
            <a:endParaRPr kumimoji="1" lang="en-US" altLang="ja-JP" sz="3200"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睡眠中に</a:t>
            </a:r>
            <a:r>
              <a:rPr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rPr>
              <a:t>10</a:t>
            </a:r>
            <a:r>
              <a:rPr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秒以上換気が</a:t>
            </a:r>
            <a:r>
              <a:rPr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rPr>
              <a:t>50</a:t>
            </a:r>
            <a:r>
              <a:rPr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％以下に低下すること</a:t>
            </a:r>
            <a:endParaRPr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endParaRPr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kumimoji="1" lang="ja-JP" altLang="en-US" sz="3200" dirty="0">
                <a:solidFill>
                  <a:srgbClr val="FF0000"/>
                </a:solidFill>
                <a:latin typeface="BIZ UDPゴシック" panose="020B0400000000000000" pitchFamily="50" charset="-128"/>
                <a:ea typeface="BIZ UDPゴシック" panose="020B0400000000000000" pitchFamily="50" charset="-128"/>
              </a:rPr>
              <a:t>・無呼吸低呼吸指数＝</a:t>
            </a:r>
            <a:r>
              <a:rPr kumimoji="1" lang="en-US" altLang="ja-JP" sz="3200" dirty="0">
                <a:solidFill>
                  <a:srgbClr val="FF0000"/>
                </a:solidFill>
                <a:latin typeface="BIZ UDPゴシック" panose="020B0400000000000000" pitchFamily="50" charset="-128"/>
                <a:ea typeface="BIZ UDPゴシック" panose="020B0400000000000000" pitchFamily="50" charset="-128"/>
              </a:rPr>
              <a:t>AHI</a:t>
            </a: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a:t>
            </a:r>
            <a:r>
              <a:rPr kumimoji="1"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rPr>
              <a:t>Apnea Hypopnea Index</a:t>
            </a: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a:t>
            </a:r>
            <a:endParaRPr kumimoji="1"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endParaRPr>
          </a:p>
          <a:p>
            <a:pPr marL="0" indent="0">
              <a:buNone/>
            </a:pP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睡眠</a:t>
            </a:r>
            <a:r>
              <a:rPr kumimoji="1" lang="en-US" altLang="ja-JP" sz="3200" dirty="0">
                <a:solidFill>
                  <a:schemeClr val="tx1">
                    <a:lumMod val="95000"/>
                    <a:lumOff val="5000"/>
                  </a:schemeClr>
                </a:solidFill>
                <a:latin typeface="BIZ UDPゴシック" panose="020B0400000000000000" pitchFamily="50" charset="-128"/>
                <a:ea typeface="BIZ UDPゴシック" panose="020B0400000000000000" pitchFamily="50" charset="-128"/>
              </a:rPr>
              <a:t>1</a:t>
            </a:r>
            <a:r>
              <a:rPr kumimoji="1" lang="ja-JP" altLang="en-US" sz="3200" dirty="0">
                <a:solidFill>
                  <a:schemeClr val="tx1">
                    <a:lumMod val="95000"/>
                    <a:lumOff val="5000"/>
                  </a:schemeClr>
                </a:solidFill>
                <a:latin typeface="BIZ UDPゴシック" panose="020B0400000000000000" pitchFamily="50" charset="-128"/>
                <a:ea typeface="BIZ UDPゴシック" panose="020B0400000000000000" pitchFamily="50" charset="-128"/>
              </a:rPr>
              <a:t>時間あたりの無呼吸と低呼吸の回数</a:t>
            </a:r>
          </a:p>
        </p:txBody>
      </p:sp>
      <p:pic>
        <p:nvPicPr>
          <p:cNvPr id="5" name="図 4">
            <a:extLst>
              <a:ext uri="{FF2B5EF4-FFF2-40B4-BE49-F238E27FC236}">
                <a16:creationId xmlns:a16="http://schemas.microsoft.com/office/drawing/2014/main" id="{8CA30CAB-3E55-93E3-2E93-FB90951671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1511" y="6176963"/>
            <a:ext cx="3932067" cy="471053"/>
          </a:xfrm>
          <a:prstGeom prst="rect">
            <a:avLst/>
          </a:prstGeom>
        </p:spPr>
      </p:pic>
      <p:pic>
        <p:nvPicPr>
          <p:cNvPr id="9" name="図 8">
            <a:extLst>
              <a:ext uri="{FF2B5EF4-FFF2-40B4-BE49-F238E27FC236}">
                <a16:creationId xmlns:a16="http://schemas.microsoft.com/office/drawing/2014/main" id="{144CB05C-FCC0-7E63-9749-A58DB3332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8584" y="174568"/>
            <a:ext cx="1460105" cy="1783773"/>
          </a:xfrm>
          <a:prstGeom prst="rect">
            <a:avLst/>
          </a:prstGeom>
        </p:spPr>
      </p:pic>
      <p:pic>
        <p:nvPicPr>
          <p:cNvPr id="11" name="図 10">
            <a:extLst>
              <a:ext uri="{FF2B5EF4-FFF2-40B4-BE49-F238E27FC236}">
                <a16:creationId xmlns:a16="http://schemas.microsoft.com/office/drawing/2014/main" id="{1B77DAEE-6823-D461-E059-9F41DAA813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5277" y="1521229"/>
            <a:ext cx="1460105" cy="1783773"/>
          </a:xfrm>
          <a:prstGeom prst="rect">
            <a:avLst/>
          </a:prstGeom>
        </p:spPr>
      </p:pic>
    </p:spTree>
    <p:extLst>
      <p:ext uri="{BB962C8B-B14F-4D97-AF65-F5344CB8AC3E}">
        <p14:creationId xmlns:p14="http://schemas.microsoft.com/office/powerpoint/2010/main" val="266907614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1231</TotalTime>
  <Words>1042</Words>
  <Application>Microsoft Office PowerPoint</Application>
  <PresentationFormat>ワイド画面</PresentationFormat>
  <Paragraphs>110</Paragraphs>
  <Slides>13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13</vt:i4>
      </vt:variant>
    </vt:vector>
  </HeadingPairs>
  <TitlesOfParts>
    <vt:vector size="18" baseType="lpstr">
      <vt:lpstr>BIZ UDPゴシック</vt:lpstr>
      <vt:lpstr>游ゴシック</vt:lpstr>
      <vt:lpstr>游ゴシック Light</vt:lpstr>
      <vt:lpstr>Arial</vt:lpstr>
      <vt:lpstr>Office テーマ</vt:lpstr>
      <vt:lpstr>睡眠時無呼吸症候群</vt:lpstr>
      <vt:lpstr>PowerPoint プレゼンテーション</vt:lpstr>
      <vt:lpstr>睡眠時無呼吸症候群とは（SAS)？ 　　　　　　　　（Sleep Apnea Sydrome)</vt:lpstr>
      <vt:lpstr>どんな方が対象となるの？①</vt:lpstr>
      <vt:lpstr>どんな方が対象となる？②</vt:lpstr>
      <vt:lpstr>SASの主な症状</vt:lpstr>
      <vt:lpstr>睡眠時無呼吸症候群のもたらす影響</vt:lpstr>
      <vt:lpstr>SASの合併症</vt:lpstr>
      <vt:lpstr>SASの定義</vt:lpstr>
      <vt:lpstr>SASの検査からの診療までの流れ</vt:lpstr>
      <vt:lpstr>検査　簡易型による自宅検査</vt:lpstr>
      <vt:lpstr>治療　CPAP療法</vt:lpstr>
      <vt:lpstr>CPAPを使うと</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莉沙 田熊</dc:creator>
  <cp:lastModifiedBy>莉沙 田熊</cp:lastModifiedBy>
  <cp:revision>4</cp:revision>
  <cp:lastPrinted>2023-04-09T09:31:52Z</cp:lastPrinted>
  <dcterms:created xsi:type="dcterms:W3CDTF">2023-04-08T13:30:40Z</dcterms:created>
  <dcterms:modified xsi:type="dcterms:W3CDTF">2023-04-09T10:02:19Z</dcterms:modified>
</cp:coreProperties>
</file>