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obo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5.xml"/><Relationship Id="rId41" Type="http://schemas.openxmlformats.org/officeDocument/2006/relationships/font" Target="fonts/Robot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bold.fntdata"/><Relationship Id="rId16" Type="http://schemas.openxmlformats.org/officeDocument/2006/relationships/slide" Target="slides/slide11.xml"/><Relationship Id="rId38" Type="http://schemas.openxmlformats.org/officeDocument/2006/relationships/font" Target="fonts/Robo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5f160b24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5f160b24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985320666_22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985320666_2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8985320666_2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985320666_2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985320666_22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985320666_2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985320666_2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985320666_2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985320666_2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985320666_2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985320666_2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985320666_2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8985320666_22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985320666_2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985320666_2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985320666_2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88bbbac94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88bbbac94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4e646fe14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4e646fe14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88bbbac94a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8bbbac94a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88bbbac94a_3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88bbbac94a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88bbbac94a_4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88bbbac94a_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8bbbac94a_5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8bbbac94a_5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88bbbac94a_5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88bbbac94a_5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893352f5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893352f5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893352f5d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893352f5d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893352f5d4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893352f5d4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8ae1d62b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8ae1d62b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8f5a035b5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8f5a035b5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74e646fe14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4e646fe14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8f5a035b5e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8f5a035b5e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c5f160b24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c5f160b24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893352f5d4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893352f5d4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8955f9229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955f9229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955f92297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955f92297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98532066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98532066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985320666_4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985320666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985320666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985320666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985320666_6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985320666_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カスタムのレイアウト">
  <p:cSld name="AUTOLAYOUT">
    <p:bg>
      <p:bgPr>
        <a:solidFill>
          <a:srgbClr val="FFFFFF"/>
        </a:solidFill>
      </p:bgPr>
    </p:bg>
    <p:spTree>
      <p:nvGrpSpPr>
        <p:cNvPr id="63" name="Shape 63"/>
        <p:cNvGrpSpPr/>
        <p:nvPr/>
      </p:nvGrpSpPr>
      <p:grpSpPr>
        <a:xfrm>
          <a:off x="0" y="0"/>
          <a:ext cx="0" cy="0"/>
          <a:chOff x="0" y="0"/>
          <a:chExt cx="0" cy="0"/>
        </a:xfrm>
      </p:grpSpPr>
      <p:sp>
        <p:nvSpPr>
          <p:cNvPr id="64" name="Google Shape;64;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66" name="Google Shape;66;p13"/>
          <p:cNvSpPr txBox="1"/>
          <p:nvPr>
            <p:ph idx="1" type="body"/>
          </p:nvPr>
        </p:nvSpPr>
        <p:spPr>
          <a:xfrm>
            <a:off x="3529200" y="2540500"/>
            <a:ext cx="2616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67" name="Google Shape;67;p13"/>
          <p:cNvSpPr txBox="1"/>
          <p:nvPr>
            <p:ph idx="2" type="body"/>
          </p:nvPr>
        </p:nvSpPr>
        <p:spPr>
          <a:xfrm>
            <a:off x="6220075" y="2540500"/>
            <a:ext cx="2616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68" name="Google Shape;68;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5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image" Target="../media/image30.jpg"/><Relationship Id="rId5"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5.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6.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hyperlink" Target="http://www.tester.co.jp/jutaku/shiken_index.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72" name="Shape 72"/>
        <p:cNvGrpSpPr/>
        <p:nvPr/>
      </p:nvGrpSpPr>
      <p:grpSpPr>
        <a:xfrm>
          <a:off x="0" y="0"/>
          <a:ext cx="0" cy="0"/>
          <a:chOff x="0" y="0"/>
          <a:chExt cx="0" cy="0"/>
        </a:xfrm>
      </p:grpSpPr>
      <p:sp>
        <p:nvSpPr>
          <p:cNvPr id="73" name="Google Shape;73;p14"/>
          <p:cNvSpPr txBox="1"/>
          <p:nvPr>
            <p:ph type="ctrTitle"/>
          </p:nvPr>
        </p:nvSpPr>
        <p:spPr>
          <a:xfrm>
            <a:off x="460950" y="126672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ja">
                <a:solidFill>
                  <a:srgbClr val="F3F3F3"/>
                </a:solidFill>
                <a:latin typeface="MS PMincho"/>
                <a:ea typeface="MS PMincho"/>
                <a:cs typeface="MS PMincho"/>
                <a:sym typeface="MS PMincho"/>
              </a:rPr>
              <a:t>テスター産業株式会社</a:t>
            </a:r>
            <a:endParaRPr b="1">
              <a:solidFill>
                <a:srgbClr val="F3F3F3"/>
              </a:solidFill>
              <a:latin typeface="MS PMincho"/>
              <a:ea typeface="MS PMincho"/>
              <a:cs typeface="MS PMincho"/>
              <a:sym typeface="MS PMincho"/>
            </a:endParaRPr>
          </a:p>
        </p:txBody>
      </p:sp>
      <p:sp>
        <p:nvSpPr>
          <p:cNvPr id="74" name="Google Shape;74;p14"/>
          <p:cNvSpPr txBox="1"/>
          <p:nvPr>
            <p:ph idx="1" type="subTitle"/>
          </p:nvPr>
        </p:nvSpPr>
        <p:spPr>
          <a:xfrm>
            <a:off x="390525" y="2789118"/>
            <a:ext cx="8222100" cy="98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solidFill>
                  <a:srgbClr val="29E1F0"/>
                </a:solidFill>
                <a:latin typeface="Meiryo"/>
                <a:ea typeface="Meiryo"/>
                <a:cs typeface="Meiryo"/>
                <a:sym typeface="Meiryo"/>
              </a:rPr>
              <a:t>試験機の技術コンサルタントをモットーに、業界にユニークな存在として注目されております。</a:t>
            </a:r>
            <a:endParaRPr>
              <a:solidFill>
                <a:srgbClr val="29E1F0"/>
              </a:solidFill>
              <a:latin typeface="Meiryo"/>
              <a:ea typeface="Meiryo"/>
              <a:cs typeface="Meiryo"/>
              <a:sym typeface="Meiry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138" name="Google Shape;138;p23"/>
          <p:cNvSpPr txBox="1"/>
          <p:nvPr/>
        </p:nvSpPr>
        <p:spPr>
          <a:xfrm>
            <a:off x="260900" y="844825"/>
            <a:ext cx="63858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300"/>
              <a:t>SA-1007_air エアープレス</a:t>
            </a:r>
            <a:endParaRPr sz="2300"/>
          </a:p>
          <a:p>
            <a:pPr indent="0" lvl="0" marL="0" rtl="0" algn="l">
              <a:spcBef>
                <a:spcPts val="0"/>
              </a:spcBef>
              <a:spcAft>
                <a:spcPts val="0"/>
              </a:spcAft>
              <a:buNone/>
            </a:pPr>
            <a:r>
              <a:t/>
            </a:r>
            <a:endParaRPr sz="2300"/>
          </a:p>
        </p:txBody>
      </p:sp>
      <p:sp>
        <p:nvSpPr>
          <p:cNvPr id="139" name="Google Shape;139;p23"/>
          <p:cNvSpPr txBox="1"/>
          <p:nvPr/>
        </p:nvSpPr>
        <p:spPr>
          <a:xfrm>
            <a:off x="5121275" y="2366225"/>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40" name="Google Shape;140;p23"/>
          <p:cNvSpPr txBox="1"/>
          <p:nvPr/>
        </p:nvSpPr>
        <p:spPr>
          <a:xfrm>
            <a:off x="3843750" y="1489100"/>
            <a:ext cx="5081100" cy="332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1600">
                <a:solidFill>
                  <a:srgbClr val="333333"/>
                </a:solidFill>
              </a:rPr>
              <a:t>手動機では相当な労力が必要で、大きなプレスや専用設備・用役が必要でした。本機は長尺試料を移動させるだけで連続で打ち抜く事が出来ます。両手押しボタン方式を採用しており、安全面も考慮されてます。用役はエアーのみでエコロジカルです。</a:t>
            </a:r>
            <a:endParaRPr sz="1600">
              <a:solidFill>
                <a:srgbClr val="333333"/>
              </a:solidFill>
            </a:endParaRPr>
          </a:p>
          <a:p>
            <a:pPr indent="0" lvl="0" marL="0" rtl="0" algn="l">
              <a:lnSpc>
                <a:spcPct val="115000"/>
              </a:lnSpc>
              <a:spcBef>
                <a:spcPts val="1800"/>
              </a:spcBef>
              <a:spcAft>
                <a:spcPts val="0"/>
              </a:spcAft>
              <a:buNone/>
            </a:pPr>
            <a:r>
              <a:t/>
            </a:r>
            <a:endParaRPr sz="1600">
              <a:solidFill>
                <a:srgbClr val="333333"/>
              </a:solidFill>
            </a:endParaRPr>
          </a:p>
          <a:p>
            <a:pPr indent="0" lvl="0" marL="0" rtl="0" algn="l">
              <a:spcBef>
                <a:spcPts val="1800"/>
              </a:spcBef>
              <a:spcAft>
                <a:spcPts val="0"/>
              </a:spcAft>
              <a:buNone/>
            </a:pPr>
            <a:r>
              <a:t/>
            </a:r>
            <a:endParaRPr sz="1600"/>
          </a:p>
          <a:p>
            <a:pPr indent="0" lvl="0" marL="0" rtl="0" algn="l">
              <a:spcBef>
                <a:spcPts val="0"/>
              </a:spcBef>
              <a:spcAft>
                <a:spcPts val="0"/>
              </a:spcAft>
              <a:buNone/>
            </a:pPr>
            <a:r>
              <a:t/>
            </a:r>
            <a:endParaRPr sz="2000"/>
          </a:p>
        </p:txBody>
      </p:sp>
      <p:pic>
        <p:nvPicPr>
          <p:cNvPr id="141" name="Google Shape;141;p23"/>
          <p:cNvPicPr preferRelativeResize="0"/>
          <p:nvPr/>
        </p:nvPicPr>
        <p:blipFill>
          <a:blip r:embed="rId3">
            <a:alphaModFix/>
          </a:blip>
          <a:stretch>
            <a:fillRect/>
          </a:stretch>
        </p:blipFill>
        <p:spPr>
          <a:xfrm>
            <a:off x="496800" y="1489100"/>
            <a:ext cx="2585460" cy="34472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147" name="Google Shape;147;p24"/>
          <p:cNvSpPr txBox="1"/>
          <p:nvPr/>
        </p:nvSpPr>
        <p:spPr>
          <a:xfrm>
            <a:off x="260900" y="844825"/>
            <a:ext cx="63858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300"/>
              <a:t>SA-</a:t>
            </a:r>
            <a:r>
              <a:rPr lang="ja" sz="2300"/>
              <a:t>401</a:t>
            </a:r>
            <a:r>
              <a:rPr lang="ja" sz="2300"/>
              <a:t>/ -</a:t>
            </a:r>
            <a:r>
              <a:rPr lang="ja" sz="2300"/>
              <a:t>501高精度ホットプレス</a:t>
            </a:r>
            <a:endParaRPr sz="2300"/>
          </a:p>
        </p:txBody>
      </p:sp>
      <p:sp>
        <p:nvSpPr>
          <p:cNvPr id="148" name="Google Shape;148;p24"/>
          <p:cNvSpPr txBox="1"/>
          <p:nvPr/>
        </p:nvSpPr>
        <p:spPr>
          <a:xfrm>
            <a:off x="260900" y="1877425"/>
            <a:ext cx="8770800" cy="27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latin typeface="Roboto"/>
                <a:ea typeface="Roboto"/>
                <a:cs typeface="Roboto"/>
                <a:sym typeface="Roboto"/>
              </a:rPr>
              <a:t> 各研究機関・ 大学等の 協力のもと、ノウハウを生かした独自設計により、圧縮精度・温度均一性・加圧保持精度を極限まで高めたホットプレス機です。特に厳しい条件を要求される各種電池材料試験用に開発された装置で、固体高分子型燃料電池の膜電極接合体(MEA)の作製に最適です。試験目的に応じた加圧力・圧縮盤寸法、ローコスト手動方式(SA-501)、タッチパネル・プログラム制御方式まで、幅広いニーズに対応しております。</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概要</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圧 縮 精 度 ： ± 4μ m 未満 </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温 度 均 一 性 ： ± 0.8℃ </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加圧保持精度 ： ± 2%以下</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*仕様により異なります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154" name="Google Shape;154;p25"/>
          <p:cNvSpPr txBox="1"/>
          <p:nvPr/>
        </p:nvSpPr>
        <p:spPr>
          <a:xfrm>
            <a:off x="260900" y="844825"/>
            <a:ext cx="63858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300"/>
              <a:t>SA-401/ -501高精度ホットプレス</a:t>
            </a:r>
            <a:endParaRPr sz="2300"/>
          </a:p>
        </p:txBody>
      </p:sp>
      <p:sp>
        <p:nvSpPr>
          <p:cNvPr id="155" name="Google Shape;155;p25"/>
          <p:cNvSpPr txBox="1"/>
          <p:nvPr/>
        </p:nvSpPr>
        <p:spPr>
          <a:xfrm>
            <a:off x="260900" y="1877425"/>
            <a:ext cx="8770800" cy="27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latin typeface="Roboto"/>
                <a:ea typeface="Roboto"/>
                <a:cs typeface="Roboto"/>
                <a:sym typeface="Roboto"/>
              </a:rPr>
              <a:t>圧 縮 力 ： max.1～2000kN </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加 圧 方 式 ： 電動油圧ポン プ </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加 圧 盤 ： □150～600 ㎜ 熱処理・ ハードクロムメッキ・研磨仕上 </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温 度 範 囲 ： max.300℃ , PID 制御方式 </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加 熱 方 式 ： ヒーター加熱 </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荷 重 設 定 ： アナログボリューム設定・デジタル荷重表示 </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スタート方式 ： 両手押ボタ ン </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電 源 ： AC200V 3 相 </a:t>
            </a:r>
            <a:endParaRPr>
              <a:latin typeface="Roboto"/>
              <a:ea typeface="Roboto"/>
              <a:cs typeface="Roboto"/>
              <a:sym typeface="Roboto"/>
            </a:endParaRPr>
          </a:p>
          <a:p>
            <a:pPr indent="-317500" lvl="5" marL="2743200" rtl="0" algn="l">
              <a:spcBef>
                <a:spcPts val="0"/>
              </a:spcBef>
              <a:spcAft>
                <a:spcPts val="0"/>
              </a:spcAft>
              <a:buSzPts val="1400"/>
              <a:buFont typeface="Roboto"/>
              <a:buChar char="■"/>
            </a:pPr>
            <a:r>
              <a:rPr lang="ja">
                <a:latin typeface="Roboto"/>
                <a:ea typeface="Roboto"/>
                <a:cs typeface="Roboto"/>
                <a:sym typeface="Roboto"/>
              </a:rPr>
              <a:t>っx  フィットいのゆうっっよやちょっとオプション： 加熱/冷却兼用、 移動速度可変、 ﾀｯﾁﾊﾟﾈﾙ･ﾌﾟﾛｸﾞﾗﾑ運転など</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6"/>
          <p:cNvPicPr preferRelativeResize="0"/>
          <p:nvPr/>
        </p:nvPicPr>
        <p:blipFill>
          <a:blip r:embed="rId3">
            <a:alphaModFix/>
          </a:blip>
          <a:stretch>
            <a:fillRect/>
          </a:stretch>
        </p:blipFill>
        <p:spPr>
          <a:xfrm>
            <a:off x="1371025" y="0"/>
            <a:ext cx="6773586"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166" name="Google Shape;166;p27"/>
          <p:cNvSpPr txBox="1"/>
          <p:nvPr/>
        </p:nvSpPr>
        <p:spPr>
          <a:xfrm>
            <a:off x="260900" y="844825"/>
            <a:ext cx="5038200" cy="546600"/>
          </a:xfrm>
          <a:prstGeom prst="rect">
            <a:avLst/>
          </a:prstGeom>
          <a:noFill/>
          <a:ln>
            <a:noFill/>
          </a:ln>
        </p:spPr>
        <p:txBody>
          <a:bodyPr anchorCtr="0" anchor="t" bIns="91425" lIns="91425" spcFirstLastPara="1" rIns="91425" wrap="square" tIns="91425">
            <a:noAutofit/>
          </a:bodyPr>
          <a:lstStyle/>
          <a:p>
            <a:pPr indent="0" lvl="0" marL="0" marR="1435100" rtl="0" algn="l">
              <a:lnSpc>
                <a:spcPct val="150000"/>
              </a:lnSpc>
              <a:spcBef>
                <a:spcPts val="0"/>
              </a:spcBef>
              <a:spcAft>
                <a:spcPts val="0"/>
              </a:spcAft>
              <a:buNone/>
            </a:pPr>
            <a:r>
              <a:rPr lang="ja" sz="2300">
                <a:latin typeface="Meiryo"/>
                <a:ea typeface="Meiryo"/>
                <a:cs typeface="Meiryo"/>
                <a:sym typeface="Meiryo"/>
              </a:rPr>
              <a:t>PI-1210　自動塗工装置</a:t>
            </a:r>
            <a:endParaRPr sz="2300"/>
          </a:p>
        </p:txBody>
      </p:sp>
      <p:sp>
        <p:nvSpPr>
          <p:cNvPr id="167" name="Google Shape;167;p27"/>
          <p:cNvSpPr txBox="1"/>
          <p:nvPr/>
        </p:nvSpPr>
        <p:spPr>
          <a:xfrm>
            <a:off x="4758500" y="1565425"/>
            <a:ext cx="4311000" cy="306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a:solidFill>
                  <a:srgbClr val="333333"/>
                </a:solidFill>
              </a:rPr>
              <a:t>合理的な設計で安全性・作業性も抜群な自動塗工装置PI-1210は、インキ・塗料・粘着剤・電池用電極触媒ペースト・エマルジョン系樹脂等を紙・フィルム・金属箔等に自動的に塗布する自動塗工装置です。</a:t>
            </a:r>
            <a:endParaRPr>
              <a:solidFill>
                <a:srgbClr val="333333"/>
              </a:solidFill>
            </a:endParaRPr>
          </a:p>
          <a:p>
            <a:pPr indent="0" lvl="0" marL="0" rtl="0" algn="l">
              <a:lnSpc>
                <a:spcPct val="115000"/>
              </a:lnSpc>
              <a:spcBef>
                <a:spcPts val="0"/>
              </a:spcBef>
              <a:spcAft>
                <a:spcPts val="0"/>
              </a:spcAft>
              <a:buNone/>
            </a:pPr>
            <a:r>
              <a:t/>
            </a:r>
            <a:endParaRPr>
              <a:solidFill>
                <a:srgbClr val="333333"/>
              </a:solidFill>
            </a:endParaRPr>
          </a:p>
          <a:p>
            <a:pPr indent="0" lvl="0" marL="0" rtl="0" algn="l">
              <a:lnSpc>
                <a:spcPct val="115000"/>
              </a:lnSpc>
              <a:spcBef>
                <a:spcPts val="0"/>
              </a:spcBef>
              <a:spcAft>
                <a:spcPts val="0"/>
              </a:spcAft>
              <a:buNone/>
            </a:pPr>
            <a:r>
              <a:rPr lang="ja">
                <a:solidFill>
                  <a:srgbClr val="333333"/>
                </a:solidFill>
              </a:rPr>
              <a:t>一定荷重・一定速度下において塗布することで、塗布ムラ・個人差を解消し、所定の膜厚を作製できます。</a:t>
            </a:r>
            <a:endParaRPr>
              <a:solidFill>
                <a:srgbClr val="333333"/>
              </a:solidFill>
            </a:endParaRPr>
          </a:p>
          <a:p>
            <a:pPr indent="0" lvl="0" marL="0" rtl="0" algn="l">
              <a:lnSpc>
                <a:spcPct val="115000"/>
              </a:lnSpc>
              <a:spcBef>
                <a:spcPts val="1800"/>
              </a:spcBef>
              <a:spcAft>
                <a:spcPts val="0"/>
              </a:spcAft>
              <a:buNone/>
            </a:pPr>
            <a:r>
              <a:rPr lang="ja">
                <a:solidFill>
                  <a:srgbClr val="333333"/>
                </a:solidFill>
              </a:rPr>
              <a:t>連続型もございます。</a:t>
            </a:r>
            <a:endParaRPr>
              <a:solidFill>
                <a:srgbClr val="333333"/>
              </a:solidFill>
            </a:endParaRPr>
          </a:p>
          <a:p>
            <a:pPr indent="0" lvl="0" marL="0" rtl="0" algn="l">
              <a:spcBef>
                <a:spcPts val="1800"/>
              </a:spcBef>
              <a:spcAft>
                <a:spcPts val="0"/>
              </a:spcAft>
              <a:buNone/>
            </a:pPr>
            <a:r>
              <a:t/>
            </a:r>
            <a:endParaRPr>
              <a:latin typeface="Roboto"/>
              <a:ea typeface="Roboto"/>
              <a:cs typeface="Roboto"/>
              <a:sym typeface="Roboto"/>
            </a:endParaRPr>
          </a:p>
        </p:txBody>
      </p:sp>
      <p:pic>
        <p:nvPicPr>
          <p:cNvPr id="168" name="Google Shape;168;p27"/>
          <p:cNvPicPr preferRelativeResize="0"/>
          <p:nvPr/>
        </p:nvPicPr>
        <p:blipFill>
          <a:blip r:embed="rId3">
            <a:alphaModFix/>
          </a:blip>
          <a:stretch>
            <a:fillRect/>
          </a:stretch>
        </p:blipFill>
        <p:spPr>
          <a:xfrm>
            <a:off x="118300" y="1873311"/>
            <a:ext cx="4640199" cy="28584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製品情報</a:t>
            </a:r>
            <a:endParaRPr/>
          </a:p>
        </p:txBody>
      </p:sp>
      <p:sp>
        <p:nvSpPr>
          <p:cNvPr id="174" name="Google Shape;174;p28"/>
          <p:cNvSpPr txBox="1"/>
          <p:nvPr/>
        </p:nvSpPr>
        <p:spPr>
          <a:xfrm>
            <a:off x="260900" y="844825"/>
            <a:ext cx="63858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300"/>
              <a:t>アプリケーター</a:t>
            </a:r>
            <a:endParaRPr sz="2300"/>
          </a:p>
          <a:p>
            <a:pPr indent="0" lvl="0" marL="0" rtl="0" algn="l">
              <a:spcBef>
                <a:spcPts val="0"/>
              </a:spcBef>
              <a:spcAft>
                <a:spcPts val="0"/>
              </a:spcAft>
              <a:buNone/>
            </a:pPr>
            <a:r>
              <a:t/>
            </a:r>
            <a:endParaRPr sz="2300"/>
          </a:p>
        </p:txBody>
      </p:sp>
      <p:pic>
        <p:nvPicPr>
          <p:cNvPr id="175" name="Google Shape;175;p28"/>
          <p:cNvPicPr preferRelativeResize="0"/>
          <p:nvPr/>
        </p:nvPicPr>
        <p:blipFill>
          <a:blip r:embed="rId3">
            <a:alphaModFix/>
          </a:blip>
          <a:stretch>
            <a:fillRect/>
          </a:stretch>
        </p:blipFill>
        <p:spPr>
          <a:xfrm>
            <a:off x="-7184500" y="3079675"/>
            <a:ext cx="4596369" cy="3447277"/>
          </a:xfrm>
          <a:prstGeom prst="rect">
            <a:avLst/>
          </a:prstGeom>
          <a:noFill/>
          <a:ln>
            <a:noFill/>
          </a:ln>
        </p:spPr>
      </p:pic>
      <p:pic>
        <p:nvPicPr>
          <p:cNvPr id="176" name="Google Shape;176;p28"/>
          <p:cNvPicPr preferRelativeResize="0"/>
          <p:nvPr/>
        </p:nvPicPr>
        <p:blipFill>
          <a:blip r:embed="rId4">
            <a:alphaModFix/>
          </a:blip>
          <a:stretch>
            <a:fillRect/>
          </a:stretch>
        </p:blipFill>
        <p:spPr>
          <a:xfrm>
            <a:off x="5256925" y="2228200"/>
            <a:ext cx="3887070" cy="2915302"/>
          </a:xfrm>
          <a:prstGeom prst="rect">
            <a:avLst/>
          </a:prstGeom>
          <a:noFill/>
          <a:ln>
            <a:noFill/>
          </a:ln>
        </p:spPr>
      </p:pic>
      <p:pic>
        <p:nvPicPr>
          <p:cNvPr id="177" name="Google Shape;177;p28"/>
          <p:cNvPicPr preferRelativeResize="0"/>
          <p:nvPr/>
        </p:nvPicPr>
        <p:blipFill>
          <a:blip r:embed="rId5">
            <a:alphaModFix/>
          </a:blip>
          <a:stretch>
            <a:fillRect/>
          </a:stretch>
        </p:blipFill>
        <p:spPr>
          <a:xfrm>
            <a:off x="0" y="2228193"/>
            <a:ext cx="3887080" cy="2915317"/>
          </a:xfrm>
          <a:prstGeom prst="rect">
            <a:avLst/>
          </a:prstGeom>
          <a:noFill/>
          <a:ln>
            <a:noFill/>
          </a:ln>
        </p:spPr>
      </p:pic>
      <p:sp>
        <p:nvSpPr>
          <p:cNvPr id="178" name="Google Shape;178;p28"/>
          <p:cNvSpPr txBox="1"/>
          <p:nvPr/>
        </p:nvSpPr>
        <p:spPr>
          <a:xfrm>
            <a:off x="0" y="1391425"/>
            <a:ext cx="3354900" cy="8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latin typeface="Roboto"/>
                <a:ea typeface="Roboto"/>
                <a:cs typeface="Roboto"/>
                <a:sym typeface="Roboto"/>
              </a:rPr>
              <a:t>SA-201ﾍﾞｰｶｰ式ｱﾌﾟﾘｹｰﾀｰ</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膜厚可変型 0～10mil(0.254mm)</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低粘度試料に適している</a:t>
            </a:r>
            <a:endParaRPr>
              <a:latin typeface="Roboto"/>
              <a:ea typeface="Roboto"/>
              <a:cs typeface="Roboto"/>
              <a:sym typeface="Roboto"/>
            </a:endParaRPr>
          </a:p>
        </p:txBody>
      </p:sp>
      <p:sp>
        <p:nvSpPr>
          <p:cNvPr id="179" name="Google Shape;179;p28"/>
          <p:cNvSpPr txBox="1"/>
          <p:nvPr/>
        </p:nvSpPr>
        <p:spPr>
          <a:xfrm>
            <a:off x="5210150" y="1391425"/>
            <a:ext cx="3354900" cy="8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latin typeface="Roboto"/>
                <a:ea typeface="Roboto"/>
                <a:cs typeface="Roboto"/>
                <a:sym typeface="Roboto"/>
              </a:rPr>
              <a:t>SA-202ﾄﾞｸﾀｰﾌﾞﾚｰﾄﾞ</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膜厚</a:t>
            </a:r>
            <a:r>
              <a:rPr lang="ja">
                <a:latin typeface="Roboto"/>
                <a:ea typeface="Roboto"/>
                <a:cs typeface="Roboto"/>
                <a:sym typeface="Roboto"/>
              </a:rPr>
              <a:t>固定</a:t>
            </a:r>
            <a:r>
              <a:rPr lang="ja">
                <a:latin typeface="Roboto"/>
                <a:ea typeface="Roboto"/>
                <a:cs typeface="Roboto"/>
                <a:sym typeface="Roboto"/>
              </a:rPr>
              <a:t>型</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高粘度</a:t>
            </a:r>
            <a:r>
              <a:rPr lang="ja">
                <a:latin typeface="Roboto"/>
                <a:ea typeface="Roboto"/>
                <a:cs typeface="Roboto"/>
                <a:sym typeface="Roboto"/>
              </a:rPr>
              <a:t>試料にも適している</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製品情報</a:t>
            </a:r>
            <a:endParaRPr/>
          </a:p>
        </p:txBody>
      </p:sp>
      <p:sp>
        <p:nvSpPr>
          <p:cNvPr id="185" name="Google Shape;185;p29"/>
          <p:cNvSpPr txBox="1"/>
          <p:nvPr/>
        </p:nvSpPr>
        <p:spPr>
          <a:xfrm>
            <a:off x="260900" y="844825"/>
            <a:ext cx="63858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300"/>
              <a:t>アプリケーター</a:t>
            </a:r>
            <a:endParaRPr sz="2300"/>
          </a:p>
          <a:p>
            <a:pPr indent="0" lvl="0" marL="0" rtl="0" algn="l">
              <a:spcBef>
                <a:spcPts val="0"/>
              </a:spcBef>
              <a:spcAft>
                <a:spcPts val="0"/>
              </a:spcAft>
              <a:buNone/>
            </a:pPr>
            <a:r>
              <a:t/>
            </a:r>
            <a:endParaRPr sz="2300"/>
          </a:p>
        </p:txBody>
      </p:sp>
      <p:pic>
        <p:nvPicPr>
          <p:cNvPr id="186" name="Google Shape;186;p29"/>
          <p:cNvPicPr preferRelativeResize="0"/>
          <p:nvPr/>
        </p:nvPicPr>
        <p:blipFill>
          <a:blip r:embed="rId3">
            <a:alphaModFix/>
          </a:blip>
          <a:stretch>
            <a:fillRect/>
          </a:stretch>
        </p:blipFill>
        <p:spPr>
          <a:xfrm>
            <a:off x="-7184500" y="3079675"/>
            <a:ext cx="4596369" cy="3447277"/>
          </a:xfrm>
          <a:prstGeom prst="rect">
            <a:avLst/>
          </a:prstGeom>
          <a:noFill/>
          <a:ln>
            <a:noFill/>
          </a:ln>
        </p:spPr>
      </p:pic>
      <p:pic>
        <p:nvPicPr>
          <p:cNvPr id="187" name="Google Shape;187;p29"/>
          <p:cNvPicPr preferRelativeResize="0"/>
          <p:nvPr/>
        </p:nvPicPr>
        <p:blipFill>
          <a:blip r:embed="rId4">
            <a:alphaModFix/>
          </a:blip>
          <a:stretch>
            <a:fillRect/>
          </a:stretch>
        </p:blipFill>
        <p:spPr>
          <a:xfrm>
            <a:off x="0" y="2155175"/>
            <a:ext cx="3984432" cy="2988324"/>
          </a:xfrm>
          <a:prstGeom prst="rect">
            <a:avLst/>
          </a:prstGeom>
          <a:noFill/>
          <a:ln>
            <a:noFill/>
          </a:ln>
        </p:spPr>
      </p:pic>
      <p:pic>
        <p:nvPicPr>
          <p:cNvPr id="188" name="Google Shape;188;p29"/>
          <p:cNvPicPr preferRelativeResize="0"/>
          <p:nvPr/>
        </p:nvPicPr>
        <p:blipFill>
          <a:blip r:embed="rId3">
            <a:alphaModFix/>
          </a:blip>
          <a:stretch>
            <a:fillRect/>
          </a:stretch>
        </p:blipFill>
        <p:spPr>
          <a:xfrm>
            <a:off x="5159575" y="2155180"/>
            <a:ext cx="3984422" cy="2988317"/>
          </a:xfrm>
          <a:prstGeom prst="rect">
            <a:avLst/>
          </a:prstGeom>
          <a:noFill/>
          <a:ln>
            <a:noFill/>
          </a:ln>
        </p:spPr>
      </p:pic>
      <p:sp>
        <p:nvSpPr>
          <p:cNvPr id="189" name="Google Shape;189;p29"/>
          <p:cNvSpPr txBox="1"/>
          <p:nvPr/>
        </p:nvSpPr>
        <p:spPr>
          <a:xfrm>
            <a:off x="5135488" y="1318475"/>
            <a:ext cx="4032600" cy="8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latin typeface="Roboto"/>
                <a:ea typeface="Roboto"/>
                <a:cs typeface="Roboto"/>
                <a:sym typeface="Roboto"/>
              </a:rPr>
              <a:t>SA-204</a:t>
            </a:r>
            <a:r>
              <a:rPr lang="ja">
                <a:latin typeface="Roboto"/>
                <a:ea typeface="Roboto"/>
                <a:cs typeface="Roboto"/>
                <a:sym typeface="Roboto"/>
              </a:rPr>
              <a:t>ﾏｲｸﾛﾒｰﾀｰ付ﾌｨﾙﾑｱﾌﾟﾘｹｰﾀｰ</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膜厚可変型</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高粘度、塗膜大の塗布に適している</a:t>
            </a:r>
            <a:endParaRPr>
              <a:latin typeface="Roboto"/>
              <a:ea typeface="Roboto"/>
              <a:cs typeface="Roboto"/>
              <a:sym typeface="Roboto"/>
            </a:endParaRPr>
          </a:p>
        </p:txBody>
      </p:sp>
      <p:sp>
        <p:nvSpPr>
          <p:cNvPr id="190" name="Google Shape;190;p29"/>
          <p:cNvSpPr txBox="1"/>
          <p:nvPr/>
        </p:nvSpPr>
        <p:spPr>
          <a:xfrm>
            <a:off x="-12" y="1318475"/>
            <a:ext cx="4032600" cy="8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latin typeface="Roboto"/>
                <a:ea typeface="Roboto"/>
                <a:cs typeface="Roboto"/>
                <a:sym typeface="Roboto"/>
              </a:rPr>
              <a:t>SA-203ﾊﾞｰｺｰﾀｰ</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巻きつけﾜｲﾔｰの太さにより所定膜厚を得る</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低粘度試料に適している</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196" name="Google Shape;196;p30"/>
          <p:cNvSpPr txBox="1"/>
          <p:nvPr/>
        </p:nvSpPr>
        <p:spPr>
          <a:xfrm>
            <a:off x="260900" y="844825"/>
            <a:ext cx="5038200" cy="546600"/>
          </a:xfrm>
          <a:prstGeom prst="rect">
            <a:avLst/>
          </a:prstGeom>
          <a:noFill/>
          <a:ln>
            <a:noFill/>
          </a:ln>
        </p:spPr>
        <p:txBody>
          <a:bodyPr anchorCtr="0" anchor="t" bIns="91425" lIns="91425" spcFirstLastPara="1" rIns="91425" wrap="square" tIns="91425">
            <a:noAutofit/>
          </a:bodyPr>
          <a:lstStyle/>
          <a:p>
            <a:pPr indent="0" lvl="0" marL="0" marR="1435100" rtl="0" algn="l">
              <a:lnSpc>
                <a:spcPct val="150000"/>
              </a:lnSpc>
              <a:spcBef>
                <a:spcPts val="0"/>
              </a:spcBef>
              <a:spcAft>
                <a:spcPts val="0"/>
              </a:spcAft>
              <a:buNone/>
            </a:pPr>
            <a:r>
              <a:rPr lang="ja" sz="2300">
                <a:latin typeface="Meiryo"/>
                <a:ea typeface="Meiryo"/>
                <a:cs typeface="Meiryo"/>
                <a:sym typeface="Meiryo"/>
              </a:rPr>
              <a:t>高速剥離試験機</a:t>
            </a:r>
            <a:endParaRPr sz="2300"/>
          </a:p>
        </p:txBody>
      </p:sp>
      <p:sp>
        <p:nvSpPr>
          <p:cNvPr id="197" name="Google Shape;197;p30"/>
          <p:cNvSpPr txBox="1"/>
          <p:nvPr/>
        </p:nvSpPr>
        <p:spPr>
          <a:xfrm>
            <a:off x="385788" y="1391425"/>
            <a:ext cx="8372400" cy="12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1350">
                <a:solidFill>
                  <a:srgbClr val="333333"/>
                </a:solidFill>
              </a:rPr>
              <a:t>粘着テープ、タックペーパーや、各種保護シート等に求められる、高速剥離現象をシュミレートします。広範囲な速度設定が可能で、オプションにてテープ巻戻し強度も測定可能。縦型、横型、恒温槽付等、様々な条件に対応します。また、この他に、300mTYPEの「TE-702」や恒温槽付の「TE-703」もラインアップしています</a:t>
            </a:r>
            <a:endParaRPr sz="1700">
              <a:solidFill>
                <a:srgbClr val="333333"/>
              </a:solidFill>
            </a:endParaRPr>
          </a:p>
          <a:p>
            <a:pPr indent="0" lvl="0" marL="0" rtl="0" algn="l">
              <a:spcBef>
                <a:spcPts val="1800"/>
              </a:spcBef>
              <a:spcAft>
                <a:spcPts val="0"/>
              </a:spcAft>
              <a:buNone/>
            </a:pPr>
            <a:r>
              <a:t/>
            </a:r>
            <a:endParaRPr>
              <a:latin typeface="Roboto"/>
              <a:ea typeface="Roboto"/>
              <a:cs typeface="Roboto"/>
              <a:sym typeface="Roboto"/>
            </a:endParaRPr>
          </a:p>
        </p:txBody>
      </p:sp>
      <p:pic>
        <p:nvPicPr>
          <p:cNvPr id="198" name="Google Shape;198;p30"/>
          <p:cNvPicPr preferRelativeResize="0"/>
          <p:nvPr/>
        </p:nvPicPr>
        <p:blipFill>
          <a:blip r:embed="rId3">
            <a:alphaModFix/>
          </a:blip>
          <a:stretch>
            <a:fillRect/>
          </a:stretch>
        </p:blipFill>
        <p:spPr>
          <a:xfrm>
            <a:off x="586950" y="2571750"/>
            <a:ext cx="7849200" cy="2571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pic>
        <p:nvPicPr>
          <p:cNvPr id="204" name="Google Shape;204;p31"/>
          <p:cNvPicPr preferRelativeResize="0"/>
          <p:nvPr/>
        </p:nvPicPr>
        <p:blipFill>
          <a:blip r:embed="rId3">
            <a:alphaModFix/>
          </a:blip>
          <a:stretch>
            <a:fillRect/>
          </a:stretch>
        </p:blipFill>
        <p:spPr>
          <a:xfrm>
            <a:off x="1283987" y="688750"/>
            <a:ext cx="6455126" cy="44547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820325" y="1693825"/>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210" name="Google Shape;210;p32"/>
          <p:cNvSpPr txBox="1"/>
          <p:nvPr/>
        </p:nvSpPr>
        <p:spPr>
          <a:xfrm>
            <a:off x="260900" y="844825"/>
            <a:ext cx="5915700" cy="546600"/>
          </a:xfrm>
          <a:prstGeom prst="rect">
            <a:avLst/>
          </a:prstGeom>
          <a:noFill/>
          <a:ln>
            <a:noFill/>
          </a:ln>
        </p:spPr>
        <p:txBody>
          <a:bodyPr anchorCtr="0" anchor="t" bIns="91425" lIns="91425" spcFirstLastPara="1" rIns="91425" wrap="square" tIns="91425">
            <a:noAutofit/>
          </a:bodyPr>
          <a:lstStyle/>
          <a:p>
            <a:pPr indent="0" lvl="0" marL="0" marR="1435100" rtl="0" algn="l">
              <a:lnSpc>
                <a:spcPct val="150000"/>
              </a:lnSpc>
              <a:spcBef>
                <a:spcPts val="0"/>
              </a:spcBef>
              <a:spcAft>
                <a:spcPts val="0"/>
              </a:spcAft>
              <a:buNone/>
            </a:pPr>
            <a:r>
              <a:rPr lang="ja" sz="2300">
                <a:latin typeface="Meiryo"/>
                <a:ea typeface="Meiryo"/>
                <a:cs typeface="Meiryo"/>
                <a:sym typeface="Meiryo"/>
              </a:rPr>
              <a:t>SA-1003-A テープ圧着ロール</a:t>
            </a:r>
            <a:endParaRPr sz="2300"/>
          </a:p>
        </p:txBody>
      </p:sp>
      <p:sp>
        <p:nvSpPr>
          <p:cNvPr id="211" name="Google Shape;211;p32"/>
          <p:cNvSpPr txBox="1"/>
          <p:nvPr/>
        </p:nvSpPr>
        <p:spPr>
          <a:xfrm>
            <a:off x="4714075" y="976625"/>
            <a:ext cx="4311000" cy="258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ja" sz="1600"/>
              <a:t>粘着材の粘着力を試験する際、所定の条件でサンプルを作製する必要があります。</a:t>
            </a:r>
            <a:endParaRPr sz="1600"/>
          </a:p>
          <a:p>
            <a:pPr indent="0" lvl="0" marL="0" rtl="0" algn="l">
              <a:lnSpc>
                <a:spcPct val="115000"/>
              </a:lnSpc>
              <a:spcBef>
                <a:spcPts val="1200"/>
              </a:spcBef>
              <a:spcAft>
                <a:spcPts val="0"/>
              </a:spcAft>
              <a:buNone/>
            </a:pPr>
            <a:r>
              <a:rPr lang="ja" sz="1600"/>
              <a:t>SA-1003テープ圧着ロールは、粘着テープを一定荷重で貼り合わせるためのものです。</a:t>
            </a:r>
            <a:endParaRPr sz="1600"/>
          </a:p>
          <a:p>
            <a:pPr indent="0" lvl="0" marL="0" rtl="0" algn="ctr">
              <a:lnSpc>
                <a:spcPct val="115000"/>
              </a:lnSpc>
              <a:spcBef>
                <a:spcPts val="1800"/>
              </a:spcBef>
              <a:spcAft>
                <a:spcPts val="0"/>
              </a:spcAft>
              <a:buNone/>
            </a:pPr>
            <a:r>
              <a:rPr lang="ja"/>
              <a:t>SA-1003-B 手動型</a:t>
            </a:r>
            <a:endParaRPr/>
          </a:p>
          <a:p>
            <a:pPr indent="0" lvl="0" marL="0" rtl="0" algn="l">
              <a:spcBef>
                <a:spcPts val="1800"/>
              </a:spcBef>
              <a:spcAft>
                <a:spcPts val="0"/>
              </a:spcAft>
              <a:buNone/>
            </a:pPr>
            <a:r>
              <a:t/>
            </a:r>
            <a:endParaRPr>
              <a:latin typeface="Roboto"/>
              <a:ea typeface="Roboto"/>
              <a:cs typeface="Roboto"/>
              <a:sym typeface="Roboto"/>
            </a:endParaRPr>
          </a:p>
        </p:txBody>
      </p:sp>
      <p:pic>
        <p:nvPicPr>
          <p:cNvPr id="212" name="Google Shape;212;p32"/>
          <p:cNvPicPr preferRelativeResize="0"/>
          <p:nvPr/>
        </p:nvPicPr>
        <p:blipFill>
          <a:blip r:embed="rId3">
            <a:alphaModFix/>
          </a:blip>
          <a:stretch>
            <a:fillRect/>
          </a:stretch>
        </p:blipFill>
        <p:spPr>
          <a:xfrm>
            <a:off x="152400" y="1543825"/>
            <a:ext cx="4453700" cy="3110987"/>
          </a:xfrm>
          <a:prstGeom prst="rect">
            <a:avLst/>
          </a:prstGeom>
          <a:noFill/>
          <a:ln>
            <a:noFill/>
          </a:ln>
        </p:spPr>
      </p:pic>
      <p:pic>
        <p:nvPicPr>
          <p:cNvPr id="213" name="Google Shape;213;p32"/>
          <p:cNvPicPr preferRelativeResize="0"/>
          <p:nvPr/>
        </p:nvPicPr>
        <p:blipFill>
          <a:blip r:embed="rId4">
            <a:alphaModFix/>
          </a:blip>
          <a:stretch>
            <a:fillRect/>
          </a:stretch>
        </p:blipFill>
        <p:spPr>
          <a:xfrm>
            <a:off x="6052124" y="3321599"/>
            <a:ext cx="3091875" cy="1821900"/>
          </a:xfrm>
          <a:prstGeom prst="rect">
            <a:avLst/>
          </a:prstGeom>
          <a:noFill/>
          <a:ln>
            <a:noFill/>
          </a:ln>
        </p:spPr>
      </p:pic>
      <p:sp>
        <p:nvSpPr>
          <p:cNvPr id="214" name="Google Shape;214;p3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会社案内</a:t>
            </a:r>
            <a:endParaRPr/>
          </a:p>
        </p:txBody>
      </p:sp>
      <p:sp>
        <p:nvSpPr>
          <p:cNvPr id="80" name="Google Shape;80;p15"/>
          <p:cNvSpPr txBox="1"/>
          <p:nvPr>
            <p:ph idx="4294967295" type="body"/>
          </p:nvPr>
        </p:nvSpPr>
        <p:spPr>
          <a:xfrm>
            <a:off x="471900" y="698325"/>
            <a:ext cx="8222100" cy="444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000000"/>
              </a:solidFill>
              <a:latin typeface="Arial"/>
              <a:ea typeface="Arial"/>
              <a:cs typeface="Arial"/>
              <a:sym typeface="Arial"/>
            </a:endParaRPr>
          </a:p>
          <a:p>
            <a:pPr indent="0" lvl="0" marL="0" rtl="0" algn="l">
              <a:spcBef>
                <a:spcPts val="0"/>
              </a:spcBef>
              <a:spcAft>
                <a:spcPts val="0"/>
              </a:spcAft>
              <a:buNone/>
            </a:pPr>
            <a:r>
              <a:rPr b="1" lang="ja" sz="1500">
                <a:solidFill>
                  <a:srgbClr val="000000"/>
                </a:solidFill>
                <a:latin typeface="Arial"/>
                <a:ea typeface="Arial"/>
                <a:cs typeface="Arial"/>
                <a:sym typeface="Arial"/>
              </a:rPr>
              <a:t>商　号：　</a:t>
            </a:r>
            <a:r>
              <a:rPr lang="ja" sz="1500">
                <a:solidFill>
                  <a:srgbClr val="000000"/>
                </a:solidFill>
                <a:latin typeface="Arial"/>
                <a:ea typeface="Arial"/>
                <a:cs typeface="Arial"/>
                <a:sym typeface="Arial"/>
              </a:rPr>
              <a:t>テスター産業株式会社</a:t>
            </a:r>
            <a:endParaRPr sz="1500">
              <a:solidFill>
                <a:srgbClr val="000000"/>
              </a:solidFill>
              <a:latin typeface="Arial"/>
              <a:ea typeface="Arial"/>
              <a:cs typeface="Arial"/>
              <a:sym typeface="Arial"/>
            </a:endParaRPr>
          </a:p>
          <a:p>
            <a:pPr indent="0" lvl="0" marL="0" rtl="0" algn="l">
              <a:spcBef>
                <a:spcPts val="0"/>
              </a:spcBef>
              <a:spcAft>
                <a:spcPts val="0"/>
              </a:spcAft>
              <a:buNone/>
            </a:pPr>
            <a:r>
              <a:rPr b="1" lang="ja" sz="1500">
                <a:solidFill>
                  <a:srgbClr val="000000"/>
                </a:solidFill>
                <a:latin typeface="Arial"/>
                <a:ea typeface="Arial"/>
                <a:cs typeface="Arial"/>
                <a:sym typeface="Arial"/>
              </a:rPr>
              <a:t>本　社：　</a:t>
            </a:r>
            <a:r>
              <a:rPr lang="ja" sz="1500">
                <a:solidFill>
                  <a:srgbClr val="000000"/>
                </a:solidFill>
                <a:latin typeface="Arial"/>
                <a:ea typeface="Arial"/>
                <a:cs typeface="Arial"/>
                <a:sym typeface="Arial"/>
              </a:rPr>
              <a:t>埼玉県入間郡三芳町藤久保955-1　</a:t>
            </a:r>
            <a:endParaRPr sz="1500">
              <a:solidFill>
                <a:srgbClr val="000000"/>
              </a:solidFill>
              <a:latin typeface="Arial"/>
              <a:ea typeface="Arial"/>
              <a:cs typeface="Arial"/>
              <a:sym typeface="Arial"/>
            </a:endParaRPr>
          </a:p>
          <a:p>
            <a:pPr indent="0" lvl="0" marL="0" rtl="0" algn="l">
              <a:spcBef>
                <a:spcPts val="0"/>
              </a:spcBef>
              <a:spcAft>
                <a:spcPts val="0"/>
              </a:spcAft>
              <a:buNone/>
            </a:pPr>
            <a:r>
              <a:rPr b="1" lang="ja" sz="1500">
                <a:solidFill>
                  <a:srgbClr val="000000"/>
                </a:solidFill>
                <a:latin typeface="Arial"/>
                <a:ea typeface="Arial"/>
                <a:cs typeface="Arial"/>
                <a:sym typeface="Arial"/>
              </a:rPr>
              <a:t>電話／FAX：　</a:t>
            </a:r>
            <a:r>
              <a:rPr lang="ja" sz="1500">
                <a:solidFill>
                  <a:srgbClr val="000000"/>
                </a:solidFill>
                <a:latin typeface="Arial"/>
                <a:ea typeface="Arial"/>
                <a:cs typeface="Arial"/>
                <a:sym typeface="Arial"/>
              </a:rPr>
              <a:t>TEL：049-258-7671　FAX：049-274-5353</a:t>
            </a:r>
            <a:endParaRPr sz="1500">
              <a:solidFill>
                <a:srgbClr val="000000"/>
              </a:solidFill>
              <a:latin typeface="Arial"/>
              <a:ea typeface="Arial"/>
              <a:cs typeface="Arial"/>
              <a:sym typeface="Arial"/>
            </a:endParaRPr>
          </a:p>
          <a:p>
            <a:pPr indent="0" lvl="0" marL="0" rtl="0" algn="l">
              <a:spcBef>
                <a:spcPts val="0"/>
              </a:spcBef>
              <a:spcAft>
                <a:spcPts val="0"/>
              </a:spcAft>
              <a:buNone/>
            </a:pPr>
            <a:r>
              <a:rPr b="1" lang="ja" sz="1500">
                <a:solidFill>
                  <a:srgbClr val="000000"/>
                </a:solidFill>
                <a:latin typeface="Arial"/>
                <a:ea typeface="Arial"/>
                <a:cs typeface="Arial"/>
                <a:sym typeface="Arial"/>
              </a:rPr>
              <a:t>設　立</a:t>
            </a:r>
            <a:r>
              <a:rPr lang="ja" sz="1500">
                <a:solidFill>
                  <a:srgbClr val="000000"/>
                </a:solidFill>
                <a:latin typeface="Arial"/>
                <a:ea typeface="Arial"/>
                <a:cs typeface="Arial"/>
                <a:sym typeface="Arial"/>
              </a:rPr>
              <a:t>：　昭和42年4月（商号）テスター商事株式会社として設立</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ja" sz="1500">
                <a:solidFill>
                  <a:srgbClr val="000000"/>
                </a:solidFill>
                <a:latin typeface="Arial"/>
                <a:ea typeface="Arial"/>
                <a:cs typeface="Arial"/>
                <a:sym typeface="Arial"/>
              </a:rPr>
              <a:t>　　　　　</a:t>
            </a:r>
            <a:r>
              <a:rPr lang="ja" sz="1500">
                <a:solidFill>
                  <a:srgbClr val="000000"/>
                </a:solidFill>
                <a:latin typeface="Arial"/>
                <a:ea typeface="Arial"/>
                <a:cs typeface="Arial"/>
                <a:sym typeface="Arial"/>
              </a:rPr>
              <a:t>昭和43年4月業務の拡張に伴い、テスター産業株式会社に改称</a:t>
            </a:r>
            <a:endParaRPr sz="1500">
              <a:solidFill>
                <a:srgbClr val="000000"/>
              </a:solidFill>
              <a:latin typeface="Arial"/>
              <a:ea typeface="Arial"/>
              <a:cs typeface="Arial"/>
              <a:sym typeface="Arial"/>
            </a:endParaRPr>
          </a:p>
          <a:p>
            <a:pPr indent="0" lvl="0" marL="0" rtl="0" algn="l">
              <a:spcBef>
                <a:spcPts val="0"/>
              </a:spcBef>
              <a:spcAft>
                <a:spcPts val="0"/>
              </a:spcAft>
              <a:buNone/>
            </a:pPr>
            <a:r>
              <a:rPr b="1" lang="ja" sz="1500">
                <a:solidFill>
                  <a:srgbClr val="000000"/>
                </a:solidFill>
                <a:latin typeface="Arial"/>
                <a:ea typeface="Arial"/>
                <a:cs typeface="Arial"/>
                <a:sym typeface="Arial"/>
              </a:rPr>
              <a:t>資 本 金：　</a:t>
            </a:r>
            <a:r>
              <a:rPr lang="ja" sz="1500">
                <a:solidFill>
                  <a:srgbClr val="000000"/>
                </a:solidFill>
                <a:latin typeface="Arial"/>
                <a:ea typeface="Arial"/>
                <a:cs typeface="Arial"/>
                <a:sym typeface="Arial"/>
              </a:rPr>
              <a:t>10,000,000円</a:t>
            </a:r>
            <a:endParaRPr sz="1500">
              <a:solidFill>
                <a:srgbClr val="000000"/>
              </a:solidFill>
              <a:latin typeface="Arial"/>
              <a:ea typeface="Arial"/>
              <a:cs typeface="Arial"/>
              <a:sym typeface="Arial"/>
            </a:endParaRPr>
          </a:p>
          <a:p>
            <a:pPr indent="0" lvl="0" marL="0" rtl="0" algn="l">
              <a:spcBef>
                <a:spcPts val="0"/>
              </a:spcBef>
              <a:spcAft>
                <a:spcPts val="0"/>
              </a:spcAft>
              <a:buNone/>
            </a:pPr>
            <a:r>
              <a:rPr b="1" lang="ja" sz="1500">
                <a:solidFill>
                  <a:srgbClr val="000000"/>
                </a:solidFill>
                <a:latin typeface="Arial"/>
                <a:ea typeface="Arial"/>
                <a:cs typeface="Arial"/>
                <a:sym typeface="Arial"/>
              </a:rPr>
              <a:t>営業品目：</a:t>
            </a:r>
            <a:r>
              <a:rPr lang="ja" sz="1500">
                <a:solidFill>
                  <a:srgbClr val="000000"/>
                </a:solidFill>
                <a:latin typeface="Arial"/>
                <a:ea typeface="Arial"/>
                <a:cs typeface="Arial"/>
                <a:sym typeface="Arial"/>
              </a:rPr>
              <a:t> プラスチック・ゴム試験機／塗料・インキ試験機／紙・パルプ試験機・</a:t>
            </a:r>
            <a:endParaRPr sz="1500">
              <a:solidFill>
                <a:srgbClr val="000000"/>
              </a:solidFill>
              <a:latin typeface="Arial"/>
              <a:ea typeface="Arial"/>
              <a:cs typeface="Arial"/>
              <a:sym typeface="Arial"/>
            </a:endParaRPr>
          </a:p>
          <a:p>
            <a:pPr indent="0" lvl="0" marL="0" rtl="0" algn="l">
              <a:spcBef>
                <a:spcPts val="0"/>
              </a:spcBef>
              <a:spcAft>
                <a:spcPts val="0"/>
              </a:spcAft>
              <a:buNone/>
            </a:pPr>
            <a:r>
              <a:rPr lang="ja" sz="1500">
                <a:solidFill>
                  <a:srgbClr val="000000"/>
                </a:solidFill>
                <a:latin typeface="Arial"/>
                <a:ea typeface="Arial"/>
                <a:cs typeface="Arial"/>
                <a:sym typeface="Arial"/>
              </a:rPr>
              <a:t>　　　　　その他特殊機器設計製作／精密測定機</a:t>
            </a:r>
            <a:r>
              <a:rPr lang="ja" sz="1500">
                <a:solidFill>
                  <a:srgbClr val="000000"/>
                </a:solidFill>
                <a:latin typeface="Arial"/>
                <a:ea typeface="Arial"/>
                <a:cs typeface="Arial"/>
                <a:sym typeface="Arial"/>
              </a:rPr>
              <a:t>器・燃料電池関連機器</a:t>
            </a:r>
            <a:endParaRPr sz="1500">
              <a:solidFill>
                <a:srgbClr val="000000"/>
              </a:solidFill>
              <a:latin typeface="Arial"/>
              <a:ea typeface="Arial"/>
              <a:cs typeface="Arial"/>
              <a:sym typeface="Arial"/>
            </a:endParaRPr>
          </a:p>
          <a:p>
            <a:pPr indent="0" lvl="0" marL="0" rtl="0" algn="l">
              <a:spcBef>
                <a:spcPts val="0"/>
              </a:spcBef>
              <a:spcAft>
                <a:spcPts val="0"/>
              </a:spcAft>
              <a:buNone/>
            </a:pPr>
            <a:r>
              <a:rPr lang="ja" sz="1500">
                <a:solidFill>
                  <a:srgbClr val="000000"/>
                </a:solidFill>
                <a:latin typeface="Arial"/>
                <a:ea typeface="Arial"/>
                <a:cs typeface="Arial"/>
                <a:sym typeface="Arial"/>
              </a:rPr>
              <a:t>　　　　　受託試験・試験機試用サービス</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ja" sz="1500">
                <a:solidFill>
                  <a:srgbClr val="000000"/>
                </a:solidFill>
                <a:latin typeface="Arial"/>
                <a:ea typeface="Arial"/>
                <a:cs typeface="Arial"/>
                <a:sym typeface="Arial"/>
              </a:rPr>
              <a:t>役　員　　</a:t>
            </a:r>
            <a:r>
              <a:rPr lang="ja" sz="1500">
                <a:solidFill>
                  <a:srgbClr val="000000"/>
                </a:solidFill>
                <a:latin typeface="Arial"/>
                <a:ea typeface="Arial"/>
                <a:cs typeface="Arial"/>
                <a:sym typeface="Arial"/>
              </a:rPr>
              <a:t>代表取締役　中山　信</a:t>
            </a:r>
            <a:endParaRPr sz="1500">
              <a:solidFill>
                <a:srgbClr val="000000"/>
              </a:solidFill>
              <a:latin typeface="Arial"/>
              <a:ea typeface="Arial"/>
              <a:cs typeface="Arial"/>
              <a:sym typeface="Arial"/>
            </a:endParaRPr>
          </a:p>
          <a:p>
            <a:pPr indent="0" lvl="0" marL="0" rtl="0" algn="l">
              <a:spcBef>
                <a:spcPts val="0"/>
              </a:spcBef>
              <a:spcAft>
                <a:spcPts val="0"/>
              </a:spcAft>
              <a:buNone/>
            </a:pPr>
            <a:r>
              <a:rPr b="1" lang="ja" sz="1500">
                <a:solidFill>
                  <a:srgbClr val="000000"/>
                </a:solidFill>
                <a:latin typeface="Arial"/>
                <a:ea typeface="Arial"/>
                <a:cs typeface="Arial"/>
                <a:sym typeface="Arial"/>
              </a:rPr>
              <a:t>社員数</a:t>
            </a:r>
            <a:r>
              <a:rPr b="1" lang="ja" sz="1500">
                <a:solidFill>
                  <a:srgbClr val="000000"/>
                </a:solidFill>
                <a:latin typeface="Arial"/>
                <a:ea typeface="Arial"/>
                <a:cs typeface="Arial"/>
                <a:sym typeface="Arial"/>
              </a:rPr>
              <a:t>：　</a:t>
            </a:r>
            <a:r>
              <a:rPr lang="ja" sz="1500">
                <a:solidFill>
                  <a:srgbClr val="000000"/>
                </a:solidFill>
                <a:latin typeface="Arial"/>
                <a:ea typeface="Arial"/>
                <a:cs typeface="Arial"/>
                <a:sym typeface="Arial"/>
              </a:rPr>
              <a:t>社員数　18名　(2021年3月）　</a:t>
            </a:r>
            <a:endParaRPr sz="1500">
              <a:solidFill>
                <a:srgbClr val="000000"/>
              </a:solidFill>
              <a:latin typeface="Arial"/>
              <a:ea typeface="Arial"/>
              <a:cs typeface="Arial"/>
              <a:sym typeface="Arial"/>
            </a:endParaRPr>
          </a:p>
          <a:p>
            <a:pPr indent="0" lvl="0" marL="0" rtl="0" algn="l">
              <a:spcBef>
                <a:spcPts val="0"/>
              </a:spcBef>
              <a:spcAft>
                <a:spcPts val="0"/>
              </a:spcAft>
              <a:buNone/>
            </a:pPr>
            <a:r>
              <a:t/>
            </a:r>
            <a:endParaRPr sz="1500">
              <a:solidFill>
                <a:srgbClr val="000000"/>
              </a:solidFill>
              <a:latin typeface="Arial"/>
              <a:ea typeface="Arial"/>
              <a:cs typeface="Arial"/>
              <a:sym typeface="Arial"/>
            </a:endParaRPr>
          </a:p>
          <a:p>
            <a:pPr indent="0" lvl="0" marL="0" rtl="0" algn="l">
              <a:spcBef>
                <a:spcPts val="0"/>
              </a:spcBef>
              <a:spcAft>
                <a:spcPts val="0"/>
              </a:spcAft>
              <a:buNone/>
            </a:pPr>
            <a:r>
              <a:rPr b="1" lang="ja" sz="1500">
                <a:solidFill>
                  <a:srgbClr val="000000"/>
                </a:solidFill>
                <a:latin typeface="Arial"/>
                <a:ea typeface="Arial"/>
                <a:cs typeface="Arial"/>
                <a:sym typeface="Arial"/>
              </a:rPr>
              <a:t>会社沿革</a:t>
            </a:r>
            <a:endParaRPr b="1" sz="15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ja" sz="1500">
                <a:solidFill>
                  <a:srgbClr val="000000"/>
                </a:solidFill>
                <a:latin typeface="Arial"/>
                <a:ea typeface="Arial"/>
                <a:cs typeface="Arial"/>
                <a:sym typeface="Arial"/>
              </a:rPr>
              <a:t>昭和42年4月　精密測定機器及び材料試験器等の製作、販売を主目的として設立</a:t>
            </a:r>
            <a:endParaRPr sz="15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ja" sz="1500">
                <a:solidFill>
                  <a:srgbClr val="000000"/>
                </a:solidFill>
                <a:latin typeface="Arial"/>
                <a:ea typeface="Arial"/>
                <a:cs typeface="Arial"/>
                <a:sym typeface="Arial"/>
              </a:rPr>
              <a:t>昭和43年4月　設立一周年を迎え業務拡張に伴いテスター産業株式会社に改称</a:t>
            </a:r>
            <a:endParaRPr sz="15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nvSpPr>
        <p:spPr>
          <a:xfrm>
            <a:off x="260900" y="844825"/>
            <a:ext cx="7237800" cy="546600"/>
          </a:xfrm>
          <a:prstGeom prst="rect">
            <a:avLst/>
          </a:prstGeom>
          <a:noFill/>
          <a:ln>
            <a:noFill/>
          </a:ln>
        </p:spPr>
        <p:txBody>
          <a:bodyPr anchorCtr="0" anchor="t" bIns="91425" lIns="91425" spcFirstLastPara="1" rIns="91425" wrap="square" tIns="91425">
            <a:noAutofit/>
          </a:bodyPr>
          <a:lstStyle/>
          <a:p>
            <a:pPr indent="0" lvl="0" marL="0" marR="1435100" rtl="0" algn="l">
              <a:lnSpc>
                <a:spcPct val="150000"/>
              </a:lnSpc>
              <a:spcBef>
                <a:spcPts val="0"/>
              </a:spcBef>
              <a:spcAft>
                <a:spcPts val="0"/>
              </a:spcAft>
              <a:buNone/>
            </a:pPr>
            <a:r>
              <a:rPr lang="ja" sz="2300">
                <a:latin typeface="Meiryo"/>
                <a:ea typeface="Meiryo"/>
                <a:cs typeface="Meiryo"/>
                <a:sym typeface="Meiryo"/>
              </a:rPr>
              <a:t>BE-501恒温恒湿槽付保持力試験機</a:t>
            </a:r>
            <a:endParaRPr sz="2300"/>
          </a:p>
        </p:txBody>
      </p:sp>
      <p:sp>
        <p:nvSpPr>
          <p:cNvPr id="220" name="Google Shape;220;p33"/>
          <p:cNvSpPr txBox="1"/>
          <p:nvPr/>
        </p:nvSpPr>
        <p:spPr>
          <a:xfrm>
            <a:off x="4391925" y="1693825"/>
            <a:ext cx="4662000" cy="258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a:t>包装用粘着テープや電線等の結束用粘着テープ、壁掛け用フック等において、粘着剤層に作用するせん断力により、ずれが発生する場合があります。</a:t>
            </a:r>
            <a:endParaRPr/>
          </a:p>
          <a:p>
            <a:pPr indent="0" lvl="0" marL="0" rtl="0" algn="l">
              <a:lnSpc>
                <a:spcPct val="115000"/>
              </a:lnSpc>
              <a:spcBef>
                <a:spcPts val="1800"/>
              </a:spcBef>
              <a:spcAft>
                <a:spcPts val="0"/>
              </a:spcAft>
              <a:buNone/>
            </a:pPr>
            <a:r>
              <a:rPr lang="ja"/>
              <a:t>本機はこのずれ抵抗性(保持力・凝集力)を評価する装置です。 弊社独自機構の優れた槽内温湿度分布精度、作業性を徹底的に高めた設計、スタートボタンワンプッシュで状態調節～試験終了までを自動運転も可能な高い操作性が特長です。</a:t>
            </a:r>
            <a:endParaRPr/>
          </a:p>
          <a:p>
            <a:pPr indent="0" lvl="0" marL="0" rtl="0" algn="l">
              <a:spcBef>
                <a:spcPts val="1800"/>
              </a:spcBef>
              <a:spcAft>
                <a:spcPts val="0"/>
              </a:spcAft>
              <a:buNone/>
            </a:pPr>
            <a:r>
              <a:t/>
            </a:r>
            <a:endParaRPr>
              <a:latin typeface="Roboto"/>
              <a:ea typeface="Roboto"/>
              <a:cs typeface="Roboto"/>
              <a:sym typeface="Roboto"/>
            </a:endParaRPr>
          </a:p>
        </p:txBody>
      </p:sp>
      <p:pic>
        <p:nvPicPr>
          <p:cNvPr id="221" name="Google Shape;221;p33"/>
          <p:cNvPicPr preferRelativeResize="0"/>
          <p:nvPr/>
        </p:nvPicPr>
        <p:blipFill>
          <a:blip r:embed="rId3">
            <a:alphaModFix/>
          </a:blip>
          <a:stretch>
            <a:fillRect/>
          </a:stretch>
        </p:blipFill>
        <p:spPr>
          <a:xfrm>
            <a:off x="607850" y="1277100"/>
            <a:ext cx="3369199" cy="3691525"/>
          </a:xfrm>
          <a:prstGeom prst="rect">
            <a:avLst/>
          </a:prstGeom>
          <a:noFill/>
          <a:ln>
            <a:noFill/>
          </a:ln>
        </p:spPr>
      </p:pic>
      <p:sp>
        <p:nvSpPr>
          <p:cNvPr id="222" name="Google Shape;222;p3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nvSpPr>
        <p:spPr>
          <a:xfrm>
            <a:off x="260900" y="844825"/>
            <a:ext cx="7237800" cy="546600"/>
          </a:xfrm>
          <a:prstGeom prst="rect">
            <a:avLst/>
          </a:prstGeom>
          <a:noFill/>
          <a:ln>
            <a:noFill/>
          </a:ln>
        </p:spPr>
        <p:txBody>
          <a:bodyPr anchorCtr="0" anchor="t" bIns="91425" lIns="91425" spcFirstLastPara="1" rIns="91425" wrap="square" tIns="91425">
            <a:noAutofit/>
          </a:bodyPr>
          <a:lstStyle/>
          <a:p>
            <a:pPr indent="0" lvl="0" marL="0" marR="1435100" rtl="0" algn="l">
              <a:lnSpc>
                <a:spcPct val="150000"/>
              </a:lnSpc>
              <a:spcBef>
                <a:spcPts val="0"/>
              </a:spcBef>
              <a:spcAft>
                <a:spcPts val="0"/>
              </a:spcAft>
              <a:buNone/>
            </a:pPr>
            <a:r>
              <a:rPr lang="ja" sz="2300">
                <a:latin typeface="Meiryo"/>
                <a:ea typeface="Meiryo"/>
                <a:cs typeface="Meiryo"/>
                <a:sym typeface="Meiryo"/>
              </a:rPr>
              <a:t>SA-1201ステンレス板自動研磨装置</a:t>
            </a:r>
            <a:endParaRPr sz="2300"/>
          </a:p>
        </p:txBody>
      </p:sp>
      <p:sp>
        <p:nvSpPr>
          <p:cNvPr id="228" name="Google Shape;228;p34"/>
          <p:cNvSpPr txBox="1"/>
          <p:nvPr/>
        </p:nvSpPr>
        <p:spPr>
          <a:xfrm>
            <a:off x="3865950" y="1693825"/>
            <a:ext cx="5187900" cy="232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800"/>
              </a:spcAft>
              <a:buNone/>
            </a:pPr>
            <a:r>
              <a:rPr lang="ja" sz="1700"/>
              <a:t>保持力試験、剥離試験等の粘着剤の試験において、均一に研磨されたステンレス板は非常に重要です。 この装置は自動的に研磨を行うもので、作業時間を省略でき、研磨ムラ・個人差を解消し、試験の効率化に大きく貢献します。</a:t>
            </a:r>
            <a:endParaRPr sz="1700">
              <a:latin typeface="Roboto"/>
              <a:ea typeface="Roboto"/>
              <a:cs typeface="Roboto"/>
              <a:sym typeface="Roboto"/>
            </a:endParaRPr>
          </a:p>
        </p:txBody>
      </p:sp>
      <p:pic>
        <p:nvPicPr>
          <p:cNvPr id="229" name="Google Shape;229;p34"/>
          <p:cNvPicPr preferRelativeResize="0"/>
          <p:nvPr/>
        </p:nvPicPr>
        <p:blipFill>
          <a:blip r:embed="rId3">
            <a:alphaModFix/>
          </a:blip>
          <a:stretch>
            <a:fillRect/>
          </a:stretch>
        </p:blipFill>
        <p:spPr>
          <a:xfrm>
            <a:off x="563425" y="1543825"/>
            <a:ext cx="3143617" cy="3599676"/>
          </a:xfrm>
          <a:prstGeom prst="rect">
            <a:avLst/>
          </a:prstGeom>
          <a:noFill/>
          <a:ln>
            <a:noFill/>
          </a:ln>
        </p:spPr>
      </p:pic>
      <p:sp>
        <p:nvSpPr>
          <p:cNvPr id="230" name="Google Shape;230;p3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5"/>
          <p:cNvSpPr txBox="1"/>
          <p:nvPr/>
        </p:nvSpPr>
        <p:spPr>
          <a:xfrm>
            <a:off x="260900" y="844825"/>
            <a:ext cx="7237800" cy="546600"/>
          </a:xfrm>
          <a:prstGeom prst="rect">
            <a:avLst/>
          </a:prstGeom>
          <a:noFill/>
          <a:ln>
            <a:noFill/>
          </a:ln>
        </p:spPr>
        <p:txBody>
          <a:bodyPr anchorCtr="0" anchor="t" bIns="91425" lIns="91425" spcFirstLastPara="1" rIns="91425" wrap="square" tIns="91425">
            <a:noAutofit/>
          </a:bodyPr>
          <a:lstStyle/>
          <a:p>
            <a:pPr indent="0" lvl="0" marL="0" marR="1435100" rtl="0" algn="l">
              <a:lnSpc>
                <a:spcPct val="150000"/>
              </a:lnSpc>
              <a:spcBef>
                <a:spcPts val="0"/>
              </a:spcBef>
              <a:spcAft>
                <a:spcPts val="0"/>
              </a:spcAft>
              <a:buNone/>
            </a:pPr>
            <a:r>
              <a:rPr lang="ja" sz="2300">
                <a:latin typeface="Meiryo"/>
                <a:ea typeface="Meiryo"/>
                <a:cs typeface="Meiryo"/>
                <a:sym typeface="Meiryo"/>
              </a:rPr>
              <a:t>TE-501小型万能試験（縦横兼用型）</a:t>
            </a:r>
            <a:endParaRPr sz="2300"/>
          </a:p>
        </p:txBody>
      </p:sp>
      <p:sp>
        <p:nvSpPr>
          <p:cNvPr id="236" name="Google Shape;236;p35"/>
          <p:cNvSpPr txBox="1"/>
          <p:nvPr/>
        </p:nvSpPr>
        <p:spPr>
          <a:xfrm>
            <a:off x="3865950" y="1699700"/>
            <a:ext cx="5187900" cy="219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300"/>
              </a:spcBef>
              <a:spcAft>
                <a:spcPts val="2300"/>
              </a:spcAft>
              <a:buNone/>
            </a:pPr>
            <a:r>
              <a:rPr lang="ja" sz="1700"/>
              <a:t>省スペース・低コストデザインで、立てても寝かせても使用できる万能試験機です。粘着テープ、接着剤等の粘着性試験や、各アタチメントにより引張・曲げ・圧縮、剥離、摩擦力、シール強度等の各種試験をこなします。</a:t>
            </a:r>
            <a:endParaRPr sz="1700"/>
          </a:p>
        </p:txBody>
      </p:sp>
      <p:sp>
        <p:nvSpPr>
          <p:cNvPr id="237" name="Google Shape;237;p3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pic>
        <p:nvPicPr>
          <p:cNvPr id="238" name="Google Shape;238;p35"/>
          <p:cNvPicPr preferRelativeResize="0"/>
          <p:nvPr/>
        </p:nvPicPr>
        <p:blipFill>
          <a:blip r:embed="rId3">
            <a:alphaModFix/>
          </a:blip>
          <a:stretch>
            <a:fillRect/>
          </a:stretch>
        </p:blipFill>
        <p:spPr>
          <a:xfrm>
            <a:off x="460875" y="1317450"/>
            <a:ext cx="3016275" cy="3826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nvSpPr>
        <p:spPr>
          <a:xfrm>
            <a:off x="2660450" y="677650"/>
            <a:ext cx="5271300" cy="602700"/>
          </a:xfrm>
          <a:prstGeom prst="rect">
            <a:avLst/>
          </a:prstGeom>
          <a:noFill/>
          <a:ln>
            <a:noFill/>
          </a:ln>
        </p:spPr>
        <p:txBody>
          <a:bodyPr anchorCtr="0" anchor="ctr" bIns="91425" lIns="91425" spcFirstLastPara="1" rIns="91425" wrap="square" tIns="91425">
            <a:noAutofit/>
          </a:bodyPr>
          <a:lstStyle/>
          <a:p>
            <a:pPr indent="0" lvl="0" marL="0" marR="1435100" rtl="0" algn="ctr">
              <a:lnSpc>
                <a:spcPct val="150000"/>
              </a:lnSpc>
              <a:spcBef>
                <a:spcPts val="0"/>
              </a:spcBef>
              <a:spcAft>
                <a:spcPts val="0"/>
              </a:spcAft>
              <a:buNone/>
            </a:pPr>
            <a:r>
              <a:rPr lang="ja" sz="2300">
                <a:latin typeface="Meiryo"/>
                <a:ea typeface="Meiryo"/>
                <a:cs typeface="Meiryo"/>
                <a:sym typeface="Meiryo"/>
              </a:rPr>
              <a:t>粘着性能（タック）試験</a:t>
            </a:r>
            <a:endParaRPr sz="2300">
              <a:latin typeface="Meiryo"/>
              <a:ea typeface="Meiryo"/>
              <a:cs typeface="Meiryo"/>
              <a:sym typeface="Meiryo"/>
            </a:endParaRPr>
          </a:p>
        </p:txBody>
      </p:sp>
      <p:sp>
        <p:nvSpPr>
          <p:cNvPr id="244" name="Google Shape;244;p3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pic>
        <p:nvPicPr>
          <p:cNvPr id="245" name="Google Shape;245;p36"/>
          <p:cNvPicPr preferRelativeResize="0"/>
          <p:nvPr/>
        </p:nvPicPr>
        <p:blipFill>
          <a:blip r:embed="rId3">
            <a:alphaModFix/>
          </a:blip>
          <a:stretch>
            <a:fillRect/>
          </a:stretch>
        </p:blipFill>
        <p:spPr>
          <a:xfrm>
            <a:off x="0" y="2753475"/>
            <a:ext cx="3885925" cy="2390024"/>
          </a:xfrm>
          <a:prstGeom prst="rect">
            <a:avLst/>
          </a:prstGeom>
          <a:noFill/>
          <a:ln>
            <a:noFill/>
          </a:ln>
        </p:spPr>
      </p:pic>
      <p:pic>
        <p:nvPicPr>
          <p:cNvPr id="246" name="Google Shape;246;p36"/>
          <p:cNvPicPr preferRelativeResize="0"/>
          <p:nvPr/>
        </p:nvPicPr>
        <p:blipFill>
          <a:blip r:embed="rId4">
            <a:alphaModFix/>
          </a:blip>
          <a:stretch>
            <a:fillRect/>
          </a:stretch>
        </p:blipFill>
        <p:spPr>
          <a:xfrm>
            <a:off x="5833400" y="2491599"/>
            <a:ext cx="3310599" cy="2651900"/>
          </a:xfrm>
          <a:prstGeom prst="rect">
            <a:avLst/>
          </a:prstGeom>
          <a:noFill/>
          <a:ln>
            <a:noFill/>
          </a:ln>
        </p:spPr>
      </p:pic>
      <p:sp>
        <p:nvSpPr>
          <p:cNvPr id="247" name="Google Shape;247;p36"/>
          <p:cNvSpPr txBox="1"/>
          <p:nvPr/>
        </p:nvSpPr>
        <p:spPr>
          <a:xfrm>
            <a:off x="98250" y="1280350"/>
            <a:ext cx="4223100" cy="14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latin typeface="Roboto"/>
                <a:ea typeface="Roboto"/>
                <a:cs typeface="Roboto"/>
                <a:sym typeface="Roboto"/>
              </a:rPr>
              <a:t>PI-1210ボールタックテスター</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粘着剤上にスチールボールを転がして、粘着性(タック性)を測定する器具です。 斜面上に静止できるスチールボールの最大径、その時の傾斜角を見い出すものです。 簡便なタック性評価として広く普及しています</a:t>
            </a:r>
            <a:endParaRPr>
              <a:latin typeface="Roboto"/>
              <a:ea typeface="Roboto"/>
              <a:cs typeface="Roboto"/>
              <a:sym typeface="Roboto"/>
            </a:endParaRPr>
          </a:p>
        </p:txBody>
      </p:sp>
      <p:sp>
        <p:nvSpPr>
          <p:cNvPr id="248" name="Google Shape;248;p36"/>
          <p:cNvSpPr txBox="1"/>
          <p:nvPr/>
        </p:nvSpPr>
        <p:spPr>
          <a:xfrm>
            <a:off x="4920900" y="1338950"/>
            <a:ext cx="4223100" cy="9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latin typeface="Roboto"/>
                <a:ea typeface="Roboto"/>
                <a:cs typeface="Roboto"/>
                <a:sym typeface="Roboto"/>
              </a:rPr>
              <a:t>PI-1202ローリングボールタックテスター</a:t>
            </a:r>
            <a:endParaRPr>
              <a:latin typeface="Roboto"/>
              <a:ea typeface="Roboto"/>
              <a:cs typeface="Roboto"/>
              <a:sym typeface="Roboto"/>
            </a:endParaRPr>
          </a:p>
          <a:p>
            <a:pPr indent="0" lvl="0" marL="0" rtl="0" algn="l">
              <a:spcBef>
                <a:spcPts val="0"/>
              </a:spcBef>
              <a:spcAft>
                <a:spcPts val="0"/>
              </a:spcAft>
              <a:buNone/>
            </a:pPr>
            <a:r>
              <a:rPr lang="ja">
                <a:latin typeface="Roboto"/>
                <a:ea typeface="Roboto"/>
                <a:cs typeface="Roboto"/>
                <a:sym typeface="Roboto"/>
              </a:rPr>
              <a:t>所定の斜面にスチールボールを転がし、水平面に設置された粘着剤上を転がる距離でタック性を評価するものです</a:t>
            </a:r>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7"/>
          <p:cNvSpPr txBox="1"/>
          <p:nvPr/>
        </p:nvSpPr>
        <p:spPr>
          <a:xfrm>
            <a:off x="260900" y="844825"/>
            <a:ext cx="7237800" cy="546600"/>
          </a:xfrm>
          <a:prstGeom prst="rect">
            <a:avLst/>
          </a:prstGeom>
          <a:noFill/>
          <a:ln>
            <a:noFill/>
          </a:ln>
        </p:spPr>
        <p:txBody>
          <a:bodyPr anchorCtr="0" anchor="t" bIns="91425" lIns="91425" spcFirstLastPara="1" rIns="91425" wrap="square" tIns="91425">
            <a:noAutofit/>
          </a:bodyPr>
          <a:lstStyle/>
          <a:p>
            <a:pPr indent="0" lvl="0" marL="0" marR="1435100" rtl="0" algn="l">
              <a:lnSpc>
                <a:spcPct val="150000"/>
              </a:lnSpc>
              <a:spcBef>
                <a:spcPts val="0"/>
              </a:spcBef>
              <a:spcAft>
                <a:spcPts val="0"/>
              </a:spcAft>
              <a:buNone/>
            </a:pPr>
            <a:r>
              <a:rPr lang="ja" sz="2300">
                <a:latin typeface="Meiryo"/>
                <a:ea typeface="Meiryo"/>
                <a:cs typeface="Meiryo"/>
                <a:sym typeface="Meiryo"/>
              </a:rPr>
              <a:t>TE-6001プローブタックテスター</a:t>
            </a:r>
            <a:endParaRPr sz="2300"/>
          </a:p>
        </p:txBody>
      </p:sp>
      <p:sp>
        <p:nvSpPr>
          <p:cNvPr id="254" name="Google Shape;254;p37"/>
          <p:cNvSpPr txBox="1"/>
          <p:nvPr/>
        </p:nvSpPr>
        <p:spPr>
          <a:xfrm>
            <a:off x="3865950" y="1699700"/>
            <a:ext cx="5187900" cy="219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300"/>
              </a:spcBef>
              <a:spcAft>
                <a:spcPts val="2300"/>
              </a:spcAft>
              <a:buNone/>
            </a:pPr>
            <a:r>
              <a:rPr lang="ja" sz="1700"/>
              <a:t>粘着剤の重要な要素であるタックを定量的に評価する装置です。 接触荷重(圧力)・接触時間・剥離速度が任意に設定でき、実用に沿った条件での試験を行えます。 また、波形処理にて剥離状況のモニタリング・評価も可能です。</a:t>
            </a:r>
            <a:endParaRPr sz="1700"/>
          </a:p>
        </p:txBody>
      </p:sp>
      <p:sp>
        <p:nvSpPr>
          <p:cNvPr id="255" name="Google Shape;255;p3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pic>
        <p:nvPicPr>
          <p:cNvPr id="256" name="Google Shape;256;p37"/>
          <p:cNvPicPr preferRelativeResize="0"/>
          <p:nvPr/>
        </p:nvPicPr>
        <p:blipFill>
          <a:blip r:embed="rId3">
            <a:alphaModFix/>
          </a:blip>
          <a:stretch>
            <a:fillRect/>
          </a:stretch>
        </p:blipFill>
        <p:spPr>
          <a:xfrm>
            <a:off x="152400" y="1543825"/>
            <a:ext cx="3302525" cy="3447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8"/>
          <p:cNvSpPr txBox="1"/>
          <p:nvPr/>
        </p:nvSpPr>
        <p:spPr>
          <a:xfrm>
            <a:off x="2660450" y="677650"/>
            <a:ext cx="5271300" cy="602700"/>
          </a:xfrm>
          <a:prstGeom prst="rect">
            <a:avLst/>
          </a:prstGeom>
          <a:noFill/>
          <a:ln>
            <a:noFill/>
          </a:ln>
        </p:spPr>
        <p:txBody>
          <a:bodyPr anchorCtr="0" anchor="ctr" bIns="91425" lIns="91425" spcFirstLastPara="1" rIns="91425" wrap="square" tIns="91425">
            <a:noAutofit/>
          </a:bodyPr>
          <a:lstStyle/>
          <a:p>
            <a:pPr indent="0" lvl="0" marL="0" marR="1435100" rtl="0" algn="ctr">
              <a:lnSpc>
                <a:spcPct val="150000"/>
              </a:lnSpc>
              <a:spcBef>
                <a:spcPts val="0"/>
              </a:spcBef>
              <a:spcAft>
                <a:spcPts val="0"/>
              </a:spcAft>
              <a:buNone/>
            </a:pPr>
            <a:r>
              <a:rPr lang="ja" sz="2300">
                <a:latin typeface="Meiryo"/>
                <a:ea typeface="Meiryo"/>
                <a:cs typeface="Meiryo"/>
                <a:sym typeface="Meiryo"/>
              </a:rPr>
              <a:t>摩擦摩耗試験</a:t>
            </a:r>
            <a:endParaRPr sz="2300">
              <a:latin typeface="Meiryo"/>
              <a:ea typeface="Meiryo"/>
              <a:cs typeface="Meiryo"/>
              <a:sym typeface="Meiryo"/>
            </a:endParaRPr>
          </a:p>
        </p:txBody>
      </p:sp>
      <p:sp>
        <p:nvSpPr>
          <p:cNvPr id="262" name="Google Shape;262;p3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263" name="Google Shape;263;p38"/>
          <p:cNvSpPr txBox="1"/>
          <p:nvPr/>
        </p:nvSpPr>
        <p:spPr>
          <a:xfrm>
            <a:off x="98250" y="1118775"/>
            <a:ext cx="4223100" cy="48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600">
                <a:latin typeface="Roboto"/>
                <a:ea typeface="Roboto"/>
                <a:cs typeface="Roboto"/>
                <a:sym typeface="Roboto"/>
              </a:rPr>
              <a:t>AB-301学振型摩擦堅牢度試験機</a:t>
            </a:r>
            <a:endParaRPr sz="16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264" name="Google Shape;264;p38"/>
          <p:cNvSpPr txBox="1"/>
          <p:nvPr/>
        </p:nvSpPr>
        <p:spPr>
          <a:xfrm>
            <a:off x="4853575" y="1152675"/>
            <a:ext cx="4223100" cy="4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latin typeface="Roboto"/>
                <a:ea typeface="Roboto"/>
                <a:cs typeface="Roboto"/>
                <a:sym typeface="Roboto"/>
              </a:rPr>
              <a:t>AB-401摩擦係数測定機</a:t>
            </a:r>
            <a:endParaRPr>
              <a:latin typeface="Roboto"/>
              <a:ea typeface="Roboto"/>
              <a:cs typeface="Roboto"/>
              <a:sym typeface="Roboto"/>
            </a:endParaRPr>
          </a:p>
        </p:txBody>
      </p:sp>
      <p:pic>
        <p:nvPicPr>
          <p:cNvPr id="265" name="Google Shape;265;p38"/>
          <p:cNvPicPr preferRelativeResize="0"/>
          <p:nvPr/>
        </p:nvPicPr>
        <p:blipFill>
          <a:blip r:embed="rId3">
            <a:alphaModFix/>
          </a:blip>
          <a:stretch>
            <a:fillRect/>
          </a:stretch>
        </p:blipFill>
        <p:spPr>
          <a:xfrm>
            <a:off x="0" y="1568475"/>
            <a:ext cx="4029931" cy="3575025"/>
          </a:xfrm>
          <a:prstGeom prst="rect">
            <a:avLst/>
          </a:prstGeom>
          <a:noFill/>
          <a:ln>
            <a:noFill/>
          </a:ln>
        </p:spPr>
      </p:pic>
      <p:pic>
        <p:nvPicPr>
          <p:cNvPr id="266" name="Google Shape;266;p38"/>
          <p:cNvPicPr preferRelativeResize="0"/>
          <p:nvPr/>
        </p:nvPicPr>
        <p:blipFill>
          <a:blip r:embed="rId4">
            <a:alphaModFix/>
          </a:blip>
          <a:stretch>
            <a:fillRect/>
          </a:stretch>
        </p:blipFill>
        <p:spPr>
          <a:xfrm>
            <a:off x="4029925" y="1750865"/>
            <a:ext cx="5114075" cy="33926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9"/>
          <p:cNvSpPr txBox="1"/>
          <p:nvPr/>
        </p:nvSpPr>
        <p:spPr>
          <a:xfrm>
            <a:off x="1444200" y="666575"/>
            <a:ext cx="6531900" cy="75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ja" sz="2800"/>
              <a:t>PI-1250 スプレー塗工装置</a:t>
            </a:r>
            <a:endParaRPr sz="2800"/>
          </a:p>
          <a:p>
            <a:pPr indent="0" lvl="0" marL="0" marR="1435100" rtl="0" algn="ctr">
              <a:lnSpc>
                <a:spcPct val="150000"/>
              </a:lnSpc>
              <a:spcBef>
                <a:spcPts val="1200"/>
              </a:spcBef>
              <a:spcAft>
                <a:spcPts val="0"/>
              </a:spcAft>
              <a:buNone/>
            </a:pPr>
            <a:r>
              <a:t/>
            </a:r>
            <a:endParaRPr sz="2300">
              <a:latin typeface="Meiryo"/>
              <a:ea typeface="Meiryo"/>
              <a:cs typeface="Meiryo"/>
              <a:sym typeface="Meiryo"/>
            </a:endParaRPr>
          </a:p>
        </p:txBody>
      </p:sp>
      <p:sp>
        <p:nvSpPr>
          <p:cNvPr id="272" name="Google Shape;272;p3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pic>
        <p:nvPicPr>
          <p:cNvPr id="273" name="Google Shape;273;p39"/>
          <p:cNvPicPr preferRelativeResize="0"/>
          <p:nvPr/>
        </p:nvPicPr>
        <p:blipFill>
          <a:blip r:embed="rId3">
            <a:alphaModFix/>
          </a:blip>
          <a:stretch>
            <a:fillRect/>
          </a:stretch>
        </p:blipFill>
        <p:spPr>
          <a:xfrm>
            <a:off x="0" y="1421975"/>
            <a:ext cx="2446334" cy="3721526"/>
          </a:xfrm>
          <a:prstGeom prst="rect">
            <a:avLst/>
          </a:prstGeom>
          <a:noFill/>
          <a:ln>
            <a:noFill/>
          </a:ln>
        </p:spPr>
      </p:pic>
      <p:sp>
        <p:nvSpPr>
          <p:cNvPr id="274" name="Google Shape;274;p39"/>
          <p:cNvSpPr txBox="1"/>
          <p:nvPr/>
        </p:nvSpPr>
        <p:spPr>
          <a:xfrm>
            <a:off x="3177300" y="1521925"/>
            <a:ext cx="5966700" cy="265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ja" sz="1300"/>
              <a:t>スプレー塗布時のバラツキの問題を解決！</a:t>
            </a:r>
            <a:endParaRPr sz="1300"/>
          </a:p>
          <a:p>
            <a:pPr indent="0" lvl="0" marL="0" rtl="0" algn="l">
              <a:lnSpc>
                <a:spcPct val="115000"/>
              </a:lnSpc>
              <a:spcBef>
                <a:spcPts val="1200"/>
              </a:spcBef>
              <a:spcAft>
                <a:spcPts val="0"/>
              </a:spcAft>
              <a:buNone/>
            </a:pPr>
            <a:r>
              <a:rPr lang="ja" sz="1300"/>
              <a:t>人手によるスプレーでの仕上がりは作業者のスキルに大きく依存します。PI-1250スプレー塗工装置はスプレー塗布動作の自動化により膜厚のバラツキや塗布のムラを抑え、塗布精度を向上させます。</a:t>
            </a:r>
            <a:endParaRPr sz="1300"/>
          </a:p>
          <a:p>
            <a:pPr indent="0" lvl="0" marL="0" rtl="0" algn="l">
              <a:lnSpc>
                <a:spcPct val="115000"/>
              </a:lnSpc>
              <a:spcBef>
                <a:spcPts val="1200"/>
              </a:spcBef>
              <a:spcAft>
                <a:spcPts val="0"/>
              </a:spcAft>
              <a:buNone/>
            </a:pPr>
            <a:r>
              <a:rPr lang="ja" sz="1300"/>
              <a:t>PI-1250はスプレー塗布ブース、塗布制御、ワーク吸着、ステージ加熱などがワンパッケージになっていますので、電気と圧縮エアと排気ダクトを接続するだけで使用可能です。</a:t>
            </a:r>
            <a:endParaRPr sz="1300"/>
          </a:p>
          <a:p>
            <a:pPr indent="0" lvl="0" marL="0" rtl="0" algn="l">
              <a:spcBef>
                <a:spcPts val="1200"/>
              </a:spcBef>
              <a:spcAft>
                <a:spcPts val="0"/>
              </a:spcAft>
              <a:buNone/>
            </a:pPr>
            <a:r>
              <a:t/>
            </a:r>
            <a:endParaRPr>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0"/>
          <p:cNvSpPr txBox="1"/>
          <p:nvPr/>
        </p:nvSpPr>
        <p:spPr>
          <a:xfrm>
            <a:off x="1444200" y="666575"/>
            <a:ext cx="6531900" cy="75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ja" sz="2800"/>
              <a:t>小型遊星混合撹拌機 </a:t>
            </a:r>
            <a:endParaRPr sz="2800"/>
          </a:p>
          <a:p>
            <a:pPr indent="0" lvl="0" marL="0" marR="1435100" rtl="0" algn="ctr">
              <a:lnSpc>
                <a:spcPct val="150000"/>
              </a:lnSpc>
              <a:spcBef>
                <a:spcPts val="1200"/>
              </a:spcBef>
              <a:spcAft>
                <a:spcPts val="0"/>
              </a:spcAft>
              <a:buNone/>
            </a:pPr>
            <a:r>
              <a:t/>
            </a:r>
            <a:endParaRPr sz="2300">
              <a:latin typeface="Meiryo"/>
              <a:ea typeface="Meiryo"/>
              <a:cs typeface="Meiryo"/>
              <a:sym typeface="Meiryo"/>
            </a:endParaRPr>
          </a:p>
        </p:txBody>
      </p:sp>
      <p:sp>
        <p:nvSpPr>
          <p:cNvPr id="280" name="Google Shape;280;p4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281" name="Google Shape;281;p40"/>
          <p:cNvSpPr txBox="1"/>
          <p:nvPr/>
        </p:nvSpPr>
        <p:spPr>
          <a:xfrm>
            <a:off x="4110350" y="1577500"/>
            <a:ext cx="5033700" cy="259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ja" sz="1300"/>
              <a:t>本装置は、小容量混合/撹拌用に、特別に設計された遊星（プラネタリー）ミキサーです。 </a:t>
            </a:r>
            <a:endParaRPr sz="1300"/>
          </a:p>
          <a:p>
            <a:pPr indent="0" lvl="0" marL="0" rtl="0" algn="l">
              <a:lnSpc>
                <a:spcPct val="115000"/>
              </a:lnSpc>
              <a:spcBef>
                <a:spcPts val="1200"/>
              </a:spcBef>
              <a:spcAft>
                <a:spcPts val="0"/>
              </a:spcAft>
              <a:buNone/>
            </a:pPr>
            <a:r>
              <a:rPr lang="ja" sz="1300"/>
              <a:t>低粘度から高粘度まで幅広く対応でき、撹拌子の遊星運動による混練効果と高速で回転する </a:t>
            </a:r>
            <a:endParaRPr sz="1300"/>
          </a:p>
          <a:p>
            <a:pPr indent="0" lvl="0" marL="0" rtl="0" algn="l">
              <a:lnSpc>
                <a:spcPct val="115000"/>
              </a:lnSpc>
              <a:spcBef>
                <a:spcPts val="1200"/>
              </a:spcBef>
              <a:spcAft>
                <a:spcPts val="0"/>
              </a:spcAft>
              <a:buNone/>
            </a:pPr>
            <a:r>
              <a:rPr lang="ja" sz="1300"/>
              <a:t>ディスパーによる分散効果により、デッドスペースなく、短時間に優れた分散が行えます。</a:t>
            </a:r>
            <a:endParaRPr sz="1300"/>
          </a:p>
          <a:p>
            <a:pPr indent="0" lvl="0" marL="0" rtl="0" algn="l">
              <a:lnSpc>
                <a:spcPct val="115000"/>
              </a:lnSpc>
              <a:spcBef>
                <a:spcPts val="1200"/>
              </a:spcBef>
              <a:spcAft>
                <a:spcPts val="0"/>
              </a:spcAft>
              <a:buNone/>
            </a:pPr>
            <a:r>
              <a:t/>
            </a:r>
            <a:endParaRPr sz="1300"/>
          </a:p>
          <a:p>
            <a:pPr indent="0" lvl="0" marL="0" rtl="0" algn="l">
              <a:spcBef>
                <a:spcPts val="1200"/>
              </a:spcBef>
              <a:spcAft>
                <a:spcPts val="0"/>
              </a:spcAft>
              <a:buNone/>
            </a:pPr>
            <a:r>
              <a:t/>
            </a:r>
            <a:endParaRPr>
              <a:latin typeface="Roboto"/>
              <a:ea typeface="Roboto"/>
              <a:cs typeface="Roboto"/>
              <a:sym typeface="Roboto"/>
            </a:endParaRPr>
          </a:p>
        </p:txBody>
      </p:sp>
      <p:pic>
        <p:nvPicPr>
          <p:cNvPr id="282" name="Google Shape;282;p40"/>
          <p:cNvPicPr preferRelativeResize="0"/>
          <p:nvPr/>
        </p:nvPicPr>
        <p:blipFill>
          <a:blip r:embed="rId3">
            <a:alphaModFix/>
          </a:blip>
          <a:stretch>
            <a:fillRect/>
          </a:stretch>
        </p:blipFill>
        <p:spPr>
          <a:xfrm>
            <a:off x="0" y="1469500"/>
            <a:ext cx="3725028" cy="3674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1"/>
          <p:cNvSpPr txBox="1"/>
          <p:nvPr/>
        </p:nvSpPr>
        <p:spPr>
          <a:xfrm>
            <a:off x="1444200" y="666575"/>
            <a:ext cx="6531900" cy="75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ja" sz="2800"/>
              <a:t>ラミネートフィルム成型機</a:t>
            </a:r>
            <a:r>
              <a:rPr lang="ja" sz="2800"/>
              <a:t> </a:t>
            </a:r>
            <a:endParaRPr sz="2800"/>
          </a:p>
          <a:p>
            <a:pPr indent="0" lvl="0" marL="0" marR="1435100" rtl="0" algn="ctr">
              <a:lnSpc>
                <a:spcPct val="150000"/>
              </a:lnSpc>
              <a:spcBef>
                <a:spcPts val="1200"/>
              </a:spcBef>
              <a:spcAft>
                <a:spcPts val="0"/>
              </a:spcAft>
              <a:buNone/>
            </a:pPr>
            <a:r>
              <a:t/>
            </a:r>
            <a:endParaRPr sz="2300">
              <a:latin typeface="Meiryo"/>
              <a:ea typeface="Meiryo"/>
              <a:cs typeface="Meiryo"/>
              <a:sym typeface="Meiryo"/>
            </a:endParaRPr>
          </a:p>
        </p:txBody>
      </p:sp>
      <p:sp>
        <p:nvSpPr>
          <p:cNvPr id="288" name="Google Shape;288;p4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289" name="Google Shape;289;p41"/>
          <p:cNvSpPr txBox="1"/>
          <p:nvPr/>
        </p:nvSpPr>
        <p:spPr>
          <a:xfrm>
            <a:off x="4710300" y="1677475"/>
            <a:ext cx="4433700" cy="22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ja" sz="1500"/>
              <a:t>ラミネートフィルムの成型性及び成型条件を確認することが出来る装置です。 </a:t>
            </a:r>
            <a:endParaRPr sz="1500"/>
          </a:p>
          <a:p>
            <a:pPr indent="0" lvl="0" marL="0" rtl="0" algn="l">
              <a:lnSpc>
                <a:spcPct val="115000"/>
              </a:lnSpc>
              <a:spcBef>
                <a:spcPts val="1200"/>
              </a:spcBef>
              <a:spcAft>
                <a:spcPts val="0"/>
              </a:spcAft>
              <a:buNone/>
            </a:pPr>
            <a:r>
              <a:rPr lang="ja" sz="1500"/>
              <a:t>ラミネートフィルムを挟み込み、浅絞り加工を施せます。</a:t>
            </a:r>
            <a:endParaRPr sz="1500"/>
          </a:p>
          <a:p>
            <a:pPr indent="0" lvl="0" marL="0" rtl="0" algn="l">
              <a:lnSpc>
                <a:spcPct val="115000"/>
              </a:lnSpc>
              <a:spcBef>
                <a:spcPts val="1200"/>
              </a:spcBef>
              <a:spcAft>
                <a:spcPts val="0"/>
              </a:spcAft>
              <a:buNone/>
            </a:pPr>
            <a:r>
              <a:t/>
            </a:r>
            <a:endParaRPr sz="1300"/>
          </a:p>
          <a:p>
            <a:pPr indent="0" lvl="0" marL="0" rtl="0" algn="l">
              <a:lnSpc>
                <a:spcPct val="115000"/>
              </a:lnSpc>
              <a:spcBef>
                <a:spcPts val="1200"/>
              </a:spcBef>
              <a:spcAft>
                <a:spcPts val="0"/>
              </a:spcAft>
              <a:buNone/>
            </a:pPr>
            <a:r>
              <a:t/>
            </a:r>
            <a:endParaRPr sz="1300"/>
          </a:p>
          <a:p>
            <a:pPr indent="0" lvl="0" marL="0" rtl="0" algn="l">
              <a:spcBef>
                <a:spcPts val="1200"/>
              </a:spcBef>
              <a:spcAft>
                <a:spcPts val="0"/>
              </a:spcAft>
              <a:buNone/>
            </a:pPr>
            <a:r>
              <a:t/>
            </a:r>
            <a:endParaRPr>
              <a:latin typeface="Roboto"/>
              <a:ea typeface="Roboto"/>
              <a:cs typeface="Roboto"/>
              <a:sym typeface="Roboto"/>
            </a:endParaRPr>
          </a:p>
        </p:txBody>
      </p:sp>
      <p:pic>
        <p:nvPicPr>
          <p:cNvPr id="290" name="Google Shape;290;p41"/>
          <p:cNvPicPr preferRelativeResize="0"/>
          <p:nvPr/>
        </p:nvPicPr>
        <p:blipFill>
          <a:blip r:embed="rId3">
            <a:alphaModFix/>
          </a:blip>
          <a:stretch>
            <a:fillRect/>
          </a:stretch>
        </p:blipFill>
        <p:spPr>
          <a:xfrm>
            <a:off x="0" y="1534006"/>
            <a:ext cx="4433700" cy="360949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2"/>
          <p:cNvSpPr txBox="1"/>
          <p:nvPr/>
        </p:nvSpPr>
        <p:spPr>
          <a:xfrm>
            <a:off x="1444200" y="666575"/>
            <a:ext cx="6531900" cy="75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ja" sz="1600"/>
              <a:t>BE-803 恒温槽付フレキシブル配線板屈曲疲労試験機</a:t>
            </a:r>
            <a:endParaRPr sz="2800"/>
          </a:p>
          <a:p>
            <a:pPr indent="0" lvl="0" marL="0" marR="1435100" rtl="0" algn="ctr">
              <a:lnSpc>
                <a:spcPct val="150000"/>
              </a:lnSpc>
              <a:spcBef>
                <a:spcPts val="1200"/>
              </a:spcBef>
              <a:spcAft>
                <a:spcPts val="0"/>
              </a:spcAft>
              <a:buNone/>
            </a:pPr>
            <a:r>
              <a:t/>
            </a:r>
            <a:endParaRPr sz="2300">
              <a:latin typeface="Meiryo"/>
              <a:ea typeface="Meiryo"/>
              <a:cs typeface="Meiryo"/>
              <a:sym typeface="Meiryo"/>
            </a:endParaRPr>
          </a:p>
        </p:txBody>
      </p:sp>
      <p:sp>
        <p:nvSpPr>
          <p:cNvPr id="296" name="Google Shape;296;p4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297" name="Google Shape;297;p42"/>
          <p:cNvSpPr txBox="1"/>
          <p:nvPr/>
        </p:nvSpPr>
        <p:spPr>
          <a:xfrm>
            <a:off x="4710300" y="1677475"/>
            <a:ext cx="4433700" cy="22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ja" sz="1500"/>
              <a:t>フレキシブルプリント配線板(FCL/FPC)等の耐屈曲性を評価する装置です。基板の屈曲半径・屈曲速度・ストロークをパラメータとして評価を行います。折りたたみスマートフォンに使われるFPCの耐久性試験に最適です。</a:t>
            </a:r>
            <a:endParaRPr sz="1500"/>
          </a:p>
          <a:p>
            <a:pPr indent="0" lvl="0" marL="0" rtl="0" algn="l">
              <a:lnSpc>
                <a:spcPct val="115000"/>
              </a:lnSpc>
              <a:spcBef>
                <a:spcPts val="1200"/>
              </a:spcBef>
              <a:spcAft>
                <a:spcPts val="0"/>
              </a:spcAft>
              <a:buNone/>
            </a:pPr>
            <a:r>
              <a:t/>
            </a:r>
            <a:endParaRPr sz="1300"/>
          </a:p>
          <a:p>
            <a:pPr indent="0" lvl="0" marL="0" rtl="0" algn="l">
              <a:lnSpc>
                <a:spcPct val="115000"/>
              </a:lnSpc>
              <a:spcBef>
                <a:spcPts val="1200"/>
              </a:spcBef>
              <a:spcAft>
                <a:spcPts val="0"/>
              </a:spcAft>
              <a:buNone/>
            </a:pPr>
            <a:r>
              <a:t/>
            </a:r>
            <a:endParaRPr sz="1300"/>
          </a:p>
          <a:p>
            <a:pPr indent="0" lvl="0" marL="0" rtl="0" algn="l">
              <a:spcBef>
                <a:spcPts val="1200"/>
              </a:spcBef>
              <a:spcAft>
                <a:spcPts val="0"/>
              </a:spcAft>
              <a:buNone/>
            </a:pPr>
            <a:r>
              <a:t/>
            </a:r>
            <a:endParaRPr>
              <a:latin typeface="Roboto"/>
              <a:ea typeface="Roboto"/>
              <a:cs typeface="Roboto"/>
              <a:sym typeface="Roboto"/>
            </a:endParaRPr>
          </a:p>
        </p:txBody>
      </p:sp>
      <p:pic>
        <p:nvPicPr>
          <p:cNvPr id="298" name="Google Shape;298;p42"/>
          <p:cNvPicPr preferRelativeResize="0"/>
          <p:nvPr/>
        </p:nvPicPr>
        <p:blipFill>
          <a:blip r:embed="rId3">
            <a:alphaModFix/>
          </a:blip>
          <a:stretch>
            <a:fillRect/>
          </a:stretch>
        </p:blipFill>
        <p:spPr>
          <a:xfrm>
            <a:off x="0" y="1332025"/>
            <a:ext cx="3566000" cy="3811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latin typeface="Arial"/>
                <a:ea typeface="Arial"/>
                <a:cs typeface="Arial"/>
                <a:sym typeface="Arial"/>
              </a:rPr>
              <a:t>一貫生産　工場設備</a:t>
            </a:r>
            <a:endParaRPr>
              <a:latin typeface="Arial"/>
              <a:ea typeface="Arial"/>
              <a:cs typeface="Arial"/>
              <a:sym typeface="Arial"/>
            </a:endParaRPr>
          </a:p>
        </p:txBody>
      </p:sp>
      <p:sp>
        <p:nvSpPr>
          <p:cNvPr id="86" name="Google Shape;86;p16"/>
          <p:cNvSpPr txBox="1"/>
          <p:nvPr>
            <p:ph idx="4294967295" type="body"/>
          </p:nvPr>
        </p:nvSpPr>
        <p:spPr>
          <a:xfrm>
            <a:off x="460950" y="730400"/>
            <a:ext cx="8222100" cy="4024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ja" sz="1900">
                <a:solidFill>
                  <a:srgbClr val="000000"/>
                </a:solidFill>
                <a:latin typeface="Arial"/>
                <a:ea typeface="Arial"/>
                <a:cs typeface="Arial"/>
                <a:sym typeface="Arial"/>
              </a:rPr>
              <a:t>NCﾌﾗｲｽ盤（山崎技研）　2台　　　　  汎用型旋盤(大日金属工業）　2台</a:t>
            </a:r>
            <a:endParaRPr sz="1900">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ja" sz="1900">
                <a:solidFill>
                  <a:srgbClr val="000000"/>
                </a:solidFill>
                <a:latin typeface="Arial"/>
                <a:ea typeface="Arial"/>
                <a:cs typeface="Arial"/>
                <a:sym typeface="Arial"/>
              </a:rPr>
              <a:t>旋盤</a:t>
            </a:r>
            <a:r>
              <a:rPr lang="ja" sz="2000">
                <a:solidFill>
                  <a:srgbClr val="000000"/>
                </a:solidFill>
                <a:latin typeface="Arial"/>
                <a:ea typeface="Arial"/>
                <a:cs typeface="Arial"/>
                <a:sym typeface="Arial"/>
              </a:rPr>
              <a:t>（瀧澤鉄工所、</a:t>
            </a:r>
            <a:r>
              <a:rPr lang="ja" sz="1900">
                <a:solidFill>
                  <a:srgbClr val="000000"/>
                </a:solidFill>
                <a:latin typeface="Arial"/>
                <a:ea typeface="Arial"/>
                <a:cs typeface="Arial"/>
                <a:sym typeface="Arial"/>
              </a:rPr>
              <a:t>朋和産業</a:t>
            </a:r>
            <a:r>
              <a:rPr lang="ja" sz="2000">
                <a:solidFill>
                  <a:srgbClr val="000000"/>
                </a:solidFill>
                <a:latin typeface="Arial"/>
                <a:ea typeface="Arial"/>
                <a:cs typeface="Arial"/>
                <a:sym typeface="Arial"/>
              </a:rPr>
              <a:t>）6台</a:t>
            </a:r>
            <a:r>
              <a:rPr lang="ja" sz="1900">
                <a:solidFill>
                  <a:srgbClr val="000000"/>
                </a:solidFill>
                <a:latin typeface="Arial"/>
                <a:ea typeface="Arial"/>
                <a:cs typeface="Arial"/>
                <a:sym typeface="Arial"/>
              </a:rPr>
              <a:t>　  ﾐｰﾘﾝｸﾞ設備（静岡鐵鋼所）1台</a:t>
            </a:r>
            <a:endParaRPr sz="1900">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ja" sz="1900">
                <a:solidFill>
                  <a:srgbClr val="000000"/>
                </a:solidFill>
                <a:latin typeface="Arial"/>
                <a:ea typeface="Arial"/>
                <a:cs typeface="Arial"/>
                <a:sym typeface="Arial"/>
              </a:rPr>
              <a:t>ｷｰｼｰﾀｰ（朋和産業）　　　1台</a:t>
            </a:r>
            <a:r>
              <a:rPr lang="ja">
                <a:solidFill>
                  <a:srgbClr val="000000"/>
                </a:solidFill>
                <a:latin typeface="Arial"/>
                <a:ea typeface="Arial"/>
                <a:cs typeface="Arial"/>
                <a:sym typeface="Arial"/>
              </a:rPr>
              <a:t>　　　　 ﾗｼﾞｱﾙ盤（ﾖｼｵ工業）　　　1台</a:t>
            </a:r>
            <a:endParaRPr>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ja">
                <a:solidFill>
                  <a:srgbClr val="000000"/>
                </a:solidFill>
                <a:latin typeface="Arial"/>
                <a:ea typeface="Arial"/>
                <a:cs typeface="Arial"/>
                <a:sym typeface="Arial"/>
              </a:rPr>
              <a:t>ﾎﾞｰﾙ盤(ｷﾗ･ｺｰﾎﾟﾚｰｼｮﾝ）6台　　　　　　   ｸﾞﾗｲﾝﾀﾞｰ　3台</a:t>
            </a:r>
            <a:endParaRPr>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ja">
                <a:solidFill>
                  <a:srgbClr val="000000"/>
                </a:solidFill>
                <a:latin typeface="Arial"/>
                <a:ea typeface="Arial"/>
                <a:cs typeface="Arial"/>
                <a:sym typeface="Arial"/>
              </a:rPr>
              <a:t>切削盤　1台　　　　　　　　　　　　　 切断機　1台</a:t>
            </a:r>
            <a:endParaRPr>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ja">
                <a:solidFill>
                  <a:srgbClr val="000000"/>
                </a:solidFill>
                <a:latin typeface="Arial"/>
                <a:ea typeface="Arial"/>
                <a:cs typeface="Arial"/>
                <a:sym typeface="Arial"/>
              </a:rPr>
              <a:t>ﾊﾞﾝﾄﾞｿｰ（LUXO)　1台　　　　　　　      ｺﾝﾌﾟﾚｯｻｰ(ｱﾈｽﾄ岩田）　1台</a:t>
            </a:r>
            <a:endParaRPr>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ja">
                <a:solidFill>
                  <a:srgbClr val="000000"/>
                </a:solidFill>
                <a:latin typeface="Arial"/>
                <a:ea typeface="Arial"/>
                <a:cs typeface="Arial"/>
                <a:sym typeface="Arial"/>
              </a:rPr>
              <a:t>電気溶接機　1台　　　　　　　　　　 　酸素溶接機　1台</a:t>
            </a:r>
            <a:endParaRPr>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ja">
                <a:solidFill>
                  <a:srgbClr val="000000"/>
                </a:solidFill>
                <a:latin typeface="Arial"/>
                <a:ea typeface="Arial"/>
                <a:cs typeface="Arial"/>
                <a:sym typeface="Arial"/>
              </a:rPr>
              <a:t>石定盤　1台　　　　　　　　　　　　     ﾌｫｰｸﾘﾌﾄ　　1台</a:t>
            </a:r>
            <a:endParaRPr>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ja">
                <a:solidFill>
                  <a:srgbClr val="000000"/>
                </a:solidFill>
                <a:latin typeface="Arial"/>
                <a:ea typeface="Arial"/>
                <a:cs typeface="Arial"/>
                <a:sym typeface="Arial"/>
              </a:rPr>
              <a:t>ｻﾝﾄﾞﾌﾞﾗｽﾀｰ　1台 　　　　　　　　　　   ﾊﾟﾜｰﾘﾌﾀｰ(300㎏）　2台</a:t>
            </a:r>
            <a:endParaRPr>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rPr lang="ja">
                <a:solidFill>
                  <a:srgbClr val="000000"/>
                </a:solidFill>
                <a:latin typeface="Arial"/>
                <a:ea typeface="Arial"/>
                <a:cs typeface="Arial"/>
                <a:sym typeface="Arial"/>
              </a:rPr>
              <a:t>ﾋﾞｼｬﾓﾝ(1000㎏）　1台                               自動彫刻機　　　　　　1台</a:t>
            </a:r>
            <a:endParaRPr>
              <a:solidFill>
                <a:srgbClr val="000000"/>
              </a:solidFill>
              <a:latin typeface="Arial"/>
              <a:ea typeface="Arial"/>
              <a:cs typeface="Arial"/>
              <a:sym typeface="Arial"/>
            </a:endParaRPr>
          </a:p>
          <a:p>
            <a:pPr indent="0" lvl="0" marL="0" rtl="0" algn="l">
              <a:lnSpc>
                <a:spcPct val="100000"/>
              </a:lnSpc>
              <a:spcBef>
                <a:spcPts val="600"/>
              </a:spcBef>
              <a:spcAft>
                <a:spcPts val="0"/>
              </a:spcAft>
              <a:buNone/>
            </a:pPr>
            <a:r>
              <a:t/>
            </a:r>
            <a:endParaRPr>
              <a:latin typeface="Arial"/>
              <a:ea typeface="Arial"/>
              <a:cs typeface="Arial"/>
              <a:sym typeface="Arial"/>
            </a:endParaRPr>
          </a:p>
          <a:p>
            <a:pPr indent="0" lvl="0" marL="0" rtl="0" algn="l">
              <a:spcBef>
                <a:spcPts val="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3"/>
          <p:cNvSpPr txBox="1"/>
          <p:nvPr/>
        </p:nvSpPr>
        <p:spPr>
          <a:xfrm>
            <a:off x="1444200" y="666575"/>
            <a:ext cx="6531900" cy="755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b="1" lang="ja" sz="2000"/>
              <a:t>MIT 耐折度試験機</a:t>
            </a:r>
            <a:endParaRPr sz="3200"/>
          </a:p>
          <a:p>
            <a:pPr indent="0" lvl="0" marL="0" marR="1435100" rtl="0" algn="ctr">
              <a:lnSpc>
                <a:spcPct val="150000"/>
              </a:lnSpc>
              <a:spcBef>
                <a:spcPts val="1200"/>
              </a:spcBef>
              <a:spcAft>
                <a:spcPts val="0"/>
              </a:spcAft>
              <a:buNone/>
            </a:pPr>
            <a:r>
              <a:t/>
            </a:r>
            <a:endParaRPr sz="2300">
              <a:latin typeface="Meiryo"/>
              <a:ea typeface="Meiryo"/>
              <a:cs typeface="Meiryo"/>
              <a:sym typeface="Meiryo"/>
            </a:endParaRPr>
          </a:p>
        </p:txBody>
      </p:sp>
      <p:sp>
        <p:nvSpPr>
          <p:cNvPr id="304" name="Google Shape;304;p4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305" name="Google Shape;305;p43"/>
          <p:cNvSpPr txBox="1"/>
          <p:nvPr/>
        </p:nvSpPr>
        <p:spPr>
          <a:xfrm>
            <a:off x="3777075" y="1677475"/>
            <a:ext cx="5367000" cy="22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ja" sz="1700"/>
              <a:t>紙、フィルム、金属箔や、フレキシブルプリント配線板(FCL , FPC)等の耐折性を評価する装置です。耐折性試験機としては最もポピュラーな装置の一つで、様々な分野で使用されています。 </a:t>
            </a:r>
            <a:endParaRPr sz="1700"/>
          </a:p>
          <a:p>
            <a:pPr indent="0" lvl="0" marL="0" rtl="0" algn="l">
              <a:lnSpc>
                <a:spcPct val="115000"/>
              </a:lnSpc>
              <a:spcBef>
                <a:spcPts val="1200"/>
              </a:spcBef>
              <a:spcAft>
                <a:spcPts val="0"/>
              </a:spcAft>
              <a:buNone/>
            </a:pPr>
            <a:r>
              <a:t/>
            </a:r>
            <a:endParaRPr sz="1300"/>
          </a:p>
          <a:p>
            <a:pPr indent="0" lvl="0" marL="0" rtl="0" algn="l">
              <a:lnSpc>
                <a:spcPct val="115000"/>
              </a:lnSpc>
              <a:spcBef>
                <a:spcPts val="1200"/>
              </a:spcBef>
              <a:spcAft>
                <a:spcPts val="0"/>
              </a:spcAft>
              <a:buNone/>
            </a:pPr>
            <a:r>
              <a:t/>
            </a:r>
            <a:endParaRPr sz="1300"/>
          </a:p>
          <a:p>
            <a:pPr indent="0" lvl="0" marL="0" rtl="0" algn="l">
              <a:spcBef>
                <a:spcPts val="1200"/>
              </a:spcBef>
              <a:spcAft>
                <a:spcPts val="0"/>
              </a:spcAft>
              <a:buNone/>
            </a:pPr>
            <a:r>
              <a:t/>
            </a:r>
            <a:endParaRPr>
              <a:latin typeface="Roboto"/>
              <a:ea typeface="Roboto"/>
              <a:cs typeface="Roboto"/>
              <a:sym typeface="Roboto"/>
            </a:endParaRPr>
          </a:p>
        </p:txBody>
      </p:sp>
      <p:pic>
        <p:nvPicPr>
          <p:cNvPr id="306" name="Google Shape;306;p43"/>
          <p:cNvPicPr preferRelativeResize="0"/>
          <p:nvPr/>
        </p:nvPicPr>
        <p:blipFill>
          <a:blip r:embed="rId3">
            <a:alphaModFix/>
          </a:blip>
          <a:stretch>
            <a:fillRect/>
          </a:stretch>
        </p:blipFill>
        <p:spPr>
          <a:xfrm>
            <a:off x="152400" y="1067700"/>
            <a:ext cx="2647076" cy="39234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44"/>
          <p:cNvPicPr preferRelativeResize="0"/>
          <p:nvPr/>
        </p:nvPicPr>
        <p:blipFill rotWithShape="1">
          <a:blip r:embed="rId3">
            <a:alphaModFix/>
          </a:blip>
          <a:srcRect b="2945" l="0" r="0" t="2936"/>
          <a:stretch/>
        </p:blipFill>
        <p:spPr>
          <a:xfrm>
            <a:off x="0" y="0"/>
            <a:ext cx="9144001" cy="2209448"/>
          </a:xfrm>
          <a:prstGeom prst="rect">
            <a:avLst/>
          </a:prstGeom>
          <a:noFill/>
          <a:ln>
            <a:noFill/>
          </a:ln>
        </p:spPr>
      </p:pic>
      <p:sp>
        <p:nvSpPr>
          <p:cNvPr id="312" name="Google Shape;312;p44">
            <a:hlinkClick action="ppaction://hlinkshowjump?jump=nextslide"/>
          </p:cNvPr>
          <p:cNvSpPr txBox="1"/>
          <p:nvPr>
            <p:ph idx="2" type="body"/>
          </p:nvPr>
        </p:nvSpPr>
        <p:spPr>
          <a:xfrm>
            <a:off x="703650" y="2518275"/>
            <a:ext cx="7736700" cy="400200"/>
          </a:xfrm>
          <a:prstGeom prst="rect">
            <a:avLst/>
          </a:prstGeom>
        </p:spPr>
        <p:txBody>
          <a:bodyPr anchorCtr="0" anchor="t" bIns="91425" lIns="91425" spcFirstLastPara="1" rIns="91425" wrap="square" tIns="91425">
            <a:spAutoFit/>
          </a:bodyPr>
          <a:lstStyle/>
          <a:p>
            <a:pPr indent="0" lvl="0" marL="0" rtl="0" algn="ctr">
              <a:spcBef>
                <a:spcPts val="0"/>
              </a:spcBef>
              <a:spcAft>
                <a:spcPts val="1600"/>
              </a:spcAft>
              <a:buNone/>
            </a:pPr>
            <a:r>
              <a:rPr lang="ja" u="sng">
                <a:solidFill>
                  <a:schemeClr val="hlink"/>
                </a:solidFill>
                <a:hlinkClick r:id="rId4"/>
              </a:rPr>
              <a:t>http://www.tester.co.jp/jutaku/shiken_index.html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316" name="Shape 316"/>
        <p:cNvGrpSpPr/>
        <p:nvPr/>
      </p:nvGrpSpPr>
      <p:grpSpPr>
        <a:xfrm>
          <a:off x="0" y="0"/>
          <a:ext cx="0" cy="0"/>
          <a:chOff x="0" y="0"/>
          <a:chExt cx="0" cy="0"/>
        </a:xfrm>
      </p:grpSpPr>
      <p:sp>
        <p:nvSpPr>
          <p:cNvPr id="317" name="Google Shape;317;p45"/>
          <p:cNvSpPr txBox="1"/>
          <p:nvPr>
            <p:ph type="ctrTitle"/>
          </p:nvPr>
        </p:nvSpPr>
        <p:spPr>
          <a:xfrm>
            <a:off x="505400" y="744600"/>
            <a:ext cx="8222100" cy="248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ja">
                <a:latin typeface="MS PMincho"/>
                <a:ea typeface="MS PMincho"/>
                <a:cs typeface="MS PMincho"/>
                <a:sym typeface="MS PMincho"/>
              </a:rPr>
              <a:t>点検、校正、修理を承ります。</a:t>
            </a:r>
            <a:endParaRPr>
              <a:latin typeface="MS PMincho"/>
              <a:ea typeface="MS PMincho"/>
              <a:cs typeface="MS PMincho"/>
              <a:sym typeface="MS PMincho"/>
            </a:endParaRPr>
          </a:p>
          <a:p>
            <a:pPr indent="0" lvl="0" marL="0" rtl="0" algn="ctr">
              <a:spcBef>
                <a:spcPts val="0"/>
              </a:spcBef>
              <a:spcAft>
                <a:spcPts val="0"/>
              </a:spcAft>
              <a:buNone/>
            </a:pPr>
            <a:r>
              <a:t/>
            </a:r>
            <a:endParaRPr>
              <a:latin typeface="MS PMincho"/>
              <a:ea typeface="MS PMincho"/>
              <a:cs typeface="MS PMincho"/>
              <a:sym typeface="MS PMincho"/>
            </a:endParaRPr>
          </a:p>
          <a:p>
            <a:pPr indent="0" lvl="0" marL="0" rtl="0" algn="ctr">
              <a:spcBef>
                <a:spcPts val="0"/>
              </a:spcBef>
              <a:spcAft>
                <a:spcPts val="0"/>
              </a:spcAft>
              <a:buNone/>
            </a:pPr>
            <a:r>
              <a:rPr lang="ja">
                <a:latin typeface="MS PMincho"/>
                <a:ea typeface="MS PMincho"/>
                <a:cs typeface="MS PMincho"/>
                <a:sym typeface="MS PMincho"/>
              </a:rPr>
              <a:t>ありがとうございました。</a:t>
            </a:r>
            <a:endParaRPr>
              <a:latin typeface="MS PMincho"/>
              <a:ea typeface="MS PMincho"/>
              <a:cs typeface="MS PMincho"/>
              <a:sym typeface="MS PMinch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latin typeface="Arial"/>
                <a:ea typeface="Arial"/>
                <a:cs typeface="Arial"/>
                <a:sym typeface="Arial"/>
              </a:rPr>
              <a:t>取扱製品、業界</a:t>
            </a:r>
            <a:endParaRPr>
              <a:latin typeface="Arial"/>
              <a:ea typeface="Arial"/>
              <a:cs typeface="Arial"/>
              <a:sym typeface="Arial"/>
            </a:endParaRPr>
          </a:p>
        </p:txBody>
      </p:sp>
      <p:sp>
        <p:nvSpPr>
          <p:cNvPr id="92" name="Google Shape;92;p17"/>
          <p:cNvSpPr txBox="1"/>
          <p:nvPr>
            <p:ph idx="4294967295" type="body"/>
          </p:nvPr>
        </p:nvSpPr>
        <p:spPr>
          <a:xfrm>
            <a:off x="460950" y="730400"/>
            <a:ext cx="8222100" cy="4246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ja" sz="1700">
                <a:solidFill>
                  <a:srgbClr val="000000"/>
                </a:solidFill>
                <a:latin typeface="Arial"/>
                <a:ea typeface="Arial"/>
                <a:cs typeface="Arial"/>
                <a:sym typeface="Arial"/>
              </a:rPr>
              <a:t>材料試験機、JIS規格試験機、試料作製機、試作機 等</a:t>
            </a:r>
            <a:endParaRPr b="1" sz="1700">
              <a:solidFill>
                <a:srgbClr val="000000"/>
              </a:solidFill>
              <a:latin typeface="Arial"/>
              <a:ea typeface="Arial"/>
              <a:cs typeface="Arial"/>
              <a:sym typeface="Arial"/>
            </a:endParaRPr>
          </a:p>
          <a:p>
            <a:pPr indent="0" lvl="0" marL="0" rtl="0" algn="l">
              <a:lnSpc>
                <a:spcPct val="100000"/>
              </a:lnSpc>
              <a:spcBef>
                <a:spcPts val="100"/>
              </a:spcBef>
              <a:spcAft>
                <a:spcPts val="0"/>
              </a:spcAft>
              <a:buNone/>
            </a:pPr>
            <a:r>
              <a:t/>
            </a:r>
            <a:endParaRPr sz="1700">
              <a:solidFill>
                <a:srgbClr val="000000"/>
              </a:solidFill>
              <a:latin typeface="Arial"/>
              <a:ea typeface="Arial"/>
              <a:cs typeface="Arial"/>
              <a:sym typeface="Arial"/>
            </a:endParaRPr>
          </a:p>
          <a:p>
            <a:pPr indent="0" lvl="0" marL="0" rtl="0" algn="ctr">
              <a:lnSpc>
                <a:spcPct val="100000"/>
              </a:lnSpc>
              <a:spcBef>
                <a:spcPts val="100"/>
              </a:spcBef>
              <a:spcAft>
                <a:spcPts val="0"/>
              </a:spcAft>
              <a:buNone/>
            </a:pPr>
            <a:r>
              <a:rPr lang="ja" sz="1600">
                <a:solidFill>
                  <a:srgbClr val="000000"/>
                </a:solidFill>
                <a:latin typeface="Arial"/>
                <a:ea typeface="Arial"/>
                <a:cs typeface="Arial"/>
                <a:sym typeface="Arial"/>
              </a:rPr>
              <a:t>業界</a:t>
            </a:r>
            <a:endParaRPr sz="1600">
              <a:solidFill>
                <a:srgbClr val="000000"/>
              </a:solidFill>
              <a:latin typeface="Arial"/>
              <a:ea typeface="Arial"/>
              <a:cs typeface="Arial"/>
              <a:sym typeface="Arial"/>
            </a:endParaRPr>
          </a:p>
          <a:p>
            <a:pPr indent="0" lvl="0" marL="0" rtl="0" algn="l">
              <a:lnSpc>
                <a:spcPct val="100000"/>
              </a:lnSpc>
              <a:spcBef>
                <a:spcPts val="100"/>
              </a:spcBef>
              <a:spcAft>
                <a:spcPts val="0"/>
              </a:spcAft>
              <a:buNone/>
            </a:pPr>
            <a:r>
              <a:rPr lang="ja" sz="1600">
                <a:solidFill>
                  <a:srgbClr val="000000"/>
                </a:solidFill>
                <a:latin typeface="Arial"/>
                <a:ea typeface="Arial"/>
                <a:cs typeface="Arial"/>
                <a:sym typeface="Arial"/>
              </a:rPr>
              <a:t>化学（塗料・インキ・印刷・医薬品・化粧品・接着剤・粘着剤）</a:t>
            </a:r>
            <a:endParaRPr sz="1600">
              <a:solidFill>
                <a:srgbClr val="000000"/>
              </a:solidFill>
              <a:latin typeface="Arial"/>
              <a:ea typeface="Arial"/>
              <a:cs typeface="Arial"/>
              <a:sym typeface="Arial"/>
            </a:endParaRPr>
          </a:p>
          <a:p>
            <a:pPr indent="0" lvl="0" marL="0" rtl="0" algn="l">
              <a:lnSpc>
                <a:spcPct val="100000"/>
              </a:lnSpc>
              <a:spcBef>
                <a:spcPts val="100"/>
              </a:spcBef>
              <a:spcAft>
                <a:spcPts val="0"/>
              </a:spcAft>
              <a:buNone/>
            </a:pPr>
            <a:r>
              <a:rPr lang="ja" sz="1600">
                <a:solidFill>
                  <a:srgbClr val="000000"/>
                </a:solidFill>
                <a:latin typeface="Arial"/>
                <a:ea typeface="Arial"/>
                <a:cs typeface="Arial"/>
                <a:sym typeface="Arial"/>
              </a:rPr>
              <a:t>食料品・飲料・たばこ</a:t>
            </a:r>
            <a:endParaRPr sz="1600">
              <a:solidFill>
                <a:srgbClr val="000000"/>
              </a:solidFill>
              <a:latin typeface="Arial"/>
              <a:ea typeface="Arial"/>
              <a:cs typeface="Arial"/>
              <a:sym typeface="Arial"/>
            </a:endParaRPr>
          </a:p>
          <a:p>
            <a:pPr indent="0" lvl="0" marL="0" rtl="0" algn="l">
              <a:lnSpc>
                <a:spcPct val="100000"/>
              </a:lnSpc>
              <a:spcBef>
                <a:spcPts val="100"/>
              </a:spcBef>
              <a:spcAft>
                <a:spcPts val="0"/>
              </a:spcAft>
              <a:buNone/>
            </a:pPr>
            <a:r>
              <a:rPr lang="ja" sz="1600">
                <a:solidFill>
                  <a:srgbClr val="000000"/>
                </a:solidFill>
                <a:latin typeface="Arial"/>
                <a:ea typeface="Arial"/>
                <a:cs typeface="Arial"/>
                <a:sym typeface="Arial"/>
              </a:rPr>
              <a:t>ゴム製品、プラスチック製品、製本、印刷物加工</a:t>
            </a:r>
            <a:endParaRPr sz="1600">
              <a:solidFill>
                <a:srgbClr val="000000"/>
              </a:solidFill>
              <a:latin typeface="Arial"/>
              <a:ea typeface="Arial"/>
              <a:cs typeface="Arial"/>
              <a:sym typeface="Arial"/>
            </a:endParaRPr>
          </a:p>
          <a:p>
            <a:pPr indent="0" lvl="0" marL="0" rtl="0" algn="l">
              <a:lnSpc>
                <a:spcPct val="100000"/>
              </a:lnSpc>
              <a:spcBef>
                <a:spcPts val="100"/>
              </a:spcBef>
              <a:spcAft>
                <a:spcPts val="0"/>
              </a:spcAft>
              <a:buNone/>
            </a:pPr>
            <a:r>
              <a:rPr lang="ja" sz="1600">
                <a:solidFill>
                  <a:srgbClr val="000000"/>
                </a:solidFill>
                <a:latin typeface="Arial"/>
                <a:ea typeface="Arial"/>
                <a:cs typeface="Arial"/>
                <a:sym typeface="Arial"/>
              </a:rPr>
              <a:t>電池、包装・フィルム、梱包材、容器、箔、紙・パルプ、繊維、皮革、木材、合板</a:t>
            </a:r>
            <a:endParaRPr sz="1600">
              <a:solidFill>
                <a:srgbClr val="000000"/>
              </a:solidFill>
              <a:latin typeface="Arial"/>
              <a:ea typeface="Arial"/>
              <a:cs typeface="Arial"/>
              <a:sym typeface="Arial"/>
            </a:endParaRPr>
          </a:p>
          <a:p>
            <a:pPr indent="0" lvl="0" marL="0" rtl="0" algn="l">
              <a:lnSpc>
                <a:spcPct val="100000"/>
              </a:lnSpc>
              <a:spcBef>
                <a:spcPts val="100"/>
              </a:spcBef>
              <a:spcAft>
                <a:spcPts val="0"/>
              </a:spcAft>
              <a:buNone/>
            </a:pPr>
            <a:r>
              <a:rPr lang="ja" sz="1600">
                <a:solidFill>
                  <a:srgbClr val="000000"/>
                </a:solidFill>
                <a:latin typeface="Arial"/>
                <a:ea typeface="Arial"/>
                <a:cs typeface="Arial"/>
                <a:sym typeface="Arial"/>
              </a:rPr>
              <a:t>輸送用機器(外装、シート素材、ステアリング、インパネ、パッキン、クッション）</a:t>
            </a:r>
            <a:endParaRPr sz="1600">
              <a:solidFill>
                <a:srgbClr val="000000"/>
              </a:solidFill>
              <a:latin typeface="Arial"/>
              <a:ea typeface="Arial"/>
              <a:cs typeface="Arial"/>
              <a:sym typeface="Arial"/>
            </a:endParaRPr>
          </a:p>
          <a:p>
            <a:pPr indent="0" lvl="0" marL="0" rtl="0" algn="l">
              <a:lnSpc>
                <a:spcPct val="100000"/>
              </a:lnSpc>
              <a:spcBef>
                <a:spcPts val="100"/>
              </a:spcBef>
              <a:spcAft>
                <a:spcPts val="0"/>
              </a:spcAft>
              <a:buNone/>
            </a:pPr>
            <a:r>
              <a:rPr lang="ja" sz="1600">
                <a:solidFill>
                  <a:srgbClr val="000000"/>
                </a:solidFill>
                <a:latin typeface="Arial"/>
                <a:ea typeface="Arial"/>
                <a:cs typeface="Arial"/>
                <a:sym typeface="Arial"/>
              </a:rPr>
              <a:t>液晶パネル関連素材、ケーブル、建築材料、フレキシブル基板</a:t>
            </a:r>
            <a:endParaRPr sz="1600">
              <a:solidFill>
                <a:srgbClr val="000000"/>
              </a:solidFill>
              <a:latin typeface="Arial"/>
              <a:ea typeface="Arial"/>
              <a:cs typeface="Arial"/>
              <a:sym typeface="Arial"/>
            </a:endParaRPr>
          </a:p>
          <a:p>
            <a:pPr indent="0" lvl="0" marL="0" rtl="0" algn="l">
              <a:lnSpc>
                <a:spcPct val="100000"/>
              </a:lnSpc>
              <a:spcBef>
                <a:spcPts val="100"/>
              </a:spcBef>
              <a:spcAft>
                <a:spcPts val="0"/>
              </a:spcAft>
              <a:buNone/>
            </a:pPr>
            <a:r>
              <a:t/>
            </a:r>
            <a:endParaRPr sz="1600">
              <a:solidFill>
                <a:srgbClr val="000000"/>
              </a:solidFill>
              <a:latin typeface="Arial"/>
              <a:ea typeface="Arial"/>
              <a:cs typeface="Arial"/>
              <a:sym typeface="Arial"/>
            </a:endParaRPr>
          </a:p>
          <a:p>
            <a:pPr indent="0" lvl="0" marL="0" rtl="0" algn="ctr">
              <a:lnSpc>
                <a:spcPct val="100000"/>
              </a:lnSpc>
              <a:spcBef>
                <a:spcPts val="100"/>
              </a:spcBef>
              <a:spcAft>
                <a:spcPts val="0"/>
              </a:spcAft>
              <a:buNone/>
            </a:pPr>
            <a:r>
              <a:rPr lang="ja" sz="1600">
                <a:solidFill>
                  <a:srgbClr val="000000"/>
                </a:solidFill>
                <a:latin typeface="Arial"/>
                <a:ea typeface="Arial"/>
                <a:cs typeface="Arial"/>
                <a:sym typeface="Arial"/>
              </a:rPr>
              <a:t>コンバーティング</a:t>
            </a:r>
            <a:endParaRPr sz="1600">
              <a:solidFill>
                <a:srgbClr val="000000"/>
              </a:solidFill>
              <a:latin typeface="Arial"/>
              <a:ea typeface="Arial"/>
              <a:cs typeface="Arial"/>
              <a:sym typeface="Arial"/>
            </a:endParaRPr>
          </a:p>
          <a:p>
            <a:pPr indent="0" lvl="0" marL="0" rtl="0" algn="l">
              <a:lnSpc>
                <a:spcPct val="100000"/>
              </a:lnSpc>
              <a:spcBef>
                <a:spcPts val="100"/>
              </a:spcBef>
              <a:spcAft>
                <a:spcPts val="100"/>
              </a:spcAft>
              <a:buNone/>
            </a:pPr>
            <a:r>
              <a:rPr lang="ja" sz="1600">
                <a:solidFill>
                  <a:srgbClr val="000000"/>
                </a:solidFill>
                <a:latin typeface="Arial"/>
                <a:ea typeface="Arial"/>
                <a:cs typeface="Arial"/>
                <a:sym typeface="Arial"/>
              </a:rPr>
              <a:t>プラスチックフィルム・シート、金属箔、紙・板紙、不織布、繊維、鋼板、ガラスなどの比較的薄い基材に、コーティング、ラミネーティング、プリンティング等の新たなプロセスを経て、新たな価値を生み出す</a:t>
            </a:r>
            <a:endParaRPr sz="16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latin typeface="Arial"/>
                <a:ea typeface="Arial"/>
                <a:cs typeface="Arial"/>
                <a:sym typeface="Arial"/>
              </a:rPr>
              <a:t>主な納入先</a:t>
            </a:r>
            <a:endParaRPr>
              <a:latin typeface="Arial"/>
              <a:ea typeface="Arial"/>
              <a:cs typeface="Arial"/>
              <a:sym typeface="Arial"/>
            </a:endParaRPr>
          </a:p>
        </p:txBody>
      </p:sp>
      <p:sp>
        <p:nvSpPr>
          <p:cNvPr id="98" name="Google Shape;98;p18"/>
          <p:cNvSpPr txBox="1"/>
          <p:nvPr>
            <p:ph idx="4294967295" type="body"/>
          </p:nvPr>
        </p:nvSpPr>
        <p:spPr>
          <a:xfrm>
            <a:off x="98250" y="763725"/>
            <a:ext cx="8826600" cy="4024200"/>
          </a:xfrm>
          <a:prstGeom prst="rect">
            <a:avLst/>
          </a:prstGeom>
        </p:spPr>
        <p:txBody>
          <a:bodyPr anchorCtr="0" anchor="t" bIns="91425" lIns="91425" spcFirstLastPara="1" rIns="91425" wrap="square" tIns="91425">
            <a:noAutofit/>
          </a:bodyPr>
          <a:lstStyle/>
          <a:p>
            <a:pPr indent="0" lvl="0" marL="0" rtl="0" algn="l">
              <a:lnSpc>
                <a:spcPct val="100000"/>
              </a:lnSpc>
              <a:spcBef>
                <a:spcPts val="1800"/>
              </a:spcBef>
              <a:spcAft>
                <a:spcPts val="1800"/>
              </a:spcAft>
              <a:buNone/>
            </a:pPr>
            <a:r>
              <a:rPr lang="ja" sz="1700">
                <a:solidFill>
                  <a:srgbClr val="000000"/>
                </a:solidFill>
                <a:latin typeface="Arial"/>
                <a:ea typeface="Arial"/>
                <a:cs typeface="Arial"/>
                <a:sym typeface="Arial"/>
              </a:rPr>
              <a:t>旭化成株式会社　AGC株式会社　アスク株式会社　出光興産株式会社　NOK株式会社　王子製紙株式会社　大倉工業株式会社　株式会社カネカ　キヤノン株式会社　共同印刷株式会社　株式会社クラレ　株式会社クレハ　株式会社神戸製鋼所　産業技術総合研究所　三洋化成工業株式会社　昭和電工株式会社　住友化学株式会社　積水化学工業株式会社　DIC株式会社　大日本印刷株式会社　中越パルプ工業株式会社　帝人株式会社　デンカ株式会社　東ソー株式会社　東洋インキ株式会社　東洋紡株式会社　東レ株式会社　ダウ・東レ株式会社　凸版印刷株式会社　ニチアス株式会社　日産自動車株式会社　日東電工株式会社　財団法人日本合板検査会　財団法人日本自動車研究所　日本製紙株式会社　日本ゼオン株式会社　日本たばこ産業株式会社　日本ポリエチレン株式会社　日立化成株式会社　株式会社日立製作所　富士フィルム株式会社　パナソニック株式会社　三井化学株式会社　三菱化学株式会社　三菱ガス化学株式会社　三菱レイヨン株式会社　ライオン株式会社　</a:t>
            </a:r>
            <a:r>
              <a:rPr lang="ja" sz="1700">
                <a:solidFill>
                  <a:srgbClr val="000000"/>
                </a:solidFill>
                <a:latin typeface="Arial"/>
                <a:ea typeface="Arial"/>
                <a:cs typeface="Arial"/>
                <a:sym typeface="Arial"/>
              </a:rPr>
              <a:t>各</a:t>
            </a:r>
            <a:r>
              <a:rPr lang="ja" sz="1700">
                <a:solidFill>
                  <a:srgbClr val="000000"/>
                </a:solidFill>
                <a:latin typeface="Arial"/>
                <a:ea typeface="Arial"/>
                <a:cs typeface="Arial"/>
                <a:sym typeface="Arial"/>
              </a:rPr>
              <a:t>都道府県工業技術センター　官庁・大学　その他研究機関　</a:t>
            </a:r>
            <a:endParaRPr sz="1700">
              <a:solidFill>
                <a:srgbClr val="000000"/>
              </a:solidFill>
              <a:latin typeface="Arial"/>
              <a:ea typeface="Arial"/>
              <a:cs typeface="Arial"/>
              <a:sym typeface="Arial"/>
            </a:endParaRPr>
          </a:p>
        </p:txBody>
      </p:sp>
    </p:spTree>
  </p:cSld>
  <p:clrMapOvr>
    <a:masterClrMapping/>
  </p:clrMapOvr>
  <mc:AlternateContent>
    <mc:Choice Requires="p14">
      <p:transition spd="slow" p14:dur="24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pic>
        <p:nvPicPr>
          <p:cNvPr id="104" name="Google Shape;104;p19"/>
          <p:cNvPicPr preferRelativeResize="0"/>
          <p:nvPr/>
        </p:nvPicPr>
        <p:blipFill>
          <a:blip r:embed="rId3">
            <a:alphaModFix/>
          </a:blip>
          <a:stretch>
            <a:fillRect/>
          </a:stretch>
        </p:blipFill>
        <p:spPr>
          <a:xfrm>
            <a:off x="98250" y="1538425"/>
            <a:ext cx="4571999" cy="3540637"/>
          </a:xfrm>
          <a:prstGeom prst="rect">
            <a:avLst/>
          </a:prstGeom>
          <a:noFill/>
          <a:ln>
            <a:noFill/>
          </a:ln>
        </p:spPr>
      </p:pic>
      <p:sp>
        <p:nvSpPr>
          <p:cNvPr id="105" name="Google Shape;105;p19"/>
          <p:cNvSpPr txBox="1"/>
          <p:nvPr/>
        </p:nvSpPr>
        <p:spPr>
          <a:xfrm>
            <a:off x="260900" y="844825"/>
            <a:ext cx="44976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300"/>
              <a:t>TP-701-B ヒートシールテスター</a:t>
            </a:r>
            <a:endParaRPr sz="2300"/>
          </a:p>
        </p:txBody>
      </p:sp>
      <p:sp>
        <p:nvSpPr>
          <p:cNvPr id="106" name="Google Shape;106;p19"/>
          <p:cNvSpPr txBox="1"/>
          <p:nvPr/>
        </p:nvSpPr>
        <p:spPr>
          <a:xfrm>
            <a:off x="4758500" y="1789050"/>
            <a:ext cx="4311000" cy="329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2000"/>
              <a:t>包装材料用高分子フィルムのヒートシール性を、温度・圧力・時間の 3 つのパラメータにより試験するものです。 ポリマー電池外装の溶着試験、接着剤の感熱試験、印刷インキの耐熱試験にも最適です。</a:t>
            </a:r>
            <a:endParaRPr sz="2000"/>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112" name="Google Shape;112;p20"/>
          <p:cNvSpPr txBox="1"/>
          <p:nvPr/>
        </p:nvSpPr>
        <p:spPr>
          <a:xfrm>
            <a:off x="260900" y="844825"/>
            <a:ext cx="63858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300"/>
              <a:t>SA-602 小型卓上ロールプレス（荷重調節式） </a:t>
            </a:r>
            <a:endParaRPr sz="2300"/>
          </a:p>
          <a:p>
            <a:pPr indent="0" lvl="0" marL="0" rtl="0" algn="l">
              <a:spcBef>
                <a:spcPts val="0"/>
              </a:spcBef>
              <a:spcAft>
                <a:spcPts val="0"/>
              </a:spcAft>
              <a:buNone/>
            </a:pPr>
            <a:r>
              <a:t/>
            </a:r>
            <a:endParaRPr sz="2300"/>
          </a:p>
        </p:txBody>
      </p:sp>
      <p:sp>
        <p:nvSpPr>
          <p:cNvPr id="113" name="Google Shape;113;p20"/>
          <p:cNvSpPr txBox="1"/>
          <p:nvPr/>
        </p:nvSpPr>
        <p:spPr>
          <a:xfrm>
            <a:off x="4522300" y="1789050"/>
            <a:ext cx="4547100" cy="329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2000"/>
              <a:t>各種材料の高密度化・調厚、圧延・圧着等を行う小型でパワフルなロールプレスです！温調、荷重変更可能！</a:t>
            </a:r>
            <a:endParaRPr sz="2000"/>
          </a:p>
          <a:p>
            <a:pPr indent="0" lvl="0" marL="0" rtl="0" algn="l">
              <a:lnSpc>
                <a:spcPct val="115000"/>
              </a:lnSpc>
              <a:spcBef>
                <a:spcPts val="0"/>
              </a:spcBef>
              <a:spcAft>
                <a:spcPts val="0"/>
              </a:spcAft>
              <a:buNone/>
            </a:pPr>
            <a:r>
              <a:t/>
            </a:r>
            <a:endParaRPr sz="2000"/>
          </a:p>
          <a:p>
            <a:pPr indent="0" lvl="0" marL="0" rtl="0" algn="l">
              <a:lnSpc>
                <a:spcPct val="115000"/>
              </a:lnSpc>
              <a:spcBef>
                <a:spcPts val="0"/>
              </a:spcBef>
              <a:spcAft>
                <a:spcPts val="0"/>
              </a:spcAft>
              <a:buNone/>
            </a:pPr>
            <a:r>
              <a:rPr lang="ja" sz="2000"/>
              <a:t>(ギャップ調節式もございます)</a:t>
            </a:r>
            <a:endParaRPr sz="2000"/>
          </a:p>
          <a:p>
            <a:pPr indent="0" lvl="0" marL="0" rtl="0" algn="l">
              <a:lnSpc>
                <a:spcPct val="115000"/>
              </a:lnSpc>
              <a:spcBef>
                <a:spcPts val="0"/>
              </a:spcBef>
              <a:spcAft>
                <a:spcPts val="0"/>
              </a:spcAft>
              <a:buNone/>
            </a:pPr>
            <a:r>
              <a:t/>
            </a:r>
            <a:endParaRPr sz="2000"/>
          </a:p>
          <a:p>
            <a:pPr indent="0" lvl="0" marL="0" rtl="0" algn="l">
              <a:spcBef>
                <a:spcPts val="0"/>
              </a:spcBef>
              <a:spcAft>
                <a:spcPts val="0"/>
              </a:spcAft>
              <a:buNone/>
            </a:pPr>
            <a:r>
              <a:t/>
            </a:r>
            <a:endParaRPr>
              <a:latin typeface="Roboto"/>
              <a:ea typeface="Roboto"/>
              <a:cs typeface="Roboto"/>
              <a:sym typeface="Roboto"/>
            </a:endParaRPr>
          </a:p>
        </p:txBody>
      </p:sp>
      <p:pic>
        <p:nvPicPr>
          <p:cNvPr id="114" name="Google Shape;114;p20"/>
          <p:cNvPicPr preferRelativeResize="0"/>
          <p:nvPr/>
        </p:nvPicPr>
        <p:blipFill>
          <a:blip r:embed="rId3">
            <a:alphaModFix/>
          </a:blip>
          <a:stretch>
            <a:fillRect/>
          </a:stretch>
        </p:blipFill>
        <p:spPr>
          <a:xfrm>
            <a:off x="202075" y="1391425"/>
            <a:ext cx="2978450" cy="3599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120" name="Google Shape;120;p21"/>
          <p:cNvSpPr txBox="1"/>
          <p:nvPr/>
        </p:nvSpPr>
        <p:spPr>
          <a:xfrm>
            <a:off x="260900" y="844825"/>
            <a:ext cx="63858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300"/>
              <a:t>SA-602 小型卓上ロールプレス（荷重調節式） </a:t>
            </a:r>
            <a:endParaRPr sz="2300"/>
          </a:p>
          <a:p>
            <a:pPr indent="0" lvl="0" marL="0" rtl="0" algn="l">
              <a:spcBef>
                <a:spcPts val="0"/>
              </a:spcBef>
              <a:spcAft>
                <a:spcPts val="0"/>
              </a:spcAft>
              <a:buNone/>
            </a:pPr>
            <a:r>
              <a:t/>
            </a:r>
            <a:endParaRPr sz="2300"/>
          </a:p>
        </p:txBody>
      </p:sp>
      <p:sp>
        <p:nvSpPr>
          <p:cNvPr id="121" name="Google Shape;121;p21"/>
          <p:cNvSpPr txBox="1"/>
          <p:nvPr/>
        </p:nvSpPr>
        <p:spPr>
          <a:xfrm>
            <a:off x="5525563" y="4075050"/>
            <a:ext cx="3056400" cy="43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a:latin typeface="Roboto"/>
                <a:ea typeface="Roboto"/>
                <a:cs typeface="Roboto"/>
                <a:sym typeface="Roboto"/>
              </a:rPr>
              <a:t>シンプルな制御盤！</a:t>
            </a:r>
            <a:endParaRPr>
              <a:latin typeface="Roboto"/>
              <a:ea typeface="Roboto"/>
              <a:cs typeface="Roboto"/>
              <a:sym typeface="Roboto"/>
            </a:endParaRPr>
          </a:p>
        </p:txBody>
      </p:sp>
      <p:pic>
        <p:nvPicPr>
          <p:cNvPr id="122" name="Google Shape;122;p21"/>
          <p:cNvPicPr preferRelativeResize="0"/>
          <p:nvPr/>
        </p:nvPicPr>
        <p:blipFill>
          <a:blip r:embed="rId3">
            <a:alphaModFix/>
          </a:blip>
          <a:stretch>
            <a:fillRect/>
          </a:stretch>
        </p:blipFill>
        <p:spPr>
          <a:xfrm>
            <a:off x="376025" y="1441125"/>
            <a:ext cx="2891310" cy="3599675"/>
          </a:xfrm>
          <a:prstGeom prst="rect">
            <a:avLst/>
          </a:prstGeom>
          <a:noFill/>
          <a:ln>
            <a:noFill/>
          </a:ln>
        </p:spPr>
      </p:pic>
      <p:pic>
        <p:nvPicPr>
          <p:cNvPr id="123" name="Google Shape;123;p21"/>
          <p:cNvPicPr preferRelativeResize="0"/>
          <p:nvPr/>
        </p:nvPicPr>
        <p:blipFill>
          <a:blip r:embed="rId4">
            <a:alphaModFix/>
          </a:blip>
          <a:stretch>
            <a:fillRect/>
          </a:stretch>
        </p:blipFill>
        <p:spPr>
          <a:xfrm>
            <a:off x="5305010" y="1891700"/>
            <a:ext cx="3497512" cy="1981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ja"/>
              <a:t>製品紹介</a:t>
            </a:r>
            <a:endParaRPr/>
          </a:p>
        </p:txBody>
      </p:sp>
      <p:sp>
        <p:nvSpPr>
          <p:cNvPr id="129" name="Google Shape;129;p22"/>
          <p:cNvSpPr txBox="1"/>
          <p:nvPr/>
        </p:nvSpPr>
        <p:spPr>
          <a:xfrm>
            <a:off x="260900" y="844825"/>
            <a:ext cx="63858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300"/>
              <a:t>SA-302/</a:t>
            </a:r>
            <a:r>
              <a:rPr lang="ja" sz="2300"/>
              <a:t> -303卓上型</a:t>
            </a:r>
            <a:r>
              <a:rPr lang="ja" sz="2300"/>
              <a:t>テスト</a:t>
            </a:r>
            <a:r>
              <a:rPr lang="ja" sz="2300"/>
              <a:t>プレス </a:t>
            </a:r>
            <a:endParaRPr sz="2300"/>
          </a:p>
          <a:p>
            <a:pPr indent="0" lvl="0" marL="0" rtl="0" algn="l">
              <a:spcBef>
                <a:spcPts val="0"/>
              </a:spcBef>
              <a:spcAft>
                <a:spcPts val="0"/>
              </a:spcAft>
              <a:buNone/>
            </a:pPr>
            <a:r>
              <a:t/>
            </a:r>
            <a:endParaRPr sz="2300"/>
          </a:p>
        </p:txBody>
      </p:sp>
      <p:pic>
        <p:nvPicPr>
          <p:cNvPr id="130" name="Google Shape;130;p22"/>
          <p:cNvPicPr preferRelativeResize="0"/>
          <p:nvPr/>
        </p:nvPicPr>
        <p:blipFill>
          <a:blip r:embed="rId3">
            <a:alphaModFix/>
          </a:blip>
          <a:stretch>
            <a:fillRect/>
          </a:stretch>
        </p:blipFill>
        <p:spPr>
          <a:xfrm>
            <a:off x="152400" y="1543825"/>
            <a:ext cx="3259553" cy="3447275"/>
          </a:xfrm>
          <a:prstGeom prst="rect">
            <a:avLst/>
          </a:prstGeom>
          <a:noFill/>
          <a:ln>
            <a:noFill/>
          </a:ln>
        </p:spPr>
      </p:pic>
      <p:sp>
        <p:nvSpPr>
          <p:cNvPr id="131" name="Google Shape;131;p22"/>
          <p:cNvSpPr txBox="1"/>
          <p:nvPr/>
        </p:nvSpPr>
        <p:spPr>
          <a:xfrm>
            <a:off x="5121275" y="2366225"/>
            <a:ext cx="6398700" cy="7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32" name="Google Shape;132;p22"/>
          <p:cNvSpPr txBox="1"/>
          <p:nvPr/>
        </p:nvSpPr>
        <p:spPr>
          <a:xfrm>
            <a:off x="3843750" y="1489100"/>
            <a:ext cx="5081100" cy="332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1600">
                <a:solidFill>
                  <a:srgbClr val="333333"/>
                </a:solidFill>
              </a:rPr>
              <a:t>SA-302卓上テストプレスは、ゴム・プラスチック等の試験用小型成型機です。</a:t>
            </a:r>
            <a:r>
              <a:rPr lang="ja" sz="1600">
                <a:solidFill>
                  <a:srgbClr val="333333"/>
                </a:solidFill>
              </a:rPr>
              <a:t>研究開発、品質管理、学校教材等に適した極めてコンパクトなプレスで、</a:t>
            </a:r>
            <a:r>
              <a:rPr lang="ja" sz="1600">
                <a:solidFill>
                  <a:srgbClr val="333333"/>
                </a:solidFill>
              </a:rPr>
              <a:t>加熱・加圧能力は大型機と変わらない性能を持ち、低価格設定です。</a:t>
            </a:r>
            <a:endParaRPr sz="1600">
              <a:solidFill>
                <a:srgbClr val="333333"/>
              </a:solidFill>
            </a:endParaRPr>
          </a:p>
          <a:p>
            <a:pPr indent="0" lvl="0" marL="0" rtl="0" algn="l">
              <a:lnSpc>
                <a:spcPct val="115000"/>
              </a:lnSpc>
              <a:spcBef>
                <a:spcPts val="0"/>
              </a:spcBef>
              <a:spcAft>
                <a:spcPts val="0"/>
              </a:spcAft>
              <a:buNone/>
            </a:pPr>
            <a:r>
              <a:rPr lang="ja" sz="1600">
                <a:solidFill>
                  <a:srgbClr val="333333"/>
                </a:solidFill>
              </a:rPr>
              <a:t>高温での温度制御・耐久性を重視し、専用ヒータを採用した改良型の「SA-303」もラインアップしています。</a:t>
            </a:r>
            <a:endParaRPr sz="1600">
              <a:solidFill>
                <a:srgbClr val="333333"/>
              </a:solidFill>
            </a:endParaRPr>
          </a:p>
          <a:p>
            <a:pPr indent="0" lvl="0" marL="0" rtl="0" algn="l">
              <a:lnSpc>
                <a:spcPct val="115000"/>
              </a:lnSpc>
              <a:spcBef>
                <a:spcPts val="1800"/>
              </a:spcBef>
              <a:spcAft>
                <a:spcPts val="0"/>
              </a:spcAft>
              <a:buNone/>
            </a:pPr>
            <a:r>
              <a:rPr lang="ja" sz="1600">
                <a:solidFill>
                  <a:srgbClr val="333333"/>
                </a:solidFill>
              </a:rPr>
              <a:t>圧縮力・加圧盤寸法変更や、加熱冷却兼用型、2段式、真空チャンバー等をオプションとして取り揃えております！</a:t>
            </a:r>
            <a:endParaRPr sz="1600">
              <a:solidFill>
                <a:srgbClr val="333333"/>
              </a:solidFill>
            </a:endParaRPr>
          </a:p>
          <a:p>
            <a:pPr indent="0" lvl="0" marL="0" rtl="0" algn="l">
              <a:spcBef>
                <a:spcPts val="1800"/>
              </a:spcBef>
              <a:spcAft>
                <a:spcPts val="0"/>
              </a:spcAft>
              <a:buNone/>
            </a:pPr>
            <a:r>
              <a:t/>
            </a:r>
            <a:endParaRPr sz="1600"/>
          </a:p>
          <a:p>
            <a:pPr indent="0" lvl="0" marL="0" rtl="0" algn="l">
              <a:spcBef>
                <a:spcPts val="0"/>
              </a:spcBef>
              <a:spcAft>
                <a:spcPts val="0"/>
              </a:spcAft>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