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3" r:id="rId2"/>
  </p:sldIdLst>
  <p:sldSz cx="6858000" cy="9906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1126"/>
    <a:srgbClr val="C00000"/>
    <a:srgbClr val="E2162B"/>
    <a:srgbClr val="EA2435"/>
    <a:srgbClr val="E5BA5A"/>
    <a:srgbClr val="004796"/>
    <a:srgbClr val="50B848"/>
    <a:srgbClr val="92D050"/>
    <a:srgbClr val="C1BADB"/>
    <a:srgbClr val="E11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3" autoAdjust="0"/>
    <p:restoredTop sz="94660"/>
  </p:normalViewPr>
  <p:slideViewPr>
    <p:cSldViewPr snapToGrid="0">
      <p:cViewPr>
        <p:scale>
          <a:sx n="75" d="100"/>
          <a:sy n="75" d="100"/>
        </p:scale>
        <p:origin x="17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40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70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21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89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32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72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438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6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4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659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19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4318E-2708-4284-8D93-1E30152477CD}" type="datetimeFigureOut">
              <a:rPr kumimoji="1" lang="ja-JP" altLang="en-US" smtClean="0"/>
              <a:t>2022/3/4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57E-357D-49A7-BDE8-59FC200C0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2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A5C26D4-F784-43D4-B172-2767E4776E5C}"/>
              </a:ext>
            </a:extLst>
          </p:cNvPr>
          <p:cNvSpPr/>
          <p:nvPr/>
        </p:nvSpPr>
        <p:spPr>
          <a:xfrm>
            <a:off x="286558" y="3104760"/>
            <a:ext cx="6318788" cy="53766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144000" indent="-144000" algn="l">
              <a:lnSpc>
                <a:spcPct val="120000"/>
              </a:lnSpc>
            </a:pPr>
            <a:endParaRPr kumimoji="1" lang="ja-JP" altLang="en-US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392D395-2DA2-4C01-AE63-93FEB5AF5EF4}"/>
              </a:ext>
            </a:extLst>
          </p:cNvPr>
          <p:cNvSpPr txBox="1"/>
          <p:nvPr/>
        </p:nvSpPr>
        <p:spPr>
          <a:xfrm>
            <a:off x="4114667" y="9265934"/>
            <a:ext cx="24906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TEL:06-6452-3655</a:t>
            </a:r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営業担当まで</a:t>
            </a:r>
            <a:endParaRPr kumimoji="1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E2DA8C41-017A-423C-9F98-B70D7ED9949C}"/>
              </a:ext>
            </a:extLst>
          </p:cNvPr>
          <p:cNvSpPr txBox="1">
            <a:spLocks/>
          </p:cNvSpPr>
          <p:nvPr/>
        </p:nvSpPr>
        <p:spPr>
          <a:xfrm>
            <a:off x="855813" y="561809"/>
            <a:ext cx="5146374" cy="3933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総務・管理業務をラクに！コストも抑える！新サービスのご案内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E918E421-C688-4106-9737-5233AE440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4" y="6097440"/>
            <a:ext cx="723004" cy="7230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8BD256B-6668-417C-AD39-F5D8D83A0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995" y="3814354"/>
            <a:ext cx="795831" cy="796086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3D31ACD2-2B2F-4FB3-8CCC-3F9BF0B59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5" y="3821510"/>
            <a:ext cx="788930" cy="78893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519DBA57-E360-4DBD-A95D-A1670DEFF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54" y="5816989"/>
            <a:ext cx="1123046" cy="1123046"/>
          </a:xfrm>
          <a:prstGeom prst="rect">
            <a:avLst/>
          </a:prstGeom>
        </p:spPr>
      </p:pic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47ADF17F-EF87-4292-9D0B-669FADCE67D3}"/>
              </a:ext>
            </a:extLst>
          </p:cNvPr>
          <p:cNvSpPr/>
          <p:nvPr/>
        </p:nvSpPr>
        <p:spPr>
          <a:xfrm>
            <a:off x="1157983" y="6260960"/>
            <a:ext cx="19385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  <a:tabLst>
                <a:tab pos="4277076" algn="l"/>
              </a:tabLst>
            </a:pP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枚単位で受付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OK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4277076" algn="l"/>
              </a:tabLst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各種切手ご用意しておます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CA0501FE-159E-424C-91AD-270EF6C6C398}"/>
              </a:ext>
            </a:extLst>
          </p:cNvPr>
          <p:cNvSpPr/>
          <p:nvPr/>
        </p:nvSpPr>
        <p:spPr>
          <a:xfrm>
            <a:off x="286558" y="3352286"/>
            <a:ext cx="1476443" cy="289053"/>
          </a:xfrm>
          <a:prstGeom prst="rect">
            <a:avLst/>
          </a:prstGeom>
          <a:solidFill>
            <a:srgbClr val="CF112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144000" lvl="0" indent="-144000" algn="ctr">
              <a:lnSpc>
                <a:spcPct val="120000"/>
              </a:lnSpc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レターパックプラス</a:t>
            </a:r>
            <a:endParaRPr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EB44E592-30C5-4277-9BBE-F5EC5AE59B90}"/>
              </a:ext>
            </a:extLst>
          </p:cNvPr>
          <p:cNvSpPr/>
          <p:nvPr/>
        </p:nvSpPr>
        <p:spPr>
          <a:xfrm>
            <a:off x="3402347" y="3359113"/>
            <a:ext cx="1476443" cy="289053"/>
          </a:xfrm>
          <a:prstGeom prst="rect">
            <a:avLst/>
          </a:prstGeom>
          <a:solidFill>
            <a:srgbClr val="00479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144000" lvl="0" indent="-144000" algn="ctr">
              <a:lnSpc>
                <a:spcPct val="120000"/>
              </a:lnSpc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レターパックライト</a:t>
            </a: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B90BBBDB-9523-482F-9935-490609FD69A8}"/>
              </a:ext>
            </a:extLst>
          </p:cNvPr>
          <p:cNvSpPr/>
          <p:nvPr/>
        </p:nvSpPr>
        <p:spPr>
          <a:xfrm>
            <a:off x="284091" y="5632273"/>
            <a:ext cx="1476442" cy="289053"/>
          </a:xfrm>
          <a:prstGeom prst="rect">
            <a:avLst/>
          </a:prstGeom>
          <a:solidFill>
            <a:srgbClr val="E5BA5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144000" lvl="0" indent="-144000" algn="ctr">
              <a:lnSpc>
                <a:spcPct val="120000"/>
              </a:lnSpc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普通切手</a:t>
            </a: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2E178704-B0DB-482E-9BC2-9F90624831D2}"/>
              </a:ext>
            </a:extLst>
          </p:cNvPr>
          <p:cNvSpPr/>
          <p:nvPr/>
        </p:nvSpPr>
        <p:spPr>
          <a:xfrm>
            <a:off x="3397464" y="5639950"/>
            <a:ext cx="1468943" cy="289053"/>
          </a:xfrm>
          <a:prstGeom prst="rect">
            <a:avLst/>
          </a:prstGeom>
          <a:solidFill>
            <a:srgbClr val="C1BADB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144000" lvl="0" indent="-144000" algn="ctr">
              <a:lnSpc>
                <a:spcPct val="120000"/>
              </a:lnSpc>
              <a:defRPr/>
            </a:pP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各種金券類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7A61FC1-8CBE-4A6D-91A3-7BA0D88FFF59}"/>
              </a:ext>
            </a:extLst>
          </p:cNvPr>
          <p:cNvSpPr/>
          <p:nvPr/>
        </p:nvSpPr>
        <p:spPr>
          <a:xfrm>
            <a:off x="272635" y="8792903"/>
            <a:ext cx="3270182" cy="6981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4277076" algn="l"/>
              </a:tabLst>
            </a:pPr>
            <a:r>
              <a:rPr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送料無料キャンペーン実施中（</a:t>
            </a:r>
            <a:r>
              <a:rPr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2023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日まで）</a:t>
            </a:r>
            <a:endParaRPr lang="en-US" altLang="ja-JP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tabLst>
                <a:tab pos="4277076" algn="l"/>
              </a:tabLst>
            </a:pPr>
            <a:r>
              <a:rPr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注文から</a:t>
            </a:r>
            <a:r>
              <a:rPr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日以内でお届けいたします。</a:t>
            </a:r>
            <a:endParaRPr lang="en-US" altLang="ja-JP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tabLst>
                <a:tab pos="4277076" algn="l"/>
              </a:tabLst>
            </a:pPr>
            <a:r>
              <a:rPr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商品に関するお問い合わせは、営業担当までご連絡ください。</a:t>
            </a:r>
            <a:endParaRPr lang="en-US" altLang="ja-JP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DE8E140-5F1B-4DF0-8649-C62C0C1B1E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940" y="6111897"/>
            <a:ext cx="1040793" cy="584207"/>
          </a:xfrm>
          <a:prstGeom prst="rect">
            <a:avLst/>
          </a:prstGeom>
        </p:spPr>
      </p:pic>
      <p:sp>
        <p:nvSpPr>
          <p:cNvPr id="40" name="タイトル 1">
            <a:extLst>
              <a:ext uri="{FF2B5EF4-FFF2-40B4-BE49-F238E27FC236}">
                <a16:creationId xmlns:a16="http://schemas.microsoft.com/office/drawing/2014/main" id="{3213D1E6-B719-439E-B52B-3EB300B26C53}"/>
              </a:ext>
            </a:extLst>
          </p:cNvPr>
          <p:cNvSpPr txBox="1">
            <a:spLocks/>
          </p:cNvSpPr>
          <p:nvPr/>
        </p:nvSpPr>
        <p:spPr>
          <a:xfrm>
            <a:off x="3509095" y="4820953"/>
            <a:ext cx="2792024" cy="511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200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部セット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通常価格</a:t>
            </a:r>
            <a:r>
              <a:rPr lang="en-US" altLang="ja-JP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74,000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</a:t>
            </a:r>
            <a:r>
              <a:rPr lang="ja-JP" altLang="en-US" sz="12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➡ </a:t>
            </a:r>
            <a:r>
              <a:rPr lang="ja-JP" altLang="en-US" sz="16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￥</a:t>
            </a:r>
            <a:r>
              <a:rPr lang="en-US" altLang="ja-JP" sz="16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71,000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DFD2AED-219E-4016-ABEE-D6876F8DC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254" y="6452465"/>
            <a:ext cx="644117" cy="43572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0526859-10F7-45AA-85EE-0659D5BB5519}"/>
              </a:ext>
            </a:extLst>
          </p:cNvPr>
          <p:cNvSpPr txBox="1"/>
          <p:nvPr/>
        </p:nvSpPr>
        <p:spPr>
          <a:xfrm>
            <a:off x="288715" y="6872128"/>
            <a:ext cx="292613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</a:t>
            </a:r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63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円切手</a:t>
            </a:r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×300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枚セット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通常価格</a:t>
            </a:r>
            <a:r>
              <a:rPr lang="en-US" altLang="ja-JP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18,900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ja-JP" altLang="en-US" sz="12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➡ </a:t>
            </a:r>
            <a:r>
              <a:rPr lang="ja-JP" altLang="en-US" sz="14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￥</a:t>
            </a:r>
            <a:r>
              <a:rPr lang="en-US" altLang="ja-JP" sz="14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18,120</a:t>
            </a:r>
          </a:p>
        </p:txBody>
      </p:sp>
      <p:sp>
        <p:nvSpPr>
          <p:cNvPr id="63" name="タイトル 1">
            <a:extLst>
              <a:ext uri="{FF2B5EF4-FFF2-40B4-BE49-F238E27FC236}">
                <a16:creationId xmlns:a16="http://schemas.microsoft.com/office/drawing/2014/main" id="{AB277FB7-C022-4D8D-8BB5-C56630B3CBAC}"/>
              </a:ext>
            </a:extLst>
          </p:cNvPr>
          <p:cNvSpPr txBox="1">
            <a:spLocks/>
          </p:cNvSpPr>
          <p:nvPr/>
        </p:nvSpPr>
        <p:spPr>
          <a:xfrm>
            <a:off x="398981" y="4776144"/>
            <a:ext cx="2575989" cy="557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200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部セット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通常価格</a:t>
            </a:r>
            <a:r>
              <a:rPr lang="en-US" altLang="ja-JP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104,000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12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➡ </a:t>
            </a:r>
            <a:r>
              <a:rPr lang="ja-JP" altLang="en-US" sz="16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￥</a:t>
            </a:r>
            <a:r>
              <a:rPr lang="en-US" altLang="ja-JP" sz="16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99,800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C7E583A-B2CF-488D-809E-3DDA96CE2163}"/>
              </a:ext>
            </a:extLst>
          </p:cNvPr>
          <p:cNvSpPr txBox="1"/>
          <p:nvPr/>
        </p:nvSpPr>
        <p:spPr>
          <a:xfrm>
            <a:off x="279657" y="7405018"/>
            <a:ext cx="292613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</a:t>
            </a:r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84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円切手</a:t>
            </a:r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×300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枚セット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通常価格</a:t>
            </a:r>
            <a:r>
              <a:rPr lang="en-US" altLang="ja-JP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25,200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ja-JP" altLang="en-US" sz="12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➡ </a:t>
            </a:r>
            <a:r>
              <a:rPr lang="ja-JP" altLang="en-US" sz="14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￥</a:t>
            </a:r>
            <a:r>
              <a:rPr lang="en-US" altLang="ja-JP" sz="14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24,180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5D6184A-9383-4893-890A-9B7C58AFE4F6}"/>
              </a:ext>
            </a:extLst>
          </p:cNvPr>
          <p:cNvSpPr txBox="1"/>
          <p:nvPr/>
        </p:nvSpPr>
        <p:spPr>
          <a:xfrm>
            <a:off x="288715" y="7930575"/>
            <a:ext cx="292613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</a:t>
            </a:r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120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円切手</a:t>
            </a:r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×300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枚セット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通常価格</a:t>
            </a:r>
            <a:r>
              <a:rPr lang="en-US" altLang="ja-JP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36,000</a:t>
            </a:r>
            <a:r>
              <a:rPr lang="ja-JP" altLang="en-US" sz="1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ja-JP" altLang="en-US" sz="12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➡ </a:t>
            </a:r>
            <a:r>
              <a:rPr lang="ja-JP" altLang="en-US" sz="14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￥</a:t>
            </a:r>
            <a:r>
              <a:rPr lang="en-US" altLang="ja-JP" sz="1400" b="1" u="sng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34,560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4C5B8589-4249-4264-A8A5-65F1B4B40C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2695" y="8473679"/>
            <a:ext cx="3099224" cy="871657"/>
          </a:xfrm>
          <a:prstGeom prst="rect">
            <a:avLst/>
          </a:prstGeom>
        </p:spPr>
      </p:pic>
      <p:sp>
        <p:nvSpPr>
          <p:cNvPr id="31" name="角丸四角形 4">
            <a:extLst>
              <a:ext uri="{FF2B5EF4-FFF2-40B4-BE49-F238E27FC236}">
                <a16:creationId xmlns:a16="http://schemas.microsoft.com/office/drawing/2014/main" id="{D4B05FE9-9A1F-40F1-B19F-94647F96047D}"/>
              </a:ext>
            </a:extLst>
          </p:cNvPr>
          <p:cNvSpPr/>
          <p:nvPr/>
        </p:nvSpPr>
        <p:spPr>
          <a:xfrm>
            <a:off x="313799" y="161865"/>
            <a:ext cx="1631931" cy="289052"/>
          </a:xfrm>
          <a:prstGeom prst="roundRect">
            <a:avLst>
              <a:gd name="adj" fmla="val 9409"/>
            </a:avLst>
          </a:prstGeom>
          <a:solidFill>
            <a:srgbClr val="50B84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Gill Sans Light" charset="0"/>
              </a:rPr>
              <a:t>契約法人様限定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28EDE48B-0EBB-4AF2-912C-902FD4BA7B75}"/>
              </a:ext>
            </a:extLst>
          </p:cNvPr>
          <p:cNvSpPr/>
          <p:nvPr/>
        </p:nvSpPr>
        <p:spPr>
          <a:xfrm>
            <a:off x="1124115" y="4029517"/>
            <a:ext cx="19134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  <a:tabLst>
                <a:tab pos="4277076" algn="l"/>
              </a:tabLst>
            </a:pP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部単位で受付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OK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4277076" algn="l"/>
              </a:tabLst>
            </a:pP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部、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部でも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OK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36F6669-08D8-4EA3-8AB2-DB2B521F5DC5}"/>
              </a:ext>
            </a:extLst>
          </p:cNvPr>
          <p:cNvSpPr/>
          <p:nvPr/>
        </p:nvSpPr>
        <p:spPr>
          <a:xfrm>
            <a:off x="392336" y="1244737"/>
            <a:ext cx="2771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3333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レターパック・切手・金券類のご購入でお困り事はございませんか？</a:t>
            </a:r>
            <a:endParaRPr lang="en-US" altLang="ja-JP" sz="1400" dirty="0">
              <a:solidFill>
                <a:srgbClr val="3333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5" name="コンテンツ プレースホルダー 2">
            <a:extLst>
              <a:ext uri="{FF2B5EF4-FFF2-40B4-BE49-F238E27FC236}">
                <a16:creationId xmlns:a16="http://schemas.microsoft.com/office/drawing/2014/main" id="{766D1088-8B75-423F-89CA-E4719402B8C3}"/>
              </a:ext>
            </a:extLst>
          </p:cNvPr>
          <p:cNvSpPr txBox="1">
            <a:spLocks/>
          </p:cNvSpPr>
          <p:nvPr/>
        </p:nvSpPr>
        <p:spPr>
          <a:xfrm>
            <a:off x="4102629" y="1163201"/>
            <a:ext cx="2755371" cy="76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◎小口現金で購入している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…</a:t>
            </a:r>
          </a:p>
          <a:p>
            <a:pPr algn="l"/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◎購入に行く手間と時間をなくしたい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…</a:t>
            </a:r>
          </a:p>
          <a:p>
            <a:pPr algn="l"/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◎使用頻度が多いのでコストを抑えたい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…</a:t>
            </a:r>
          </a:p>
        </p:txBody>
      </p:sp>
      <p:sp>
        <p:nvSpPr>
          <p:cNvPr id="51" name="コンテンツ プレースホルダー 2">
            <a:extLst>
              <a:ext uri="{FF2B5EF4-FFF2-40B4-BE49-F238E27FC236}">
                <a16:creationId xmlns:a16="http://schemas.microsoft.com/office/drawing/2014/main" id="{C002C73C-3287-444F-936E-DE58EB777E90}"/>
              </a:ext>
            </a:extLst>
          </p:cNvPr>
          <p:cNvSpPr txBox="1">
            <a:spLocks/>
          </p:cNvSpPr>
          <p:nvPr/>
        </p:nvSpPr>
        <p:spPr>
          <a:xfrm>
            <a:off x="4118114" y="2068231"/>
            <a:ext cx="2497645" cy="1047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◆月末締め、一括精算！</a:t>
            </a:r>
            <a:endParaRPr lang="en-US" altLang="ja-JP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◆ご指定住所へお届け！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◆通常より安くご購入！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02A9779D-1573-4E8D-81B4-68307578CF77}"/>
              </a:ext>
            </a:extLst>
          </p:cNvPr>
          <p:cNvSpPr/>
          <p:nvPr/>
        </p:nvSpPr>
        <p:spPr>
          <a:xfrm>
            <a:off x="290024" y="1131209"/>
            <a:ext cx="6277952" cy="754066"/>
          </a:xfrm>
          <a:prstGeom prst="rect">
            <a:avLst/>
          </a:prstGeom>
          <a:noFill/>
          <a:ln w="6350">
            <a:solidFill>
              <a:srgbClr val="FF0000">
                <a:alpha val="9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+mn-ea"/>
              <a:cs typeface="Meiryo UI" panose="020B0604030504040204" pitchFamily="50" charset="-128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9C61CAAA-4215-4CB1-BEDA-DF7F85C2CC5F}"/>
              </a:ext>
            </a:extLst>
          </p:cNvPr>
          <p:cNvSpPr/>
          <p:nvPr/>
        </p:nvSpPr>
        <p:spPr>
          <a:xfrm>
            <a:off x="396801" y="2266786"/>
            <a:ext cx="25715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お困り事を解決いたします！</a:t>
            </a:r>
            <a:endParaRPr lang="en-US" altLang="ja-JP" sz="1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D0734B68-02DF-4085-8E94-AD76788CC17C}"/>
              </a:ext>
            </a:extLst>
          </p:cNvPr>
          <p:cNvSpPr/>
          <p:nvPr/>
        </p:nvSpPr>
        <p:spPr>
          <a:xfrm>
            <a:off x="3273850" y="1327632"/>
            <a:ext cx="310301" cy="263825"/>
          </a:xfrm>
          <a:prstGeom prst="rightArrow">
            <a:avLst>
              <a:gd name="adj1" fmla="val 50000"/>
              <a:gd name="adj2" fmla="val 12803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144000" indent="-144000" algn="l">
              <a:lnSpc>
                <a:spcPct val="120000"/>
              </a:lnSpc>
            </a:pPr>
            <a:endParaRPr kumimoji="1" lang="ja-JP" altLang="en-US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47D24AC-E252-4FB3-B677-C7586EF122F7}"/>
              </a:ext>
            </a:extLst>
          </p:cNvPr>
          <p:cNvSpPr/>
          <p:nvPr/>
        </p:nvSpPr>
        <p:spPr>
          <a:xfrm>
            <a:off x="286558" y="2047858"/>
            <a:ext cx="6277952" cy="872803"/>
          </a:xfrm>
          <a:prstGeom prst="rect">
            <a:avLst/>
          </a:prstGeom>
          <a:noFill/>
          <a:ln w="6350" cmpd="sng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+mn-ea"/>
              <a:cs typeface="Meiryo UI" panose="020B0604030504040204" pitchFamily="50" charset="-128"/>
            </a:endParaRPr>
          </a:p>
        </p:txBody>
      </p:sp>
      <p:sp>
        <p:nvSpPr>
          <p:cNvPr id="47" name="右矢印 57">
            <a:extLst>
              <a:ext uri="{FF2B5EF4-FFF2-40B4-BE49-F238E27FC236}">
                <a16:creationId xmlns:a16="http://schemas.microsoft.com/office/drawing/2014/main" id="{4A06F100-1B2E-447A-A7DD-4443D42B99F3}"/>
              </a:ext>
            </a:extLst>
          </p:cNvPr>
          <p:cNvSpPr/>
          <p:nvPr/>
        </p:nvSpPr>
        <p:spPr>
          <a:xfrm rot="5400000">
            <a:off x="3284984" y="1345490"/>
            <a:ext cx="288032" cy="1346667"/>
          </a:xfrm>
          <a:prstGeom prst="rightArrow">
            <a:avLst>
              <a:gd name="adj1" fmla="val 31091"/>
              <a:gd name="adj2" fmla="val 100000"/>
            </a:avLst>
          </a:prstGeom>
          <a:solidFill>
            <a:srgbClr val="EA2435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2" name="コンテンツ プレースホルダー 2">
            <a:extLst>
              <a:ext uri="{FF2B5EF4-FFF2-40B4-BE49-F238E27FC236}">
                <a16:creationId xmlns:a16="http://schemas.microsoft.com/office/drawing/2014/main" id="{59DB7277-C246-44CE-8538-5AED532484C6}"/>
              </a:ext>
            </a:extLst>
          </p:cNvPr>
          <p:cNvSpPr txBox="1">
            <a:spLocks/>
          </p:cNvSpPr>
          <p:nvPr/>
        </p:nvSpPr>
        <p:spPr>
          <a:xfrm>
            <a:off x="3783739" y="7117074"/>
            <a:ext cx="2178911" cy="766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キャンペーンや記念品等で必要な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ギフト</a:t>
            </a:r>
            <a:r>
              <a:rPr lang="ja-JP" altLang="en-US" sz="11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カード、旅行券、</a:t>
            </a:r>
            <a:r>
              <a:rPr lang="en-US" altLang="ja-JP" sz="11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QUO</a:t>
            </a:r>
            <a:r>
              <a:rPr lang="ja-JP" altLang="en-US" sz="11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カードなど各種金券も</a:t>
            </a:r>
            <a:r>
              <a:rPr lang="ja-JP" altLang="en-US" sz="1100" b="1" dirty="0">
                <a:solidFill>
                  <a:srgbClr val="CF112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通常より安く</a:t>
            </a:r>
            <a:r>
              <a:rPr lang="ja-JP" altLang="en-US" sz="11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ご用意しております</a:t>
            </a:r>
            <a:endParaRPr lang="en-US" altLang="ja-JP" sz="11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l"/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B59EC5E4-EA74-4413-A93E-C9F63D819B52}"/>
              </a:ext>
            </a:extLst>
          </p:cNvPr>
          <p:cNvSpPr/>
          <p:nvPr/>
        </p:nvSpPr>
        <p:spPr>
          <a:xfrm>
            <a:off x="3273850" y="2343632"/>
            <a:ext cx="310301" cy="263825"/>
          </a:xfrm>
          <a:prstGeom prst="rightArrow">
            <a:avLst>
              <a:gd name="adj1" fmla="val 50000"/>
              <a:gd name="adj2" fmla="val 128035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144000" indent="-144000" algn="l">
              <a:lnSpc>
                <a:spcPct val="120000"/>
              </a:lnSpc>
            </a:pPr>
            <a:endParaRPr kumimoji="1" lang="ja-JP" altLang="en-US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E8491A65-02F7-4946-9781-9A1C9AEEC40F}"/>
              </a:ext>
            </a:extLst>
          </p:cNvPr>
          <p:cNvSpPr/>
          <p:nvPr/>
        </p:nvSpPr>
        <p:spPr>
          <a:xfrm>
            <a:off x="4706957" y="2947153"/>
            <a:ext cx="1913476" cy="289053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marL="144000" lvl="0" indent="-144000" algn="ctr">
              <a:lnSpc>
                <a:spcPct val="120000"/>
              </a:lnSpc>
              <a:defRPr/>
            </a:pPr>
            <a:r>
              <a:rPr lang="ja-JP" altLang="en-US" sz="12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送料無料キャンペーン中！</a:t>
            </a:r>
          </a:p>
        </p:txBody>
      </p:sp>
      <p:sp>
        <p:nvSpPr>
          <p:cNvPr id="61" name="右矢印 57">
            <a:extLst>
              <a:ext uri="{FF2B5EF4-FFF2-40B4-BE49-F238E27FC236}">
                <a16:creationId xmlns:a16="http://schemas.microsoft.com/office/drawing/2014/main" id="{5D0A5999-80C5-4A49-9C27-2EFBFA9355AF}"/>
              </a:ext>
            </a:extLst>
          </p:cNvPr>
          <p:cNvSpPr/>
          <p:nvPr/>
        </p:nvSpPr>
        <p:spPr>
          <a:xfrm rot="5400000">
            <a:off x="3284984" y="2383813"/>
            <a:ext cx="288032" cy="1346667"/>
          </a:xfrm>
          <a:prstGeom prst="rightArrow">
            <a:avLst>
              <a:gd name="adj1" fmla="val 31091"/>
              <a:gd name="adj2" fmla="val 100000"/>
            </a:avLst>
          </a:prstGeom>
          <a:solidFill>
            <a:srgbClr val="EA2435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6B83C6B7-67D8-4F8E-9E82-8FABDEBB1CCD}"/>
              </a:ext>
            </a:extLst>
          </p:cNvPr>
          <p:cNvSpPr/>
          <p:nvPr/>
        </p:nvSpPr>
        <p:spPr>
          <a:xfrm>
            <a:off x="4249040" y="4029517"/>
            <a:ext cx="19134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  <a:tabLst>
                <a:tab pos="4277076" algn="l"/>
              </a:tabLst>
            </a:pP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部単位で受付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OK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ü"/>
              <a:tabLst>
                <a:tab pos="4277076" algn="l"/>
              </a:tabLst>
            </a:pP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部、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部でも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OK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38B98C8-A226-4C3C-8F7A-7F7C1DC639F9}"/>
              </a:ext>
            </a:extLst>
          </p:cNvPr>
          <p:cNvSpPr/>
          <p:nvPr/>
        </p:nvSpPr>
        <p:spPr>
          <a:xfrm>
            <a:off x="4769183" y="7773355"/>
            <a:ext cx="142226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277076" algn="l"/>
              </a:tabLst>
            </a:pP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金券類のみ事前入金必要</a:t>
            </a:r>
          </a:p>
        </p:txBody>
      </p:sp>
    </p:spTree>
    <p:extLst>
      <p:ext uri="{BB962C8B-B14F-4D97-AF65-F5344CB8AC3E}">
        <p14:creationId xmlns:p14="http://schemas.microsoft.com/office/powerpoint/2010/main" val="2384317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F1126"/>
        </a:solidFill>
      </a:spPr>
      <a:bodyPr wrap="square" anchor="ctr">
        <a:spAutoFit/>
      </a:bodyPr>
      <a:lstStyle>
        <a:defPPr marL="144000" indent="-144000" algn="l">
          <a:lnSpc>
            <a:spcPct val="120000"/>
          </a:lnSpc>
          <a:defRPr sz="1600" b="1" dirty="0">
            <a:solidFill>
              <a:schemeClr val="bg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273</Words>
  <Application>Microsoft Office PowerPoint</Application>
  <PresentationFormat>A4 210 x 297 mm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游ゴシック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aliis sales 02</dc:creator>
  <cp:lastModifiedBy>aliis sales 01</cp:lastModifiedBy>
  <cp:revision>74</cp:revision>
  <cp:lastPrinted>2022-03-04T07:24:16Z</cp:lastPrinted>
  <dcterms:created xsi:type="dcterms:W3CDTF">2019-02-21T05:42:51Z</dcterms:created>
  <dcterms:modified xsi:type="dcterms:W3CDTF">2022-03-04T07:37:05Z</dcterms:modified>
</cp:coreProperties>
</file>