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9"/>
  </p:notesMasterIdLst>
  <p:sldIdLst>
    <p:sldId id="257" r:id="rId2"/>
    <p:sldId id="375" r:id="rId3"/>
    <p:sldId id="376" r:id="rId4"/>
    <p:sldId id="377" r:id="rId5"/>
    <p:sldId id="258" r:id="rId6"/>
    <p:sldId id="259" r:id="rId7"/>
    <p:sldId id="378" r:id="rId8"/>
    <p:sldId id="379" r:id="rId9"/>
    <p:sldId id="269" r:id="rId10"/>
    <p:sldId id="270" r:id="rId11"/>
    <p:sldId id="386" r:id="rId12"/>
    <p:sldId id="389" r:id="rId13"/>
    <p:sldId id="260" r:id="rId14"/>
    <p:sldId id="380" r:id="rId15"/>
    <p:sldId id="381" r:id="rId16"/>
    <p:sldId id="383" r:id="rId17"/>
    <p:sldId id="382" r:id="rId18"/>
    <p:sldId id="391" r:id="rId19"/>
    <p:sldId id="392" r:id="rId20"/>
    <p:sldId id="271" r:id="rId21"/>
    <p:sldId id="272" r:id="rId22"/>
    <p:sldId id="384" r:id="rId23"/>
    <p:sldId id="385" r:id="rId24"/>
    <p:sldId id="387" r:id="rId25"/>
    <p:sldId id="388" r:id="rId26"/>
    <p:sldId id="395" r:id="rId27"/>
    <p:sldId id="393" r:id="rId28"/>
    <p:sldId id="394" r:id="rId29"/>
    <p:sldId id="396" r:id="rId30"/>
    <p:sldId id="397" r:id="rId31"/>
    <p:sldId id="398" r:id="rId32"/>
    <p:sldId id="399" r:id="rId33"/>
    <p:sldId id="261" r:id="rId34"/>
    <p:sldId id="273" r:id="rId35"/>
    <p:sldId id="400" r:id="rId36"/>
    <p:sldId id="403" r:id="rId37"/>
    <p:sldId id="401" r:id="rId38"/>
    <p:sldId id="402" r:id="rId39"/>
    <p:sldId id="262" r:id="rId40"/>
    <p:sldId id="263" r:id="rId41"/>
    <p:sldId id="264" r:id="rId42"/>
    <p:sldId id="274" r:id="rId43"/>
    <p:sldId id="275" r:id="rId44"/>
    <p:sldId id="265" r:id="rId45"/>
    <p:sldId id="266" r:id="rId46"/>
    <p:sldId id="267" r:id="rId47"/>
    <p:sldId id="268" r:id="rId4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32"/>
    <p:restoredTop sz="94719"/>
  </p:normalViewPr>
  <p:slideViewPr>
    <p:cSldViewPr snapToGrid="0">
      <p:cViewPr varScale="1">
        <p:scale>
          <a:sx n="120" d="100"/>
          <a:sy n="120" d="100"/>
        </p:scale>
        <p:origin x="9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2FBC4-BA3B-E84C-91D4-2679E15E80D1}" type="datetimeFigureOut">
              <a:rPr kumimoji="1" lang="ja-JP" altLang="en-US" smtClean="0"/>
              <a:t>2024/10/20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9166C0-3A5C-A746-B860-B8E63F22EB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5995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遅れましたが、今日の講師です。</a:t>
            </a:r>
            <a:endParaRPr kumimoji="1" lang="en-US" altLang="ja-JP" dirty="0"/>
          </a:p>
          <a:p>
            <a:r>
              <a:rPr kumimoji="1" lang="ja-JP" altLang="en-US" dirty="0"/>
              <a:t>山口雄二と申します。私の経歴をご説明します。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B9BE5-19B7-DC47-B46B-CE72BED37560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2524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山口さんの経歴、これまでの経験について話す</a:t>
            </a:r>
            <a:endParaRPr kumimoji="1" lang="en-US" altLang="ja-JP" dirty="0"/>
          </a:p>
          <a:p>
            <a:r>
              <a:rPr kumimoji="1" lang="ja-JP" altLang="en-US" dirty="0"/>
              <a:t>いかに多店舗化を成功させてきたか、どんな経験や苦労、失敗を経験して現在のノウハウを体系化するに至ったか</a:t>
            </a:r>
            <a:endParaRPr kumimoji="1" lang="en-US" altLang="ja-JP" dirty="0"/>
          </a:p>
          <a:p>
            <a:r>
              <a:rPr kumimoji="1" lang="ja-JP" altLang="en-US" dirty="0"/>
              <a:t>自分の理念、ポリシー、信念など、「経験」だけではなく「マインド（理念やどんな思いや夢があるか）」について織り交ぜて話す</a:t>
            </a:r>
            <a:endParaRPr kumimoji="1" lang="en-US" altLang="ja-JP" dirty="0"/>
          </a:p>
          <a:p>
            <a:endParaRPr kumimoji="1" lang="en-US" altLang="ja-JP" dirty="0"/>
          </a:p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B9BE5-19B7-DC47-B46B-CE72BED37560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2524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85863" y="1252538"/>
            <a:ext cx="4516437" cy="338613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6BC58C-2373-4082-A821-A84469A504EE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4854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F090-DBBD-2D47-AE87-2F7F916194AD}" type="datetimeFigureOut">
              <a:rPr kumimoji="1" lang="ja-JP" altLang="en-US" smtClean="0"/>
              <a:t>2024/10/20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6C04E-8F26-EB46-A6E7-2E40A509E8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9143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F090-DBBD-2D47-AE87-2F7F916194AD}" type="datetimeFigureOut">
              <a:rPr kumimoji="1" lang="ja-JP" altLang="en-US" smtClean="0"/>
              <a:t>2024/10/20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6C04E-8F26-EB46-A6E7-2E40A509E8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6112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F090-DBBD-2D47-AE87-2F7F916194AD}" type="datetimeFigureOut">
              <a:rPr kumimoji="1" lang="ja-JP" altLang="en-US" smtClean="0"/>
              <a:t>2024/10/20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6C04E-8F26-EB46-A6E7-2E40A509E8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335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F090-DBBD-2D47-AE87-2F7F916194AD}" type="datetimeFigureOut">
              <a:rPr kumimoji="1" lang="ja-JP" altLang="en-US" smtClean="0"/>
              <a:t>2024/10/20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6C04E-8F26-EB46-A6E7-2E40A509E8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2193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F090-DBBD-2D47-AE87-2F7F916194AD}" type="datetimeFigureOut">
              <a:rPr kumimoji="1" lang="ja-JP" altLang="en-US" smtClean="0"/>
              <a:t>2024/10/20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6C04E-8F26-EB46-A6E7-2E40A509E8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8539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F090-DBBD-2D47-AE87-2F7F916194AD}" type="datetimeFigureOut">
              <a:rPr kumimoji="1" lang="ja-JP" altLang="en-US" smtClean="0"/>
              <a:t>2024/10/20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6C04E-8F26-EB46-A6E7-2E40A509E8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6029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F090-DBBD-2D47-AE87-2F7F916194AD}" type="datetimeFigureOut">
              <a:rPr kumimoji="1" lang="ja-JP" altLang="en-US" smtClean="0"/>
              <a:t>2024/10/20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6C04E-8F26-EB46-A6E7-2E40A509E8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7253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F090-DBBD-2D47-AE87-2F7F916194AD}" type="datetimeFigureOut">
              <a:rPr kumimoji="1" lang="ja-JP" altLang="en-US" smtClean="0"/>
              <a:t>2024/10/20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6C04E-8F26-EB46-A6E7-2E40A509E8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7065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F090-DBBD-2D47-AE87-2F7F916194AD}" type="datetimeFigureOut">
              <a:rPr kumimoji="1" lang="ja-JP" altLang="en-US" smtClean="0"/>
              <a:t>2024/10/20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6C04E-8F26-EB46-A6E7-2E40A509E8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9304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F090-DBBD-2D47-AE87-2F7F916194AD}" type="datetimeFigureOut">
              <a:rPr kumimoji="1" lang="ja-JP" altLang="en-US" smtClean="0"/>
              <a:t>2024/10/20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6C04E-8F26-EB46-A6E7-2E40A509E8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9736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F090-DBBD-2D47-AE87-2F7F916194AD}" type="datetimeFigureOut">
              <a:rPr kumimoji="1" lang="ja-JP" altLang="en-US" smtClean="0"/>
              <a:t>2024/10/20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6C04E-8F26-EB46-A6E7-2E40A509E8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6282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4F090-DBBD-2D47-AE87-2F7F916194AD}" type="datetimeFigureOut">
              <a:rPr kumimoji="1" lang="ja-JP" altLang="en-US" smtClean="0"/>
              <a:t>2024/10/20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6C04E-8F26-EB46-A6E7-2E40A509E8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821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3.png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3.pn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emf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emf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image" Target="../media/image2.png"/><Relationship Id="rId7" Type="http://schemas.openxmlformats.org/officeDocument/2006/relationships/image" Target="../media/image30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image" Target="../media/image3.png"/><Relationship Id="rId9" Type="http://schemas.openxmlformats.org/officeDocument/2006/relationships/image" Target="../media/image32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emf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6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jpg"/><Relationship Id="rId10" Type="http://schemas.microsoft.com/office/2007/relationships/hdphoto" Target="../media/hdphoto1.wdp"/><Relationship Id="rId4" Type="http://schemas.openxmlformats.org/officeDocument/2006/relationships/image" Target="../media/image4.JPG"/><Relationship Id="rId9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emf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emf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jpeg"/><Relationship Id="rId18" Type="http://schemas.openxmlformats.org/officeDocument/2006/relationships/image" Target="../media/image22.png"/><Relationship Id="rId3" Type="http://schemas.openxmlformats.org/officeDocument/2006/relationships/image" Target="../media/image5.jpg"/><Relationship Id="rId7" Type="http://schemas.openxmlformats.org/officeDocument/2006/relationships/image" Target="../media/image7.png"/><Relationship Id="rId12" Type="http://schemas.openxmlformats.org/officeDocument/2006/relationships/image" Target="../media/image16.jpeg"/><Relationship Id="rId17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6.png"/><Relationship Id="rId15" Type="http://schemas.openxmlformats.org/officeDocument/2006/relationships/image" Target="../media/image19.jpeg"/><Relationship Id="rId10" Type="http://schemas.openxmlformats.org/officeDocument/2006/relationships/image" Target="../media/image14.gif"/><Relationship Id="rId4" Type="http://schemas.openxmlformats.org/officeDocument/2006/relationships/image" Target="../media/image8.jpg"/><Relationship Id="rId9" Type="http://schemas.openxmlformats.org/officeDocument/2006/relationships/image" Target="../media/image13.jpg"/><Relationship Id="rId14" Type="http://schemas.openxmlformats.org/officeDocument/2006/relationships/image" Target="../media/image1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119075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66EFCF6-25A2-960F-DBCA-CD42CD79952E}"/>
              </a:ext>
            </a:extLst>
          </p:cNvPr>
          <p:cNvSpPr txBox="1"/>
          <p:nvPr/>
        </p:nvSpPr>
        <p:spPr>
          <a:xfrm>
            <a:off x="2325229" y="1037987"/>
            <a:ext cx="44935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>
                <a:latin typeface="Meiryo" panose="020B0604030504040204" pitchFamily="34" charset="-128"/>
                <a:ea typeface="Meiryo" panose="020B0604030504040204" pitchFamily="34" charset="-128"/>
              </a:rPr>
              <a:t>飲食店多店舗化５店舗の壁突破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03A4647-FC57-8352-B34C-610F97D97666}"/>
              </a:ext>
            </a:extLst>
          </p:cNvPr>
          <p:cNvSpPr txBox="1"/>
          <p:nvPr/>
        </p:nvSpPr>
        <p:spPr>
          <a:xfrm>
            <a:off x="632458" y="3515617"/>
            <a:ext cx="787908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4000" b="1">
                <a:solidFill>
                  <a:srgbClr val="C0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３年で５店舗</a:t>
            </a:r>
            <a:r>
              <a:rPr kumimoji="1" lang="ja-JP" altLang="en-US" sz="4000" b="1">
                <a:latin typeface="Meiryo" panose="020B0604030504040204" pitchFamily="34" charset="-128"/>
                <a:ea typeface="Meiryo" panose="020B0604030504040204" pitchFamily="34" charset="-128"/>
              </a:rPr>
              <a:t>の展開を成功させる</a:t>
            </a:r>
            <a:endParaRPr kumimoji="1" lang="en-US" altLang="ja-JP" sz="40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ctr"/>
            <a:endParaRPr kumimoji="1" lang="en-US" altLang="ja-JP" sz="40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ctr"/>
            <a:r>
              <a:rPr kumimoji="1" lang="ja-JP" altLang="en-US" sz="4000" b="1" i="1">
                <a:latin typeface="Meiryo" panose="020B0604030504040204" pitchFamily="34" charset="-128"/>
                <a:ea typeface="Meiryo" panose="020B0604030504040204" pitchFamily="34" charset="-128"/>
              </a:rPr>
              <a:t>仕組みの作り方</a:t>
            </a:r>
            <a:r>
              <a:rPr kumimoji="1" lang="ja-JP" altLang="en-US" sz="4000" b="1">
                <a:solidFill>
                  <a:srgbClr val="C0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実践セミナー</a:t>
            </a:r>
          </a:p>
        </p:txBody>
      </p:sp>
      <p:sp>
        <p:nvSpPr>
          <p:cNvPr id="7" name="円形吹き出し 6">
            <a:extLst>
              <a:ext uri="{FF2B5EF4-FFF2-40B4-BE49-F238E27FC236}">
                <a16:creationId xmlns:a16="http://schemas.microsoft.com/office/drawing/2014/main" id="{0A2AA63C-85C0-9161-1D43-0C56B3131718}"/>
              </a:ext>
            </a:extLst>
          </p:cNvPr>
          <p:cNvSpPr/>
          <p:nvPr/>
        </p:nvSpPr>
        <p:spPr>
          <a:xfrm>
            <a:off x="4450037" y="1824134"/>
            <a:ext cx="2904174" cy="1219605"/>
          </a:xfrm>
          <a:prstGeom prst="wedgeEllipseCallout">
            <a:avLst>
              <a:gd name="adj1" fmla="val -66851"/>
              <a:gd name="adj2" fmla="val 86531"/>
            </a:avLst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>
                <a:latin typeface="Meiryo" panose="020B0604030504040204" pitchFamily="34" charset="-128"/>
                <a:ea typeface="Meiryo" panose="020B0604030504040204" pitchFamily="34" charset="-128"/>
              </a:rPr>
              <a:t>現店舗数から</a:t>
            </a:r>
            <a:endParaRPr kumimoji="1" lang="en-US" altLang="ja-JP" sz="14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ctr"/>
            <a:r>
              <a:rPr kumimoji="1" lang="ja-JP" altLang="en-US" sz="2400" b="1">
                <a:latin typeface="Meiryo" panose="020B0604030504040204" pitchFamily="34" charset="-128"/>
                <a:ea typeface="Meiryo" panose="020B0604030504040204" pitchFamily="34" charset="-128"/>
              </a:rPr>
              <a:t>＋５店舗でも</a:t>
            </a:r>
          </a:p>
        </p:txBody>
      </p:sp>
    </p:spTree>
    <p:extLst>
      <p:ext uri="{BB962C8B-B14F-4D97-AF65-F5344CB8AC3E}">
        <p14:creationId xmlns:p14="http://schemas.microsoft.com/office/powerpoint/2010/main" val="4209695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205574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1F42EB4-8CDD-B625-4C82-8A5DDD05CB73}"/>
              </a:ext>
            </a:extLst>
          </p:cNvPr>
          <p:cNvSpPr txBox="1"/>
          <p:nvPr/>
        </p:nvSpPr>
        <p:spPr>
          <a:xfrm>
            <a:off x="1298954" y="209496"/>
            <a:ext cx="460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800" b="1">
                <a:latin typeface="Meiryo" panose="020B0604030504040204" pitchFamily="34" charset="-128"/>
                <a:ea typeface="Meiryo" panose="020B0604030504040204" pitchFamily="34" charset="-128"/>
              </a:rPr>
              <a:t>１，多店舗化に於ける仕組みかとは？</a:t>
            </a:r>
            <a:endParaRPr kumimoji="1" lang="en-US" altLang="ja-JP" sz="1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5697ECE-3E86-5F02-AB2A-44E8DFEE8F34}"/>
              </a:ext>
            </a:extLst>
          </p:cNvPr>
          <p:cNvSpPr txBox="1"/>
          <p:nvPr/>
        </p:nvSpPr>
        <p:spPr>
          <a:xfrm>
            <a:off x="2679095" y="984464"/>
            <a:ext cx="41344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何を仕組み化するのか？</a:t>
            </a:r>
          </a:p>
        </p:txBody>
      </p:sp>
      <p:pic>
        <p:nvPicPr>
          <p:cNvPr id="2050" name="Picture 2" descr="Uniqlo">
            <a:extLst>
              <a:ext uri="{FF2B5EF4-FFF2-40B4-BE49-F238E27FC236}">
                <a16:creationId xmlns:a16="http://schemas.microsoft.com/office/drawing/2014/main" id="{6F8AFB85-3C3B-AD27-BC8D-23019FF66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681" y="1799723"/>
            <a:ext cx="1720681" cy="1720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図 19" descr="ロゴ, 会社名&#10;&#10;自動的に生成された説明">
            <a:extLst>
              <a:ext uri="{FF2B5EF4-FFF2-40B4-BE49-F238E27FC236}">
                <a16:creationId xmlns:a16="http://schemas.microsoft.com/office/drawing/2014/main" id="{C9A9C35A-4F61-DC24-EAAD-6AF65E92D7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0357" y="1819552"/>
            <a:ext cx="1725598" cy="1717013"/>
          </a:xfrm>
          <a:prstGeom prst="rect">
            <a:avLst/>
          </a:prstGeom>
        </p:spPr>
      </p:pic>
      <p:pic>
        <p:nvPicPr>
          <p:cNvPr id="2052" name="Picture 4" descr="店舗案内 | 溶岩焼きステーキ やっぱりステーキ STEAK HOUSE">
            <a:extLst>
              <a:ext uri="{FF2B5EF4-FFF2-40B4-BE49-F238E27FC236}">
                <a16:creationId xmlns:a16="http://schemas.microsoft.com/office/drawing/2014/main" id="{EDB26B33-E3BF-7AA4-5DCE-5D2D3E73D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69" y="3782519"/>
            <a:ext cx="4052994" cy="2131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チーズの世界🧀】原価ビストロチーズプラス (@cheese_bistro) • Instagram photos and videos">
            <a:extLst>
              <a:ext uri="{FF2B5EF4-FFF2-40B4-BE49-F238E27FC236}">
                <a16:creationId xmlns:a16="http://schemas.microsoft.com/office/drawing/2014/main" id="{B04ED93F-64A5-B174-CED3-C08C80B65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089" y="2089573"/>
            <a:ext cx="2131090" cy="2131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スシロー - Google Play のアプリ">
            <a:extLst>
              <a:ext uri="{FF2B5EF4-FFF2-40B4-BE49-F238E27FC236}">
                <a16:creationId xmlns:a16="http://schemas.microsoft.com/office/drawing/2014/main" id="{C1D8E1AD-D9AF-4153-9C25-95BCFDFF3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203" y="3893193"/>
            <a:ext cx="2020416" cy="2020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988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205574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1F42EB4-8CDD-B625-4C82-8A5DDD05CB73}"/>
              </a:ext>
            </a:extLst>
          </p:cNvPr>
          <p:cNvSpPr txBox="1"/>
          <p:nvPr/>
        </p:nvSpPr>
        <p:spPr>
          <a:xfrm>
            <a:off x="1298954" y="209496"/>
            <a:ext cx="460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800" b="1">
                <a:latin typeface="Meiryo" panose="020B0604030504040204" pitchFamily="34" charset="-128"/>
                <a:ea typeface="Meiryo" panose="020B0604030504040204" pitchFamily="34" charset="-128"/>
              </a:rPr>
              <a:t>１，多店舗化に於ける仕組みかとは？</a:t>
            </a:r>
            <a:endParaRPr kumimoji="1" lang="en-US" altLang="ja-JP" sz="1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5697ECE-3E86-5F02-AB2A-44E8DFEE8F34}"/>
              </a:ext>
            </a:extLst>
          </p:cNvPr>
          <p:cNvSpPr txBox="1"/>
          <p:nvPr/>
        </p:nvSpPr>
        <p:spPr>
          <a:xfrm>
            <a:off x="2679095" y="984464"/>
            <a:ext cx="41344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何を仕組み化するのか？</a:t>
            </a:r>
          </a:p>
        </p:txBody>
      </p:sp>
      <p:pic>
        <p:nvPicPr>
          <p:cNvPr id="2050" name="Picture 2" descr="Uniqlo">
            <a:extLst>
              <a:ext uri="{FF2B5EF4-FFF2-40B4-BE49-F238E27FC236}">
                <a16:creationId xmlns:a16="http://schemas.microsoft.com/office/drawing/2014/main" id="{6F8AFB85-3C3B-AD27-BC8D-23019FF66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681" y="1799723"/>
            <a:ext cx="1720681" cy="1720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図 19" descr="ロゴ, 会社名&#10;&#10;自動的に生成された説明">
            <a:extLst>
              <a:ext uri="{FF2B5EF4-FFF2-40B4-BE49-F238E27FC236}">
                <a16:creationId xmlns:a16="http://schemas.microsoft.com/office/drawing/2014/main" id="{C9A9C35A-4F61-DC24-EAAD-6AF65E92D7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014" y="1803391"/>
            <a:ext cx="1725598" cy="1717013"/>
          </a:xfrm>
          <a:prstGeom prst="rect">
            <a:avLst/>
          </a:prstGeom>
        </p:spPr>
      </p:pic>
      <p:pic>
        <p:nvPicPr>
          <p:cNvPr id="2052" name="Picture 4" descr="店舗案内 | 溶岩焼きステーキ やっぱりステーキ STEAK HOUSE">
            <a:extLst>
              <a:ext uri="{FF2B5EF4-FFF2-40B4-BE49-F238E27FC236}">
                <a16:creationId xmlns:a16="http://schemas.microsoft.com/office/drawing/2014/main" id="{EDB26B33-E3BF-7AA4-5DCE-5D2D3E73D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69" y="3782519"/>
            <a:ext cx="4052994" cy="2131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チーズの世界🧀】原価ビストロチーズプラス (@cheese_bistro) • Instagram photos and videos">
            <a:extLst>
              <a:ext uri="{FF2B5EF4-FFF2-40B4-BE49-F238E27FC236}">
                <a16:creationId xmlns:a16="http://schemas.microsoft.com/office/drawing/2014/main" id="{B04ED93F-64A5-B174-CED3-C08C80B65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815" y="1965165"/>
            <a:ext cx="2131090" cy="2131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スシロー - Google Play のアプリ">
            <a:extLst>
              <a:ext uri="{FF2B5EF4-FFF2-40B4-BE49-F238E27FC236}">
                <a16:creationId xmlns:a16="http://schemas.microsoft.com/office/drawing/2014/main" id="{C1D8E1AD-D9AF-4153-9C25-95BCFDFF3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173" y="4170233"/>
            <a:ext cx="2020416" cy="2020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7DC1052-72E6-1B30-DA02-FCCB9BD6AB37}"/>
              </a:ext>
            </a:extLst>
          </p:cNvPr>
          <p:cNvSpPr txBox="1"/>
          <p:nvPr/>
        </p:nvSpPr>
        <p:spPr>
          <a:xfrm>
            <a:off x="976712" y="1648441"/>
            <a:ext cx="7254877" cy="51244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kumimoji="1" lang="en-US" altLang="ja-JP" sz="44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en-US" altLang="ja-JP" sz="13000" b="1" dirty="0">
                <a:solidFill>
                  <a:srgbClr val="C0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『</a:t>
            </a:r>
            <a:r>
              <a:rPr kumimoji="1" lang="ja-JP" altLang="en-US" sz="13000" b="1">
                <a:solidFill>
                  <a:srgbClr val="C0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価値</a:t>
            </a:r>
            <a:r>
              <a:rPr kumimoji="1" lang="en-US" altLang="ja-JP" sz="13000" b="1" dirty="0">
                <a:solidFill>
                  <a:srgbClr val="C0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』</a:t>
            </a:r>
          </a:p>
          <a:p>
            <a:pPr algn="ctr">
              <a:lnSpc>
                <a:spcPct val="150000"/>
              </a:lnSpc>
            </a:pPr>
            <a:endParaRPr kumimoji="1" lang="ja-JP" altLang="en-US" sz="4800" b="1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098DA37-0A42-2FEE-CD90-12377F1E7A19}"/>
              </a:ext>
            </a:extLst>
          </p:cNvPr>
          <p:cNvSpPr txBox="1"/>
          <p:nvPr/>
        </p:nvSpPr>
        <p:spPr>
          <a:xfrm>
            <a:off x="3787169" y="5066049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>
                <a:latin typeface="Meiryo" panose="020B0604030504040204" pitchFamily="34" charset="-128"/>
                <a:ea typeface="Meiryo" panose="020B0604030504040204" pitchFamily="34" charset="-128"/>
              </a:rPr>
              <a:t>コスパ</a:t>
            </a:r>
          </a:p>
        </p:txBody>
      </p:sp>
    </p:spTree>
    <p:extLst>
      <p:ext uri="{BB962C8B-B14F-4D97-AF65-F5344CB8AC3E}">
        <p14:creationId xmlns:p14="http://schemas.microsoft.com/office/powerpoint/2010/main" val="8183331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205574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1F42EB4-8CDD-B625-4C82-8A5DDD05CB73}"/>
              </a:ext>
            </a:extLst>
          </p:cNvPr>
          <p:cNvSpPr txBox="1"/>
          <p:nvPr/>
        </p:nvSpPr>
        <p:spPr>
          <a:xfrm>
            <a:off x="1298954" y="209496"/>
            <a:ext cx="460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800" b="1">
                <a:latin typeface="Meiryo" panose="020B0604030504040204" pitchFamily="34" charset="-128"/>
                <a:ea typeface="Meiryo" panose="020B0604030504040204" pitchFamily="34" charset="-128"/>
              </a:rPr>
              <a:t>１，多店舗化に於ける仕組みかとは？</a:t>
            </a:r>
            <a:endParaRPr kumimoji="1" lang="en-US" altLang="ja-JP" sz="1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5697ECE-3E86-5F02-AB2A-44E8DFEE8F34}"/>
              </a:ext>
            </a:extLst>
          </p:cNvPr>
          <p:cNvSpPr txBox="1"/>
          <p:nvPr/>
        </p:nvSpPr>
        <p:spPr>
          <a:xfrm>
            <a:off x="2679095" y="984464"/>
            <a:ext cx="41344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何を仕組み化するのか？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5EC19A7-453A-721E-C260-E181C837EBB6}"/>
              </a:ext>
            </a:extLst>
          </p:cNvPr>
          <p:cNvSpPr txBox="1"/>
          <p:nvPr/>
        </p:nvSpPr>
        <p:spPr>
          <a:xfrm>
            <a:off x="852614" y="2510517"/>
            <a:ext cx="710963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>
                <a:latin typeface="Meiryo" panose="020B0604030504040204" pitchFamily="34" charset="-128"/>
                <a:ea typeface="Meiryo" panose="020B0604030504040204" pitchFamily="34" charset="-128"/>
              </a:rPr>
              <a:t>コンセプト　＝　お客様満足基準</a:t>
            </a:r>
            <a:endParaRPr kumimoji="1" lang="en-US" altLang="ja-JP" sz="36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36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3600" b="1">
                <a:latin typeface="Meiryo" panose="020B0604030504040204" pitchFamily="34" charset="-128"/>
                <a:ea typeface="Meiryo" panose="020B0604030504040204" pitchFamily="34" charset="-128"/>
              </a:rPr>
              <a:t>事業計画　　＝　会社満足基準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1EBD7C1-9CAB-197B-308E-AB343C7AB3AB}"/>
              </a:ext>
            </a:extLst>
          </p:cNvPr>
          <p:cNvSpPr txBox="1"/>
          <p:nvPr/>
        </p:nvSpPr>
        <p:spPr>
          <a:xfrm>
            <a:off x="1094124" y="5001661"/>
            <a:ext cx="69557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800" b="1">
                <a:latin typeface="Meiryo" panose="020B0604030504040204" pitchFamily="34" charset="-128"/>
                <a:ea typeface="Meiryo" panose="020B0604030504040204" pitchFamily="34" charset="-128"/>
              </a:rPr>
              <a:t>この２つを</a:t>
            </a:r>
            <a:r>
              <a:rPr kumimoji="1" lang="ja-JP" altLang="en-US" sz="4800" b="1">
                <a:solidFill>
                  <a:srgbClr val="C0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仕組み化</a:t>
            </a:r>
            <a:r>
              <a:rPr kumimoji="1" lang="ja-JP" altLang="en-US" sz="4800" b="1">
                <a:latin typeface="Meiryo" panose="020B0604030504040204" pitchFamily="34" charset="-128"/>
                <a:ea typeface="Meiryo" panose="020B0604030504040204" pitchFamily="34" charset="-128"/>
              </a:rPr>
              <a:t>する</a:t>
            </a:r>
          </a:p>
        </p:txBody>
      </p:sp>
    </p:spTree>
    <p:extLst>
      <p:ext uri="{BB962C8B-B14F-4D97-AF65-F5344CB8AC3E}">
        <p14:creationId xmlns:p14="http://schemas.microsoft.com/office/powerpoint/2010/main" val="4045343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119075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2CBA1A4-89F9-CAD7-1250-36D877A2B695}"/>
              </a:ext>
            </a:extLst>
          </p:cNvPr>
          <p:cNvSpPr txBox="1"/>
          <p:nvPr/>
        </p:nvSpPr>
        <p:spPr>
          <a:xfrm>
            <a:off x="1356472" y="209496"/>
            <a:ext cx="460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800" b="1">
                <a:latin typeface="Meiryo" panose="020B0604030504040204" pitchFamily="34" charset="-128"/>
                <a:ea typeface="Meiryo" panose="020B0604030504040204" pitchFamily="34" charset="-128"/>
              </a:rPr>
              <a:t>２，仕組み化を構築する３つの要素の作成</a:t>
            </a:r>
            <a:endParaRPr kumimoji="1" lang="en-US" altLang="ja-JP" sz="1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8A5923E-105B-D149-7E8C-8E81B8DD4515}"/>
              </a:ext>
            </a:extLst>
          </p:cNvPr>
          <p:cNvSpPr txBox="1"/>
          <p:nvPr/>
        </p:nvSpPr>
        <p:spPr>
          <a:xfrm>
            <a:off x="2403580" y="1021453"/>
            <a:ext cx="48888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売れる業態　＝　コンセプト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CA9CE87-C686-AD6A-C4AF-D3E081E9FEE1}"/>
              </a:ext>
            </a:extLst>
          </p:cNvPr>
          <p:cNvSpPr txBox="1"/>
          <p:nvPr/>
        </p:nvSpPr>
        <p:spPr>
          <a:xfrm>
            <a:off x="2017453" y="3010706"/>
            <a:ext cx="51090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800" b="1">
                <a:latin typeface="Meiryo" panose="020B0604030504040204" pitchFamily="34" charset="-128"/>
                <a:ea typeface="Meiryo" panose="020B0604030504040204" pitchFamily="34" charset="-128"/>
              </a:rPr>
              <a:t>コンセプトとは？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DAA7B75-F53A-FCFE-95E4-AD81C9A5DF8F}"/>
              </a:ext>
            </a:extLst>
          </p:cNvPr>
          <p:cNvSpPr txBox="1"/>
          <p:nvPr/>
        </p:nvSpPr>
        <p:spPr>
          <a:xfrm>
            <a:off x="2216535" y="4685548"/>
            <a:ext cx="52629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>
                <a:latin typeface="Meiryo" panose="020B0604030504040204" pitchFamily="34" charset="-128"/>
                <a:ea typeface="Meiryo" panose="020B0604030504040204" pitchFamily="34" charset="-128"/>
              </a:rPr>
              <a:t>貫かれた一貫した考え方</a:t>
            </a:r>
          </a:p>
        </p:txBody>
      </p:sp>
    </p:spTree>
    <p:extLst>
      <p:ext uri="{BB962C8B-B14F-4D97-AF65-F5344CB8AC3E}">
        <p14:creationId xmlns:p14="http://schemas.microsoft.com/office/powerpoint/2010/main" val="73963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119075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2CBA1A4-89F9-CAD7-1250-36D877A2B695}"/>
              </a:ext>
            </a:extLst>
          </p:cNvPr>
          <p:cNvSpPr txBox="1"/>
          <p:nvPr/>
        </p:nvSpPr>
        <p:spPr>
          <a:xfrm>
            <a:off x="1356472" y="209496"/>
            <a:ext cx="460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800" b="1">
                <a:latin typeface="Meiryo" panose="020B0604030504040204" pitchFamily="34" charset="-128"/>
                <a:ea typeface="Meiryo" panose="020B0604030504040204" pitchFamily="34" charset="-128"/>
              </a:rPr>
              <a:t>２，仕組み化を構築する３つの要素の作成</a:t>
            </a:r>
            <a:endParaRPr kumimoji="1" lang="en-US" altLang="ja-JP" sz="1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8A5923E-105B-D149-7E8C-8E81B8DD4515}"/>
              </a:ext>
            </a:extLst>
          </p:cNvPr>
          <p:cNvSpPr txBox="1"/>
          <p:nvPr/>
        </p:nvSpPr>
        <p:spPr>
          <a:xfrm>
            <a:off x="2403580" y="1021453"/>
            <a:ext cx="48888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売れる業態　＝　コンセプト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FC70A17-1F71-3950-FED7-2EE7CD48E5A9}"/>
              </a:ext>
            </a:extLst>
          </p:cNvPr>
          <p:cNvSpPr txBox="1"/>
          <p:nvPr/>
        </p:nvSpPr>
        <p:spPr>
          <a:xfrm>
            <a:off x="1658381" y="2712011"/>
            <a:ext cx="58272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400" b="1">
                <a:latin typeface="Meiryo" panose="020B0604030504040204" pitchFamily="34" charset="-128"/>
                <a:ea typeface="Meiryo" panose="020B0604030504040204" pitchFamily="34" charset="-128"/>
              </a:rPr>
              <a:t>どんな視点で貫くか？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E6D5242-2835-68B3-8D93-B61B1E1B9DED}"/>
              </a:ext>
            </a:extLst>
          </p:cNvPr>
          <p:cNvSpPr txBox="1"/>
          <p:nvPr/>
        </p:nvSpPr>
        <p:spPr>
          <a:xfrm>
            <a:off x="187702" y="4685780"/>
            <a:ext cx="89562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>
                <a:latin typeface="Meiryo" panose="020B0604030504040204" pitchFamily="34" charset="-128"/>
                <a:ea typeface="Meiryo" panose="020B0604030504040204" pitchFamily="34" charset="-128"/>
              </a:rPr>
              <a:t>一度来たお客様が</a:t>
            </a:r>
            <a:r>
              <a:rPr kumimoji="1" lang="ja-JP" altLang="en-US" sz="3600" b="1">
                <a:solidFill>
                  <a:srgbClr val="C0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リピート</a:t>
            </a:r>
            <a:r>
              <a:rPr kumimoji="1" lang="ja-JP" altLang="en-US" sz="3600" b="1">
                <a:latin typeface="Meiryo" panose="020B0604030504040204" pitchFamily="34" charset="-128"/>
                <a:ea typeface="Meiryo" panose="020B0604030504040204" pitchFamily="34" charset="-128"/>
              </a:rPr>
              <a:t>してくれるか？</a:t>
            </a:r>
          </a:p>
        </p:txBody>
      </p:sp>
    </p:spTree>
    <p:extLst>
      <p:ext uri="{BB962C8B-B14F-4D97-AF65-F5344CB8AC3E}">
        <p14:creationId xmlns:p14="http://schemas.microsoft.com/office/powerpoint/2010/main" val="1232988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119075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2CBA1A4-89F9-CAD7-1250-36D877A2B695}"/>
              </a:ext>
            </a:extLst>
          </p:cNvPr>
          <p:cNvSpPr txBox="1"/>
          <p:nvPr/>
        </p:nvSpPr>
        <p:spPr>
          <a:xfrm>
            <a:off x="1356472" y="209496"/>
            <a:ext cx="460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800" b="1">
                <a:latin typeface="Meiryo" panose="020B0604030504040204" pitchFamily="34" charset="-128"/>
                <a:ea typeface="Meiryo" panose="020B0604030504040204" pitchFamily="34" charset="-128"/>
              </a:rPr>
              <a:t>２，仕組み化を構築する３つの要素の作成</a:t>
            </a:r>
            <a:endParaRPr kumimoji="1" lang="en-US" altLang="ja-JP" sz="1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8A5923E-105B-D149-7E8C-8E81B8DD4515}"/>
              </a:ext>
            </a:extLst>
          </p:cNvPr>
          <p:cNvSpPr txBox="1"/>
          <p:nvPr/>
        </p:nvSpPr>
        <p:spPr>
          <a:xfrm>
            <a:off x="2403580" y="1021453"/>
            <a:ext cx="48888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売れる業態　＝　コンセプト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85BF2D2-7801-A698-D222-1186CBD30B4C}"/>
              </a:ext>
            </a:extLst>
          </p:cNvPr>
          <p:cNvSpPr txBox="1"/>
          <p:nvPr/>
        </p:nvSpPr>
        <p:spPr>
          <a:xfrm>
            <a:off x="1256024" y="2715871"/>
            <a:ext cx="6391493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6000" b="1" dirty="0">
                <a:solidFill>
                  <a:srgbClr val="C0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『8</a:t>
            </a:r>
            <a:r>
              <a:rPr kumimoji="1" lang="ja-JP" altLang="en-US" sz="6000" b="1">
                <a:solidFill>
                  <a:srgbClr val="C0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つの切り口</a:t>
            </a:r>
            <a:r>
              <a:rPr kumimoji="1" lang="en-US" altLang="ja-JP" sz="6000" b="1" dirty="0">
                <a:solidFill>
                  <a:srgbClr val="C0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』</a:t>
            </a:r>
          </a:p>
          <a:p>
            <a:pPr algn="ctr"/>
            <a:endParaRPr kumimoji="1" lang="en-US" altLang="ja-JP" sz="4400" b="1" dirty="0">
              <a:solidFill>
                <a:srgbClr val="C00000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ctr"/>
            <a:r>
              <a:rPr kumimoji="1" lang="ja-JP" altLang="en-US" sz="4400" b="1">
                <a:latin typeface="Meiryo" panose="020B0604030504040204" pitchFamily="34" charset="-128"/>
                <a:ea typeface="Meiryo" panose="020B0604030504040204" pitchFamily="34" charset="-128"/>
              </a:rPr>
              <a:t>でコンセプトを展開する</a:t>
            </a:r>
          </a:p>
        </p:txBody>
      </p:sp>
    </p:spTree>
    <p:extLst>
      <p:ext uri="{BB962C8B-B14F-4D97-AF65-F5344CB8AC3E}">
        <p14:creationId xmlns:p14="http://schemas.microsoft.com/office/powerpoint/2010/main" val="17570946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119075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2CBA1A4-89F9-CAD7-1250-36D877A2B695}"/>
              </a:ext>
            </a:extLst>
          </p:cNvPr>
          <p:cNvSpPr txBox="1"/>
          <p:nvPr/>
        </p:nvSpPr>
        <p:spPr>
          <a:xfrm>
            <a:off x="1356472" y="209496"/>
            <a:ext cx="460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800" b="1">
                <a:latin typeface="Meiryo" panose="020B0604030504040204" pitchFamily="34" charset="-128"/>
                <a:ea typeface="Meiryo" panose="020B0604030504040204" pitchFamily="34" charset="-128"/>
              </a:rPr>
              <a:t>２，仕組み化を構築する３つの要素の作成</a:t>
            </a:r>
            <a:endParaRPr kumimoji="1" lang="en-US" altLang="ja-JP" sz="1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8A5923E-105B-D149-7E8C-8E81B8DD4515}"/>
              </a:ext>
            </a:extLst>
          </p:cNvPr>
          <p:cNvSpPr txBox="1"/>
          <p:nvPr/>
        </p:nvSpPr>
        <p:spPr>
          <a:xfrm>
            <a:off x="2403580" y="1021453"/>
            <a:ext cx="48888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売れる業態　＝　コンセプト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CA9CE87-C686-AD6A-C4AF-D3E081E9FEE1}"/>
              </a:ext>
            </a:extLst>
          </p:cNvPr>
          <p:cNvSpPr txBox="1"/>
          <p:nvPr/>
        </p:nvSpPr>
        <p:spPr>
          <a:xfrm>
            <a:off x="1285325" y="1787243"/>
            <a:ext cx="2236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>
                <a:latin typeface="Meiryo" panose="020B0604030504040204" pitchFamily="34" charset="-128"/>
                <a:ea typeface="Meiryo" panose="020B0604030504040204" pitchFamily="34" charset="-128"/>
              </a:rPr>
              <a:t>コンセプトとは？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DAA7B75-F53A-FCFE-95E4-AD81C9A5DF8F}"/>
              </a:ext>
            </a:extLst>
          </p:cNvPr>
          <p:cNvSpPr txBox="1"/>
          <p:nvPr/>
        </p:nvSpPr>
        <p:spPr>
          <a:xfrm>
            <a:off x="765149" y="2300059"/>
            <a:ext cx="30059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>
                <a:latin typeface="Meiryo" panose="020B0604030504040204" pitchFamily="34" charset="-128"/>
                <a:ea typeface="Meiryo" panose="020B0604030504040204" pitchFamily="34" charset="-128"/>
              </a:rPr>
              <a:t>貫かれた一貫した考え方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FC70A17-1F71-3950-FED7-2EE7CD48E5A9}"/>
              </a:ext>
            </a:extLst>
          </p:cNvPr>
          <p:cNvSpPr txBox="1"/>
          <p:nvPr/>
        </p:nvSpPr>
        <p:spPr>
          <a:xfrm>
            <a:off x="3900398" y="1823312"/>
            <a:ext cx="27494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>
                <a:latin typeface="Meiryo" panose="020B0604030504040204" pitchFamily="34" charset="-128"/>
                <a:ea typeface="Meiryo" panose="020B0604030504040204" pitchFamily="34" charset="-128"/>
              </a:rPr>
              <a:t>どんな視点で貫くか？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E6D5242-2835-68B3-8D93-B61B1E1B9DED}"/>
              </a:ext>
            </a:extLst>
          </p:cNvPr>
          <p:cNvSpPr txBox="1"/>
          <p:nvPr/>
        </p:nvSpPr>
        <p:spPr>
          <a:xfrm>
            <a:off x="3873109" y="2283564"/>
            <a:ext cx="50577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>
                <a:latin typeface="Meiryo" panose="020B0604030504040204" pitchFamily="34" charset="-128"/>
                <a:ea typeface="Meiryo" panose="020B0604030504040204" pitchFamily="34" charset="-128"/>
              </a:rPr>
              <a:t>一度来たお客様が</a:t>
            </a:r>
            <a:r>
              <a:rPr kumimoji="1" lang="ja-JP" altLang="en-US" sz="2000" b="1">
                <a:solidFill>
                  <a:srgbClr val="C0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リピート</a:t>
            </a:r>
            <a:r>
              <a:rPr kumimoji="1" lang="ja-JP" altLang="en-US" sz="2000" b="1">
                <a:latin typeface="Meiryo" panose="020B0604030504040204" pitchFamily="34" charset="-128"/>
                <a:ea typeface="Meiryo" panose="020B0604030504040204" pitchFamily="34" charset="-128"/>
              </a:rPr>
              <a:t>してくれるか？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85BF2D2-7801-A698-D222-1186CBD30B4C}"/>
              </a:ext>
            </a:extLst>
          </p:cNvPr>
          <p:cNvSpPr txBox="1"/>
          <p:nvPr/>
        </p:nvSpPr>
        <p:spPr>
          <a:xfrm>
            <a:off x="1646677" y="2772872"/>
            <a:ext cx="53174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>
                <a:solidFill>
                  <a:srgbClr val="C0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8</a:t>
            </a:r>
            <a:r>
              <a:rPr kumimoji="1" lang="ja-JP" altLang="en-US" sz="2400" b="1">
                <a:solidFill>
                  <a:srgbClr val="C0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つの切り口</a:t>
            </a:r>
            <a:r>
              <a:rPr kumimoji="1" lang="ja-JP" altLang="en-US" sz="2400" b="1">
                <a:latin typeface="Meiryo" panose="020B0604030504040204" pitchFamily="34" charset="-128"/>
                <a:ea typeface="Meiryo" panose="020B0604030504040204" pitchFamily="34" charset="-128"/>
              </a:rPr>
              <a:t>でコンセプトを展開する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C4329E9-55FB-9820-E144-54A9D3F19646}"/>
              </a:ext>
            </a:extLst>
          </p:cNvPr>
          <p:cNvSpPr txBox="1"/>
          <p:nvPr/>
        </p:nvSpPr>
        <p:spPr>
          <a:xfrm>
            <a:off x="4173" y="4033990"/>
            <a:ext cx="9212778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4400" b="1" dirty="0">
                <a:solidFill>
                  <a:srgbClr val="C0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『</a:t>
            </a:r>
            <a:r>
              <a:rPr kumimoji="1" lang="ja-JP" altLang="en-US" sz="4400" b="1">
                <a:solidFill>
                  <a:srgbClr val="C0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誰に、何を通して、どんな価値</a:t>
            </a:r>
            <a:r>
              <a:rPr kumimoji="1" lang="en-US" altLang="ja-JP" sz="4400" b="1" dirty="0">
                <a:solidFill>
                  <a:srgbClr val="C0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』</a:t>
            </a:r>
          </a:p>
          <a:p>
            <a:pPr algn="ctr"/>
            <a:endParaRPr kumimoji="1" lang="en-US" altLang="ja-JP" sz="44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ctr"/>
            <a:r>
              <a:rPr kumimoji="1" lang="ja-JP" altLang="en-US" sz="4400" b="1">
                <a:latin typeface="Meiryo" panose="020B0604030504040204" pitchFamily="34" charset="-128"/>
                <a:ea typeface="Meiryo" panose="020B0604030504040204" pitchFamily="34" charset="-128"/>
              </a:rPr>
              <a:t>を提供するか？</a:t>
            </a:r>
          </a:p>
        </p:txBody>
      </p:sp>
      <p:sp>
        <p:nvSpPr>
          <p:cNvPr id="18" name="フレーム 17">
            <a:extLst>
              <a:ext uri="{FF2B5EF4-FFF2-40B4-BE49-F238E27FC236}">
                <a16:creationId xmlns:a16="http://schemas.microsoft.com/office/drawing/2014/main" id="{97E7A106-B55D-F760-F110-23C98DD9A625}"/>
              </a:ext>
            </a:extLst>
          </p:cNvPr>
          <p:cNvSpPr/>
          <p:nvPr/>
        </p:nvSpPr>
        <p:spPr>
          <a:xfrm>
            <a:off x="631875" y="1787243"/>
            <a:ext cx="8299029" cy="1447294"/>
          </a:xfrm>
          <a:prstGeom prst="frame">
            <a:avLst>
              <a:gd name="adj1" fmla="val 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39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306643"/>
            <a:ext cx="2660249" cy="489949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370647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2CBA1A4-89F9-CAD7-1250-36D877A2B695}"/>
              </a:ext>
            </a:extLst>
          </p:cNvPr>
          <p:cNvSpPr txBox="1"/>
          <p:nvPr/>
        </p:nvSpPr>
        <p:spPr>
          <a:xfrm>
            <a:off x="1356472" y="209496"/>
            <a:ext cx="460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800" b="1">
                <a:latin typeface="Meiryo" panose="020B0604030504040204" pitchFamily="34" charset="-128"/>
                <a:ea typeface="Meiryo" panose="020B0604030504040204" pitchFamily="34" charset="-128"/>
              </a:rPr>
              <a:t>２，仕組み化を構築する３つの要素の作成</a:t>
            </a:r>
            <a:endParaRPr kumimoji="1" lang="en-US" altLang="ja-JP" sz="1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8A5923E-105B-D149-7E8C-8E81B8DD4515}"/>
              </a:ext>
            </a:extLst>
          </p:cNvPr>
          <p:cNvSpPr txBox="1"/>
          <p:nvPr/>
        </p:nvSpPr>
        <p:spPr>
          <a:xfrm>
            <a:off x="2403581" y="810439"/>
            <a:ext cx="40792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コンセプト策定シート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62CBA7CE-B368-2F8C-19F3-B942044768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636" y="1230422"/>
            <a:ext cx="7772400" cy="549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6034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306643"/>
            <a:ext cx="2660249" cy="489949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370647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2CBA1A4-89F9-CAD7-1250-36D877A2B695}"/>
              </a:ext>
            </a:extLst>
          </p:cNvPr>
          <p:cNvSpPr txBox="1"/>
          <p:nvPr/>
        </p:nvSpPr>
        <p:spPr>
          <a:xfrm>
            <a:off x="1356472" y="209496"/>
            <a:ext cx="460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800" b="1">
                <a:latin typeface="Meiryo" panose="020B0604030504040204" pitchFamily="34" charset="-128"/>
                <a:ea typeface="Meiryo" panose="020B0604030504040204" pitchFamily="34" charset="-128"/>
              </a:rPr>
              <a:t>２，仕組み化を構築する３つの要素の作成</a:t>
            </a:r>
            <a:endParaRPr kumimoji="1" lang="en-US" altLang="ja-JP" sz="1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8A5923E-105B-D149-7E8C-8E81B8DD4515}"/>
              </a:ext>
            </a:extLst>
          </p:cNvPr>
          <p:cNvSpPr txBox="1"/>
          <p:nvPr/>
        </p:nvSpPr>
        <p:spPr>
          <a:xfrm>
            <a:off x="2403581" y="810439"/>
            <a:ext cx="40792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コンセプト策定シート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graphicFrame>
        <p:nvGraphicFramePr>
          <p:cNvPr id="18" name="表 17">
            <a:extLst>
              <a:ext uri="{FF2B5EF4-FFF2-40B4-BE49-F238E27FC236}">
                <a16:creationId xmlns:a16="http://schemas.microsoft.com/office/drawing/2014/main" id="{A16AC311-A2AE-E6ED-89CB-4DDADEB429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493842"/>
              </p:ext>
            </p:extLst>
          </p:nvPr>
        </p:nvGraphicFramePr>
        <p:xfrm>
          <a:off x="765149" y="1650999"/>
          <a:ext cx="7609493" cy="46556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7677">
                  <a:extLst>
                    <a:ext uri="{9D8B030D-6E8A-4147-A177-3AD203B41FA5}">
                      <a16:colId xmlns:a16="http://schemas.microsoft.com/office/drawing/2014/main" val="1179746631"/>
                    </a:ext>
                  </a:extLst>
                </a:gridCol>
                <a:gridCol w="2339056">
                  <a:extLst>
                    <a:ext uri="{9D8B030D-6E8A-4147-A177-3AD203B41FA5}">
                      <a16:colId xmlns:a16="http://schemas.microsoft.com/office/drawing/2014/main" val="3736018399"/>
                    </a:ext>
                  </a:extLst>
                </a:gridCol>
                <a:gridCol w="1580920">
                  <a:extLst>
                    <a:ext uri="{9D8B030D-6E8A-4147-A177-3AD203B41FA5}">
                      <a16:colId xmlns:a16="http://schemas.microsoft.com/office/drawing/2014/main" val="331938194"/>
                    </a:ext>
                  </a:extLst>
                </a:gridCol>
                <a:gridCol w="1580920">
                  <a:extLst>
                    <a:ext uri="{9D8B030D-6E8A-4147-A177-3AD203B41FA5}">
                      <a16:colId xmlns:a16="http://schemas.microsoft.com/office/drawing/2014/main" val="1326153539"/>
                    </a:ext>
                  </a:extLst>
                </a:gridCol>
                <a:gridCol w="1580920">
                  <a:extLst>
                    <a:ext uri="{9D8B030D-6E8A-4147-A177-3AD203B41FA5}">
                      <a16:colId xmlns:a16="http://schemas.microsoft.com/office/drawing/2014/main" val="2227934358"/>
                    </a:ext>
                  </a:extLst>
                </a:gridCol>
              </a:tblGrid>
              <a:tr h="332546"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01421466"/>
                  </a:ext>
                </a:extLst>
              </a:tr>
              <a:tr h="332546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2000" u="none" strike="noStrike">
                          <a:effectLst/>
                        </a:rPr>
                        <a:t>1</a:t>
                      </a:r>
                      <a:endParaRPr lang="en-US" altLang="ja-JP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2000" u="none" strike="noStrike">
                          <a:effectLst/>
                        </a:rPr>
                        <a:t>基本コンセプト</a:t>
                      </a:r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2000" u="none" strike="noStrike">
                          <a:effectLst/>
                        </a:rPr>
                        <a:t>誰に、何を通じて、どんな価値</a:t>
                      </a:r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6607081"/>
                  </a:ext>
                </a:extLst>
              </a:tr>
              <a:tr h="332546"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2000" u="none" strike="noStrike">
                          <a:effectLst/>
                        </a:rPr>
                        <a:t>→この３つを短文でまとめる</a:t>
                      </a:r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999057"/>
                  </a:ext>
                </a:extLst>
              </a:tr>
              <a:tr h="332546"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15082571"/>
                  </a:ext>
                </a:extLst>
              </a:tr>
              <a:tr h="332546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2000" u="none" strike="noStrike">
                          <a:effectLst/>
                        </a:rPr>
                        <a:t>2</a:t>
                      </a:r>
                      <a:endParaRPr lang="en-US" altLang="ja-JP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2000" u="none" strike="noStrike">
                          <a:effectLst/>
                        </a:rPr>
                        <a:t>差別化コンセプト</a:t>
                      </a:r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2000" u="none" strike="noStrike">
                          <a:effectLst/>
                        </a:rPr>
                        <a:t>どんな価値か？</a:t>
                      </a:r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71526888"/>
                  </a:ext>
                </a:extLst>
              </a:tr>
              <a:tr h="332546"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2000" u="none" strike="noStrike">
                          <a:effectLst/>
                        </a:rPr>
                        <a:t>その価値がどう業態とどう違うか？</a:t>
                      </a:r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4209880"/>
                  </a:ext>
                </a:extLst>
              </a:tr>
              <a:tr h="332546"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19202093"/>
                  </a:ext>
                </a:extLst>
              </a:tr>
              <a:tr h="332546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2000" u="none" strike="noStrike">
                          <a:effectLst/>
                        </a:rPr>
                        <a:t>3</a:t>
                      </a:r>
                      <a:endParaRPr lang="en-US" altLang="ja-JP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2000" u="none" strike="noStrike">
                          <a:effectLst/>
                        </a:rPr>
                        <a:t>商品コンセプト</a:t>
                      </a:r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2000" u="none" strike="noStrike">
                          <a:effectLst/>
                        </a:rPr>
                        <a:t>メニューの統一した考え</a:t>
                      </a:r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44737707"/>
                  </a:ext>
                </a:extLst>
              </a:tr>
              <a:tr h="332546"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2000" u="none" strike="noStrike">
                          <a:effectLst/>
                        </a:rPr>
                        <a:t>看板メニュー、メニューアイテム</a:t>
                      </a:r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8768105"/>
                  </a:ext>
                </a:extLst>
              </a:tr>
              <a:tr h="332546"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2000" u="none" strike="noStrike">
                          <a:effectLst/>
                        </a:rPr>
                        <a:t>価格帯、標準原価</a:t>
                      </a:r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12030669"/>
                  </a:ext>
                </a:extLst>
              </a:tr>
              <a:tr h="332546"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15619690"/>
                  </a:ext>
                </a:extLst>
              </a:tr>
              <a:tr h="332546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2000" u="none" strike="noStrike">
                          <a:effectLst/>
                        </a:rPr>
                        <a:t>4</a:t>
                      </a:r>
                      <a:endParaRPr lang="en-US" altLang="ja-JP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2000" u="none" strike="noStrike">
                          <a:effectLst/>
                        </a:rPr>
                        <a:t>店舗コンセプト</a:t>
                      </a:r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2000" u="none" strike="noStrike">
                          <a:effectLst/>
                        </a:rPr>
                        <a:t>店舗内外装への統一した考え</a:t>
                      </a:r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3682102"/>
                  </a:ext>
                </a:extLst>
              </a:tr>
              <a:tr h="332546"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2000" u="none" strike="noStrike">
                          <a:effectLst/>
                        </a:rPr>
                        <a:t>立地、規模、席数、階数</a:t>
                      </a:r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55552772"/>
                  </a:ext>
                </a:extLst>
              </a:tr>
              <a:tr h="332546"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65034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79410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306643"/>
            <a:ext cx="2660249" cy="489949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370647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2CBA1A4-89F9-CAD7-1250-36D877A2B695}"/>
              </a:ext>
            </a:extLst>
          </p:cNvPr>
          <p:cNvSpPr txBox="1"/>
          <p:nvPr/>
        </p:nvSpPr>
        <p:spPr>
          <a:xfrm>
            <a:off x="1356472" y="209496"/>
            <a:ext cx="460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800" b="1">
                <a:latin typeface="Meiryo" panose="020B0604030504040204" pitchFamily="34" charset="-128"/>
                <a:ea typeface="Meiryo" panose="020B0604030504040204" pitchFamily="34" charset="-128"/>
              </a:rPr>
              <a:t>２，仕組み化を構築する３つの要素の作成</a:t>
            </a:r>
            <a:endParaRPr kumimoji="1" lang="en-US" altLang="ja-JP" sz="1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8A5923E-105B-D149-7E8C-8E81B8DD4515}"/>
              </a:ext>
            </a:extLst>
          </p:cNvPr>
          <p:cNvSpPr txBox="1"/>
          <p:nvPr/>
        </p:nvSpPr>
        <p:spPr>
          <a:xfrm>
            <a:off x="2403581" y="810439"/>
            <a:ext cx="40792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コンセプト策定シート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C6335A34-0F39-8B27-DF3C-90F7EC44E3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6272033"/>
              </p:ext>
            </p:extLst>
          </p:nvPr>
        </p:nvGraphicFramePr>
        <p:xfrm>
          <a:off x="631874" y="1778000"/>
          <a:ext cx="8098056" cy="44347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2319">
                  <a:extLst>
                    <a:ext uri="{9D8B030D-6E8A-4147-A177-3AD203B41FA5}">
                      <a16:colId xmlns:a16="http://schemas.microsoft.com/office/drawing/2014/main" val="2950508855"/>
                    </a:ext>
                  </a:extLst>
                </a:gridCol>
                <a:gridCol w="2558394">
                  <a:extLst>
                    <a:ext uri="{9D8B030D-6E8A-4147-A177-3AD203B41FA5}">
                      <a16:colId xmlns:a16="http://schemas.microsoft.com/office/drawing/2014/main" val="457261132"/>
                    </a:ext>
                  </a:extLst>
                </a:gridCol>
                <a:gridCol w="1585781">
                  <a:extLst>
                    <a:ext uri="{9D8B030D-6E8A-4147-A177-3AD203B41FA5}">
                      <a16:colId xmlns:a16="http://schemas.microsoft.com/office/drawing/2014/main" val="2217256922"/>
                    </a:ext>
                  </a:extLst>
                </a:gridCol>
                <a:gridCol w="1585781">
                  <a:extLst>
                    <a:ext uri="{9D8B030D-6E8A-4147-A177-3AD203B41FA5}">
                      <a16:colId xmlns:a16="http://schemas.microsoft.com/office/drawing/2014/main" val="697731228"/>
                    </a:ext>
                  </a:extLst>
                </a:gridCol>
                <a:gridCol w="1585781">
                  <a:extLst>
                    <a:ext uri="{9D8B030D-6E8A-4147-A177-3AD203B41FA5}">
                      <a16:colId xmlns:a16="http://schemas.microsoft.com/office/drawing/2014/main" val="2688252423"/>
                    </a:ext>
                  </a:extLst>
                </a:gridCol>
              </a:tblGrid>
              <a:tr h="341132"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73199617"/>
                  </a:ext>
                </a:extLst>
              </a:tr>
              <a:tr h="34113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2000" u="none" strike="noStrike" dirty="0">
                          <a:effectLst/>
                        </a:rPr>
                        <a:t>5</a:t>
                      </a:r>
                      <a:endParaRPr lang="en-US" altLang="ja-JP" sz="2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2000" u="none" strike="noStrike">
                          <a:effectLst/>
                        </a:rPr>
                        <a:t>接客コンセプト</a:t>
                      </a:r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2000" u="none" strike="noStrike">
                          <a:effectLst/>
                        </a:rPr>
                        <a:t>基本、接客コンセプトを伝える流れ</a:t>
                      </a:r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6668327"/>
                  </a:ext>
                </a:extLst>
              </a:tr>
              <a:tr h="341132"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2000" u="none" strike="noStrike">
                          <a:effectLst/>
                        </a:rPr>
                        <a:t>お客様を喜ばせる仕掛け、トークなど</a:t>
                      </a:r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686222"/>
                  </a:ext>
                </a:extLst>
              </a:tr>
              <a:tr h="341132"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94597646"/>
                  </a:ext>
                </a:extLst>
              </a:tr>
              <a:tr h="34113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2000" u="none" strike="noStrike">
                          <a:effectLst/>
                        </a:rPr>
                        <a:t>6</a:t>
                      </a:r>
                      <a:endParaRPr lang="en-US" altLang="ja-JP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2000" u="none" strike="noStrike">
                          <a:effectLst/>
                        </a:rPr>
                        <a:t>販売促進コンセプト</a:t>
                      </a:r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2000" u="none" strike="noStrike">
                          <a:effectLst/>
                        </a:rPr>
                        <a:t>新規客を獲得する施策</a:t>
                      </a:r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3477435"/>
                  </a:ext>
                </a:extLst>
              </a:tr>
              <a:tr h="341132"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2000" u="none" strike="noStrike">
                          <a:effectLst/>
                        </a:rPr>
                        <a:t>リピーターを獲得する施策</a:t>
                      </a:r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53732045"/>
                  </a:ext>
                </a:extLst>
              </a:tr>
              <a:tr h="341132"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70930214"/>
                  </a:ext>
                </a:extLst>
              </a:tr>
              <a:tr h="34113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2000" u="none" strike="noStrike">
                          <a:effectLst/>
                        </a:rPr>
                        <a:t>7</a:t>
                      </a:r>
                      <a:endParaRPr lang="en-US" altLang="ja-JP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2000" u="none" strike="noStrike">
                          <a:effectLst/>
                        </a:rPr>
                        <a:t>顧客ターゲット</a:t>
                      </a:r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2000" u="none" strike="noStrike">
                          <a:effectLst/>
                        </a:rPr>
                        <a:t>ターゲット層の言語化</a:t>
                      </a:r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21230210"/>
                  </a:ext>
                </a:extLst>
              </a:tr>
              <a:tr h="341132"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5144383"/>
                  </a:ext>
                </a:extLst>
              </a:tr>
              <a:tr h="34113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2000" u="none" strike="noStrike">
                          <a:effectLst/>
                        </a:rPr>
                        <a:t>8</a:t>
                      </a:r>
                      <a:endParaRPr lang="en-US" altLang="ja-JP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2000" u="none" strike="noStrike">
                          <a:effectLst/>
                        </a:rPr>
                        <a:t>接客ストーリー</a:t>
                      </a:r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2000" u="none" strike="noStrike">
                          <a:effectLst/>
                        </a:rPr>
                        <a:t>自店の勝ちパターン</a:t>
                      </a:r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64524500"/>
                  </a:ext>
                </a:extLst>
              </a:tr>
              <a:tr h="341132"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ja-JP" altLang="en-US" sz="2000" u="none" strike="noStrike">
                          <a:effectLst/>
                        </a:rPr>
                        <a:t>→この様にオーダーしてくれれば</a:t>
                      </a:r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912146"/>
                  </a:ext>
                </a:extLst>
              </a:tr>
              <a:tr h="341132"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2000" u="none" strike="noStrike">
                          <a:effectLst/>
                        </a:rPr>
                        <a:t>　満足する筈</a:t>
                      </a:r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19939439"/>
                  </a:ext>
                </a:extLst>
              </a:tr>
              <a:tr h="341132"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34" charset="-128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39559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7209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0" y="6639102"/>
            <a:ext cx="9144000" cy="218897"/>
          </a:xfrm>
          <a:prstGeom prst="rect">
            <a:avLst/>
          </a:prstGeom>
          <a:solidFill>
            <a:srgbClr val="BF0C1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正方形/長方形 5"/>
          <p:cNvSpPr/>
          <p:nvPr/>
        </p:nvSpPr>
        <p:spPr>
          <a:xfrm>
            <a:off x="0" y="6620357"/>
            <a:ext cx="6858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800" dirty="0">
                <a:solidFill>
                  <a:schemeClr val="bg1"/>
                </a:solidFill>
              </a:rPr>
              <a:t>Copyright(C) 2017</a:t>
            </a:r>
            <a:r>
              <a:rPr lang="ja-JP" altLang="en-US" sz="800" dirty="0">
                <a:solidFill>
                  <a:schemeClr val="bg1"/>
                </a:solidFill>
              </a:rPr>
              <a:t>株式会社エフワンコンサルティング </a:t>
            </a:r>
            <a:r>
              <a:rPr lang="en-US" altLang="ja-JP" sz="800" dirty="0">
                <a:solidFill>
                  <a:schemeClr val="bg1"/>
                </a:solidFill>
              </a:rPr>
              <a:t>All rights reserved.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ja-JP" altLang="en-US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メモ 13"/>
          <p:cNvSpPr/>
          <p:nvPr/>
        </p:nvSpPr>
        <p:spPr>
          <a:xfrm>
            <a:off x="754375" y="1635028"/>
            <a:ext cx="7787955" cy="3970330"/>
          </a:xfrm>
          <a:prstGeom prst="foldedCorner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ea typeface="HGP創英角ｺﾞｼｯｸUB"/>
            </a:endParaRPr>
          </a:p>
        </p:txBody>
      </p:sp>
      <p:sp>
        <p:nvSpPr>
          <p:cNvPr id="15" name="Text Placeholder 4"/>
          <p:cNvSpPr txBox="1">
            <a:spLocks/>
          </p:cNvSpPr>
          <p:nvPr/>
        </p:nvSpPr>
        <p:spPr>
          <a:xfrm>
            <a:off x="3722837" y="3877692"/>
            <a:ext cx="3476436" cy="461665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anchor="t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20000"/>
              </a:lnSpc>
              <a:buClr>
                <a:srgbClr val="FF0000"/>
              </a:buClr>
              <a:buNone/>
            </a:pPr>
            <a:r>
              <a:rPr lang="ja-JP" altLang="en-US" sz="4800" dirty="0">
                <a:latin typeface="HGP創英角ｺﾞｼｯｸUB"/>
                <a:ea typeface="HGP創英角ｺﾞｼｯｸUB"/>
                <a:cs typeface="HGP明朝E"/>
              </a:rPr>
              <a:t>山口雄二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-1481511" y="27698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 dirty="0">
              <a:ea typeface="HGP創英角ｺﾞｼｯｸUB"/>
            </a:endParaRPr>
          </a:p>
        </p:txBody>
      </p:sp>
      <p:sp>
        <p:nvSpPr>
          <p:cNvPr id="17" name="タイトル 1"/>
          <p:cNvSpPr>
            <a:spLocks noGrp="1"/>
          </p:cNvSpPr>
          <p:nvPr>
            <p:ph type="title"/>
          </p:nvPr>
        </p:nvSpPr>
        <p:spPr>
          <a:xfrm>
            <a:off x="322517" y="164466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ja-JP" altLang="en-US" b="1" dirty="0">
                <a:latin typeface="HGP創英角ｺﾞｼｯｸUB"/>
                <a:ea typeface="HGP創英角ｺﾞｼｯｸUB"/>
                <a:cs typeface="HGP明朝E"/>
              </a:rPr>
              <a:t>今日の講師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3503065" y="3429000"/>
            <a:ext cx="52501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ja-JP" altLang="en-US" sz="2400" dirty="0">
                <a:solidFill>
                  <a:prstClr val="black"/>
                </a:solidFill>
                <a:latin typeface="ＭＳ Ｐゴシック"/>
                <a:ea typeface="HGP創英角ｺﾞｼｯｸUB"/>
                <a:cs typeface="+mj-cs"/>
              </a:rPr>
              <a:t>飲食店多店舗の壁突破コンサルタント </a:t>
            </a:r>
            <a:endParaRPr lang="ja-JP" altLang="en-US" sz="1000" dirty="0">
              <a:ea typeface="HGP創英角ｺﾞｼｯｸUB"/>
            </a:endParaRPr>
          </a:p>
        </p:txBody>
      </p:sp>
      <p:pic>
        <p:nvPicPr>
          <p:cNvPr id="11" name="図 10" descr="スクリーンショット 2017-08-29 0.05.1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895" y="2219180"/>
            <a:ext cx="3361376" cy="874346"/>
          </a:xfrm>
          <a:prstGeom prst="rect">
            <a:avLst/>
          </a:prstGeom>
        </p:spPr>
      </p:pic>
      <p:pic>
        <p:nvPicPr>
          <p:cNvPr id="4" name="図 3" descr="黒いスーツを着た男性&#10;&#10;低い精度で自動的に生成された説明">
            <a:extLst>
              <a:ext uri="{FF2B5EF4-FFF2-40B4-BE49-F238E27FC236}">
                <a16:creationId xmlns:a16="http://schemas.microsoft.com/office/drawing/2014/main" id="{0A8C684B-1A9D-8582-8D01-CBF31F0395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507" y="1684225"/>
            <a:ext cx="2317750" cy="3489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3042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119075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0181A9E2-D47A-EC5F-B0B7-0034B98ED5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614" y="1227026"/>
            <a:ext cx="7772400" cy="5492372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F959CA3-0AEA-ECD9-03B2-DC78BD489FC0}"/>
              </a:ext>
            </a:extLst>
          </p:cNvPr>
          <p:cNvSpPr txBox="1"/>
          <p:nvPr/>
        </p:nvSpPr>
        <p:spPr>
          <a:xfrm>
            <a:off x="1356472" y="209496"/>
            <a:ext cx="460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800" b="1">
                <a:latin typeface="Meiryo" panose="020B0604030504040204" pitchFamily="34" charset="-128"/>
                <a:ea typeface="Meiryo" panose="020B0604030504040204" pitchFamily="34" charset="-128"/>
              </a:rPr>
              <a:t>２，仕組み化を構築する３つの要素の作成</a:t>
            </a:r>
            <a:endParaRPr kumimoji="1" lang="en-US" altLang="ja-JP" sz="1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442797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119075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906E888-16A7-4D12-875E-5DEF19739C11}"/>
              </a:ext>
            </a:extLst>
          </p:cNvPr>
          <p:cNvSpPr txBox="1"/>
          <p:nvPr/>
        </p:nvSpPr>
        <p:spPr>
          <a:xfrm>
            <a:off x="1356472" y="209496"/>
            <a:ext cx="460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800" b="1">
                <a:latin typeface="Meiryo" panose="020B0604030504040204" pitchFamily="34" charset="-128"/>
                <a:ea typeface="Meiryo" panose="020B0604030504040204" pitchFamily="34" charset="-128"/>
              </a:rPr>
              <a:t>２，仕組み化を構築する３つの要素の作成</a:t>
            </a:r>
            <a:endParaRPr kumimoji="1" lang="en-US" altLang="ja-JP" sz="1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60CA6AD-43FC-0F37-5281-7AB37313225C}"/>
              </a:ext>
            </a:extLst>
          </p:cNvPr>
          <p:cNvSpPr txBox="1"/>
          <p:nvPr/>
        </p:nvSpPr>
        <p:spPr>
          <a:xfrm>
            <a:off x="2684302" y="984464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儲かる業態＝事業計画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C13A9F7-491A-4A28-CFD4-8F188DAA8F3C}"/>
              </a:ext>
            </a:extLst>
          </p:cNvPr>
          <p:cNvSpPr txBox="1"/>
          <p:nvPr/>
        </p:nvSpPr>
        <p:spPr>
          <a:xfrm>
            <a:off x="1028566" y="1913320"/>
            <a:ext cx="6391493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400" b="1">
                <a:latin typeface="Meiryo" panose="020B0604030504040204" pitchFamily="34" charset="-128"/>
                <a:ea typeface="Meiryo" panose="020B0604030504040204" pitchFamily="34" charset="-128"/>
              </a:rPr>
              <a:t>事業計画とは？</a:t>
            </a:r>
            <a:endParaRPr kumimoji="1" lang="en-US" altLang="ja-JP" sz="44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44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44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4400" b="1">
                <a:latin typeface="Meiryo" panose="020B0604030504040204" pitchFamily="34" charset="-128"/>
                <a:ea typeface="Meiryo" panose="020B0604030504040204" pitchFamily="34" charset="-128"/>
              </a:rPr>
              <a:t>　　投資と回収の標準形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0F38E34-3C08-0571-88CA-A4344DC9695A}"/>
              </a:ext>
            </a:extLst>
          </p:cNvPr>
          <p:cNvSpPr txBox="1"/>
          <p:nvPr/>
        </p:nvSpPr>
        <p:spPr>
          <a:xfrm>
            <a:off x="2904459" y="4714087"/>
            <a:ext cx="38779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b="1">
                <a:latin typeface="Meiryo" panose="020B0604030504040204" pitchFamily="34" charset="-128"/>
                <a:ea typeface="Meiryo" panose="020B0604030504040204" pitchFamily="34" charset="-128"/>
              </a:rPr>
              <a:t>（会社満足の基準）</a:t>
            </a:r>
          </a:p>
        </p:txBody>
      </p:sp>
    </p:spTree>
    <p:extLst>
      <p:ext uri="{BB962C8B-B14F-4D97-AF65-F5344CB8AC3E}">
        <p14:creationId xmlns:p14="http://schemas.microsoft.com/office/powerpoint/2010/main" val="5174178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119075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906E888-16A7-4D12-875E-5DEF19739C11}"/>
              </a:ext>
            </a:extLst>
          </p:cNvPr>
          <p:cNvSpPr txBox="1"/>
          <p:nvPr/>
        </p:nvSpPr>
        <p:spPr>
          <a:xfrm>
            <a:off x="1356472" y="209496"/>
            <a:ext cx="460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800" b="1">
                <a:latin typeface="Meiryo" panose="020B0604030504040204" pitchFamily="34" charset="-128"/>
                <a:ea typeface="Meiryo" panose="020B0604030504040204" pitchFamily="34" charset="-128"/>
              </a:rPr>
              <a:t>２，仕組み化を構築する３つの要素の作成</a:t>
            </a:r>
            <a:endParaRPr kumimoji="1" lang="en-US" altLang="ja-JP" sz="1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60CA6AD-43FC-0F37-5281-7AB37313225C}"/>
              </a:ext>
            </a:extLst>
          </p:cNvPr>
          <p:cNvSpPr txBox="1"/>
          <p:nvPr/>
        </p:nvSpPr>
        <p:spPr>
          <a:xfrm>
            <a:off x="2684302" y="984464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儲かる業態＝事業計画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C13A9F7-491A-4A28-CFD4-8F188DAA8F3C}"/>
              </a:ext>
            </a:extLst>
          </p:cNvPr>
          <p:cNvSpPr txBox="1"/>
          <p:nvPr/>
        </p:nvSpPr>
        <p:spPr>
          <a:xfrm>
            <a:off x="506269" y="1759794"/>
            <a:ext cx="88024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>
                <a:latin typeface="Meiryo" panose="020B0604030504040204" pitchFamily="34" charset="-128"/>
                <a:ea typeface="Meiryo" panose="020B0604030504040204" pitchFamily="34" charset="-128"/>
              </a:rPr>
              <a:t>事業計画とは？：投資と回収の標準形（会社満足の基準数値）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73088C3-9F75-8007-AFC9-49B1189FDBA7}"/>
              </a:ext>
            </a:extLst>
          </p:cNvPr>
          <p:cNvSpPr txBox="1"/>
          <p:nvPr/>
        </p:nvSpPr>
        <p:spPr>
          <a:xfrm>
            <a:off x="631875" y="2976961"/>
            <a:ext cx="803296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>
                <a:latin typeface="Meiryo" panose="020B0604030504040204" pitchFamily="34" charset="-128"/>
                <a:ea typeface="Meiryo" panose="020B0604030504040204" pitchFamily="34" charset="-128"/>
              </a:rPr>
              <a:t>あなたが考えるコンセプトの店舗は、</a:t>
            </a:r>
            <a:endParaRPr kumimoji="1" lang="en-US" altLang="ja-JP" sz="36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3600" b="1" i="1">
                <a:latin typeface="Meiryo" panose="020B0604030504040204" pitchFamily="34" charset="-128"/>
                <a:ea typeface="Meiryo" panose="020B0604030504040204" pitchFamily="34" charset="-128"/>
              </a:rPr>
              <a:t>いくら</a:t>
            </a:r>
            <a:r>
              <a:rPr kumimoji="1" lang="ja-JP" altLang="en-US" sz="3600" b="1">
                <a:latin typeface="Meiryo" panose="020B0604030504040204" pitchFamily="34" charset="-128"/>
                <a:ea typeface="Meiryo" panose="020B0604030504040204" pitchFamily="34" charset="-128"/>
              </a:rPr>
              <a:t>で出来ますか？</a:t>
            </a:r>
            <a:endParaRPr kumimoji="1" lang="en-US" altLang="ja-JP" sz="36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36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3600" b="1">
                <a:latin typeface="Meiryo" panose="020B0604030504040204" pitchFamily="34" charset="-128"/>
                <a:ea typeface="Meiryo" panose="020B0604030504040204" pitchFamily="34" charset="-128"/>
              </a:rPr>
              <a:t>物件取得費、店舗工事費、厨房費</a:t>
            </a:r>
            <a:endParaRPr kumimoji="1" lang="en-US" altLang="ja-JP" sz="36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3600" b="1">
                <a:latin typeface="Meiryo" panose="020B0604030504040204" pitchFamily="34" charset="-128"/>
                <a:ea typeface="Meiryo" panose="020B0604030504040204" pitchFamily="34" charset="-128"/>
              </a:rPr>
              <a:t>什器備品費、開業費</a:t>
            </a:r>
            <a:r>
              <a:rPr kumimoji="1" lang="en-US" altLang="ja-JP" sz="3600" b="1" dirty="0" err="1">
                <a:latin typeface="Meiryo" panose="020B0604030504040204" pitchFamily="34" charset="-128"/>
                <a:ea typeface="Meiryo" panose="020B0604030504040204" pitchFamily="34" charset="-128"/>
              </a:rPr>
              <a:t>etc</a:t>
            </a:r>
            <a:endParaRPr kumimoji="1" lang="ja-JP" altLang="en-US" sz="3600" b="1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673509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291853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119075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906E888-16A7-4D12-875E-5DEF19739C11}"/>
              </a:ext>
            </a:extLst>
          </p:cNvPr>
          <p:cNvSpPr txBox="1"/>
          <p:nvPr/>
        </p:nvSpPr>
        <p:spPr>
          <a:xfrm>
            <a:off x="1356472" y="209496"/>
            <a:ext cx="460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800" b="1">
                <a:latin typeface="Meiryo" panose="020B0604030504040204" pitchFamily="34" charset="-128"/>
                <a:ea typeface="Meiryo" panose="020B0604030504040204" pitchFamily="34" charset="-128"/>
              </a:rPr>
              <a:t>２，仕組み化を構築する３つの要素の作成</a:t>
            </a:r>
            <a:endParaRPr kumimoji="1" lang="en-US" altLang="ja-JP" sz="1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60CA6AD-43FC-0F37-5281-7AB37313225C}"/>
              </a:ext>
            </a:extLst>
          </p:cNvPr>
          <p:cNvSpPr txBox="1"/>
          <p:nvPr/>
        </p:nvSpPr>
        <p:spPr>
          <a:xfrm>
            <a:off x="2684302" y="984464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儲かる業態＝事業計画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C13A9F7-491A-4A28-CFD4-8F188DAA8F3C}"/>
              </a:ext>
            </a:extLst>
          </p:cNvPr>
          <p:cNvSpPr txBox="1"/>
          <p:nvPr/>
        </p:nvSpPr>
        <p:spPr>
          <a:xfrm>
            <a:off x="506269" y="1759794"/>
            <a:ext cx="54168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>
                <a:latin typeface="Meiryo" panose="020B0604030504040204" pitchFamily="34" charset="-128"/>
                <a:ea typeface="Meiryo" panose="020B0604030504040204" pitchFamily="34" charset="-128"/>
              </a:rPr>
              <a:t>事業計画とは？：投資と回収の標準形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81B2B59-BE20-3E77-4BAC-C0CE03C495E4}"/>
              </a:ext>
            </a:extLst>
          </p:cNvPr>
          <p:cNvSpPr txBox="1"/>
          <p:nvPr/>
        </p:nvSpPr>
        <p:spPr>
          <a:xfrm>
            <a:off x="1376251" y="2701933"/>
            <a:ext cx="6391493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4400" b="1">
                <a:latin typeface="Meiryo" panose="020B0604030504040204" pitchFamily="34" charset="-128"/>
                <a:ea typeface="Meiryo" panose="020B0604030504040204" pitchFamily="34" charset="-128"/>
              </a:rPr>
              <a:t>その投資を</a:t>
            </a:r>
            <a:endParaRPr kumimoji="1" lang="en-US" altLang="ja-JP" sz="44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4400" b="1">
                <a:latin typeface="Meiryo" panose="020B0604030504040204" pitchFamily="34" charset="-128"/>
                <a:ea typeface="Meiryo" panose="020B0604030504040204" pitchFamily="34" charset="-128"/>
              </a:rPr>
              <a:t>　何年で回収するのか？</a:t>
            </a:r>
            <a:endParaRPr kumimoji="1" lang="en-US" altLang="ja-JP" sz="44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44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4400" b="1">
                <a:latin typeface="Meiryo" panose="020B0604030504040204" pitchFamily="34" charset="-128"/>
                <a:ea typeface="Meiryo" panose="020B0604030504040204" pitchFamily="34" charset="-128"/>
              </a:rPr>
              <a:t>売上予測、原価、人件費</a:t>
            </a:r>
            <a:endParaRPr kumimoji="1" lang="en-US" altLang="ja-JP" sz="44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4400" b="1">
                <a:latin typeface="Meiryo" panose="020B0604030504040204" pitchFamily="34" charset="-128"/>
                <a:ea typeface="Meiryo" panose="020B0604030504040204" pitchFamily="34" charset="-128"/>
              </a:rPr>
              <a:t>賃料、その他経費</a:t>
            </a:r>
            <a:r>
              <a:rPr kumimoji="1" lang="en-US" altLang="ja-JP" sz="4400" b="1" dirty="0" err="1">
                <a:latin typeface="Meiryo" panose="020B0604030504040204" pitchFamily="34" charset="-128"/>
                <a:ea typeface="Meiryo" panose="020B0604030504040204" pitchFamily="34" charset="-128"/>
              </a:rPr>
              <a:t>etc</a:t>
            </a:r>
            <a:endParaRPr kumimoji="1" lang="ja-JP" altLang="en-US" sz="4400" b="1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37635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291853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119075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906E888-16A7-4D12-875E-5DEF19739C11}"/>
              </a:ext>
            </a:extLst>
          </p:cNvPr>
          <p:cNvSpPr txBox="1"/>
          <p:nvPr/>
        </p:nvSpPr>
        <p:spPr>
          <a:xfrm>
            <a:off x="1356472" y="209496"/>
            <a:ext cx="460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800" b="1">
                <a:latin typeface="Meiryo" panose="020B0604030504040204" pitchFamily="34" charset="-128"/>
                <a:ea typeface="Meiryo" panose="020B0604030504040204" pitchFamily="34" charset="-128"/>
              </a:rPr>
              <a:t>２，仕組み化を構築する３つの要素の作成</a:t>
            </a:r>
            <a:endParaRPr kumimoji="1" lang="en-US" altLang="ja-JP" sz="1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60CA6AD-43FC-0F37-5281-7AB37313225C}"/>
              </a:ext>
            </a:extLst>
          </p:cNvPr>
          <p:cNvSpPr txBox="1"/>
          <p:nvPr/>
        </p:nvSpPr>
        <p:spPr>
          <a:xfrm>
            <a:off x="2684302" y="984464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儲かる業態＝事業計画</a:t>
            </a: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762C0B09-10DF-1BCA-6AED-AF583FDC16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759" y="1655468"/>
            <a:ext cx="3319155" cy="3818575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7FE0247B-D199-7E70-6ED1-0B2F35DA06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6581" y="1507684"/>
            <a:ext cx="3377338" cy="2386598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1D1EF335-D0EC-274B-3C62-572632ADE0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5301" y="3681657"/>
            <a:ext cx="3170237" cy="2240250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E6DB491F-0CDC-B08C-F437-B5B454B4B7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0276" y="4109095"/>
            <a:ext cx="2631137" cy="3723391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2A2061CC-9EC0-5B97-D78A-25EA670DEFC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21792" y="3100312"/>
            <a:ext cx="2225397" cy="314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3590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291853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119075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906E888-16A7-4D12-875E-5DEF19739C11}"/>
              </a:ext>
            </a:extLst>
          </p:cNvPr>
          <p:cNvSpPr txBox="1"/>
          <p:nvPr/>
        </p:nvSpPr>
        <p:spPr>
          <a:xfrm>
            <a:off x="1356472" y="209496"/>
            <a:ext cx="460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800" b="1">
                <a:latin typeface="Meiryo" panose="020B0604030504040204" pitchFamily="34" charset="-128"/>
                <a:ea typeface="Meiryo" panose="020B0604030504040204" pitchFamily="34" charset="-128"/>
              </a:rPr>
              <a:t>２，仕組み化を構築する３つの要素の作成</a:t>
            </a:r>
            <a:endParaRPr kumimoji="1" lang="en-US" altLang="ja-JP" sz="1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60CA6AD-43FC-0F37-5281-7AB37313225C}"/>
              </a:ext>
            </a:extLst>
          </p:cNvPr>
          <p:cNvSpPr txBox="1"/>
          <p:nvPr/>
        </p:nvSpPr>
        <p:spPr>
          <a:xfrm>
            <a:off x="2684302" y="984464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儲かる業態＝事業計画</a:t>
            </a:r>
          </a:p>
        </p:txBody>
      </p:sp>
    </p:spTree>
    <p:extLst>
      <p:ext uri="{BB962C8B-B14F-4D97-AF65-F5344CB8AC3E}">
        <p14:creationId xmlns:p14="http://schemas.microsoft.com/office/powerpoint/2010/main" val="21558995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291853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119075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906E888-16A7-4D12-875E-5DEF19739C11}"/>
              </a:ext>
            </a:extLst>
          </p:cNvPr>
          <p:cNvSpPr txBox="1"/>
          <p:nvPr/>
        </p:nvSpPr>
        <p:spPr>
          <a:xfrm>
            <a:off x="1356472" y="209496"/>
            <a:ext cx="460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800" b="1">
                <a:latin typeface="Meiryo" panose="020B0604030504040204" pitchFamily="34" charset="-128"/>
                <a:ea typeface="Meiryo" panose="020B0604030504040204" pitchFamily="34" charset="-128"/>
              </a:rPr>
              <a:t>２，仕組み化を構築する３つの要素の作成</a:t>
            </a:r>
            <a:endParaRPr kumimoji="1" lang="en-US" altLang="ja-JP" sz="1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60CA6AD-43FC-0F37-5281-7AB37313225C}"/>
              </a:ext>
            </a:extLst>
          </p:cNvPr>
          <p:cNvSpPr txBox="1"/>
          <p:nvPr/>
        </p:nvSpPr>
        <p:spPr>
          <a:xfrm>
            <a:off x="1786621" y="1009455"/>
            <a:ext cx="5211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育つ仕組み＝育成カリキュラム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05F1D74-CC06-8261-42BD-21710193E867}"/>
              </a:ext>
            </a:extLst>
          </p:cNvPr>
          <p:cNvSpPr txBox="1"/>
          <p:nvPr/>
        </p:nvSpPr>
        <p:spPr>
          <a:xfrm>
            <a:off x="170794" y="1885784"/>
            <a:ext cx="88024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店長育成（人材育成）の悩みとは？（難しさとは？）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515CA28-C599-1CCC-AE79-17D2FE901832}"/>
              </a:ext>
            </a:extLst>
          </p:cNvPr>
          <p:cNvSpPr txBox="1"/>
          <p:nvPr/>
        </p:nvSpPr>
        <p:spPr>
          <a:xfrm>
            <a:off x="1702996" y="2703961"/>
            <a:ext cx="5570756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１、育った形、役割、責任が曖昧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　→ 何を教えるのか？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２、人により育成方法がまちまち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　→ 店長のバラツキ発生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３、時により、言う事が変わる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　→ 教えられる側が困る</a:t>
            </a:r>
          </a:p>
        </p:txBody>
      </p:sp>
    </p:spTree>
    <p:extLst>
      <p:ext uri="{BB962C8B-B14F-4D97-AF65-F5344CB8AC3E}">
        <p14:creationId xmlns:p14="http://schemas.microsoft.com/office/powerpoint/2010/main" val="25763652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291853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119075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906E888-16A7-4D12-875E-5DEF19739C11}"/>
              </a:ext>
            </a:extLst>
          </p:cNvPr>
          <p:cNvSpPr txBox="1"/>
          <p:nvPr/>
        </p:nvSpPr>
        <p:spPr>
          <a:xfrm>
            <a:off x="1356472" y="209496"/>
            <a:ext cx="460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800" b="1">
                <a:latin typeface="Meiryo" panose="020B0604030504040204" pitchFamily="34" charset="-128"/>
                <a:ea typeface="Meiryo" panose="020B0604030504040204" pitchFamily="34" charset="-128"/>
              </a:rPr>
              <a:t>２，仕組み化を構築する３つの要素の作成</a:t>
            </a:r>
            <a:endParaRPr kumimoji="1" lang="en-US" altLang="ja-JP" sz="1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60CA6AD-43FC-0F37-5281-7AB37313225C}"/>
              </a:ext>
            </a:extLst>
          </p:cNvPr>
          <p:cNvSpPr txBox="1"/>
          <p:nvPr/>
        </p:nvSpPr>
        <p:spPr>
          <a:xfrm>
            <a:off x="1786621" y="1009455"/>
            <a:ext cx="5211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育つ仕組み＝育成カリキュラム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1C1E3E1-5FBB-AE21-14EF-E73E7D542988}"/>
              </a:ext>
            </a:extLst>
          </p:cNvPr>
          <p:cNvSpPr txBox="1"/>
          <p:nvPr/>
        </p:nvSpPr>
        <p:spPr>
          <a:xfrm>
            <a:off x="324682" y="2274838"/>
            <a:ext cx="849463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>
                <a:latin typeface="Meiryo" panose="020B0604030504040204" pitchFamily="34" charset="-128"/>
                <a:ea typeface="Meiryo" panose="020B0604030504040204" pitchFamily="34" charset="-128"/>
              </a:rPr>
              <a:t>悩み（難しさ）の解決策は？</a:t>
            </a:r>
            <a:endParaRPr kumimoji="1" lang="en-US" altLang="ja-JP" sz="36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36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36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3600" b="1">
                <a:latin typeface="Meiryo" panose="020B0604030504040204" pitchFamily="34" charset="-128"/>
                <a:ea typeface="Meiryo" panose="020B0604030504040204" pitchFamily="34" charset="-128"/>
              </a:rPr>
              <a:t>育成の仕組み化　</a:t>
            </a:r>
            <a:endParaRPr kumimoji="1" lang="en-US" altLang="ja-JP" sz="36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3600" b="1">
                <a:latin typeface="Meiryo" panose="020B0604030504040204" pitchFamily="34" charset="-128"/>
                <a:ea typeface="Meiryo" panose="020B0604030504040204" pitchFamily="34" charset="-128"/>
              </a:rPr>
              <a:t>　　＝　育った形、役割、責任の体系化</a:t>
            </a:r>
          </a:p>
        </p:txBody>
      </p:sp>
    </p:spTree>
    <p:extLst>
      <p:ext uri="{BB962C8B-B14F-4D97-AF65-F5344CB8AC3E}">
        <p14:creationId xmlns:p14="http://schemas.microsoft.com/office/powerpoint/2010/main" val="37913516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291853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4021015" y="6294900"/>
            <a:ext cx="1629917" cy="367814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906E888-16A7-4D12-875E-5DEF19739C11}"/>
              </a:ext>
            </a:extLst>
          </p:cNvPr>
          <p:cNvSpPr txBox="1"/>
          <p:nvPr/>
        </p:nvSpPr>
        <p:spPr>
          <a:xfrm>
            <a:off x="1356472" y="209496"/>
            <a:ext cx="460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800" b="1">
                <a:latin typeface="Meiryo" panose="020B0604030504040204" pitchFamily="34" charset="-128"/>
                <a:ea typeface="Meiryo" panose="020B0604030504040204" pitchFamily="34" charset="-128"/>
              </a:rPr>
              <a:t>２，仕組み化を構築する３つの要素の作成</a:t>
            </a:r>
            <a:endParaRPr kumimoji="1" lang="en-US" altLang="ja-JP" sz="1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60CA6AD-43FC-0F37-5281-7AB37313225C}"/>
              </a:ext>
            </a:extLst>
          </p:cNvPr>
          <p:cNvSpPr txBox="1"/>
          <p:nvPr/>
        </p:nvSpPr>
        <p:spPr>
          <a:xfrm>
            <a:off x="1786621" y="1009455"/>
            <a:ext cx="5211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育つ仕組み＝育成カリキュラム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9AD75EC7-38CE-278B-E6EA-83EAE09780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408" y="1143233"/>
            <a:ext cx="7795652" cy="550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4466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291853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4021015" y="6294900"/>
            <a:ext cx="1629917" cy="367814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906E888-16A7-4D12-875E-5DEF19739C11}"/>
              </a:ext>
            </a:extLst>
          </p:cNvPr>
          <p:cNvSpPr txBox="1"/>
          <p:nvPr/>
        </p:nvSpPr>
        <p:spPr>
          <a:xfrm>
            <a:off x="1356472" y="209496"/>
            <a:ext cx="460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800" b="1">
                <a:latin typeface="Meiryo" panose="020B0604030504040204" pitchFamily="34" charset="-128"/>
                <a:ea typeface="Meiryo" panose="020B0604030504040204" pitchFamily="34" charset="-128"/>
              </a:rPr>
              <a:t>２，仕組み化を構築する３つの要素の作成</a:t>
            </a:r>
            <a:endParaRPr kumimoji="1" lang="en-US" altLang="ja-JP" sz="1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60CA6AD-43FC-0F37-5281-7AB37313225C}"/>
              </a:ext>
            </a:extLst>
          </p:cNvPr>
          <p:cNvSpPr txBox="1"/>
          <p:nvPr/>
        </p:nvSpPr>
        <p:spPr>
          <a:xfrm>
            <a:off x="1786621" y="1009455"/>
            <a:ext cx="5211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育つ仕組み＝育成カリキュラム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43F0947F-0536-7593-6F15-BF14926E73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568861"/>
            <a:ext cx="3255443" cy="4606863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D985DD3B-D601-1102-661D-19FAB8A9B2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4215" y="1772477"/>
            <a:ext cx="3355618" cy="4748622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7B593160-9FF5-121F-3C5C-94B5C63CD4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9833" y="2557468"/>
            <a:ext cx="2598951" cy="367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31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0" y="6639102"/>
            <a:ext cx="9144000" cy="218897"/>
          </a:xfrm>
          <a:prstGeom prst="rect">
            <a:avLst/>
          </a:prstGeom>
          <a:solidFill>
            <a:srgbClr val="BF0C1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正方形/長方形 5"/>
          <p:cNvSpPr/>
          <p:nvPr/>
        </p:nvSpPr>
        <p:spPr>
          <a:xfrm>
            <a:off x="0" y="6620357"/>
            <a:ext cx="6858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800" dirty="0">
                <a:solidFill>
                  <a:schemeClr val="bg1"/>
                </a:solidFill>
              </a:rPr>
              <a:t>Copyright(C) 2017</a:t>
            </a:r>
            <a:r>
              <a:rPr lang="ja-JP" altLang="en-US" sz="800" dirty="0">
                <a:solidFill>
                  <a:schemeClr val="bg1"/>
                </a:solidFill>
              </a:rPr>
              <a:t>株式会社エフワンコンサルティング </a:t>
            </a:r>
            <a:r>
              <a:rPr lang="en-US" altLang="ja-JP" sz="800" dirty="0">
                <a:solidFill>
                  <a:schemeClr val="bg1"/>
                </a:solidFill>
              </a:rPr>
              <a:t>All rights reserved.</a:t>
            </a:r>
            <a:r>
              <a:rPr lang="en-US" altLang="ja-JP" sz="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ja-JP" altLang="en-US" sz="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-1481511" y="27698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 dirty="0">
              <a:ea typeface="HGP創英角ｺﾞｼｯｸUB"/>
            </a:endParaRPr>
          </a:p>
        </p:txBody>
      </p:sp>
      <p:sp>
        <p:nvSpPr>
          <p:cNvPr id="17" name="タイトル 1"/>
          <p:cNvSpPr>
            <a:spLocks noGrp="1"/>
          </p:cNvSpPr>
          <p:nvPr>
            <p:ph type="title"/>
          </p:nvPr>
        </p:nvSpPr>
        <p:spPr>
          <a:xfrm>
            <a:off x="229667" y="9101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ja-JP" altLang="en-US" b="1" dirty="0">
                <a:latin typeface="HGP創英角ｺﾞｼｯｸUB"/>
                <a:ea typeface="HGP創英角ｺﾞｼｯｸUB"/>
                <a:cs typeface="HGP明朝E"/>
              </a:rPr>
              <a:t>山口雄二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88621" y="2319056"/>
            <a:ext cx="85514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latin typeface="HGP創英角ｺﾞｼｯｸUB"/>
                <a:ea typeface="HGP創英角ｺﾞｼｯｸUB"/>
                <a:cs typeface="HGP明朝E"/>
              </a:rPr>
              <a:t>1963</a:t>
            </a:r>
            <a:r>
              <a:rPr lang="ja-JP" altLang="en-US" sz="2400" dirty="0">
                <a:latin typeface="HGP創英角ｺﾞｼｯｸUB"/>
                <a:ea typeface="HGP創英角ｺﾞｼｯｸUB"/>
                <a:cs typeface="HGP明朝E"/>
              </a:rPr>
              <a:t>年　　京都府生まれ</a:t>
            </a:r>
          </a:p>
          <a:p>
            <a:r>
              <a:rPr lang="ja-JP" altLang="en-US" sz="2400" dirty="0">
                <a:latin typeface="HGP創英角ｺﾞｼｯｸUB"/>
                <a:ea typeface="HGP創英角ｺﾞｼｯｸUB"/>
                <a:cs typeface="HGP明朝E"/>
              </a:rPr>
              <a:t>ローカルファミレスチェーン　トマト＆オニオン創業時より参画し、</a:t>
            </a:r>
            <a:br>
              <a:rPr lang="ja-JP" altLang="en-US" sz="2400" dirty="0">
                <a:latin typeface="HGP創英角ｺﾞｼｯｸUB"/>
                <a:ea typeface="HGP創英角ｺﾞｼｯｸUB"/>
                <a:cs typeface="HGP明朝E"/>
              </a:rPr>
            </a:br>
            <a:r>
              <a:rPr lang="ja-JP" altLang="en-US" sz="2400" dirty="0">
                <a:latin typeface="HGP創英角ｺﾞｼｯｸUB"/>
                <a:ea typeface="HGP創英角ｺﾞｼｯｸUB"/>
                <a:cs typeface="HGP明朝E"/>
              </a:rPr>
              <a:t>飲食店経営の基礎を学ぶ（</a:t>
            </a:r>
            <a:r>
              <a:rPr lang="en-US" altLang="ja-JP" sz="2400" dirty="0">
                <a:latin typeface="HGP創英角ｺﾞｼｯｸUB"/>
                <a:ea typeface="HGP創英角ｺﾞｼｯｸUB"/>
                <a:cs typeface="HGP明朝E"/>
              </a:rPr>
              <a:t>1</a:t>
            </a:r>
            <a:r>
              <a:rPr lang="ja-JP" altLang="en-US" sz="2400" dirty="0">
                <a:latin typeface="HGP創英角ｺﾞｼｯｸUB"/>
                <a:ea typeface="HGP創英角ｺﾞｼｯｸUB"/>
                <a:cs typeface="HGP明朝E"/>
              </a:rPr>
              <a:t>店～</a:t>
            </a:r>
            <a:r>
              <a:rPr lang="en-US" altLang="ja-JP" sz="2400" dirty="0">
                <a:latin typeface="HGP創英角ｺﾞｼｯｸUB"/>
                <a:ea typeface="HGP創英角ｺﾞｼｯｸUB"/>
                <a:cs typeface="HGP明朝E"/>
              </a:rPr>
              <a:t>80</a:t>
            </a:r>
            <a:r>
              <a:rPr lang="ja-JP" altLang="en-US" sz="2400" dirty="0">
                <a:latin typeface="HGP創英角ｺﾞｼｯｸUB"/>
                <a:ea typeface="HGP創英角ｺﾞｼｯｸUB"/>
                <a:cs typeface="HGP明朝E"/>
              </a:rPr>
              <a:t>店舗へ）</a:t>
            </a:r>
          </a:p>
          <a:p>
            <a:endParaRPr lang="ja-JP" altLang="en-US" sz="2400" dirty="0">
              <a:latin typeface="HGP創英角ｺﾞｼｯｸUB"/>
              <a:ea typeface="HGP創英角ｺﾞｼｯｸUB"/>
              <a:cs typeface="HGP明朝E"/>
            </a:endParaRPr>
          </a:p>
          <a:p>
            <a:r>
              <a:rPr lang="ja-JP" altLang="en-US" sz="2400" dirty="0">
                <a:latin typeface="HGP創英角ｺﾞｼｯｸUB"/>
                <a:ea typeface="HGP創英角ｺﾞｼｯｸUB"/>
                <a:cs typeface="HGP明朝E"/>
              </a:rPr>
              <a:t>餃子専門店　浪花ひとくち餃子　チャオチャオを創業</a:t>
            </a:r>
            <a:br>
              <a:rPr lang="ja-JP" altLang="en-US" sz="2400" dirty="0">
                <a:latin typeface="HGP創英角ｺﾞｼｯｸUB"/>
                <a:ea typeface="HGP創英角ｺﾞｼｯｸUB"/>
                <a:cs typeface="HGP明朝E"/>
              </a:rPr>
            </a:br>
            <a:r>
              <a:rPr lang="ja-JP" altLang="en-US" sz="2400" dirty="0">
                <a:latin typeface="HGP創英角ｺﾞｼｯｸUB"/>
                <a:ea typeface="HGP創英角ｺﾞｼｯｸUB"/>
                <a:cs typeface="HGP明朝E"/>
              </a:rPr>
              <a:t>韓国鉄板鍋専門店　韓のおしりと合わせ直営、</a:t>
            </a:r>
            <a:br>
              <a:rPr lang="en-US" altLang="ja-JP" sz="2400" dirty="0">
                <a:latin typeface="HGP創英角ｺﾞｼｯｸUB"/>
                <a:ea typeface="HGP創英角ｺﾞｼｯｸUB"/>
                <a:cs typeface="HGP明朝E"/>
              </a:rPr>
            </a:br>
            <a:r>
              <a:rPr lang="en-US" altLang="ja-JP" sz="2400" dirty="0">
                <a:latin typeface="HGP創英角ｺﾞｼｯｸUB"/>
                <a:ea typeface="HGP創英角ｺﾞｼｯｸUB"/>
                <a:cs typeface="HGP明朝E"/>
              </a:rPr>
              <a:t>FC</a:t>
            </a:r>
            <a:r>
              <a:rPr lang="ja-JP" altLang="en-US" sz="2400" dirty="0">
                <a:latin typeface="HGP創英角ｺﾞｼｯｸUB"/>
                <a:ea typeface="HGP創英角ｺﾞｼｯｸUB"/>
                <a:cs typeface="HGP明朝E"/>
              </a:rPr>
              <a:t>にて合計</a:t>
            </a:r>
            <a:r>
              <a:rPr lang="en-US" altLang="ja-JP" sz="2400" dirty="0">
                <a:latin typeface="HGP創英角ｺﾞｼｯｸUB"/>
                <a:ea typeface="HGP創英角ｺﾞｼｯｸUB"/>
                <a:cs typeface="HGP明朝E"/>
              </a:rPr>
              <a:t>120</a:t>
            </a:r>
            <a:r>
              <a:rPr lang="ja-JP" altLang="en-US" sz="2400" dirty="0">
                <a:latin typeface="HGP創英角ｺﾞｼｯｸUB"/>
                <a:ea typeface="HGP創英角ｺﾞｼｯｸUB"/>
                <a:cs typeface="HGP明朝E"/>
              </a:rPr>
              <a:t>店舗を展開する</a:t>
            </a:r>
          </a:p>
          <a:p>
            <a:endParaRPr lang="ja-JP" altLang="en-US" sz="2400" dirty="0">
              <a:latin typeface="HGP創英角ｺﾞｼｯｸUB"/>
              <a:ea typeface="HGP創英角ｺﾞｼｯｸUB"/>
              <a:cs typeface="HGP明朝E"/>
            </a:endParaRPr>
          </a:p>
          <a:p>
            <a:r>
              <a:rPr lang="ja-JP" altLang="en-US" sz="2400" dirty="0">
                <a:latin typeface="HGP創英角ｺﾞｼｯｸUB"/>
                <a:ea typeface="HGP創英角ｺﾞｼｯｸUB"/>
                <a:cs typeface="HGP明朝E"/>
              </a:rPr>
              <a:t>現在は、自己の経験をベースに飲食店の経営者と現場社員、</a:t>
            </a:r>
          </a:p>
          <a:p>
            <a:r>
              <a:rPr lang="ja-JP" altLang="en-US" sz="2400" dirty="0">
                <a:latin typeface="HGP創英角ｺﾞｼｯｸUB"/>
                <a:ea typeface="HGP創英角ｺﾞｼｯｸUB"/>
                <a:cs typeface="HGP明朝E"/>
              </a:rPr>
              <a:t>店長の双方の夢が同時に実現する店舗展開・多店舗化メソッドを伝える為、セミナーの開催や個別コンサルティングを行っている</a:t>
            </a:r>
          </a:p>
          <a:p>
            <a:endParaRPr kumimoji="1" lang="ja-JP" altLang="en-US" sz="2400" dirty="0">
              <a:ea typeface="HGP創英角ｺﾞｼｯｸUB"/>
            </a:endParaRPr>
          </a:p>
        </p:txBody>
      </p:sp>
      <p:pic>
        <p:nvPicPr>
          <p:cNvPr id="16" name="図 15" descr="スクリーンショット 2017-08-29 0.05.1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065" y="332750"/>
            <a:ext cx="3301427" cy="858756"/>
          </a:xfrm>
          <a:prstGeom prst="rect">
            <a:avLst/>
          </a:prstGeom>
        </p:spPr>
      </p:pic>
      <p:sp>
        <p:nvSpPr>
          <p:cNvPr id="2" name="正方形/長方形 1"/>
          <p:cNvSpPr/>
          <p:nvPr/>
        </p:nvSpPr>
        <p:spPr>
          <a:xfrm>
            <a:off x="229667" y="1172592"/>
            <a:ext cx="6413610" cy="101566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ja-JP" altLang="en-US" sz="2000" dirty="0">
                <a:latin typeface="HGP創英角ｺﾞｼｯｸUB"/>
                <a:ea typeface="HGP創英角ｺﾞｼｯｸUB"/>
                <a:cs typeface="HGP明朝E"/>
              </a:rPr>
              <a:t>飲食店成長支援コンサルタント</a:t>
            </a:r>
            <a:br>
              <a:rPr lang="ja-JP" altLang="en-US" sz="2000" dirty="0">
                <a:latin typeface="HGP創英角ｺﾞｼｯｸUB"/>
                <a:ea typeface="HGP創英角ｺﾞｼｯｸUB"/>
                <a:cs typeface="HGP明朝E"/>
              </a:rPr>
            </a:br>
            <a:r>
              <a:rPr lang="ja-JP" altLang="en-US" sz="2000" dirty="0">
                <a:latin typeface="HGP創英角ｺﾞｼｯｸUB"/>
                <a:ea typeface="HGP創英角ｺﾞｼｯｸUB"/>
                <a:cs typeface="HGP明朝E"/>
              </a:rPr>
              <a:t>株式会社エフワンコンサルティング　　代表取締役</a:t>
            </a:r>
            <a:br>
              <a:rPr lang="ja-JP" altLang="en-US" sz="2000" dirty="0">
                <a:latin typeface="HGP創英角ｺﾞｼｯｸUB"/>
                <a:ea typeface="HGP創英角ｺﾞｼｯｸUB"/>
                <a:cs typeface="HGP明朝E"/>
              </a:rPr>
            </a:br>
            <a:r>
              <a:rPr lang="ja-JP" altLang="en-US" sz="2000" dirty="0">
                <a:latin typeface="HGP創英角ｺﾞｼｯｸUB"/>
                <a:ea typeface="HGP創英角ｺﾞｼｯｸUB"/>
                <a:cs typeface="HGP明朝E"/>
              </a:rPr>
              <a:t>企業化を目指す飲食店の会　</a:t>
            </a:r>
            <a:r>
              <a:rPr lang="en-US" altLang="ja-JP" sz="2000" dirty="0">
                <a:latin typeface="HGP創英角ｺﾞｼｯｸUB"/>
                <a:ea typeface="HGP創英角ｺﾞｼｯｸUB"/>
                <a:cs typeface="HGP明朝E"/>
              </a:rPr>
              <a:t>Team Food No1 </a:t>
            </a:r>
            <a:r>
              <a:rPr lang="ja-JP" altLang="en-US" sz="2000" dirty="0">
                <a:latin typeface="HGP創英角ｺﾞｼｯｸUB"/>
                <a:ea typeface="HGP創英角ｺﾞｼｯｸUB"/>
                <a:cs typeface="HGP明朝E"/>
              </a:rPr>
              <a:t>　代表</a:t>
            </a:r>
          </a:p>
        </p:txBody>
      </p:sp>
      <p:pic>
        <p:nvPicPr>
          <p:cNvPr id="4" name="図 3" descr="黒いスーツを着た男性&#10;&#10;低い精度で自動的に生成された説明">
            <a:extLst>
              <a:ext uri="{FF2B5EF4-FFF2-40B4-BE49-F238E27FC236}">
                <a16:creationId xmlns:a16="http://schemas.microsoft.com/office/drawing/2014/main" id="{B3E9F698-4234-1352-C2A7-83FB7A1D47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7253" y="25018"/>
            <a:ext cx="1563964" cy="2354667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6B8869AC-FD8E-FD06-539C-A446B247B1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290" y="2607114"/>
            <a:ext cx="785953" cy="857613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8CC56270-CB03-3A8B-96AA-259B3E67E3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036" y="3368793"/>
            <a:ext cx="1168151" cy="1299171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85B0CC23-8734-4690-68B7-ADCAE1CDF7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6196" y="3981864"/>
            <a:ext cx="1341060" cy="1491474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1BBA47B3-E18E-4B75-7F46-C717EFED9752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1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99" y="362169"/>
            <a:ext cx="4538248" cy="3488538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CCCB1C09-3368-7E20-7ACE-636CA66BD6E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alphaModFix amt="13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8949" y="2424037"/>
            <a:ext cx="4641775" cy="2977580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498C493F-BC0B-C531-71C6-24E064E5FE5A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14" y="3676916"/>
            <a:ext cx="4161914" cy="274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37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291853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4021015" y="6294900"/>
            <a:ext cx="1629917" cy="367814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906E888-16A7-4D12-875E-5DEF19739C11}"/>
              </a:ext>
            </a:extLst>
          </p:cNvPr>
          <p:cNvSpPr txBox="1"/>
          <p:nvPr/>
        </p:nvSpPr>
        <p:spPr>
          <a:xfrm>
            <a:off x="1356472" y="209496"/>
            <a:ext cx="460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800" b="1">
                <a:latin typeface="Meiryo" panose="020B0604030504040204" pitchFamily="34" charset="-128"/>
                <a:ea typeface="Meiryo" panose="020B0604030504040204" pitchFamily="34" charset="-128"/>
              </a:rPr>
              <a:t>２，仕組み化を構築する３つの要素の作成</a:t>
            </a:r>
            <a:endParaRPr kumimoji="1" lang="en-US" altLang="ja-JP" sz="1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60CA6AD-43FC-0F37-5281-7AB37313225C}"/>
              </a:ext>
            </a:extLst>
          </p:cNvPr>
          <p:cNvSpPr txBox="1"/>
          <p:nvPr/>
        </p:nvSpPr>
        <p:spPr>
          <a:xfrm>
            <a:off x="1786621" y="1009455"/>
            <a:ext cx="5211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育つ仕組み＝育成カリキュラム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3A13E2A-B591-1239-B76B-A7C33FFD02DF}"/>
              </a:ext>
            </a:extLst>
          </p:cNvPr>
          <p:cNvSpPr txBox="1"/>
          <p:nvPr/>
        </p:nvSpPr>
        <p:spPr>
          <a:xfrm>
            <a:off x="852614" y="2178859"/>
            <a:ext cx="7366119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作る苦しみはあるが・・・・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2800" b="1">
                <a:solidFill>
                  <a:srgbClr val="C0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誰が教えても、いつも同じ内容を教えれる</a:t>
            </a:r>
            <a:endParaRPr kumimoji="1" lang="en-US" altLang="ja-JP" sz="2800" b="1" dirty="0">
              <a:solidFill>
                <a:srgbClr val="C00000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これだけで、大半の悩みは、解決しないか？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2800" b="1">
                <a:solidFill>
                  <a:srgbClr val="C0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仕組みは、永遠に文句言わず働きます。！！</a:t>
            </a:r>
          </a:p>
        </p:txBody>
      </p:sp>
    </p:spTree>
    <p:extLst>
      <p:ext uri="{BB962C8B-B14F-4D97-AF65-F5344CB8AC3E}">
        <p14:creationId xmlns:p14="http://schemas.microsoft.com/office/powerpoint/2010/main" val="36358385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291853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4021015" y="6294900"/>
            <a:ext cx="1629917" cy="367814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906E888-16A7-4D12-875E-5DEF19739C11}"/>
              </a:ext>
            </a:extLst>
          </p:cNvPr>
          <p:cNvSpPr txBox="1"/>
          <p:nvPr/>
        </p:nvSpPr>
        <p:spPr>
          <a:xfrm>
            <a:off x="1356472" y="209496"/>
            <a:ext cx="460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800" b="1">
                <a:latin typeface="Meiryo" panose="020B0604030504040204" pitchFamily="34" charset="-128"/>
                <a:ea typeface="Meiryo" panose="020B0604030504040204" pitchFamily="34" charset="-128"/>
              </a:rPr>
              <a:t>２，仕組み化を構築する３つの要素の作成</a:t>
            </a:r>
            <a:endParaRPr kumimoji="1" lang="en-US" altLang="ja-JP" sz="1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60CA6AD-43FC-0F37-5281-7AB37313225C}"/>
              </a:ext>
            </a:extLst>
          </p:cNvPr>
          <p:cNvSpPr txBox="1"/>
          <p:nvPr/>
        </p:nvSpPr>
        <p:spPr>
          <a:xfrm>
            <a:off x="1786621" y="1009455"/>
            <a:ext cx="5211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育つ仕組み＝育成カリキュラム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8996ABD-9D52-4653-19FC-39C0507B743C}"/>
              </a:ext>
            </a:extLst>
          </p:cNvPr>
          <p:cNvSpPr txBox="1"/>
          <p:nvPr/>
        </p:nvSpPr>
        <p:spPr>
          <a:xfrm>
            <a:off x="852614" y="2543908"/>
            <a:ext cx="6647974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以上３点に加え、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５店舗の壁を越えるには、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en-US" altLang="ja-JP" sz="2800" b="1" dirty="0">
                <a:latin typeface="Meiryo" panose="020B0604030504040204" pitchFamily="34" charset="-128"/>
                <a:ea typeface="Meiryo" panose="020B0604030504040204" pitchFamily="34" charset="-128"/>
              </a:rPr>
              <a:t>No2</a:t>
            </a:r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育成が大切、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その為の店舗運営メソッドが大事です。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ja-JP" altLang="en-US" sz="2800" b="1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813436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291853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4021015" y="6294900"/>
            <a:ext cx="1629917" cy="367814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906E888-16A7-4D12-875E-5DEF19739C11}"/>
              </a:ext>
            </a:extLst>
          </p:cNvPr>
          <p:cNvSpPr txBox="1"/>
          <p:nvPr/>
        </p:nvSpPr>
        <p:spPr>
          <a:xfrm>
            <a:off x="1356472" y="209496"/>
            <a:ext cx="460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800" b="1">
                <a:latin typeface="Meiryo" panose="020B0604030504040204" pitchFamily="34" charset="-128"/>
                <a:ea typeface="Meiryo" panose="020B0604030504040204" pitchFamily="34" charset="-128"/>
              </a:rPr>
              <a:t>２，仕組み化を構築する３つの要素の作成</a:t>
            </a:r>
            <a:endParaRPr kumimoji="1" lang="en-US" altLang="ja-JP" sz="1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60CA6AD-43FC-0F37-5281-7AB37313225C}"/>
              </a:ext>
            </a:extLst>
          </p:cNvPr>
          <p:cNvSpPr txBox="1"/>
          <p:nvPr/>
        </p:nvSpPr>
        <p:spPr>
          <a:xfrm>
            <a:off x="1786621" y="1009455"/>
            <a:ext cx="5211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育つ仕組み＝育成カリキュラム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922CE66-D7FB-D04B-45DA-65BD328BE4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1291600" y="-397261"/>
            <a:ext cx="6469161" cy="8719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2841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7656827" y="6427676"/>
            <a:ext cx="1435632" cy="323971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0315B6E1-AA89-1D0E-4457-7946C90D9C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7679" y="307014"/>
            <a:ext cx="4554105" cy="64446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3852044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0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119075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2974DCD-7490-544A-5A6A-DC69E770964F}"/>
              </a:ext>
            </a:extLst>
          </p:cNvPr>
          <p:cNvSpPr txBox="1"/>
          <p:nvPr/>
        </p:nvSpPr>
        <p:spPr>
          <a:xfrm>
            <a:off x="1321410" y="893914"/>
            <a:ext cx="5929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solidFill>
                  <a:srgbClr val="C0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エフワンブレイクスルー塾</a:t>
            </a:r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のご案内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B4CA89B-7F2A-700A-07D0-C1FAEFE631A2}"/>
              </a:ext>
            </a:extLst>
          </p:cNvPr>
          <p:cNvSpPr txBox="1"/>
          <p:nvPr/>
        </p:nvSpPr>
        <p:spPr>
          <a:xfrm>
            <a:off x="501947" y="2942427"/>
            <a:ext cx="808426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５店舗の壁</a:t>
            </a:r>
            <a:r>
              <a:rPr kumimoji="1" lang="en-US" altLang="ja-JP" sz="2800" b="1" dirty="0">
                <a:latin typeface="Meiryo" panose="020B0604030504040204" pitchFamily="34" charset="-128"/>
                <a:ea typeface="Meiryo" panose="020B0604030504040204" pitchFamily="34" charset="-128"/>
              </a:rPr>
              <a:t>(</a:t>
            </a:r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多店舗化）を越える為の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en-US" altLang="ja-JP" sz="2800" b="1" dirty="0">
                <a:latin typeface="Meiryo" panose="020B0604030504040204" pitchFamily="34" charset="-128"/>
                <a:ea typeface="Meiryo" panose="020B0604030504040204" pitchFamily="34" charset="-128"/>
              </a:rPr>
              <a:t>『</a:t>
            </a:r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体系化された展開の仕組み作り</a:t>
            </a:r>
            <a:r>
              <a:rPr kumimoji="1" lang="en-US" altLang="ja-JP" sz="2800" b="1" dirty="0">
                <a:latin typeface="Meiryo" panose="020B0604030504040204" pitchFamily="34" charset="-128"/>
                <a:ea typeface="Meiryo" panose="020B0604030504040204" pitchFamily="34" charset="-128"/>
              </a:rPr>
              <a:t>』</a:t>
            </a:r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を学ぶ経営塾</a:t>
            </a:r>
          </a:p>
        </p:txBody>
      </p:sp>
    </p:spTree>
    <p:extLst>
      <p:ext uri="{BB962C8B-B14F-4D97-AF65-F5344CB8AC3E}">
        <p14:creationId xmlns:p14="http://schemas.microsoft.com/office/powerpoint/2010/main" val="15197748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6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119075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2974DCD-7490-544A-5A6A-DC69E770964F}"/>
              </a:ext>
            </a:extLst>
          </p:cNvPr>
          <p:cNvSpPr txBox="1"/>
          <p:nvPr/>
        </p:nvSpPr>
        <p:spPr>
          <a:xfrm>
            <a:off x="1724366" y="132552"/>
            <a:ext cx="5929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solidFill>
                  <a:srgbClr val="C0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エフワンブレイクスルー塾</a:t>
            </a:r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のご案内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0021E94-EB19-E96A-747B-E97139EA2DBB}"/>
              </a:ext>
            </a:extLst>
          </p:cNvPr>
          <p:cNvSpPr txBox="1"/>
          <p:nvPr/>
        </p:nvSpPr>
        <p:spPr>
          <a:xfrm>
            <a:off x="2955472" y="863136"/>
            <a:ext cx="34676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b="1">
                <a:latin typeface="Meiryo" panose="020B0604030504040204" pitchFamily="34" charset="-128"/>
                <a:ea typeface="Meiryo" panose="020B0604030504040204" pitchFamily="34" charset="-128"/>
              </a:rPr>
              <a:t>塾のカリキュラム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3A16A62-1797-D72E-18C5-A26B1709DC3D}"/>
              </a:ext>
            </a:extLst>
          </p:cNvPr>
          <p:cNvSpPr txBox="1"/>
          <p:nvPr/>
        </p:nvSpPr>
        <p:spPr>
          <a:xfrm>
            <a:off x="1139453" y="2045108"/>
            <a:ext cx="5929828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ステップ１：社長のリーダーシップ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ステップ２：コンセプトメイク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ステップ３：標準事業計画策定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ステップ４：自社店舗運営メソッド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ステップ５：店長育成カリキュラム</a:t>
            </a:r>
          </a:p>
        </p:txBody>
      </p:sp>
    </p:spTree>
    <p:extLst>
      <p:ext uri="{BB962C8B-B14F-4D97-AF65-F5344CB8AC3E}">
        <p14:creationId xmlns:p14="http://schemas.microsoft.com/office/powerpoint/2010/main" val="16814685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6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119075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2974DCD-7490-544A-5A6A-DC69E770964F}"/>
              </a:ext>
            </a:extLst>
          </p:cNvPr>
          <p:cNvSpPr txBox="1"/>
          <p:nvPr/>
        </p:nvSpPr>
        <p:spPr>
          <a:xfrm>
            <a:off x="1724366" y="132552"/>
            <a:ext cx="5929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solidFill>
                  <a:srgbClr val="C0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エフワンブレイクスルー塾</a:t>
            </a:r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のご案内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0021E94-EB19-E96A-747B-E97139EA2DBB}"/>
              </a:ext>
            </a:extLst>
          </p:cNvPr>
          <p:cNvSpPr txBox="1"/>
          <p:nvPr/>
        </p:nvSpPr>
        <p:spPr>
          <a:xfrm>
            <a:off x="1724366" y="960581"/>
            <a:ext cx="59298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b="1">
                <a:latin typeface="Meiryo" panose="020B0604030504040204" pitchFamily="34" charset="-128"/>
                <a:ea typeface="Meiryo" panose="020B0604030504040204" pitchFamily="34" charset="-128"/>
              </a:rPr>
              <a:t>カリキュラムから得られる成果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E192B5C-E4A9-034D-799C-1FE0AAE64545}"/>
              </a:ext>
            </a:extLst>
          </p:cNvPr>
          <p:cNvSpPr txBox="1"/>
          <p:nvPr/>
        </p:nvSpPr>
        <p:spPr>
          <a:xfrm>
            <a:off x="1627063" y="1984411"/>
            <a:ext cx="5320687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１、店舗展開の全体像の理解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２、売れる、儲かる業態作り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３、店長他人材育成の悩み解消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４、</a:t>
            </a:r>
            <a:r>
              <a:rPr kumimoji="1" lang="en-US" altLang="ja-JP" sz="2800" b="1" dirty="0">
                <a:latin typeface="Meiryo" panose="020B0604030504040204" pitchFamily="34" charset="-128"/>
                <a:ea typeface="Meiryo" panose="020B0604030504040204" pitchFamily="34" charset="-128"/>
              </a:rPr>
              <a:t>FC</a:t>
            </a:r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展開、暖簾分けへの道筋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５、社長自身の未来が明確化</a:t>
            </a:r>
          </a:p>
        </p:txBody>
      </p:sp>
    </p:spTree>
    <p:extLst>
      <p:ext uri="{BB962C8B-B14F-4D97-AF65-F5344CB8AC3E}">
        <p14:creationId xmlns:p14="http://schemas.microsoft.com/office/powerpoint/2010/main" val="6069709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0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119075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2974DCD-7490-544A-5A6A-DC69E770964F}"/>
              </a:ext>
            </a:extLst>
          </p:cNvPr>
          <p:cNvSpPr txBox="1"/>
          <p:nvPr/>
        </p:nvSpPr>
        <p:spPr>
          <a:xfrm>
            <a:off x="1755164" y="179180"/>
            <a:ext cx="5929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solidFill>
                  <a:srgbClr val="C0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エフワンブレイクスルー塾</a:t>
            </a:r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のご案内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3B261EA-7E3F-B0E0-157B-1893E7FF3C2E}"/>
              </a:ext>
            </a:extLst>
          </p:cNvPr>
          <p:cNvSpPr txBox="1"/>
          <p:nvPr/>
        </p:nvSpPr>
        <p:spPr>
          <a:xfrm>
            <a:off x="2461847" y="917409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開催スケジュール</a:t>
            </a:r>
          </a:p>
        </p:txBody>
      </p: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A3E5367D-3407-A29A-3FA7-56D721349C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8515294"/>
              </p:ext>
            </p:extLst>
          </p:nvPr>
        </p:nvGraphicFramePr>
        <p:xfrm>
          <a:off x="852614" y="1863726"/>
          <a:ext cx="7225782" cy="37617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08594">
                  <a:extLst>
                    <a:ext uri="{9D8B030D-6E8A-4147-A177-3AD203B41FA5}">
                      <a16:colId xmlns:a16="http://schemas.microsoft.com/office/drawing/2014/main" val="3580485031"/>
                    </a:ext>
                  </a:extLst>
                </a:gridCol>
                <a:gridCol w="2408594">
                  <a:extLst>
                    <a:ext uri="{9D8B030D-6E8A-4147-A177-3AD203B41FA5}">
                      <a16:colId xmlns:a16="http://schemas.microsoft.com/office/drawing/2014/main" val="2699247318"/>
                    </a:ext>
                  </a:extLst>
                </a:gridCol>
                <a:gridCol w="2408594">
                  <a:extLst>
                    <a:ext uri="{9D8B030D-6E8A-4147-A177-3AD203B41FA5}">
                      <a16:colId xmlns:a16="http://schemas.microsoft.com/office/drawing/2014/main" val="2109459171"/>
                    </a:ext>
                  </a:extLst>
                </a:gridCol>
              </a:tblGrid>
              <a:tr h="537390">
                <a:tc>
                  <a:txBody>
                    <a:bodyPr/>
                    <a:lstStyle/>
                    <a:p>
                      <a:pPr algn="ctr" fontAlgn="ctr"/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メイリオ ボールド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>
                          <a:effectLst/>
                        </a:rPr>
                        <a:t>東京開催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メイリオ ボールド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u="none" strike="noStrike">
                          <a:effectLst/>
                        </a:rPr>
                        <a:t>大阪開催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メイリオ ボールド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1672709"/>
                  </a:ext>
                </a:extLst>
              </a:tr>
              <a:tr h="53739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u="none" strike="noStrike" dirty="0">
                          <a:effectLst/>
                        </a:rPr>
                        <a:t>1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メイリオ ボールド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u="none" strike="noStrike">
                          <a:effectLst/>
                        </a:rPr>
                        <a:t>11</a:t>
                      </a:r>
                      <a:r>
                        <a:rPr lang="ja-JP" altLang="en-US" sz="1800" u="none" strike="noStrike">
                          <a:effectLst/>
                        </a:rPr>
                        <a:t>月</a:t>
                      </a:r>
                      <a:r>
                        <a:rPr lang="en-US" altLang="ja-JP" sz="1800" u="none" strike="noStrike">
                          <a:effectLst/>
                        </a:rPr>
                        <a:t>11</a:t>
                      </a:r>
                      <a:r>
                        <a:rPr lang="ja-JP" altLang="en-US" sz="1800" u="none" strike="noStrike">
                          <a:effectLst/>
                        </a:rPr>
                        <a:t>日（月）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メイリオ ボールド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u="none" strike="noStrike">
                          <a:effectLst/>
                        </a:rPr>
                        <a:t>11</a:t>
                      </a:r>
                      <a:r>
                        <a:rPr lang="ja-JP" altLang="en-US" sz="1800" u="none" strike="noStrike">
                          <a:effectLst/>
                        </a:rPr>
                        <a:t>月</a:t>
                      </a:r>
                      <a:r>
                        <a:rPr lang="en-US" altLang="ja-JP" sz="1800" u="none" strike="noStrike">
                          <a:effectLst/>
                        </a:rPr>
                        <a:t>13</a:t>
                      </a:r>
                      <a:r>
                        <a:rPr lang="ja-JP" altLang="en-US" sz="1800" u="none" strike="noStrike">
                          <a:effectLst/>
                        </a:rPr>
                        <a:t>日（水）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メイリオ ボールド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8690487"/>
                  </a:ext>
                </a:extLst>
              </a:tr>
              <a:tr h="53739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u="none" strike="noStrike">
                          <a:effectLst/>
                        </a:rPr>
                        <a:t>2</a:t>
                      </a:r>
                      <a:endParaRPr lang="en-US" altLang="ja-JP" sz="1800" b="0" i="0" u="none" strike="noStrike">
                        <a:solidFill>
                          <a:srgbClr val="000000"/>
                        </a:solidFill>
                        <a:effectLst/>
                        <a:latin typeface="メイリオ ボールド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u="none" strike="noStrike">
                          <a:effectLst/>
                        </a:rPr>
                        <a:t>11</a:t>
                      </a:r>
                      <a:r>
                        <a:rPr lang="ja-JP" altLang="en-US" sz="1800" u="none" strike="noStrike">
                          <a:effectLst/>
                        </a:rPr>
                        <a:t>月</a:t>
                      </a:r>
                      <a:r>
                        <a:rPr lang="en-US" altLang="ja-JP" sz="1800" u="none" strike="noStrike">
                          <a:effectLst/>
                        </a:rPr>
                        <a:t>25</a:t>
                      </a:r>
                      <a:r>
                        <a:rPr lang="ja-JP" altLang="en-US" sz="1800" u="none" strike="noStrike">
                          <a:effectLst/>
                        </a:rPr>
                        <a:t>日（月）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メイリオ ボールド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u="none" strike="noStrike">
                          <a:effectLst/>
                        </a:rPr>
                        <a:t>11</a:t>
                      </a:r>
                      <a:r>
                        <a:rPr lang="ja-JP" altLang="en-US" sz="1800" u="none" strike="noStrike">
                          <a:effectLst/>
                        </a:rPr>
                        <a:t>月</a:t>
                      </a:r>
                      <a:r>
                        <a:rPr lang="en-US" altLang="ja-JP" sz="1800" u="none" strike="noStrike">
                          <a:effectLst/>
                        </a:rPr>
                        <a:t>27</a:t>
                      </a:r>
                      <a:r>
                        <a:rPr lang="ja-JP" altLang="en-US" sz="1800" u="none" strike="noStrike">
                          <a:effectLst/>
                        </a:rPr>
                        <a:t>日（水）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メイリオ ボールド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303806"/>
                  </a:ext>
                </a:extLst>
              </a:tr>
              <a:tr h="53739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u="none" strike="noStrike">
                          <a:effectLst/>
                        </a:rPr>
                        <a:t>3</a:t>
                      </a:r>
                      <a:endParaRPr lang="en-US" altLang="ja-JP" sz="1800" b="0" i="0" u="none" strike="noStrike">
                        <a:solidFill>
                          <a:srgbClr val="000000"/>
                        </a:solidFill>
                        <a:effectLst/>
                        <a:latin typeface="メイリオ ボールド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u="none" strike="noStrike">
                          <a:effectLst/>
                        </a:rPr>
                        <a:t>12</a:t>
                      </a:r>
                      <a:r>
                        <a:rPr lang="ja-JP" altLang="en-US" sz="1800" u="none" strike="noStrike">
                          <a:effectLst/>
                        </a:rPr>
                        <a:t>月９日（月）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メイリオ ボールド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u="none" strike="noStrike">
                          <a:effectLst/>
                        </a:rPr>
                        <a:t>12</a:t>
                      </a:r>
                      <a:r>
                        <a:rPr lang="ja-JP" altLang="en-US" sz="1800" u="none" strike="noStrike">
                          <a:effectLst/>
                        </a:rPr>
                        <a:t>月</a:t>
                      </a:r>
                      <a:r>
                        <a:rPr lang="en-US" altLang="ja-JP" sz="1800" u="none" strike="noStrike">
                          <a:effectLst/>
                        </a:rPr>
                        <a:t>11</a:t>
                      </a:r>
                      <a:r>
                        <a:rPr lang="ja-JP" altLang="en-US" sz="1800" u="none" strike="noStrike">
                          <a:effectLst/>
                        </a:rPr>
                        <a:t>日（水）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メイリオ ボールド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9640395"/>
                  </a:ext>
                </a:extLst>
              </a:tr>
              <a:tr h="53739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u="none" strike="noStrike">
                          <a:effectLst/>
                        </a:rPr>
                        <a:t>4</a:t>
                      </a:r>
                      <a:endParaRPr lang="en-US" altLang="ja-JP" sz="1800" b="0" i="0" u="none" strike="noStrike">
                        <a:solidFill>
                          <a:srgbClr val="000000"/>
                        </a:solidFill>
                        <a:effectLst/>
                        <a:latin typeface="メイリオ ボールド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u="none" strike="noStrike">
                          <a:effectLst/>
                        </a:rPr>
                        <a:t>12</a:t>
                      </a:r>
                      <a:r>
                        <a:rPr lang="ja-JP" altLang="en-US" sz="1800" u="none" strike="noStrike">
                          <a:effectLst/>
                        </a:rPr>
                        <a:t>月</a:t>
                      </a:r>
                      <a:r>
                        <a:rPr lang="en-US" altLang="ja-JP" sz="1800" u="none" strike="noStrike">
                          <a:effectLst/>
                        </a:rPr>
                        <a:t>23</a:t>
                      </a:r>
                      <a:r>
                        <a:rPr lang="ja-JP" altLang="en-US" sz="1800" u="none" strike="noStrike">
                          <a:effectLst/>
                        </a:rPr>
                        <a:t>日（月）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メイリオ ボールド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u="none" strike="noStrike">
                          <a:effectLst/>
                        </a:rPr>
                        <a:t>12</a:t>
                      </a:r>
                      <a:r>
                        <a:rPr lang="ja-JP" altLang="en-US" sz="1800" u="none" strike="noStrike">
                          <a:effectLst/>
                        </a:rPr>
                        <a:t>月</a:t>
                      </a:r>
                      <a:r>
                        <a:rPr lang="en-US" altLang="ja-JP" sz="1800" u="none" strike="noStrike">
                          <a:effectLst/>
                        </a:rPr>
                        <a:t>25</a:t>
                      </a:r>
                      <a:r>
                        <a:rPr lang="ja-JP" altLang="en-US" sz="1800" u="none" strike="noStrike">
                          <a:effectLst/>
                        </a:rPr>
                        <a:t>日（水）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メイリオ ボールド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71474"/>
                  </a:ext>
                </a:extLst>
              </a:tr>
              <a:tr h="53739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u="none" strike="noStrike">
                          <a:effectLst/>
                        </a:rPr>
                        <a:t>5</a:t>
                      </a:r>
                      <a:endParaRPr lang="en-US" altLang="ja-JP" sz="1800" b="0" i="0" u="none" strike="noStrike">
                        <a:solidFill>
                          <a:srgbClr val="000000"/>
                        </a:solidFill>
                        <a:effectLst/>
                        <a:latin typeface="メイリオ ボールド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u="none" strike="noStrike">
                          <a:effectLst/>
                        </a:rPr>
                        <a:t>1</a:t>
                      </a:r>
                      <a:r>
                        <a:rPr lang="ja-JP" altLang="en-US" sz="1800" u="none" strike="noStrike">
                          <a:effectLst/>
                        </a:rPr>
                        <a:t>月６日（月）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メイリオ ボールド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u="none" strike="noStrike">
                          <a:effectLst/>
                        </a:rPr>
                        <a:t>1</a:t>
                      </a:r>
                      <a:r>
                        <a:rPr lang="ja-JP" altLang="en-US" sz="1800" u="none" strike="noStrike">
                          <a:effectLst/>
                        </a:rPr>
                        <a:t>月</a:t>
                      </a:r>
                      <a:r>
                        <a:rPr lang="en-US" altLang="ja-JP" sz="1800" u="none" strike="noStrike">
                          <a:effectLst/>
                        </a:rPr>
                        <a:t>8</a:t>
                      </a:r>
                      <a:r>
                        <a:rPr lang="ja-JP" altLang="en-US" sz="1800" u="none" strike="noStrike">
                          <a:effectLst/>
                        </a:rPr>
                        <a:t>日（水）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メイリオ ボールド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9860555"/>
                  </a:ext>
                </a:extLst>
              </a:tr>
              <a:tr h="53739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u="none" strike="noStrike">
                          <a:effectLst/>
                        </a:rPr>
                        <a:t>6</a:t>
                      </a:r>
                      <a:endParaRPr lang="en-US" altLang="ja-JP" sz="1800" b="0" i="0" u="none" strike="noStrike">
                        <a:solidFill>
                          <a:srgbClr val="000000"/>
                        </a:solidFill>
                        <a:effectLst/>
                        <a:latin typeface="メイリオ ボールド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u="none" strike="noStrike">
                          <a:effectLst/>
                        </a:rPr>
                        <a:t>1</a:t>
                      </a:r>
                      <a:r>
                        <a:rPr lang="ja-JP" altLang="en-US" sz="1800" u="none" strike="noStrike">
                          <a:effectLst/>
                        </a:rPr>
                        <a:t>月</a:t>
                      </a:r>
                      <a:r>
                        <a:rPr lang="en-US" altLang="ja-JP" sz="1800" u="none" strike="noStrike">
                          <a:effectLst/>
                        </a:rPr>
                        <a:t>20</a:t>
                      </a:r>
                      <a:r>
                        <a:rPr lang="ja-JP" altLang="en-US" sz="1800" u="none" strike="noStrike">
                          <a:effectLst/>
                        </a:rPr>
                        <a:t>日（月）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メイリオ ボールド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u="none" strike="noStrike" dirty="0">
                          <a:effectLst/>
                        </a:rPr>
                        <a:t>1</a:t>
                      </a:r>
                      <a:r>
                        <a:rPr lang="ja-JP" altLang="en-US" sz="1800" u="none" strike="noStrike">
                          <a:effectLst/>
                        </a:rPr>
                        <a:t>月</a:t>
                      </a:r>
                      <a:r>
                        <a:rPr lang="en-US" altLang="ja-JP" sz="1800" u="none" strike="noStrike" dirty="0">
                          <a:effectLst/>
                        </a:rPr>
                        <a:t>22</a:t>
                      </a:r>
                      <a:r>
                        <a:rPr lang="ja-JP" altLang="en-US" sz="1800" u="none" strike="noStrike">
                          <a:effectLst/>
                        </a:rPr>
                        <a:t>日（水）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メイリオ ボールド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8811857"/>
                  </a:ext>
                </a:extLst>
              </a:tr>
            </a:tbl>
          </a:graphicData>
        </a:graphic>
      </p:graphicFrame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343E0CD-6F3F-C880-6ACC-BDA3489D6AF6}"/>
              </a:ext>
            </a:extLst>
          </p:cNvPr>
          <p:cNvSpPr txBox="1"/>
          <p:nvPr/>
        </p:nvSpPr>
        <p:spPr>
          <a:xfrm>
            <a:off x="5816238" y="5806392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＊２週間に１回の開催</a:t>
            </a:r>
          </a:p>
        </p:txBody>
      </p:sp>
    </p:spTree>
    <p:extLst>
      <p:ext uri="{BB962C8B-B14F-4D97-AF65-F5344CB8AC3E}">
        <p14:creationId xmlns:p14="http://schemas.microsoft.com/office/powerpoint/2010/main" val="12928620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0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119075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2974DCD-7490-544A-5A6A-DC69E770964F}"/>
              </a:ext>
            </a:extLst>
          </p:cNvPr>
          <p:cNvSpPr txBox="1"/>
          <p:nvPr/>
        </p:nvSpPr>
        <p:spPr>
          <a:xfrm>
            <a:off x="1755164" y="190670"/>
            <a:ext cx="5929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solidFill>
                  <a:srgbClr val="C0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エフワンブレイクスルー塾</a:t>
            </a:r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のご案内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A8ECFBC-B908-F726-A549-C7FD4E6FFBDB}"/>
              </a:ext>
            </a:extLst>
          </p:cNvPr>
          <p:cNvSpPr txBox="1"/>
          <p:nvPr/>
        </p:nvSpPr>
        <p:spPr>
          <a:xfrm>
            <a:off x="2778369" y="984464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全６回の料金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F9BE6DA-22A0-BC37-2FF5-313B77C8008D}"/>
              </a:ext>
            </a:extLst>
          </p:cNvPr>
          <p:cNvSpPr txBox="1"/>
          <p:nvPr/>
        </p:nvSpPr>
        <p:spPr>
          <a:xfrm>
            <a:off x="2270979" y="2613635"/>
            <a:ext cx="5416868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万円　</a:t>
            </a:r>
            <a:r>
              <a:rPr kumimoji="1" lang="en-US" altLang="ja-JP" sz="2800" b="1" dirty="0">
                <a:latin typeface="Meiryo" panose="020B0604030504040204" pitchFamily="34" charset="-128"/>
                <a:ea typeface="Meiryo" panose="020B0604030504040204" pitchFamily="34" charset="-128"/>
              </a:rPr>
              <a:t>×</a:t>
            </a:r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     </a:t>
            </a:r>
            <a:r>
              <a:rPr kumimoji="1" lang="en-US" altLang="ja-JP" sz="2800" b="1" dirty="0">
                <a:latin typeface="Meiryo" panose="020B0604030504040204" pitchFamily="34" charset="-128"/>
                <a:ea typeface="Meiryo" panose="020B0604030504040204" pitchFamily="34" charset="-128"/>
              </a:rPr>
              <a:t>12</a:t>
            </a:r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回払い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en-US" altLang="ja-JP" sz="2800" b="1" dirty="0">
                <a:latin typeface="Meiryo" panose="020B0604030504040204" pitchFamily="34" charset="-128"/>
                <a:ea typeface="Meiryo" panose="020B0604030504040204" pitchFamily="34" charset="-128"/>
              </a:rPr>
              <a:t>5</a:t>
            </a:r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万円　</a:t>
            </a:r>
            <a:r>
              <a:rPr kumimoji="1" lang="en-US" altLang="ja-JP" sz="2800" b="1" dirty="0">
                <a:latin typeface="Meiryo" panose="020B0604030504040204" pitchFamily="34" charset="-128"/>
                <a:ea typeface="Meiryo" panose="020B0604030504040204" pitchFamily="34" charset="-128"/>
              </a:rPr>
              <a:t>×</a:t>
            </a:r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     ６回払い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en-US" altLang="ja-JP" sz="2800" b="1" dirty="0">
                <a:latin typeface="Meiryo" panose="020B0604030504040204" pitchFamily="34" charset="-128"/>
                <a:ea typeface="Meiryo" panose="020B0604030504040204" pitchFamily="34" charset="-128"/>
              </a:rPr>
              <a:t>  </a:t>
            </a:r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一括　　</a:t>
            </a:r>
            <a:r>
              <a:rPr kumimoji="1" lang="en-US" altLang="ja-JP" sz="2800" b="1" dirty="0">
                <a:latin typeface="Meiryo" panose="020B0604030504040204" pitchFamily="34" charset="-128"/>
                <a:ea typeface="Meiryo" panose="020B0604030504040204" pitchFamily="34" charset="-128"/>
              </a:rPr>
              <a:t>25</a:t>
            </a:r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万円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　　　　　　　　　　　</a:t>
            </a:r>
            <a:r>
              <a:rPr kumimoji="1" lang="ja-JP" altLang="en-US" sz="2000" b="1">
                <a:latin typeface="Meiryo" panose="020B0604030504040204" pitchFamily="34" charset="-128"/>
                <a:ea typeface="Meiryo" panose="020B0604030504040204" pitchFamily="34" charset="-128"/>
              </a:rPr>
              <a:t>別途消費税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3BAB73D-A4CA-E35D-1440-2BE18C14717E}"/>
              </a:ext>
            </a:extLst>
          </p:cNvPr>
          <p:cNvSpPr txBox="1"/>
          <p:nvPr/>
        </p:nvSpPr>
        <p:spPr>
          <a:xfrm>
            <a:off x="459709" y="1933161"/>
            <a:ext cx="2646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b="1">
                <a:latin typeface="Meiryo" panose="020B0604030504040204" pitchFamily="34" charset="-128"/>
                <a:ea typeface="Meiryo" panose="020B0604030504040204" pitchFamily="34" charset="-128"/>
              </a:rPr>
              <a:t>各種分割対応</a:t>
            </a:r>
          </a:p>
        </p:txBody>
      </p:sp>
    </p:spTree>
    <p:extLst>
      <p:ext uri="{BB962C8B-B14F-4D97-AF65-F5344CB8AC3E}">
        <p14:creationId xmlns:p14="http://schemas.microsoft.com/office/powerpoint/2010/main" val="13342931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119075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EDA36F8-68B9-0101-1F35-AC3C4D90338F}"/>
              </a:ext>
            </a:extLst>
          </p:cNvPr>
          <p:cNvSpPr txBox="1"/>
          <p:nvPr/>
        </p:nvSpPr>
        <p:spPr>
          <a:xfrm>
            <a:off x="2004646" y="682276"/>
            <a:ext cx="20313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800" b="1">
                <a:latin typeface="Meiryo" panose="020B0604030504040204" pitchFamily="34" charset="-128"/>
                <a:ea typeface="Meiryo" panose="020B0604030504040204" pitchFamily="34" charset="-128"/>
              </a:rPr>
              <a:t>最後に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4BB13C4-592C-0709-7FC6-1BE5CAFD69FD}"/>
              </a:ext>
            </a:extLst>
          </p:cNvPr>
          <p:cNvSpPr txBox="1"/>
          <p:nvPr/>
        </p:nvSpPr>
        <p:spPr>
          <a:xfrm>
            <a:off x="398779" y="2073819"/>
            <a:ext cx="849463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>
                <a:latin typeface="Meiryo" panose="020B0604030504040204" pitchFamily="34" charset="-128"/>
                <a:ea typeface="Meiryo" panose="020B0604030504040204" pitchFamily="34" charset="-128"/>
              </a:rPr>
              <a:t>事業は、</a:t>
            </a:r>
            <a:r>
              <a:rPr kumimoji="1" lang="en-US" altLang="ja-JP" sz="3600" b="1" dirty="0">
                <a:latin typeface="Meiryo" panose="020B0604030504040204" pitchFamily="34" charset="-128"/>
                <a:ea typeface="Meiryo" panose="020B0604030504040204" pitchFamily="34" charset="-128"/>
              </a:rPr>
              <a:t>『</a:t>
            </a:r>
            <a:r>
              <a:rPr kumimoji="1" lang="ja-JP" altLang="en-US" sz="3600" b="1">
                <a:latin typeface="Meiryo" panose="020B0604030504040204" pitchFamily="34" charset="-128"/>
                <a:ea typeface="Meiryo" panose="020B0604030504040204" pitchFamily="34" charset="-128"/>
              </a:rPr>
              <a:t>失敗しない様</a:t>
            </a:r>
            <a:r>
              <a:rPr kumimoji="1" lang="en-US" altLang="ja-JP" sz="3600" b="1" dirty="0">
                <a:latin typeface="Meiryo" panose="020B0604030504040204" pitchFamily="34" charset="-128"/>
                <a:ea typeface="Meiryo" panose="020B0604030504040204" pitchFamily="34" charset="-128"/>
              </a:rPr>
              <a:t>』</a:t>
            </a:r>
            <a:r>
              <a:rPr kumimoji="1" lang="ja-JP" altLang="en-US" sz="3600" b="1">
                <a:latin typeface="Meiryo" panose="020B0604030504040204" pitchFamily="34" charset="-128"/>
                <a:ea typeface="Meiryo" panose="020B0604030504040204" pitchFamily="34" charset="-128"/>
              </a:rPr>
              <a:t>にするから</a:t>
            </a:r>
            <a:endParaRPr kumimoji="1" lang="en-US" altLang="ja-JP" sz="36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3600" b="1">
                <a:latin typeface="Meiryo" panose="020B0604030504040204" pitchFamily="34" charset="-128"/>
                <a:ea typeface="Meiryo" panose="020B0604030504040204" pitchFamily="34" charset="-128"/>
              </a:rPr>
              <a:t>上手くいかないんです。</a:t>
            </a:r>
            <a:endParaRPr kumimoji="1" lang="en-US" altLang="ja-JP" sz="36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36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3600" b="1">
                <a:latin typeface="Meiryo" panose="020B0604030504040204" pitchFamily="34" charset="-128"/>
                <a:ea typeface="Meiryo" panose="020B0604030504040204" pitchFamily="34" charset="-128"/>
              </a:rPr>
              <a:t>だから、</a:t>
            </a:r>
            <a:endParaRPr kumimoji="1" lang="en-US" altLang="ja-JP" sz="36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36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3600" b="1">
                <a:latin typeface="Meiryo" panose="020B0604030504040204" pitchFamily="34" charset="-128"/>
                <a:ea typeface="Meiryo" panose="020B0604030504040204" pitchFamily="34" charset="-128"/>
              </a:rPr>
              <a:t>逆の</a:t>
            </a:r>
            <a:r>
              <a:rPr kumimoji="1" lang="en-US" altLang="ja-JP" sz="3600" b="1" dirty="0">
                <a:latin typeface="Meiryo" panose="020B0604030504040204" pitchFamily="34" charset="-128"/>
                <a:ea typeface="Meiryo" panose="020B0604030504040204" pitchFamily="34" charset="-128"/>
              </a:rPr>
              <a:t>『</a:t>
            </a:r>
            <a:r>
              <a:rPr kumimoji="1" lang="ja-JP" altLang="en-US" sz="3600" b="1">
                <a:latin typeface="Meiryo" panose="020B0604030504040204" pitchFamily="34" charset="-128"/>
                <a:ea typeface="Meiryo" panose="020B0604030504040204" pitchFamily="34" charset="-128"/>
              </a:rPr>
              <a:t>成功する様</a:t>
            </a:r>
            <a:r>
              <a:rPr kumimoji="1" lang="en-US" altLang="ja-JP" sz="3600" b="1" dirty="0">
                <a:latin typeface="Meiryo" panose="020B0604030504040204" pitchFamily="34" charset="-128"/>
                <a:ea typeface="Meiryo" panose="020B0604030504040204" pitchFamily="34" charset="-128"/>
              </a:rPr>
              <a:t>』</a:t>
            </a:r>
            <a:r>
              <a:rPr kumimoji="1" lang="ja-JP" altLang="en-US" sz="3600" b="1">
                <a:latin typeface="Meiryo" panose="020B0604030504040204" pitchFamily="34" charset="-128"/>
                <a:ea typeface="Meiryo" panose="020B0604030504040204" pitchFamily="34" charset="-128"/>
              </a:rPr>
              <a:t>にするのが肝です。</a:t>
            </a:r>
          </a:p>
        </p:txBody>
      </p:sp>
    </p:spTree>
    <p:extLst>
      <p:ext uri="{BB962C8B-B14F-4D97-AF65-F5344CB8AC3E}">
        <p14:creationId xmlns:p14="http://schemas.microsoft.com/office/powerpoint/2010/main" val="3102284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Team Food No1 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60FAA-E219-4083-8C82-B9017351B8B3}" type="slidenum">
              <a:rPr kumimoji="1" lang="ja-JP" altLang="en-US" smtClean="0"/>
              <a:t>4</a:t>
            </a:fld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47014"/>
            <a:ext cx="9144000" cy="603691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ja-JP" altLang="en-US" sz="3323" u="sng" dirty="0"/>
              <a:t>　自己紹介</a:t>
            </a: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136" y="927297"/>
            <a:ext cx="785953" cy="857613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51" y="1828673"/>
            <a:ext cx="1848679" cy="1421074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058" y="713517"/>
            <a:ext cx="1168151" cy="1299171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846" y="1978564"/>
            <a:ext cx="1923390" cy="1233806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864" y="502327"/>
            <a:ext cx="1341060" cy="1491474"/>
          </a:xfrm>
          <a:prstGeom prst="rect">
            <a:avLst/>
          </a:prstGeom>
        </p:spPr>
      </p:pic>
      <p:sp>
        <p:nvSpPr>
          <p:cNvPr id="12" name="テキスト ボックス 11"/>
          <p:cNvSpPr txBox="1"/>
          <p:nvPr/>
        </p:nvSpPr>
        <p:spPr>
          <a:xfrm>
            <a:off x="2176263" y="3256679"/>
            <a:ext cx="4861317" cy="433196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en-US" altLang="ja-JP" sz="2215" dirty="0"/>
              <a:t>3</a:t>
            </a:r>
            <a:r>
              <a:rPr lang="ja-JP" altLang="en-US" sz="2215" dirty="0"/>
              <a:t>業態　　　</a:t>
            </a:r>
            <a:r>
              <a:rPr lang="en-US" altLang="ja-JP" sz="2215" dirty="0"/>
              <a:t>3FC</a:t>
            </a:r>
            <a:r>
              <a:rPr lang="ja-JP" altLang="en-US" sz="2215" dirty="0"/>
              <a:t>本部　　　</a:t>
            </a:r>
            <a:r>
              <a:rPr lang="en-US" altLang="ja-JP" sz="2215" dirty="0"/>
              <a:t>200</a:t>
            </a:r>
            <a:r>
              <a:rPr lang="ja-JP" altLang="en-US" sz="2215" dirty="0"/>
              <a:t>店舗</a:t>
            </a:r>
            <a:endParaRPr lang="en-US" altLang="ja-JP" sz="2215" dirty="0"/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607" y="207923"/>
            <a:ext cx="697393" cy="697393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665" y="4545993"/>
            <a:ext cx="1677616" cy="674257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3980" y="3220005"/>
            <a:ext cx="769628" cy="1220142"/>
          </a:xfrm>
          <a:prstGeom prst="rect">
            <a:avLst/>
          </a:prstGeom>
        </p:spPr>
      </p:pic>
      <p:pic>
        <p:nvPicPr>
          <p:cNvPr id="1026" name="Picture 2" descr="フランチャイズ">
            <a:extLst>
              <a:ext uri="{FF2B5EF4-FFF2-40B4-BE49-F238E27FC236}">
                <a16:creationId xmlns:a16="http://schemas.microsoft.com/office/drawing/2014/main" id="{E3898FE5-6ACE-8321-C2F6-8F8867464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04" y="4211713"/>
            <a:ext cx="1139343" cy="113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ORTHSHORE ノースショア カフェアンドダイニング">
            <a:extLst>
              <a:ext uri="{FF2B5EF4-FFF2-40B4-BE49-F238E27FC236}">
                <a16:creationId xmlns:a16="http://schemas.microsoft.com/office/drawing/2014/main" id="{697F0F97-0C05-8FC2-9989-7F7039ABBC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843" y="4256483"/>
            <a:ext cx="2166849" cy="113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チーズの世界🧀】原価ビストロチーズプラス (@cheese_bistro) • Instagram photos and videos">
            <a:extLst>
              <a:ext uri="{FF2B5EF4-FFF2-40B4-BE49-F238E27FC236}">
                <a16:creationId xmlns:a16="http://schemas.microsoft.com/office/drawing/2014/main" id="{3E730BC7-9609-2134-D42C-BE8DD0764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372" y="4129453"/>
            <a:ext cx="1287653" cy="1287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内臓専門 犇 南森街店】の採用サイト">
            <a:extLst>
              <a:ext uri="{FF2B5EF4-FFF2-40B4-BE49-F238E27FC236}">
                <a16:creationId xmlns:a16="http://schemas.microsoft.com/office/drawing/2014/main" id="{5FDD8948-8E98-7B8A-AD39-1690B96AE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40" y="5480719"/>
            <a:ext cx="1381028" cy="103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ちょっと飲みに行ってきた 大阪③ 天満 ２選＋α - いかにもオヤジっぽいブログ">
            <a:extLst>
              <a:ext uri="{FF2B5EF4-FFF2-40B4-BE49-F238E27FC236}">
                <a16:creationId xmlns:a16="http://schemas.microsoft.com/office/drawing/2014/main" id="{F26BAD29-BF20-898E-E5FB-674454E66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133" y="4726922"/>
            <a:ext cx="1051996" cy="1454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図 16" descr="ロゴ&#10;&#10;中程度の精度で自動的に生成された説明">
            <a:extLst>
              <a:ext uri="{FF2B5EF4-FFF2-40B4-BE49-F238E27FC236}">
                <a16:creationId xmlns:a16="http://schemas.microsoft.com/office/drawing/2014/main" id="{83C2847A-A2FB-55E7-E59A-B7C0F851FF4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642599" y="5477525"/>
            <a:ext cx="1155395" cy="1190407"/>
          </a:xfrm>
          <a:prstGeom prst="rect">
            <a:avLst/>
          </a:prstGeom>
        </p:spPr>
      </p:pic>
      <p:pic>
        <p:nvPicPr>
          <p:cNvPr id="1036" name="Picture 12" descr="韓のおしり岸和田店】大阪南部（堺・岸和田・関西空港）・韓国料理 - じゃらんnet">
            <a:extLst>
              <a:ext uri="{FF2B5EF4-FFF2-40B4-BE49-F238E27FC236}">
                <a16:creationId xmlns:a16="http://schemas.microsoft.com/office/drawing/2014/main" id="{C1961592-9F5C-80B6-5B17-A4E08734B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260" y="1945990"/>
            <a:ext cx="1697959" cy="1271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2FE63CD0-04E7-F48C-DB75-0657F272F893}"/>
              </a:ext>
            </a:extLst>
          </p:cNvPr>
          <p:cNvCxnSpPr/>
          <p:nvPr/>
        </p:nvCxnSpPr>
        <p:spPr>
          <a:xfrm>
            <a:off x="2197089" y="3830076"/>
            <a:ext cx="476615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E155069-2F3D-C370-E161-591E5501571A}"/>
              </a:ext>
            </a:extLst>
          </p:cNvPr>
          <p:cNvSpPr txBox="1"/>
          <p:nvPr/>
        </p:nvSpPr>
        <p:spPr>
          <a:xfrm>
            <a:off x="154504" y="3867007"/>
            <a:ext cx="18004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>
                <a:latin typeface="Meiryo" panose="020B0604030504040204" pitchFamily="34" charset="-128"/>
                <a:ea typeface="Meiryo" panose="020B0604030504040204" pitchFamily="34" charset="-128"/>
              </a:rPr>
              <a:t>支援・構築ブランド</a:t>
            </a:r>
          </a:p>
        </p:txBody>
      </p:sp>
      <p:pic>
        <p:nvPicPr>
          <p:cNvPr id="22" name="図 21" descr="テキスト&#10;&#10;自動的に生成された説明">
            <a:extLst>
              <a:ext uri="{FF2B5EF4-FFF2-40B4-BE49-F238E27FC236}">
                <a16:creationId xmlns:a16="http://schemas.microsoft.com/office/drawing/2014/main" id="{2FE23C1F-A509-658F-AD02-AEDCC246714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87490" y="5658280"/>
            <a:ext cx="2656517" cy="69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152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119075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</p:spTree>
    <p:extLst>
      <p:ext uri="{BB962C8B-B14F-4D97-AF65-F5344CB8AC3E}">
        <p14:creationId xmlns:p14="http://schemas.microsoft.com/office/powerpoint/2010/main" val="19702345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119075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</p:spTree>
    <p:extLst>
      <p:ext uri="{BB962C8B-B14F-4D97-AF65-F5344CB8AC3E}">
        <p14:creationId xmlns:p14="http://schemas.microsoft.com/office/powerpoint/2010/main" val="21793750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119075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</p:spTree>
    <p:extLst>
      <p:ext uri="{BB962C8B-B14F-4D97-AF65-F5344CB8AC3E}">
        <p14:creationId xmlns:p14="http://schemas.microsoft.com/office/powerpoint/2010/main" val="35183493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119075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</p:spTree>
    <p:extLst>
      <p:ext uri="{BB962C8B-B14F-4D97-AF65-F5344CB8AC3E}">
        <p14:creationId xmlns:p14="http://schemas.microsoft.com/office/powerpoint/2010/main" val="36570322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119075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</p:spTree>
    <p:extLst>
      <p:ext uri="{BB962C8B-B14F-4D97-AF65-F5344CB8AC3E}">
        <p14:creationId xmlns:p14="http://schemas.microsoft.com/office/powerpoint/2010/main" val="34529283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236305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</p:spTree>
    <p:extLst>
      <p:ext uri="{BB962C8B-B14F-4D97-AF65-F5344CB8AC3E}">
        <p14:creationId xmlns:p14="http://schemas.microsoft.com/office/powerpoint/2010/main" val="5923329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119075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</p:spTree>
    <p:extLst>
      <p:ext uri="{BB962C8B-B14F-4D97-AF65-F5344CB8AC3E}">
        <p14:creationId xmlns:p14="http://schemas.microsoft.com/office/powerpoint/2010/main" val="6430800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119075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</p:spTree>
    <p:extLst>
      <p:ext uri="{BB962C8B-B14F-4D97-AF65-F5344CB8AC3E}">
        <p14:creationId xmlns:p14="http://schemas.microsoft.com/office/powerpoint/2010/main" val="43920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119075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7E9777B-64CF-F78B-1100-894D99CC5B85}"/>
              </a:ext>
            </a:extLst>
          </p:cNvPr>
          <p:cNvSpPr txBox="1"/>
          <p:nvPr/>
        </p:nvSpPr>
        <p:spPr>
          <a:xfrm>
            <a:off x="2325230" y="1021453"/>
            <a:ext cx="44935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本日のスケジュールと内容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92DE2CE-7D88-35ED-9A61-80B8656AF4C3}"/>
              </a:ext>
            </a:extLst>
          </p:cNvPr>
          <p:cNvSpPr txBox="1"/>
          <p:nvPr/>
        </p:nvSpPr>
        <p:spPr>
          <a:xfrm>
            <a:off x="765149" y="1765020"/>
            <a:ext cx="8084264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１，３年５店舗を実現する</a:t>
            </a:r>
            <a:r>
              <a:rPr kumimoji="1" lang="en-US" altLang="ja-JP" sz="2800" b="1" dirty="0">
                <a:latin typeface="Meiryo" panose="020B0604030504040204" pitchFamily="34" charset="-128"/>
                <a:ea typeface="Meiryo" panose="020B0604030504040204" pitchFamily="34" charset="-128"/>
              </a:rPr>
              <a:t>『</a:t>
            </a:r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仕組み化</a:t>
            </a:r>
            <a:r>
              <a:rPr kumimoji="1" lang="en-US" altLang="ja-JP" sz="2800" b="1" dirty="0">
                <a:latin typeface="Meiryo" panose="020B0604030504040204" pitchFamily="34" charset="-128"/>
                <a:ea typeface="Meiryo" panose="020B0604030504040204" pitchFamily="34" charset="-128"/>
              </a:rPr>
              <a:t>』</a:t>
            </a:r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とは？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２，仕組み化を構築する３つの要素の作成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　２−１：○○○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　２−２：○○○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　２−３：○○○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３，講座（多店舗化エフワンブレイクスルー塾）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　　のご案内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ja-JP" altLang="en-US" sz="2800" b="1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0170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205574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024123-0F83-F80B-2A4C-2C6F5FD86C3D}"/>
              </a:ext>
            </a:extLst>
          </p:cNvPr>
          <p:cNvSpPr txBox="1"/>
          <p:nvPr/>
        </p:nvSpPr>
        <p:spPr>
          <a:xfrm>
            <a:off x="1298954" y="209496"/>
            <a:ext cx="460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800" b="1">
                <a:latin typeface="Meiryo" panose="020B0604030504040204" pitchFamily="34" charset="-128"/>
                <a:ea typeface="Meiryo" panose="020B0604030504040204" pitchFamily="34" charset="-128"/>
              </a:rPr>
              <a:t>１，多店舗化に於ける仕組みかとは？</a:t>
            </a:r>
            <a:endParaRPr kumimoji="1" lang="en-US" altLang="ja-JP" sz="1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4D97599-6EAB-C9D1-7405-F3C654082CDC}"/>
              </a:ext>
            </a:extLst>
          </p:cNvPr>
          <p:cNvSpPr txBox="1"/>
          <p:nvPr/>
        </p:nvSpPr>
        <p:spPr>
          <a:xfrm>
            <a:off x="2171342" y="984464"/>
            <a:ext cx="48013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>
                <a:latin typeface="Meiryo" panose="020B0604030504040204" pitchFamily="34" charset="-128"/>
                <a:ea typeface="Meiryo" panose="020B0604030504040204" pitchFamily="34" charset="-128"/>
              </a:rPr>
              <a:t>多店舗化に最も必要な要素とは？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3DCCE0B-353F-249B-210A-A86D0EA79CB1}"/>
              </a:ext>
            </a:extLst>
          </p:cNvPr>
          <p:cNvSpPr txBox="1"/>
          <p:nvPr/>
        </p:nvSpPr>
        <p:spPr>
          <a:xfrm>
            <a:off x="1985704" y="3142995"/>
            <a:ext cx="57246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200" b="1" dirty="0">
                <a:latin typeface="Meiryo" panose="020B0604030504040204" pitchFamily="34" charset="-128"/>
                <a:ea typeface="Meiryo" panose="020B0604030504040204" pitchFamily="34" charset="-128"/>
              </a:rPr>
              <a:t>『</a:t>
            </a:r>
            <a:r>
              <a:rPr kumimoji="1" lang="ja-JP" altLang="en-US" sz="7200" b="1">
                <a:latin typeface="Meiryo" panose="020B0604030504040204" pitchFamily="34" charset="-128"/>
                <a:ea typeface="Meiryo" panose="020B0604030504040204" pitchFamily="34" charset="-128"/>
              </a:rPr>
              <a:t>スピード</a:t>
            </a:r>
            <a:r>
              <a:rPr kumimoji="1" lang="en-US" altLang="ja-JP" sz="7200" b="1" dirty="0">
                <a:latin typeface="Meiryo" panose="020B0604030504040204" pitchFamily="34" charset="-128"/>
                <a:ea typeface="Meiryo" panose="020B0604030504040204" pitchFamily="34" charset="-128"/>
              </a:rPr>
              <a:t>』</a:t>
            </a:r>
          </a:p>
        </p:txBody>
      </p:sp>
    </p:spTree>
    <p:extLst>
      <p:ext uri="{BB962C8B-B14F-4D97-AF65-F5344CB8AC3E}">
        <p14:creationId xmlns:p14="http://schemas.microsoft.com/office/powerpoint/2010/main" val="3788057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205574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024123-0F83-F80B-2A4C-2C6F5FD86C3D}"/>
              </a:ext>
            </a:extLst>
          </p:cNvPr>
          <p:cNvSpPr txBox="1"/>
          <p:nvPr/>
        </p:nvSpPr>
        <p:spPr>
          <a:xfrm>
            <a:off x="1298954" y="209496"/>
            <a:ext cx="460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800" b="1">
                <a:latin typeface="Meiryo" panose="020B0604030504040204" pitchFamily="34" charset="-128"/>
                <a:ea typeface="Meiryo" panose="020B0604030504040204" pitchFamily="34" charset="-128"/>
              </a:rPr>
              <a:t>１，多店舗化に於ける仕組みかとは？</a:t>
            </a:r>
            <a:endParaRPr kumimoji="1" lang="en-US" altLang="ja-JP" sz="1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4D97599-6EAB-C9D1-7405-F3C654082CDC}"/>
              </a:ext>
            </a:extLst>
          </p:cNvPr>
          <p:cNvSpPr txBox="1"/>
          <p:nvPr/>
        </p:nvSpPr>
        <p:spPr>
          <a:xfrm>
            <a:off x="3074201" y="957487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仕組み化とは？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FCB370A-343D-74B0-D98B-0690F772F066}"/>
              </a:ext>
            </a:extLst>
          </p:cNvPr>
          <p:cNvSpPr txBox="1"/>
          <p:nvPr/>
        </p:nvSpPr>
        <p:spPr>
          <a:xfrm>
            <a:off x="7692" y="1964284"/>
            <a:ext cx="916148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仕組み化とは？（言葉の意味）</a:t>
            </a:r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2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→　業務の属人化を防止、解消する方法を構築すること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5328294-F95C-1A89-00F2-6038E0C8D6C4}"/>
              </a:ext>
            </a:extLst>
          </p:cNvPr>
          <p:cNvSpPr txBox="1"/>
          <p:nvPr/>
        </p:nvSpPr>
        <p:spPr>
          <a:xfrm>
            <a:off x="3668876" y="3349279"/>
            <a:ext cx="9541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6000"/>
              <a:t>⬇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1CFE83C-5FD8-FCC4-A68B-9AEEE31A9689}"/>
              </a:ext>
            </a:extLst>
          </p:cNvPr>
          <p:cNvSpPr txBox="1"/>
          <p:nvPr/>
        </p:nvSpPr>
        <p:spPr>
          <a:xfrm>
            <a:off x="5275385" y="3727938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>
                <a:latin typeface="Meiryo" panose="020B0604030504040204" pitchFamily="34" charset="-128"/>
                <a:ea typeface="Meiryo" panose="020B0604030504040204" pitchFamily="34" charset="-128"/>
              </a:rPr>
              <a:t>飲食店流に言うと？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66673FE-117B-CCCD-E01E-D2B894B5CC62}"/>
              </a:ext>
            </a:extLst>
          </p:cNvPr>
          <p:cNvSpPr txBox="1"/>
          <p:nvPr/>
        </p:nvSpPr>
        <p:spPr>
          <a:xfrm>
            <a:off x="1068476" y="4967874"/>
            <a:ext cx="7007046" cy="95410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solidFill>
                  <a:srgbClr val="C0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売れる業態、儲かる業態、育つ仕組み</a:t>
            </a:r>
            <a:endParaRPr kumimoji="1" lang="en-US" altLang="ja-JP" sz="2800" b="1" dirty="0">
              <a:solidFill>
                <a:srgbClr val="C00000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を一連の流れとしてマニュアル化すること</a:t>
            </a:r>
          </a:p>
        </p:txBody>
      </p:sp>
    </p:spTree>
    <p:extLst>
      <p:ext uri="{BB962C8B-B14F-4D97-AF65-F5344CB8AC3E}">
        <p14:creationId xmlns:p14="http://schemas.microsoft.com/office/powerpoint/2010/main" val="2830980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205574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024123-0F83-F80B-2A4C-2C6F5FD86C3D}"/>
              </a:ext>
            </a:extLst>
          </p:cNvPr>
          <p:cNvSpPr txBox="1"/>
          <p:nvPr/>
        </p:nvSpPr>
        <p:spPr>
          <a:xfrm>
            <a:off x="1298954" y="209496"/>
            <a:ext cx="460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800" b="1">
                <a:latin typeface="Meiryo" panose="020B0604030504040204" pitchFamily="34" charset="-128"/>
                <a:ea typeface="Meiryo" panose="020B0604030504040204" pitchFamily="34" charset="-128"/>
              </a:rPr>
              <a:t>１，多店舗化に於ける仕組みかとは？</a:t>
            </a:r>
            <a:endParaRPr kumimoji="1" lang="en-US" altLang="ja-JP" sz="1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4D97599-6EAB-C9D1-7405-F3C654082CDC}"/>
              </a:ext>
            </a:extLst>
          </p:cNvPr>
          <p:cNvSpPr txBox="1"/>
          <p:nvPr/>
        </p:nvSpPr>
        <p:spPr>
          <a:xfrm>
            <a:off x="3144358" y="984464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仕組み化とは？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9B4CB50-AF4D-EF3D-C830-42C6425B0C38}"/>
              </a:ext>
            </a:extLst>
          </p:cNvPr>
          <p:cNvSpPr txBox="1"/>
          <p:nvPr/>
        </p:nvSpPr>
        <p:spPr>
          <a:xfrm>
            <a:off x="295971" y="2178859"/>
            <a:ext cx="8648521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400" b="1">
                <a:latin typeface="Meiryo" panose="020B0604030504040204" pitchFamily="34" charset="-128"/>
                <a:ea typeface="Meiryo" panose="020B0604030504040204" pitchFamily="34" charset="-128"/>
              </a:rPr>
              <a:t>売れる業態　＝　コンセプト</a:t>
            </a:r>
            <a:endParaRPr kumimoji="1" lang="en-US" altLang="ja-JP" sz="44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44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4400" b="1">
                <a:latin typeface="Meiryo" panose="020B0604030504040204" pitchFamily="34" charset="-128"/>
                <a:ea typeface="Meiryo" panose="020B0604030504040204" pitchFamily="34" charset="-128"/>
              </a:rPr>
              <a:t>儲かる業態　＝　事業計画</a:t>
            </a:r>
            <a:endParaRPr kumimoji="1" lang="en-US" altLang="ja-JP" sz="44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sz="44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sz="4400" b="1">
                <a:latin typeface="Meiryo" panose="020B0604030504040204" pitchFamily="34" charset="-128"/>
                <a:ea typeface="Meiryo" panose="020B0604030504040204" pitchFamily="34" charset="-128"/>
              </a:rPr>
              <a:t>育つ仕組み　＝育成カリキュラム</a:t>
            </a:r>
          </a:p>
        </p:txBody>
      </p:sp>
    </p:spTree>
    <p:extLst>
      <p:ext uri="{BB962C8B-B14F-4D97-AF65-F5344CB8AC3E}">
        <p14:creationId xmlns:p14="http://schemas.microsoft.com/office/powerpoint/2010/main" val="2559492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レゴ, おもちゃ, 女性 が含まれている画像&#10;&#10;自動的に生成された説明">
            <a:extLst>
              <a:ext uri="{FF2B5EF4-FFF2-40B4-BE49-F238E27FC236}">
                <a16:creationId xmlns:a16="http://schemas.microsoft.com/office/drawing/2014/main" id="{B68F667F-DDA9-7C3B-FCC2-7A4C866A80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</a:blip>
          <a:srcRect l="13218" r="12395" b="1"/>
          <a:stretch/>
        </p:blipFill>
        <p:spPr>
          <a:xfrm>
            <a:off x="1321410" y="984464"/>
            <a:ext cx="7053233" cy="5191260"/>
          </a:xfrm>
          <a:prstGeom prst="rect">
            <a:avLst/>
          </a:prstGeom>
          <a:noFill/>
        </p:spPr>
      </p:pic>
      <p:pic>
        <p:nvPicPr>
          <p:cNvPr id="17" name="図 16" descr="スクリーンショット 2017-08-29 0.05.10.png">
            <a:extLst>
              <a:ext uri="{FF2B5EF4-FFF2-40B4-BE49-F238E27FC236}">
                <a16:creationId xmlns:a16="http://schemas.microsoft.com/office/drawing/2014/main" id="{4AFEB0B0-E913-CDBE-C0F9-39E2F24A9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44"/>
          <a:stretch/>
        </p:blipFill>
        <p:spPr>
          <a:xfrm>
            <a:off x="3241875" y="6205574"/>
            <a:ext cx="2660249" cy="600323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AE680DFF-09F7-048E-70FC-32747CA93D42}"/>
              </a:ext>
            </a:extLst>
          </p:cNvPr>
          <p:cNvCxnSpPr>
            <a:cxnSpLocks/>
          </p:cNvCxnSpPr>
          <p:nvPr/>
        </p:nvCxnSpPr>
        <p:spPr>
          <a:xfrm>
            <a:off x="0" y="1581661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148889.png">
            <a:extLst>
              <a:ext uri="{FF2B5EF4-FFF2-40B4-BE49-F238E27FC236}">
                <a16:creationId xmlns:a16="http://schemas.microsoft.com/office/drawing/2014/main" id="{44E9A96E-4BB6-F117-0089-96A7342691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65" y="277818"/>
            <a:ext cx="232510" cy="232688"/>
          </a:xfrm>
          <a:prstGeom prst="rect">
            <a:avLst/>
          </a:prstGeom>
        </p:spPr>
      </p:pic>
      <p:pic>
        <p:nvPicPr>
          <p:cNvPr id="3" name="図 2" descr="148889.png">
            <a:extLst>
              <a:ext uri="{FF2B5EF4-FFF2-40B4-BE49-F238E27FC236}">
                <a16:creationId xmlns:a16="http://schemas.microsoft.com/office/drawing/2014/main" id="{871957C8-7878-1BF2-586D-CEC7865FC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9" y="74326"/>
            <a:ext cx="232510" cy="232688"/>
          </a:xfrm>
          <a:prstGeom prst="rect">
            <a:avLst/>
          </a:prstGeom>
        </p:spPr>
      </p:pic>
      <p:pic>
        <p:nvPicPr>
          <p:cNvPr id="4" name="図 3" descr="148889.png">
            <a:extLst>
              <a:ext uri="{FF2B5EF4-FFF2-40B4-BE49-F238E27FC236}">
                <a16:creationId xmlns:a16="http://schemas.microsoft.com/office/drawing/2014/main" id="{7D951913-1FCE-7443-B204-9FD11C1FA0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9" y="74326"/>
            <a:ext cx="232510" cy="232688"/>
          </a:xfrm>
          <a:prstGeom prst="rect">
            <a:avLst/>
          </a:prstGeom>
        </p:spPr>
      </p:pic>
      <p:pic>
        <p:nvPicPr>
          <p:cNvPr id="11" name="図 10" descr="148889.png">
            <a:extLst>
              <a:ext uri="{FF2B5EF4-FFF2-40B4-BE49-F238E27FC236}">
                <a16:creationId xmlns:a16="http://schemas.microsoft.com/office/drawing/2014/main" id="{1FE2CCD5-1AB1-D3D1-A4DD-C1FED0BAA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9" y="279854"/>
            <a:ext cx="232510" cy="232688"/>
          </a:xfrm>
          <a:prstGeom prst="rect">
            <a:avLst/>
          </a:prstGeom>
        </p:spPr>
      </p:pic>
      <p:pic>
        <p:nvPicPr>
          <p:cNvPr id="12" name="図 11" descr="148889.png">
            <a:extLst>
              <a:ext uri="{FF2B5EF4-FFF2-40B4-BE49-F238E27FC236}">
                <a16:creationId xmlns:a16="http://schemas.microsoft.com/office/drawing/2014/main" id="{22AB5E61-43E0-46DF-CEA8-276E033B92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04" y="280711"/>
            <a:ext cx="232510" cy="23268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75B7BC7-85BC-12C3-9E45-45607587D02A}"/>
              </a:ext>
            </a:extLst>
          </p:cNvPr>
          <p:cNvSpPr txBox="1"/>
          <p:nvPr/>
        </p:nvSpPr>
        <p:spPr>
          <a:xfrm>
            <a:off x="-46975" y="498554"/>
            <a:ext cx="133882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/>
              <a:t>飲食店５店舗の壁突破</a:t>
            </a:r>
          </a:p>
        </p:txBody>
      </p: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B9D8B796-15E7-25C0-C314-1CCEA02BEB48}"/>
              </a:ext>
            </a:extLst>
          </p:cNvPr>
          <p:cNvCxnSpPr>
            <a:cxnSpLocks/>
          </p:cNvCxnSpPr>
          <p:nvPr/>
        </p:nvCxnSpPr>
        <p:spPr>
          <a:xfrm flipV="1">
            <a:off x="288993" y="1710361"/>
            <a:ext cx="7548831" cy="3458308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円/楕円 6">
            <a:extLst>
              <a:ext uri="{FF2B5EF4-FFF2-40B4-BE49-F238E27FC236}">
                <a16:creationId xmlns:a16="http://schemas.microsoft.com/office/drawing/2014/main" id="{B0D94588-C33D-83FF-2C8D-08A722A05ABA}"/>
              </a:ext>
            </a:extLst>
          </p:cNvPr>
          <p:cNvSpPr/>
          <p:nvPr/>
        </p:nvSpPr>
        <p:spPr>
          <a:xfrm>
            <a:off x="3098403" y="2830599"/>
            <a:ext cx="1570892" cy="1357539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>
                <a:latin typeface="Meiryo" panose="020B0604030504040204" pitchFamily="34" charset="-128"/>
                <a:ea typeface="Meiryo" panose="020B0604030504040204" pitchFamily="34" charset="-128"/>
              </a:rPr>
              <a:t>事業</a:t>
            </a:r>
            <a:endParaRPr kumimoji="1" lang="en-US" altLang="ja-JP" sz="24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ctr"/>
            <a:r>
              <a:rPr kumimoji="1" lang="ja-JP" altLang="en-US" sz="2400" b="1">
                <a:latin typeface="Meiryo" panose="020B0604030504040204" pitchFamily="34" charset="-128"/>
                <a:ea typeface="Meiryo" panose="020B0604030504040204" pitchFamily="34" charset="-128"/>
              </a:rPr>
              <a:t>計画</a:t>
            </a:r>
          </a:p>
        </p:txBody>
      </p:sp>
      <p:sp>
        <p:nvSpPr>
          <p:cNvPr id="6" name="円/楕円 5">
            <a:extLst>
              <a:ext uri="{FF2B5EF4-FFF2-40B4-BE49-F238E27FC236}">
                <a16:creationId xmlns:a16="http://schemas.microsoft.com/office/drawing/2014/main" id="{AA155C7B-955C-31F6-357A-6238F4946C06}"/>
              </a:ext>
            </a:extLst>
          </p:cNvPr>
          <p:cNvSpPr/>
          <p:nvPr/>
        </p:nvSpPr>
        <p:spPr>
          <a:xfrm>
            <a:off x="1076621" y="3799686"/>
            <a:ext cx="1570892" cy="1357539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eiryo" panose="020B0604030504040204" pitchFamily="34" charset="-128"/>
                <a:ea typeface="Meiryo" panose="020B0604030504040204" pitchFamily="34" charset="-128"/>
              </a:rPr>
              <a:t>コンセプト</a:t>
            </a: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AD255058-0519-5558-5CCB-04814A6EDA83}"/>
              </a:ext>
            </a:extLst>
          </p:cNvPr>
          <p:cNvSpPr/>
          <p:nvPr/>
        </p:nvSpPr>
        <p:spPr>
          <a:xfrm>
            <a:off x="5187910" y="1843207"/>
            <a:ext cx="1570892" cy="1357539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>
                <a:latin typeface="Meiryo" panose="020B0604030504040204" pitchFamily="34" charset="-128"/>
                <a:ea typeface="Meiryo" panose="020B0604030504040204" pitchFamily="34" charset="-128"/>
              </a:rPr>
              <a:t>育成カリキュラム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163964C-4874-64AB-EAF5-7CFDC5E110EA}"/>
              </a:ext>
            </a:extLst>
          </p:cNvPr>
          <p:cNvSpPr txBox="1"/>
          <p:nvPr/>
        </p:nvSpPr>
        <p:spPr>
          <a:xfrm>
            <a:off x="1298954" y="209496"/>
            <a:ext cx="460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800" b="1">
                <a:latin typeface="Meiryo" panose="020B0604030504040204" pitchFamily="34" charset="-128"/>
                <a:ea typeface="Meiryo" panose="020B0604030504040204" pitchFamily="34" charset="-128"/>
              </a:rPr>
              <a:t>１，多店舗化に於ける仕組みかとは？</a:t>
            </a:r>
            <a:endParaRPr kumimoji="1" lang="en-US" altLang="ja-JP" sz="1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57EF757-F790-FCDD-A58C-D8819DEA1193}"/>
              </a:ext>
            </a:extLst>
          </p:cNvPr>
          <p:cNvSpPr txBox="1"/>
          <p:nvPr/>
        </p:nvSpPr>
        <p:spPr>
          <a:xfrm>
            <a:off x="2995618" y="907883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latin typeface="Meiryo" panose="020B0604030504040204" pitchFamily="34" charset="-128"/>
                <a:ea typeface="Meiryo" panose="020B0604030504040204" pitchFamily="34" charset="-128"/>
              </a:rPr>
              <a:t>仕組み化とは？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5A7F2ED-FEC2-C306-1E76-8C2E0DE10AE5}"/>
              </a:ext>
            </a:extLst>
          </p:cNvPr>
          <p:cNvSpPr txBox="1"/>
          <p:nvPr/>
        </p:nvSpPr>
        <p:spPr>
          <a:xfrm>
            <a:off x="2995618" y="4619060"/>
            <a:ext cx="595547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>
                <a:latin typeface="Meiryo" panose="020B0604030504040204" pitchFamily="34" charset="-128"/>
                <a:ea typeface="Meiryo" panose="020B0604030504040204" pitchFamily="34" charset="-128"/>
              </a:rPr>
              <a:t>こんな業態：運営、メニューならお客様はリピートする</a:t>
            </a:r>
            <a:endParaRPr kumimoji="1" lang="en-US" altLang="ja-JP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b="1">
                <a:latin typeface="Meiryo" panose="020B0604030504040204" pitchFamily="34" charset="-128"/>
                <a:ea typeface="Meiryo" panose="020B0604030504040204" pitchFamily="34" charset="-128"/>
              </a:rPr>
              <a:t>こんな数値計画：この程度の投資で売上、</a:t>
            </a:r>
            <a:r>
              <a:rPr kumimoji="1" lang="en-US" altLang="ja-JP" b="1" dirty="0">
                <a:latin typeface="Meiryo" panose="020B0604030504040204" pitchFamily="34" charset="-128"/>
                <a:ea typeface="Meiryo" panose="020B0604030504040204" pitchFamily="34" charset="-128"/>
              </a:rPr>
              <a:t>FL</a:t>
            </a:r>
            <a:r>
              <a:rPr kumimoji="1" lang="ja-JP" altLang="en-US" b="1">
                <a:latin typeface="Meiryo" panose="020B0604030504040204" pitchFamily="34" charset="-128"/>
                <a:ea typeface="Meiryo" panose="020B0604030504040204" pitchFamily="34" charset="-128"/>
              </a:rPr>
              <a:t>での収支</a:t>
            </a:r>
            <a:endParaRPr kumimoji="1" lang="en-US" altLang="ja-JP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kumimoji="1" lang="en-US" altLang="ja-JP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 b="1">
                <a:latin typeface="Meiryo" panose="020B0604030504040204" pitchFamily="34" charset="-128"/>
                <a:ea typeface="Meiryo" panose="020B0604030504040204" pitchFamily="34" charset="-128"/>
              </a:rPr>
              <a:t>育成カリキュラム：店長、料理長に必要な知識と技術</a:t>
            </a:r>
          </a:p>
        </p:txBody>
      </p:sp>
    </p:spTree>
    <p:extLst>
      <p:ext uri="{BB962C8B-B14F-4D97-AF65-F5344CB8AC3E}">
        <p14:creationId xmlns:p14="http://schemas.microsoft.com/office/powerpoint/2010/main" val="3282801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5426</TotalTime>
  <Words>1919</Words>
  <Application>Microsoft Macintosh PowerPoint</Application>
  <PresentationFormat>画面に合わせる (4:3)</PresentationFormat>
  <Paragraphs>331</Paragraphs>
  <Slides>47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47</vt:i4>
      </vt:variant>
    </vt:vector>
  </HeadingPairs>
  <TitlesOfParts>
    <vt:vector size="56" baseType="lpstr">
      <vt:lpstr>HGP創英角ｺﾞｼｯｸUB</vt:lpstr>
      <vt:lpstr>ＭＳ Ｐゴシック</vt:lpstr>
      <vt:lpstr>Meiryo</vt:lpstr>
      <vt:lpstr>メイリオ ボールド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今日の講師</vt:lpstr>
      <vt:lpstr>山口雄二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雄二 山口</dc:creator>
  <cp:lastModifiedBy>山口 雄二</cp:lastModifiedBy>
  <cp:revision>14</cp:revision>
  <dcterms:created xsi:type="dcterms:W3CDTF">2024-04-03T12:50:48Z</dcterms:created>
  <dcterms:modified xsi:type="dcterms:W3CDTF">2024-10-22T05:05:20Z</dcterms:modified>
</cp:coreProperties>
</file>